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94" r:id="rId4"/>
    <p:sldId id="321" r:id="rId5"/>
    <p:sldId id="322" r:id="rId6"/>
    <p:sldId id="323" r:id="rId7"/>
    <p:sldId id="324" r:id="rId8"/>
    <p:sldId id="325" r:id="rId9"/>
    <p:sldId id="326" r:id="rId10"/>
    <p:sldId id="318" r:id="rId11"/>
    <p:sldId id="315" r:id="rId12"/>
    <p:sldId id="316" r:id="rId13"/>
    <p:sldId id="297" r:id="rId14"/>
    <p:sldId id="270" r:id="rId15"/>
    <p:sldId id="306" r:id="rId16"/>
    <p:sldId id="307" r:id="rId17"/>
    <p:sldId id="311" r:id="rId18"/>
    <p:sldId id="329" r:id="rId19"/>
    <p:sldId id="328" r:id="rId20"/>
    <p:sldId id="327" r:id="rId21"/>
    <p:sldId id="330" r:id="rId22"/>
    <p:sldId id="331" r:id="rId23"/>
    <p:sldId id="332" r:id="rId24"/>
    <p:sldId id="282" r:id="rId2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2022/3/4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2022/3/4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3900" y="799925"/>
            <a:ext cx="10965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 Programming</a:t>
            </a:r>
          </a:p>
          <a:p>
            <a:pPr algn="ctr"/>
            <a:r>
              <a:rPr lang="en-CA" altLang="zh-CN" sz="6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Javascripts</a:t>
            </a:r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74646" y="2774426"/>
            <a:ext cx="206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Jian Chen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5887375" y="3463773"/>
            <a:ext cx="608530" cy="205256"/>
          </a:xfrm>
          <a:custGeom>
            <a:avLst/>
            <a:gdLst>
              <a:gd name="T0" fmla="*/ 52 w 94"/>
              <a:gd name="T1" fmla="*/ 0 h 85"/>
              <a:gd name="T2" fmla="*/ 45 w 94"/>
              <a:gd name="T3" fmla="*/ 7 h 85"/>
              <a:gd name="T4" fmla="*/ 75 w 94"/>
              <a:gd name="T5" fmla="*/ 37 h 85"/>
              <a:gd name="T6" fmla="*/ 0 w 94"/>
              <a:gd name="T7" fmla="*/ 37 h 85"/>
              <a:gd name="T8" fmla="*/ 0 w 94"/>
              <a:gd name="T9" fmla="*/ 47 h 85"/>
              <a:gd name="T10" fmla="*/ 75 w 94"/>
              <a:gd name="T11" fmla="*/ 47 h 85"/>
              <a:gd name="T12" fmla="*/ 45 w 94"/>
              <a:gd name="T13" fmla="*/ 78 h 85"/>
              <a:gd name="T14" fmla="*/ 52 w 94"/>
              <a:gd name="T15" fmla="*/ 85 h 85"/>
              <a:gd name="T16" fmla="*/ 94 w 94"/>
              <a:gd name="T17" fmla="*/ 42 h 85"/>
              <a:gd name="T18" fmla="*/ 52 w 94"/>
              <a:gd name="T1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5">
                <a:moveTo>
                  <a:pt x="52" y="0"/>
                </a:moveTo>
                <a:lnTo>
                  <a:pt x="45" y="7"/>
                </a:lnTo>
                <a:lnTo>
                  <a:pt x="75" y="37"/>
                </a:lnTo>
                <a:lnTo>
                  <a:pt x="0" y="37"/>
                </a:lnTo>
                <a:lnTo>
                  <a:pt x="0" y="47"/>
                </a:lnTo>
                <a:lnTo>
                  <a:pt x="75" y="47"/>
                </a:lnTo>
                <a:lnTo>
                  <a:pt x="45" y="78"/>
                </a:lnTo>
                <a:lnTo>
                  <a:pt x="52" y="85"/>
                </a:lnTo>
                <a:lnTo>
                  <a:pt x="94" y="42"/>
                </a:lnTo>
                <a:lnTo>
                  <a:pt x="52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 vert="horz" wrap="square" lIns="80296" tIns="40148" rIns="80296" bIns="40148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58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2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Events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745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614C0B-B1D9-436C-B723-C02E9469EF9B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HTML Events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C6FEA2-BBB2-4EFC-A9D8-901EB7D50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80" y="1146642"/>
            <a:ext cx="11828836" cy="4875641"/>
          </a:xfrm>
          <a:prstGeom prst="rect">
            <a:avLst/>
          </a:pr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HTML event can be something the browser does, or something a user does.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Here are some examples of HTML events: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HTML web page has finished loading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HTML input field was changed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HTML button was clicked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Often, when events happen, you may want to do something.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lets you execute code when events are detected.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allows event handler attributes,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JavaScript code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to be added to HTML elements.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single quotes: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some JavaScript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double quotes: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some JavaScript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the following example, an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(with code), is added to a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onclick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('demo').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= Date()"&gt;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time is?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the example above, the JavaScript code changes the content of the element with id="demo".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251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614C0B-B1D9-436C-B723-C02E9469EF9B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</a:t>
            </a:r>
            <a:r>
              <a:rPr lang="en-US" altLang="zh-CN" sz="3600" dirty="0">
                <a:solidFill>
                  <a:schemeClr val="bg1"/>
                </a:solidFill>
              </a:rPr>
              <a:t>ommon HTML Events</a:t>
            </a:r>
            <a:endParaRPr lang="en-CA" sz="36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1F92DE-B3DF-4DAC-9142-17FA81B8C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652869"/>
              </p:ext>
            </p:extLst>
          </p:nvPr>
        </p:nvGraphicFramePr>
        <p:xfrm>
          <a:off x="822032" y="2028375"/>
          <a:ext cx="10510982" cy="4069283"/>
        </p:xfrm>
        <a:graphic>
          <a:graphicData uri="http://schemas.openxmlformats.org/drawingml/2006/table">
            <a:tbl>
              <a:tblPr/>
              <a:tblGrid>
                <a:gridCol w="5255491">
                  <a:extLst>
                    <a:ext uri="{9D8B030D-6E8A-4147-A177-3AD203B41FA5}">
                      <a16:colId xmlns:a16="http://schemas.microsoft.com/office/drawing/2014/main" val="742214121"/>
                    </a:ext>
                  </a:extLst>
                </a:gridCol>
                <a:gridCol w="5255491">
                  <a:extLst>
                    <a:ext uri="{9D8B030D-6E8A-4147-A177-3AD203B41FA5}">
                      <a16:colId xmlns:a16="http://schemas.microsoft.com/office/drawing/2014/main" val="86678449"/>
                    </a:ext>
                  </a:extLst>
                </a:gridCol>
              </a:tblGrid>
              <a:tr h="490895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Event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129311"/>
                  </a:ext>
                </a:extLst>
              </a:tr>
              <a:tr h="544454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onchange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 HTML element has been changed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702254"/>
                  </a:ext>
                </a:extLst>
              </a:tr>
              <a:tr h="489582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onclick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user clicks an HTML element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8153"/>
                  </a:ext>
                </a:extLst>
              </a:tr>
              <a:tr h="623203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 err="1">
                          <a:effectLst/>
                        </a:rPr>
                        <a:t>onmouseover</a:t>
                      </a:r>
                      <a:endParaRPr lang="en-CA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user moves the mouse over an HTML element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850266"/>
                  </a:ext>
                </a:extLst>
              </a:tr>
              <a:tr h="669565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onmouseout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user moves the mouse away from an HTML element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29746"/>
                  </a:ext>
                </a:extLst>
              </a:tr>
              <a:tr h="395652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onkeydown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user pushes a keyboard key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231307"/>
                  </a:ext>
                </a:extLst>
              </a:tr>
              <a:tr h="854349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onload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browser has finished loading the page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57435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77AFBAFA-466D-4B96-B815-38C9B239E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618" y="1058636"/>
            <a:ext cx="9972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Here is a list of some common HTML events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1435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8F9722-1F9F-4735-8FBC-D55F56D024D1}"/>
              </a:ext>
            </a:extLst>
          </p:cNvPr>
          <p:cNvSpPr txBox="1"/>
          <p:nvPr/>
        </p:nvSpPr>
        <p:spPr>
          <a:xfrm>
            <a:off x="526472" y="1502028"/>
            <a:ext cx="1133301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Event handlers can be used to handle and verify user input, user actions, and browser actions: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Things that should be done every time a page loads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Things that should be done when the page is closed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Action that should be performed when a user clicks a button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Content that should be verified when a user inputs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And more ...</a:t>
            </a:r>
          </a:p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Many different methods can be used to let JavaScript work with events: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HTML event attributes can execute JavaScript code directly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HTML event attributes can call JavaScript functions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You can assign your own event handler functions to HTML elements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You can prevent events from being sent or being handled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And more ...</a:t>
            </a:r>
          </a:p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You will learn a lot more about events and event handlers in the HTML DOM chapters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</p:txBody>
      </p:sp>
      <p:sp>
        <p:nvSpPr>
          <p:cNvPr id="6" name="文本框 144">
            <a:extLst>
              <a:ext uri="{FF2B5EF4-FFF2-40B4-BE49-F238E27FC236}">
                <a16:creationId xmlns:a16="http://schemas.microsoft.com/office/drawing/2014/main" id="{A4736562-34D7-48ED-B3AF-80BF1719F499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>
                <a:solidFill>
                  <a:schemeClr val="bg1"/>
                </a:solidFill>
              </a:rPr>
              <a:t>Javascript</a:t>
            </a:r>
            <a:r>
              <a:rPr lang="en-US" altLang="zh-CN" sz="3600" dirty="0">
                <a:solidFill>
                  <a:schemeClr val="bg1"/>
                </a:solidFill>
              </a:rPr>
              <a:t> Event Handler</a:t>
            </a:r>
            <a:endParaRPr lang="en-C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505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3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5007007" y="2166757"/>
            <a:ext cx="5060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String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144">
            <a:extLst>
              <a:ext uri="{FF2B5EF4-FFF2-40B4-BE49-F238E27FC236}">
                <a16:creationId xmlns:a16="http://schemas.microsoft.com/office/drawing/2014/main" id="{ED64B6A0-29AD-47C6-A97F-D236BB56BEC3}"/>
              </a:ext>
            </a:extLst>
          </p:cNvPr>
          <p:cNvSpPr txBox="1"/>
          <p:nvPr/>
        </p:nvSpPr>
        <p:spPr>
          <a:xfrm>
            <a:off x="2494625" y="186776"/>
            <a:ext cx="632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String Concept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130D98-69BC-4ED6-8EEC-2FDEDA266243}"/>
              </a:ext>
            </a:extLst>
          </p:cNvPr>
          <p:cNvSpPr txBox="1"/>
          <p:nvPr/>
        </p:nvSpPr>
        <p:spPr>
          <a:xfrm>
            <a:off x="683580" y="1096249"/>
            <a:ext cx="11185865" cy="5019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JavaScript strings: storing and manipulating text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 with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zero or more characters written inside quotes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 (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single or double quotes):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carName1 = "Volvo XC60";  // Double quotes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carName2 = 'Volvo XC60';  // Single quotes</a:t>
            </a:r>
            <a:endParaRPr lang="en-US" sz="2400" b="0" i="0" dirty="0">
              <a:solidFill>
                <a:srgbClr val="FFFF00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You can use quotes inside a string, as long as they don't match the quotes surrounding the string: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answer1 = "It's alright";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answer2 = "He is called 'Johnny'";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answer3 = 'He is called "Johnny"';</a:t>
            </a:r>
          </a:p>
        </p:txBody>
      </p:sp>
    </p:spTree>
    <p:extLst>
      <p:ext uri="{BB962C8B-B14F-4D97-AF65-F5344CB8AC3E}">
        <p14:creationId xmlns:p14="http://schemas.microsoft.com/office/powerpoint/2010/main" val="2577132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186776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String Length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6FA18-3B49-4A2F-93F5-EBAF3757492D}"/>
              </a:ext>
            </a:extLst>
          </p:cNvPr>
          <p:cNvSpPr txBox="1"/>
          <p:nvPr/>
        </p:nvSpPr>
        <p:spPr>
          <a:xfrm>
            <a:off x="1278384" y="1589874"/>
            <a:ext cx="9960746" cy="3678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It can use the built-in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property to find the length of a string: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text = "ABCDEFGHIJKLMNOPQRSTUVWXYZ";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length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text.length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16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186776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Escape Character</a:t>
            </a:r>
            <a:endParaRPr lang="en-CA" sz="36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837AA7-25D6-4756-B69D-00C7A0509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574323"/>
              </p:ext>
            </p:extLst>
          </p:nvPr>
        </p:nvGraphicFramePr>
        <p:xfrm>
          <a:off x="1171851" y="3897296"/>
          <a:ext cx="9818704" cy="2773928"/>
        </p:xfrm>
        <a:graphic>
          <a:graphicData uri="http://schemas.openxmlformats.org/drawingml/2006/table">
            <a:tbl>
              <a:tblPr/>
              <a:tblGrid>
                <a:gridCol w="2454676">
                  <a:extLst>
                    <a:ext uri="{9D8B030D-6E8A-4147-A177-3AD203B41FA5}">
                      <a16:colId xmlns:a16="http://schemas.microsoft.com/office/drawing/2014/main" val="4265147693"/>
                    </a:ext>
                  </a:extLst>
                </a:gridCol>
                <a:gridCol w="3682014">
                  <a:extLst>
                    <a:ext uri="{9D8B030D-6E8A-4147-A177-3AD203B41FA5}">
                      <a16:colId xmlns:a16="http://schemas.microsoft.com/office/drawing/2014/main" val="3517380281"/>
                    </a:ext>
                  </a:extLst>
                </a:gridCol>
                <a:gridCol w="3682014">
                  <a:extLst>
                    <a:ext uri="{9D8B030D-6E8A-4147-A177-3AD203B41FA5}">
                      <a16:colId xmlns:a16="http://schemas.microsoft.com/office/drawing/2014/main" val="636634164"/>
                    </a:ext>
                  </a:extLst>
                </a:gridCol>
              </a:tblGrid>
              <a:tr h="693482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Code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Result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874631"/>
                  </a:ext>
                </a:extLst>
              </a:tr>
              <a:tr h="693482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\'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'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Single quote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039547"/>
                  </a:ext>
                </a:extLst>
              </a:tr>
              <a:tr h="693482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\"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"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Double quote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045655"/>
                  </a:ext>
                </a:extLst>
              </a:tr>
              <a:tr h="693482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\\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\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Backslash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414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1770EC2-6DA8-447C-8FBF-AAFD97520475}"/>
              </a:ext>
            </a:extLst>
          </p:cNvPr>
          <p:cNvSpPr txBox="1"/>
          <p:nvPr/>
        </p:nvSpPr>
        <p:spPr>
          <a:xfrm>
            <a:off x="488272" y="706265"/>
            <a:ext cx="1123025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trings must be written within quotes, JavaScript will misunderstand this string: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text = "We are the so-called "Vikings" from the north.";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string will be chopped to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"We are the so-called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To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avoid this problem</a:t>
            </a: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 and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use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backslash escape character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backslash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) escape character turns special characters into string characters: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35859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4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5007007" y="2166757"/>
            <a:ext cx="5060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String Methods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7078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302189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Extract String Parts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BCD2D-5B8A-4289-9506-C2CE96C7B7C1}"/>
              </a:ext>
            </a:extLst>
          </p:cNvPr>
          <p:cNvSpPr txBox="1"/>
          <p:nvPr/>
        </p:nvSpPr>
        <p:spPr>
          <a:xfrm>
            <a:off x="1704512" y="1733766"/>
            <a:ext cx="9694416" cy="368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There are 3 methods for extracting a part of a string: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slice(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substring(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188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637" y="2142032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Object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186776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String Slice()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9E696B-C39C-4AB8-BFE8-D5BADBB78AAD}"/>
              </a:ext>
            </a:extLst>
          </p:cNvPr>
          <p:cNvSpPr txBox="1"/>
          <p:nvPr/>
        </p:nvSpPr>
        <p:spPr>
          <a:xfrm>
            <a:off x="479394" y="1149433"/>
            <a:ext cx="11221375" cy="4873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slice()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extracts a part of a string and returns the extracted part in a new string.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method takes 2 parameters: the start position, and the end position (end not included).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This example slices out a portion of a string from position 7 to position 12 (13-1):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str = "Apple, Banana, Kiwi";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part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str.slice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(7, 13);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JavaScript counts positions from zero like array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First position is 0</a:t>
            </a:r>
            <a:r>
              <a:rPr lang="en-US" altLang="en-US" dirty="0">
                <a:solidFill>
                  <a:schemeClr val="bg1"/>
                </a:solidFill>
                <a:latin typeface="Verdana" panose="020B0604030504040204" pitchFamily="34" charset="0"/>
              </a:rPr>
              <a:t> and 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econd position is 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a parameter is negative, the position is counted from the end of the string.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This example slices out a portion of a string from position -12 to position -6: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str = "Apple, Banana, Kiwi";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part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str.slice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(-12, -6);</a:t>
            </a:r>
            <a:endParaRPr lang="en-CA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615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186776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String Slice()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C3C63-DCD6-47D5-B231-4897AD490FB8}"/>
              </a:ext>
            </a:extLst>
          </p:cNvPr>
          <p:cNvSpPr txBox="1"/>
          <p:nvPr/>
        </p:nvSpPr>
        <p:spPr>
          <a:xfrm>
            <a:off x="843379" y="1380413"/>
            <a:ext cx="10599937" cy="4465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omit the second parameter, the method will slice out the rest of the string:</a:t>
            </a:r>
          </a:p>
          <a:p>
            <a:pPr algn="l">
              <a:lnSpc>
                <a:spcPct val="150000"/>
              </a:lnSpc>
            </a:pP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part =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str.slice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(7);</a:t>
            </a:r>
          </a:p>
          <a:p>
            <a:pPr algn="l">
              <a:lnSpc>
                <a:spcPct val="150000"/>
              </a:lnSpc>
            </a:pPr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or, counting from the end:</a:t>
            </a:r>
          </a:p>
          <a:p>
            <a:pPr algn="l">
              <a:lnSpc>
                <a:spcPct val="150000"/>
              </a:lnSpc>
            </a:pP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part =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str.slice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(-12);</a:t>
            </a:r>
          </a:p>
        </p:txBody>
      </p:sp>
    </p:spTree>
    <p:extLst>
      <p:ext uri="{BB962C8B-B14F-4D97-AF65-F5344CB8AC3E}">
        <p14:creationId xmlns:p14="http://schemas.microsoft.com/office/powerpoint/2010/main" val="2898283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186776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String substring()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20C876-1AD9-436A-A63D-56D9243A66CD}"/>
              </a:ext>
            </a:extLst>
          </p:cNvPr>
          <p:cNvSpPr txBox="1"/>
          <p:nvPr/>
        </p:nvSpPr>
        <p:spPr>
          <a:xfrm>
            <a:off x="656947" y="1218804"/>
            <a:ext cx="11061577" cy="4463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substring()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is similar to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slice()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difference is that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substring()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cannot accept negative indexes.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str = "Apple, Banana, Kiwi";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part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str.substring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(7, 13);</a:t>
            </a:r>
            <a:endParaRPr lang="en-US" altLang="en-US" sz="2400" dirty="0">
              <a:solidFill>
                <a:srgbClr val="FFFF00"/>
              </a:solidFill>
              <a:latin typeface="Verdana" panose="020B0604030504040204" pitchFamily="34" charset="0"/>
              <a:ea typeface="Source Sans Pro" panose="020B050303040302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omit the second parameter,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substring()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will slice out the rest of the string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208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186776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String </a:t>
            </a:r>
            <a:r>
              <a:rPr lang="en-US" sz="3600" dirty="0" err="1">
                <a:solidFill>
                  <a:schemeClr val="bg1"/>
                </a:solidFill>
              </a:rPr>
              <a:t>substr</a:t>
            </a:r>
            <a:r>
              <a:rPr lang="en-US" sz="3600" dirty="0">
                <a:solidFill>
                  <a:schemeClr val="bg1"/>
                </a:solidFill>
              </a:rPr>
              <a:t>()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13B3F-92B2-4B61-89D0-3C02EC13BE89}"/>
              </a:ext>
            </a:extLst>
          </p:cNvPr>
          <p:cNvSpPr txBox="1"/>
          <p:nvPr/>
        </p:nvSpPr>
        <p:spPr>
          <a:xfrm>
            <a:off x="541539" y="749367"/>
            <a:ext cx="1112372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is similar to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slice()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difference is that the second parameter specifies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of the extracted part.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str = "Apple, Banana, Kiwi";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part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str.substr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(7, 6);</a:t>
            </a:r>
            <a:endParaRPr lang="en-US" altLang="en-US" sz="2400" dirty="0">
              <a:solidFill>
                <a:srgbClr val="FFFF00"/>
              </a:solidFill>
              <a:latin typeface="Verdana" panose="020B0604030504040204" pitchFamily="34" charset="0"/>
              <a:ea typeface="Source Sans Pro" panose="020B050303040302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omit the second parameter,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will slice out the rest of the string.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str = "Apple, Banana, Kiwi";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part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str.substr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(7);</a:t>
            </a:r>
            <a:endParaRPr lang="en-US" altLang="en-US" sz="2400" dirty="0">
              <a:solidFill>
                <a:srgbClr val="FFFF00"/>
              </a:solidFill>
              <a:latin typeface="Verdana" panose="020B0604030504040204" pitchFamily="34" charset="0"/>
              <a:ea typeface="Source Sans Pro" panose="020B050303040302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the first parameter is negative, the position counts from the end of the string.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str = "Apple, Banana, Kiwi";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part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str.substr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(-4);</a:t>
            </a:r>
            <a:endParaRPr lang="en-CA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465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026165" y="2936393"/>
            <a:ext cx="1876425" cy="440055"/>
            <a:chOff x="1902600" y="5380508"/>
            <a:chExt cx="1876425" cy="440055"/>
          </a:xfrm>
        </p:grpSpPr>
        <p:sp>
          <p:nvSpPr>
            <p:cNvPr id="107" name="矩形 106"/>
            <p:cNvSpPr/>
            <p:nvPr/>
          </p:nvSpPr>
          <p:spPr>
            <a:xfrm>
              <a:off x="1902600" y="5380508"/>
              <a:ext cx="1876425" cy="44005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914316" y="5405166"/>
              <a:ext cx="1847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Jian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Chen</a:t>
              </a:r>
              <a:endPara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1846553" y="1643380"/>
            <a:ext cx="884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hanks for your attending</a:t>
            </a:r>
            <a:endParaRPr lang="zh-CN" altLang="en-US" sz="54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654424" y="186776"/>
            <a:ext cx="7217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Object, Property and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B48D8-F02E-4C1F-81AF-89633A81E216}"/>
              </a:ext>
            </a:extLst>
          </p:cNvPr>
          <p:cNvSpPr txBox="1"/>
          <p:nvPr/>
        </p:nvSpPr>
        <p:spPr>
          <a:xfrm>
            <a:off x="5056945" y="2211368"/>
            <a:ext cx="44421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Property</a:t>
            </a:r>
          </a:p>
          <a:p>
            <a:pPr algn="ctr"/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car.name = </a:t>
            </a:r>
            <a:r>
              <a:rPr lang="en-CA" sz="2400" dirty="0">
                <a:solidFill>
                  <a:schemeClr val="bg1"/>
                </a:solidFill>
                <a:latin typeface="Verdana" panose="020B0604030504040204" pitchFamily="34" charset="0"/>
              </a:rPr>
              <a:t>Corvette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car.model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C8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car.weight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1470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kg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car.color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= 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red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1E1BE-2B42-45B6-A81B-0589D4BFC3FD}"/>
              </a:ext>
            </a:extLst>
          </p:cNvPr>
          <p:cNvSpPr txBox="1"/>
          <p:nvPr/>
        </p:nvSpPr>
        <p:spPr>
          <a:xfrm>
            <a:off x="8959794" y="2211368"/>
            <a:ext cx="27587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ethod</a:t>
            </a:r>
          </a:p>
          <a:p>
            <a:pPr algn="ctr"/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algn="ctr"/>
            <a:r>
              <a:rPr lang="en-US" sz="2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car.start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()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car.drive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()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car.brake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()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car.stop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()</a:t>
            </a:r>
            <a:endParaRPr lang="en-CA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ere Are The Coolest New Cars For 2020">
            <a:extLst>
              <a:ext uri="{FF2B5EF4-FFF2-40B4-BE49-F238E27FC236}">
                <a16:creationId xmlns:a16="http://schemas.microsoft.com/office/drawing/2014/main" id="{24CA6C99-A99E-46CA-A1D5-2312CF54E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17" y="2982893"/>
            <a:ext cx="4663735" cy="262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6B3E2E-3215-47F2-B4CB-D4AA61B79916}"/>
              </a:ext>
            </a:extLst>
          </p:cNvPr>
          <p:cNvSpPr txBox="1"/>
          <p:nvPr/>
        </p:nvSpPr>
        <p:spPr>
          <a:xfrm>
            <a:off x="663969" y="2203964"/>
            <a:ext cx="40016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Object</a:t>
            </a:r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15012F-28A6-4A18-AF3F-5C58790AA83D}"/>
              </a:ext>
            </a:extLst>
          </p:cNvPr>
          <p:cNvSpPr txBox="1"/>
          <p:nvPr/>
        </p:nvSpPr>
        <p:spPr>
          <a:xfrm>
            <a:off x="470518" y="1375550"/>
            <a:ext cx="112480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 car has </a:t>
            </a:r>
            <a:r>
              <a:rPr lang="en-US" sz="22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properties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like weight and color, and </a:t>
            </a:r>
            <a:r>
              <a:rPr lang="en-US" sz="22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methods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like start and stop:</a:t>
            </a:r>
            <a:endParaRPr lang="en-CA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55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Object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3DBB0-EDC0-430E-88EA-E5F4AA2FD4E2}"/>
              </a:ext>
            </a:extLst>
          </p:cNvPr>
          <p:cNvSpPr txBox="1"/>
          <p:nvPr/>
        </p:nvSpPr>
        <p:spPr>
          <a:xfrm>
            <a:off x="843379" y="1588147"/>
            <a:ext cx="10937289" cy="3895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Objects are variables too. But objects can contain many values.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This code assigns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many values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(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T</a:t>
            </a:r>
            <a:r>
              <a:rPr lang="en-US" altLang="zh-CN" sz="2400" dirty="0">
                <a:solidFill>
                  <a:schemeClr val="bg1"/>
                </a:solidFill>
                <a:latin typeface="Verdana" panose="020B0604030504040204" pitchFamily="34" charset="0"/>
              </a:rPr>
              <a:t>oyota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, RAV4, silver) to a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variable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named car: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car = {type:"</a:t>
            </a:r>
            <a:r>
              <a:rPr lang="en-US" sz="2400" dirty="0">
                <a:solidFill>
                  <a:srgbClr val="FFFF00"/>
                </a:solidFill>
                <a:latin typeface="Verdana" panose="020B0604030504040204" pitchFamily="34" charset="0"/>
              </a:rPr>
              <a:t> T</a:t>
            </a:r>
            <a:r>
              <a:rPr lang="en-US" altLang="zh-CN" sz="2400" dirty="0">
                <a:solidFill>
                  <a:srgbClr val="FFFF00"/>
                </a:solidFill>
                <a:latin typeface="Verdana" panose="020B0604030504040204" pitchFamily="34" charset="0"/>
              </a:rPr>
              <a:t>oyota 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", model:“RAV4",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color:“silver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"};</a:t>
            </a:r>
          </a:p>
          <a:p>
            <a:pPr algn="l">
              <a:lnSpc>
                <a:spcPct val="150000"/>
              </a:lnSpc>
            </a:pPr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values are written as </a:t>
            </a:r>
            <a:r>
              <a:rPr lang="en-US" sz="2400" b="1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name:value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pairs (name and value separated by a colon).</a:t>
            </a:r>
          </a:p>
        </p:txBody>
      </p:sp>
    </p:spTree>
    <p:extLst>
      <p:ext uri="{BB962C8B-B14F-4D97-AF65-F5344CB8AC3E}">
        <p14:creationId xmlns:p14="http://schemas.microsoft.com/office/powerpoint/2010/main" val="40635930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r>
              <a:rPr lang="en-US" altLang="zh-CN" sz="3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bject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Definition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950B0-89C9-4D66-8C1A-74FF627CB2E1}"/>
              </a:ext>
            </a:extLst>
          </p:cNvPr>
          <p:cNvSpPr txBox="1"/>
          <p:nvPr/>
        </p:nvSpPr>
        <p:spPr>
          <a:xfrm>
            <a:off x="967664" y="1080283"/>
            <a:ext cx="1078637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</a:t>
            </a:r>
            <a:r>
              <a:rPr lang="en-US" altLang="zh-CN" sz="2400" dirty="0">
                <a:solidFill>
                  <a:schemeClr val="bg1"/>
                </a:solidFill>
                <a:latin typeface="Verdana" panose="020B0604030504040204" pitchFamily="34" charset="0"/>
              </a:rPr>
              <a:t>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define (and create) a JavaScript object with an object literal:</a:t>
            </a:r>
          </a:p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person = {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:"John",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:"Doe", age:50,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eyeColor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:"blue"};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sz="2400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Spaces and line breaks are not important. An object definition can span multiple lines: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person = {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 "John",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 "Doe",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age: 50,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eyeColor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 "blue"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41904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Object Property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B87163-1630-48BC-A6C4-23553036C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36" y="1587044"/>
            <a:ext cx="1103745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name:values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pairs in JavaScript objects are called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properties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AE3BE2-10E8-4FE1-9C8D-B657D9A65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776036"/>
              </p:ext>
            </p:extLst>
          </p:nvPr>
        </p:nvGraphicFramePr>
        <p:xfrm>
          <a:off x="2309092" y="2980167"/>
          <a:ext cx="8072582" cy="2438400"/>
        </p:xfrm>
        <a:graphic>
          <a:graphicData uri="http://schemas.openxmlformats.org/drawingml/2006/table">
            <a:tbl>
              <a:tblPr/>
              <a:tblGrid>
                <a:gridCol w="1612876">
                  <a:extLst>
                    <a:ext uri="{9D8B030D-6E8A-4147-A177-3AD203B41FA5}">
                      <a16:colId xmlns:a16="http://schemas.microsoft.com/office/drawing/2014/main" val="858166921"/>
                    </a:ext>
                  </a:extLst>
                </a:gridCol>
                <a:gridCol w="6459706">
                  <a:extLst>
                    <a:ext uri="{9D8B030D-6E8A-4147-A177-3AD203B41FA5}">
                      <a16:colId xmlns:a16="http://schemas.microsoft.com/office/drawing/2014/main" val="19649264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 dirty="0">
                          <a:effectLst/>
                        </a:rPr>
                        <a:t>Property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Property Value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916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firstName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John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128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lastName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 dirty="0">
                          <a:effectLst/>
                        </a:rPr>
                        <a:t>Doe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040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age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50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020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eyeColor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 dirty="0">
                          <a:effectLst/>
                        </a:rPr>
                        <a:t>blue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202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3336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79" y="131358"/>
            <a:ext cx="770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en-US" altLang="zh-CN" sz="3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ccess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Object Properties 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ED321-3376-4918-99CE-949A94861C2E}"/>
              </a:ext>
            </a:extLst>
          </p:cNvPr>
          <p:cNvSpPr txBox="1"/>
          <p:nvPr/>
        </p:nvSpPr>
        <p:spPr>
          <a:xfrm>
            <a:off x="1967344" y="1482730"/>
            <a:ext cx="8035636" cy="4465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</a:t>
            </a:r>
            <a:r>
              <a:rPr lang="en-US" altLang="zh-CN" sz="2400" dirty="0">
                <a:solidFill>
                  <a:schemeClr val="bg1"/>
                </a:solidFill>
                <a:latin typeface="Verdana" panose="020B0604030504040204" pitchFamily="34" charset="0"/>
              </a:rPr>
              <a:t>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can access object properties in two ways:</a:t>
            </a:r>
          </a:p>
          <a:p>
            <a:pPr algn="l">
              <a:lnSpc>
                <a:spcPct val="150000"/>
              </a:lnSpc>
            </a:pPr>
            <a:r>
              <a:rPr lang="en-US" sz="2400" b="0" i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objectName.propertyName</a:t>
            </a:r>
            <a:endParaRPr lang="en-US" sz="2400" b="0" i="0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or</a:t>
            </a:r>
          </a:p>
          <a:p>
            <a:pPr algn="l">
              <a:lnSpc>
                <a:spcPct val="150000"/>
              </a:lnSpc>
            </a:pPr>
            <a:r>
              <a:rPr lang="en-US" sz="2400" b="0" i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objectName</a:t>
            </a:r>
            <a:r>
              <a:rPr lang="en-US" sz="2400" b="0" i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n-US" sz="2400" b="0" i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propertyName</a:t>
            </a:r>
            <a:r>
              <a:rPr lang="en-US" sz="2400" b="0" i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"]</a:t>
            </a:r>
            <a:endParaRPr lang="en-US" sz="2400" b="0" i="0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Example1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person.lastName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Example2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person["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"];</a:t>
            </a:r>
          </a:p>
        </p:txBody>
      </p:sp>
    </p:spTree>
    <p:extLst>
      <p:ext uri="{BB962C8B-B14F-4D97-AF65-F5344CB8AC3E}">
        <p14:creationId xmlns:p14="http://schemas.microsoft.com/office/powerpoint/2010/main" val="2284886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r>
              <a:rPr lang="en-US" altLang="zh-CN" sz="3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bject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Method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0D8357-A2C1-47BA-A190-FC2F7E952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333483"/>
              </p:ext>
            </p:extLst>
          </p:nvPr>
        </p:nvGraphicFramePr>
        <p:xfrm>
          <a:off x="1682883" y="3133588"/>
          <a:ext cx="9358007" cy="2926080"/>
        </p:xfrm>
        <a:graphic>
          <a:graphicData uri="http://schemas.openxmlformats.org/drawingml/2006/table">
            <a:tbl>
              <a:tblPr/>
              <a:tblGrid>
                <a:gridCol w="1869699">
                  <a:extLst>
                    <a:ext uri="{9D8B030D-6E8A-4147-A177-3AD203B41FA5}">
                      <a16:colId xmlns:a16="http://schemas.microsoft.com/office/drawing/2014/main" val="3286679782"/>
                    </a:ext>
                  </a:extLst>
                </a:gridCol>
                <a:gridCol w="7488308">
                  <a:extLst>
                    <a:ext uri="{9D8B030D-6E8A-4147-A177-3AD203B41FA5}">
                      <a16:colId xmlns:a16="http://schemas.microsoft.com/office/drawing/2014/main" val="26008179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Property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Property Value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54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firstName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John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325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lastName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 dirty="0">
                          <a:effectLst/>
                        </a:rPr>
                        <a:t>Doe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40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age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50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819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eyeColor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blue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645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fullName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function() {return </a:t>
                      </a:r>
                      <a:r>
                        <a:rPr lang="en-US" sz="2400" dirty="0" err="1">
                          <a:effectLst/>
                        </a:rPr>
                        <a:t>this.firstName</a:t>
                      </a:r>
                      <a:r>
                        <a:rPr lang="en-US" sz="2400" dirty="0">
                          <a:effectLst/>
                        </a:rPr>
                        <a:t> + " " + </a:t>
                      </a:r>
                      <a:r>
                        <a:rPr lang="en-US" sz="2400" dirty="0" err="1">
                          <a:effectLst/>
                        </a:rPr>
                        <a:t>this.lastName</a:t>
                      </a:r>
                      <a:r>
                        <a:rPr lang="en-US" sz="2400" dirty="0">
                          <a:effectLst/>
                        </a:rPr>
                        <a:t>;}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17396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581E8F9E-AA18-4591-BC59-700742F5A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04" y="1054580"/>
            <a:ext cx="10690698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Objects can also have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methods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Methods are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that can be performed on objects.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Methods are stored in properties as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 definitions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method is a function stored as a property.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416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C57935-0BC6-4C55-A7F6-CFCF953A0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929" y="1421572"/>
            <a:ext cx="11322996" cy="42677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01568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 =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       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5566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.lastName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the example above,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refers to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person object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this.firstName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means the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firstName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of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this.firstName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means the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firstName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of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person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52962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5130</TotalTime>
  <Words>1434</Words>
  <Application>Microsoft Office PowerPoint</Application>
  <PresentationFormat>Widescreen</PresentationFormat>
  <Paragraphs>194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微软雅黑</vt:lpstr>
      <vt:lpstr>微软雅黑</vt:lpstr>
      <vt:lpstr>Arial</vt:lpstr>
      <vt:lpstr>Calibri</vt:lpstr>
      <vt:lpstr>Calibri Light</vt:lpstr>
      <vt:lpstr>Consolas</vt:lpstr>
      <vt:lpstr>Segoe UI</vt:lpstr>
      <vt:lpstr>Verdana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Justin Jian Chen</cp:lastModifiedBy>
  <cp:revision>137</cp:revision>
  <dcterms:created xsi:type="dcterms:W3CDTF">2017-05-21T03:23:00Z</dcterms:created>
  <dcterms:modified xsi:type="dcterms:W3CDTF">2022-03-05T01:36:16Z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