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94" r:id="rId4"/>
    <p:sldId id="321" r:id="rId5"/>
    <p:sldId id="322" r:id="rId6"/>
    <p:sldId id="323" r:id="rId7"/>
    <p:sldId id="324" r:id="rId8"/>
    <p:sldId id="318" r:id="rId9"/>
    <p:sldId id="325" r:id="rId10"/>
    <p:sldId id="326" r:id="rId11"/>
    <p:sldId id="315" r:id="rId12"/>
    <p:sldId id="316" r:id="rId13"/>
    <p:sldId id="270" r:id="rId14"/>
    <p:sldId id="297" r:id="rId15"/>
    <p:sldId id="306" r:id="rId16"/>
    <p:sldId id="307" r:id="rId17"/>
    <p:sldId id="311" r:id="rId18"/>
    <p:sldId id="328" r:id="rId19"/>
    <p:sldId id="327" r:id="rId20"/>
    <p:sldId id="330" r:id="rId21"/>
    <p:sldId id="331" r:id="rId22"/>
    <p:sldId id="332" r:id="rId23"/>
    <p:sldId id="333" r:id="rId24"/>
    <p:sldId id="282"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2022/3/12</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2022/3/12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xponent_bia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err="1">
                <a:solidFill>
                  <a:schemeClr val="bg1"/>
                </a:solidFill>
                <a:latin typeface="微软雅黑" panose="020B0503020204020204" charset="-122"/>
                <a:ea typeface="微软雅黑" panose="020B0503020204020204" charset="-122"/>
              </a:rPr>
              <a:t>Javascripts</a:t>
            </a:r>
            <a:r>
              <a:rPr lang="en-CA" altLang="zh-CN" sz="6000" dirty="0">
                <a:solidFill>
                  <a:schemeClr val="bg1"/>
                </a:solidFill>
                <a:latin typeface="微软雅黑" panose="020B0503020204020204" charset="-122"/>
                <a:ea typeface="微软雅黑" panose="020B0503020204020204" charset="-122"/>
              </a:rPr>
              <a:t> </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6968500-8895-4695-B40D-D75B65EA3071}"/>
              </a:ext>
            </a:extLst>
          </p:cNvPr>
          <p:cNvSpPr txBox="1"/>
          <p:nvPr/>
        </p:nvSpPr>
        <p:spPr>
          <a:xfrm>
            <a:off x="2592280" y="186776"/>
            <a:ext cx="6178857"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String </a:t>
            </a:r>
            <a:r>
              <a:rPr lang="en-US" sz="3600" dirty="0" err="1">
                <a:solidFill>
                  <a:schemeClr val="bg1"/>
                </a:solidFill>
                <a:latin typeface="Microsoft YaHei" panose="020B0503020204020204" pitchFamily="34" charset="-122"/>
                <a:ea typeface="Microsoft YaHei" panose="020B0503020204020204" pitchFamily="34" charset="-122"/>
              </a:rPr>
              <a:t>lastIndexOf</a:t>
            </a:r>
            <a:r>
              <a:rPr lang="en-US" sz="3600" dirty="0">
                <a:solidFill>
                  <a:schemeClr val="bg1"/>
                </a:solidFill>
                <a:latin typeface="Microsoft YaHei" panose="020B0503020204020204" pitchFamily="34" charset="-122"/>
                <a:ea typeface="Microsoft YaHei" panose="020B0503020204020204" pitchFamily="34" charset="-122"/>
              </a:rPr>
              <a:t>()</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C4E468F1-DB7A-4858-9412-ED01099C66A8}"/>
              </a:ext>
            </a:extLst>
          </p:cNvPr>
          <p:cNvSpPr txBox="1"/>
          <p:nvPr/>
        </p:nvSpPr>
        <p:spPr>
          <a:xfrm>
            <a:off x="1917577" y="1676330"/>
            <a:ext cx="9179510" cy="3678251"/>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lastIndexOf</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returns the index of the </a:t>
            </a:r>
            <a:r>
              <a:rPr kumimoji="0" lang="en-US" altLang="en-US" sz="2400" b="1" i="0" u="none" strike="noStrike" cap="none" normalizeH="0" baseline="0" dirty="0">
                <a:ln>
                  <a:noFill/>
                </a:ln>
                <a:solidFill>
                  <a:schemeClr val="bg1"/>
                </a:solidFill>
                <a:effectLst/>
                <a:latin typeface="Verdana" panose="020B0604030504040204" pitchFamily="34" charset="0"/>
              </a:rPr>
              <a:t>last</a:t>
            </a:r>
            <a:r>
              <a:rPr kumimoji="0" lang="en-US" altLang="en-US" sz="2400" b="0" i="0" u="none" strike="noStrike" cap="none" normalizeH="0" baseline="0" dirty="0">
                <a:ln>
                  <a:noFill/>
                </a:ln>
                <a:solidFill>
                  <a:schemeClr val="bg1"/>
                </a:solidFill>
                <a:effectLst/>
                <a:latin typeface="Verdana" panose="020B0604030504040204" pitchFamily="34" charset="0"/>
              </a:rPr>
              <a:t> occurrence of a specified text in a string:</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str = "Please locate where 'locate' occurs!";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str.lastIndexOf</a:t>
            </a:r>
            <a:r>
              <a:rPr kumimoji="0" lang="en-US" altLang="en-US" sz="2400" b="0" i="0" u="none" strike="noStrike" cap="none" normalizeH="0" baseline="0" dirty="0">
                <a:ln>
                  <a:noFill/>
                </a:ln>
                <a:solidFill>
                  <a:srgbClr val="FFFF00"/>
                </a:solidFill>
                <a:effectLst/>
                <a:latin typeface="Consolas" panose="020B0609020204030204" pitchFamily="49" charset="0"/>
              </a:rPr>
              <a:t>("locate");</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922529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614C0B-B1D9-436C-B723-C02E9469EF9B}"/>
              </a:ext>
            </a:extLst>
          </p:cNvPr>
          <p:cNvSpPr txBox="1"/>
          <p:nvPr/>
        </p:nvSpPr>
        <p:spPr>
          <a:xfrm>
            <a:off x="3382392" y="186776"/>
            <a:ext cx="5388745" cy="646331"/>
          </a:xfrm>
          <a:prstGeom prst="rect">
            <a:avLst/>
          </a:prstGeom>
          <a:noFill/>
        </p:spPr>
        <p:txBody>
          <a:bodyPr wrap="square" rtlCol="0">
            <a:spAutoFit/>
          </a:bodyPr>
          <a:lstStyle/>
          <a:p>
            <a:pPr algn="ctr"/>
            <a:r>
              <a:rPr lang="en-US" sz="3600" dirty="0">
                <a:solidFill>
                  <a:schemeClr val="bg1"/>
                </a:solidFill>
              </a:rPr>
              <a:t>String </a:t>
            </a:r>
            <a:r>
              <a:rPr lang="en-US" sz="3600" dirty="0" err="1">
                <a:solidFill>
                  <a:schemeClr val="bg1"/>
                </a:solidFill>
              </a:rPr>
              <a:t>startWith</a:t>
            </a:r>
            <a:r>
              <a:rPr lang="en-US" sz="3600" dirty="0">
                <a:solidFill>
                  <a:schemeClr val="bg1"/>
                </a:solidFill>
              </a:rPr>
              <a:t>()</a:t>
            </a:r>
            <a:endParaRPr lang="en-CA" sz="3600" dirty="0">
              <a:solidFill>
                <a:schemeClr val="bg1"/>
              </a:solidFill>
            </a:endParaRPr>
          </a:p>
        </p:txBody>
      </p:sp>
      <p:sp>
        <p:nvSpPr>
          <p:cNvPr id="7" name="TextBox 6">
            <a:extLst>
              <a:ext uri="{FF2B5EF4-FFF2-40B4-BE49-F238E27FC236}">
                <a16:creationId xmlns:a16="http://schemas.microsoft.com/office/drawing/2014/main" id="{9FC89DFF-6DAC-41B0-BEE8-54D902602529}"/>
              </a:ext>
            </a:extLst>
          </p:cNvPr>
          <p:cNvSpPr txBox="1"/>
          <p:nvPr/>
        </p:nvSpPr>
        <p:spPr>
          <a:xfrm>
            <a:off x="479395" y="1059718"/>
            <a:ext cx="11461072"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startsWith</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method returns </a:t>
            </a:r>
            <a:r>
              <a:rPr kumimoji="0" lang="en-US" altLang="en-US" sz="2400" b="0" i="0" u="none" strike="noStrike" cap="none" normalizeH="0" baseline="0" dirty="0">
                <a:ln>
                  <a:noFill/>
                </a:ln>
                <a:solidFill>
                  <a:srgbClr val="FF0000"/>
                </a:solidFill>
                <a:effectLst/>
                <a:latin typeface="Consolas" panose="020B0609020204030204" pitchFamily="49" charset="0"/>
              </a:rPr>
              <a:t>true</a:t>
            </a:r>
            <a:r>
              <a:rPr kumimoji="0" lang="en-US" altLang="en-US" sz="2400" b="0" i="0" u="none" strike="noStrike" cap="none" normalizeH="0" baseline="0" dirty="0">
                <a:ln>
                  <a:noFill/>
                </a:ln>
                <a:solidFill>
                  <a:schemeClr val="bg1"/>
                </a:solidFill>
                <a:effectLst/>
                <a:latin typeface="Verdana" panose="020B0604030504040204" pitchFamily="34" charset="0"/>
              </a:rPr>
              <a:t> if a string begins with a specified value, otherwise </a:t>
            </a:r>
            <a:r>
              <a:rPr kumimoji="0" lang="en-US" altLang="en-US" sz="2400" b="0" i="0" u="none" strike="noStrike" cap="none" normalizeH="0" baseline="0" dirty="0">
                <a:ln>
                  <a:noFill/>
                </a:ln>
                <a:solidFill>
                  <a:srgbClr val="FF0000"/>
                </a:solidFill>
                <a:effectLst/>
                <a:latin typeface="Consolas" panose="020B0609020204030204" pitchFamily="49" charset="0"/>
              </a:rPr>
              <a:t>false</a:t>
            </a:r>
            <a:r>
              <a:rPr kumimoji="0" lang="en-US" altLang="en-US" sz="2400" b="0" i="0" u="none" strike="noStrike" cap="none" normalizeH="0" baseline="0" dirty="0">
                <a:ln>
                  <a:noFill/>
                </a:ln>
                <a:solidFill>
                  <a:srgbClr val="FF0000"/>
                </a:solidFill>
                <a:effectLst/>
                <a:latin typeface="Verdana" panose="020B0604030504040204" pitchFamily="34" charset="0"/>
              </a:rPr>
              <a:t>:</a:t>
            </a: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text.startsWith</a:t>
            </a:r>
            <a:r>
              <a:rPr kumimoji="0" lang="en-US" altLang="en-US" sz="2400" b="0" i="0" u="none" strike="noStrike" cap="none" normalizeH="0" baseline="0" dirty="0">
                <a:ln>
                  <a:noFill/>
                </a:ln>
                <a:solidFill>
                  <a:srgbClr val="FFFF00"/>
                </a:solidFill>
                <a:effectLst/>
                <a:latin typeface="Consolas" panose="020B0609020204030204" pitchFamily="49" charset="0"/>
              </a:rPr>
              <a:t>("Hello");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FF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0000"/>
                </a:solidFill>
                <a:latin typeface="Consolas" panose="020B0609020204030204" pitchFamily="49" charset="0"/>
                <a:cs typeface="Segoe UI" panose="020B0502040204020203" pitchFamily="34" charset="0"/>
              </a:rPr>
              <a:t>Syntax:</a:t>
            </a: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chemeClr val="bg1"/>
                </a:solidFill>
                <a:effectLst/>
                <a:latin typeface="Consolas" panose="020B0609020204030204" pitchFamily="49" charset="0"/>
              </a:rPr>
              <a:t>string</a:t>
            </a:r>
            <a:r>
              <a:rPr kumimoji="0" lang="en-US" altLang="en-US" sz="2400" b="0" i="0" u="none" strike="noStrike" cap="none" normalizeH="0" baseline="0" dirty="0" err="1">
                <a:ln>
                  <a:noFill/>
                </a:ln>
                <a:solidFill>
                  <a:schemeClr val="bg1"/>
                </a:solidFill>
                <a:effectLst/>
                <a:latin typeface="Consolas" panose="020B0609020204030204" pitchFamily="49" charset="0"/>
              </a:rPr>
              <a:t>.startsWith</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searchvalue</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a:ln>
                  <a:noFill/>
                </a:ln>
                <a:solidFill>
                  <a:schemeClr val="bg1"/>
                </a:solidFill>
                <a:effectLst/>
                <a:latin typeface="Consolas" panose="020B0609020204030204" pitchFamily="49" charset="0"/>
              </a:rPr>
              <a:t> start</a:t>
            </a:r>
            <a:r>
              <a:rPr kumimoji="0" lang="en-US"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FF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text.startsWith</a:t>
            </a:r>
            <a:r>
              <a:rPr kumimoji="0" lang="en-US" altLang="en-US" sz="2400" b="0" i="0" u="none" strike="noStrike" cap="none" normalizeH="0" baseline="0" dirty="0">
                <a:ln>
                  <a:noFill/>
                </a:ln>
                <a:solidFill>
                  <a:srgbClr val="FFFF00"/>
                </a:solidFill>
                <a:effectLst/>
                <a:latin typeface="Consolas" panose="020B0609020204030204" pitchFamily="49" charset="0"/>
              </a:rPr>
              <a:t>("world")    // Returns false</a:t>
            </a:r>
            <a:endParaRPr kumimoji="0" lang="en-US" altLang="en-US" sz="2400" b="0" i="0" u="none" strike="noStrike" cap="none" normalizeH="0" baseline="0" dirty="0">
              <a:ln>
                <a:noFill/>
              </a:ln>
              <a:solidFill>
                <a:srgbClr val="FFFF00"/>
              </a:solidFill>
              <a:effectLst/>
              <a:latin typeface="Verdana" panose="020B0604030504040204" pitchFamily="34" charset="0"/>
            </a:endParaRPr>
          </a:p>
        </p:txBody>
      </p:sp>
      <p:graphicFrame>
        <p:nvGraphicFramePr>
          <p:cNvPr id="4" name="Table 3">
            <a:extLst>
              <a:ext uri="{FF2B5EF4-FFF2-40B4-BE49-F238E27FC236}">
                <a16:creationId xmlns:a16="http://schemas.microsoft.com/office/drawing/2014/main" id="{ECE2ADA8-23F4-45AF-A7DB-0B86E4D803E3}"/>
              </a:ext>
            </a:extLst>
          </p:cNvPr>
          <p:cNvGraphicFramePr>
            <a:graphicFrameLocks noGrp="1"/>
          </p:cNvGraphicFramePr>
          <p:nvPr>
            <p:extLst>
              <p:ext uri="{D42A27DB-BD31-4B8C-83A1-F6EECF244321}">
                <p14:modId xmlns:p14="http://schemas.microsoft.com/office/powerpoint/2010/main" val="376248603"/>
              </p:ext>
            </p:extLst>
          </p:nvPr>
        </p:nvGraphicFramePr>
        <p:xfrm>
          <a:off x="2332646" y="4229492"/>
          <a:ext cx="7754570" cy="1188720"/>
        </p:xfrm>
        <a:graphic>
          <a:graphicData uri="http://schemas.openxmlformats.org/drawingml/2006/table">
            <a:tbl>
              <a:tblPr/>
              <a:tblGrid>
                <a:gridCol w="1781747">
                  <a:extLst>
                    <a:ext uri="{9D8B030D-6E8A-4147-A177-3AD203B41FA5}">
                      <a16:colId xmlns:a16="http://schemas.microsoft.com/office/drawing/2014/main" val="440219691"/>
                    </a:ext>
                  </a:extLst>
                </a:gridCol>
                <a:gridCol w="5972823">
                  <a:extLst>
                    <a:ext uri="{9D8B030D-6E8A-4147-A177-3AD203B41FA5}">
                      <a16:colId xmlns:a16="http://schemas.microsoft.com/office/drawing/2014/main" val="3818164839"/>
                    </a:ext>
                  </a:extLst>
                </a:gridCol>
              </a:tblGrid>
              <a:tr h="0">
                <a:tc>
                  <a:txBody>
                    <a:bodyPr/>
                    <a:lstStyle/>
                    <a:p>
                      <a:pPr algn="l" fontAlgn="t"/>
                      <a:r>
                        <a:rPr lang="en-CA">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30633836"/>
                  </a:ext>
                </a:extLst>
              </a:tr>
              <a:tr h="0">
                <a:tc>
                  <a:txBody>
                    <a:bodyPr/>
                    <a:lstStyle/>
                    <a:p>
                      <a:pPr algn="l" fontAlgn="t"/>
                      <a:r>
                        <a:rPr lang="en-CA" i="1">
                          <a:effectLst/>
                        </a:rPr>
                        <a:t>searchvalue</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Required. The value to search for.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48691573"/>
                  </a:ext>
                </a:extLst>
              </a:tr>
              <a:tr h="0">
                <a:tc>
                  <a:txBody>
                    <a:bodyPr/>
                    <a:lstStyle/>
                    <a:p>
                      <a:pPr algn="l" fontAlgn="t"/>
                      <a:r>
                        <a:rPr lang="en-CA" i="1">
                          <a:effectLst/>
                        </a:rPr>
                        <a:t>start</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 Default 0. The position to start the search.</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1471678"/>
                  </a:ext>
                </a:extLst>
              </a:tr>
            </a:tbl>
          </a:graphicData>
        </a:graphic>
      </p:graphicFrame>
    </p:spTree>
    <p:extLst>
      <p:ext uri="{BB962C8B-B14F-4D97-AF65-F5344CB8AC3E}">
        <p14:creationId xmlns:p14="http://schemas.microsoft.com/office/powerpoint/2010/main" val="1954251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614C0B-B1D9-436C-B723-C02E9469EF9B}"/>
              </a:ext>
            </a:extLst>
          </p:cNvPr>
          <p:cNvSpPr txBox="1"/>
          <p:nvPr/>
        </p:nvSpPr>
        <p:spPr>
          <a:xfrm>
            <a:off x="3382392" y="186776"/>
            <a:ext cx="5388745" cy="646331"/>
          </a:xfrm>
          <a:prstGeom prst="rect">
            <a:avLst/>
          </a:prstGeom>
          <a:noFill/>
        </p:spPr>
        <p:txBody>
          <a:bodyPr wrap="square" rtlCol="0">
            <a:spAutoFit/>
          </a:bodyPr>
          <a:lstStyle/>
          <a:p>
            <a:pPr algn="ctr"/>
            <a:r>
              <a:rPr lang="en-US" sz="3600" dirty="0">
                <a:solidFill>
                  <a:schemeClr val="bg1"/>
                </a:solidFill>
              </a:rPr>
              <a:t>String </a:t>
            </a:r>
            <a:r>
              <a:rPr lang="en-US" sz="3600" dirty="0" err="1">
                <a:solidFill>
                  <a:schemeClr val="bg1"/>
                </a:solidFill>
              </a:rPr>
              <a:t>endWith</a:t>
            </a:r>
            <a:r>
              <a:rPr lang="en-US" sz="3600" dirty="0">
                <a:solidFill>
                  <a:schemeClr val="bg1"/>
                </a:solidFill>
              </a:rPr>
              <a:t>()</a:t>
            </a:r>
            <a:endParaRPr lang="en-CA" sz="3600" dirty="0">
              <a:solidFill>
                <a:schemeClr val="bg1"/>
              </a:solidFill>
            </a:endParaRPr>
          </a:p>
        </p:txBody>
      </p:sp>
      <p:sp>
        <p:nvSpPr>
          <p:cNvPr id="8" name="TextBox 7">
            <a:extLst>
              <a:ext uri="{FF2B5EF4-FFF2-40B4-BE49-F238E27FC236}">
                <a16:creationId xmlns:a16="http://schemas.microsoft.com/office/drawing/2014/main" id="{CF0DEC1B-E038-4C89-AC5B-6BA0B893CC8D}"/>
              </a:ext>
            </a:extLst>
          </p:cNvPr>
          <p:cNvSpPr txBox="1"/>
          <p:nvPr/>
        </p:nvSpPr>
        <p:spPr>
          <a:xfrm>
            <a:off x="763479" y="988967"/>
            <a:ext cx="11070455"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endsWith</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method returns </a:t>
            </a:r>
            <a:r>
              <a:rPr kumimoji="0" lang="en-US" altLang="en-US" sz="2400" b="0" i="0" u="none" strike="noStrike" cap="none" normalizeH="0" baseline="0" dirty="0">
                <a:ln>
                  <a:noFill/>
                </a:ln>
                <a:solidFill>
                  <a:srgbClr val="FF0000"/>
                </a:solidFill>
                <a:effectLst/>
                <a:latin typeface="Consolas" panose="020B0609020204030204" pitchFamily="49" charset="0"/>
              </a:rPr>
              <a:t>true</a:t>
            </a:r>
            <a:r>
              <a:rPr kumimoji="0" lang="en-US" altLang="en-US" sz="2400" b="0" i="0" u="none" strike="noStrike" cap="none" normalizeH="0" baseline="0" dirty="0">
                <a:ln>
                  <a:noFill/>
                </a:ln>
                <a:solidFill>
                  <a:schemeClr val="bg1"/>
                </a:solidFill>
                <a:effectLst/>
                <a:latin typeface="Verdana" panose="020B0604030504040204" pitchFamily="34" charset="0"/>
              </a:rPr>
              <a:t> if a string ends with a specified value, otherwise </a:t>
            </a:r>
            <a:r>
              <a:rPr kumimoji="0" lang="en-US" altLang="en-US" sz="2400" b="0" i="0" u="none" strike="noStrike" cap="none" normalizeH="0" baseline="0" dirty="0">
                <a:ln>
                  <a:noFill/>
                </a:ln>
                <a:solidFill>
                  <a:srgbClr val="FF0000"/>
                </a:solidFill>
                <a:effectLst/>
                <a:latin typeface="Consolas" panose="020B0609020204030204" pitchFamily="49" charset="0"/>
              </a:rPr>
              <a:t>false</a:t>
            </a:r>
            <a:r>
              <a:rPr kumimoji="0" lang="en-US" altLang="en-US" sz="2400" b="0" i="0" u="none" strike="noStrike" cap="none" normalizeH="0" baseline="0" dirty="0">
                <a:ln>
                  <a:noFill/>
                </a:ln>
                <a:solidFill>
                  <a:schemeClr val="bg1"/>
                </a:solidFill>
                <a:effectLst/>
                <a:latin typeface="Verdana" panose="020B0604030504040204" pitchFamily="34"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Check if a string ends with "Doe":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"John Doe";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text.endsWith</a:t>
            </a:r>
            <a:r>
              <a:rPr kumimoji="0" lang="en-US" altLang="en-US" sz="2400" b="0" i="0" u="none" strike="noStrike" cap="none" normalizeH="0" baseline="0" dirty="0">
                <a:ln>
                  <a:noFill/>
                </a:ln>
                <a:solidFill>
                  <a:srgbClr val="FFFF00"/>
                </a:solidFill>
                <a:effectLst/>
                <a:latin typeface="Consolas" panose="020B0609020204030204" pitchFamily="49" charset="0"/>
              </a:rPr>
              <a:t>("Doe");</a:t>
            </a:r>
            <a:endParaRPr kumimoji="0" lang="en-US" altLang="en-US" sz="2400" b="0" i="0" u="none" strike="noStrike" cap="none" normalizeH="0" baseline="0" dirty="0">
              <a:ln>
                <a:noFill/>
              </a:ln>
              <a:solidFill>
                <a:srgbClr val="FFFF00"/>
              </a:solidFill>
              <a:effectLst/>
              <a:latin typeface="Segoe UI" panose="020B0502040204020203" pitchFamily="34" charset="0"/>
              <a:cs typeface="Segoe UI" panose="020B0502040204020203"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chemeClr val="bg1"/>
                </a:solidFill>
                <a:effectLst/>
                <a:latin typeface="Consolas" panose="020B0609020204030204" pitchFamily="49" charset="0"/>
              </a:rPr>
              <a:t>string</a:t>
            </a:r>
            <a:r>
              <a:rPr kumimoji="0" lang="en-US" altLang="en-US" sz="2400" b="0" i="0" u="none" strike="noStrike" cap="none" normalizeH="0" baseline="0" dirty="0" err="1">
                <a:ln>
                  <a:noFill/>
                </a:ln>
                <a:solidFill>
                  <a:schemeClr val="bg1"/>
                </a:solidFill>
                <a:effectLst/>
                <a:latin typeface="Consolas" panose="020B0609020204030204" pitchFamily="49" charset="0"/>
              </a:rPr>
              <a:t>.endsWith</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searchvalue</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a:ln>
                  <a:noFill/>
                </a:ln>
                <a:solidFill>
                  <a:schemeClr val="bg1"/>
                </a:solidFill>
                <a:effectLst/>
                <a:latin typeface="Consolas" panose="020B0609020204030204" pitchFamily="49" charset="0"/>
              </a:rPr>
              <a:t> length</a:t>
            </a:r>
            <a:r>
              <a:rPr kumimoji="0" lang="en-US"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Check in the 11 first characters of a string ends with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text.endsWith</a:t>
            </a:r>
            <a:r>
              <a:rPr kumimoji="0" lang="en-US" altLang="en-US" sz="2400" b="0" i="0" u="none" strike="noStrike" cap="none" normalizeH="0" baseline="0" dirty="0">
                <a:ln>
                  <a:noFill/>
                </a:ln>
                <a:solidFill>
                  <a:srgbClr val="FFFF00"/>
                </a:solidFill>
                <a:effectLst/>
                <a:latin typeface="Consolas" panose="020B0609020204030204" pitchFamily="49" charset="0"/>
              </a:rPr>
              <a:t>("world", 11);</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DA8F3C9-5341-4AD1-B83C-C464289103E7}"/>
              </a:ext>
            </a:extLst>
          </p:cNvPr>
          <p:cNvGraphicFramePr>
            <a:graphicFrameLocks noGrp="1"/>
          </p:cNvGraphicFramePr>
          <p:nvPr>
            <p:extLst>
              <p:ext uri="{D42A27DB-BD31-4B8C-83A1-F6EECF244321}">
                <p14:modId xmlns:p14="http://schemas.microsoft.com/office/powerpoint/2010/main" val="2700412623"/>
              </p:ext>
            </p:extLst>
          </p:nvPr>
        </p:nvGraphicFramePr>
        <p:xfrm>
          <a:off x="2218715" y="4104114"/>
          <a:ext cx="7754570" cy="1188720"/>
        </p:xfrm>
        <a:graphic>
          <a:graphicData uri="http://schemas.openxmlformats.org/drawingml/2006/table">
            <a:tbl>
              <a:tblPr/>
              <a:tblGrid>
                <a:gridCol w="1781747">
                  <a:extLst>
                    <a:ext uri="{9D8B030D-6E8A-4147-A177-3AD203B41FA5}">
                      <a16:colId xmlns:a16="http://schemas.microsoft.com/office/drawing/2014/main" val="4088900348"/>
                    </a:ext>
                  </a:extLst>
                </a:gridCol>
                <a:gridCol w="5972823">
                  <a:extLst>
                    <a:ext uri="{9D8B030D-6E8A-4147-A177-3AD203B41FA5}">
                      <a16:colId xmlns:a16="http://schemas.microsoft.com/office/drawing/2014/main" val="144160256"/>
                    </a:ext>
                  </a:extLst>
                </a:gridCol>
              </a:tblGrid>
              <a:tr h="0">
                <a:tc>
                  <a:txBody>
                    <a:bodyPr/>
                    <a:lstStyle/>
                    <a:p>
                      <a:pPr algn="l" fontAlgn="t"/>
                      <a:r>
                        <a:rPr lang="en-CA">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44665349"/>
                  </a:ext>
                </a:extLst>
              </a:tr>
              <a:tr h="0">
                <a:tc>
                  <a:txBody>
                    <a:bodyPr/>
                    <a:lstStyle/>
                    <a:p>
                      <a:pPr algn="l" fontAlgn="t"/>
                      <a:r>
                        <a:rPr lang="en-CA" i="1">
                          <a:effectLst/>
                        </a:rPr>
                        <a:t>searchvalue</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Required. The value to search for.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01534364"/>
                  </a:ext>
                </a:extLst>
              </a:tr>
              <a:tr h="0">
                <a:tc>
                  <a:txBody>
                    <a:bodyPr/>
                    <a:lstStyle/>
                    <a:p>
                      <a:pPr algn="l" fontAlgn="t"/>
                      <a:r>
                        <a:rPr lang="en-CA" i="1">
                          <a:effectLst/>
                        </a:rPr>
                        <a:t>length</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 The length to search.</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8979572"/>
                  </a:ext>
                </a:extLst>
              </a:tr>
            </a:tbl>
          </a:graphicData>
        </a:graphic>
      </p:graphicFrame>
    </p:spTree>
    <p:extLst>
      <p:ext uri="{BB962C8B-B14F-4D97-AF65-F5344CB8AC3E}">
        <p14:creationId xmlns:p14="http://schemas.microsoft.com/office/powerpoint/2010/main" val="2467143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4726580" y="2072088"/>
            <a:ext cx="5598150" cy="923330"/>
          </a:xfrm>
          <a:prstGeom prst="rect">
            <a:avLst/>
          </a:prstGeom>
          <a:noFill/>
        </p:spPr>
        <p:txBody>
          <a:bodyPr wrap="square" rtlCol="0">
            <a:spAutoFit/>
          </a:bodyPr>
          <a:lstStyle/>
          <a:p>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Number</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4">
            <a:extLst>
              <a:ext uri="{FF2B5EF4-FFF2-40B4-BE49-F238E27FC236}">
                <a16:creationId xmlns:a16="http://schemas.microsoft.com/office/drawing/2014/main" id="{A4736562-34D7-48ED-B3AF-80BF1719F499}"/>
              </a:ext>
            </a:extLst>
          </p:cNvPr>
          <p:cNvSpPr txBox="1"/>
          <p:nvPr/>
        </p:nvSpPr>
        <p:spPr>
          <a:xfrm>
            <a:off x="3382392" y="186776"/>
            <a:ext cx="5388745" cy="646331"/>
          </a:xfrm>
          <a:prstGeom prst="rect">
            <a:avLst/>
          </a:prstGeom>
          <a:noFill/>
        </p:spPr>
        <p:txBody>
          <a:bodyPr wrap="square" rtlCol="0">
            <a:spAutoFit/>
          </a:bodyPr>
          <a:lstStyle/>
          <a:p>
            <a:pPr algn="ctr"/>
            <a:r>
              <a:rPr lang="en-US" altLang="zh-CN" sz="3600" dirty="0" err="1">
                <a:solidFill>
                  <a:schemeClr val="bg1"/>
                </a:solidFill>
              </a:rPr>
              <a:t>Javascript</a:t>
            </a:r>
            <a:r>
              <a:rPr lang="en-US" altLang="zh-CN" sz="3600" dirty="0">
                <a:solidFill>
                  <a:schemeClr val="bg1"/>
                </a:solidFill>
              </a:rPr>
              <a:t> Number</a:t>
            </a:r>
            <a:endParaRPr lang="en-CA" sz="3600" dirty="0">
              <a:solidFill>
                <a:schemeClr val="bg1"/>
              </a:solidFill>
            </a:endParaRPr>
          </a:p>
        </p:txBody>
      </p:sp>
      <p:sp>
        <p:nvSpPr>
          <p:cNvPr id="8" name="TextBox 7">
            <a:extLst>
              <a:ext uri="{FF2B5EF4-FFF2-40B4-BE49-F238E27FC236}">
                <a16:creationId xmlns:a16="http://schemas.microsoft.com/office/drawing/2014/main" id="{C0E52694-E803-4167-9662-3FFABC5B5322}"/>
              </a:ext>
            </a:extLst>
          </p:cNvPr>
          <p:cNvSpPr txBox="1"/>
          <p:nvPr/>
        </p:nvSpPr>
        <p:spPr>
          <a:xfrm>
            <a:off x="932155" y="1415283"/>
            <a:ext cx="10511162" cy="4463081"/>
          </a:xfrm>
          <a:prstGeom prst="rect">
            <a:avLst/>
          </a:prstGeom>
          <a:noFill/>
        </p:spPr>
        <p:txBody>
          <a:bodyPr wrap="square">
            <a:spAutoFit/>
          </a:bodyPr>
          <a:lstStyle/>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solidFill>
                <a:effectLst/>
                <a:latin typeface="Verdana" panose="020B0604030504040204" pitchFamily="34" charset="0"/>
              </a:rPr>
              <a:t>JavaScript has only one type of number. Numbers can be written with or without decimals.</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x = 3.14;    // A number with decimals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3;       // A number without decimals</a:t>
            </a:r>
            <a:endParaRPr kumimoji="0" lang="en-US" altLang="en-US" sz="2400" b="0" i="0" u="none" strike="noStrike" cap="none" normalizeH="0" baseline="0" dirty="0">
              <a:ln>
                <a:noFill/>
              </a:ln>
              <a:solidFill>
                <a:srgbClr val="FFFF00"/>
              </a:solidFill>
              <a:effectLst/>
              <a:latin typeface="Verdana" panose="020B0604030504040204" pitchFamily="34" charset="0"/>
            </a:endParaRPr>
          </a:p>
          <a:p>
            <a:pPr marL="0" marR="0" lvl="0" indent="0" algn="l" defTabSz="914400" rtl="0" eaLnBrk="0" fontAlgn="ctr"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Extra large or extra small numbers can be written with scientific (exponent) notation:</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x = 123e5;    // 12300000</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123e-5;   // 0.00123</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878050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646331"/>
          </a:xfrm>
          <a:prstGeom prst="rect">
            <a:avLst/>
          </a:prstGeom>
          <a:noFill/>
        </p:spPr>
        <p:txBody>
          <a:bodyPr wrap="square" rtlCol="0">
            <a:spAutoFit/>
          </a:bodyPr>
          <a:lstStyle/>
          <a:p>
            <a:pPr algn="ct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4" name="文本框 144">
            <a:extLst>
              <a:ext uri="{FF2B5EF4-FFF2-40B4-BE49-F238E27FC236}">
                <a16:creationId xmlns:a16="http://schemas.microsoft.com/office/drawing/2014/main" id="{ED64B6A0-29AD-47C6-A97F-D236BB56BEC3}"/>
              </a:ext>
            </a:extLst>
          </p:cNvPr>
          <p:cNvSpPr txBox="1"/>
          <p:nvPr/>
        </p:nvSpPr>
        <p:spPr>
          <a:xfrm>
            <a:off x="2494625" y="186776"/>
            <a:ext cx="6320901" cy="646331"/>
          </a:xfrm>
          <a:prstGeom prst="rect">
            <a:avLst/>
          </a:prstGeom>
          <a:noFill/>
        </p:spPr>
        <p:txBody>
          <a:bodyPr wrap="square" rtlCol="0">
            <a:spAutoFit/>
          </a:bodyPr>
          <a:lstStyle/>
          <a:p>
            <a:pPr algn="ctr"/>
            <a:r>
              <a:rPr lang="en-CA" sz="3600" dirty="0">
                <a:solidFill>
                  <a:schemeClr val="bg1"/>
                </a:solidFill>
              </a:rPr>
              <a:t>64-bit Floating Point Number</a:t>
            </a:r>
          </a:p>
        </p:txBody>
      </p:sp>
      <p:graphicFrame>
        <p:nvGraphicFramePr>
          <p:cNvPr id="2" name="Table 1">
            <a:extLst>
              <a:ext uri="{FF2B5EF4-FFF2-40B4-BE49-F238E27FC236}">
                <a16:creationId xmlns:a16="http://schemas.microsoft.com/office/drawing/2014/main" id="{1961AFF2-F34E-4EA8-9604-8AE125F7A753}"/>
              </a:ext>
            </a:extLst>
          </p:cNvPr>
          <p:cNvGraphicFramePr>
            <a:graphicFrameLocks noGrp="1"/>
          </p:cNvGraphicFramePr>
          <p:nvPr>
            <p:extLst>
              <p:ext uri="{D42A27DB-BD31-4B8C-83A1-F6EECF244321}">
                <p14:modId xmlns:p14="http://schemas.microsoft.com/office/powerpoint/2010/main" val="1497613757"/>
              </p:ext>
            </p:extLst>
          </p:nvPr>
        </p:nvGraphicFramePr>
        <p:xfrm>
          <a:off x="2107881" y="5370577"/>
          <a:ext cx="7754568" cy="1066800"/>
        </p:xfrm>
        <a:graphic>
          <a:graphicData uri="http://schemas.openxmlformats.org/drawingml/2006/table">
            <a:tbl>
              <a:tblPr/>
              <a:tblGrid>
                <a:gridCol w="2584856">
                  <a:extLst>
                    <a:ext uri="{9D8B030D-6E8A-4147-A177-3AD203B41FA5}">
                      <a16:colId xmlns:a16="http://schemas.microsoft.com/office/drawing/2014/main" val="2148241516"/>
                    </a:ext>
                  </a:extLst>
                </a:gridCol>
                <a:gridCol w="2584856">
                  <a:extLst>
                    <a:ext uri="{9D8B030D-6E8A-4147-A177-3AD203B41FA5}">
                      <a16:colId xmlns:a16="http://schemas.microsoft.com/office/drawing/2014/main" val="2588575548"/>
                    </a:ext>
                  </a:extLst>
                </a:gridCol>
                <a:gridCol w="2584856">
                  <a:extLst>
                    <a:ext uri="{9D8B030D-6E8A-4147-A177-3AD203B41FA5}">
                      <a16:colId xmlns:a16="http://schemas.microsoft.com/office/drawing/2014/main" val="1573511868"/>
                    </a:ext>
                  </a:extLst>
                </a:gridCol>
              </a:tblGrid>
              <a:tr h="0">
                <a:tc>
                  <a:txBody>
                    <a:bodyPr/>
                    <a:lstStyle/>
                    <a:p>
                      <a:pPr algn="l" fontAlgn="t"/>
                      <a:r>
                        <a:rPr lang="en-CA">
                          <a:effectLst/>
                        </a:rPr>
                        <a:t>Value (aka Fraction/Mantissa)</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Exponent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Sign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63646016"/>
                  </a:ext>
                </a:extLst>
              </a:tr>
              <a:tr h="0">
                <a:tc>
                  <a:txBody>
                    <a:bodyPr/>
                    <a:lstStyle/>
                    <a:p>
                      <a:pPr algn="l" fontAlgn="t"/>
                      <a:r>
                        <a:rPr lang="en-CA">
                          <a:effectLst/>
                        </a:rPr>
                        <a:t>52 bits (0 - 51) </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CA" dirty="0">
                          <a:effectLst/>
                        </a:rPr>
                        <a:t>11 bits (52 - 62)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CA" dirty="0">
                          <a:effectLst/>
                        </a:rPr>
                        <a:t>1 bit (63)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68612865"/>
                  </a:ext>
                </a:extLst>
              </a:tr>
            </a:tbl>
          </a:graphicData>
        </a:graphic>
      </p:graphicFrame>
      <p:sp>
        <p:nvSpPr>
          <p:cNvPr id="8" name="TextBox 7">
            <a:extLst>
              <a:ext uri="{FF2B5EF4-FFF2-40B4-BE49-F238E27FC236}">
                <a16:creationId xmlns:a16="http://schemas.microsoft.com/office/drawing/2014/main" id="{73D48802-5A68-449C-996B-A9CEEE799BE3}"/>
              </a:ext>
            </a:extLst>
          </p:cNvPr>
          <p:cNvSpPr txBox="1"/>
          <p:nvPr/>
        </p:nvSpPr>
        <p:spPr>
          <a:xfrm>
            <a:off x="519750" y="727259"/>
            <a:ext cx="11102109" cy="446340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does not define different types of numbers, like integers, short, long, floating-point etc.</a:t>
            </a:r>
            <a:endParaRPr kumimoji="0" lang="en-US" altLang="en-US" sz="2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numbers are always stored as double precision floating point numbers, following the international IEEE 754 standard.</a:t>
            </a:r>
            <a:br>
              <a:rPr kumimoji="0" lang="en-US" altLang="en-US" sz="2400" b="0" i="0" u="none" strike="noStrike" cap="none" normalizeH="0" baseline="0" dirty="0">
                <a:ln>
                  <a:noFill/>
                </a:ln>
                <a:solidFill>
                  <a:schemeClr val="bg1"/>
                </a:solidFill>
                <a:effectLst/>
                <a:latin typeface="Verdana" panose="020B0604030504040204" pitchFamily="34" charset="0"/>
              </a:rPr>
            </a:br>
            <a:br>
              <a:rPr kumimoji="0" lang="en-US" altLang="en-US" sz="2400" b="0" i="0" u="none" strike="noStrike" cap="none" normalizeH="0" baseline="0" dirty="0">
                <a:ln>
                  <a:noFill/>
                </a:ln>
                <a:solidFill>
                  <a:schemeClr val="bg1"/>
                </a:solidFill>
                <a:effectLst/>
                <a:latin typeface="Verdana" panose="020B0604030504040204" pitchFamily="34" charset="0"/>
              </a:rPr>
            </a:br>
            <a:r>
              <a:rPr kumimoji="0" lang="en-US" altLang="en-US" sz="2400" b="0" i="0" u="none" strike="noStrike" cap="none" normalizeH="0" baseline="0" dirty="0">
                <a:ln>
                  <a:noFill/>
                </a:ln>
                <a:solidFill>
                  <a:schemeClr val="bg1"/>
                </a:solidFill>
                <a:effectLst/>
                <a:latin typeface="Verdana" panose="020B0604030504040204" pitchFamily="34" charset="0"/>
              </a:rPr>
              <a:t>This format stores numbers in 64 bits, where the number (the fraction) is stored in bits 0 to 51, the exponent in bits 52 to 62, and the sign in bit 63:</a:t>
            </a:r>
            <a:endParaRPr kumimoji="0" lang="en-US" altLang="en-US"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57713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altLang="en-US" sz="3600" b="1" dirty="0">
                <a:solidFill>
                  <a:schemeClr val="bg1"/>
                </a:solidFill>
                <a:latin typeface="Arial" panose="020B0604020202020204" pitchFamily="34" charset="0"/>
                <a:ea typeface="charter"/>
              </a:rPr>
              <a:t>What is 64-bit floating point?</a:t>
            </a:r>
            <a:endParaRPr lang="en-CA" sz="3600" dirty="0">
              <a:solidFill>
                <a:schemeClr val="bg1"/>
              </a:solidFill>
            </a:endParaRPr>
          </a:p>
        </p:txBody>
      </p:sp>
      <p:pic>
        <p:nvPicPr>
          <p:cNvPr id="11266" name="Picture 2">
            <a:extLst>
              <a:ext uri="{FF2B5EF4-FFF2-40B4-BE49-F238E27FC236}">
                <a16:creationId xmlns:a16="http://schemas.microsoft.com/office/drawing/2014/main" id="{7CED2815-988D-4967-9989-28A92843D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133" y="5364985"/>
            <a:ext cx="592455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6ED706-95B3-447D-B722-6C36B324066F}"/>
              </a:ext>
            </a:extLst>
          </p:cNvPr>
          <p:cNvSpPr txBox="1"/>
          <p:nvPr/>
        </p:nvSpPr>
        <p:spPr>
          <a:xfrm>
            <a:off x="636303" y="833107"/>
            <a:ext cx="11088209"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It is a number format used by computers. It is also known as double-precision floating point. It takes 8 bytes (or 64 bits) in a computers memory.</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Broken down further, that 64 bits is split into three parts. 1 bit for the sign, 11 bits for the exponent and 52 bits for the fraction</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sign represents whether the number is positive or negative. If it is 0, the value is positive. If it is 1, the value is negative.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exponent indicates how many digits left or right the floating point should be shifted. This type of exponent is called a </a:t>
            </a:r>
            <a:r>
              <a:rPr kumimoji="0" lang="en-US" altLang="en-US" sz="2000" b="0" i="0" u="sng" strike="noStrike" cap="none" normalizeH="0" baseline="0" dirty="0">
                <a:ln>
                  <a:noFill/>
                </a:ln>
                <a:solidFill>
                  <a:schemeClr val="bg1"/>
                </a:solidFill>
                <a:effectLst/>
                <a:latin typeface="Arial" panose="020B0604020202020204" pitchFamily="34" charset="0"/>
                <a:ea typeface="charter"/>
                <a:hlinkClick r:id="rId3">
                  <a:extLst>
                    <a:ext uri="{A12FA001-AC4F-418D-AE19-62706E023703}">
                      <ahyp:hlinkClr xmlns:ahyp="http://schemas.microsoft.com/office/drawing/2018/hyperlinkcolor" val="tx"/>
                    </a:ext>
                  </a:extLst>
                </a:hlinkClick>
              </a:rPr>
              <a:t>biased exponent</a:t>
            </a:r>
            <a:r>
              <a:rPr kumimoji="0" lang="en-US" altLang="en-US" sz="2000" b="0" i="0" u="none" strike="noStrike" cap="none" normalizeH="0" baseline="0" dirty="0">
                <a:ln>
                  <a:noFill/>
                </a:ln>
                <a:solidFill>
                  <a:schemeClr val="bg1"/>
                </a:solidFill>
                <a:effectLst/>
                <a:latin typeface="Arial" panose="020B0604020202020204" pitchFamily="34" charset="0"/>
                <a:ea typeface="charter"/>
              </a:rPr>
              <a:t>. It takes information from the fraction in order to scale up or down the final result.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fraction (sometimes also called the significand or mantissa) represents the binary digits of the number.</a:t>
            </a:r>
            <a:br>
              <a:rPr kumimoji="0" lang="en-US" altLang="en-US" sz="2000" b="0" i="0" u="none" strike="noStrike" cap="none" normalizeH="0" baseline="0" dirty="0">
                <a:ln>
                  <a:noFill/>
                </a:ln>
                <a:solidFill>
                  <a:schemeClr val="bg1"/>
                </a:solidFill>
                <a:effectLst/>
                <a:latin typeface="Arial" panose="020B0604020202020204" pitchFamily="34" charset="0"/>
                <a:ea typeface="charter"/>
              </a:rPr>
            </a:br>
            <a:r>
              <a:rPr kumimoji="0" lang="en-US" altLang="en-US" sz="2000" b="0" i="0" u="none" strike="noStrike" cap="none" normalizeH="0" baseline="0" dirty="0">
                <a:ln>
                  <a:noFill/>
                </a:ln>
                <a:solidFill>
                  <a:schemeClr val="bg1"/>
                </a:solidFill>
                <a:effectLst/>
                <a:latin typeface="Arial" panose="020B0604020202020204" pitchFamily="34" charset="0"/>
                <a:ea typeface="charter"/>
              </a:rPr>
              <a:t>It can represent whole numbers or decimal values, but they will share the 52 bits. The space at which whole numbers and decimal values exists floats up and down the 52 bits — hence the name floating point.</a:t>
            </a:r>
            <a:endParaRPr kumimoji="0" lang="en-US" altLang="en-US" sz="2000" b="0" i="0" u="none" strike="noStrike" cap="none" normalizeH="0" baseline="0" dirty="0">
              <a:ln>
                <a:noFill/>
              </a:ln>
              <a:solidFill>
                <a:schemeClr val="bg1"/>
              </a:solidFill>
              <a:effectLst/>
              <a:latin typeface="Arial" panose="020B0604020202020204" pitchFamily="34" charset="0"/>
              <a:ea typeface="medium-content-sans-serif-font"/>
            </a:endParaRPr>
          </a:p>
        </p:txBody>
      </p:sp>
    </p:spTree>
    <p:extLst>
      <p:ext uri="{BB962C8B-B14F-4D97-AF65-F5344CB8AC3E}">
        <p14:creationId xmlns:p14="http://schemas.microsoft.com/office/powerpoint/2010/main" val="86816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Integer Precision</a:t>
            </a:r>
            <a:endParaRPr lang="en-CA" sz="3600" dirty="0">
              <a:solidFill>
                <a:schemeClr val="bg1"/>
              </a:solidFill>
            </a:endParaRPr>
          </a:p>
        </p:txBody>
      </p:sp>
      <p:sp>
        <p:nvSpPr>
          <p:cNvPr id="7" name="TextBox 6">
            <a:extLst>
              <a:ext uri="{FF2B5EF4-FFF2-40B4-BE49-F238E27FC236}">
                <a16:creationId xmlns:a16="http://schemas.microsoft.com/office/drawing/2014/main" id="{DAC2F168-BC35-4DA3-BAA3-CF131EA2EA6D}"/>
              </a:ext>
            </a:extLst>
          </p:cNvPr>
          <p:cNvSpPr txBox="1"/>
          <p:nvPr/>
        </p:nvSpPr>
        <p:spPr>
          <a:xfrm>
            <a:off x="1180731" y="1503027"/>
            <a:ext cx="10085032" cy="4415696"/>
          </a:xfrm>
          <a:prstGeom prst="rect">
            <a:avLst/>
          </a:prstGeom>
          <a:noFill/>
        </p:spPr>
        <p:txBody>
          <a:bodyPr wrap="square">
            <a:spAutoFit/>
          </a:bodyPr>
          <a:lstStyle/>
          <a:p>
            <a:pPr algn="l">
              <a:lnSpc>
                <a:spcPct val="200000"/>
              </a:lnSpc>
            </a:pPr>
            <a:r>
              <a:rPr lang="en-US" sz="2400" b="0" i="0" dirty="0">
                <a:solidFill>
                  <a:schemeClr val="bg1"/>
                </a:solidFill>
                <a:effectLst/>
                <a:latin typeface="Verdana" panose="020B0604030504040204" pitchFamily="34" charset="0"/>
              </a:rPr>
              <a:t>Integers (numbers without a period or exponent notation) are accurate up to 15 digits.</a:t>
            </a:r>
            <a:endParaRPr lang="en-US" sz="2400" b="0" i="0" dirty="0">
              <a:solidFill>
                <a:schemeClr val="bg1"/>
              </a:solidFill>
              <a:effectLst/>
              <a:latin typeface="Segoe UI" panose="020B0502040204020203" pitchFamily="34" charset="0"/>
            </a:endParaRPr>
          </a:p>
          <a:p>
            <a:pPr algn="l">
              <a:lnSpc>
                <a:spcPct val="200000"/>
              </a:lnSpc>
            </a:pPr>
            <a:r>
              <a:rPr lang="en-US" sz="2400" b="0" i="0" dirty="0">
                <a:solidFill>
                  <a:srgbClr val="FFFF00"/>
                </a:solidFill>
                <a:effectLst/>
                <a:latin typeface="Consolas" panose="020B0609020204030204" pitchFamily="49" charset="0"/>
              </a:rPr>
              <a:t>let x = 999999999999999;   // x will be 999999999999999</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9999999999999999;  // y will be 10000000000000000</a:t>
            </a:r>
          </a:p>
          <a:p>
            <a:pPr algn="l">
              <a:lnSpc>
                <a:spcPct val="200000"/>
              </a:lnSpc>
            </a:pPr>
            <a:endParaRPr lang="en-US" sz="2400" b="0" i="0" dirty="0">
              <a:solidFill>
                <a:schemeClr val="bg1"/>
              </a:solidFill>
              <a:effectLst/>
              <a:latin typeface="Verdana" panose="020B0604030504040204" pitchFamily="34" charset="0"/>
            </a:endParaRPr>
          </a:p>
          <a:p>
            <a:pPr algn="l">
              <a:lnSpc>
                <a:spcPct val="200000"/>
              </a:lnSpc>
            </a:pPr>
            <a:r>
              <a:rPr lang="en-US" sz="2400" b="0" i="0" dirty="0">
                <a:solidFill>
                  <a:schemeClr val="bg1"/>
                </a:solidFill>
                <a:effectLst/>
                <a:latin typeface="Verdana" panose="020B0604030504040204" pitchFamily="34" charset="0"/>
              </a:rPr>
              <a:t>The maximum number of decimals is 17</a:t>
            </a:r>
            <a:endParaRPr lang="en-US" sz="2400" b="0" i="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383585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302189"/>
            <a:ext cx="8087557" cy="646331"/>
          </a:xfrm>
          <a:prstGeom prst="rect">
            <a:avLst/>
          </a:prstGeom>
          <a:noFill/>
        </p:spPr>
        <p:txBody>
          <a:bodyPr wrap="square" rtlCol="0">
            <a:spAutoFit/>
          </a:bodyPr>
          <a:lstStyle/>
          <a:p>
            <a:pPr algn="ctr"/>
            <a:r>
              <a:rPr lang="en-US" sz="3600" dirty="0">
                <a:solidFill>
                  <a:schemeClr val="bg1"/>
                </a:solidFill>
              </a:rPr>
              <a:t>Float Precision</a:t>
            </a:r>
            <a:endParaRPr lang="en-CA" sz="3600" dirty="0">
              <a:solidFill>
                <a:schemeClr val="bg1"/>
              </a:solidFill>
            </a:endParaRPr>
          </a:p>
        </p:txBody>
      </p:sp>
      <p:sp>
        <p:nvSpPr>
          <p:cNvPr id="5" name="TextBox 4">
            <a:extLst>
              <a:ext uri="{FF2B5EF4-FFF2-40B4-BE49-F238E27FC236}">
                <a16:creationId xmlns:a16="http://schemas.microsoft.com/office/drawing/2014/main" id="{2E5759FB-A329-4092-B258-5B2D82EF2A3B}"/>
              </a:ext>
            </a:extLst>
          </p:cNvPr>
          <p:cNvSpPr txBox="1"/>
          <p:nvPr/>
        </p:nvSpPr>
        <p:spPr>
          <a:xfrm>
            <a:off x="1207363" y="1793098"/>
            <a:ext cx="10493406" cy="2941511"/>
          </a:xfrm>
          <a:prstGeom prst="rect">
            <a:avLst/>
          </a:prstGeom>
          <a:noFill/>
        </p:spPr>
        <p:txBody>
          <a:bodyPr wrap="square">
            <a:spAutoFit/>
          </a:bodyPr>
          <a:lstStyle/>
          <a:p>
            <a:pPr algn="l">
              <a:lnSpc>
                <a:spcPct val="200000"/>
              </a:lnSpc>
            </a:pPr>
            <a:r>
              <a:rPr lang="en-US" sz="2400" b="0" i="0" dirty="0">
                <a:solidFill>
                  <a:schemeClr val="bg1"/>
                </a:solidFill>
                <a:effectLst/>
                <a:latin typeface="Verdana" panose="020B0604030504040204" pitchFamily="34" charset="0"/>
              </a:rPr>
              <a:t>Floating point arithmetic is not always 100% accurate:</a:t>
            </a:r>
          </a:p>
          <a:p>
            <a:pPr algn="l">
              <a:lnSpc>
                <a:spcPct val="200000"/>
              </a:lnSpc>
            </a:pPr>
            <a:r>
              <a:rPr lang="en-US" sz="2400" b="0" i="0" dirty="0">
                <a:solidFill>
                  <a:srgbClr val="FFFF00"/>
                </a:solidFill>
                <a:effectLst/>
                <a:latin typeface="Consolas" panose="020B0609020204030204" pitchFamily="49" charset="0"/>
              </a:rPr>
              <a:t>let x = 0.2 + 0.1;</a:t>
            </a:r>
            <a:endParaRPr lang="en-US" sz="2400" b="0" i="0" dirty="0">
              <a:solidFill>
                <a:srgbClr val="FFFF00"/>
              </a:solidFill>
              <a:effectLst/>
              <a:latin typeface="Verdana" panose="020B0604030504040204" pitchFamily="34" charset="0"/>
            </a:endParaRPr>
          </a:p>
          <a:p>
            <a:pPr algn="l">
              <a:lnSpc>
                <a:spcPct val="200000"/>
              </a:lnSpc>
            </a:pPr>
            <a:r>
              <a:rPr lang="en-US" sz="2400" b="0" i="0" dirty="0">
                <a:solidFill>
                  <a:schemeClr val="bg1"/>
                </a:solidFill>
                <a:effectLst/>
                <a:latin typeface="Verdana" panose="020B0604030504040204" pitchFamily="34" charset="0"/>
              </a:rPr>
              <a:t>To solve the problem above, it helps to multiply and divide:</a:t>
            </a:r>
          </a:p>
          <a:p>
            <a:pPr algn="l">
              <a:lnSpc>
                <a:spcPct val="200000"/>
              </a:lnSpc>
            </a:pPr>
            <a:r>
              <a:rPr lang="en-US" sz="2400" b="0" i="0" dirty="0">
                <a:solidFill>
                  <a:srgbClr val="FFFF00"/>
                </a:solidFill>
                <a:effectLst/>
                <a:latin typeface="Consolas" panose="020B0609020204030204" pitchFamily="49" charset="0"/>
              </a:rPr>
              <a:t>let x = (0.2 * 10 + 0.1 * 10) / 10;</a:t>
            </a:r>
          </a:p>
        </p:txBody>
      </p:sp>
    </p:spTree>
    <p:extLst>
      <p:ext uri="{BB962C8B-B14F-4D97-AF65-F5344CB8AC3E}">
        <p14:creationId xmlns:p14="http://schemas.microsoft.com/office/powerpoint/2010/main" val="284918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Adding Number and String</a:t>
            </a:r>
            <a:endParaRPr lang="en-CA" sz="3600" dirty="0">
              <a:solidFill>
                <a:schemeClr val="bg1"/>
              </a:solidFill>
            </a:endParaRPr>
          </a:p>
        </p:txBody>
      </p:sp>
      <p:sp>
        <p:nvSpPr>
          <p:cNvPr id="5" name="TextBox 4">
            <a:extLst>
              <a:ext uri="{FF2B5EF4-FFF2-40B4-BE49-F238E27FC236}">
                <a16:creationId xmlns:a16="http://schemas.microsoft.com/office/drawing/2014/main" id="{225CD75A-2B46-42A2-A3F1-E4965307A432}"/>
              </a:ext>
            </a:extLst>
          </p:cNvPr>
          <p:cNvSpPr txBox="1"/>
          <p:nvPr/>
        </p:nvSpPr>
        <p:spPr>
          <a:xfrm>
            <a:off x="621436" y="1003929"/>
            <a:ext cx="11221375" cy="5573000"/>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JavaScript uses the </a:t>
            </a:r>
            <a:r>
              <a:rPr lang="en-US" sz="2400" b="0" i="0" dirty="0">
                <a:solidFill>
                  <a:srgbClr val="FF0000"/>
                </a:solidFill>
                <a:effectLst/>
                <a:latin typeface="Verdana" panose="020B0604030504040204" pitchFamily="34" charset="0"/>
              </a:rPr>
              <a:t>+</a:t>
            </a:r>
            <a:r>
              <a:rPr lang="en-US" sz="2400" b="0" i="0" dirty="0">
                <a:solidFill>
                  <a:schemeClr val="bg1"/>
                </a:solidFill>
                <a:effectLst/>
                <a:latin typeface="Verdana" panose="020B0604030504040204" pitchFamily="34" charset="0"/>
              </a:rPr>
              <a:t> operator for both addition and concatenation.</a:t>
            </a:r>
          </a:p>
          <a:p>
            <a:pPr algn="l">
              <a:lnSpc>
                <a:spcPct val="150000"/>
              </a:lnSpc>
            </a:pPr>
            <a:r>
              <a:rPr lang="en-US" sz="2400" b="0" i="0" dirty="0">
                <a:solidFill>
                  <a:schemeClr val="bg1"/>
                </a:solidFill>
                <a:effectLst/>
                <a:latin typeface="Verdana" panose="020B0604030504040204" pitchFamily="34" charset="0"/>
              </a:rPr>
              <a:t>Numbers are added. Strings are concatenated.</a:t>
            </a:r>
          </a:p>
          <a:p>
            <a:pPr algn="l">
              <a:lnSpc>
                <a:spcPct val="150000"/>
              </a:lnSpc>
            </a:pPr>
            <a:r>
              <a:rPr lang="en-US" sz="2400" b="0" i="0" dirty="0">
                <a:solidFill>
                  <a:schemeClr val="bg1"/>
                </a:solidFill>
                <a:effectLst/>
                <a:latin typeface="Verdana" panose="020B0604030504040204" pitchFamily="34" charset="0"/>
              </a:rPr>
              <a:t>If add two numbers, the result will be a number:</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If add two strings, the result will be a string concatenation:</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p>
        </p:txBody>
      </p:sp>
    </p:spTree>
    <p:extLst>
      <p:ext uri="{BB962C8B-B14F-4D97-AF65-F5344CB8AC3E}">
        <p14:creationId xmlns:p14="http://schemas.microsoft.com/office/powerpoint/2010/main" val="3360615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637" y="1760288"/>
            <a:ext cx="6620715" cy="1754326"/>
          </a:xfrm>
          <a:prstGeom prst="rect">
            <a:avLst/>
          </a:prstGeom>
          <a:noFill/>
        </p:spPr>
        <p:txBody>
          <a:bodyPr wrap="square" rtlCol="0">
            <a:spAutoFit/>
          </a:bodyPr>
          <a:lstStyle/>
          <a:p>
            <a:pPr algn="ctr"/>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String Method </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Mixing Number and String when Adding</a:t>
            </a:r>
            <a:endParaRPr lang="en-CA" sz="3600" dirty="0">
              <a:solidFill>
                <a:schemeClr val="bg1"/>
              </a:solidFill>
            </a:endParaRPr>
          </a:p>
        </p:txBody>
      </p:sp>
      <p:sp>
        <p:nvSpPr>
          <p:cNvPr id="6" name="TextBox 5">
            <a:extLst>
              <a:ext uri="{FF2B5EF4-FFF2-40B4-BE49-F238E27FC236}">
                <a16:creationId xmlns:a16="http://schemas.microsoft.com/office/drawing/2014/main" id="{C8A3FF08-3CDD-476A-ADBF-6008ADAAD33A}"/>
              </a:ext>
            </a:extLst>
          </p:cNvPr>
          <p:cNvSpPr txBox="1"/>
          <p:nvPr/>
        </p:nvSpPr>
        <p:spPr>
          <a:xfrm>
            <a:off x="560773" y="1497536"/>
            <a:ext cx="11070454" cy="4461862"/>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If add a number and a string, the result will be a string concatenation:</a:t>
            </a:r>
            <a:endParaRPr lang="en-US" sz="2400" b="0" i="0" dirty="0">
              <a:solidFill>
                <a:schemeClr val="bg1"/>
              </a:solidFill>
              <a:effectLst/>
              <a:latin typeface="Segoe UI" panose="020B0502040204020203" pitchFamily="34" charset="0"/>
            </a:endParaRPr>
          </a:p>
          <a:p>
            <a:pPr lvl="1">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If add a string and a number, the result will be a string </a:t>
            </a:r>
            <a:r>
              <a:rPr lang="en-US" sz="2400" b="0" i="0" dirty="0">
                <a:solidFill>
                  <a:srgbClr val="FFFF00"/>
                </a:solidFill>
                <a:effectLst/>
                <a:latin typeface="Verdana" panose="020B0604030504040204" pitchFamily="34" charset="0"/>
              </a:rPr>
              <a:t>concatenation:</a:t>
            </a:r>
            <a:endParaRPr lang="en-US" sz="2400" b="0" i="0" dirty="0">
              <a:solidFill>
                <a:srgbClr val="FFFF00"/>
              </a:solidFill>
              <a:effectLst/>
              <a:latin typeface="Segoe UI" panose="020B0502040204020203" pitchFamily="34" charset="0"/>
            </a:endParaRPr>
          </a:p>
          <a:p>
            <a:pPr lvl="1">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2898283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Common Mistake</a:t>
            </a:r>
            <a:endParaRPr lang="en-CA" sz="3600" dirty="0">
              <a:solidFill>
                <a:schemeClr val="bg1"/>
              </a:solidFill>
            </a:endParaRPr>
          </a:p>
        </p:txBody>
      </p:sp>
      <p:sp>
        <p:nvSpPr>
          <p:cNvPr id="5" name="TextBox 4">
            <a:extLst>
              <a:ext uri="{FF2B5EF4-FFF2-40B4-BE49-F238E27FC236}">
                <a16:creationId xmlns:a16="http://schemas.microsoft.com/office/drawing/2014/main" id="{5CB78B58-C838-49CE-B38F-E8D980BE3CE9}"/>
              </a:ext>
            </a:extLst>
          </p:cNvPr>
          <p:cNvSpPr txBox="1"/>
          <p:nvPr/>
        </p:nvSpPr>
        <p:spPr>
          <a:xfrm>
            <a:off x="1296140" y="1200996"/>
            <a:ext cx="9880846" cy="5003614"/>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A common mistake is to expect this result to be 30:</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 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"The result is: "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A common mistake is to expect this result to be 102030:</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 let y = 20;</a:t>
            </a:r>
            <a:r>
              <a:rPr lang="en-US" sz="2400" dirty="0">
                <a:solidFill>
                  <a:srgbClr val="FFFF00"/>
                </a:solidFill>
                <a:latin typeface="Consolas" panose="020B0609020204030204" pitchFamily="49" charset="0"/>
              </a:rPr>
              <a:t> </a:t>
            </a:r>
            <a:r>
              <a:rPr lang="en-US" sz="2400" b="0" i="0" dirty="0">
                <a:solidFill>
                  <a:srgbClr val="FFFF00"/>
                </a:solidFill>
                <a:effectLst/>
                <a:latin typeface="Consolas" panose="020B0609020204030204" pitchFamily="49" charset="0"/>
              </a:rPr>
              <a:t>let z = "30";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result = x + y + z;</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rgbClr val="FF0000"/>
                </a:solidFill>
                <a:effectLst/>
                <a:latin typeface="Verdana" panose="020B0604030504040204" pitchFamily="34" charset="0"/>
              </a:rPr>
              <a:t>The JavaScript interpreter works from left to right.</a:t>
            </a:r>
          </a:p>
          <a:p>
            <a:pPr algn="l">
              <a:lnSpc>
                <a:spcPct val="150000"/>
              </a:lnSpc>
            </a:pPr>
            <a:r>
              <a:rPr lang="en-US" sz="2400" b="0" i="0" dirty="0">
                <a:solidFill>
                  <a:srgbClr val="FF0000"/>
                </a:solidFill>
                <a:effectLst/>
                <a:latin typeface="Verdana" panose="020B0604030504040204" pitchFamily="34" charset="0"/>
              </a:rPr>
              <a:t>First 10 + 20 is added because x and y are both numbers.</a:t>
            </a:r>
          </a:p>
          <a:p>
            <a:pPr algn="l">
              <a:lnSpc>
                <a:spcPct val="150000"/>
              </a:lnSpc>
            </a:pPr>
            <a:r>
              <a:rPr lang="en-US" sz="2400" b="0" i="0" dirty="0">
                <a:solidFill>
                  <a:srgbClr val="FF0000"/>
                </a:solidFill>
                <a:effectLst/>
                <a:latin typeface="Verdana" panose="020B0604030504040204" pitchFamily="34" charset="0"/>
              </a:rPr>
              <a:t>Then 30 + "30" is concatenated because z is a string.</a:t>
            </a:r>
          </a:p>
        </p:txBody>
      </p:sp>
    </p:spTree>
    <p:extLst>
      <p:ext uri="{BB962C8B-B14F-4D97-AF65-F5344CB8AC3E}">
        <p14:creationId xmlns:p14="http://schemas.microsoft.com/office/powerpoint/2010/main" val="1246120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Numeric String</a:t>
            </a:r>
            <a:endParaRPr lang="en-CA" sz="3600" dirty="0">
              <a:solidFill>
                <a:schemeClr val="bg1"/>
              </a:solidFill>
            </a:endParaRPr>
          </a:p>
        </p:txBody>
      </p:sp>
      <p:sp>
        <p:nvSpPr>
          <p:cNvPr id="5" name="TextBox 4">
            <a:extLst>
              <a:ext uri="{FF2B5EF4-FFF2-40B4-BE49-F238E27FC236}">
                <a16:creationId xmlns:a16="http://schemas.microsoft.com/office/drawing/2014/main" id="{267CD84F-98C6-4733-A7CF-E40A3222B7AF}"/>
              </a:ext>
            </a:extLst>
          </p:cNvPr>
          <p:cNvSpPr txBox="1"/>
          <p:nvPr/>
        </p:nvSpPr>
        <p:spPr>
          <a:xfrm>
            <a:off x="426128" y="833107"/>
            <a:ext cx="11603115"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JavaScript strings can have numeric content:</a:t>
            </a:r>
          </a:p>
          <a:p>
            <a:pPr algn="l"/>
            <a:r>
              <a:rPr lang="en-US" sz="2400" b="0" i="0" dirty="0">
                <a:solidFill>
                  <a:srgbClr val="FFFF00"/>
                </a:solidFill>
                <a:effectLst/>
                <a:latin typeface="Consolas" panose="020B0609020204030204" pitchFamily="49" charset="0"/>
              </a:rPr>
              <a:t>let x = 100;         // x is a number</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"100";       // y is a string</a:t>
            </a:r>
          </a:p>
          <a:p>
            <a:pPr algn="l"/>
            <a:r>
              <a:rPr lang="en-US" sz="2400" b="0" i="0" dirty="0">
                <a:solidFill>
                  <a:schemeClr val="bg1"/>
                </a:solidFill>
                <a:effectLst/>
                <a:latin typeface="Verdana" panose="020B0604030504040204" pitchFamily="34" charset="0"/>
              </a:rPr>
              <a:t>JavaScript will convert strings to numbers in all numeric operations:</a:t>
            </a:r>
          </a:p>
        </p:txBody>
      </p:sp>
      <p:sp>
        <p:nvSpPr>
          <p:cNvPr id="8" name="TextBox 7">
            <a:extLst>
              <a:ext uri="{FF2B5EF4-FFF2-40B4-BE49-F238E27FC236}">
                <a16:creationId xmlns:a16="http://schemas.microsoft.com/office/drawing/2014/main" id="{1109D413-3CE2-4510-9FCA-D489E269D2EA}"/>
              </a:ext>
            </a:extLst>
          </p:cNvPr>
          <p:cNvSpPr txBox="1"/>
          <p:nvPr/>
        </p:nvSpPr>
        <p:spPr>
          <a:xfrm>
            <a:off x="426129" y="2573959"/>
            <a:ext cx="3871771"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This will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8B565DC-2410-4E32-B32E-B9AA71EC5039}"/>
              </a:ext>
            </a:extLst>
          </p:cNvPr>
          <p:cNvSpPr txBox="1"/>
          <p:nvPr/>
        </p:nvSpPr>
        <p:spPr>
          <a:xfrm>
            <a:off x="4174355" y="2573959"/>
            <a:ext cx="3244790"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This will also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7BC24E2B-1E34-4DDC-AA22-4FE7D595E01F}"/>
              </a:ext>
            </a:extLst>
          </p:cNvPr>
          <p:cNvSpPr txBox="1"/>
          <p:nvPr/>
        </p:nvSpPr>
        <p:spPr>
          <a:xfrm>
            <a:off x="7968818" y="2562103"/>
            <a:ext cx="4054876"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And this will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C29A41D-9F3F-49D8-A9F1-CE8C52172EC0}"/>
              </a:ext>
            </a:extLst>
          </p:cNvPr>
          <p:cNvSpPr txBox="1"/>
          <p:nvPr/>
        </p:nvSpPr>
        <p:spPr>
          <a:xfrm>
            <a:off x="495669" y="4229734"/>
            <a:ext cx="11765872" cy="2308324"/>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But this will not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r>
              <a:rPr lang="en-US" sz="2400" b="0" i="0" dirty="0">
                <a:solidFill>
                  <a:schemeClr val="bg1"/>
                </a:solidFill>
                <a:effectLst/>
                <a:latin typeface="Verdana" panose="020B0604030504040204" pitchFamily="34" charset="0"/>
              </a:rPr>
              <a:t>In the last example JavaScript uses the </a:t>
            </a:r>
            <a:r>
              <a:rPr lang="en-US" sz="2400" b="0" i="0" dirty="0">
                <a:solidFill>
                  <a:srgbClr val="FF0000"/>
                </a:solidFill>
                <a:effectLst/>
                <a:latin typeface="Verdana" panose="020B0604030504040204" pitchFamily="34" charset="0"/>
              </a:rPr>
              <a:t>+</a:t>
            </a:r>
            <a:r>
              <a:rPr lang="en-US" sz="2400" b="0" i="0" dirty="0">
                <a:solidFill>
                  <a:schemeClr val="bg1"/>
                </a:solidFill>
                <a:effectLst/>
                <a:latin typeface="Verdana" panose="020B0604030504040204" pitchFamily="34" charset="0"/>
              </a:rPr>
              <a:t> operator to concatenate the strings.</a:t>
            </a:r>
          </a:p>
        </p:txBody>
      </p:sp>
    </p:spTree>
    <p:extLst>
      <p:ext uri="{BB962C8B-B14F-4D97-AF65-F5344CB8AC3E}">
        <p14:creationId xmlns:p14="http://schemas.microsoft.com/office/powerpoint/2010/main" val="2308046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CA" sz="3600" dirty="0" err="1">
                <a:solidFill>
                  <a:schemeClr val="bg1"/>
                </a:solidFill>
              </a:rPr>
              <a:t>NaN</a:t>
            </a:r>
            <a:r>
              <a:rPr lang="en-CA" sz="3600" dirty="0">
                <a:solidFill>
                  <a:schemeClr val="bg1"/>
                </a:solidFill>
              </a:rPr>
              <a:t> - Not a Number</a:t>
            </a:r>
          </a:p>
        </p:txBody>
      </p:sp>
      <p:sp>
        <p:nvSpPr>
          <p:cNvPr id="10" name="TextBox 9">
            <a:extLst>
              <a:ext uri="{FF2B5EF4-FFF2-40B4-BE49-F238E27FC236}">
                <a16:creationId xmlns:a16="http://schemas.microsoft.com/office/drawing/2014/main" id="{0142A930-C9EB-4DD7-9935-21EE92C5A6C7}"/>
              </a:ext>
            </a:extLst>
          </p:cNvPr>
          <p:cNvSpPr txBox="1"/>
          <p:nvPr/>
        </p:nvSpPr>
        <p:spPr>
          <a:xfrm>
            <a:off x="408372" y="923290"/>
            <a:ext cx="11265763" cy="563231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is a JavaScript reserved word indicating that a number is not a legal number.</a:t>
            </a:r>
            <a:r>
              <a:rPr lang="en-US" altLang="en-US" sz="2400" dirty="0">
                <a:solidFill>
                  <a:schemeClr val="bg1"/>
                </a:solidFill>
              </a:rPr>
              <a:t> </a:t>
            </a:r>
            <a:r>
              <a:rPr kumimoji="0" lang="en-US" altLang="en-US" sz="2400" b="0" i="0" u="none" strike="noStrike" cap="none" normalizeH="0" baseline="0" dirty="0">
                <a:ln>
                  <a:noFill/>
                </a:ln>
                <a:solidFill>
                  <a:schemeClr val="bg1"/>
                </a:solidFill>
                <a:effectLst/>
                <a:latin typeface="Verdana" panose="020B0604030504040204" pitchFamily="34" charset="0"/>
              </a:rPr>
              <a:t>Trying to do arithmetic with a non-numeric string will result in </a:t>
            </a:r>
            <a:r>
              <a:rPr kumimoji="0" lang="en-US" altLang="en-US" sz="2400" b="0" i="0" u="none" strike="noStrike" cap="none" normalizeH="0" baseline="0" dirty="0" err="1">
                <a:ln>
                  <a:noFill/>
                </a:ln>
                <a:solidFill>
                  <a:schemeClr val="bg1"/>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(Not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"Apple";</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However, if the string contains a numeric value , the result will be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"10";</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solidFill>
                  <a:schemeClr val="bg1"/>
                </a:solidFill>
                <a:latin typeface="Verdana" panose="020B0604030504040204" pitchFamily="34" charset="0"/>
              </a:rPr>
              <a:t>It</a:t>
            </a:r>
            <a:r>
              <a:rPr kumimoji="0" lang="en-US" altLang="en-US" sz="2400" b="0" i="0" u="none" strike="noStrike" cap="none" normalizeH="0" baseline="0" dirty="0">
                <a:ln>
                  <a:noFill/>
                </a:ln>
                <a:solidFill>
                  <a:schemeClr val="bg1"/>
                </a:solidFill>
                <a:effectLst/>
                <a:latin typeface="Verdana" panose="020B0604030504040204" pitchFamily="34" charset="0"/>
              </a:rPr>
              <a:t> can use the global JavaScript function </a:t>
            </a:r>
            <a:r>
              <a:rPr kumimoji="0" lang="en-US" altLang="en-US" sz="2400" b="0" i="0" u="none" strike="noStrike" cap="none" normalizeH="0" baseline="0" dirty="0" err="1">
                <a:ln>
                  <a:noFill/>
                </a:ln>
                <a:solidFill>
                  <a:srgbClr val="FF0000"/>
                </a:solidFill>
                <a:effectLst/>
                <a:latin typeface="Consolas" panose="020B0609020204030204" pitchFamily="49" charset="0"/>
              </a:rPr>
              <a:t>isNaN</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to find out if a value is a not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"Apple"; </a:t>
            </a:r>
            <a:r>
              <a:rPr kumimoji="0" lang="en-US" altLang="en-US" sz="2400" b="0" i="0" u="none" strike="noStrike" cap="none" normalizeH="0" baseline="0" dirty="0" err="1">
                <a:ln>
                  <a:noFill/>
                </a:ln>
                <a:solidFill>
                  <a:srgbClr val="FFFF00"/>
                </a:solidFill>
                <a:effectLst/>
                <a:latin typeface="Consolas" panose="020B0609020204030204" pitchFamily="49" charset="0"/>
              </a:rPr>
              <a:t>isNaN</a:t>
            </a:r>
            <a:r>
              <a:rPr kumimoji="0" lang="en-US" altLang="en-US" sz="2400" b="0" i="0" u="none" strike="noStrike" cap="none" normalizeH="0" baseline="0" dirty="0">
                <a:ln>
                  <a:noFill/>
                </a:ln>
                <a:solidFill>
                  <a:srgbClr val="FFFF00"/>
                </a:solidFill>
                <a:effectLst/>
                <a:latin typeface="Consolas" panose="020B0609020204030204" pitchFamily="49" charset="0"/>
              </a:rPr>
              <a:t>(x);</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Watch out for </a:t>
            </a: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If use </a:t>
            </a: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in a mathematical operation, the result will also be </a:t>
            </a:r>
            <a:r>
              <a:rPr kumimoji="0" lang="en-US" altLang="en-US" sz="2400" b="0" i="0" u="none" strike="noStrike" cap="none" normalizeH="0" baseline="0" dirty="0" err="1">
                <a:ln>
                  <a:noFill/>
                </a:ln>
                <a:solidFill>
                  <a:schemeClr val="bg1"/>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a:t>
            </a:r>
            <a:r>
              <a:rPr kumimoji="0" lang="en-US" altLang="en-US" sz="2400" b="0" i="0" u="none" strike="noStrike" cap="none" normalizeH="0" baseline="0" dirty="0" err="1">
                <a:ln>
                  <a:noFill/>
                </a:ln>
                <a:solidFill>
                  <a:srgbClr val="FFFF00"/>
                </a:solidFill>
                <a:effectLst/>
                <a:latin typeface="Consolas" panose="020B0609020204030204" pitchFamily="49" charset="0"/>
              </a:rPr>
              <a:t>NaN</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5;</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z = x + y;</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1671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654424" y="186776"/>
            <a:ext cx="7217546"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Replacing String</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10" name="TextBox 9">
            <a:extLst>
              <a:ext uri="{FF2B5EF4-FFF2-40B4-BE49-F238E27FC236}">
                <a16:creationId xmlns:a16="http://schemas.microsoft.com/office/drawing/2014/main" id="{206B970B-EF7A-4241-A126-2B8E214ED19C}"/>
              </a:ext>
            </a:extLst>
          </p:cNvPr>
          <p:cNvSpPr txBox="1"/>
          <p:nvPr/>
        </p:nvSpPr>
        <p:spPr>
          <a:xfrm>
            <a:off x="443883" y="1170460"/>
            <a:ext cx="11381173" cy="501586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 specified value with another value in a string:</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a:t>
            </a:r>
            <a:r>
              <a:rPr lang="en-US" altLang="en-US" sz="2400" dirty="0">
                <a:solidFill>
                  <a:srgbClr val="FFFF00"/>
                </a:solidFill>
                <a:latin typeface="Consolas" panose="020B0609020204030204" pitchFamily="49" charset="0"/>
              </a:rPr>
              <a:t>My name is Julie</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a:t>
            </a:r>
            <a:r>
              <a:rPr kumimoji="0" lang="en-US" altLang="en-US" sz="2400" b="0" i="0" u="none" strike="noStrike" cap="none" normalizeH="0" baseline="0" dirty="0" err="1">
                <a:ln>
                  <a:noFill/>
                </a:ln>
                <a:solidFill>
                  <a:srgbClr val="FFFF00"/>
                </a:solidFill>
                <a:effectLst/>
                <a:latin typeface="Consolas" panose="020B0609020204030204" pitchFamily="49" charset="0"/>
              </a:rPr>
              <a:t>newText</a:t>
            </a:r>
            <a:r>
              <a:rPr kumimoji="0" lang="en-US" altLang="en-US" sz="2400" b="0" i="0" u="none" strike="noStrike" cap="none" normalizeH="0" baseline="0" dirty="0">
                <a:ln>
                  <a:noFill/>
                </a:ln>
                <a:solidFill>
                  <a:srgbClr val="FFFF00"/>
                </a:solidFill>
                <a:effectLst/>
                <a:latin typeface="Consolas" panose="020B0609020204030204" pitchFamily="49" charset="0"/>
              </a:rPr>
              <a:t> = </a:t>
            </a:r>
            <a:r>
              <a:rPr kumimoji="0" lang="en-US" altLang="en-US" sz="2400" b="0" i="0" u="none" strike="noStrike" cap="none" normalizeH="0" baseline="0" dirty="0" err="1">
                <a:ln>
                  <a:noFill/>
                </a:ln>
                <a:solidFill>
                  <a:srgbClr val="FFFF00"/>
                </a:solidFill>
                <a:effectLst/>
                <a:latin typeface="Consolas" panose="020B0609020204030204" pitchFamily="49" charset="0"/>
              </a:rPr>
              <a:t>text.replace</a:t>
            </a:r>
            <a:r>
              <a:rPr kumimoji="0" lang="en-US" altLang="en-US" sz="2400" b="0" i="0" u="none" strike="noStrike" cap="none" normalizeH="0" baseline="0" dirty="0">
                <a:ln>
                  <a:noFill/>
                </a:ln>
                <a:solidFill>
                  <a:srgbClr val="FFFF00"/>
                </a:solidFill>
                <a:effectLst/>
                <a:latin typeface="Consolas" panose="020B0609020204030204" pitchFamily="49" charset="0"/>
              </a:rPr>
              <a:t>(“</a:t>
            </a:r>
            <a:r>
              <a:rPr lang="en-US" altLang="en-US" sz="2400" dirty="0">
                <a:solidFill>
                  <a:srgbClr val="FFFF00"/>
                </a:solidFill>
                <a:latin typeface="Consolas" panose="020B0609020204030204" pitchFamily="49" charset="0"/>
              </a:rPr>
              <a:t>Julie</a:t>
            </a:r>
            <a:r>
              <a:rPr kumimoji="0" lang="en-US" altLang="en-US" sz="2400" b="0" i="0" u="none" strike="noStrike" cap="none" normalizeH="0" baseline="0" dirty="0">
                <a:ln>
                  <a:noFill/>
                </a:ln>
                <a:solidFill>
                  <a:srgbClr val="FFFF00"/>
                </a:solidFill>
                <a:effectLst/>
                <a:latin typeface="Consolas" panose="020B0609020204030204" pitchFamily="49" charset="0"/>
              </a:rPr>
              <a:t>", “</a:t>
            </a:r>
            <a:r>
              <a:rPr lang="en-US" altLang="en-US" sz="2400" dirty="0">
                <a:solidFill>
                  <a:srgbClr val="FFFF00"/>
                </a:solidFill>
                <a:latin typeface="Consolas" panose="020B0609020204030204" pitchFamily="49" charset="0"/>
              </a:rPr>
              <a:t>Richard</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chemeClr val="bg1"/>
                </a:solidFill>
                <a:effectLst/>
                <a:latin typeface="Consolas" panose="020B0609020204030204" pitchFamily="49" charset="0"/>
              </a:rPr>
            </a:b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does not change the string it is called 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returns a new string.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t>
            </a:r>
            <a:r>
              <a:rPr kumimoji="0" lang="en-US" altLang="en-US" sz="2400" b="1" i="0" u="none" strike="noStrike" cap="none" normalizeH="0" baseline="0" dirty="0">
                <a:ln>
                  <a:noFill/>
                </a:ln>
                <a:solidFill>
                  <a:schemeClr val="bg1"/>
                </a:solidFill>
                <a:effectLst/>
                <a:latin typeface="Verdana" panose="020B0604030504040204" pitchFamily="34" charset="0"/>
              </a:rPr>
              <a:t>only the first</a:t>
            </a:r>
            <a:r>
              <a:rPr kumimoji="0" lang="en-US" altLang="en-US" sz="2400" b="0" i="0" u="none" strike="noStrike" cap="none" normalizeH="0" baseline="0" dirty="0">
                <a:ln>
                  <a:noFill/>
                </a:ln>
                <a:solidFill>
                  <a:schemeClr val="bg1"/>
                </a:solidFill>
                <a:effectLst/>
                <a:latin typeface="Verdana" panose="020B0604030504040204" pitchFamily="34" charset="0"/>
              </a:rPr>
              <a:t> match</a:t>
            </a:r>
            <a:endParaRPr kumimoji="0" lang="en-US" altLang="en-US" sz="2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By default, 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t>
            </a:r>
            <a:r>
              <a:rPr kumimoji="0" lang="en-US" altLang="en-US" sz="2400" b="1" i="0" u="none" strike="noStrike" cap="none" normalizeH="0" baseline="0" dirty="0">
                <a:ln>
                  <a:noFill/>
                </a:ln>
                <a:solidFill>
                  <a:schemeClr val="bg1"/>
                </a:solidFill>
                <a:effectLst/>
                <a:latin typeface="Verdana" panose="020B0604030504040204" pitchFamily="34" charset="0"/>
              </a:rPr>
              <a:t>only the first</a:t>
            </a:r>
            <a:r>
              <a:rPr kumimoji="0" lang="en-US" altLang="en-US" sz="2400" b="0" i="0" u="none" strike="noStrike" cap="none" normalizeH="0" baseline="0" dirty="0">
                <a:ln>
                  <a:noFill/>
                </a:ln>
                <a:solidFill>
                  <a:schemeClr val="bg1"/>
                </a:solidFill>
                <a:effectLst/>
                <a:latin typeface="Verdana" panose="020B0604030504040204" pitchFamily="34" charset="0"/>
              </a:rPr>
              <a:t> match:</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04855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1464817" y="186776"/>
            <a:ext cx="8673482"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Upper and Lower Case Conversion </a:t>
            </a:r>
          </a:p>
        </p:txBody>
      </p:sp>
      <p:sp>
        <p:nvSpPr>
          <p:cNvPr id="6" name="TextBox 5">
            <a:extLst>
              <a:ext uri="{FF2B5EF4-FFF2-40B4-BE49-F238E27FC236}">
                <a16:creationId xmlns:a16="http://schemas.microsoft.com/office/drawing/2014/main" id="{3A681063-20A8-48F2-AD2C-90D667C64AA3}"/>
              </a:ext>
            </a:extLst>
          </p:cNvPr>
          <p:cNvSpPr txBox="1"/>
          <p:nvPr/>
        </p:nvSpPr>
        <p:spPr>
          <a:xfrm>
            <a:off x="2965144" y="1037766"/>
            <a:ext cx="7004480" cy="5157502"/>
          </a:xfrm>
          <a:prstGeom prst="rect">
            <a:avLst/>
          </a:prstGeom>
          <a:noFill/>
        </p:spPr>
        <p:txBody>
          <a:bodyPr wrap="square">
            <a:spAutoFit/>
          </a:bodyPr>
          <a:lstStyle/>
          <a:p>
            <a:pPr algn="l">
              <a:lnSpc>
                <a:spcPct val="200000"/>
              </a:lnSpc>
            </a:pPr>
            <a:r>
              <a:rPr lang="en-US" sz="2400" b="0" i="0" dirty="0" err="1">
                <a:solidFill>
                  <a:srgbClr val="FF0000"/>
                </a:solidFill>
                <a:effectLst/>
                <a:latin typeface="Segoe UI" panose="020B0502040204020203" pitchFamily="34" charset="0"/>
              </a:rPr>
              <a:t>toUpperCase</a:t>
            </a:r>
            <a:r>
              <a:rPr lang="en-US" sz="2400" b="0" i="0" dirty="0">
                <a:solidFill>
                  <a:srgbClr val="FF0000"/>
                </a:solidFill>
                <a:effectLst/>
                <a:latin typeface="Segoe UI" panose="020B0502040204020203" pitchFamily="34" charset="0"/>
              </a:rPr>
              <a:t>()</a:t>
            </a:r>
          </a:p>
          <a:p>
            <a:pPr algn="l">
              <a:lnSpc>
                <a:spcPct val="200000"/>
              </a:lnSpc>
            </a:pPr>
            <a:r>
              <a:rPr lang="en-US" sz="2400" b="0" i="0" dirty="0">
                <a:solidFill>
                  <a:srgbClr val="FFFF00"/>
                </a:solidFill>
                <a:effectLst/>
                <a:latin typeface="Consolas" panose="020B0609020204030204" pitchFamily="49" charset="0"/>
              </a:rPr>
              <a:t>let text1 = "Hello World!";</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text2 = text1.toUpperCase();</a:t>
            </a:r>
          </a:p>
          <a:p>
            <a:pPr algn="l">
              <a:lnSpc>
                <a:spcPct val="200000"/>
              </a:lnSpc>
            </a:pPr>
            <a:endParaRPr lang="en-US" sz="2400" b="0" i="0" dirty="0">
              <a:solidFill>
                <a:srgbClr val="FFFF00"/>
              </a:solidFill>
              <a:effectLst/>
              <a:latin typeface="Consolas" panose="020B0609020204030204" pitchFamily="49" charset="0"/>
            </a:endParaRPr>
          </a:p>
          <a:p>
            <a:pPr algn="l">
              <a:lnSpc>
                <a:spcPct val="200000"/>
              </a:lnSpc>
            </a:pPr>
            <a:r>
              <a:rPr lang="en-US" sz="2400" b="0" i="0" dirty="0" err="1">
                <a:solidFill>
                  <a:srgbClr val="FF0000"/>
                </a:solidFill>
                <a:effectLst/>
                <a:latin typeface="Segoe UI" panose="020B0502040204020203" pitchFamily="34" charset="0"/>
              </a:rPr>
              <a:t>toLowerCase</a:t>
            </a:r>
            <a:r>
              <a:rPr lang="en-US" sz="2400" b="0" i="0" dirty="0">
                <a:solidFill>
                  <a:srgbClr val="FF0000"/>
                </a:solidFill>
                <a:effectLst/>
                <a:latin typeface="Segoe UI" panose="020B0502040204020203" pitchFamily="34" charset="0"/>
              </a:rPr>
              <a:t>()</a:t>
            </a:r>
          </a:p>
          <a:p>
            <a:pPr algn="l">
              <a:lnSpc>
                <a:spcPct val="200000"/>
              </a:lnSpc>
            </a:pPr>
            <a:r>
              <a:rPr lang="en-US" sz="2400" b="0" i="0" dirty="0">
                <a:solidFill>
                  <a:srgbClr val="FFFF00"/>
                </a:solidFill>
                <a:effectLst/>
                <a:latin typeface="Consolas" panose="020B0609020204030204" pitchFamily="49" charset="0"/>
              </a:rPr>
              <a:t>let text1 = "Hello World!"; </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text2 = text1.toLowerCase(); </a:t>
            </a:r>
          </a:p>
        </p:txBody>
      </p:sp>
    </p:spTree>
    <p:extLst>
      <p:ext uri="{BB962C8B-B14F-4D97-AF65-F5344CB8AC3E}">
        <p14:creationId xmlns:p14="http://schemas.microsoft.com/office/powerpoint/2010/main" val="40635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Concatenate String </a:t>
            </a:r>
          </a:p>
        </p:txBody>
      </p:sp>
      <p:sp>
        <p:nvSpPr>
          <p:cNvPr id="6" name="TextBox 5">
            <a:extLst>
              <a:ext uri="{FF2B5EF4-FFF2-40B4-BE49-F238E27FC236}">
                <a16:creationId xmlns:a16="http://schemas.microsoft.com/office/drawing/2014/main" id="{147BC155-4306-4476-91A8-465611D89DA5}"/>
              </a:ext>
            </a:extLst>
          </p:cNvPr>
          <p:cNvSpPr txBox="1"/>
          <p:nvPr/>
        </p:nvSpPr>
        <p:spPr>
          <a:xfrm>
            <a:off x="301841" y="1138284"/>
            <a:ext cx="11443316" cy="501707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FF0000"/>
                </a:solidFill>
                <a:effectLst/>
                <a:latin typeface="Consolas" panose="020B0609020204030204" pitchFamily="49" charset="0"/>
              </a:rPr>
              <a:t>concat</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Consolas" panose="020B0609020204030204" pitchFamily="49"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 joins two or more strings:</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text1 = "Hello";</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text2 = "World";</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text3 = text1.concat(" ", text2);</a:t>
            </a:r>
            <a:endParaRPr lang="en-US" altLang="en-US" sz="2400" dirty="0">
              <a:solidFill>
                <a:srgbClr val="FFFF00"/>
              </a:solidFill>
              <a:latin typeface="Source Sans Pro" panose="020B0503030403020204" pitchFamily="34" charset="0"/>
            </a:endParaRPr>
          </a:p>
          <a:p>
            <a:pPr marL="0" marR="0" lvl="0" indent="0" algn="l" defTabSz="914400" rtl="0" eaLnBrk="0" fontAlgn="ctr"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concat</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can be used </a:t>
            </a:r>
            <a:r>
              <a:rPr lang="en-US" altLang="en-US" sz="2400" dirty="0">
                <a:solidFill>
                  <a:schemeClr val="bg1"/>
                </a:solidFill>
                <a:latin typeface="Verdana" panose="020B0604030504040204" pitchFamily="34" charset="0"/>
              </a:rPr>
              <a:t>as</a:t>
            </a:r>
            <a:r>
              <a:rPr kumimoji="0" lang="en-US" altLang="en-US" sz="2400" b="0" i="0" u="none" strike="noStrike" cap="none" normalizeH="0" baseline="0" dirty="0">
                <a:ln>
                  <a:noFill/>
                </a:ln>
                <a:solidFill>
                  <a:schemeClr val="bg1"/>
                </a:solidFill>
                <a:effectLst/>
                <a:latin typeface="Verdana" panose="020B0604030504040204" pitchFamily="34" charset="0"/>
              </a:rPr>
              <a:t> the plus operator. These two lines do the same:</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text = "Hello" + " " + "World!";</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text = "Hello".</a:t>
            </a:r>
            <a:r>
              <a:rPr kumimoji="0" lang="en-US" altLang="en-US" sz="2400" b="0" i="0" u="none" strike="noStrike" cap="none" normalizeH="0" baseline="0" dirty="0" err="1">
                <a:ln>
                  <a:noFill/>
                </a:ln>
                <a:solidFill>
                  <a:srgbClr val="FFFF00"/>
                </a:solidFill>
                <a:effectLst/>
                <a:latin typeface="Consolas" panose="020B0609020204030204" pitchFamily="49" charset="0"/>
              </a:rPr>
              <a:t>concat</a:t>
            </a:r>
            <a:r>
              <a:rPr kumimoji="0" lang="en-US" altLang="en-US" sz="2400" b="0" i="0" u="none" strike="noStrike" cap="none" normalizeH="0" baseline="0" dirty="0">
                <a:ln>
                  <a:noFill/>
                </a:ln>
                <a:solidFill>
                  <a:srgbClr val="FFFF00"/>
                </a:solidFill>
                <a:effectLst/>
                <a:latin typeface="Consolas" panose="020B0609020204030204" pitchFamily="49" charset="0"/>
              </a:rPr>
              <a:t>(" ", "World!");</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141904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Trim String </a:t>
            </a:r>
          </a:p>
        </p:txBody>
      </p:sp>
      <p:sp>
        <p:nvSpPr>
          <p:cNvPr id="7" name="TextBox 6">
            <a:extLst>
              <a:ext uri="{FF2B5EF4-FFF2-40B4-BE49-F238E27FC236}">
                <a16:creationId xmlns:a16="http://schemas.microsoft.com/office/drawing/2014/main" id="{2DA201C7-3A14-4C5B-A38E-F99D1CF890DD}"/>
              </a:ext>
            </a:extLst>
          </p:cNvPr>
          <p:cNvSpPr txBox="1"/>
          <p:nvPr/>
        </p:nvSpPr>
        <p:spPr>
          <a:xfrm>
            <a:off x="1610557" y="1421994"/>
            <a:ext cx="9379997" cy="3678251"/>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rgbClr val="FF0000"/>
                </a:solidFill>
                <a:effectLst/>
                <a:latin typeface="Consolas" panose="020B0609020204030204" pitchFamily="49" charset="0"/>
              </a:rPr>
              <a:t>trim()</a:t>
            </a:r>
            <a:r>
              <a:rPr kumimoji="0" lang="en-US" altLang="en-US" sz="2400" b="0" i="0" u="none" strike="noStrike" cap="none" normalizeH="0" baseline="0" dirty="0">
                <a:ln>
                  <a:noFill/>
                </a:ln>
                <a:solidFill>
                  <a:schemeClr val="bg1"/>
                </a:solidFill>
                <a:effectLst/>
                <a:latin typeface="Verdana" panose="020B0604030504040204" pitchFamily="34" charset="0"/>
              </a:rPr>
              <a:t> method removes whitespace from both sides of a string:</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text1 = "      Hello World!      ";</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text2 = text1.trim();</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8333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79" y="131358"/>
            <a:ext cx="7709401" cy="646331"/>
          </a:xfrm>
          <a:prstGeom prst="rect">
            <a:avLst/>
          </a:prstGeom>
          <a:noFill/>
        </p:spPr>
        <p:txBody>
          <a:bodyPr wrap="square" rtlCol="0">
            <a:spAutoFit/>
          </a:bodyPr>
          <a:lstStyle/>
          <a:p>
            <a:pPr algn="ctr"/>
            <a:r>
              <a:rPr lang="en-CA" altLang="zh-CN" sz="3600" dirty="0">
                <a:solidFill>
                  <a:schemeClr val="bg1"/>
                </a:solidFill>
                <a:latin typeface="Microsoft YaHei" panose="020B0503020204020204" pitchFamily="34" charset="-122"/>
                <a:ea typeface="Microsoft YaHei" panose="020B0503020204020204" pitchFamily="34" charset="-122"/>
              </a:rPr>
              <a:t>Convert String to Array</a:t>
            </a:r>
            <a:r>
              <a:rPr lang="en-US" altLang="zh-CN" sz="3600" dirty="0">
                <a:solidFill>
                  <a:schemeClr val="bg1"/>
                </a:solidFill>
                <a:latin typeface="Microsoft YaHei" panose="020B0503020204020204" pitchFamily="34" charset="-122"/>
                <a:ea typeface="Microsoft YaHei" panose="020B0503020204020204" pitchFamily="34" charset="-122"/>
              </a:rPr>
              <a:t> </a:t>
            </a:r>
            <a:r>
              <a:rPr lang="en-CA" sz="3600" dirty="0">
                <a:solidFill>
                  <a:schemeClr val="bg1"/>
                </a:solidFill>
                <a:latin typeface="Microsoft YaHei" panose="020B0503020204020204" pitchFamily="34" charset="-122"/>
                <a:ea typeface="Microsoft YaHei" panose="020B0503020204020204" pitchFamily="34" charset="-122"/>
              </a:rPr>
              <a:t>   </a:t>
            </a:r>
          </a:p>
        </p:txBody>
      </p:sp>
      <p:sp>
        <p:nvSpPr>
          <p:cNvPr id="6" name="TextBox 5">
            <a:extLst>
              <a:ext uri="{FF2B5EF4-FFF2-40B4-BE49-F238E27FC236}">
                <a16:creationId xmlns:a16="http://schemas.microsoft.com/office/drawing/2014/main" id="{9EB7E024-7C34-482C-9106-08DF709B403A}"/>
              </a:ext>
            </a:extLst>
          </p:cNvPr>
          <p:cNvSpPr txBox="1"/>
          <p:nvPr/>
        </p:nvSpPr>
        <p:spPr>
          <a:xfrm>
            <a:off x="1242873" y="1794599"/>
            <a:ext cx="10218198" cy="2942344"/>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A string can be converted to an array with the </a:t>
            </a:r>
            <a:r>
              <a:rPr kumimoji="0" lang="en-US" altLang="en-US" sz="2400" b="0" i="0" u="none" strike="noStrike" cap="none" normalizeH="0" baseline="0" dirty="0">
                <a:ln>
                  <a:noFill/>
                </a:ln>
                <a:solidFill>
                  <a:srgbClr val="FF0000"/>
                </a:solidFill>
                <a:effectLst/>
                <a:latin typeface="Consolas" panose="020B0609020204030204" pitchFamily="49" charset="0"/>
              </a:rPr>
              <a:t>split()</a:t>
            </a:r>
            <a:r>
              <a:rPr kumimoji="0" lang="en-US" altLang="en-US" sz="2400" b="0" i="0" u="none" strike="noStrike" cap="none" normalizeH="0" baseline="0" dirty="0">
                <a:ln>
                  <a:noFill/>
                </a:ln>
                <a:solidFill>
                  <a:schemeClr val="bg1"/>
                </a:solidFill>
                <a:effectLst/>
                <a:latin typeface="Verdana" panose="020B0604030504040204" pitchFamily="34" charset="0"/>
              </a:rPr>
              <a:t> method:</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Split on commas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 Split on spaces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Split on pipe</a:t>
            </a:r>
            <a:endParaRPr lang="en-US" altLang="en-US" sz="2400" dirty="0">
              <a:solidFill>
                <a:srgbClr val="FFFF00"/>
              </a:solidFill>
              <a:latin typeface="Source Sans Pro" panose="020B0503030403020204" pitchFamily="34" charset="0"/>
            </a:endParaRPr>
          </a:p>
        </p:txBody>
      </p:sp>
    </p:spTree>
    <p:extLst>
      <p:ext uri="{BB962C8B-B14F-4D97-AF65-F5344CB8AC3E}">
        <p14:creationId xmlns:p14="http://schemas.microsoft.com/office/powerpoint/2010/main" val="2284886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2</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1751088"/>
            <a:ext cx="6620715" cy="1754326"/>
          </a:xfrm>
          <a:prstGeom prst="rect">
            <a:avLst/>
          </a:prstGeom>
          <a:noFill/>
        </p:spPr>
        <p:txBody>
          <a:bodyPr wrap="square" rtlCol="0">
            <a:spAutoFit/>
          </a:bodyPr>
          <a:lstStyle/>
          <a:p>
            <a:pPr algn="ctr"/>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String Search</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45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String </a:t>
            </a:r>
            <a:r>
              <a:rPr lang="en-US" sz="3600" dirty="0" err="1">
                <a:solidFill>
                  <a:schemeClr val="bg1"/>
                </a:solidFill>
                <a:latin typeface="Microsoft YaHei" panose="020B0503020204020204" pitchFamily="34" charset="-122"/>
                <a:ea typeface="Microsoft YaHei" panose="020B0503020204020204" pitchFamily="34" charset="-122"/>
              </a:rPr>
              <a:t>indexOf</a:t>
            </a:r>
            <a:r>
              <a:rPr lang="en-US" sz="3600" dirty="0">
                <a:solidFill>
                  <a:schemeClr val="bg1"/>
                </a:solidFill>
                <a:latin typeface="Microsoft YaHei" panose="020B0503020204020204" pitchFamily="34" charset="-122"/>
                <a:ea typeface="Microsoft YaHei" panose="020B0503020204020204" pitchFamily="34" charset="-122"/>
              </a:rPr>
              <a:t>()</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668389A1-E0D4-4FF7-9CBB-4FBC86CA609E}"/>
              </a:ext>
            </a:extLst>
          </p:cNvPr>
          <p:cNvSpPr txBox="1"/>
          <p:nvPr/>
        </p:nvSpPr>
        <p:spPr>
          <a:xfrm>
            <a:off x="880369" y="1364947"/>
            <a:ext cx="10431262" cy="390068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indexOf</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returns the index of (the position of) the </a:t>
            </a:r>
            <a:r>
              <a:rPr kumimoji="0" lang="en-US" altLang="en-US" sz="2400" b="0" i="0" u="none" strike="noStrike" cap="none" normalizeH="0" baseline="0" dirty="0">
                <a:ln>
                  <a:noFill/>
                </a:ln>
                <a:solidFill>
                  <a:schemeClr val="bg1"/>
                </a:solidFill>
                <a:effectLst/>
                <a:latin typeface="Consolas" panose="020B0609020204030204" pitchFamily="49" charset="0"/>
              </a:rPr>
              <a:t>first</a:t>
            </a:r>
            <a:r>
              <a:rPr kumimoji="0" lang="en-US" altLang="en-US" sz="2400" b="0" i="0" u="none" strike="noStrike" cap="none" normalizeH="0" baseline="0" dirty="0">
                <a:ln>
                  <a:noFill/>
                </a:ln>
                <a:solidFill>
                  <a:schemeClr val="bg1"/>
                </a:solidFill>
                <a:effectLst/>
                <a:latin typeface="Verdana" panose="020B0604030504040204" pitchFamily="34" charset="0"/>
              </a:rPr>
              <a:t> occurrence of a specified text in a string:</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str = "Please locate where 'locate' occurs!";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str.indexOf</a:t>
            </a:r>
            <a:r>
              <a:rPr kumimoji="0" lang="en-US" altLang="en-US" sz="2400" b="0" i="0" u="none" strike="noStrike" cap="none" normalizeH="0" baseline="0" dirty="0">
                <a:ln>
                  <a:noFill/>
                </a:ln>
                <a:solidFill>
                  <a:srgbClr val="FFFF00"/>
                </a:solidFill>
                <a:effectLst/>
                <a:latin typeface="Consolas" panose="020B0609020204030204" pitchFamily="49" charset="0"/>
              </a:rPr>
              <a:t>("locate");</a:t>
            </a:r>
            <a:endParaRPr kumimoji="0" lang="en-US" altLang="en-US" sz="2400" b="0" i="0" u="none" strike="noStrike" cap="none" normalizeH="0" baseline="0" dirty="0">
              <a:ln>
                <a:noFill/>
              </a:ln>
              <a:solidFill>
                <a:srgbClr val="FFFF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counts positions from zero at the left side.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0 is the first position in a string, 1 is the second, 2 is the third, ...</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5241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7846</TotalTime>
  <Words>1684</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微软雅黑</vt:lpstr>
      <vt:lpstr>微软雅黑</vt:lpstr>
      <vt:lpstr>Arial</vt:lpstr>
      <vt:lpstr>Calibri</vt:lpstr>
      <vt:lpstr>Calibri Light</vt:lpstr>
      <vt:lpstr>Consolas</vt:lpstr>
      <vt:lpstr>Segoe UI</vt:lpstr>
      <vt:lpstr>Source Sans Pro</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142</cp:revision>
  <dcterms:created xsi:type="dcterms:W3CDTF">2017-05-21T03:23:00Z</dcterms:created>
  <dcterms:modified xsi:type="dcterms:W3CDTF">2022-03-13T19:49:35Z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