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88" r:id="rId6"/>
    <p:sldId id="265" r:id="rId7"/>
    <p:sldId id="273" r:id="rId8"/>
    <p:sldId id="283" r:id="rId9"/>
    <p:sldId id="294" r:id="rId10"/>
    <p:sldId id="297" r:id="rId11"/>
    <p:sldId id="310" r:id="rId12"/>
    <p:sldId id="298" r:id="rId13"/>
    <p:sldId id="270" r:id="rId14"/>
    <p:sldId id="304" r:id="rId15"/>
    <p:sldId id="305" r:id="rId16"/>
    <p:sldId id="306" r:id="rId17"/>
    <p:sldId id="307" r:id="rId18"/>
    <p:sldId id="292" r:id="rId19"/>
    <p:sldId id="293" r:id="rId20"/>
    <p:sldId id="282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2021/3/27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2021/3/27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 and CSS 3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3668696" y="189739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Submit Button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762C62-4FB6-49D2-A728-1986FA578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53" y="936701"/>
            <a:ext cx="11372294" cy="566817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 type="submit"&gt;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defines a button for submitting the form data to a form-handler.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form-handler is typically a file on the server with a script for processing input data.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form-handler is specified in the form's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attribute.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 form with a submit button: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action_page.php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First 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="text"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="John"&gt;&lt;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Last 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="text"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="Doe"&gt;&lt;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="submit"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="Submit"&gt;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3668696" y="189739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32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 Type Reset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84B1D7-551F-401C-B13F-7E4700CF3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38" y="1472945"/>
            <a:ext cx="10866267" cy="456018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 type="reset"&gt;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defines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reset button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that will reset all form values to their default values: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action_page.php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First 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="text"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="John"&gt;&lt;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Last 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="text"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="Doe"&gt;&lt;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="submit"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="Submit"&gt;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="reset"&gt;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6084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3769635" y="189739"/>
            <a:ext cx="47918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 Type Password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6B6FBF-B9E3-4FFC-80D1-24B31817C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611" y="1813878"/>
            <a:ext cx="9232777" cy="345218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 type="password"&gt;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defines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password field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="username"&gt;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Username: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="text"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="username"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="username"&gt;&lt;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Password: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="password"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0104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203238" y="2163608"/>
            <a:ext cx="199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CSS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CSS Borders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D1640-E2A5-48E2-A793-7965A0CE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41" y="3105835"/>
            <a:ext cx="10068128" cy="3335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EABA7F-6AFC-42A1-ACFC-4DD69C2AE02A}"/>
              </a:ext>
            </a:extLst>
          </p:cNvPr>
          <p:cNvSpPr txBox="1"/>
          <p:nvPr/>
        </p:nvSpPr>
        <p:spPr>
          <a:xfrm>
            <a:off x="1036741" y="1152747"/>
            <a:ext cx="9634218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CSS border properties allow you to specify the style, width, and color of an element's border.</a:t>
            </a:r>
            <a:endParaRPr lang="en-CA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367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542191" y="186776"/>
            <a:ext cx="4707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CSS Border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71AE78-EE6E-4CA6-9231-2E8613510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93" y="771551"/>
            <a:ext cx="11212498" cy="594517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property specifies what kind of border to display.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following values are allowed: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dotted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- Defines a dotted border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dashed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- Defines a dashed border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solid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- Defines a solid border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- Defines a double border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groove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- Defines a 3D grooved border. The effect depends on the border-color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ridge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- Defines a 3D ridged border. The effect depends on the border-color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- Defines a 3D inset border. The effect depends on the border-color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outset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- Defines a 3D outset border. The effect depends on the border-color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- Defines no border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hidden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- Defines a hidden border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property can have from one to four values (for the top border, right border, bottom border, and the left border).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Demonstration of the different border styles: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p.dotted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dotted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p.dashed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dashed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p.solid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solid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p.groove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groove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p.ridge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ridge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p.inset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inset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p.outset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outset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p.none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p.hidden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hidden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p.mix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dotted dashed solid 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959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CSS Border Width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B2332-2507-44AB-A712-4C5C8B6D9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35" y="1156934"/>
            <a:ext cx="11239130" cy="551429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CSS Border Width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property specifies the width of the four borders.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width can be set as a specific size (in px,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cm,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 or by using one of the three pre-defined values: thin, medium, or thick: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Demonstration of the different border widths: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p.one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solid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border-width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5px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p.two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solid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border-width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medium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p.three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dotted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border-width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2px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p.four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dotted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border-width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thick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CSS Border Color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075E2F-F713-4072-8747-C4A4F2278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62" y="910069"/>
            <a:ext cx="11514337" cy="566817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property is used to set the color of the four borders.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color can be set by: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name - specify a color name, like "red"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HEX - specify a HEX value, like "#ff0000"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RGB - specify a RGB value, like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rgb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(255,0,0)"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HSL - specify a HSL value, like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hsl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(0, 100%, 50%)"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transparent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Note: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If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is not set, it inherits the color of the element.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Demonstration of the different border colors: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p.one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border-style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solid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border-color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p.two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border-style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solid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border-color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green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16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203238" y="2163608"/>
            <a:ext cx="284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Project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932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2931111" y="617701"/>
            <a:ext cx="5921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Design of a static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C9320-95A6-4372-8C74-0A17BB677838}"/>
              </a:ext>
            </a:extLst>
          </p:cNvPr>
          <p:cNvSpPr txBox="1"/>
          <p:nvPr/>
        </p:nvSpPr>
        <p:spPr>
          <a:xfrm>
            <a:off x="2931111" y="6175219"/>
            <a:ext cx="9317113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dirty="0">
                <a:solidFill>
                  <a:srgbClr val="FF0000"/>
                </a:solidFill>
              </a:rPr>
              <a:t>https://github.com/jianchentech/WebCamp/blob/main/WebProject/WebStatic.md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B045C-A19F-48CD-B781-F46FA96905D7}"/>
              </a:ext>
            </a:extLst>
          </p:cNvPr>
          <p:cNvSpPr txBox="1"/>
          <p:nvPr/>
        </p:nvSpPr>
        <p:spPr>
          <a:xfrm>
            <a:off x="1216241" y="1126657"/>
            <a:ext cx="9945949" cy="1085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FF0000"/>
                </a:solidFill>
                <a:highlight>
                  <a:srgbClr val="FFFF00"/>
                </a:highlight>
              </a:rPr>
              <a:t>Web Presentation:     April 11 11:00 AM</a:t>
            </a:r>
            <a:endParaRPr lang="en-CA" sz="4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45114-6537-4CA4-8A98-3246C053B0D4}"/>
              </a:ext>
            </a:extLst>
          </p:cNvPr>
          <p:cNvSpPr txBox="1"/>
          <p:nvPr/>
        </p:nvSpPr>
        <p:spPr>
          <a:xfrm>
            <a:off x="4009007" y="2514312"/>
            <a:ext cx="4173986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Name1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>
                <a:solidFill>
                  <a:srgbClr val="FF0000"/>
                </a:solidFill>
              </a:rPr>
              <a:t>Name2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>
                <a:solidFill>
                  <a:srgbClr val="FF0000"/>
                </a:solidFill>
              </a:rPr>
              <a:t>Name3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>
                <a:solidFill>
                  <a:srgbClr val="FF0000"/>
                </a:solidFill>
              </a:rPr>
              <a:t>Name4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>
                <a:solidFill>
                  <a:srgbClr val="FF0000"/>
                </a:solidFill>
              </a:rPr>
              <a:t>Name5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>
                <a:solidFill>
                  <a:srgbClr val="FF0000"/>
                </a:solidFill>
              </a:rPr>
              <a:t>Name6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964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588" y="614843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051" y="4202619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0763" y="2545242"/>
            <a:ext cx="395208" cy="396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366" y="367503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268" y="1652904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262" y="1461399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5971" y="102727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215" y="-12077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57904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7718" y="4699018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135" y="469256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64747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8975" y="2095947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82" y="215494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791" y="107714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610" y="7335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479" y="123435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6429" y="56166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50762" y="52405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5815" y="1521412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1999" y="431636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10924"/>
            <a:ext cx="875619" cy="2538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60533"/>
            <a:ext cx="1" cy="128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17155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3117" y="216916"/>
            <a:ext cx="1599088" cy="959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8560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885" y="2139496"/>
            <a:ext cx="1074648" cy="60374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8367" y="1324647"/>
            <a:ext cx="346029" cy="12205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8367" y="1715222"/>
            <a:ext cx="824368" cy="8300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81098"/>
            <a:ext cx="329915" cy="32898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3827" y="2883249"/>
            <a:ext cx="494813" cy="1319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9769"/>
            <a:ext cx="555139" cy="188711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878" y="4236882"/>
            <a:ext cx="1425132" cy="1997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6364" y="4402319"/>
            <a:ext cx="394890" cy="17461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364" y="4898718"/>
            <a:ext cx="985557" cy="1249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4494" y="2941242"/>
            <a:ext cx="43873" cy="175777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602" y="3823716"/>
            <a:ext cx="1822764" cy="4958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094" y="2883249"/>
            <a:ext cx="1208745" cy="8353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687" y="1758771"/>
            <a:ext cx="524104" cy="19162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90830"/>
            <a:ext cx="906403" cy="172774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819" y="275134"/>
            <a:ext cx="805053" cy="1377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111" y="617942"/>
            <a:ext cx="2459024" cy="99214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820" y="1175961"/>
            <a:ext cx="1912448" cy="6748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28852"/>
            <a:ext cx="1309773" cy="80442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23078"/>
            <a:ext cx="836009" cy="9878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77182"/>
            <a:ext cx="1539712" cy="5407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74698"/>
            <a:ext cx="453866" cy="128750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50857"/>
            <a:ext cx="948499" cy="3620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526" y="2212929"/>
            <a:ext cx="871059" cy="1417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215" y="2295647"/>
            <a:ext cx="2182963" cy="152806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23078"/>
            <a:ext cx="1065074" cy="1466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30" y="1330964"/>
            <a:ext cx="683534" cy="85823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16" y="-387109"/>
            <a:ext cx="98460" cy="146425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69556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30658"/>
            <a:ext cx="2012213" cy="94346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640" y="1225828"/>
            <a:ext cx="1518839" cy="157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18247"/>
            <a:ext cx="4288259" cy="20961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61361"/>
            <a:ext cx="1149304" cy="62168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818" y="-461826"/>
            <a:ext cx="1630369" cy="7331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18277"/>
            <a:ext cx="341362" cy="1014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18277"/>
            <a:ext cx="1699284" cy="16961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818" y="271304"/>
            <a:ext cx="2718944" cy="4014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090" y="-461826"/>
            <a:ext cx="1291602" cy="20412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0" y="678643"/>
            <a:ext cx="1703712" cy="9007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138" y="777872"/>
            <a:ext cx="159554" cy="801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627" y="-430658"/>
            <a:ext cx="1343860" cy="5619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88903"/>
            <a:ext cx="385734" cy="192746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28852"/>
            <a:ext cx="2845257" cy="536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23078"/>
            <a:ext cx="1870280" cy="5027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138" y="-126198"/>
            <a:ext cx="615137" cy="6937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1749132" y="2974729"/>
            <a:ext cx="4068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7200" dirty="0">
                <a:solidFill>
                  <a:schemeClr val="bg1"/>
                </a:solidFill>
                <a:ea typeface="微软雅黑" panose="020B0503020204020204" pitchFamily="34" charset="-122"/>
              </a:rPr>
              <a:t>Contents</a:t>
            </a: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6967378" y="2372225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967378" y="3994775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952251" y="2395683"/>
            <a:ext cx="2531713" cy="495300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H</a:t>
              </a:r>
              <a:r>
                <a:rPr lang="en-CA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TML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952252" y="4030063"/>
            <a:ext cx="2531714" cy="495300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CSS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000"/>
                            </p:stCondLst>
                            <p:childTnLst>
                              <p:par>
                                <p:cTn id="2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500"/>
                            </p:stCondLst>
                            <p:childTnLst>
                              <p:par>
                                <p:cTn id="25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4" grpId="0" bldLvl="0" animBg="1"/>
      <p:bldP spid="145" grpId="0" bldLvl="0" animBg="1"/>
      <p:bldP spid="147" grpId="0" bldLvl="0" animBg="1"/>
      <p:bldP spid="148" grpId="0" bldLvl="0" animBg="1"/>
      <p:bldP spid="150" grpId="0" bldLvl="0" animBg="1"/>
      <p:bldP spid="174" grpId="0" bldLvl="0" animBg="1"/>
      <p:bldP spid="183" grpId="0" bldLvl="0" animBg="1"/>
      <p:bldP spid="151" grpId="0"/>
      <p:bldP spid="153" grpId="0" bldLvl="0" animBg="1"/>
      <p:bldP spid="15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HTML Form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686641" y="317880"/>
            <a:ext cx="5153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&lt;form&gt; Element</a:t>
            </a:r>
            <a:endParaRPr lang="en-CA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CFB016-BB21-4B31-9F19-F2CC7199F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96" y="1351761"/>
            <a:ext cx="11248007" cy="50130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HTML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&lt;form&gt;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is used to create an HTML form for user input: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form elements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&lt;form&gt;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is a container for different types of input elements, such as: text fields, checkboxes, radio buttons, submit buttons, etc.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4405734" y="311298"/>
            <a:ext cx="4454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&lt;input&gt; Element</a:t>
            </a:r>
            <a:endParaRPr lang="en-CA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E6262D-5B9A-4F24-95E7-A1CB3DF8F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96055"/>
              </p:ext>
            </p:extLst>
          </p:nvPr>
        </p:nvGraphicFramePr>
        <p:xfrm>
          <a:off x="1943652" y="2438998"/>
          <a:ext cx="8591404" cy="4229895"/>
        </p:xfrm>
        <a:graphic>
          <a:graphicData uri="http://schemas.openxmlformats.org/drawingml/2006/table">
            <a:tbl>
              <a:tblPr/>
              <a:tblGrid>
                <a:gridCol w="4295702">
                  <a:extLst>
                    <a:ext uri="{9D8B030D-6E8A-4147-A177-3AD203B41FA5}">
                      <a16:colId xmlns:a16="http://schemas.microsoft.com/office/drawing/2014/main" val="1777360076"/>
                    </a:ext>
                  </a:extLst>
                </a:gridCol>
                <a:gridCol w="4295702">
                  <a:extLst>
                    <a:ext uri="{9D8B030D-6E8A-4147-A177-3AD203B41FA5}">
                      <a16:colId xmlns:a16="http://schemas.microsoft.com/office/drawing/2014/main" val="1907465728"/>
                    </a:ext>
                  </a:extLst>
                </a:gridCol>
              </a:tblGrid>
              <a:tr h="523701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Type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162508"/>
                  </a:ext>
                </a:extLst>
              </a:tr>
              <a:tr h="523701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&lt;input type="text"&gt;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single-line text input field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750920"/>
                  </a:ext>
                </a:extLst>
              </a:tr>
              <a:tr h="886264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&lt;input type="radio"&gt;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radio button (for selecting one of many choices)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58507"/>
                  </a:ext>
                </a:extLst>
              </a:tr>
              <a:tr h="886264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&lt;input type="checkbox"&gt;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checkbox (for selecting zero or more of many choices)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677713"/>
                  </a:ext>
                </a:extLst>
              </a:tr>
              <a:tr h="886264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&lt;input type="submit"&gt;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Displays a submit button (for submitting the form)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04432"/>
                  </a:ext>
                </a:extLst>
              </a:tr>
              <a:tr h="523701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&lt;input type="button"&gt;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Displays a clickable button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69542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5AF87D3-5EE9-4A61-8005-4F2842495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54" y="1022583"/>
            <a:ext cx="11008291" cy="12899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HTML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is the most used form element.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can be displayed in many ways, depending on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attribute.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Here are some examples: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117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382392" y="186776"/>
            <a:ext cx="5388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Text Fields</a:t>
            </a:r>
            <a:endParaRPr lang="en-CA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F2DFA10-21F4-493D-A693-B5EB7347B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631" y="1112490"/>
            <a:ext cx="6862439" cy="529884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 type="text"&gt;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defines a single-line input field for text input.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 form with input fields for text: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First 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="text"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Last 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="text"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563417" y="186776"/>
            <a:ext cx="5313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&lt;label&gt; Element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EEC0CE-965D-4648-A05F-0A3860CAB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9" y="1711054"/>
            <a:ext cx="10999433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Notice the use of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&lt;label&gt;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in the example above.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&lt;label&gt;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tag defines a label for many form elements.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&lt;label&gt;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is useful for screen-reader users, because the screen-reader will read out loud the label when the user focus on the input element.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&lt;label&gt;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also help users who have difficulty clicking on very small regions (such as radio buttons or checkboxes) - because when the user clicks the text within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&lt;label&gt;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element, it toggles the radio button/checkbox.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attribute of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&lt;label&gt;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tag should be equal to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attribute of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to bind them together.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4716261" y="343555"/>
            <a:ext cx="42590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-CA" sz="32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adio</a:t>
            </a:r>
            <a:r>
              <a:rPr lang="en-CA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Button</a:t>
            </a:r>
            <a:endParaRPr lang="en-CA" sz="3200" b="1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ACBCD7-256C-49AE-A891-DF27E0307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90" y="1411090"/>
            <a:ext cx="10866268" cy="4967974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 type="radio"&gt;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defines a radio button.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Radio buttons let a user select ONE of a limited number of choices.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 form with radio buttons: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="radio"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="male"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="gender"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="male"&gt;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="male"&gt;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="radio"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="female"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="gender"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="female"&gt;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="female"&gt;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Female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="radio"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="other"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="gender"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="other"&gt;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="other"&gt;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Other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lang="en-US" altLang="en-US" sz="2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2582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4485441" y="278516"/>
            <a:ext cx="36820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heckboxes</a:t>
            </a:r>
            <a:endParaRPr lang="en-CA" sz="3200" b="1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1A3579-4009-435B-AD71-02B35A9A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59" y="1112490"/>
            <a:ext cx="10662081" cy="529884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 type="checkbox"&gt;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defines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checkbox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Checkboxes let a user select ZERO or MORE options of a limited number of choices.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 form with checkboxes: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="checkbox"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="vehicle1"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="vehicle1"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="Bike"&gt;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="vehicle1"&gt;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 have a bike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="checkbox"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="vehicle2"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="vehicle2"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="Car"&gt;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="vehicle2"&gt;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 have a car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="checkbox"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="vehicle3"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="vehicle3"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="Boat"&gt;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="vehicle3"&gt;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 have a boat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1749</Words>
  <Application>Microsoft Office PowerPoint</Application>
  <PresentationFormat>Widescreen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Microsoft YaHei</vt:lpstr>
      <vt:lpstr>Microsoft YaHei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77</cp:revision>
  <dcterms:created xsi:type="dcterms:W3CDTF">2017-05-21T03:23:00Z</dcterms:created>
  <dcterms:modified xsi:type="dcterms:W3CDTF">2021-03-28T04:14:04Z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