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2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89"/>
  </p:normalViewPr>
  <p:slideViewPr>
    <p:cSldViewPr snapToGrid="0" snapToObjects="1">
      <p:cViewPr varScale="1">
        <p:scale>
          <a:sx n="81" d="100"/>
          <a:sy n="81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72F1-CE1D-E744-B077-8C9E8CE1E7D2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70548-2DFE-CA4E-B054-015E79247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72F1-CE1D-E744-B077-8C9E8CE1E7D2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70548-2DFE-CA4E-B054-015E79247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2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72F1-CE1D-E744-B077-8C9E8CE1E7D2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70548-2DFE-CA4E-B054-015E79247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9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72F1-CE1D-E744-B077-8C9E8CE1E7D2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70548-2DFE-CA4E-B054-015E79247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9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72F1-CE1D-E744-B077-8C9E8CE1E7D2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70548-2DFE-CA4E-B054-015E79247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72F1-CE1D-E744-B077-8C9E8CE1E7D2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70548-2DFE-CA4E-B054-015E79247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7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72F1-CE1D-E744-B077-8C9E8CE1E7D2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70548-2DFE-CA4E-B054-015E79247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8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72F1-CE1D-E744-B077-8C9E8CE1E7D2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70548-2DFE-CA4E-B054-015E79247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7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72F1-CE1D-E744-B077-8C9E8CE1E7D2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70548-2DFE-CA4E-B054-015E79247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0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72F1-CE1D-E744-B077-8C9E8CE1E7D2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70548-2DFE-CA4E-B054-015E79247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72F1-CE1D-E744-B077-8C9E8CE1E7D2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70548-2DFE-CA4E-B054-015E79247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7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672F1-CE1D-E744-B077-8C9E8CE1E7D2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70548-2DFE-CA4E-B054-015E79247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73" y="9936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Basic plan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Partition so that, for some j     </a:t>
            </a:r>
          </a:p>
          <a:p>
            <a:pPr marL="457200" lvl="1" indent="0">
              <a:buNone/>
            </a:pPr>
            <a:r>
              <a:rPr lang="en-US" dirty="0" smtClean="0"/>
              <a:t>- entry a[j] is in place     </a:t>
            </a:r>
          </a:p>
          <a:p>
            <a:pPr marL="457200" lvl="1" indent="0">
              <a:buNone/>
            </a:pPr>
            <a:r>
              <a:rPr lang="en-US" dirty="0" smtClean="0"/>
              <a:t>- no larger entry to the left of j     </a:t>
            </a:r>
          </a:p>
          <a:p>
            <a:pPr marL="457200" lvl="1" indent="0">
              <a:buNone/>
            </a:pPr>
            <a:r>
              <a:rPr lang="en-US" dirty="0" smtClean="0"/>
              <a:t>- no smaller entry to the right of j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Sort each piece recursively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12653"/>
              </p:ext>
            </p:extLst>
          </p:nvPr>
        </p:nvGraphicFramePr>
        <p:xfrm>
          <a:off x="1926647" y="4327216"/>
          <a:ext cx="8128000" cy="731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7317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54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2318533" y="5207879"/>
            <a:ext cx="0" cy="420915"/>
          </a:xfrm>
          <a:prstGeom prst="straightConnector1">
            <a:avLst/>
          </a:prstGeom>
          <a:ln>
            <a:solidFill>
              <a:srgbClr val="C00000"/>
            </a:solidFill>
            <a:headEnd type="none" w="lg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38836" y="573039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9628478" y="5207878"/>
            <a:ext cx="0" cy="420915"/>
          </a:xfrm>
          <a:prstGeom prst="straightConnector1">
            <a:avLst/>
          </a:prstGeom>
          <a:ln>
            <a:solidFill>
              <a:srgbClr val="C00000"/>
            </a:solidFill>
            <a:headEnd type="none" w="lg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3159361" y="5213133"/>
            <a:ext cx="0" cy="420915"/>
          </a:xfrm>
          <a:prstGeom prst="straightConnector1">
            <a:avLst/>
          </a:prstGeom>
          <a:ln>
            <a:solidFill>
              <a:srgbClr val="C00000"/>
            </a:solidFill>
            <a:headEnd type="none" w="lg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38414" y="573039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i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527611" y="5730392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j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4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73" y="9936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Phase I. </a:t>
            </a:r>
            <a:r>
              <a:rPr lang="en-US" dirty="0" smtClean="0"/>
              <a:t>Repeat until </a:t>
            </a:r>
            <a:r>
              <a:rPr lang="en-US" dirty="0" err="1" smtClean="0"/>
              <a:t>i</a:t>
            </a:r>
            <a:r>
              <a:rPr lang="en-US" dirty="0" smtClean="0"/>
              <a:t> and j pointers cross     </a:t>
            </a:r>
          </a:p>
          <a:p>
            <a:r>
              <a:rPr lang="en-US" dirty="0" smtClean="0"/>
              <a:t>Scan </a:t>
            </a:r>
            <a:r>
              <a:rPr lang="en-US" dirty="0" err="1" smtClean="0"/>
              <a:t>i</a:t>
            </a:r>
            <a:r>
              <a:rPr lang="en-US" dirty="0" smtClean="0"/>
              <a:t> from left to right so long as (a[</a:t>
            </a:r>
            <a:r>
              <a:rPr lang="en-US" dirty="0" err="1" smtClean="0"/>
              <a:t>i</a:t>
            </a:r>
            <a:r>
              <a:rPr lang="en-US" dirty="0" smtClean="0"/>
              <a:t>] &lt; a[lo])</a:t>
            </a:r>
          </a:p>
          <a:p>
            <a:r>
              <a:rPr lang="en-US" dirty="0" smtClean="0"/>
              <a:t>Scan j from right to left so long as (a[j] &gt; a[lo])</a:t>
            </a:r>
          </a:p>
          <a:p>
            <a:r>
              <a:rPr lang="en-US" dirty="0" smtClean="0"/>
              <a:t>Exchange a[</a:t>
            </a:r>
            <a:r>
              <a:rPr lang="en-US" dirty="0" err="1" smtClean="0"/>
              <a:t>i</a:t>
            </a:r>
            <a:r>
              <a:rPr lang="en-US" dirty="0" smtClean="0"/>
              <a:t>] with a[j]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813295"/>
              </p:ext>
            </p:extLst>
          </p:nvPr>
        </p:nvGraphicFramePr>
        <p:xfrm>
          <a:off x="1926647" y="4327216"/>
          <a:ext cx="8128000" cy="731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7317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54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26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93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138836" y="5207879"/>
            <a:ext cx="359394" cy="891845"/>
            <a:chOff x="2138836" y="5207879"/>
            <a:chExt cx="359394" cy="891845"/>
          </a:xfrm>
        </p:grpSpPr>
        <p:cxnSp>
          <p:nvCxnSpPr>
            <p:cNvPr id="5" name="Straight Arrow Connector 4"/>
            <p:cNvCxnSpPr>
              <a:cxnSpLocks/>
            </p:cNvCxnSpPr>
            <p:nvPr/>
          </p:nvCxnSpPr>
          <p:spPr>
            <a:xfrm flipV="1">
              <a:off x="2318533" y="5207879"/>
              <a:ext cx="0" cy="4209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138836" y="573039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36807" y="5199141"/>
            <a:ext cx="237566" cy="886591"/>
            <a:chOff x="3038414" y="5213133"/>
            <a:chExt cx="237566" cy="886591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 flipV="1">
              <a:off x="3159361" y="5213133"/>
              <a:ext cx="0" cy="4209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038414" y="573039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</a:rPr>
                <a:t>i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19529" y="5193886"/>
            <a:ext cx="239168" cy="891846"/>
            <a:chOff x="9527611" y="5207878"/>
            <a:chExt cx="239168" cy="891846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9628478" y="5207878"/>
              <a:ext cx="0" cy="4209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527611" y="5730392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j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216573" y="290378"/>
            <a:ext cx="1625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smtClean="0"/>
              <a:t>Partition</a:t>
            </a:r>
            <a:endParaRPr lang="en-US" sz="3200" u="sng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26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73" y="9936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Phase I. </a:t>
            </a:r>
            <a:r>
              <a:rPr lang="en-US" dirty="0" smtClean="0"/>
              <a:t>Repeat until </a:t>
            </a:r>
            <a:r>
              <a:rPr lang="en-US" dirty="0" err="1" smtClean="0"/>
              <a:t>i</a:t>
            </a:r>
            <a:r>
              <a:rPr lang="en-US" dirty="0" smtClean="0"/>
              <a:t> and j pointers cross     </a:t>
            </a:r>
          </a:p>
          <a:p>
            <a:r>
              <a:rPr lang="en-US" dirty="0" smtClean="0"/>
              <a:t>Scan </a:t>
            </a:r>
            <a:r>
              <a:rPr lang="en-US" dirty="0" err="1" smtClean="0"/>
              <a:t>i</a:t>
            </a:r>
            <a:r>
              <a:rPr lang="en-US" dirty="0" smtClean="0"/>
              <a:t> from left to right so long as (a[</a:t>
            </a:r>
            <a:r>
              <a:rPr lang="en-US" dirty="0" err="1" smtClean="0"/>
              <a:t>i</a:t>
            </a:r>
            <a:r>
              <a:rPr lang="en-US" dirty="0" smtClean="0"/>
              <a:t>] &lt; a[lo])</a:t>
            </a:r>
          </a:p>
          <a:p>
            <a:r>
              <a:rPr lang="en-US" dirty="0" smtClean="0"/>
              <a:t>Scan j from right to left so long as (a[j] &gt; a[lo])</a:t>
            </a:r>
          </a:p>
          <a:p>
            <a:r>
              <a:rPr lang="en-US" dirty="0" smtClean="0"/>
              <a:t>Exchange a[</a:t>
            </a:r>
            <a:r>
              <a:rPr lang="en-US" dirty="0" err="1" smtClean="0"/>
              <a:t>i</a:t>
            </a:r>
            <a:r>
              <a:rPr lang="en-US" dirty="0" smtClean="0"/>
              <a:t>] with a[j]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556781"/>
              </p:ext>
            </p:extLst>
          </p:nvPr>
        </p:nvGraphicFramePr>
        <p:xfrm>
          <a:off x="1926647" y="4327216"/>
          <a:ext cx="8128000" cy="731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7317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54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26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31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93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138836" y="5207879"/>
            <a:ext cx="359394" cy="891845"/>
            <a:chOff x="2138836" y="5207879"/>
            <a:chExt cx="359394" cy="891845"/>
          </a:xfrm>
        </p:grpSpPr>
        <p:cxnSp>
          <p:nvCxnSpPr>
            <p:cNvPr id="5" name="Straight Arrow Connector 4"/>
            <p:cNvCxnSpPr>
              <a:cxnSpLocks/>
            </p:cNvCxnSpPr>
            <p:nvPr/>
          </p:nvCxnSpPr>
          <p:spPr>
            <a:xfrm flipV="1">
              <a:off x="2318533" y="5207879"/>
              <a:ext cx="0" cy="4209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138836" y="573039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03911" y="5213133"/>
            <a:ext cx="237566" cy="886591"/>
            <a:chOff x="3038414" y="5213133"/>
            <a:chExt cx="237566" cy="886591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 flipV="1">
              <a:off x="3159361" y="5213133"/>
              <a:ext cx="0" cy="4209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038414" y="573039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</a:rPr>
                <a:t>i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19529" y="5207879"/>
            <a:ext cx="239168" cy="891846"/>
            <a:chOff x="9527611" y="5207878"/>
            <a:chExt cx="239168" cy="891846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9628478" y="5207878"/>
              <a:ext cx="0" cy="4209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527611" y="5730392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j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216573" y="290378"/>
            <a:ext cx="1625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smtClean="0"/>
              <a:t>Partition</a:t>
            </a:r>
            <a:endParaRPr lang="en-US" sz="3200" u="sng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73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73" y="9936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Phase I. </a:t>
            </a:r>
            <a:r>
              <a:rPr lang="en-US" dirty="0" smtClean="0"/>
              <a:t>Repeat until </a:t>
            </a:r>
            <a:r>
              <a:rPr lang="en-US" dirty="0" err="1" smtClean="0"/>
              <a:t>i</a:t>
            </a:r>
            <a:r>
              <a:rPr lang="en-US" dirty="0" smtClean="0"/>
              <a:t> and j pointers cross     </a:t>
            </a:r>
          </a:p>
          <a:p>
            <a:r>
              <a:rPr lang="en-US" dirty="0" smtClean="0"/>
              <a:t>Scan </a:t>
            </a:r>
            <a:r>
              <a:rPr lang="en-US" dirty="0" err="1" smtClean="0"/>
              <a:t>i</a:t>
            </a:r>
            <a:r>
              <a:rPr lang="en-US" dirty="0" smtClean="0"/>
              <a:t> from left to right so long as (a[</a:t>
            </a:r>
            <a:r>
              <a:rPr lang="en-US" dirty="0" err="1" smtClean="0"/>
              <a:t>i</a:t>
            </a:r>
            <a:r>
              <a:rPr lang="en-US" dirty="0" smtClean="0"/>
              <a:t>] &lt; a[lo])</a:t>
            </a:r>
          </a:p>
          <a:p>
            <a:r>
              <a:rPr lang="en-US" dirty="0" smtClean="0"/>
              <a:t>Scan j from right to left so long as (a[j] &gt; a[lo])</a:t>
            </a:r>
          </a:p>
          <a:p>
            <a:r>
              <a:rPr lang="en-US" dirty="0" smtClean="0"/>
              <a:t>Exchange a[</a:t>
            </a:r>
            <a:r>
              <a:rPr lang="en-US" dirty="0" err="1" smtClean="0"/>
              <a:t>i</a:t>
            </a:r>
            <a:r>
              <a:rPr lang="en-US" dirty="0" smtClean="0"/>
              <a:t>] with a[j]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018058"/>
              </p:ext>
            </p:extLst>
          </p:nvPr>
        </p:nvGraphicFramePr>
        <p:xfrm>
          <a:off x="1926647" y="4327216"/>
          <a:ext cx="8128000" cy="731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7317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54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26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31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93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138836" y="5207879"/>
            <a:ext cx="359394" cy="891845"/>
            <a:chOff x="2138836" y="5207879"/>
            <a:chExt cx="359394" cy="891845"/>
          </a:xfrm>
        </p:grpSpPr>
        <p:cxnSp>
          <p:nvCxnSpPr>
            <p:cNvPr id="5" name="Straight Arrow Connector 4"/>
            <p:cNvCxnSpPr>
              <a:cxnSpLocks/>
            </p:cNvCxnSpPr>
            <p:nvPr/>
          </p:nvCxnSpPr>
          <p:spPr>
            <a:xfrm flipV="1">
              <a:off x="2318533" y="5207879"/>
              <a:ext cx="0" cy="4209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138836" y="573039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03911" y="5213133"/>
            <a:ext cx="237566" cy="886591"/>
            <a:chOff x="3038414" y="5213133"/>
            <a:chExt cx="237566" cy="886591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 flipV="1">
              <a:off x="3159361" y="5213133"/>
              <a:ext cx="0" cy="4209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038414" y="573039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</a:rPr>
                <a:t>i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19529" y="5207879"/>
            <a:ext cx="239168" cy="891846"/>
            <a:chOff x="9527611" y="5207878"/>
            <a:chExt cx="239168" cy="891846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9628478" y="5207878"/>
              <a:ext cx="0" cy="4209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527611" y="5730392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j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216573" y="290378"/>
            <a:ext cx="1625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smtClean="0"/>
              <a:t>Partition</a:t>
            </a:r>
            <a:endParaRPr lang="en-US" sz="3200" u="sng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41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73" y="9936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Phase I. </a:t>
            </a:r>
            <a:r>
              <a:rPr lang="en-US" dirty="0" smtClean="0"/>
              <a:t>Repeat until </a:t>
            </a:r>
            <a:r>
              <a:rPr lang="en-US" dirty="0" err="1" smtClean="0"/>
              <a:t>i</a:t>
            </a:r>
            <a:r>
              <a:rPr lang="en-US" dirty="0" smtClean="0"/>
              <a:t> and j pointers cross     </a:t>
            </a:r>
          </a:p>
          <a:p>
            <a:r>
              <a:rPr lang="en-US" dirty="0" smtClean="0"/>
              <a:t>Scan </a:t>
            </a:r>
            <a:r>
              <a:rPr lang="en-US" dirty="0" err="1" smtClean="0"/>
              <a:t>i</a:t>
            </a:r>
            <a:r>
              <a:rPr lang="en-US" dirty="0" smtClean="0"/>
              <a:t> from left to right so long as (a[</a:t>
            </a:r>
            <a:r>
              <a:rPr lang="en-US" dirty="0" err="1" smtClean="0"/>
              <a:t>i</a:t>
            </a:r>
            <a:r>
              <a:rPr lang="en-US" dirty="0" smtClean="0"/>
              <a:t>] &lt; a[lo])</a:t>
            </a:r>
          </a:p>
          <a:p>
            <a:r>
              <a:rPr lang="en-US" dirty="0" smtClean="0"/>
              <a:t>Scan j from right to left so long as (a[j] &gt; a[lo])</a:t>
            </a:r>
          </a:p>
          <a:p>
            <a:r>
              <a:rPr lang="en-US" dirty="0" smtClean="0"/>
              <a:t>Exchange a[</a:t>
            </a:r>
            <a:r>
              <a:rPr lang="en-US" dirty="0" err="1" smtClean="0"/>
              <a:t>i</a:t>
            </a:r>
            <a:r>
              <a:rPr lang="en-US" dirty="0" smtClean="0"/>
              <a:t>] with a[j]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267519"/>
              </p:ext>
            </p:extLst>
          </p:nvPr>
        </p:nvGraphicFramePr>
        <p:xfrm>
          <a:off x="1926647" y="4327216"/>
          <a:ext cx="8128000" cy="731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7317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54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26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31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44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93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138836" y="5207879"/>
            <a:ext cx="359394" cy="891845"/>
            <a:chOff x="2138836" y="5207879"/>
            <a:chExt cx="359394" cy="891845"/>
          </a:xfrm>
        </p:grpSpPr>
        <p:cxnSp>
          <p:nvCxnSpPr>
            <p:cNvPr id="5" name="Straight Arrow Connector 4"/>
            <p:cNvCxnSpPr>
              <a:cxnSpLocks/>
            </p:cNvCxnSpPr>
            <p:nvPr/>
          </p:nvCxnSpPr>
          <p:spPr>
            <a:xfrm flipV="1">
              <a:off x="2318533" y="5207879"/>
              <a:ext cx="0" cy="4209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138836" y="573039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739833" y="5213133"/>
            <a:ext cx="237566" cy="886591"/>
            <a:chOff x="3038414" y="5213133"/>
            <a:chExt cx="237566" cy="886591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 flipV="1">
              <a:off x="3159361" y="5213133"/>
              <a:ext cx="0" cy="4209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038414" y="573039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</a:rPr>
                <a:t>i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19529" y="5207879"/>
            <a:ext cx="239168" cy="891846"/>
            <a:chOff x="9527611" y="5207878"/>
            <a:chExt cx="239168" cy="891846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9628478" y="5207878"/>
              <a:ext cx="0" cy="4209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527611" y="5730392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j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216573" y="290378"/>
            <a:ext cx="1625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smtClean="0"/>
              <a:t>Partition</a:t>
            </a:r>
            <a:endParaRPr lang="en-US" sz="3200" u="sng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4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73" y="9936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Phase I. </a:t>
            </a:r>
            <a:r>
              <a:rPr lang="en-US" dirty="0" smtClean="0"/>
              <a:t>Repeat until </a:t>
            </a:r>
            <a:r>
              <a:rPr lang="en-US" dirty="0" err="1" smtClean="0"/>
              <a:t>i</a:t>
            </a:r>
            <a:r>
              <a:rPr lang="en-US" dirty="0" smtClean="0"/>
              <a:t> and j pointers cross     </a:t>
            </a:r>
          </a:p>
          <a:p>
            <a:r>
              <a:rPr lang="en-US" dirty="0" smtClean="0"/>
              <a:t>Scan </a:t>
            </a:r>
            <a:r>
              <a:rPr lang="en-US" dirty="0" err="1" smtClean="0"/>
              <a:t>i</a:t>
            </a:r>
            <a:r>
              <a:rPr lang="en-US" dirty="0" smtClean="0"/>
              <a:t> from left to right so long as (a[</a:t>
            </a:r>
            <a:r>
              <a:rPr lang="en-US" dirty="0" err="1" smtClean="0"/>
              <a:t>i</a:t>
            </a:r>
            <a:r>
              <a:rPr lang="en-US" dirty="0" smtClean="0"/>
              <a:t>] &lt; a[lo])</a:t>
            </a:r>
          </a:p>
          <a:p>
            <a:r>
              <a:rPr lang="en-US" dirty="0" smtClean="0"/>
              <a:t>Scan j from right to left so long as (a[j] &gt; a[lo])</a:t>
            </a:r>
          </a:p>
          <a:p>
            <a:r>
              <a:rPr lang="en-US" dirty="0" smtClean="0"/>
              <a:t>Exchange a[</a:t>
            </a:r>
            <a:r>
              <a:rPr lang="en-US" dirty="0" err="1" smtClean="0"/>
              <a:t>i</a:t>
            </a:r>
            <a:r>
              <a:rPr lang="en-US" dirty="0" smtClean="0"/>
              <a:t>] with a[j]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98559"/>
              </p:ext>
            </p:extLst>
          </p:nvPr>
        </p:nvGraphicFramePr>
        <p:xfrm>
          <a:off x="1926647" y="4327216"/>
          <a:ext cx="8128000" cy="731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7317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54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26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31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44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93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138836" y="5207879"/>
            <a:ext cx="359394" cy="891845"/>
            <a:chOff x="2138836" y="5207879"/>
            <a:chExt cx="359394" cy="891845"/>
          </a:xfrm>
        </p:grpSpPr>
        <p:cxnSp>
          <p:nvCxnSpPr>
            <p:cNvPr id="5" name="Straight Arrow Connector 4"/>
            <p:cNvCxnSpPr>
              <a:cxnSpLocks/>
            </p:cNvCxnSpPr>
            <p:nvPr/>
          </p:nvCxnSpPr>
          <p:spPr>
            <a:xfrm flipV="1">
              <a:off x="2318533" y="5207879"/>
              <a:ext cx="0" cy="4209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138836" y="573039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881723" y="5213133"/>
            <a:ext cx="237566" cy="886591"/>
            <a:chOff x="3038414" y="5213133"/>
            <a:chExt cx="237566" cy="886591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 flipV="1">
              <a:off x="3159361" y="5213133"/>
              <a:ext cx="0" cy="4209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038414" y="573039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</a:rPr>
                <a:t>i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22450" y="5208382"/>
            <a:ext cx="239168" cy="891846"/>
            <a:chOff x="9527611" y="5207878"/>
            <a:chExt cx="239168" cy="891846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9628478" y="5207878"/>
              <a:ext cx="0" cy="4209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527611" y="5730392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j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216573" y="290378"/>
            <a:ext cx="1625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smtClean="0"/>
              <a:t>Partition</a:t>
            </a:r>
            <a:endParaRPr lang="en-US" sz="3200" u="sng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10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73" y="9936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Phase I. </a:t>
            </a:r>
            <a:r>
              <a:rPr lang="en-US" dirty="0" smtClean="0"/>
              <a:t>Repeat until </a:t>
            </a:r>
            <a:r>
              <a:rPr lang="en-US" dirty="0" err="1" smtClean="0"/>
              <a:t>i</a:t>
            </a:r>
            <a:r>
              <a:rPr lang="en-US" dirty="0" smtClean="0"/>
              <a:t> and j pointers cross     </a:t>
            </a:r>
          </a:p>
          <a:p>
            <a:r>
              <a:rPr lang="en-US" dirty="0" smtClean="0"/>
              <a:t>Scan </a:t>
            </a:r>
            <a:r>
              <a:rPr lang="en-US" dirty="0" err="1" smtClean="0"/>
              <a:t>i</a:t>
            </a:r>
            <a:r>
              <a:rPr lang="en-US" dirty="0" smtClean="0"/>
              <a:t> from left to right so long as (a[</a:t>
            </a:r>
            <a:r>
              <a:rPr lang="en-US" dirty="0" err="1" smtClean="0"/>
              <a:t>i</a:t>
            </a:r>
            <a:r>
              <a:rPr lang="en-US" dirty="0" smtClean="0"/>
              <a:t>] &lt; a[lo])</a:t>
            </a:r>
          </a:p>
          <a:p>
            <a:r>
              <a:rPr lang="en-US" dirty="0" smtClean="0"/>
              <a:t>Scan j from right to left so long as (a[j] &gt; a[lo])</a:t>
            </a:r>
          </a:p>
          <a:p>
            <a:r>
              <a:rPr lang="en-US" dirty="0" smtClean="0"/>
              <a:t>Exchange a[</a:t>
            </a:r>
            <a:r>
              <a:rPr lang="en-US" dirty="0" err="1" smtClean="0"/>
              <a:t>i</a:t>
            </a:r>
            <a:r>
              <a:rPr lang="en-US" dirty="0" smtClean="0"/>
              <a:t>] with a[j]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Phase II.</a:t>
            </a:r>
          </a:p>
          <a:p>
            <a:r>
              <a:rPr lang="en-US" dirty="0" smtClean="0"/>
              <a:t>Exchange a[lo] with a[j]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26647" y="4327216"/>
          <a:ext cx="8128000" cy="731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7317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54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26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31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44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93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138836" y="5207879"/>
            <a:ext cx="359394" cy="891845"/>
            <a:chOff x="2138836" y="5207879"/>
            <a:chExt cx="359394" cy="891845"/>
          </a:xfrm>
        </p:grpSpPr>
        <p:cxnSp>
          <p:nvCxnSpPr>
            <p:cNvPr id="5" name="Straight Arrow Connector 4"/>
            <p:cNvCxnSpPr>
              <a:cxnSpLocks/>
            </p:cNvCxnSpPr>
            <p:nvPr/>
          </p:nvCxnSpPr>
          <p:spPr>
            <a:xfrm flipV="1">
              <a:off x="2318533" y="5207879"/>
              <a:ext cx="0" cy="4209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138836" y="573039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881723" y="5213133"/>
            <a:ext cx="237566" cy="886591"/>
            <a:chOff x="3038414" y="5213133"/>
            <a:chExt cx="237566" cy="886591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 flipV="1">
              <a:off x="3159361" y="5213133"/>
              <a:ext cx="0" cy="4209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038414" y="573039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</a:rPr>
                <a:t>i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22450" y="5208382"/>
            <a:ext cx="239168" cy="891846"/>
            <a:chOff x="9527611" y="5207878"/>
            <a:chExt cx="239168" cy="891846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9628478" y="5207878"/>
              <a:ext cx="0" cy="4209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527611" y="5730392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j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216573" y="290378"/>
            <a:ext cx="1625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smtClean="0"/>
              <a:t>Partition</a:t>
            </a:r>
            <a:endParaRPr lang="en-US" sz="3200" u="sng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15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73" y="9936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Phase I. </a:t>
            </a:r>
            <a:r>
              <a:rPr lang="en-US" dirty="0" smtClean="0"/>
              <a:t>Repeat until </a:t>
            </a:r>
            <a:r>
              <a:rPr lang="en-US" dirty="0" err="1" smtClean="0"/>
              <a:t>i</a:t>
            </a:r>
            <a:r>
              <a:rPr lang="en-US" dirty="0" smtClean="0"/>
              <a:t> and j pointers cross     </a:t>
            </a:r>
          </a:p>
          <a:p>
            <a:r>
              <a:rPr lang="en-US" dirty="0" smtClean="0"/>
              <a:t>Scan </a:t>
            </a:r>
            <a:r>
              <a:rPr lang="en-US" dirty="0" err="1" smtClean="0"/>
              <a:t>i</a:t>
            </a:r>
            <a:r>
              <a:rPr lang="en-US" dirty="0" smtClean="0"/>
              <a:t> from left to right so long as (a[</a:t>
            </a:r>
            <a:r>
              <a:rPr lang="en-US" dirty="0" err="1" smtClean="0"/>
              <a:t>i</a:t>
            </a:r>
            <a:r>
              <a:rPr lang="en-US" dirty="0" smtClean="0"/>
              <a:t>] &lt; a[lo])</a:t>
            </a:r>
          </a:p>
          <a:p>
            <a:r>
              <a:rPr lang="en-US" dirty="0" smtClean="0"/>
              <a:t>Scan j from right to left so long as (a[j] &gt; a[lo])</a:t>
            </a:r>
          </a:p>
          <a:p>
            <a:r>
              <a:rPr lang="en-US" dirty="0" smtClean="0"/>
              <a:t>Exchange a[</a:t>
            </a:r>
            <a:r>
              <a:rPr lang="en-US" dirty="0" err="1" smtClean="0"/>
              <a:t>i</a:t>
            </a:r>
            <a:r>
              <a:rPr lang="en-US" dirty="0" smtClean="0"/>
              <a:t>] with a[j]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Phase II.</a:t>
            </a:r>
          </a:p>
          <a:p>
            <a:r>
              <a:rPr lang="en-US" dirty="0" smtClean="0"/>
              <a:t>Exchange a[lo] with a[j]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720723"/>
              </p:ext>
            </p:extLst>
          </p:nvPr>
        </p:nvGraphicFramePr>
        <p:xfrm>
          <a:off x="1926647" y="4327216"/>
          <a:ext cx="8128000" cy="731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7317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44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26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31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54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93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138836" y="5207879"/>
            <a:ext cx="359394" cy="891845"/>
            <a:chOff x="2138836" y="5207879"/>
            <a:chExt cx="359394" cy="891845"/>
          </a:xfrm>
        </p:grpSpPr>
        <p:cxnSp>
          <p:nvCxnSpPr>
            <p:cNvPr id="5" name="Straight Arrow Connector 4"/>
            <p:cNvCxnSpPr>
              <a:cxnSpLocks/>
            </p:cNvCxnSpPr>
            <p:nvPr/>
          </p:nvCxnSpPr>
          <p:spPr>
            <a:xfrm flipV="1">
              <a:off x="2318533" y="5207879"/>
              <a:ext cx="0" cy="4209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138836" y="573039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881723" y="5213133"/>
            <a:ext cx="237566" cy="886591"/>
            <a:chOff x="3038414" y="5213133"/>
            <a:chExt cx="237566" cy="886591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 flipV="1">
              <a:off x="3159361" y="5213133"/>
              <a:ext cx="0" cy="4209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038414" y="573039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</a:rPr>
                <a:t>i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22450" y="5208382"/>
            <a:ext cx="239168" cy="891846"/>
            <a:chOff x="9527611" y="5207878"/>
            <a:chExt cx="239168" cy="891846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9628478" y="5207878"/>
              <a:ext cx="0" cy="4209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527611" y="5730392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j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216573" y="290378"/>
            <a:ext cx="1625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smtClean="0"/>
              <a:t>Partition</a:t>
            </a:r>
            <a:endParaRPr lang="en-US" sz="3200" u="sng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7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Proposition. </a:t>
            </a:r>
          </a:p>
          <a:p>
            <a:pPr marL="0" indent="0">
              <a:buNone/>
            </a:pPr>
            <a:r>
              <a:rPr lang="en-US" dirty="0" smtClean="0"/>
              <a:t>The average number of compares </a:t>
            </a:r>
            <a:r>
              <a:rPr lang="en-US" i="1" dirty="0" smtClean="0"/>
              <a:t>C</a:t>
            </a:r>
            <a:r>
              <a:rPr lang="en-US" i="1" baseline="-25000" dirty="0" smtClean="0"/>
              <a:t>N</a:t>
            </a:r>
            <a:r>
              <a:rPr lang="en-US" dirty="0" smtClean="0"/>
              <a:t> to quicksort an array of </a:t>
            </a:r>
            <a:r>
              <a:rPr lang="en-US" i="1" dirty="0" smtClean="0"/>
              <a:t>N </a:t>
            </a:r>
            <a:r>
              <a:rPr lang="en-US" dirty="0" smtClean="0"/>
              <a:t>distinct keys is ~ 2</a:t>
            </a:r>
            <a:r>
              <a:rPr lang="en-US" i="1" dirty="0" smtClean="0"/>
              <a:t>N </a:t>
            </a:r>
            <a:r>
              <a:rPr lang="en-US" dirty="0" smtClean="0"/>
              <a:t>ln 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Quick sort: </a:t>
            </a:r>
            <a:r>
              <a:rPr lang="en-US" smtClean="0"/>
              <a:t>average-case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9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18" y="564383"/>
            <a:ext cx="8937127" cy="5372980"/>
          </a:xfrm>
        </p:spPr>
      </p:pic>
    </p:spTree>
    <p:extLst>
      <p:ext uri="{BB962C8B-B14F-4D97-AF65-F5344CB8AC3E}">
        <p14:creationId xmlns:p14="http://schemas.microsoft.com/office/powerpoint/2010/main" val="829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694" y="365125"/>
            <a:ext cx="8092611" cy="5972883"/>
          </a:xfrm>
        </p:spPr>
      </p:pic>
    </p:spTree>
    <p:extLst>
      <p:ext uri="{BB962C8B-B14F-4D97-AF65-F5344CB8AC3E}">
        <p14:creationId xmlns:p14="http://schemas.microsoft.com/office/powerpoint/2010/main" val="15522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73" y="9936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Phase I. </a:t>
            </a:r>
            <a:r>
              <a:rPr lang="en-US" dirty="0" smtClean="0"/>
              <a:t>Repeat until </a:t>
            </a:r>
            <a:r>
              <a:rPr lang="en-US" dirty="0" err="1" smtClean="0"/>
              <a:t>i</a:t>
            </a:r>
            <a:r>
              <a:rPr lang="en-US" dirty="0" smtClean="0"/>
              <a:t> and j pointers cross     </a:t>
            </a:r>
          </a:p>
          <a:p>
            <a:r>
              <a:rPr lang="en-US" dirty="0" smtClean="0"/>
              <a:t>Scan </a:t>
            </a:r>
            <a:r>
              <a:rPr lang="en-US" dirty="0" err="1" smtClean="0"/>
              <a:t>i</a:t>
            </a:r>
            <a:r>
              <a:rPr lang="en-US" dirty="0" smtClean="0"/>
              <a:t> from left to right so long as (a[</a:t>
            </a:r>
            <a:r>
              <a:rPr lang="en-US" dirty="0" err="1" smtClean="0"/>
              <a:t>i</a:t>
            </a:r>
            <a:r>
              <a:rPr lang="en-US" dirty="0" smtClean="0"/>
              <a:t>] &lt; a[lo])</a:t>
            </a:r>
          </a:p>
          <a:p>
            <a:r>
              <a:rPr lang="en-US" dirty="0" smtClean="0"/>
              <a:t>Scan j from right to left so long as (a[j] &gt; a[lo])</a:t>
            </a:r>
          </a:p>
          <a:p>
            <a:r>
              <a:rPr lang="en-US" dirty="0" smtClean="0"/>
              <a:t>Exchange a[</a:t>
            </a:r>
            <a:r>
              <a:rPr lang="en-US" dirty="0" err="1" smtClean="0"/>
              <a:t>i</a:t>
            </a:r>
            <a:r>
              <a:rPr lang="en-US" dirty="0" smtClean="0"/>
              <a:t>] with a[j]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888299"/>
              </p:ext>
            </p:extLst>
          </p:nvPr>
        </p:nvGraphicFramePr>
        <p:xfrm>
          <a:off x="1926647" y="4327216"/>
          <a:ext cx="8128000" cy="731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7317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54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2318533" y="5207879"/>
            <a:ext cx="0" cy="420915"/>
          </a:xfrm>
          <a:prstGeom prst="straightConnector1">
            <a:avLst/>
          </a:prstGeom>
          <a:ln>
            <a:solidFill>
              <a:srgbClr val="C00000"/>
            </a:solidFill>
            <a:headEnd type="none" w="lg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38836" y="573039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9628478" y="5207878"/>
            <a:ext cx="0" cy="420915"/>
          </a:xfrm>
          <a:prstGeom prst="straightConnector1">
            <a:avLst/>
          </a:prstGeom>
          <a:ln>
            <a:solidFill>
              <a:srgbClr val="C00000"/>
            </a:solidFill>
            <a:headEnd type="none" w="lg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3159361" y="5213133"/>
            <a:ext cx="0" cy="420915"/>
          </a:xfrm>
          <a:prstGeom prst="straightConnector1">
            <a:avLst/>
          </a:prstGeom>
          <a:ln>
            <a:solidFill>
              <a:srgbClr val="C00000"/>
            </a:solidFill>
            <a:headEnd type="none" w="lg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38414" y="573039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i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27611" y="5730392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j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6573" y="290378"/>
            <a:ext cx="1625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smtClean="0"/>
              <a:t>Partition</a:t>
            </a:r>
            <a:endParaRPr lang="en-US" sz="3200" u="sng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64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73" y="9936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Phase I. </a:t>
            </a:r>
            <a:r>
              <a:rPr lang="en-US" dirty="0" smtClean="0"/>
              <a:t>Repeat until </a:t>
            </a:r>
            <a:r>
              <a:rPr lang="en-US" dirty="0" err="1" smtClean="0"/>
              <a:t>i</a:t>
            </a:r>
            <a:r>
              <a:rPr lang="en-US" dirty="0" smtClean="0"/>
              <a:t> and j pointers cross     </a:t>
            </a:r>
          </a:p>
          <a:p>
            <a:r>
              <a:rPr lang="en-US" dirty="0" smtClean="0"/>
              <a:t>Scan </a:t>
            </a:r>
            <a:r>
              <a:rPr lang="en-US" dirty="0" err="1" smtClean="0"/>
              <a:t>i</a:t>
            </a:r>
            <a:r>
              <a:rPr lang="en-US" dirty="0" smtClean="0"/>
              <a:t> from left to right so long as (a[</a:t>
            </a:r>
            <a:r>
              <a:rPr lang="en-US" dirty="0" err="1" smtClean="0"/>
              <a:t>i</a:t>
            </a:r>
            <a:r>
              <a:rPr lang="en-US" dirty="0" smtClean="0"/>
              <a:t>] &lt; a[lo])</a:t>
            </a:r>
          </a:p>
          <a:p>
            <a:r>
              <a:rPr lang="en-US" dirty="0" smtClean="0"/>
              <a:t>Scan j from right to left so long as (a[j] &gt; a[lo])</a:t>
            </a:r>
          </a:p>
          <a:p>
            <a:r>
              <a:rPr lang="en-US" dirty="0" smtClean="0"/>
              <a:t>Exchange a[</a:t>
            </a:r>
            <a:r>
              <a:rPr lang="en-US" dirty="0" err="1" smtClean="0"/>
              <a:t>i</a:t>
            </a:r>
            <a:r>
              <a:rPr lang="en-US" dirty="0" smtClean="0"/>
              <a:t>] with a[j]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395579"/>
              </p:ext>
            </p:extLst>
          </p:nvPr>
        </p:nvGraphicFramePr>
        <p:xfrm>
          <a:off x="1926647" y="4327216"/>
          <a:ext cx="8128000" cy="731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7317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54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26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138836" y="5207879"/>
            <a:ext cx="359394" cy="891845"/>
            <a:chOff x="2138836" y="5207879"/>
            <a:chExt cx="359394" cy="891845"/>
          </a:xfrm>
        </p:grpSpPr>
        <p:cxnSp>
          <p:nvCxnSpPr>
            <p:cNvPr id="5" name="Straight Arrow Connector 4"/>
            <p:cNvCxnSpPr>
              <a:cxnSpLocks/>
            </p:cNvCxnSpPr>
            <p:nvPr/>
          </p:nvCxnSpPr>
          <p:spPr>
            <a:xfrm flipV="1">
              <a:off x="2318533" y="5207879"/>
              <a:ext cx="0" cy="4209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138836" y="573039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26690" y="5213133"/>
            <a:ext cx="237566" cy="886591"/>
            <a:chOff x="3038414" y="5213133"/>
            <a:chExt cx="237566" cy="886591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 flipV="1">
              <a:off x="3159361" y="5213133"/>
              <a:ext cx="0" cy="4209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038414" y="573039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</a:rPr>
                <a:t>i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527611" y="5207878"/>
            <a:ext cx="239168" cy="891846"/>
            <a:chOff x="9527611" y="5207878"/>
            <a:chExt cx="239168" cy="891846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9628478" y="5207878"/>
              <a:ext cx="0" cy="4209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527611" y="5730392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j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578773" y="6300437"/>
            <a:ext cx="313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 </a:t>
            </a:r>
            <a:r>
              <a:rPr lang="en-US" dirty="0" err="1" smtClean="0"/>
              <a:t>i</a:t>
            </a:r>
            <a:r>
              <a:rPr lang="en-US" dirty="0" smtClean="0"/>
              <a:t> scan because a[</a:t>
            </a:r>
            <a:r>
              <a:rPr lang="en-US" dirty="0" err="1" smtClean="0"/>
              <a:t>i</a:t>
            </a:r>
            <a:r>
              <a:rPr lang="en-US" dirty="0" smtClean="0"/>
              <a:t>] &gt;= a[lo]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16573" y="290378"/>
            <a:ext cx="1625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smtClean="0"/>
              <a:t>Partition</a:t>
            </a:r>
            <a:endParaRPr lang="en-US" sz="3200" u="sng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55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73" y="9936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Phase I. </a:t>
            </a:r>
            <a:r>
              <a:rPr lang="en-US" dirty="0" smtClean="0"/>
              <a:t>Repeat until </a:t>
            </a:r>
            <a:r>
              <a:rPr lang="en-US" dirty="0" err="1" smtClean="0"/>
              <a:t>i</a:t>
            </a:r>
            <a:r>
              <a:rPr lang="en-US" dirty="0" smtClean="0"/>
              <a:t> and j pointers cross     </a:t>
            </a:r>
          </a:p>
          <a:p>
            <a:r>
              <a:rPr lang="en-US" dirty="0" smtClean="0"/>
              <a:t>Scan </a:t>
            </a:r>
            <a:r>
              <a:rPr lang="en-US" dirty="0" err="1" smtClean="0"/>
              <a:t>i</a:t>
            </a:r>
            <a:r>
              <a:rPr lang="en-US" dirty="0" smtClean="0"/>
              <a:t> from left to right so long as (a[</a:t>
            </a:r>
            <a:r>
              <a:rPr lang="en-US" dirty="0" err="1" smtClean="0"/>
              <a:t>i</a:t>
            </a:r>
            <a:r>
              <a:rPr lang="en-US" dirty="0" smtClean="0"/>
              <a:t>] &lt; a[lo])</a:t>
            </a:r>
          </a:p>
          <a:p>
            <a:r>
              <a:rPr lang="en-US" dirty="0" smtClean="0"/>
              <a:t>Scan j from right to left so long as (a[j] &gt; a[lo])</a:t>
            </a:r>
          </a:p>
          <a:p>
            <a:r>
              <a:rPr lang="en-US" dirty="0" smtClean="0"/>
              <a:t>Exchange a[</a:t>
            </a:r>
            <a:r>
              <a:rPr lang="en-US" dirty="0" err="1" smtClean="0"/>
              <a:t>i</a:t>
            </a:r>
            <a:r>
              <a:rPr lang="en-US" dirty="0" smtClean="0"/>
              <a:t>] with a[j]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26647" y="4327216"/>
          <a:ext cx="8128000" cy="731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7317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54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26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138836" y="5207879"/>
            <a:ext cx="359394" cy="891845"/>
            <a:chOff x="2138836" y="5207879"/>
            <a:chExt cx="359394" cy="891845"/>
          </a:xfrm>
        </p:grpSpPr>
        <p:cxnSp>
          <p:nvCxnSpPr>
            <p:cNvPr id="5" name="Straight Arrow Connector 4"/>
            <p:cNvCxnSpPr>
              <a:cxnSpLocks/>
            </p:cNvCxnSpPr>
            <p:nvPr/>
          </p:nvCxnSpPr>
          <p:spPr>
            <a:xfrm flipV="1">
              <a:off x="2318533" y="5207879"/>
              <a:ext cx="0" cy="4209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138836" y="573039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26690" y="5213133"/>
            <a:ext cx="237566" cy="886591"/>
            <a:chOff x="3038414" y="5213133"/>
            <a:chExt cx="237566" cy="886591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 flipV="1">
              <a:off x="3159361" y="5213133"/>
              <a:ext cx="0" cy="4209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038414" y="573039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</a:rPr>
                <a:t>i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527611" y="5207878"/>
            <a:ext cx="239168" cy="891846"/>
            <a:chOff x="9527611" y="5207878"/>
            <a:chExt cx="239168" cy="891846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9628478" y="5207878"/>
              <a:ext cx="0" cy="4209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527611" y="5730392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j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578773" y="6300437"/>
            <a:ext cx="371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 j scan and exchange a[</a:t>
            </a:r>
            <a:r>
              <a:rPr lang="en-US" dirty="0" err="1" smtClean="0"/>
              <a:t>i</a:t>
            </a:r>
            <a:r>
              <a:rPr lang="en-US" dirty="0" smtClean="0"/>
              <a:t>] with a[j]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16573" y="290378"/>
            <a:ext cx="1625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smtClean="0"/>
              <a:t>Partition</a:t>
            </a:r>
            <a:endParaRPr lang="en-US" sz="3200" u="sng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8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73" y="9936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Phase I. </a:t>
            </a:r>
            <a:r>
              <a:rPr lang="en-US" dirty="0" smtClean="0"/>
              <a:t>Repeat until </a:t>
            </a:r>
            <a:r>
              <a:rPr lang="en-US" dirty="0" err="1" smtClean="0"/>
              <a:t>i</a:t>
            </a:r>
            <a:r>
              <a:rPr lang="en-US" dirty="0" smtClean="0"/>
              <a:t> and j pointers cross     </a:t>
            </a:r>
          </a:p>
          <a:p>
            <a:r>
              <a:rPr lang="en-US" dirty="0" smtClean="0"/>
              <a:t>Scan </a:t>
            </a:r>
            <a:r>
              <a:rPr lang="en-US" dirty="0" err="1" smtClean="0"/>
              <a:t>i</a:t>
            </a:r>
            <a:r>
              <a:rPr lang="en-US" dirty="0" smtClean="0"/>
              <a:t> from left to right so long as (a[</a:t>
            </a:r>
            <a:r>
              <a:rPr lang="en-US" dirty="0" err="1" smtClean="0"/>
              <a:t>i</a:t>
            </a:r>
            <a:r>
              <a:rPr lang="en-US" dirty="0" smtClean="0"/>
              <a:t>] &lt; a[lo])</a:t>
            </a:r>
          </a:p>
          <a:p>
            <a:r>
              <a:rPr lang="en-US" dirty="0" smtClean="0"/>
              <a:t>Scan j from right to left so long as (a[j] &gt; a[lo])</a:t>
            </a:r>
          </a:p>
          <a:p>
            <a:r>
              <a:rPr lang="en-US" dirty="0" smtClean="0"/>
              <a:t>Exchange a[</a:t>
            </a:r>
            <a:r>
              <a:rPr lang="en-US" dirty="0" err="1" smtClean="0"/>
              <a:t>i</a:t>
            </a:r>
            <a:r>
              <a:rPr lang="en-US" dirty="0" smtClean="0"/>
              <a:t>] with a[j]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346650"/>
              </p:ext>
            </p:extLst>
          </p:nvPr>
        </p:nvGraphicFramePr>
        <p:xfrm>
          <a:off x="1926647" y="4327216"/>
          <a:ext cx="8128000" cy="731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7317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54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26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138836" y="5207879"/>
            <a:ext cx="359394" cy="891845"/>
            <a:chOff x="2138836" y="5207879"/>
            <a:chExt cx="359394" cy="891845"/>
          </a:xfrm>
        </p:grpSpPr>
        <p:cxnSp>
          <p:nvCxnSpPr>
            <p:cNvPr id="5" name="Straight Arrow Connector 4"/>
            <p:cNvCxnSpPr>
              <a:cxnSpLocks/>
            </p:cNvCxnSpPr>
            <p:nvPr/>
          </p:nvCxnSpPr>
          <p:spPr>
            <a:xfrm flipV="1">
              <a:off x="2318533" y="5207879"/>
              <a:ext cx="0" cy="4209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138836" y="573039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26690" y="5213133"/>
            <a:ext cx="237566" cy="886591"/>
            <a:chOff x="3038414" y="5213133"/>
            <a:chExt cx="237566" cy="886591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 flipV="1">
              <a:off x="3159361" y="5213133"/>
              <a:ext cx="0" cy="4209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038414" y="573039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</a:rPr>
                <a:t>i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527611" y="5207878"/>
            <a:ext cx="239168" cy="891846"/>
            <a:chOff x="9527611" y="5207878"/>
            <a:chExt cx="239168" cy="891846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9628478" y="5207878"/>
              <a:ext cx="0" cy="4209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527611" y="5730392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j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16573" y="290378"/>
            <a:ext cx="1625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smtClean="0"/>
              <a:t>Partition</a:t>
            </a:r>
            <a:endParaRPr lang="en-US" sz="3200" u="sng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7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73" y="9936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Phase I. </a:t>
            </a:r>
            <a:r>
              <a:rPr lang="en-US" dirty="0" smtClean="0"/>
              <a:t>Repeat until </a:t>
            </a:r>
            <a:r>
              <a:rPr lang="en-US" dirty="0" err="1" smtClean="0"/>
              <a:t>i</a:t>
            </a:r>
            <a:r>
              <a:rPr lang="en-US" dirty="0" smtClean="0"/>
              <a:t> and j pointers cross     </a:t>
            </a:r>
          </a:p>
          <a:p>
            <a:r>
              <a:rPr lang="en-US" dirty="0" smtClean="0"/>
              <a:t>Scan </a:t>
            </a:r>
            <a:r>
              <a:rPr lang="en-US" dirty="0" err="1" smtClean="0"/>
              <a:t>i</a:t>
            </a:r>
            <a:r>
              <a:rPr lang="en-US" dirty="0" smtClean="0"/>
              <a:t> from left to right so long as (a[</a:t>
            </a:r>
            <a:r>
              <a:rPr lang="en-US" dirty="0" err="1" smtClean="0"/>
              <a:t>i</a:t>
            </a:r>
            <a:r>
              <a:rPr lang="en-US" dirty="0" smtClean="0"/>
              <a:t>] &lt; a[lo])</a:t>
            </a:r>
          </a:p>
          <a:p>
            <a:r>
              <a:rPr lang="en-US" dirty="0" smtClean="0"/>
              <a:t>Scan j from right to left so long as (a[j] &gt; a[lo])</a:t>
            </a:r>
          </a:p>
          <a:p>
            <a:r>
              <a:rPr lang="en-US" dirty="0" smtClean="0"/>
              <a:t>Exchange a[</a:t>
            </a:r>
            <a:r>
              <a:rPr lang="en-US" dirty="0" err="1" smtClean="0"/>
              <a:t>i</a:t>
            </a:r>
            <a:r>
              <a:rPr lang="en-US" dirty="0" smtClean="0"/>
              <a:t>] with a[j]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434490"/>
              </p:ext>
            </p:extLst>
          </p:nvPr>
        </p:nvGraphicFramePr>
        <p:xfrm>
          <a:off x="1926647" y="4327216"/>
          <a:ext cx="8128000" cy="731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7317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54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26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93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138836" y="5207879"/>
            <a:ext cx="359394" cy="891845"/>
            <a:chOff x="2138836" y="5207879"/>
            <a:chExt cx="359394" cy="891845"/>
          </a:xfrm>
        </p:grpSpPr>
        <p:cxnSp>
          <p:nvCxnSpPr>
            <p:cNvPr id="5" name="Straight Arrow Connector 4"/>
            <p:cNvCxnSpPr>
              <a:cxnSpLocks/>
            </p:cNvCxnSpPr>
            <p:nvPr/>
          </p:nvCxnSpPr>
          <p:spPr>
            <a:xfrm flipV="1">
              <a:off x="2318533" y="5207879"/>
              <a:ext cx="0" cy="4209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138836" y="573039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6497" y="5213133"/>
            <a:ext cx="237566" cy="886591"/>
            <a:chOff x="3038414" y="5213133"/>
            <a:chExt cx="237566" cy="886591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 flipV="1">
              <a:off x="3159361" y="5213133"/>
              <a:ext cx="0" cy="4209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038414" y="573039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</a:rPr>
                <a:t>i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755101" y="5182871"/>
            <a:ext cx="239168" cy="891846"/>
            <a:chOff x="9527611" y="5207878"/>
            <a:chExt cx="239168" cy="891846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9628478" y="5207878"/>
              <a:ext cx="0" cy="4209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527611" y="5730392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j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216573" y="290378"/>
            <a:ext cx="1625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smtClean="0"/>
              <a:t>Partition</a:t>
            </a:r>
            <a:endParaRPr lang="en-US" sz="3200" u="sng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0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73" y="9936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Phase I. </a:t>
            </a:r>
            <a:r>
              <a:rPr lang="en-US" dirty="0" smtClean="0"/>
              <a:t>Repeat until </a:t>
            </a:r>
            <a:r>
              <a:rPr lang="en-US" dirty="0" err="1" smtClean="0"/>
              <a:t>i</a:t>
            </a:r>
            <a:r>
              <a:rPr lang="en-US" dirty="0" smtClean="0"/>
              <a:t> and j pointers cross     </a:t>
            </a:r>
          </a:p>
          <a:p>
            <a:r>
              <a:rPr lang="en-US" dirty="0" smtClean="0"/>
              <a:t>Scan </a:t>
            </a:r>
            <a:r>
              <a:rPr lang="en-US" dirty="0" err="1" smtClean="0"/>
              <a:t>i</a:t>
            </a:r>
            <a:r>
              <a:rPr lang="en-US" dirty="0" smtClean="0"/>
              <a:t> from left to right so long as (a[</a:t>
            </a:r>
            <a:r>
              <a:rPr lang="en-US" dirty="0" err="1" smtClean="0"/>
              <a:t>i</a:t>
            </a:r>
            <a:r>
              <a:rPr lang="en-US" dirty="0" smtClean="0"/>
              <a:t>] &lt; a[lo])</a:t>
            </a:r>
          </a:p>
          <a:p>
            <a:r>
              <a:rPr lang="en-US" dirty="0" smtClean="0"/>
              <a:t>Scan j from right to left so long as (a[j] &gt; a[lo])</a:t>
            </a:r>
          </a:p>
          <a:p>
            <a:r>
              <a:rPr lang="en-US" dirty="0" smtClean="0"/>
              <a:t>Exchange a[</a:t>
            </a:r>
            <a:r>
              <a:rPr lang="en-US" dirty="0" err="1" smtClean="0"/>
              <a:t>i</a:t>
            </a:r>
            <a:r>
              <a:rPr lang="en-US" dirty="0" smtClean="0"/>
              <a:t>] with a[j]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28587"/>
              </p:ext>
            </p:extLst>
          </p:nvPr>
        </p:nvGraphicFramePr>
        <p:xfrm>
          <a:off x="1926647" y="4327216"/>
          <a:ext cx="8128000" cy="731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7317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54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26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93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138836" y="5207879"/>
            <a:ext cx="359394" cy="891845"/>
            <a:chOff x="2138836" y="5207879"/>
            <a:chExt cx="359394" cy="891845"/>
          </a:xfrm>
        </p:grpSpPr>
        <p:cxnSp>
          <p:nvCxnSpPr>
            <p:cNvPr id="5" name="Straight Arrow Connector 4"/>
            <p:cNvCxnSpPr>
              <a:cxnSpLocks/>
            </p:cNvCxnSpPr>
            <p:nvPr/>
          </p:nvCxnSpPr>
          <p:spPr>
            <a:xfrm flipV="1">
              <a:off x="2318533" y="5207879"/>
              <a:ext cx="0" cy="4209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138836" y="573039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68468" y="5213133"/>
            <a:ext cx="237566" cy="886591"/>
            <a:chOff x="3038414" y="5213133"/>
            <a:chExt cx="237566" cy="886591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 flipV="1">
              <a:off x="3159361" y="5213133"/>
              <a:ext cx="0" cy="4209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038414" y="573039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</a:rPr>
                <a:t>i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755101" y="5182871"/>
            <a:ext cx="239168" cy="891846"/>
            <a:chOff x="9527611" y="5207878"/>
            <a:chExt cx="239168" cy="891846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9628478" y="5207878"/>
              <a:ext cx="0" cy="4209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527611" y="5730392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j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78773" y="6300437"/>
            <a:ext cx="313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 </a:t>
            </a:r>
            <a:r>
              <a:rPr lang="en-US" dirty="0" err="1" smtClean="0"/>
              <a:t>i</a:t>
            </a:r>
            <a:r>
              <a:rPr lang="en-US" dirty="0" smtClean="0"/>
              <a:t> scan because a[</a:t>
            </a:r>
            <a:r>
              <a:rPr lang="en-US" dirty="0" err="1" smtClean="0"/>
              <a:t>i</a:t>
            </a:r>
            <a:r>
              <a:rPr lang="en-US" dirty="0" smtClean="0"/>
              <a:t>] &gt;= a[lo]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16573" y="290378"/>
            <a:ext cx="1625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smtClean="0"/>
              <a:t>Partition</a:t>
            </a:r>
            <a:endParaRPr lang="en-US" sz="3200" u="sng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73" y="9936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Phase I. </a:t>
            </a:r>
            <a:r>
              <a:rPr lang="en-US" dirty="0" smtClean="0"/>
              <a:t>Repeat until </a:t>
            </a:r>
            <a:r>
              <a:rPr lang="en-US" dirty="0" err="1" smtClean="0"/>
              <a:t>i</a:t>
            </a:r>
            <a:r>
              <a:rPr lang="en-US" dirty="0" smtClean="0"/>
              <a:t> and j pointers cross     </a:t>
            </a:r>
          </a:p>
          <a:p>
            <a:r>
              <a:rPr lang="en-US" dirty="0" smtClean="0"/>
              <a:t>Scan </a:t>
            </a:r>
            <a:r>
              <a:rPr lang="en-US" dirty="0" err="1" smtClean="0"/>
              <a:t>i</a:t>
            </a:r>
            <a:r>
              <a:rPr lang="en-US" dirty="0" smtClean="0"/>
              <a:t> from left to right so long as (a[</a:t>
            </a:r>
            <a:r>
              <a:rPr lang="en-US" dirty="0" err="1" smtClean="0"/>
              <a:t>i</a:t>
            </a:r>
            <a:r>
              <a:rPr lang="en-US" dirty="0" smtClean="0"/>
              <a:t>] &lt; a[lo])</a:t>
            </a:r>
          </a:p>
          <a:p>
            <a:r>
              <a:rPr lang="en-US" dirty="0" smtClean="0"/>
              <a:t>Scan j from right to left so long as (a[j] &gt; a[lo])</a:t>
            </a:r>
          </a:p>
          <a:p>
            <a:r>
              <a:rPr lang="en-US" dirty="0" smtClean="0"/>
              <a:t>Exchange a[</a:t>
            </a:r>
            <a:r>
              <a:rPr lang="en-US" dirty="0" err="1" smtClean="0"/>
              <a:t>i</a:t>
            </a:r>
            <a:r>
              <a:rPr lang="en-US" dirty="0" smtClean="0"/>
              <a:t>] with a[j]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26647" y="4327216"/>
          <a:ext cx="8128000" cy="731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7317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54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26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93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138836" y="5207879"/>
            <a:ext cx="359394" cy="891845"/>
            <a:chOff x="2138836" y="5207879"/>
            <a:chExt cx="359394" cy="891845"/>
          </a:xfrm>
        </p:grpSpPr>
        <p:cxnSp>
          <p:nvCxnSpPr>
            <p:cNvPr id="5" name="Straight Arrow Connector 4"/>
            <p:cNvCxnSpPr>
              <a:cxnSpLocks/>
            </p:cNvCxnSpPr>
            <p:nvPr/>
          </p:nvCxnSpPr>
          <p:spPr>
            <a:xfrm flipV="1">
              <a:off x="2318533" y="5207879"/>
              <a:ext cx="0" cy="4209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138836" y="573039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68468" y="5213133"/>
            <a:ext cx="237566" cy="886591"/>
            <a:chOff x="3038414" y="5213133"/>
            <a:chExt cx="237566" cy="886591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 flipV="1">
              <a:off x="3159361" y="5213133"/>
              <a:ext cx="0" cy="4209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038414" y="573039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</a:rPr>
                <a:t>i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755101" y="5182871"/>
            <a:ext cx="239168" cy="891846"/>
            <a:chOff x="9527611" y="5207878"/>
            <a:chExt cx="239168" cy="891846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9628478" y="5207878"/>
              <a:ext cx="0" cy="4209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527611" y="5730392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j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578773" y="6300437"/>
            <a:ext cx="371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 j scan and exchange a[</a:t>
            </a:r>
            <a:r>
              <a:rPr lang="en-US" dirty="0" err="1" smtClean="0"/>
              <a:t>i</a:t>
            </a:r>
            <a:r>
              <a:rPr lang="en-US" dirty="0" smtClean="0"/>
              <a:t>] with a[j]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16573" y="290378"/>
            <a:ext cx="1625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smtClean="0"/>
              <a:t>Partition</a:t>
            </a:r>
            <a:endParaRPr lang="en-US" sz="3200" u="sng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80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73" y="9936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Phase I. </a:t>
            </a:r>
            <a:r>
              <a:rPr lang="en-US" dirty="0" smtClean="0"/>
              <a:t>Repeat until </a:t>
            </a:r>
            <a:r>
              <a:rPr lang="en-US" dirty="0" err="1" smtClean="0"/>
              <a:t>i</a:t>
            </a:r>
            <a:r>
              <a:rPr lang="en-US" dirty="0" smtClean="0"/>
              <a:t> and j pointers cross     </a:t>
            </a:r>
          </a:p>
          <a:p>
            <a:r>
              <a:rPr lang="en-US" dirty="0" smtClean="0"/>
              <a:t>Scan </a:t>
            </a:r>
            <a:r>
              <a:rPr lang="en-US" dirty="0" err="1" smtClean="0"/>
              <a:t>i</a:t>
            </a:r>
            <a:r>
              <a:rPr lang="en-US" dirty="0" smtClean="0"/>
              <a:t> from left to right so long as (a[</a:t>
            </a:r>
            <a:r>
              <a:rPr lang="en-US" dirty="0" err="1" smtClean="0"/>
              <a:t>i</a:t>
            </a:r>
            <a:r>
              <a:rPr lang="en-US" dirty="0" smtClean="0"/>
              <a:t>] &lt; a[lo])</a:t>
            </a:r>
          </a:p>
          <a:p>
            <a:r>
              <a:rPr lang="en-US" dirty="0" smtClean="0"/>
              <a:t>Scan j from right to left so long as (a[j] &gt; a[lo])</a:t>
            </a:r>
          </a:p>
          <a:p>
            <a:r>
              <a:rPr lang="en-US" dirty="0" smtClean="0"/>
              <a:t>Exchange a[</a:t>
            </a:r>
            <a:r>
              <a:rPr lang="en-US" dirty="0" err="1" smtClean="0"/>
              <a:t>i</a:t>
            </a:r>
            <a:r>
              <a:rPr lang="en-US" dirty="0" smtClean="0"/>
              <a:t>] with a[j]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70348"/>
              </p:ext>
            </p:extLst>
          </p:nvPr>
        </p:nvGraphicFramePr>
        <p:xfrm>
          <a:off x="1926647" y="4327216"/>
          <a:ext cx="8128000" cy="731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7317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54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26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93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138836" y="5207879"/>
            <a:ext cx="359394" cy="891845"/>
            <a:chOff x="2138836" y="5207879"/>
            <a:chExt cx="359394" cy="891845"/>
          </a:xfrm>
        </p:grpSpPr>
        <p:cxnSp>
          <p:nvCxnSpPr>
            <p:cNvPr id="5" name="Straight Arrow Connector 4"/>
            <p:cNvCxnSpPr>
              <a:cxnSpLocks/>
            </p:cNvCxnSpPr>
            <p:nvPr/>
          </p:nvCxnSpPr>
          <p:spPr>
            <a:xfrm flipV="1">
              <a:off x="2318533" y="5207879"/>
              <a:ext cx="0" cy="4209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138836" y="573039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68468" y="5213133"/>
            <a:ext cx="237566" cy="886591"/>
            <a:chOff x="3038414" y="5213133"/>
            <a:chExt cx="237566" cy="886591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 flipV="1">
              <a:off x="3159361" y="5213133"/>
              <a:ext cx="0" cy="4209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038414" y="573039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</a:rPr>
                <a:t>i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755101" y="5182871"/>
            <a:ext cx="239168" cy="891846"/>
            <a:chOff x="9527611" y="5207878"/>
            <a:chExt cx="239168" cy="891846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9628478" y="5207878"/>
              <a:ext cx="0" cy="4209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527611" y="5730392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j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16573" y="290378"/>
            <a:ext cx="1625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smtClean="0"/>
              <a:t>Partition</a:t>
            </a:r>
            <a:endParaRPr lang="en-US" sz="3200" u="sng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2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4218</TotalTime>
  <Words>1034</Words>
  <Application>Microsoft Macintosh PowerPoint</Application>
  <PresentationFormat>Widescreen</PresentationFormat>
  <Paragraphs>300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sort: average-case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JINGJIE YANG</dc:creator>
  <cp:lastModifiedBy>JINGJIE YANG</cp:lastModifiedBy>
  <cp:revision>13</cp:revision>
  <dcterms:created xsi:type="dcterms:W3CDTF">2017-10-12T00:27:57Z</dcterms:created>
  <dcterms:modified xsi:type="dcterms:W3CDTF">2017-10-14T22:46:03Z</dcterms:modified>
</cp:coreProperties>
</file>