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2" r:id="rId3"/>
    <p:sldId id="337" r:id="rId4"/>
    <p:sldId id="340" r:id="rId5"/>
    <p:sldId id="356" r:id="rId6"/>
    <p:sldId id="3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AE3F3"/>
    <a:srgbClr val="2F528F"/>
    <a:srgbClr val="E06A6A"/>
    <a:srgbClr val="FF8B8B"/>
    <a:srgbClr val="FF5757"/>
    <a:srgbClr val="004EA1"/>
    <a:srgbClr val="96CD34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124" d="100"/>
          <a:sy n="124" d="100"/>
        </p:scale>
        <p:origin x="38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20154-AA4C-4BC1-ABF7-6EAAAD445C59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DD1D7-FCE3-4CA2-B724-A53335D07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3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DD1D7-FCE3-4CA2-B724-A53335D07D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5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DD1D7-FCE3-4CA2-B724-A53335D07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69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DD1D7-FCE3-4CA2-B724-A53335D07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01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DD1D7-FCE3-4CA2-B724-A53335D07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40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DD1D7-FCE3-4CA2-B724-A53335D07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54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DD1D7-FCE3-4CA2-B724-A53335D07D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15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45A57-E786-401E-A674-502251E5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40915A-DAEF-435B-8BA7-D7156A76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6A1DE-967A-46BE-A592-EF7C633E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0249A-2428-4402-87B7-217E579C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1D07F-B936-4472-B798-AA78CE54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9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7651-AF03-4D04-8F15-604E119E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4EE39-7368-49F3-B0C9-9AAADDA64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C7DFA-85FB-40A3-86FC-BC3DAA9F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D6C92-BA3B-4961-8366-003DE861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EE9A4-AB6E-4D3D-B87F-D02B279F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2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A80569-FD5C-4A63-A6FF-FD5018F04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FAAF9-6A18-490F-A88B-4143B22E5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470EA-28A7-41F2-837A-993E4C41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76E49-9568-44E7-84A5-39359674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D704E-3F6E-485B-8063-E24255D8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4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0C22C-7E01-46C7-BFF5-F05510A0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C8E4D-4A9A-42C9-A8D6-76F0C6F1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E4418-FD79-4951-AAAC-5EA30439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7F795-3939-4B7C-8567-75B10C3F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C8CDE-B9D0-43E4-97B4-D6254DEB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C1657-2158-4213-AACC-A5F478A6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78CE2-7D0A-4FBA-911F-427A59AC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D470E-B2FF-472B-B22B-34A4855C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FF351-D513-4F2F-B892-00401767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4150C-6954-4748-8C44-273DE45D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4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C58FE-8F06-4D05-828D-D7847DC7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72D32-5F40-4502-8CB2-C916AFF27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D7944-4034-4CBD-80FA-5989FF529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1F19-6245-4CE0-8A0C-E57AFF34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E7DCA9-D388-404E-9CF7-7E6EAAA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6B1B1-4406-49E5-90FE-E73194F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D581F-3994-425F-A442-FB12DAD3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9D2EA-1E2E-4167-BFE4-B0B86891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45C95-F344-41FB-ACEC-1D0C3158D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7BFF5-E522-4133-918E-E962216A8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69A49-E7C9-4000-98B8-A3FBC5CC6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637E2D-0C37-40AC-B71E-A59B2D8F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0F8370-B1D4-46FD-9AFB-9BF8D75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1086DF-EC44-4261-B41A-029344B7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F10E-8E1E-4EEF-9B79-EFF2B715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9A375E-2FC9-46CE-8CA8-8B5B3FEC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5882B-19AF-4F57-A6E4-3FAF2C5E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BA8F70-EA51-4FE7-913F-2A786383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0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6E5BB-5E66-4630-B7C8-B391420E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B1361E-A8C7-404B-808A-4580BCC0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4CC453-29A1-4287-81E5-92BEBE11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037D2-C360-4323-94F8-128C8F42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A1F60-6AB1-4661-8471-A108DDE5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AB8A0-75D4-4A3E-A346-8CE98BA9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8AFC4-D3FF-458B-A7C6-A0FA9221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354DA-7500-4811-B5F1-2F4A058D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196CE-C219-4AE9-9EDD-8B18B02C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0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E21A4-BB19-46A7-9DA2-7AED3769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C4C5B3-45A6-446F-9939-071922128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A1ADB-6AAB-4EC3-9EDB-D8EF83109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2E5A8-987F-4BE3-A007-BD0D6DCA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F7A4D-0F48-4560-8463-4DE5433B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F2F11-C017-4CB2-BFEA-F92CA03B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36AE5A-583A-452A-9D4E-57790D00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216EE-B488-4453-9F6A-5C347244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66D52-E3C5-44D8-96EF-6153292F7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47135-0CBC-4825-9B72-0B1E667BB30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58C25-FABA-42A7-8B86-E685E99CB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24402-62B0-4915-8DB4-80D1C9668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BE89-8EEF-48D8-99C1-E5B282219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pixnio.com/media/branches-cotton-cotton-grass-shrub-fro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EC01270-E0CC-4E45-B1BB-7B1A9659C68F}"/>
              </a:ext>
            </a:extLst>
          </p:cNvPr>
          <p:cNvSpPr/>
          <p:nvPr/>
        </p:nvSpPr>
        <p:spPr>
          <a:xfrm>
            <a:off x="983522" y="1527948"/>
            <a:ext cx="10244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A118C8-E654-4859-9054-B732E2B5FAB9}"/>
              </a:ext>
            </a:extLst>
          </p:cNvPr>
          <p:cNvGrpSpPr/>
          <p:nvPr/>
        </p:nvGrpSpPr>
        <p:grpSpPr>
          <a:xfrm>
            <a:off x="10523076" y="79647"/>
            <a:ext cx="1413708" cy="708768"/>
            <a:chOff x="10523076" y="79647"/>
            <a:chExt cx="1413708" cy="708768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8E5B480-8057-4482-9C67-FDE5A2993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016" y="79647"/>
              <a:ext cx="708768" cy="708768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4906409-955E-4CDA-A60B-933F96644C84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076" y="122853"/>
              <a:ext cx="622356" cy="622356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78DCC7F-2A7A-47D6-9698-4A0FB674E756}"/>
              </a:ext>
            </a:extLst>
          </p:cNvPr>
          <p:cNvSpPr/>
          <p:nvPr/>
        </p:nvSpPr>
        <p:spPr>
          <a:xfrm>
            <a:off x="7760339" y="4131501"/>
            <a:ext cx="3457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691E7F-5ABB-4EDD-AC9F-4945E9082B97}"/>
              </a:ext>
            </a:extLst>
          </p:cNvPr>
          <p:cNvSpPr txBox="1"/>
          <p:nvPr/>
        </p:nvSpPr>
        <p:spPr>
          <a:xfrm>
            <a:off x="5257409" y="6066172"/>
            <a:ext cx="169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2022/5/8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BBFE84-8FE5-49F8-B3EE-7B39546A82BA}"/>
              </a:ext>
            </a:extLst>
          </p:cNvPr>
          <p:cNvSpPr txBox="1"/>
          <p:nvPr/>
        </p:nvSpPr>
        <p:spPr>
          <a:xfrm>
            <a:off x="4734706" y="2649022"/>
            <a:ext cx="272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Cotton Harvest Robot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180225-8245-41F0-AAC5-8F881FA2A53E}"/>
              </a:ext>
            </a:extLst>
          </p:cNvPr>
          <p:cNvSpPr txBox="1"/>
          <p:nvPr/>
        </p:nvSpPr>
        <p:spPr>
          <a:xfrm>
            <a:off x="1524071" y="4039168"/>
            <a:ext cx="914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Division: Advanced</a:t>
            </a:r>
            <a:endParaRPr lang="en-US" altLang="zh-CN" sz="2400" dirty="0"/>
          </a:p>
          <a:p>
            <a:r>
              <a:rPr lang="en-US" altLang="zh-CN" sz="2400" b="1" dirty="0"/>
              <a:t>Captain: Lin Yiyuan</a:t>
            </a:r>
          </a:p>
          <a:p>
            <a:r>
              <a:rPr lang="en-US" altLang="zh-CN" sz="2400" b="1" dirty="0"/>
              <a:t>Team members: Zhang Yilin, Zhou </a:t>
            </a:r>
            <a:r>
              <a:rPr lang="en-US" altLang="zh-CN" sz="2400" b="1" dirty="0" err="1"/>
              <a:t>Yuliang</a:t>
            </a:r>
            <a:r>
              <a:rPr lang="en-US" altLang="zh-CN" sz="2400" b="1" dirty="0"/>
              <a:t>, Sun </a:t>
            </a:r>
            <a:r>
              <a:rPr lang="en-US" altLang="zh-CN" sz="2400" b="1" dirty="0" err="1"/>
              <a:t>Xinyue</a:t>
            </a:r>
            <a:r>
              <a:rPr lang="en-US" altLang="zh-CN" sz="2400" b="1" dirty="0"/>
              <a:t>, Jiang Xin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955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189E23-7FEC-477F-BD81-2A3F6C7DA7DA}"/>
              </a:ext>
            </a:extLst>
          </p:cNvPr>
          <p:cNvCxnSpPr/>
          <p:nvPr/>
        </p:nvCxnSpPr>
        <p:spPr>
          <a:xfrm>
            <a:off x="409074" y="788415"/>
            <a:ext cx="9529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605B1D-0359-42CD-B28D-6B5F20FE478E}"/>
              </a:ext>
            </a:extLst>
          </p:cNvPr>
          <p:cNvSpPr/>
          <p:nvPr/>
        </p:nvSpPr>
        <p:spPr>
          <a:xfrm>
            <a:off x="409074" y="203198"/>
            <a:ext cx="7284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机械臂运动学规划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F618DBA-666C-4C26-B8A3-DCDE70EFBAA8}"/>
              </a:ext>
            </a:extLst>
          </p:cNvPr>
          <p:cNvGrpSpPr/>
          <p:nvPr/>
        </p:nvGrpSpPr>
        <p:grpSpPr>
          <a:xfrm>
            <a:off x="10523076" y="79647"/>
            <a:ext cx="1413708" cy="708768"/>
            <a:chOff x="10523076" y="79647"/>
            <a:chExt cx="1413708" cy="708768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92B9A41-8C8A-41A4-BBB5-B36BFAD7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016" y="79647"/>
              <a:ext cx="708768" cy="7087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65A7D1C-95BB-40EB-84B4-EE1C8080FAE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076" y="122853"/>
              <a:ext cx="622356" cy="622356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4CB4A5A-5B69-4D6A-96A6-734D885F9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73" y="1208552"/>
            <a:ext cx="5335281" cy="48610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CAC266-8320-4366-AA85-DA6AFD203920}"/>
              </a:ext>
            </a:extLst>
          </p:cNvPr>
          <p:cNvSpPr txBox="1"/>
          <p:nvPr/>
        </p:nvSpPr>
        <p:spPr>
          <a:xfrm>
            <a:off x="5400544" y="3395914"/>
            <a:ext cx="40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8EC3E9-64C6-4D0E-BE13-AB9FAE799FE2}"/>
              </a:ext>
            </a:extLst>
          </p:cNvPr>
          <p:cNvSpPr txBox="1"/>
          <p:nvPr/>
        </p:nvSpPr>
        <p:spPr>
          <a:xfrm>
            <a:off x="5645620" y="2927728"/>
            <a:ext cx="40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73704C-9F15-4523-9630-FE7E0387AD76}"/>
              </a:ext>
            </a:extLst>
          </p:cNvPr>
          <p:cNvSpPr txBox="1"/>
          <p:nvPr/>
        </p:nvSpPr>
        <p:spPr>
          <a:xfrm>
            <a:off x="5712941" y="1797663"/>
            <a:ext cx="40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8A88DC-24C9-4123-A9E4-0E8F2C22CFD8}"/>
              </a:ext>
            </a:extLst>
          </p:cNvPr>
          <p:cNvSpPr txBox="1"/>
          <p:nvPr/>
        </p:nvSpPr>
        <p:spPr>
          <a:xfrm>
            <a:off x="6291626" y="1567004"/>
            <a:ext cx="40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2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189E23-7FEC-477F-BD81-2A3F6C7DA7DA}"/>
              </a:ext>
            </a:extLst>
          </p:cNvPr>
          <p:cNvCxnSpPr/>
          <p:nvPr/>
        </p:nvCxnSpPr>
        <p:spPr>
          <a:xfrm>
            <a:off x="409074" y="788415"/>
            <a:ext cx="9529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605B1D-0359-42CD-B28D-6B5F20FE478E}"/>
              </a:ext>
            </a:extLst>
          </p:cNvPr>
          <p:cNvSpPr/>
          <p:nvPr/>
        </p:nvSpPr>
        <p:spPr>
          <a:xfrm>
            <a:off x="409074" y="203198"/>
            <a:ext cx="7284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初步尝试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F618DBA-666C-4C26-B8A3-DCDE70EFBAA8}"/>
              </a:ext>
            </a:extLst>
          </p:cNvPr>
          <p:cNvGrpSpPr/>
          <p:nvPr/>
        </p:nvGrpSpPr>
        <p:grpSpPr>
          <a:xfrm>
            <a:off x="10523076" y="79647"/>
            <a:ext cx="1413708" cy="708768"/>
            <a:chOff x="10523076" y="79647"/>
            <a:chExt cx="1413708" cy="708768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92B9A41-8C8A-41A4-BBB5-B36BFAD7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016" y="79647"/>
              <a:ext cx="708768" cy="7087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65A7D1C-95BB-40EB-84B4-EE1C8080FAE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076" y="122853"/>
              <a:ext cx="622356" cy="622356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D71FD6F-924F-4EEC-8A0E-C3D18B865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152" y="2440791"/>
            <a:ext cx="4076632" cy="15643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D5B88B-736B-4985-8813-5AA5EC435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152" y="879214"/>
            <a:ext cx="1850892" cy="13461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A659BDC-640F-4EBA-98CF-38EB42BA68EF}"/>
              </a:ext>
            </a:extLst>
          </p:cNvPr>
          <p:cNvSpPr txBox="1"/>
          <p:nvPr/>
        </p:nvSpPr>
        <p:spPr>
          <a:xfrm>
            <a:off x="594426" y="1528116"/>
            <a:ext cx="363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预设给定的坐标为（</a:t>
            </a:r>
            <a:r>
              <a:rPr lang="en-US" altLang="zh-CN" dirty="0"/>
              <a:t>X,Y,Z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2C5FBE-5199-45EE-B3EC-5C0846F01908}"/>
                  </a:ext>
                </a:extLst>
              </p:cNvPr>
              <p:cNvSpPr txBox="1"/>
              <p:nvPr/>
            </p:nvSpPr>
            <p:spPr>
              <a:xfrm>
                <a:off x="551177" y="2212192"/>
                <a:ext cx="9658499" cy="162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完整的垂直投影为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1600" b="0" dirty="0"/>
              </a:p>
              <a:p>
                <a:r>
                  <a:rPr lang="zh-CN" altLang="en-US" sz="1600" dirty="0"/>
                  <a:t>短边 </a:t>
                </a:r>
                <a:r>
                  <a:rPr lang="en-US" altLang="zh-CN" sz="1600" dirty="0"/>
                  <a:t>= </a:t>
                </a:r>
                <a:r>
                  <a:rPr lang="zh-CN" altLang="en-US" sz="1600" dirty="0"/>
                  <a:t>底座高度 </a:t>
                </a:r>
                <a:r>
                  <a:rPr lang="en-US" altLang="zh-CN" sz="1600" dirty="0"/>
                  <a:t>– z</a:t>
                </a:r>
              </a:p>
              <a:p>
                <a:r>
                  <a:rPr lang="zh-CN" altLang="en-US" sz="1600" dirty="0"/>
                  <a:t>斜边 </a:t>
                </a:r>
                <a:r>
                  <a:rPr lang="en-US" altLang="zh-CN" sz="1600" dirty="0"/>
                  <a:t>= </a:t>
                </a:r>
                <a:r>
                  <a:rPr lang="zh-CN" altLang="en-US" sz="1600" dirty="0"/>
                  <a:t>（短边</a:t>
                </a:r>
                <a:r>
                  <a:rPr lang="en-US" altLang="zh-CN" sz="1600" dirty="0"/>
                  <a:t>**2+</a:t>
                </a:r>
                <a:r>
                  <a:rPr lang="zh-CN" altLang="en-US" sz="1600" dirty="0"/>
                  <a:t>垂直投影</a:t>
                </a:r>
                <a:r>
                  <a:rPr lang="en-US" altLang="zh-CN" sz="1600" dirty="0"/>
                  <a:t>**2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**0.5</a:t>
                </a:r>
              </a:p>
              <a:p>
                <a:r>
                  <a:rPr lang="zh-CN" altLang="en-US" sz="1600" dirty="0"/>
                  <a:t>大臂角</a:t>
                </a:r>
                <a:r>
                  <a:rPr lang="en-US" altLang="zh-CN" sz="1600" dirty="0"/>
                  <a:t>2 = </a:t>
                </a:r>
                <a:r>
                  <a:rPr lang="en-US" altLang="zh-CN" sz="1600" dirty="0" err="1"/>
                  <a:t>atan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垂直投影</a:t>
                </a:r>
                <a:r>
                  <a:rPr lang="en-US" altLang="zh-CN" sz="1600" dirty="0"/>
                  <a:t>/</a:t>
                </a:r>
                <a:r>
                  <a:rPr lang="zh-CN" altLang="en-US" sz="1600" dirty="0"/>
                  <a:t>短边</a:t>
                </a:r>
                <a:r>
                  <a:rPr lang="en-US" altLang="zh-CN" sz="1600" dirty="0"/>
                  <a:t>) – 90</a:t>
                </a:r>
              </a:p>
              <a:p>
                <a:r>
                  <a:rPr lang="zh-CN" altLang="en-US" sz="1600" dirty="0"/>
                  <a:t>大臂角</a:t>
                </a:r>
                <a:r>
                  <a:rPr lang="en-US" altLang="zh-CN" sz="1600" dirty="0"/>
                  <a:t>1 = </a:t>
                </a:r>
                <a:r>
                  <a:rPr lang="en-US" altLang="zh-CN" sz="1600" dirty="0" err="1"/>
                  <a:t>acos</a:t>
                </a:r>
                <a:r>
                  <a:rPr lang="en-US" altLang="zh-CN" sz="1600" dirty="0"/>
                  <a:t>((</a:t>
                </a:r>
                <a:r>
                  <a:rPr lang="zh-CN" altLang="en-US" sz="1600" dirty="0"/>
                  <a:t>大臂长度</a:t>
                </a:r>
                <a:r>
                  <a:rPr lang="en-US" altLang="zh-CN" sz="1600" dirty="0"/>
                  <a:t>**2+</a:t>
                </a:r>
                <a:r>
                  <a:rPr lang="zh-CN" altLang="en-US" sz="1600" dirty="0"/>
                  <a:t>斜边</a:t>
                </a:r>
                <a:r>
                  <a:rPr lang="en-US" altLang="zh-CN" sz="1600" dirty="0"/>
                  <a:t>**2-</a:t>
                </a:r>
                <a:r>
                  <a:rPr lang="zh-CN" altLang="en-US" sz="1600" dirty="0"/>
                  <a:t>小臂角度</a:t>
                </a:r>
                <a:r>
                  <a:rPr lang="en-US" altLang="zh-CN" sz="1600" dirty="0"/>
                  <a:t>**2)/</a:t>
                </a:r>
                <a:r>
                  <a:rPr lang="zh-CN" altLang="en-US" sz="1600" dirty="0"/>
                  <a:t>（</a:t>
                </a:r>
                <a:r>
                  <a:rPr lang="en-US" altLang="zh-CN" sz="1600" dirty="0"/>
                  <a:t>2*</a:t>
                </a:r>
                <a:r>
                  <a:rPr lang="zh-CN" altLang="en-US" sz="1600" dirty="0"/>
                  <a:t>大臂长度</a:t>
                </a:r>
                <a:r>
                  <a:rPr lang="en-US" altLang="zh-CN" sz="1600" dirty="0"/>
                  <a:t>*</a:t>
                </a:r>
                <a:r>
                  <a:rPr lang="zh-CN" altLang="en-US" sz="1600" dirty="0"/>
                  <a:t>斜边）</a:t>
                </a:r>
                <a:r>
                  <a:rPr lang="en-US" altLang="zh-CN" sz="1600" dirty="0"/>
                  <a:t>)</a:t>
                </a:r>
              </a:p>
              <a:p>
                <a:r>
                  <a:rPr lang="zh-CN" altLang="en-US" sz="1600" dirty="0"/>
                  <a:t>大臂角 </a:t>
                </a:r>
                <a:r>
                  <a:rPr lang="en-US" altLang="zh-CN" sz="1600" dirty="0"/>
                  <a:t>= </a:t>
                </a:r>
                <a:r>
                  <a:rPr lang="zh-CN" altLang="en-US" sz="1600" dirty="0"/>
                  <a:t>大臂角</a:t>
                </a:r>
                <a:r>
                  <a:rPr lang="en-US" altLang="zh-CN" sz="1600" dirty="0"/>
                  <a:t>1+</a:t>
                </a:r>
                <a:r>
                  <a:rPr lang="zh-CN" altLang="en-US" sz="1600" dirty="0"/>
                  <a:t>大臂角</a:t>
                </a:r>
                <a:r>
                  <a:rPr lang="en-US" altLang="zh-CN" sz="1600" dirty="0"/>
                  <a:t>2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2C5FBE-5199-45EE-B3EC-5C0846F01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7" y="2212192"/>
                <a:ext cx="9658499" cy="1621598"/>
              </a:xfrm>
              <a:prstGeom prst="rect">
                <a:avLst/>
              </a:prstGeom>
              <a:blipFill>
                <a:blip r:embed="rId7"/>
                <a:stretch>
                  <a:fillRect l="-315" b="-4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99AEFC00-B4FA-4F84-8DDF-87F20C5D8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0152" y="4299840"/>
            <a:ext cx="4076632" cy="176974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B7E670A-657F-4651-90C3-F97A46624D89}"/>
              </a:ext>
            </a:extLst>
          </p:cNvPr>
          <p:cNvSpPr txBox="1"/>
          <p:nvPr/>
        </p:nvSpPr>
        <p:spPr>
          <a:xfrm>
            <a:off x="501750" y="4562407"/>
            <a:ext cx="66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小臂角 </a:t>
            </a:r>
            <a:r>
              <a:rPr lang="en-US" altLang="zh-CN" dirty="0"/>
              <a:t>= </a:t>
            </a:r>
            <a:r>
              <a:rPr lang="en-US" altLang="zh-CN" dirty="0" err="1"/>
              <a:t>acos</a:t>
            </a:r>
            <a:r>
              <a:rPr lang="en-US" altLang="zh-CN" dirty="0"/>
              <a:t>((</a:t>
            </a:r>
            <a:r>
              <a:rPr lang="zh-CN" altLang="en-US" dirty="0"/>
              <a:t>大臂长度</a:t>
            </a:r>
            <a:r>
              <a:rPr lang="en-US" altLang="zh-CN" dirty="0"/>
              <a:t>**2+</a:t>
            </a:r>
            <a:r>
              <a:rPr lang="zh-CN" altLang="en-US" dirty="0"/>
              <a:t>小臂长度</a:t>
            </a:r>
            <a:r>
              <a:rPr lang="en-US" altLang="zh-CN" dirty="0"/>
              <a:t>**2-</a:t>
            </a:r>
            <a:r>
              <a:rPr lang="zh-CN" altLang="en-US" dirty="0"/>
              <a:t>斜边</a:t>
            </a:r>
            <a:r>
              <a:rPr lang="en-US" altLang="zh-CN" dirty="0"/>
              <a:t>**2)/</a:t>
            </a:r>
            <a:r>
              <a:rPr lang="zh-CN" altLang="en-US" dirty="0"/>
              <a:t>（</a:t>
            </a:r>
            <a:r>
              <a:rPr lang="en-US" altLang="zh-CN" dirty="0"/>
              <a:t>2*</a:t>
            </a:r>
            <a:r>
              <a:rPr lang="zh-CN" altLang="en-US" dirty="0"/>
              <a:t>大臂长度</a:t>
            </a:r>
            <a:r>
              <a:rPr lang="en-US" altLang="zh-CN" dirty="0"/>
              <a:t>*</a:t>
            </a:r>
            <a:r>
              <a:rPr lang="zh-CN" altLang="en-US" dirty="0"/>
              <a:t>小臂长度）</a:t>
            </a:r>
            <a:r>
              <a:rPr lang="en-US" altLang="zh-CN" dirty="0"/>
              <a:t>)+</a:t>
            </a:r>
            <a:r>
              <a:rPr lang="zh-CN" altLang="en-US" dirty="0"/>
              <a:t>大臂角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C6CF2-90BE-4062-94AD-873C50C54D50}"/>
              </a:ext>
            </a:extLst>
          </p:cNvPr>
          <p:cNvSpPr txBox="1"/>
          <p:nvPr/>
        </p:nvSpPr>
        <p:spPr>
          <a:xfrm>
            <a:off x="8543331" y="5116834"/>
            <a:ext cx="12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关节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41442E-DCAB-496D-8167-0AAA5A3697F1}"/>
              </a:ext>
            </a:extLst>
          </p:cNvPr>
          <p:cNvSpPr txBox="1"/>
          <p:nvPr/>
        </p:nvSpPr>
        <p:spPr>
          <a:xfrm>
            <a:off x="9751110" y="2246094"/>
            <a:ext cx="12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关节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21640B-653C-447A-B90D-CF720D2B6EE6}"/>
              </a:ext>
            </a:extLst>
          </p:cNvPr>
          <p:cNvSpPr txBox="1"/>
          <p:nvPr/>
        </p:nvSpPr>
        <p:spPr>
          <a:xfrm>
            <a:off x="9605786" y="4199837"/>
            <a:ext cx="12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关节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1475F3-2152-405A-A573-97987915A0AA}"/>
              </a:ext>
            </a:extLst>
          </p:cNvPr>
          <p:cNvSpPr txBox="1"/>
          <p:nvPr/>
        </p:nvSpPr>
        <p:spPr>
          <a:xfrm>
            <a:off x="8796588" y="3086145"/>
            <a:ext cx="12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关节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7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189E23-7FEC-477F-BD81-2A3F6C7DA7DA}"/>
              </a:ext>
            </a:extLst>
          </p:cNvPr>
          <p:cNvCxnSpPr/>
          <p:nvPr/>
        </p:nvCxnSpPr>
        <p:spPr>
          <a:xfrm>
            <a:off x="409074" y="788415"/>
            <a:ext cx="9529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F618DBA-666C-4C26-B8A3-DCDE70EFBAA8}"/>
              </a:ext>
            </a:extLst>
          </p:cNvPr>
          <p:cNvGrpSpPr/>
          <p:nvPr/>
        </p:nvGrpSpPr>
        <p:grpSpPr>
          <a:xfrm>
            <a:off x="10523076" y="79647"/>
            <a:ext cx="1413708" cy="708768"/>
            <a:chOff x="10523076" y="79647"/>
            <a:chExt cx="1413708" cy="708768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92B9A41-8C8A-41A4-BBB5-B36BFAD7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016" y="79647"/>
              <a:ext cx="708768" cy="7087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65A7D1C-95BB-40EB-84B4-EE1C8080FAE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076" y="122853"/>
              <a:ext cx="622356" cy="622356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6F2631E-B73F-441C-931E-0E98513CB6A1}"/>
              </a:ext>
            </a:extLst>
          </p:cNvPr>
          <p:cNvSpPr txBox="1"/>
          <p:nvPr/>
        </p:nvSpPr>
        <p:spPr>
          <a:xfrm>
            <a:off x="409074" y="283544"/>
            <a:ext cx="1932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遇到的问题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C0C7E7-6E50-46A7-A581-E1E90E927F36}"/>
              </a:ext>
            </a:extLst>
          </p:cNvPr>
          <p:cNvSpPr txBox="1"/>
          <p:nvPr/>
        </p:nvSpPr>
        <p:spPr>
          <a:xfrm>
            <a:off x="891366" y="2267465"/>
            <a:ext cx="9821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只限于三轴机械臂的逆运动学解算，完全忽略第四轴末端执行器的姿态，有一定的局限性。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只能得到起始点（</a:t>
            </a:r>
            <a:r>
              <a:rPr lang="en-US" altLang="zh-CN" dirty="0"/>
              <a:t>X1,Y1,Z2</a:t>
            </a:r>
            <a:r>
              <a:rPr lang="zh-CN" altLang="en-US" dirty="0"/>
              <a:t>）和终点（</a:t>
            </a:r>
            <a:r>
              <a:rPr lang="en-US" altLang="zh-CN" dirty="0"/>
              <a:t>X2,Y2,Z2</a:t>
            </a:r>
            <a:r>
              <a:rPr lang="zh-CN" altLang="en-US" dirty="0"/>
              <a:t>）的坐标对应的关节角度，缺乏中间步骤的运动学规划，由于车体较小，有可能会误碰车体上的部件如摄像头，棉花储存仓。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运动学规划需要一定的机器人学的知识，目前较为缺乏。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941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189E23-7FEC-477F-BD81-2A3F6C7DA7DA}"/>
              </a:ext>
            </a:extLst>
          </p:cNvPr>
          <p:cNvCxnSpPr/>
          <p:nvPr/>
        </p:nvCxnSpPr>
        <p:spPr>
          <a:xfrm>
            <a:off x="409074" y="788415"/>
            <a:ext cx="9529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605B1D-0359-42CD-B28D-6B5F20FE478E}"/>
              </a:ext>
            </a:extLst>
          </p:cNvPr>
          <p:cNvSpPr/>
          <p:nvPr/>
        </p:nvSpPr>
        <p:spPr>
          <a:xfrm>
            <a:off x="353468" y="283544"/>
            <a:ext cx="7284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ROS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moveit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F618DBA-666C-4C26-B8A3-DCDE70EFBAA8}"/>
              </a:ext>
            </a:extLst>
          </p:cNvPr>
          <p:cNvGrpSpPr/>
          <p:nvPr/>
        </p:nvGrpSpPr>
        <p:grpSpPr>
          <a:xfrm>
            <a:off x="10523076" y="79647"/>
            <a:ext cx="1413708" cy="708768"/>
            <a:chOff x="10523076" y="79647"/>
            <a:chExt cx="1413708" cy="708768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92B9A41-8C8A-41A4-BBB5-B36BFAD7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016" y="79647"/>
              <a:ext cx="708768" cy="7087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65A7D1C-95BB-40EB-84B4-EE1C8080FAE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076" y="122853"/>
              <a:ext cx="622356" cy="622356"/>
            </a:xfrm>
            <a:prstGeom prst="rect">
              <a:avLst/>
            </a:prstGeom>
          </p:spPr>
        </p:pic>
      </p:grpSp>
      <p:pic>
        <p:nvPicPr>
          <p:cNvPr id="1026" name="Picture 2" descr="https://www.guyuehome.com/Uploads/wp/2017/10/100217_0325_ROSM8.jpg">
            <a:extLst>
              <a:ext uri="{FF2B5EF4-FFF2-40B4-BE49-F238E27FC236}">
                <a16:creationId xmlns:a16="http://schemas.microsoft.com/office/drawing/2014/main" id="{CE549FBE-364F-489C-9C3D-DEC1AA12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2422" r="575" b="2422"/>
          <a:stretch/>
        </p:blipFill>
        <p:spPr bwMode="auto">
          <a:xfrm>
            <a:off x="5776784" y="1264584"/>
            <a:ext cx="6023920" cy="327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95B963-F389-4804-A273-55C72286323B}"/>
              </a:ext>
            </a:extLst>
          </p:cNvPr>
          <p:cNvSpPr txBox="1"/>
          <p:nvPr/>
        </p:nvSpPr>
        <p:spPr>
          <a:xfrm>
            <a:off x="391296" y="1264584"/>
            <a:ext cx="4842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将模型导入，配置好模型文件和配置文件后可以较为方便</a:t>
            </a:r>
            <a:r>
              <a:rPr lang="en-US" altLang="zh-CN" dirty="0"/>
              <a:t>(</a:t>
            </a:r>
            <a:r>
              <a:rPr lang="zh-CN" altLang="en-US" dirty="0"/>
              <a:t>或许</a:t>
            </a:r>
            <a:r>
              <a:rPr lang="en-US" altLang="zh-CN" dirty="0"/>
              <a:t>)</a:t>
            </a:r>
            <a:r>
              <a:rPr lang="zh-CN" altLang="en-US" dirty="0"/>
              <a:t>地控制多轴机械臂。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内置多种运动学解算器，可以较为简便地实现运动学规划。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经过配置后会可以实现碰撞检测，在运动学规划时可以绕开车体上的物件（尤其是摄像头），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9F6754-E8F5-4261-AFA2-0B3EE1C6AC96}"/>
              </a:ext>
            </a:extLst>
          </p:cNvPr>
          <p:cNvSpPr txBox="1"/>
          <p:nvPr/>
        </p:nvSpPr>
        <p:spPr>
          <a:xfrm>
            <a:off x="301982" y="4079440"/>
            <a:ext cx="579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难点：</a:t>
            </a:r>
            <a:endParaRPr lang="en-US" altLang="zh-CN" b="1" dirty="0"/>
          </a:p>
          <a:p>
            <a:r>
              <a:rPr lang="en-US" altLang="zh-CN" dirty="0"/>
              <a:t>    1.moveit </a:t>
            </a:r>
            <a:r>
              <a:rPr lang="zh-CN" altLang="en-US" dirty="0"/>
              <a:t>涉及较多</a:t>
            </a:r>
            <a:r>
              <a:rPr lang="en-US" altLang="zh-CN" dirty="0"/>
              <a:t>ROS</a:t>
            </a:r>
            <a:r>
              <a:rPr lang="zh-CN" altLang="en-US" dirty="0"/>
              <a:t>知识，上手有一定难度。</a:t>
            </a:r>
            <a:endParaRPr lang="en-US" altLang="zh-CN" dirty="0"/>
          </a:p>
          <a:p>
            <a:r>
              <a:rPr lang="en-US" altLang="zh-CN" dirty="0"/>
              <a:t>    2.</a:t>
            </a:r>
            <a:r>
              <a:rPr lang="zh-CN" altLang="en-US" dirty="0"/>
              <a:t>要处理上位机的大量的数据（上位机不断发送角度信息），上下机通讯建立困难。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61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189E23-7FEC-477F-BD81-2A3F6C7DA7DA}"/>
              </a:ext>
            </a:extLst>
          </p:cNvPr>
          <p:cNvCxnSpPr/>
          <p:nvPr/>
        </p:nvCxnSpPr>
        <p:spPr>
          <a:xfrm>
            <a:off x="409074" y="788415"/>
            <a:ext cx="9529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605B1D-0359-42CD-B28D-6B5F20FE478E}"/>
              </a:ext>
            </a:extLst>
          </p:cNvPr>
          <p:cNvSpPr/>
          <p:nvPr/>
        </p:nvSpPr>
        <p:spPr>
          <a:xfrm>
            <a:off x="409074" y="203198"/>
            <a:ext cx="7284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F618DBA-666C-4C26-B8A3-DCDE70EFBAA8}"/>
              </a:ext>
            </a:extLst>
          </p:cNvPr>
          <p:cNvGrpSpPr/>
          <p:nvPr/>
        </p:nvGrpSpPr>
        <p:grpSpPr>
          <a:xfrm>
            <a:off x="10523076" y="79647"/>
            <a:ext cx="1413708" cy="708768"/>
            <a:chOff x="10523076" y="79647"/>
            <a:chExt cx="1413708" cy="708768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92B9A41-8C8A-41A4-BBB5-B36BFAD7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016" y="79647"/>
              <a:ext cx="708768" cy="7087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65A7D1C-95BB-40EB-84B4-EE1C8080FAE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076" y="122853"/>
              <a:ext cx="622356" cy="622356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FCFE464-4437-4F53-B8D6-FC31F12DA049}"/>
              </a:ext>
            </a:extLst>
          </p:cNvPr>
          <p:cNvSpPr txBox="1"/>
          <p:nvPr/>
        </p:nvSpPr>
        <p:spPr>
          <a:xfrm>
            <a:off x="326490" y="276677"/>
            <a:ext cx="376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目前的问题与下周目标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5CF022-54CC-4110-B8F1-5A3A945FF127}"/>
              </a:ext>
            </a:extLst>
          </p:cNvPr>
          <p:cNvSpPr txBox="1"/>
          <p:nvPr/>
        </p:nvSpPr>
        <p:spPr>
          <a:xfrm>
            <a:off x="409074" y="1955442"/>
            <a:ext cx="10059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直接用</a:t>
            </a:r>
            <a:r>
              <a:rPr lang="en-US" altLang="zh-CN" dirty="0" err="1"/>
              <a:t>Servo.write</a:t>
            </a:r>
            <a:r>
              <a:rPr lang="en-US" altLang="zh-CN" dirty="0"/>
              <a:t>()</a:t>
            </a:r>
            <a:r>
              <a:rPr lang="zh-CN" altLang="en-US" dirty="0"/>
              <a:t>向舵机关节写入实时的角度，机械臂运行不顺滑。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直接向舵机写入</a:t>
            </a:r>
            <a:r>
              <a:rPr lang="en-US" altLang="zh-CN" dirty="0"/>
              <a:t>PWM</a:t>
            </a:r>
            <a:r>
              <a:rPr lang="zh-CN" altLang="en-US" dirty="0"/>
              <a:t>脉冲，记录两个舵机目前的角度和目标角度（两个角度均为运动学规划得到的过程角度），根据两角度进行舵机速度的调整。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EBAD1-496A-4628-8DFE-8C366C5AE0B5}"/>
              </a:ext>
            </a:extLst>
          </p:cNvPr>
          <p:cNvSpPr txBox="1"/>
          <p:nvPr/>
        </p:nvSpPr>
        <p:spPr>
          <a:xfrm>
            <a:off x="409074" y="3889971"/>
            <a:ext cx="858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底层的雷达导航仅仅实现部分仿真，还未与实体机器之间建立连接。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迁移做机械臂上下机通讯的知识，实现底层的雷达导航。</a:t>
            </a:r>
          </a:p>
        </p:txBody>
      </p:sp>
    </p:spTree>
    <p:extLst>
      <p:ext uri="{BB962C8B-B14F-4D97-AF65-F5344CB8AC3E}">
        <p14:creationId xmlns:p14="http://schemas.microsoft.com/office/powerpoint/2010/main" val="156947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510</Words>
  <Application>Microsoft Office PowerPoint</Application>
  <PresentationFormat>宽屏</PresentationFormat>
  <Paragraphs>54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林翊源</dc:creator>
  <cp:lastModifiedBy>蒋鑫</cp:lastModifiedBy>
  <cp:revision>265</cp:revision>
  <dcterms:created xsi:type="dcterms:W3CDTF">2021-11-07T07:48:23Z</dcterms:created>
  <dcterms:modified xsi:type="dcterms:W3CDTF">2022-05-08T04:38:16Z</dcterms:modified>
</cp:coreProperties>
</file>