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2" r:id="rId3"/>
    <p:sldId id="257" r:id="rId4"/>
    <p:sldId id="260" r:id="rId5"/>
    <p:sldId id="316" r:id="rId6"/>
    <p:sldId id="264"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34" r:id="rId20"/>
    <p:sldId id="329" r:id="rId21"/>
    <p:sldId id="330" r:id="rId22"/>
    <p:sldId id="331" r:id="rId23"/>
    <p:sldId id="332" r:id="rId24"/>
    <p:sldId id="333"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DA2A23"/>
    <a:srgbClr val="0040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8370" autoAdjust="0"/>
  </p:normalViewPr>
  <p:slideViewPr>
    <p:cSldViewPr>
      <p:cViewPr>
        <p:scale>
          <a:sx n="100" d="100"/>
          <a:sy n="100" d="100"/>
        </p:scale>
        <p:origin x="-690" y="-78"/>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pPr/>
              <a:t>2016/9/2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2016/9/2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pPr/>
              <a:t>2016/9/2</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hyperlink" Target="http://api.jquery.com/focusin/" TargetMode="External"/><Relationship Id="rId13" Type="http://schemas.openxmlformats.org/officeDocument/2006/relationships/hyperlink" Target="http://api.jquery.com/keyup/" TargetMode="External"/><Relationship Id="rId3" Type="http://schemas.openxmlformats.org/officeDocument/2006/relationships/hyperlink" Target="http://api.jquery.com/blur/" TargetMode="External"/><Relationship Id="rId7" Type="http://schemas.openxmlformats.org/officeDocument/2006/relationships/hyperlink" Target="http://api.jquery.com/focus/" TargetMode="External"/><Relationship Id="rId12" Type="http://schemas.openxmlformats.org/officeDocument/2006/relationships/hyperlink" Target="http://api.jquery.com/keypress/"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api.jquery.com/dblclick/" TargetMode="External"/><Relationship Id="rId11" Type="http://schemas.openxmlformats.org/officeDocument/2006/relationships/hyperlink" Target="http://api.jquery.com/keydown/" TargetMode="External"/><Relationship Id="rId5" Type="http://schemas.openxmlformats.org/officeDocument/2006/relationships/hyperlink" Target="http://api.jquery.com/click/" TargetMode="External"/><Relationship Id="rId10" Type="http://schemas.openxmlformats.org/officeDocument/2006/relationships/hyperlink" Target="http://api.jquery.com/hover/" TargetMode="External"/><Relationship Id="rId4" Type="http://schemas.openxmlformats.org/officeDocument/2006/relationships/hyperlink" Target="http://api.jquery.com/change/" TargetMode="External"/><Relationship Id="rId9" Type="http://schemas.openxmlformats.org/officeDocument/2006/relationships/hyperlink" Target="http://api.jquery.com/focusout/" TargetMode="External"/><Relationship Id="rId14" Type="http://schemas.openxmlformats.org/officeDocument/2006/relationships/image" Target="../media/image4.tiff"/></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api.jquery.com/e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531384" y="1916832"/>
            <a:ext cx="8001056" cy="1296144"/>
          </a:xfrm>
        </p:spPr>
        <p:txBody>
          <a:bodyPr>
            <a:normAutofit/>
          </a:bodyPr>
          <a:lstStyle/>
          <a:p>
            <a:pPr algn="r"/>
            <a:r>
              <a:rPr lang="en-US" altLang="zh-CN" dirty="0" smtClean="0">
                <a:solidFill>
                  <a:srgbClr val="004086"/>
                </a:solidFill>
                <a:latin typeface="经典中圆简" pitchFamily="49" charset="-122"/>
                <a:ea typeface="经典中圆简" pitchFamily="49" charset="-122"/>
                <a:cs typeface="经典中圆简" pitchFamily="49" charset="-122"/>
              </a:rPr>
              <a:t>jQuery</a:t>
            </a:r>
            <a:r>
              <a:rPr lang="zh-CN" altLang="en-US" dirty="0" smtClean="0">
                <a:solidFill>
                  <a:srgbClr val="004086"/>
                </a:solidFill>
                <a:latin typeface="经典中圆简" pitchFamily="49" charset="-122"/>
                <a:ea typeface="经典中圆简" pitchFamily="49" charset="-122"/>
                <a:cs typeface="经典中圆简" pitchFamily="49" charset="-122"/>
              </a:rPr>
              <a:t>基础应用</a:t>
            </a:r>
          </a:p>
        </p:txBody>
      </p:sp>
      <p:sp>
        <p:nvSpPr>
          <p:cNvPr id="3" name="Subtitle 2"/>
          <p:cNvSpPr>
            <a:spLocks noGrp="1"/>
          </p:cNvSpPr>
          <p:nvPr>
            <p:ph type="subTitle" idx="1"/>
          </p:nvPr>
        </p:nvSpPr>
        <p:spPr>
          <a:xfrm>
            <a:off x="471459" y="3002082"/>
            <a:ext cx="8033546" cy="642942"/>
          </a:xfrm>
        </p:spPr>
        <p:txBody>
          <a:bodyPr>
            <a:normAutofit/>
          </a:bodyPr>
          <a:lstStyle/>
          <a:p>
            <a:pPr algn="r"/>
            <a:r>
              <a:rPr lang="en-US" altLang="zh-CN" sz="2000" dirty="0" smtClean="0">
                <a:solidFill>
                  <a:srgbClr val="00B0F0"/>
                </a:solidFill>
                <a:latin typeface="Agency FB" panose="020B0503020202020204" pitchFamily="34" charset="0"/>
                <a:ea typeface="经典中圆简" pitchFamily="49" charset="-122"/>
                <a:cs typeface="经典中圆简" pitchFamily="49" charset="-122"/>
              </a:rPr>
              <a:t>User Experience Design @ Insigma Hengtian Soft Ltd.</a:t>
            </a:r>
            <a:endParaRPr lang="zh-CN" altLang="en-US" sz="2000" dirty="0">
              <a:solidFill>
                <a:srgbClr val="00B0F0"/>
              </a:solidFill>
              <a:latin typeface="Agency FB" panose="020B0503020202020204" pitchFamily="34" charset="0"/>
              <a:ea typeface="经典中圆简" pitchFamily="49" charset="-122"/>
              <a:cs typeface="经典中圆简" pitchFamily="49" charset="-122"/>
            </a:endParaRPr>
          </a:p>
        </p:txBody>
      </p:sp>
      <p:grpSp>
        <p:nvGrpSpPr>
          <p:cNvPr id="16" name="Group 15"/>
          <p:cNvGrpSpPr/>
          <p:nvPr/>
        </p:nvGrpSpPr>
        <p:grpSpPr>
          <a:xfrm>
            <a:off x="323528" y="188640"/>
            <a:ext cx="2520280" cy="1224136"/>
            <a:chOff x="107504" y="116632"/>
            <a:chExt cx="2520280" cy="1224136"/>
          </a:xfrm>
        </p:grpSpPr>
        <p:sp>
          <p:nvSpPr>
            <p:cNvPr id="6" name="Rectangle 5"/>
            <p:cNvSpPr/>
            <p:nvPr/>
          </p:nvSpPr>
          <p:spPr>
            <a:xfrm>
              <a:off x="323528" y="260648"/>
              <a:ext cx="2304256"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1" name="Rectangle 10"/>
            <p:cNvSpPr/>
            <p:nvPr/>
          </p:nvSpPr>
          <p:spPr>
            <a:xfrm>
              <a:off x="1619672" y="188640"/>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32703" y="116632"/>
              <a:ext cx="118817" cy="108012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79512" y="980728"/>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917052" y="2712978"/>
            <a:ext cx="7676926" cy="1193800"/>
          </a:xfrm>
          <a:prstGeom prst="rect">
            <a:avLst/>
          </a:prstGeom>
          <a:noFill/>
          <a:ln w="12700">
            <a:noFill/>
            <a:miter lim="800000"/>
          </a:ln>
        </p:spPr>
        <p:txBody>
          <a:bodyPr wrap="square" lIns="0" tIns="0" rIns="0" bIns="0" anchor="ctr">
            <a:spAutoFit/>
          </a:bodyPr>
          <a:lstStyle/>
          <a:p>
            <a:pPr marL="0" marR="0" lvl="0" indent="0" defTabSz="914400" rtl="0" eaLnBrk="1" fontAlgn="auto" latinLnBrk="0" hangingPunct="1">
              <a:lnSpc>
                <a:spcPct val="150000"/>
              </a:lnSpc>
              <a:spcBef>
                <a:spcPct val="0"/>
              </a:spcBef>
              <a:spcAft>
                <a:spcPts val="0"/>
              </a:spcAft>
              <a:buClrTx/>
              <a:buSzTx/>
              <a:buFontTx/>
              <a:buNone/>
              <a:defRPr/>
            </a:pPr>
            <a:r>
              <a:rPr lang="zh-CN" altLang="en-US" sz="1600" b="1" noProof="0" dirty="0" smtClean="0">
                <a:ln>
                  <a:noFill/>
                </a:ln>
                <a:effectLst/>
                <a:uLnTx/>
                <a:uFillTx/>
                <a:latin typeface="经典中圆简" pitchFamily="49" charset="-122"/>
                <a:ea typeface="经典中圆简" pitchFamily="49" charset="-122"/>
                <a:cs typeface="经典中圆简" pitchFamily="49" charset="-122"/>
                <a:sym typeface="+mn-ea"/>
              </a:rPr>
              <a:t>说明：</a:t>
            </a:r>
            <a:endParaRPr lang="zh-CN" altLang="en-US" sz="1600" dirty="0">
              <a:sym typeface="+mn-ea"/>
            </a:endParaRPr>
          </a:p>
          <a:p>
            <a:pPr marL="285750" indent="-285750" eaLnBrk="1" hangingPunct="1">
              <a:lnSpc>
                <a:spcPct val="120000"/>
              </a:lnSpc>
              <a:buFont typeface="Arial" panose="020B0604020202020204" pitchFamily="34" charset="0"/>
              <a:buChar char="•"/>
            </a:pPr>
            <a:r>
              <a:rPr lang="zh-CN" altLang="en-US" sz="1600" dirty="0">
                <a:sym typeface="+mn-ea"/>
              </a:rPr>
              <a:t>同一个函数，来完成取值和赋值</a:t>
            </a:r>
            <a:endParaRPr lang="en-US" altLang="zh-CN" sz="1600" dirty="0"/>
          </a:p>
          <a:p>
            <a:pPr marL="285750" indent="-285750" eaLnBrk="1" hangingPunct="1">
              <a:lnSpc>
                <a:spcPct val="120000"/>
              </a:lnSpc>
              <a:buFont typeface="Arial" panose="020B0604020202020204" pitchFamily="34" charset="0"/>
              <a:buChar char="•"/>
            </a:pPr>
            <a:r>
              <a:rPr lang="zh-CN" altLang="en-US" sz="1600" dirty="0">
                <a:sym typeface="+mn-ea"/>
              </a:rPr>
              <a:t>到底是取值还是赋值，由函数的参数决定。</a:t>
            </a:r>
            <a:endParaRPr lang="zh-CN" altLang="en-US" sz="1600" dirty="0" smtClean="0">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取值和赋值</a:t>
            </a:r>
          </a:p>
        </p:txBody>
      </p:sp>
      <p:pic>
        <p:nvPicPr>
          <p:cNvPr id="6" name="内容占位符 5"/>
          <p:cNvPicPr>
            <a:picLocks noGrp="1" noChangeAspect="1"/>
          </p:cNvPicPr>
          <p:nvPr>
            <p:ph idx="1"/>
          </p:nvPr>
        </p:nvPicPr>
        <p:blipFill>
          <a:blip r:embed="rId4" cstate="print"/>
          <a:stretch>
            <a:fillRect/>
          </a:stretch>
        </p:blipFill>
        <p:spPr>
          <a:xfrm>
            <a:off x="1202055" y="4342130"/>
            <a:ext cx="5848350" cy="800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70062" y="2109554"/>
            <a:ext cx="7676926" cy="3003899"/>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b="1" dirty="0" smtClean="0">
                <a:solidFill>
                  <a:schemeClr val="tx1"/>
                </a:solidFill>
                <a:effectLst/>
                <a:latin typeface="+mn-ea"/>
                <a:sym typeface="+mn-ea"/>
              </a:rPr>
              <a:t>.html()</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html</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.text()</a:t>
            </a:r>
            <a:r>
              <a:rPr lang="zh-CN" altLang="en-US" sz="1600" dirty="0" smtClean="0">
                <a:latin typeface="+mn-ea"/>
                <a:sym typeface="+mn-ea"/>
              </a:rPr>
              <a:t>取</a:t>
            </a:r>
            <a:r>
              <a:rPr lang="zh-CN" altLang="en-US" sz="1600" dirty="0">
                <a:latin typeface="+mn-ea"/>
                <a:sym typeface="+mn-ea"/>
              </a:rPr>
              <a:t>出或设置</a:t>
            </a:r>
            <a:r>
              <a:rPr lang="en-US" altLang="zh-CN" sz="1600" dirty="0">
                <a:latin typeface="+mn-ea"/>
                <a:sym typeface="+mn-ea"/>
              </a:rPr>
              <a:t>text</a:t>
            </a:r>
            <a:r>
              <a:rPr lang="zh-CN" altLang="en-US" sz="1600" dirty="0">
                <a:latin typeface="+mn-ea"/>
                <a:sym typeface="+mn-ea"/>
              </a:rPr>
              <a:t>内容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attr</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出或设置某个属性的值</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.width()</a:t>
            </a:r>
            <a:r>
              <a:rPr lang="zh-CN" altLang="en-US" sz="1600" dirty="0" smtClean="0">
                <a:latin typeface="+mn-ea"/>
                <a:sym typeface="+mn-ea"/>
              </a:rPr>
              <a:t>取</a:t>
            </a:r>
            <a:r>
              <a:rPr lang="zh-CN" altLang="en-US" sz="1600" dirty="0">
                <a:latin typeface="+mn-ea"/>
                <a:sym typeface="+mn-ea"/>
              </a:rPr>
              <a:t>出或设置某个元素的宽度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.height()</a:t>
            </a:r>
            <a:r>
              <a:rPr lang="zh-CN" altLang="en-US" sz="1600" dirty="0" smtClean="0">
                <a:latin typeface="+mn-ea"/>
                <a:sym typeface="+mn-ea"/>
              </a:rPr>
              <a:t>取</a:t>
            </a:r>
            <a:r>
              <a:rPr lang="zh-CN" altLang="en-US" sz="1600" dirty="0">
                <a:latin typeface="+mn-ea"/>
                <a:sym typeface="+mn-ea"/>
              </a:rPr>
              <a:t>出或设置某个元素的高度</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b="1" dirty="0" smtClean="0">
                <a:latin typeface="+mn-ea"/>
                <a:sym typeface="+mn-ea"/>
              </a:rPr>
              <a:t>.</a:t>
            </a:r>
            <a:r>
              <a:rPr lang="en-US" altLang="zh-CN" sz="1600" b="1" dirty="0" err="1" smtClean="0">
                <a:latin typeface="+mn-ea"/>
                <a:sym typeface="+mn-ea"/>
              </a:rPr>
              <a:t>val</a:t>
            </a:r>
            <a:r>
              <a:rPr lang="en-US" altLang="zh-CN" sz="1600" b="1" dirty="0" smtClean="0">
                <a:latin typeface="+mn-ea"/>
                <a:sym typeface="+mn-ea"/>
              </a:rPr>
              <a:t>()</a:t>
            </a:r>
            <a:r>
              <a:rPr lang="zh-CN" altLang="en-US" sz="1600" dirty="0" smtClean="0">
                <a:latin typeface="+mn-ea"/>
                <a:sym typeface="+mn-ea"/>
              </a:rPr>
              <a:t>取</a:t>
            </a:r>
            <a:r>
              <a:rPr lang="zh-CN" altLang="en-US" sz="1600" dirty="0">
                <a:latin typeface="+mn-ea"/>
                <a:sym typeface="+mn-ea"/>
              </a:rPr>
              <a:t>出某个表单元素的值</a:t>
            </a:r>
            <a:endParaRPr lang="en-US" altLang="zh-CN" sz="1600" dirty="0">
              <a:latin typeface="+mn-ea"/>
            </a:endParaRPr>
          </a:p>
          <a:p>
            <a:pPr marL="285750" indent="-285750" eaLnBrk="1" hangingPunct="1">
              <a:lnSpc>
                <a:spcPct val="140000"/>
              </a:lnSpc>
              <a:buFont typeface="Arial" panose="020B0604020202020204" pitchFamily="34" charset="0"/>
              <a:buChar char="•"/>
            </a:pPr>
            <a:r>
              <a:rPr lang="zh-CN" altLang="en-US" sz="1600" dirty="0">
                <a:solidFill>
                  <a:schemeClr val="tx1"/>
                </a:solidFill>
                <a:latin typeface="+mn-ea"/>
                <a:sym typeface="+mn-ea"/>
              </a:rPr>
              <a:t>如果结果集包含多个元素</a:t>
            </a:r>
            <a:r>
              <a:rPr lang="en-US" altLang="zh-CN" sz="1600" dirty="0">
                <a:solidFill>
                  <a:schemeClr val="tx1"/>
                </a:solidFill>
                <a:latin typeface="+mn-ea"/>
                <a:sym typeface="+mn-ea"/>
              </a:rPr>
              <a:t>,</a:t>
            </a:r>
            <a:r>
              <a:rPr lang="zh-CN" altLang="en-US" sz="1600" dirty="0">
                <a:solidFill>
                  <a:schemeClr val="tx1"/>
                </a:solidFill>
                <a:latin typeface="+mn-ea"/>
                <a:sym typeface="+mn-ea"/>
              </a:rPr>
              <a:t>那么赋值的时候，将对其中所有的元素赋值</a:t>
            </a:r>
            <a:r>
              <a:rPr lang="en-US" altLang="zh-CN" sz="1600" dirty="0">
                <a:solidFill>
                  <a:schemeClr val="tx1"/>
                </a:solidFill>
                <a:latin typeface="+mn-ea"/>
                <a:sym typeface="+mn-ea"/>
              </a:rPr>
              <a:t>,</a:t>
            </a:r>
            <a:r>
              <a:rPr lang="zh-CN" altLang="en-US" sz="1600" dirty="0">
                <a:solidFill>
                  <a:schemeClr val="tx1"/>
                </a:solidFill>
                <a:latin typeface="+mn-ea"/>
                <a:sym typeface="+mn-ea"/>
              </a:rPr>
              <a:t>取值的时候，则是只取出第一个元素的值</a:t>
            </a:r>
            <a:r>
              <a:rPr lang="en-US" altLang="zh-CN" sz="1600" dirty="0">
                <a:solidFill>
                  <a:schemeClr val="tx1"/>
                </a:solidFill>
                <a:latin typeface="+mn-ea"/>
                <a:sym typeface="+mn-ea"/>
              </a:rPr>
              <a:t>(.text()</a:t>
            </a:r>
            <a:r>
              <a:rPr lang="zh-CN" altLang="en-US" sz="1600" dirty="0">
                <a:solidFill>
                  <a:schemeClr val="tx1"/>
                </a:solidFill>
                <a:latin typeface="+mn-ea"/>
                <a:sym typeface="+mn-ea"/>
              </a:rPr>
              <a:t>例外，它取出所有元素的</a:t>
            </a:r>
            <a:r>
              <a:rPr lang="en-US" altLang="zh-CN" sz="1600" dirty="0">
                <a:solidFill>
                  <a:schemeClr val="tx1"/>
                </a:solidFill>
                <a:latin typeface="+mn-ea"/>
                <a:sym typeface="+mn-ea"/>
              </a:rPr>
              <a:t>text</a:t>
            </a:r>
            <a:r>
              <a:rPr lang="zh-CN" altLang="en-US" sz="1600" dirty="0">
                <a:solidFill>
                  <a:schemeClr val="tx1"/>
                </a:solidFill>
                <a:latin typeface="+mn-ea"/>
                <a:sym typeface="+mn-ea"/>
              </a:rPr>
              <a:t>内容</a:t>
            </a:r>
            <a:r>
              <a:rPr lang="en-US" altLang="zh-CN" sz="1600" dirty="0">
                <a:solidFill>
                  <a:schemeClr val="tx1"/>
                </a:solidFill>
                <a:latin typeface="+mn-ea"/>
                <a:sym typeface="+mn-ea"/>
              </a:rPr>
              <a:t>)</a:t>
            </a:r>
            <a:endParaRPr lang="en-US" altLang="zh-CN" sz="1600" dirty="0" smtClean="0">
              <a:solidFill>
                <a:schemeClr val="tx1"/>
              </a:solidFill>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常见的取值和赋值函数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11312" y="2810133"/>
            <a:ext cx="7676926" cy="2628900"/>
          </a:xfrm>
          <a:prstGeom prst="rect">
            <a:avLst/>
          </a:prstGeom>
          <a:noFill/>
          <a:ln w="12700">
            <a:noFill/>
            <a:miter lim="800000"/>
          </a:ln>
        </p:spPr>
        <p:txBody>
          <a:bodyPr wrap="square" lIns="0" tIns="0" rIns="0" bIns="0" anchor="ctr">
            <a:spAutoFit/>
          </a:bodyPr>
          <a:lstStyle/>
          <a:p>
            <a:pPr marL="342900" indent="-342900" eaLnBrk="1" hangingPunct="1">
              <a:lnSpc>
                <a:spcPct val="120000"/>
              </a:lnSpc>
              <a:buFont typeface="Arial" panose="020B0604020202020204" pitchFamily="34" charset="0"/>
              <a:buChar char="•"/>
            </a:pPr>
            <a:r>
              <a:rPr lang="zh-CN" altLang="en-US" sz="1600" dirty="0">
                <a:sym typeface="+mn-ea"/>
              </a:rPr>
              <a:t>第一种方法是使用</a:t>
            </a:r>
            <a:r>
              <a:rPr lang="en-US" altLang="zh-CN" sz="1600" dirty="0">
                <a:sym typeface="+mn-ea"/>
              </a:rPr>
              <a:t>.insertAfter()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div</a:t>
            </a:r>
            <a:r>
              <a:rPr lang="zh-CN" altLang="en-US" sz="1600" dirty="0">
                <a:sym typeface="+mn-ea"/>
              </a:rPr>
              <a:t>元素移动</a:t>
            </a:r>
            <a:r>
              <a:rPr lang="en-US" altLang="zh-CN" sz="1600" dirty="0">
                <a:sym typeface="+mn-ea"/>
              </a:rPr>
              <a:t>p</a:t>
            </a:r>
            <a:r>
              <a:rPr lang="zh-CN" altLang="en-US" sz="1600" dirty="0">
                <a:sym typeface="+mn-ea"/>
              </a:rPr>
              <a:t>元素后面：</a:t>
            </a:r>
            <a:endParaRPr lang="zh-CN" altLang="en-US" sz="1600" dirty="0"/>
          </a:p>
          <a:p>
            <a:pPr indent="0" eaLnBrk="1" hangingPunct="1">
              <a:lnSpc>
                <a:spcPct val="120000"/>
              </a:lnSpc>
              <a:buNone/>
            </a:pPr>
            <a:endParaRPr lang="en-US" altLang="zh-CN" sz="1600" b="1" dirty="0">
              <a:sym typeface="+mn-ea"/>
            </a:endParaRPr>
          </a:p>
          <a:p>
            <a:pPr marL="342900" indent="-342900" eaLnBrk="1" hangingPunct="1">
              <a:lnSpc>
                <a:spcPct val="120000"/>
              </a:lnSpc>
              <a:buFont typeface="Arial" panose="020B0604020202020204" pitchFamily="34" charset="0"/>
              <a:buChar char="•"/>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第二种方法是使用</a:t>
            </a:r>
            <a:r>
              <a:rPr lang="en-US" altLang="zh-CN" sz="1600" dirty="0">
                <a:sym typeface="+mn-ea"/>
              </a:rPr>
              <a:t>.after()</a:t>
            </a: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把</a:t>
            </a:r>
            <a:r>
              <a:rPr lang="en-US" altLang="zh-CN" sz="1600" dirty="0">
                <a:sym typeface="+mn-ea"/>
              </a:rPr>
              <a:t>p</a:t>
            </a:r>
            <a:r>
              <a:rPr lang="zh-CN" altLang="en-US" sz="1600" dirty="0">
                <a:sym typeface="+mn-ea"/>
              </a:rPr>
              <a:t>元素加到</a:t>
            </a:r>
            <a:r>
              <a:rPr lang="en-US" altLang="zh-CN" sz="1600" dirty="0">
                <a:sym typeface="+mn-ea"/>
              </a:rPr>
              <a:t>div</a:t>
            </a:r>
            <a:r>
              <a:rPr lang="zh-CN" altLang="en-US" sz="1600" dirty="0">
                <a:sym typeface="+mn-ea"/>
              </a:rPr>
              <a:t>元素前面：</a:t>
            </a:r>
            <a:endParaRPr lang="zh-CN" altLang="en-US" sz="1600" dirty="0"/>
          </a:p>
          <a:p>
            <a:pPr indent="0" eaLnBrk="1" hangingPunct="1">
              <a:lnSpc>
                <a:spcPct val="120000"/>
              </a:lnSpc>
              <a:buNone/>
            </a:pPr>
            <a:r>
              <a:rPr lang="zh-CN" altLang="en-US" sz="1600" dirty="0">
                <a:sym typeface="+mn-ea"/>
              </a:rPr>
              <a:t>　　</a:t>
            </a:r>
          </a:p>
          <a:p>
            <a:pPr indent="0" eaLnBrk="1" hangingPunct="1">
              <a:lnSpc>
                <a:spcPct val="120000"/>
              </a:lnSpc>
              <a:buNone/>
            </a:pPr>
            <a:endParaRPr lang="en-US" altLang="zh-CN" sz="1600" dirty="0"/>
          </a:p>
          <a:p>
            <a:pPr marL="342900" indent="-342900" eaLnBrk="1" hangingPunct="1">
              <a:lnSpc>
                <a:spcPct val="120000"/>
              </a:lnSpc>
              <a:buFont typeface="Arial" panose="020B0604020202020204" pitchFamily="34" charset="0"/>
              <a:buChar char="•"/>
            </a:pPr>
            <a:r>
              <a:rPr lang="zh-CN" altLang="en-US" sz="1600" dirty="0">
                <a:sym typeface="+mn-ea"/>
              </a:rPr>
              <a:t>第一种方法返回</a:t>
            </a:r>
            <a:r>
              <a:rPr lang="en-US" altLang="zh-CN" sz="1600" dirty="0">
                <a:sym typeface="+mn-ea"/>
              </a:rPr>
              <a:t>div</a:t>
            </a:r>
            <a:r>
              <a:rPr lang="zh-CN" altLang="en-US" sz="1600" dirty="0">
                <a:sym typeface="+mn-ea"/>
              </a:rPr>
              <a:t>元素，第二种方法返回</a:t>
            </a:r>
            <a:r>
              <a:rPr lang="en-US" altLang="zh-CN" sz="1600" dirty="0">
                <a:sym typeface="+mn-ea"/>
              </a:rPr>
              <a:t>p</a:t>
            </a:r>
            <a:r>
              <a:rPr lang="zh-CN" altLang="en-US" sz="1600" dirty="0">
                <a:sym typeface="+mn-ea"/>
              </a:rPr>
              <a:t>元素</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元素的操作</a:t>
            </a: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移动</a:t>
            </a:r>
          </a:p>
        </p:txBody>
      </p:sp>
      <p:pic>
        <p:nvPicPr>
          <p:cNvPr id="6" name="内容占位符 5"/>
          <p:cNvPicPr>
            <a:picLocks noGrp="1" noChangeAspect="1"/>
          </p:cNvPicPr>
          <p:nvPr>
            <p:ph idx="1"/>
          </p:nvPr>
        </p:nvPicPr>
        <p:blipFill>
          <a:blip r:embed="rId4" cstate="print"/>
          <a:stretch>
            <a:fillRect/>
          </a:stretch>
        </p:blipFill>
        <p:spPr>
          <a:xfrm>
            <a:off x="1083310" y="3556635"/>
            <a:ext cx="2590800" cy="314325"/>
          </a:xfrm>
          <a:prstGeom prst="rect">
            <a:avLst/>
          </a:prstGeom>
        </p:spPr>
      </p:pic>
      <p:pic>
        <p:nvPicPr>
          <p:cNvPr id="16" name="图片 15"/>
          <p:cNvPicPr>
            <a:picLocks noChangeAspect="1"/>
          </p:cNvPicPr>
          <p:nvPr/>
        </p:nvPicPr>
        <p:blipFill>
          <a:blip r:embed="rId5" cstate="print"/>
          <a:stretch>
            <a:fillRect/>
          </a:stretch>
        </p:blipFill>
        <p:spPr>
          <a:xfrm>
            <a:off x="1083310" y="4697095"/>
            <a:ext cx="2009775" cy="304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58632" y="2393573"/>
            <a:ext cx="7676926" cy="341376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en-US" altLang="zh-CN" sz="1600" b="1" dirty="0">
                <a:latin typeface="+mn-ea"/>
                <a:sym typeface="+mn-ea"/>
              </a:rPr>
              <a:t>.insertAfter()</a:t>
            </a:r>
            <a:r>
              <a:rPr lang="zh-CN" altLang="en-US" sz="1600" dirty="0">
                <a:latin typeface="+mn-ea"/>
                <a:sym typeface="+mn-ea"/>
              </a:rPr>
              <a:t>和</a:t>
            </a:r>
            <a:r>
              <a:rPr lang="en-US" altLang="zh-CN" sz="1600" b="1" dirty="0">
                <a:latin typeface="+mn-ea"/>
                <a:sym typeface="+mn-ea"/>
              </a:rPr>
              <a:t>.after()</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.insertBefore()</a:t>
            </a:r>
            <a:r>
              <a:rPr lang="zh-CN" altLang="en-US" sz="1600" dirty="0">
                <a:latin typeface="+mn-ea"/>
                <a:sym typeface="+mn-ea"/>
              </a:rPr>
              <a:t>和</a:t>
            </a:r>
            <a:r>
              <a:rPr lang="en-US" altLang="zh-CN" sz="1600" b="1" dirty="0">
                <a:latin typeface="+mn-ea"/>
                <a:sym typeface="+mn-ea"/>
              </a:rPr>
              <a:t>.before()</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在现存元素的外部，从前面插入元素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.appendTo()</a:t>
            </a:r>
            <a:r>
              <a:rPr lang="zh-CN" altLang="en-US" sz="1600" dirty="0">
                <a:latin typeface="+mn-ea"/>
                <a:sym typeface="+mn-ea"/>
              </a:rPr>
              <a:t>和</a:t>
            </a:r>
            <a:r>
              <a:rPr lang="en-US" altLang="zh-CN" sz="1600" b="1" dirty="0">
                <a:latin typeface="+mn-ea"/>
                <a:sym typeface="+mn-ea"/>
              </a:rPr>
              <a:t>.append()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在现存元素的内部，从后面插入元素</a:t>
            </a:r>
            <a:endParaRPr lang="zh-CN" altLang="en-US" sz="1600" dirty="0">
              <a:latin typeface="+mn-ea"/>
            </a:endParaRPr>
          </a:p>
          <a:p>
            <a:pPr marL="342900" indent="-342900" eaLnBrk="1" hangingPunct="1">
              <a:lnSpc>
                <a:spcPct val="150000"/>
              </a:lnSpc>
              <a:buFont typeface="Arial" panose="020B0604020202020204" pitchFamily="34" charset="0"/>
              <a:buChar char="•"/>
            </a:pPr>
            <a:r>
              <a:rPr lang="en-US" altLang="zh-CN" sz="1600" b="1" dirty="0">
                <a:latin typeface="+mn-ea"/>
                <a:sym typeface="+mn-ea"/>
              </a:rPr>
              <a:t>.prependTo()</a:t>
            </a:r>
            <a:r>
              <a:rPr lang="zh-CN" altLang="en-US" sz="1600" dirty="0">
                <a:latin typeface="+mn-ea"/>
                <a:sym typeface="+mn-ea"/>
              </a:rPr>
              <a:t>和</a:t>
            </a:r>
            <a:r>
              <a:rPr lang="en-US" altLang="zh-CN" sz="1600" b="1" dirty="0">
                <a:latin typeface="+mn-ea"/>
                <a:sym typeface="+mn-ea"/>
              </a:rPr>
              <a:t>.prepend()</a:t>
            </a:r>
            <a:r>
              <a:rPr lang="zh-CN" altLang="en-US" sz="1600" dirty="0">
                <a:latin typeface="+mn-ea"/>
                <a:sym typeface="+mn-ea"/>
              </a:rPr>
              <a:t>：</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在现存元素的内部，从前面插入元素</a:t>
            </a: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sym typeface="+mn-ea"/>
              </a:rPr>
              <a:t>移动</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44027" y="2514223"/>
            <a:ext cx="7676926" cy="2438400"/>
          </a:xfrm>
          <a:prstGeom prst="rect">
            <a:avLst/>
          </a:prstGeom>
          <a:noFill/>
          <a:ln w="12700">
            <a:noFill/>
            <a:miter lim="800000"/>
          </a:ln>
        </p:spPr>
        <p:txBody>
          <a:bodyPr wrap="square" lIns="0" tIns="0" rIns="0" bIns="0" anchor="ctr">
            <a:spAutoFit/>
          </a:bodyPr>
          <a:lstStyle/>
          <a:p>
            <a:pPr marL="342900" indent="-342900" eaLnBrk="1" hangingPunct="1">
              <a:lnSpc>
                <a:spcPct val="150000"/>
              </a:lnSpc>
              <a:buFont typeface="Arial" panose="020B0604020202020204" pitchFamily="34" charset="0"/>
              <a:buChar char="•"/>
            </a:pPr>
            <a:r>
              <a:rPr lang="zh-CN" altLang="en-US" sz="1600" dirty="0">
                <a:latin typeface="+mn-ea"/>
                <a:sym typeface="+mn-ea"/>
              </a:rPr>
              <a:t>复制元素使用</a:t>
            </a:r>
            <a:r>
              <a:rPr lang="en-US" altLang="zh-CN" sz="1600" b="1" dirty="0">
                <a:latin typeface="+mn-ea"/>
                <a:sym typeface="+mn-ea"/>
              </a:rPr>
              <a:t>.clone()</a:t>
            </a:r>
          </a:p>
          <a:p>
            <a:pPr marL="342900" indent="-342900" eaLnBrk="1" hangingPunct="1">
              <a:lnSpc>
                <a:spcPct val="150000"/>
              </a:lnSpc>
              <a:buFont typeface="Arial" panose="020B0604020202020204" pitchFamily="34" charset="0"/>
              <a:buChar char="•"/>
            </a:pPr>
            <a:r>
              <a:rPr lang="zh-CN" altLang="en-US" sz="1600" dirty="0">
                <a:latin typeface="+mn-ea"/>
                <a:sym typeface="+mn-ea"/>
              </a:rPr>
              <a:t>删除元素使用</a:t>
            </a:r>
            <a:r>
              <a:rPr lang="en-US" altLang="zh-CN" sz="1600" b="1" dirty="0">
                <a:latin typeface="+mn-ea"/>
                <a:sym typeface="+mn-ea"/>
              </a:rPr>
              <a:t>.remove()</a:t>
            </a:r>
            <a:r>
              <a:rPr lang="zh-CN" altLang="en-US" sz="1600" dirty="0">
                <a:latin typeface="+mn-ea"/>
                <a:sym typeface="+mn-ea"/>
              </a:rPr>
              <a:t>和</a:t>
            </a:r>
            <a:r>
              <a:rPr lang="en-US" altLang="zh-CN" sz="1600" b="1" dirty="0">
                <a:latin typeface="+mn-ea"/>
                <a:sym typeface="+mn-ea"/>
              </a:rPr>
              <a:t>.detach()</a:t>
            </a:r>
          </a:p>
          <a:p>
            <a:pPr lvl="1" indent="0" eaLnBrk="1" hangingPunct="1">
              <a:lnSpc>
                <a:spcPct val="150000"/>
              </a:lnSpc>
              <a:buFont typeface="Arial" panose="020B0604020202020204" pitchFamily="34" charset="0"/>
              <a:buNone/>
            </a:pPr>
            <a:r>
              <a:rPr lang="zh-CN" altLang="en-US" sz="1600" dirty="0">
                <a:latin typeface="+mn-ea"/>
                <a:sym typeface="+mn-ea"/>
              </a:rPr>
              <a:t>前者不保留被删除元素的事件，后者保留，有利于重新插入文档时使用。</a:t>
            </a:r>
            <a:endParaRPr lang="zh-CN" altLang="en-US"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清空元素内容（但是不删除该元素）使用</a:t>
            </a:r>
            <a:r>
              <a:rPr lang="en-US" altLang="zh-CN" sz="1600" b="1" dirty="0">
                <a:latin typeface="+mn-ea"/>
                <a:sym typeface="+mn-ea"/>
              </a:rPr>
              <a:t>.empty()</a:t>
            </a:r>
            <a:r>
              <a:rPr lang="zh-CN" altLang="en-US" sz="1600" dirty="0">
                <a:latin typeface="+mn-ea"/>
                <a:sym typeface="+mn-ea"/>
              </a:rPr>
              <a:t>。</a:t>
            </a:r>
            <a:endParaRPr lang="en-US" altLang="zh-CN" sz="1600" dirty="0">
              <a:latin typeface="+mn-ea"/>
            </a:endParaRPr>
          </a:p>
          <a:p>
            <a:pPr marL="342900" indent="-342900" eaLnBrk="1" hangingPunct="1">
              <a:lnSpc>
                <a:spcPct val="150000"/>
              </a:lnSpc>
              <a:buFont typeface="Arial" panose="020B0604020202020204" pitchFamily="34" charset="0"/>
              <a:buChar char="•"/>
            </a:pPr>
            <a:r>
              <a:rPr lang="zh-CN" altLang="en-US" sz="1600" dirty="0">
                <a:latin typeface="+mn-ea"/>
                <a:sym typeface="+mn-ea"/>
              </a:rPr>
              <a:t>创建新元素的方法非常简单，只要把新元素直接传入</a:t>
            </a:r>
            <a:r>
              <a:rPr lang="en-US" altLang="zh-CN" sz="1600" dirty="0">
                <a:latin typeface="+mn-ea"/>
                <a:sym typeface="+mn-ea"/>
              </a:rPr>
              <a:t>jQuery</a:t>
            </a:r>
            <a:r>
              <a:rPr lang="zh-CN" altLang="en-US" sz="1600" dirty="0">
                <a:latin typeface="+mn-ea"/>
                <a:sym typeface="+mn-ea"/>
              </a:rPr>
              <a:t>的构造函数</a:t>
            </a:r>
            <a:endParaRPr lang="en-US" altLang="zh-CN" sz="1600" dirty="0">
              <a:latin typeface="+mn-ea"/>
            </a:endParaRPr>
          </a:p>
          <a:p>
            <a:pPr lvl="1" eaLnBrk="1" hangingPunct="1">
              <a:lnSpc>
                <a:spcPct val="150000"/>
              </a:lnSpc>
            </a:pPr>
            <a:r>
              <a:rPr lang="en-US" altLang="zh-CN" sz="1600" b="1" dirty="0">
                <a:latin typeface="+mn-ea"/>
                <a:sym typeface="+mn-ea"/>
              </a:rPr>
              <a:t>$('&lt;p&gt;Hello&lt;/p&gt;');</a:t>
            </a:r>
            <a:endParaRPr lang="en-US" altLang="zh-CN" sz="1600" b="1" dirty="0" smtClean="0">
              <a:latin typeface="+mn-ea"/>
              <a:cs typeface="经典中圆简" pitchFamily="49" charset="-122"/>
              <a:sym typeface="+mn-ea"/>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元素的操作</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复制、删除、创建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19262" y="2302133"/>
            <a:ext cx="7676926" cy="487680"/>
          </a:xfrm>
          <a:prstGeom prst="rect">
            <a:avLst/>
          </a:prstGeom>
          <a:noFill/>
          <a:ln w="12700">
            <a:noFill/>
            <a:miter lim="800000"/>
          </a:ln>
        </p:spPr>
        <p:txBody>
          <a:bodyPr wrap="square" lIns="0" tIns="0" rIns="0" bIns="0" anchor="ctr">
            <a:spAutoFit/>
          </a:bodyPr>
          <a:lstStyle/>
          <a:p>
            <a:r>
              <a:rPr lang="zh-CN" altLang="en-US" sz="1600" dirty="0">
                <a:sym typeface="+mn-ea"/>
              </a:rPr>
              <a:t>事件直接绑定在网页元素之上。</a:t>
            </a:r>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事件操作</a:t>
            </a:r>
          </a:p>
        </p:txBody>
      </p:sp>
      <p:pic>
        <p:nvPicPr>
          <p:cNvPr id="6" name="内容占位符 5"/>
          <p:cNvPicPr>
            <a:picLocks noGrp="1" noChangeAspect="1"/>
          </p:cNvPicPr>
          <p:nvPr>
            <p:ph idx="1"/>
          </p:nvPr>
        </p:nvPicPr>
        <p:blipFill>
          <a:blip r:embed="rId4" cstate="print"/>
          <a:stretch>
            <a:fillRect/>
          </a:stretch>
        </p:blipFill>
        <p:spPr>
          <a:xfrm>
            <a:off x="3385820" y="3486785"/>
            <a:ext cx="2371725" cy="7524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55457" y="1944628"/>
            <a:ext cx="7676926" cy="4335780"/>
          </a:xfrm>
          <a:prstGeom prst="rect">
            <a:avLst/>
          </a:prstGeom>
          <a:noFill/>
          <a:ln w="12700">
            <a:noFill/>
            <a:miter lim="800000"/>
          </a:ln>
        </p:spPr>
        <p:txBody>
          <a:bodyPr wrap="square" lIns="0" tIns="0" rIns="0" bIns="0" anchor="ctr">
            <a:spAutoFit/>
          </a:bodyPr>
          <a:lstStyle/>
          <a:p>
            <a:pPr marL="285750" indent="-285750" eaLnBrk="1" hangingPunct="1">
              <a:lnSpc>
                <a:spcPct val="140000"/>
              </a:lnSpc>
              <a:buFont typeface="Arial" panose="020B0604020202020204" pitchFamily="34" charset="0"/>
              <a:buChar char="•"/>
            </a:pPr>
            <a:r>
              <a:rPr lang="en-US" altLang="zh-CN" sz="1600" dirty="0">
                <a:latin typeface="+mn-ea"/>
                <a:sym typeface="+mn-ea"/>
                <a:hlinkClick r:id="rId3"/>
              </a:rPr>
              <a:t>.blur()</a:t>
            </a:r>
            <a:r>
              <a:rPr lang="zh-CN" altLang="en-US" sz="1600" dirty="0">
                <a:latin typeface="+mn-ea"/>
                <a:sym typeface="+mn-ea"/>
              </a:rPr>
              <a:t> 表单元素失去焦点。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4"/>
              </a:rPr>
              <a:t>.change()</a:t>
            </a:r>
            <a:r>
              <a:rPr lang="zh-CN" altLang="en-US" sz="1600" dirty="0">
                <a:latin typeface="+mn-ea"/>
                <a:sym typeface="+mn-ea"/>
              </a:rPr>
              <a:t> 表单元素的值发生变化</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5"/>
              </a:rPr>
              <a:t>.click()</a:t>
            </a:r>
            <a:r>
              <a:rPr lang="zh-CN" altLang="en-US" sz="1600" dirty="0">
                <a:latin typeface="+mn-ea"/>
                <a:sym typeface="+mn-ea"/>
              </a:rPr>
              <a:t> 鼠标单击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6"/>
              </a:rPr>
              <a:t>.dblclick()</a:t>
            </a:r>
            <a:r>
              <a:rPr lang="zh-CN" altLang="en-US" sz="1600" dirty="0">
                <a:latin typeface="+mn-ea"/>
                <a:sym typeface="+mn-ea"/>
              </a:rPr>
              <a:t> 鼠标双击</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7"/>
              </a:rPr>
              <a:t>.focus()</a:t>
            </a:r>
            <a:r>
              <a:rPr lang="zh-CN" altLang="en-US" sz="1600" dirty="0">
                <a:latin typeface="+mn-ea"/>
                <a:sym typeface="+mn-ea"/>
              </a:rPr>
              <a:t> 表单元素获得焦点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8"/>
              </a:rPr>
              <a:t>.focusin()</a:t>
            </a:r>
            <a:r>
              <a:rPr lang="zh-CN" altLang="en-US" sz="1600" dirty="0">
                <a:latin typeface="+mn-ea"/>
                <a:sym typeface="+mn-ea"/>
              </a:rPr>
              <a:t> 子元素获得焦点</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9"/>
              </a:rPr>
              <a:t>.focusout()</a:t>
            </a:r>
            <a:r>
              <a:rPr lang="zh-CN" altLang="en-US" sz="1600" dirty="0">
                <a:latin typeface="+mn-ea"/>
                <a:sym typeface="+mn-ea"/>
              </a:rPr>
              <a:t> 子元素失去焦点 </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10"/>
              </a:rPr>
              <a:t>.hover()</a:t>
            </a:r>
            <a:r>
              <a:rPr lang="zh-CN" altLang="en-US" sz="1600" dirty="0">
                <a:latin typeface="+mn-ea"/>
                <a:sym typeface="+mn-ea"/>
              </a:rPr>
              <a:t> </a:t>
            </a:r>
            <a:endParaRPr lang="en-US" altLang="zh-CN" sz="1600" dirty="0">
              <a:latin typeface="+mn-ea"/>
            </a:endParaRPr>
          </a:p>
          <a:p>
            <a:pPr lvl="1" indent="0" eaLnBrk="1" hangingPunct="1">
              <a:lnSpc>
                <a:spcPct val="140000"/>
              </a:lnSpc>
              <a:buFont typeface="Arial" panose="020B0604020202020204" pitchFamily="34" charset="0"/>
              <a:buNone/>
            </a:pPr>
            <a:r>
              <a:rPr lang="en-US" altLang="zh-CN" sz="1600" dirty="0">
                <a:latin typeface="+mn-ea"/>
                <a:sym typeface="+mn-ea"/>
              </a:rPr>
              <a:t>- </a:t>
            </a:r>
            <a:r>
              <a:rPr lang="zh-CN" altLang="en-US" sz="1600" dirty="0">
                <a:latin typeface="+mn-ea"/>
                <a:sym typeface="+mn-ea"/>
              </a:rPr>
              <a:t>同时为</a:t>
            </a:r>
            <a:r>
              <a:rPr lang="en-US" altLang="zh-CN" sz="1600" dirty="0">
                <a:latin typeface="+mn-ea"/>
                <a:sym typeface="+mn-ea"/>
              </a:rPr>
              <a:t>mouseenter</a:t>
            </a:r>
            <a:r>
              <a:rPr lang="zh-CN" altLang="en-US" sz="1600" dirty="0">
                <a:latin typeface="+mn-ea"/>
                <a:sym typeface="+mn-ea"/>
              </a:rPr>
              <a:t>和</a:t>
            </a:r>
            <a:r>
              <a:rPr lang="en-US" altLang="zh-CN" sz="1600" dirty="0">
                <a:latin typeface="+mn-ea"/>
                <a:sym typeface="+mn-ea"/>
              </a:rPr>
              <a:t>mouseleave</a:t>
            </a:r>
            <a:r>
              <a:rPr lang="zh-CN" altLang="en-US" sz="1600" dirty="0">
                <a:latin typeface="+mn-ea"/>
                <a:sym typeface="+mn-ea"/>
              </a:rPr>
              <a:t>事件指定处理函数</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11"/>
              </a:rPr>
              <a:t>.keydown()</a:t>
            </a:r>
            <a:r>
              <a:rPr lang="zh-CN" altLang="en-US" sz="1600" dirty="0">
                <a:latin typeface="+mn-ea"/>
                <a:sym typeface="+mn-ea"/>
              </a:rPr>
              <a:t> 按下键盘（长时间按键，只返回一个事件）</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12"/>
              </a:rPr>
              <a:t>.keypress()</a:t>
            </a:r>
            <a:r>
              <a:rPr lang="zh-CN" altLang="en-US" sz="1600" dirty="0">
                <a:latin typeface="+mn-ea"/>
                <a:sym typeface="+mn-ea"/>
              </a:rPr>
              <a:t> 按下键盘（长时间按键，将返回多个事件）</a:t>
            </a:r>
            <a:endParaRPr lang="zh-CN" altLang="en-US" sz="1600" dirty="0">
              <a:latin typeface="+mn-ea"/>
            </a:endParaRPr>
          </a:p>
          <a:p>
            <a:pPr marL="285750" indent="-285750" eaLnBrk="1" hangingPunct="1">
              <a:lnSpc>
                <a:spcPct val="140000"/>
              </a:lnSpc>
              <a:buFont typeface="Arial" panose="020B0604020202020204" pitchFamily="34" charset="0"/>
              <a:buChar char="•"/>
            </a:pPr>
            <a:r>
              <a:rPr lang="en-US" altLang="zh-CN" sz="1600" dirty="0">
                <a:latin typeface="+mn-ea"/>
                <a:sym typeface="+mn-ea"/>
                <a:hlinkClick r:id="rId13"/>
              </a:rPr>
              <a:t>.keyup()</a:t>
            </a:r>
            <a:r>
              <a:rPr lang="zh-CN" altLang="en-US" sz="1600" dirty="0">
                <a:latin typeface="+mn-ea"/>
                <a:sym typeface="+mn-ea"/>
              </a:rPr>
              <a:t> 松开键盘</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14"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主要支持以下事件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671578"/>
            <a:ext cx="7676926" cy="4147820"/>
          </a:xfrm>
          <a:prstGeom prst="rect">
            <a:avLst/>
          </a:prstGeom>
          <a:noFill/>
          <a:ln w="12700">
            <a:noFill/>
            <a:miter lim="800000"/>
          </a:ln>
        </p:spPr>
        <p:txBody>
          <a:bodyPr wrap="square" lIns="0" tIns="0" rIns="0" bIns="0" anchor="ctr">
            <a:spAutoFit/>
          </a:bodyPr>
          <a:lstStyle/>
          <a:p>
            <a:pPr marL="342900" indent="-342900" eaLnBrk="1" hangingPunct="1">
              <a:buFont typeface="Arial" panose="020B0604020202020204" pitchFamily="34" charset="0"/>
              <a:buChar char="•"/>
            </a:pPr>
            <a:r>
              <a:rPr lang="zh-CN" altLang="en-US" sz="1600" dirty="0">
                <a:latin typeface="+mn-ea"/>
                <a:sym typeface="+mn-ea"/>
              </a:rPr>
              <a:t>这些事件在</a:t>
            </a:r>
            <a:r>
              <a:rPr lang="en-US" altLang="zh-CN" sz="1600" dirty="0">
                <a:latin typeface="+mn-ea"/>
                <a:sym typeface="+mn-ea"/>
              </a:rPr>
              <a:t>jQuery</a:t>
            </a:r>
            <a:r>
              <a:rPr lang="zh-CN" altLang="en-US" sz="1600" dirty="0">
                <a:latin typeface="+mn-ea"/>
                <a:sym typeface="+mn-ea"/>
              </a:rPr>
              <a:t>内部，都是</a:t>
            </a:r>
            <a:r>
              <a:rPr lang="en-US" altLang="zh-CN" sz="1600" dirty="0">
                <a:latin typeface="+mn-ea"/>
                <a:sym typeface="+mn-ea"/>
              </a:rPr>
              <a:t>.bind()</a:t>
            </a:r>
            <a:r>
              <a:rPr lang="zh-CN" altLang="en-US" sz="1600" dirty="0">
                <a:latin typeface="+mn-ea"/>
                <a:sym typeface="+mn-ea"/>
              </a:rPr>
              <a:t>的便捷方式。</a:t>
            </a:r>
            <a:endParaRPr lang="en-US" altLang="zh-CN" sz="1600" dirty="0">
              <a:latin typeface="+mn-ea"/>
            </a:endParaRPr>
          </a:p>
          <a:p>
            <a:pPr marL="342900" indent="-342900" eaLnBrk="1" hangingPunct="1">
              <a:buFont typeface="Arial" panose="020B0604020202020204" pitchFamily="34" charset="0"/>
              <a:buChar char="•"/>
            </a:pPr>
            <a:r>
              <a:rPr lang="zh-CN" altLang="en-US" sz="1600" dirty="0">
                <a:latin typeface="+mn-ea"/>
                <a:sym typeface="+mn-ea"/>
              </a:rPr>
              <a:t>使用</a:t>
            </a:r>
            <a:r>
              <a:rPr lang="en-US" altLang="zh-CN" sz="1600" dirty="0">
                <a:latin typeface="+mn-ea"/>
                <a:sym typeface="+mn-ea"/>
              </a:rPr>
              <a:t>.on()</a:t>
            </a:r>
            <a:r>
              <a:rPr lang="zh-CN" altLang="en-US" sz="1600" dirty="0">
                <a:latin typeface="+mn-ea"/>
                <a:sym typeface="+mn-ea"/>
              </a:rPr>
              <a:t>可以更灵活地控制事件</a:t>
            </a:r>
          </a:p>
          <a:p>
            <a:pPr marL="342900" indent="-342900" eaLnBrk="1" hangingPunct="1">
              <a:buFont typeface="Arial" panose="020B0604020202020204" pitchFamily="34" charset="0"/>
              <a:buChar char="•"/>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zh-CN" altLang="en-US" sz="2000" dirty="0">
              <a:sym typeface="+mn-ea"/>
            </a:endParaRPr>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indent="0" eaLnBrk="1" hangingPunct="1">
              <a:buFont typeface="Arial" panose="020B0604020202020204" pitchFamily="34" charset="0"/>
              <a:buNone/>
            </a:pPr>
            <a:endParaRPr lang="en-US" altLang="zh-CN" sz="2000" dirty="0"/>
          </a:p>
          <a:p>
            <a:pPr marL="342900" indent="-342900" eaLnBrk="1" hangingPunct="1">
              <a:buFont typeface="Arial" panose="020B0604020202020204" pitchFamily="34" charset="0"/>
              <a:buChar char="•"/>
            </a:pPr>
            <a:endParaRPr lang="en-US" altLang="zh-CN" sz="2000" dirty="0"/>
          </a:p>
          <a:p>
            <a:pPr marL="342900" indent="-342900" eaLnBrk="1" hangingPunct="1">
              <a:buFont typeface="Arial" panose="020B0604020202020204" pitchFamily="34" charset="0"/>
              <a:buChar char="•"/>
            </a:pPr>
            <a:endParaRPr lang="zh-CN" altLang="en-US" sz="2000" dirty="0"/>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20" name="图片 19"/>
          <p:cNvPicPr>
            <a:picLocks noChangeAspect="1"/>
          </p:cNvPicPr>
          <p:nvPr/>
        </p:nvPicPr>
        <p:blipFill>
          <a:blip r:embed="rId4" cstate="print"/>
          <a:stretch>
            <a:fillRect/>
          </a:stretch>
        </p:blipFill>
        <p:spPr>
          <a:xfrm>
            <a:off x="2534285" y="2694305"/>
            <a:ext cx="4076065" cy="25711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07197" y="1724918"/>
            <a:ext cx="7676926" cy="475488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所有的事件处理函数，都可以接受一个事件对象（</a:t>
            </a:r>
            <a:r>
              <a:rPr lang="en-US" altLang="zh-CN" sz="1600" dirty="0">
                <a:latin typeface="+mn-ea"/>
                <a:sym typeface="+mn-ea"/>
              </a:rPr>
              <a:t>event object</a:t>
            </a:r>
            <a:r>
              <a:rPr lang="zh-CN" altLang="en-US" sz="1600" dirty="0">
                <a:latin typeface="+mn-ea"/>
                <a:sym typeface="+mn-ea"/>
              </a:rPr>
              <a:t>）作为参数，比如下面例子中的</a:t>
            </a:r>
            <a:r>
              <a:rPr lang="en-US" altLang="zh-CN" sz="1600" dirty="0">
                <a:latin typeface="+mn-ea"/>
                <a:sym typeface="+mn-ea"/>
              </a:rPr>
              <a:t>e</a:t>
            </a:r>
            <a:r>
              <a:rPr lang="zh-CN" altLang="en-US" sz="1600" dirty="0" smtClean="0">
                <a:latin typeface="+mn-ea"/>
                <a:sym typeface="+mn-ea"/>
              </a:rPr>
              <a:t>：</a:t>
            </a:r>
            <a:endParaRPr lang="en-US" altLang="zh-CN" sz="1600" dirty="0">
              <a:latin typeface="+mn-ea"/>
            </a:endParaRPr>
          </a:p>
          <a:p>
            <a:pPr indent="0" eaLnBrk="1" hangingPunct="1">
              <a:lnSpc>
                <a:spcPct val="150000"/>
              </a:lnSpc>
              <a:buFont typeface="Arial" panose="020B0604020202020204" pitchFamily="34" charset="0"/>
              <a:buNone/>
            </a:pPr>
            <a:endParaRPr lang="en-US" altLang="zh-CN" sz="1600" dirty="0">
              <a:latin typeface="+mn-ea"/>
            </a:endParaRPr>
          </a:p>
          <a:p>
            <a:pPr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event.pageX </a:t>
            </a:r>
            <a:r>
              <a:rPr lang="zh-CN" altLang="en-US" sz="1600" dirty="0">
                <a:latin typeface="+mn-ea"/>
                <a:sym typeface="+mn-ea"/>
              </a:rPr>
              <a:t>事件发生时，鼠标距离网页左上角的水平距离</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event.pageY </a:t>
            </a:r>
            <a:r>
              <a:rPr lang="zh-CN" altLang="en-US" sz="1600" dirty="0">
                <a:latin typeface="+mn-ea"/>
                <a:sym typeface="+mn-ea"/>
              </a:rPr>
              <a:t>事件发生时，鼠标距离网页左上角的垂直距离</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event.type </a:t>
            </a:r>
            <a:r>
              <a:rPr lang="zh-CN" altLang="en-US" sz="1600" dirty="0">
                <a:latin typeface="+mn-ea"/>
                <a:sym typeface="+mn-ea"/>
              </a:rPr>
              <a:t>事件的类型（比如</a:t>
            </a:r>
            <a:r>
              <a:rPr lang="en-US" altLang="zh-CN" sz="1600" dirty="0">
                <a:latin typeface="+mn-ea"/>
                <a:sym typeface="+mn-ea"/>
              </a:rPr>
              <a:t>click</a:t>
            </a:r>
            <a:r>
              <a:rPr lang="zh-CN" altLang="en-US" sz="1600" dirty="0">
                <a:latin typeface="+mn-ea"/>
                <a:sym typeface="+mn-ea"/>
              </a:rPr>
              <a:t>）</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event.which </a:t>
            </a:r>
            <a:r>
              <a:rPr lang="zh-CN" altLang="en-US" sz="1600" dirty="0">
                <a:latin typeface="+mn-ea"/>
                <a:sym typeface="+mn-ea"/>
              </a:rPr>
              <a:t>按下了哪一个键</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event.data </a:t>
            </a:r>
            <a:r>
              <a:rPr lang="zh-CN" altLang="en-US" sz="1600" dirty="0">
                <a:latin typeface="+mn-ea"/>
                <a:sym typeface="+mn-ea"/>
              </a:rPr>
              <a:t>在事件对象上绑定数据</a:t>
            </a:r>
            <a:r>
              <a:rPr lang="en-US" altLang="zh-CN" sz="1600" dirty="0">
                <a:latin typeface="+mn-ea"/>
                <a:sym typeface="+mn-ea"/>
              </a:rPr>
              <a:t>,</a:t>
            </a:r>
            <a:r>
              <a:rPr lang="zh-CN" altLang="en-US" sz="1600" dirty="0">
                <a:latin typeface="+mn-ea"/>
                <a:sym typeface="+mn-ea"/>
              </a:rPr>
              <a:t>然后传入事件处理函数</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event.target </a:t>
            </a:r>
            <a:r>
              <a:rPr lang="zh-CN" altLang="en-US" sz="1600" dirty="0">
                <a:latin typeface="+mn-ea"/>
                <a:sym typeface="+mn-ea"/>
              </a:rPr>
              <a:t>事件针对的网页元素</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event.preventDefault() </a:t>
            </a:r>
            <a:r>
              <a:rPr lang="zh-CN" altLang="en-US" sz="1600" dirty="0">
                <a:latin typeface="+mn-ea"/>
                <a:sym typeface="+mn-ea"/>
              </a:rPr>
              <a:t>阻止事件的默认行为（比如点击链接，会自动打开新页面）</a:t>
            </a:r>
            <a:endParaRPr lang="zh-CN" altLang="en-US" sz="1600" dirty="0">
              <a:latin typeface="+mn-ea"/>
            </a:endParaRPr>
          </a:p>
          <a:p>
            <a:pPr marL="285750" indent="-285750" eaLnBrk="1" hangingPunct="1">
              <a:lnSpc>
                <a:spcPct val="150000"/>
              </a:lnSpc>
              <a:buFont typeface="Arial" panose="020B0604020202020204" pitchFamily="34" charset="0"/>
              <a:buChar char="•"/>
            </a:pPr>
            <a:r>
              <a:rPr lang="en-US" altLang="zh-CN" sz="1600" dirty="0">
                <a:latin typeface="+mn-ea"/>
                <a:sym typeface="+mn-ea"/>
              </a:rPr>
              <a:t>event.stopPropagation() </a:t>
            </a:r>
            <a:r>
              <a:rPr lang="zh-CN" altLang="en-US" sz="1600" dirty="0">
                <a:latin typeface="+mn-ea"/>
                <a:sym typeface="+mn-ea"/>
              </a:rPr>
              <a:t>停止事件向上层元素冒泡</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事件对象</a:t>
            </a:r>
          </a:p>
        </p:txBody>
      </p:sp>
      <p:pic>
        <p:nvPicPr>
          <p:cNvPr id="6" name="内容占位符 5"/>
          <p:cNvPicPr>
            <a:picLocks noGrp="1" noChangeAspect="1"/>
          </p:cNvPicPr>
          <p:nvPr>
            <p:ph idx="1"/>
          </p:nvPr>
        </p:nvPicPr>
        <p:blipFill>
          <a:blip r:embed="rId4" cstate="print"/>
          <a:stretch>
            <a:fillRect/>
          </a:stretch>
        </p:blipFill>
        <p:spPr>
          <a:xfrm>
            <a:off x="1115616" y="2492896"/>
            <a:ext cx="2552700" cy="7334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899592" y="2101498"/>
            <a:ext cx="7676926" cy="4062651"/>
          </a:xfrm>
          <a:prstGeom prst="rect">
            <a:avLst/>
          </a:prstGeom>
          <a:noFill/>
          <a:ln w="12700">
            <a:noFill/>
            <a:miter lim="800000"/>
          </a:ln>
        </p:spPr>
        <p:txBody>
          <a:bodyPr wrap="square" lIns="0" tIns="0" rIns="0" bIns="0" anchor="ctr">
            <a:spAutoFit/>
          </a:bodyPr>
          <a:lstStyle/>
          <a:p>
            <a:pPr marL="285750" indent="-285750">
              <a:lnSpc>
                <a:spcPct val="150000"/>
              </a:lnSpc>
              <a:buFont typeface="Arial" panose="020B0604020202020204" pitchFamily="34" charset="0"/>
              <a:buChar char="•"/>
            </a:pPr>
            <a:r>
              <a:rPr lang="zh-CN" altLang="en-US" sz="1600" dirty="0" smtClean="0"/>
              <a:t>事</a:t>
            </a:r>
            <a:r>
              <a:rPr lang="zh-CN" altLang="en-US" sz="1600" dirty="0" smtClean="0"/>
              <a:t>件代</a:t>
            </a:r>
            <a:r>
              <a:rPr lang="zh-CN" altLang="en-US" sz="1600" dirty="0" smtClean="0"/>
              <a:t>理是</a:t>
            </a:r>
            <a:r>
              <a:rPr lang="zh-CN" altLang="en-US" sz="1600" dirty="0" smtClean="0"/>
              <a:t>一种简单的技巧，通过</a:t>
            </a:r>
            <a:r>
              <a:rPr lang="zh-CN" altLang="en-US" sz="1600" dirty="0" smtClean="0"/>
              <a:t>它可</a:t>
            </a:r>
            <a:r>
              <a:rPr lang="zh-CN" altLang="en-US" sz="1600" dirty="0" smtClean="0"/>
              <a:t>以把事件处理器添加到一个父级元素上，这样就避免了把事件处理器添加到多个子级元素上</a:t>
            </a:r>
            <a:r>
              <a:rPr lang="zh-CN" altLang="en-US" sz="1600" dirty="0" smtClean="0"/>
              <a:t>。</a:t>
            </a:r>
            <a:endParaRPr lang="en-US" altLang="zh-CN" sz="1600" dirty="0" smtClean="0"/>
          </a:p>
          <a:p>
            <a:pPr marL="285750" indent="-285750">
              <a:lnSpc>
                <a:spcPct val="150000"/>
              </a:lnSpc>
              <a:buFont typeface="Arial" panose="020B0604020202020204" pitchFamily="34" charset="0"/>
              <a:buChar char="•"/>
            </a:pPr>
            <a:r>
              <a:rPr lang="zh-CN" altLang="en-US" sz="1600" dirty="0" smtClean="0"/>
              <a:t>事件代理用到</a:t>
            </a:r>
            <a:r>
              <a:rPr lang="zh-CN" altLang="en-US" sz="1600" dirty="0" smtClean="0"/>
              <a:t>了在</a:t>
            </a:r>
            <a:r>
              <a:rPr lang="en-US" altLang="zh-CN" sz="1600" dirty="0" err="1" smtClean="0"/>
              <a:t>JavaSciprt</a:t>
            </a:r>
            <a:r>
              <a:rPr lang="zh-CN" altLang="en-US" sz="1600" dirty="0" smtClean="0"/>
              <a:t>事件中常被忽略的特性：事件冒泡以及目标元素。当一个元素上的事件被触发的时候，比如说鼠标点击了一个按钮，同样的事件将会在那个元素的所有祖先元素中被触发。这一过程被称为事件冒泡</a:t>
            </a:r>
            <a:r>
              <a:rPr lang="zh-CN" altLang="en-US" sz="1600" dirty="0" smtClean="0"/>
              <a:t>；</a:t>
            </a:r>
            <a:endParaRPr lang="en-US" altLang="zh-CN" sz="1600" dirty="0" smtClean="0"/>
          </a:p>
          <a:p>
            <a:pPr marL="285750" indent="-285750">
              <a:lnSpc>
                <a:spcPct val="150000"/>
              </a:lnSpc>
              <a:buFont typeface="Arial" panose="020B0604020202020204" pitchFamily="34" charset="0"/>
              <a:buChar char="•"/>
            </a:pPr>
            <a:r>
              <a:rPr lang="zh-CN" altLang="en-US" sz="1600" dirty="0" smtClean="0"/>
              <a:t>想象一下现在我们有一个</a:t>
            </a:r>
            <a:r>
              <a:rPr lang="en-US" altLang="zh-CN" sz="1600" dirty="0" smtClean="0"/>
              <a:t>10</a:t>
            </a:r>
            <a:r>
              <a:rPr lang="zh-CN" altLang="en-US" sz="1600" dirty="0" smtClean="0"/>
              <a:t>列、</a:t>
            </a:r>
            <a:r>
              <a:rPr lang="en-US" altLang="zh-CN" sz="1600" dirty="0" smtClean="0"/>
              <a:t>100</a:t>
            </a:r>
            <a:r>
              <a:rPr lang="zh-CN" altLang="en-US" sz="1600" dirty="0" smtClean="0"/>
              <a:t>行的</a:t>
            </a:r>
            <a:r>
              <a:rPr lang="en-US" altLang="zh-CN" sz="1600" dirty="0" smtClean="0"/>
              <a:t>HTML</a:t>
            </a:r>
            <a:r>
              <a:rPr lang="zh-CN" altLang="en-US" sz="1600" dirty="0" smtClean="0"/>
              <a:t>表格</a:t>
            </a:r>
            <a:r>
              <a:rPr lang="zh-CN" altLang="en-US" sz="1600" dirty="0" smtClean="0"/>
              <a:t>，我们希</a:t>
            </a:r>
            <a:r>
              <a:rPr lang="zh-CN" altLang="en-US" sz="1600" dirty="0" smtClean="0"/>
              <a:t>望在用户点击表格中的某一单元格的时候做点什么。比如说我有一次就需要让表格中的每一个单元格在被点击的时候变成可编辑状态。如果把事件处理器加到这</a:t>
            </a:r>
            <a:r>
              <a:rPr lang="en-US" altLang="zh-CN" sz="1600" dirty="0" smtClean="0"/>
              <a:t>1000</a:t>
            </a:r>
            <a:r>
              <a:rPr lang="zh-CN" altLang="en-US" sz="1600" dirty="0" smtClean="0"/>
              <a:t>个单元格会产生一个很大的性能问题，并且有可能导致内存泄露甚至是浏览器的崩溃。相反地，使用事件代理，你只需要把一个事件处理器添加到</a:t>
            </a:r>
            <a:r>
              <a:rPr lang="en-US" altLang="zh-CN" sz="1600" dirty="0" smtClean="0"/>
              <a:t>table</a:t>
            </a:r>
            <a:r>
              <a:rPr lang="zh-CN" altLang="en-US" sz="1600" dirty="0" smtClean="0"/>
              <a:t>元素上就可以了，这个函数可以把点击事件给截下来，并且判断出是哪个单元格被点击了</a:t>
            </a:r>
            <a:r>
              <a:rPr lang="zh-CN" altLang="en-US" sz="1600" dirty="0" smtClean="0"/>
              <a:t>。</a:t>
            </a:r>
            <a:endParaRPr lang="en-US" altLang="zh-CN" sz="1600" dirty="0" smtClean="0">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a:t>
            </a:r>
            <a:r>
              <a:rPr kumimoji="0" lang="zh-CN" altLang="en-US" sz="3200" u="none" strike="noStrike" kern="1200" cap="none" spc="0" normalizeH="0" baseline="0" noProof="0" dirty="0" smtClean="0">
                <a:ln>
                  <a:noFill/>
                </a:ln>
                <a:solidFill>
                  <a:srgbClr val="004086"/>
                </a:solidFill>
                <a:effectLst/>
                <a:uLnTx/>
                <a:uFillTx/>
                <a:latin typeface="经典中圆简" pitchFamily="49" charset="-122"/>
                <a:ea typeface="经典中圆简" pitchFamily="49" charset="-122"/>
                <a:cs typeface="经典中圆简" pitchFamily="49" charset="-122"/>
              </a:rPr>
              <a:t>件</a:t>
            </a:r>
            <a:r>
              <a:rPr lang="zh-CN" altLang="en-US" sz="3200" noProof="0" dirty="0" smtClean="0">
                <a:solidFill>
                  <a:srgbClr val="004086"/>
                </a:solidFill>
                <a:latin typeface="经典中圆简" pitchFamily="49" charset="-122"/>
                <a:ea typeface="经典中圆简" pitchFamily="49" charset="-122"/>
                <a:cs typeface="经典中圆简" pitchFamily="49" charset="-122"/>
              </a:rPr>
              <a:t>代理</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6" name="Rectangle 5"/>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7" name="Group 6"/>
          <p:cNvGrpSpPr/>
          <p:nvPr/>
        </p:nvGrpSpPr>
        <p:grpSpPr>
          <a:xfrm>
            <a:off x="7884368" y="44624"/>
            <a:ext cx="1142110" cy="573144"/>
            <a:chOff x="107504" y="188640"/>
            <a:chExt cx="1729730" cy="868030"/>
          </a:xfrm>
        </p:grpSpPr>
        <p:pic>
          <p:nvPicPr>
            <p:cNvPr id="8"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9" name="Rectangle 8"/>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Rectangle 3"/>
          <p:cNvSpPr/>
          <p:nvPr/>
        </p:nvSpPr>
        <p:spPr bwMode="auto">
          <a:xfrm>
            <a:off x="711498" y="2323679"/>
            <a:ext cx="3716486" cy="2926080"/>
          </a:xfrm>
          <a:prstGeom prst="rect">
            <a:avLst/>
          </a:prstGeom>
          <a:noFill/>
          <a:ln w="12700">
            <a:noFill/>
            <a:miter lim="800000"/>
          </a:ln>
        </p:spPr>
        <p:txBody>
          <a:bodyPr wrap="square" lIns="0" tIns="0" rIns="0" bIns="0" anchor="ctr">
            <a:spAutoFit/>
          </a:bodyPr>
          <a:lstStyle/>
          <a:p>
            <a:pPr>
              <a:lnSpc>
                <a:spcPct val="200000"/>
              </a:lnSpc>
              <a:buFont typeface="Arial" panose="020B0604020202020204" pitchFamily="34" charset="0"/>
              <a:buChar char="•"/>
            </a:pPr>
            <a:r>
              <a:rPr lang="en-US" altLang="zh-CN" sz="1600" b="1" dirty="0" smtClean="0">
                <a:latin typeface="经典中圆简" pitchFamily="49" charset="-122"/>
                <a:ea typeface="经典中圆简" pitchFamily="49" charset="-122"/>
                <a:cs typeface="经典中圆简" pitchFamily="49" charset="-122"/>
                <a:sym typeface="Helvetica Neue Light" charset="0"/>
              </a:rPr>
              <a:t> </a:t>
            </a:r>
            <a:r>
              <a:rPr lang="zh-CN" altLang="en-US" sz="1600" b="1" dirty="0" smtClean="0">
                <a:latin typeface="经典中圆简" pitchFamily="49" charset="-122"/>
                <a:ea typeface="经典中圆简" pitchFamily="49" charset="-122"/>
                <a:cs typeface="经典中圆简" pitchFamily="49" charset="-122"/>
                <a:sym typeface="Helvetica Neue Light" charset="0"/>
              </a:rPr>
              <a:t>什么是</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选择器</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使用</a:t>
            </a:r>
            <a:r>
              <a:rPr lang="en-US" altLang="zh-CN" sz="1600" b="1" dirty="0" smtClean="0">
                <a:latin typeface="经典中圆简" pitchFamily="49" charset="-122"/>
                <a:ea typeface="经典中圆简" pitchFamily="49" charset="-122"/>
                <a:cs typeface="经典中圆简" pitchFamily="49" charset="-122"/>
                <a:sym typeface="Helvetica Neue Light" charset="0"/>
              </a:rPr>
              <a:t>jQuery</a:t>
            </a:r>
            <a:r>
              <a:rPr lang="zh-CN" altLang="en-US" sz="1600" b="1" dirty="0" smtClean="0">
                <a:latin typeface="经典中圆简" pitchFamily="49" charset="-122"/>
                <a:ea typeface="经典中圆简" pitchFamily="49" charset="-122"/>
                <a:cs typeface="经典中圆简" pitchFamily="49" charset="-122"/>
                <a:sym typeface="Helvetica Neue Light" charset="0"/>
              </a:rPr>
              <a:t>操作元素的属性与样式</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事件与事件对象</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a:t>
            </a:r>
            <a:r>
              <a:rPr lang="en-US" altLang="zh-CN" sz="1600" b="1" dirty="0" smtClean="0">
                <a:latin typeface="经典中圆简" pitchFamily="49" charset="-122"/>
                <a:ea typeface="经典中圆简" pitchFamily="49" charset="-122"/>
                <a:cs typeface="经典中圆简" pitchFamily="49" charset="-122"/>
                <a:sym typeface="Helvetica Neue Light" charset="0"/>
              </a:rPr>
              <a:t>Ajax</a:t>
            </a:r>
          </a:p>
          <a:p>
            <a:pPr>
              <a:lnSpc>
                <a:spcPct val="200000"/>
              </a:lnSpc>
              <a:buFont typeface="Arial" panose="020B0604020202020204" pitchFamily="34" charset="0"/>
              <a:buChar char="•"/>
            </a:pPr>
            <a:r>
              <a:rPr lang="zh-CN" altLang="en-US" sz="1600" b="1" dirty="0" smtClean="0">
                <a:latin typeface="经典中圆简" pitchFamily="49" charset="-122"/>
                <a:ea typeface="经典中圆简" pitchFamily="49" charset="-122"/>
                <a:cs typeface="经典中圆简" pitchFamily="49" charset="-122"/>
                <a:sym typeface="Helvetica Neue Light" charset="0"/>
              </a:rPr>
              <a:t> 性能</a:t>
            </a:r>
          </a:p>
        </p:txBody>
      </p:sp>
      <p:sp>
        <p:nvSpPr>
          <p:cNvPr id="29"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b="1" noProof="0" dirty="0" smtClean="0">
                <a:solidFill>
                  <a:srgbClr val="004086"/>
                </a:solidFill>
                <a:latin typeface="经典中圆简" pitchFamily="49" charset="-122"/>
                <a:ea typeface="经典中圆简" pitchFamily="49" charset="-122"/>
                <a:cs typeface="经典中圆简" pitchFamily="49" charset="-122"/>
                <a:sym typeface="+mn-ea"/>
              </a:rPr>
              <a:t>目录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30" name="Rectangle 28"/>
          <p:cNvSpPr/>
          <p:nvPr/>
        </p:nvSpPr>
        <p:spPr bwMode="auto">
          <a:xfrm>
            <a:off x="5432105" y="5589934"/>
            <a:ext cx="2851176" cy="287338"/>
          </a:xfrm>
          <a:prstGeom prst="rect">
            <a:avLst/>
          </a:prstGeom>
          <a:noFill/>
          <a:ln w="12700">
            <a:noFill/>
            <a:miter lim="800000"/>
          </a:ln>
        </p:spPr>
        <p:txBody>
          <a:bodyPr lIns="0" tIns="0" rIns="0" bIns="0" anchor="ctr"/>
          <a:lstStyle/>
          <a:p>
            <a:pPr algn="ctr"/>
            <a:r>
              <a:rPr lang="en-US" altLang="zh-CN"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UED</a:t>
            </a:r>
            <a:r>
              <a:rPr lang="zh-CN" altLang="en-US" sz="1400" b="1" dirty="0" smtClean="0">
                <a:solidFill>
                  <a:srgbClr val="676767"/>
                </a:solidFill>
                <a:latin typeface="经典中圆简" pitchFamily="49" charset="-122"/>
                <a:ea typeface="经典中圆简" pitchFamily="49" charset="-122"/>
                <a:cs typeface="经典中圆简" pitchFamily="49" charset="-122"/>
                <a:sym typeface="Helvetica Neue Light" charset="0"/>
              </a:rPr>
              <a:t>团队组织架构</a:t>
            </a:r>
            <a:endParaRPr lang="en-US" altLang="zh-CN" sz="1400" b="1" dirty="0">
              <a:solidFill>
                <a:srgbClr val="676767"/>
              </a:solidFill>
              <a:latin typeface="经典中圆简" pitchFamily="49" charset="-122"/>
              <a:ea typeface="经典中圆简" pitchFamily="49" charset="-122"/>
              <a:cs typeface="经典中圆简" pitchFamily="49" charset="-122"/>
              <a:sym typeface="Helvetica Neue Light" charset="0"/>
            </a:endParaRPr>
          </a:p>
        </p:txBody>
      </p:sp>
      <p:sp>
        <p:nvSpPr>
          <p:cNvPr id="31" name="Oval 31"/>
          <p:cNvSpPr/>
          <p:nvPr/>
        </p:nvSpPr>
        <p:spPr bwMode="auto">
          <a:xfrm>
            <a:off x="4932040" y="3280420"/>
            <a:ext cx="2122590" cy="2133600"/>
          </a:xfrm>
          <a:prstGeom prst="ellipse">
            <a:avLst/>
          </a:prstGeom>
          <a:solidFill>
            <a:srgbClr val="00B0F0">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2"/>
          <p:cNvSpPr/>
          <p:nvPr/>
        </p:nvSpPr>
        <p:spPr bwMode="auto">
          <a:xfrm>
            <a:off x="6736958" y="3280420"/>
            <a:ext cx="2124172" cy="2133600"/>
          </a:xfrm>
          <a:prstGeom prst="ellipse">
            <a:avLst/>
          </a:prstGeom>
          <a:solidFill>
            <a:srgbClr val="0079A5">
              <a:alpha val="50195"/>
            </a:srgbClr>
          </a:solid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3" name="Group 35"/>
          <p:cNvGrpSpPr/>
          <p:nvPr/>
        </p:nvGrpSpPr>
        <p:grpSpPr bwMode="auto">
          <a:xfrm>
            <a:off x="5824688" y="2708920"/>
            <a:ext cx="2204835" cy="2214563"/>
            <a:chOff x="0" y="0"/>
            <a:chExt cx="1394" cy="1395"/>
          </a:xfrm>
          <a:solidFill>
            <a:srgbClr val="0099FF"/>
          </a:solidFill>
        </p:grpSpPr>
        <p:sp>
          <p:nvSpPr>
            <p:cNvPr id="34" name="Oval 33"/>
            <p:cNvSpPr/>
            <p:nvPr/>
          </p:nvSpPr>
          <p:spPr bwMode="auto">
            <a:xfrm>
              <a:off x="0" y="0"/>
              <a:ext cx="1394" cy="1395"/>
            </a:xfrm>
            <a:prstGeom prst="ellipse">
              <a:avLst/>
            </a:prstGeom>
            <a:grpFill/>
            <a:ln w="25400">
              <a:solidFill>
                <a:schemeClr val="tx1">
                  <a:alpha val="0"/>
                </a:schemeClr>
              </a:solidFill>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Oval 34"/>
            <p:cNvSpPr/>
            <p:nvPr/>
          </p:nvSpPr>
          <p:spPr bwMode="auto">
            <a:xfrm>
              <a:off x="102" y="110"/>
              <a:ext cx="1189" cy="1189"/>
            </a:xfrm>
            <a:prstGeom prst="ellipse">
              <a:avLst/>
            </a:prstGeom>
            <a:grpFill/>
            <a:ln w="25400">
              <a:solidFill>
                <a:srgbClr val="FFFFFF">
                  <a:alpha val="70195"/>
                </a:srgbClr>
              </a:solidFill>
              <a:prstDash val="sysDot"/>
              <a:miter lim="800000"/>
            </a:ln>
          </p:spPr>
          <p:txBody>
            <a:bodyPr lIns="0" tIns="0" rIns="0" bIns="0"/>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Rectangle 36"/>
          <p:cNvSpPr/>
          <p:nvPr/>
        </p:nvSpPr>
        <p:spPr bwMode="auto">
          <a:xfrm>
            <a:off x="6301331" y="3707523"/>
            <a:ext cx="1317645" cy="369332"/>
          </a:xfrm>
          <a:prstGeom prst="rect">
            <a:avLst/>
          </a:prstGeom>
          <a:noFill/>
          <a:ln w="12700">
            <a:noFill/>
            <a:miter lim="800000"/>
          </a:ln>
        </p:spPr>
        <p:txBody>
          <a:bodyPr wrap="square" lIns="0" tIns="0" rIns="0" bIns="0" anchor="ctr">
            <a:spAutoFit/>
          </a:bodyPr>
          <a:lstStyle/>
          <a:p>
            <a:r>
              <a:rPr lang="zh-CN" altLang="en-US"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视觉设计</a:t>
            </a:r>
            <a:endParaRPr lang="en-US" altLang="zh-CN"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7" name="Rectangle 38"/>
          <p:cNvSpPr/>
          <p:nvPr/>
        </p:nvSpPr>
        <p:spPr bwMode="auto">
          <a:xfrm>
            <a:off x="7668344" y="4663952"/>
            <a:ext cx="1071570" cy="276999"/>
          </a:xfrm>
          <a:prstGeom prst="rect">
            <a:avLst/>
          </a:prstGeom>
          <a:noFill/>
          <a:ln w="12700">
            <a:noFill/>
            <a:miter lim="800000"/>
          </a:ln>
        </p:spPr>
        <p:txBody>
          <a:bodyPr wrap="square" lIns="0" tIns="0" rIns="0" bIns="0" anchor="ctr">
            <a:spAutoFit/>
          </a:bodyPr>
          <a:lstStyle/>
          <a:p>
            <a:r>
              <a:rPr lang="zh-CN" altLang="en-US" sz="18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前端开发</a:t>
            </a:r>
            <a:endParaRPr lang="en-US" altLang="zh-CN" sz="18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
        <p:nvSpPr>
          <p:cNvPr id="38" name="Rectangle 39"/>
          <p:cNvSpPr/>
          <p:nvPr/>
        </p:nvSpPr>
        <p:spPr bwMode="auto">
          <a:xfrm>
            <a:off x="5123420" y="4508903"/>
            <a:ext cx="1177911" cy="276999"/>
          </a:xfrm>
          <a:prstGeom prst="rect">
            <a:avLst/>
          </a:prstGeom>
          <a:noFill/>
          <a:ln w="12700">
            <a:noFill/>
            <a:miter lim="800000"/>
          </a:ln>
        </p:spPr>
        <p:txBody>
          <a:bodyPr wrap="square" lIns="0" tIns="0" rIns="0" bIns="0" anchor="ctr">
            <a:spAutoFit/>
          </a:bodyPr>
          <a:lstStyle/>
          <a:p>
            <a:r>
              <a:rPr lang="zh-CN" altLang="en-US"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rPr>
              <a:t>交互设计</a:t>
            </a:r>
            <a:endParaRPr lang="en-US" altLang="zh-CN"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2254508"/>
            <a:ext cx="7676926" cy="1267460"/>
          </a:xfrm>
          <a:prstGeom prst="rect">
            <a:avLst/>
          </a:prstGeom>
          <a:noFill/>
          <a:ln w="12700">
            <a:noFill/>
            <a:miter lim="800000"/>
          </a:ln>
        </p:spPr>
        <p:txBody>
          <a:bodyPr wrap="square" lIns="0" tIns="0" rIns="0" bIns="0" anchor="ctr">
            <a:sp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z="1600" dirty="0">
                <a:ln>
                  <a:noFill/>
                </a:ln>
                <a:effectLst/>
                <a:uLnTx/>
                <a:uFillTx/>
                <a:latin typeface="+mn-ea"/>
                <a:sym typeface="+mn-ea"/>
              </a:rPr>
              <a:t>有两种方法，可以自动触发一个事件。一种是直接使用事件函数，另一种是使用</a:t>
            </a:r>
            <a:r>
              <a:rPr lang="en-US" altLang="zh-CN" sz="1600" dirty="0">
                <a:ln>
                  <a:noFill/>
                </a:ln>
                <a:effectLst/>
                <a:uLnTx/>
                <a:uFillTx/>
                <a:latin typeface="+mn-ea"/>
                <a:sym typeface="+mn-ea"/>
              </a:rPr>
              <a:t>.trigger()</a:t>
            </a:r>
            <a:r>
              <a:rPr lang="zh-CN" altLang="en-US" sz="1600" dirty="0">
                <a:ln>
                  <a:noFill/>
                </a:ln>
                <a:effectLst/>
                <a:uLnTx/>
                <a:uFillTx/>
                <a:latin typeface="+mn-ea"/>
                <a:sym typeface="+mn-ea"/>
              </a:rPr>
              <a:t>或</a:t>
            </a:r>
            <a:r>
              <a:rPr lang="en-US" altLang="zh-CN" sz="1600" dirty="0">
                <a:ln>
                  <a:noFill/>
                </a:ln>
                <a:effectLst/>
                <a:uLnTx/>
                <a:uFillTx/>
                <a:latin typeface="+mn-ea"/>
                <a:sym typeface="+mn-ea"/>
              </a:rPr>
              <a:t>.</a:t>
            </a:r>
            <a:r>
              <a:rPr lang="en-US" altLang="zh-CN" sz="1600" dirty="0" err="1">
                <a:ln>
                  <a:noFill/>
                </a:ln>
                <a:effectLst/>
                <a:uLnTx/>
                <a:uFillTx/>
                <a:latin typeface="+mn-ea"/>
                <a:sym typeface="+mn-ea"/>
              </a:rPr>
              <a:t>triggerHandler</a:t>
            </a:r>
            <a:r>
              <a:rPr lang="en-US" altLang="zh-CN" sz="1600" dirty="0">
                <a:ln>
                  <a:noFill/>
                </a:ln>
                <a:effectLst/>
                <a:uLnTx/>
                <a:uFillTx/>
                <a:latin typeface="+mn-ea"/>
                <a:sym typeface="+mn-ea"/>
              </a:rPr>
              <a:t>()</a:t>
            </a:r>
            <a:r>
              <a:rPr lang="zh-CN" altLang="en-US" sz="1600" dirty="0">
                <a:ln>
                  <a:noFill/>
                </a:ln>
                <a:effectLst/>
                <a:uLnTx/>
                <a:uFillTx/>
                <a:latin typeface="+mn-ea"/>
                <a:sym typeface="+mn-ea"/>
              </a:rPr>
              <a:t>。</a:t>
            </a:r>
            <a:endParaRPr kumimoji="0" lang="zh-CN" altLang="en-US" sz="1600" b="0" i="0" u="none" strike="noStrike" kern="1200" cap="none" spc="0" normalizeH="0" baseline="0" noProof="1">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sz="1600" dirty="0">
                <a:ln>
                  <a:noFill/>
                </a:ln>
                <a:effectLst/>
                <a:uLnTx/>
                <a:uFillTx/>
                <a:latin typeface="+mn-ea"/>
                <a:sym typeface="+mn-ea"/>
              </a:rPr>
              <a:t>　　</a:t>
            </a:r>
            <a:endParaRPr kumimoji="0" lang="zh-CN" altLang="en-US" sz="1600" b="0" i="0" u="none" strike="noStrike" kern="1200" cap="none" spc="0" normalizeH="0" baseline="0" noProof="1">
              <a:ln>
                <a:noFill/>
              </a:ln>
              <a:solidFill>
                <a:schemeClr val="tx1"/>
              </a:solidFill>
              <a:effectLst/>
              <a:uLnTx/>
              <a:uFillTx/>
              <a:latin typeface="+mn-ea"/>
              <a:cs typeface="+mn-cs"/>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事件触发</a:t>
            </a:r>
          </a:p>
        </p:txBody>
      </p:sp>
      <p:pic>
        <p:nvPicPr>
          <p:cNvPr id="6" name="内容占位符 5"/>
          <p:cNvPicPr>
            <a:picLocks noGrp="1" noChangeAspect="1"/>
          </p:cNvPicPr>
          <p:nvPr>
            <p:ph idx="1"/>
          </p:nvPr>
        </p:nvPicPr>
        <p:blipFill>
          <a:blip r:embed="rId4" cstate="print"/>
          <a:stretch>
            <a:fillRect/>
          </a:stretch>
        </p:blipFill>
        <p:spPr>
          <a:xfrm>
            <a:off x="1077595" y="3263900"/>
            <a:ext cx="2457450" cy="904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44529"/>
            <a:ext cx="9144000" cy="6858000"/>
          </a:xfrm>
          <a:prstGeom prst="rect">
            <a:avLst/>
          </a:prstGeom>
        </p:spPr>
      </p:pic>
      <p:sp>
        <p:nvSpPr>
          <p:cNvPr id="5" name="Rectangle 3"/>
          <p:cNvSpPr/>
          <p:nvPr/>
        </p:nvSpPr>
        <p:spPr bwMode="auto">
          <a:xfrm>
            <a:off x="819262" y="1859538"/>
            <a:ext cx="7676926" cy="426720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最快的选择器：</a:t>
            </a:r>
            <a:r>
              <a:rPr lang="en-US" altLang="zh-CN" sz="1600" dirty="0">
                <a:latin typeface="+mn-ea"/>
                <a:sym typeface="+mn-ea"/>
              </a:rPr>
              <a:t>id</a:t>
            </a:r>
            <a:r>
              <a:rPr lang="zh-CN" altLang="en-US" sz="1600" dirty="0">
                <a:latin typeface="+mn-ea"/>
                <a:sym typeface="+mn-ea"/>
              </a:rPr>
              <a:t>选择器和元素标签选择器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$('#id')</a:t>
            </a:r>
            <a:endParaRPr lang="en-US" altLang="zh-CN" sz="1600" b="1" dirty="0">
              <a:latin typeface="+mn-ea"/>
            </a:endParaRPr>
          </a:p>
          <a:p>
            <a:pPr lvl="2" indent="0" eaLnBrk="1" hangingPunct="1">
              <a:lnSpc>
                <a:spcPct val="150000"/>
              </a:lnSpc>
              <a:buFont typeface="Arial" panose="020B0604020202020204" pitchFamily="34" charset="0"/>
              <a:buNone/>
            </a:pPr>
            <a:r>
              <a:rPr lang="en-US" altLang="zh-CN" sz="1600" dirty="0">
                <a:latin typeface="+mn-ea"/>
                <a:sym typeface="+mn-ea"/>
              </a:rPr>
              <a:t>jQuery</a:t>
            </a:r>
            <a:r>
              <a:rPr lang="zh-CN" altLang="en-US" sz="1600" dirty="0">
                <a:latin typeface="+mn-ea"/>
                <a:sym typeface="+mn-ea"/>
              </a:rPr>
              <a:t>会自动调用浏览器的原生方法</a:t>
            </a:r>
            <a:r>
              <a:rPr lang="en-US" altLang="zh-CN" sz="1600" dirty="0">
                <a:latin typeface="+mn-ea"/>
                <a:sym typeface="+mn-ea"/>
              </a:rPr>
              <a:t>(getElementById())</a:t>
            </a:r>
            <a:r>
              <a:rPr lang="zh-CN" altLang="en-US" sz="1600" dirty="0">
                <a:latin typeface="+mn-ea"/>
                <a:sym typeface="+mn-ea"/>
              </a:rPr>
              <a:t>，所以它们的执行速度快。</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较慢的选择器：</a:t>
            </a:r>
            <a:r>
              <a:rPr lang="en-US" altLang="zh-CN" sz="1600" dirty="0">
                <a:latin typeface="+mn-ea"/>
                <a:sym typeface="+mn-ea"/>
              </a:rPr>
              <a:t>class</a:t>
            </a:r>
            <a:r>
              <a:rPr lang="zh-CN" altLang="en-US" sz="1600" dirty="0">
                <a:latin typeface="+mn-ea"/>
                <a:sym typeface="+mn-ea"/>
              </a:rPr>
              <a:t>选择器</a:t>
            </a:r>
            <a:endParaRPr lang="en-US" altLang="zh-CN" sz="1600" dirty="0">
              <a:latin typeface="+mn-ea"/>
            </a:endParaRPr>
          </a:p>
          <a:p>
            <a:pPr lvl="1" indent="0" eaLnBrk="1" hangingPunct="1">
              <a:lnSpc>
                <a:spcPct val="150000"/>
              </a:lnSpc>
              <a:buFont typeface="Arial" panose="020B0604020202020204" pitchFamily="34" charset="0"/>
              <a:buNone/>
            </a:pPr>
            <a:r>
              <a:rPr lang="en-US" altLang="zh-CN" sz="1600" b="1" dirty="0">
                <a:latin typeface="+mn-ea"/>
                <a:sym typeface="+mn-ea"/>
              </a:rPr>
              <a:t>$('.className')</a:t>
            </a:r>
            <a:r>
              <a:rPr lang="en-US" altLang="zh-CN" sz="1600" dirty="0">
                <a:latin typeface="+mn-ea"/>
                <a:sym typeface="+mn-ea"/>
              </a:rPr>
              <a:t>	 </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FF</a:t>
            </a:r>
            <a:r>
              <a:rPr lang="zh-CN" altLang="en-US" sz="1600" dirty="0">
                <a:latin typeface="+mn-ea"/>
                <a:sym typeface="+mn-ea"/>
              </a:rPr>
              <a:t> </a:t>
            </a:r>
            <a:r>
              <a:rPr lang="en-US" altLang="zh-CN" sz="1600" dirty="0">
                <a:latin typeface="+mn-ea"/>
                <a:sym typeface="+mn-ea"/>
              </a:rPr>
              <a:t>Safari</a:t>
            </a:r>
            <a:r>
              <a:rPr lang="zh-CN" altLang="en-US" sz="1600" dirty="0">
                <a:latin typeface="+mn-ea"/>
                <a:sym typeface="+mn-ea"/>
              </a:rPr>
              <a:t> </a:t>
            </a:r>
            <a:r>
              <a:rPr lang="en-US" altLang="zh-CN" sz="1600" dirty="0">
                <a:latin typeface="+mn-ea"/>
                <a:sym typeface="+mn-ea"/>
              </a:rPr>
              <a:t>Chrome</a:t>
            </a:r>
            <a:r>
              <a:rPr lang="zh-CN" altLang="en-US" sz="1600" dirty="0">
                <a:latin typeface="+mn-ea"/>
                <a:sym typeface="+mn-ea"/>
              </a:rPr>
              <a:t> </a:t>
            </a:r>
            <a:r>
              <a:rPr lang="en-US" altLang="zh-CN" sz="1600" dirty="0">
                <a:latin typeface="+mn-ea"/>
                <a:sym typeface="+mn-ea"/>
              </a:rPr>
              <a:t>Opera</a:t>
            </a:r>
            <a:r>
              <a:rPr lang="zh-CN" altLang="en-US" sz="1600" dirty="0">
                <a:latin typeface="+mn-ea"/>
                <a:sym typeface="+mn-ea"/>
              </a:rPr>
              <a:t> </a:t>
            </a:r>
            <a:r>
              <a:rPr lang="en-US" altLang="zh-CN" sz="1600" dirty="0">
                <a:latin typeface="+mn-ea"/>
                <a:sym typeface="+mn-ea"/>
              </a:rPr>
              <a:t>getElementByClassName()</a:t>
            </a:r>
            <a:endParaRPr lang="en-US" altLang="zh-CN" sz="1600" dirty="0">
              <a:latin typeface="+mn-ea"/>
            </a:endParaRPr>
          </a:p>
          <a:p>
            <a:pPr marL="1200150" lvl="2" indent="-285750" eaLnBrk="1" hangingPunct="1">
              <a:lnSpc>
                <a:spcPct val="150000"/>
              </a:lnSpc>
              <a:buFont typeface="Arial" panose="020B0604020202020204" pitchFamily="34" charset="0"/>
              <a:buChar char="•"/>
            </a:pPr>
            <a:r>
              <a:rPr lang="en-US" altLang="zh-CN" sz="1600" dirty="0">
                <a:latin typeface="+mn-ea"/>
                <a:sym typeface="+mn-ea"/>
              </a:rPr>
              <a:t>IE</a:t>
            </a:r>
            <a:r>
              <a:rPr lang="zh-CN" altLang="en-US" sz="1600" dirty="0">
                <a:latin typeface="+mn-ea"/>
                <a:sym typeface="+mn-ea"/>
              </a:rPr>
              <a:t>中会相当慢</a:t>
            </a:r>
            <a:r>
              <a:rPr lang="en-US" altLang="zh-CN" sz="1600" dirty="0">
                <a:latin typeface="+mn-ea"/>
                <a:sym typeface="+mn-ea"/>
              </a:rPr>
              <a:t>	</a:t>
            </a: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最慢的选择器：伪类选择器和属性选择器</a:t>
            </a:r>
          </a:p>
          <a:p>
            <a:pPr lvl="1" indent="0" eaLnBrk="1" hangingPunct="1">
              <a:lnSpc>
                <a:spcPct val="150000"/>
              </a:lnSpc>
              <a:buFont typeface="Arial" panose="020B0604020202020204" pitchFamily="34" charset="0"/>
              <a:buNone/>
            </a:pPr>
            <a:r>
              <a:rPr lang="en-US" altLang="zh-CN" sz="1600" b="1" dirty="0">
                <a:latin typeface="+mn-ea"/>
                <a:sym typeface="+mn-ea"/>
              </a:rPr>
              <a:t>$(':hidden')	 $('[attribute=value]')</a:t>
            </a:r>
            <a:endParaRPr lang="en-US" altLang="zh-CN" sz="1600" b="1" dirty="0">
              <a:latin typeface="+mn-ea"/>
            </a:endParaRPr>
          </a:p>
          <a:p>
            <a:pPr lvl="2" indent="0" eaLnBrk="1" hangingPunct="1">
              <a:lnSpc>
                <a:spcPct val="150000"/>
              </a:lnSpc>
              <a:buFont typeface="Arial" panose="020B0604020202020204" pitchFamily="34" charset="0"/>
              <a:buNone/>
            </a:pPr>
            <a:r>
              <a:rPr lang="zh-CN" altLang="en-US" sz="1600" dirty="0">
                <a:latin typeface="+mn-ea"/>
                <a:sym typeface="+mn-ea"/>
              </a:rPr>
              <a:t>没有原生方法</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200" y="1149985"/>
            <a:ext cx="5735320" cy="64833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一样的选择器不一样的性能</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195963"/>
            <a:ext cx="7676926" cy="3653790"/>
          </a:xfrm>
          <a:prstGeom prst="rect">
            <a:avLst/>
          </a:prstGeom>
          <a:noFill/>
          <a:ln w="12700">
            <a:noFill/>
            <a:miter lim="800000"/>
          </a:ln>
        </p:spPr>
        <p:txBody>
          <a:bodyPr wrap="square" lIns="0" tIns="0" rIns="0" bIns="0" anchor="ctr">
            <a:spAutoFit/>
          </a:bodyPr>
          <a:lstStyle/>
          <a:p>
            <a:pPr eaLnBrk="1" hangingPunct="1">
              <a:lnSpc>
                <a:spcPct val="140000"/>
              </a:lnSpc>
            </a:pPr>
            <a:r>
              <a:rPr lang="zh-CN" altLang="en-US" sz="1600" b="1" dirty="0">
                <a:latin typeface="+mn-ea"/>
                <a:sym typeface="+mn-ea"/>
              </a:rPr>
              <a:t>不要过度使用</a:t>
            </a:r>
            <a:r>
              <a:rPr lang="en-US" altLang="zh-CN" sz="1600" b="1" dirty="0">
                <a:latin typeface="+mn-ea"/>
                <a:sym typeface="+mn-ea"/>
              </a:rPr>
              <a:t>jQuery</a:t>
            </a:r>
            <a:endParaRPr lang="en-US" altLang="zh-CN" sz="1600" b="1" dirty="0">
              <a:latin typeface="+mn-ea"/>
            </a:endParaRPr>
          </a:p>
          <a:p>
            <a:pPr lvl="1" eaLnBrk="1" hangingPunct="1">
              <a:lnSpc>
                <a:spcPct val="140000"/>
              </a:lnSpc>
            </a:pPr>
            <a:r>
              <a:rPr lang="en-US" altLang="zh-CN" sz="1600" dirty="0">
                <a:solidFill>
                  <a:schemeClr val="tx1"/>
                </a:solidFill>
                <a:latin typeface="+mn-ea"/>
                <a:sym typeface="+mn-ea"/>
              </a:rPr>
              <a:t>jQuery</a:t>
            </a:r>
            <a:r>
              <a:rPr lang="zh-CN" altLang="en-US" sz="1600" dirty="0">
                <a:solidFill>
                  <a:schemeClr val="tx1"/>
                </a:solidFill>
                <a:latin typeface="+mn-ea"/>
                <a:sym typeface="+mn-ea"/>
              </a:rPr>
              <a:t>速度再快，也无法与原生的</a:t>
            </a:r>
            <a:r>
              <a:rPr lang="en-US" altLang="zh-CN" sz="1600" dirty="0">
                <a:solidFill>
                  <a:schemeClr val="tx1"/>
                </a:solidFill>
                <a:latin typeface="+mn-ea"/>
                <a:sym typeface="+mn-ea"/>
              </a:rPr>
              <a:t>javascript</a:t>
            </a:r>
            <a:r>
              <a:rPr lang="zh-CN" altLang="en-US" sz="1600" dirty="0">
                <a:solidFill>
                  <a:schemeClr val="tx1"/>
                </a:solidFill>
                <a:latin typeface="+mn-ea"/>
                <a:sym typeface="+mn-ea"/>
              </a:rPr>
              <a:t>方法相比。所以有原生方法可以使用的场合，尽量避免使用</a:t>
            </a:r>
            <a:r>
              <a:rPr lang="en-US" altLang="zh-CN" sz="1600" dirty="0">
                <a:solidFill>
                  <a:schemeClr val="tx1"/>
                </a:solidFill>
                <a:latin typeface="+mn-ea"/>
                <a:sym typeface="+mn-ea"/>
              </a:rPr>
              <a:t>jQuery</a:t>
            </a:r>
            <a:r>
              <a:rPr lang="zh-CN" altLang="en-US" sz="1600" dirty="0">
                <a:solidFill>
                  <a:schemeClr val="tx1"/>
                </a:solidFill>
                <a:latin typeface="+mn-ea"/>
                <a:sym typeface="+mn-ea"/>
              </a:rPr>
              <a:t>。</a:t>
            </a:r>
          </a:p>
          <a:p>
            <a:pPr lvl="2" eaLnBrk="1" hangingPunct="1">
              <a:lnSpc>
                <a:spcPct val="140000"/>
              </a:lnSpc>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3" eaLnBrk="1" hangingPunct="1">
              <a:lnSpc>
                <a:spcPct val="140000"/>
              </a:lnSpc>
              <a:buNone/>
            </a:pPr>
            <a:endParaRPr lang="en-US" altLang="zh-CN" sz="1600" dirty="0">
              <a:latin typeface="+mn-ea"/>
            </a:endParaRPr>
          </a:p>
          <a:p>
            <a:pPr lvl="1" eaLnBrk="1" hangingPunct="1">
              <a:lnSpc>
                <a:spcPct val="140000"/>
              </a:lnSpc>
              <a:buNone/>
            </a:pPr>
            <a:r>
              <a:rPr lang="en-US" altLang="zh-CN" sz="1600" b="1" dirty="0">
                <a:latin typeface="+mn-ea"/>
                <a:sym typeface="+mn-ea"/>
              </a:rPr>
              <a:t>this.id</a:t>
            </a:r>
            <a:r>
              <a:rPr lang="zh-CN" altLang="en-US" sz="1600" dirty="0">
                <a:latin typeface="+mn-ea"/>
                <a:sym typeface="+mn-ea"/>
              </a:rPr>
              <a:t>的速度比</a:t>
            </a:r>
            <a:r>
              <a:rPr lang="en-US" altLang="zh-CN" sz="1600" b="1" dirty="0">
                <a:latin typeface="+mn-ea"/>
                <a:sym typeface="+mn-ea"/>
              </a:rPr>
              <a:t>$(this).attr('id')</a:t>
            </a:r>
            <a:r>
              <a:rPr lang="zh-CN" altLang="en-US" sz="1600" dirty="0">
                <a:latin typeface="+mn-ea"/>
                <a:sym typeface="+mn-ea"/>
              </a:rPr>
              <a:t>快了</a:t>
            </a:r>
            <a:r>
              <a:rPr lang="en-US" altLang="zh-CN" sz="1600" dirty="0">
                <a:solidFill>
                  <a:srgbClr val="FF0000"/>
                </a:solidFill>
                <a:latin typeface="+mn-ea"/>
                <a:sym typeface="+mn-ea"/>
              </a:rPr>
              <a:t>20</a:t>
            </a:r>
            <a:r>
              <a:rPr lang="zh-CN" altLang="en-US" sz="1600" dirty="0">
                <a:solidFill>
                  <a:srgbClr val="FF0000"/>
                </a:solidFill>
                <a:latin typeface="+mn-ea"/>
                <a:sym typeface="+mn-ea"/>
              </a:rPr>
              <a:t>多倍</a:t>
            </a:r>
            <a:endParaRPr lang="zh-CN" altLang="en-US" sz="1600" dirty="0" smtClean="0">
              <a:latin typeface="+mn-ea"/>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619672" y="2420888"/>
            <a:ext cx="2714625" cy="15906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418213"/>
            <a:ext cx="7676926" cy="3413760"/>
          </a:xfrm>
          <a:prstGeom prst="rect">
            <a:avLst/>
          </a:prstGeom>
          <a:noFill/>
          <a:ln w="12700">
            <a:noFill/>
            <a:miter lim="800000"/>
          </a:ln>
        </p:spPr>
        <p:txBody>
          <a:bodyPr wrap="square" lIns="0" tIns="0" rIns="0" bIns="0" anchor="ctr">
            <a:spAutoFit/>
          </a:bodyPr>
          <a:lstStyle/>
          <a:p>
            <a:pPr marL="285750" indent="-285750" eaLnBrk="1" hangingPunct="1">
              <a:lnSpc>
                <a:spcPct val="150000"/>
              </a:lnSpc>
              <a:buFont typeface="Arial" panose="020B0604020202020204" pitchFamily="34" charset="0"/>
              <a:buChar char="•"/>
            </a:pPr>
            <a:r>
              <a:rPr lang="zh-CN" altLang="en-US" sz="1600" dirty="0">
                <a:latin typeface="+mn-ea"/>
                <a:sym typeface="+mn-ea"/>
              </a:rPr>
              <a:t>做好缓存</a:t>
            </a:r>
            <a:r>
              <a:rPr lang="en-US" altLang="zh-CN" sz="1600" dirty="0">
                <a:latin typeface="+mn-ea"/>
                <a:sym typeface="+mn-ea"/>
              </a:rPr>
              <a:t>	</a:t>
            </a:r>
            <a:r>
              <a:rPr lang="zh-CN" altLang="en-US" sz="1600" dirty="0">
                <a:solidFill>
                  <a:srgbClr val="FF0000"/>
                </a:solidFill>
                <a:latin typeface="+mn-ea"/>
                <a:sym typeface="+mn-ea"/>
              </a:rPr>
              <a:t>快</a:t>
            </a:r>
            <a:r>
              <a:rPr lang="en-US" altLang="zh-CN" sz="1600" dirty="0">
                <a:solidFill>
                  <a:srgbClr val="FF0000"/>
                </a:solidFill>
                <a:latin typeface="+mn-ea"/>
                <a:sym typeface="+mn-ea"/>
              </a:rPr>
              <a:t>2-3</a:t>
            </a:r>
            <a:r>
              <a:rPr lang="zh-CN" altLang="en-US" sz="1600" dirty="0">
                <a:solidFill>
                  <a:srgbClr val="FF0000"/>
                </a:solidFill>
                <a:latin typeface="+mn-ea"/>
                <a:sym typeface="+mn-ea"/>
              </a:rPr>
              <a:t>倍</a:t>
            </a: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lvl="1" indent="0" eaLnBrk="1" hangingPunct="1">
              <a:lnSpc>
                <a:spcPct val="150000"/>
              </a:lnSpc>
              <a:buFont typeface="Arial" panose="020B0604020202020204" pitchFamily="34" charset="0"/>
              <a:buNone/>
            </a:pPr>
            <a:endParaRPr lang="en-US" altLang="zh-CN" sz="1600" dirty="0">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使用链式写法</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25%</a:t>
            </a:r>
          </a:p>
          <a:p>
            <a:pPr marL="285750" indent="-285750" eaLnBrk="1" hangingPunct="1">
              <a:lnSpc>
                <a:spcPct val="150000"/>
              </a:lnSpc>
              <a:buFont typeface="Arial" panose="020B0604020202020204" pitchFamily="34" charset="0"/>
              <a:buChar char="•"/>
            </a:pPr>
            <a:endParaRPr lang="en-US" altLang="zh-CN" sz="1600" dirty="0">
              <a:solidFill>
                <a:srgbClr val="FF0000"/>
              </a:solidFill>
              <a:latin typeface="+mn-ea"/>
            </a:endParaRPr>
          </a:p>
          <a:p>
            <a:pPr marL="285750" indent="-285750" eaLnBrk="1" hangingPunct="1">
              <a:lnSpc>
                <a:spcPct val="150000"/>
              </a:lnSpc>
              <a:buFont typeface="Arial" panose="020B0604020202020204" pitchFamily="34" charset="0"/>
              <a:buChar char="•"/>
            </a:pPr>
            <a:r>
              <a:rPr lang="zh-CN" altLang="en-US" sz="1600" dirty="0">
                <a:latin typeface="+mn-ea"/>
                <a:sym typeface="+mn-ea"/>
              </a:rPr>
              <a:t>少改动</a:t>
            </a:r>
            <a:r>
              <a:rPr lang="en-US" altLang="zh-CN" sz="1600" dirty="0">
                <a:latin typeface="+mn-ea"/>
                <a:sym typeface="+mn-ea"/>
              </a:rPr>
              <a:t>DOM</a:t>
            </a:r>
            <a:r>
              <a:rPr lang="zh-CN" altLang="en-US" sz="1600" dirty="0">
                <a:latin typeface="+mn-ea"/>
                <a:sym typeface="+mn-ea"/>
              </a:rPr>
              <a:t>结构</a:t>
            </a:r>
            <a:r>
              <a:rPr lang="en-US" altLang="zh-CN" sz="1600" dirty="0">
                <a:latin typeface="+mn-ea"/>
                <a:sym typeface="+mn-ea"/>
              </a:rPr>
              <a:t>	</a:t>
            </a:r>
            <a:r>
              <a:rPr lang="zh-CN" altLang="en-US" sz="1600" dirty="0">
                <a:solidFill>
                  <a:srgbClr val="FF0000"/>
                </a:solidFill>
                <a:latin typeface="+mn-ea"/>
                <a:sym typeface="+mn-ea"/>
              </a:rPr>
              <a:t>快了</a:t>
            </a:r>
            <a:r>
              <a:rPr lang="en-US" altLang="zh-CN" sz="1600" dirty="0">
                <a:solidFill>
                  <a:srgbClr val="FF0000"/>
                </a:solidFill>
                <a:latin typeface="+mn-ea"/>
                <a:sym typeface="+mn-ea"/>
              </a:rPr>
              <a:t>60%</a:t>
            </a:r>
          </a:p>
          <a:p>
            <a:pPr indent="0" eaLnBrk="1" hangingPunct="1">
              <a:lnSpc>
                <a:spcPct val="150000"/>
              </a:lnSpc>
              <a:buFont typeface="Arial" panose="020B0604020202020204" pitchFamily="34" charset="0"/>
              <a:buNone/>
            </a:pPr>
            <a:r>
              <a:rPr lang="zh-CN" altLang="en-US" sz="1600" dirty="0">
                <a:latin typeface="+mn-ea"/>
                <a:sym typeface="+mn-ea"/>
              </a:rPr>
              <a:t>   如果你要对一个</a:t>
            </a:r>
            <a:r>
              <a:rPr lang="en-US" altLang="zh-CN" sz="1600" dirty="0">
                <a:latin typeface="+mn-ea"/>
                <a:sym typeface="+mn-ea"/>
              </a:rPr>
              <a:t>DOM</a:t>
            </a:r>
            <a:r>
              <a:rPr lang="zh-CN" altLang="en-US" sz="1600" dirty="0">
                <a:latin typeface="+mn-ea"/>
                <a:sym typeface="+mn-ea"/>
              </a:rPr>
              <a:t>元素进行大量处理，应该先用</a:t>
            </a:r>
            <a:r>
              <a:rPr lang="en-US" altLang="zh-CN" sz="1600" dirty="0">
                <a:latin typeface="+mn-ea"/>
                <a:sym typeface="+mn-ea"/>
              </a:rPr>
              <a:t>.detach()</a:t>
            </a:r>
            <a:r>
              <a:rPr lang="zh-CN" altLang="en-US" sz="1600" dirty="0">
                <a:latin typeface="+mn-ea"/>
                <a:sym typeface="+mn-ea"/>
              </a:rPr>
              <a:t>方法</a:t>
            </a:r>
            <a:endParaRPr lang="en-US" altLang="zh-CN" sz="1600" dirty="0">
              <a:latin typeface="+mn-ea"/>
            </a:endParaRPr>
          </a:p>
          <a:p>
            <a:pPr lvl="1" indent="0" eaLnBrk="1" hangingPunct="1">
              <a:lnSpc>
                <a:spcPct val="150000"/>
              </a:lnSpc>
              <a:buFont typeface="Arial" panose="020B0604020202020204" pitchFamily="34" charset="0"/>
              <a:buNone/>
            </a:pPr>
            <a:endParaRPr lang="zh-CN" altLang="en-US" sz="1600" dirty="0">
              <a:latin typeface="+mn-ea"/>
            </a:endParaRPr>
          </a:p>
          <a:p>
            <a:endParaRPr lang="zh-CN" altLang="en-US" sz="1600"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 name="内容占位符 5"/>
          <p:cNvPicPr>
            <a:picLocks noGrp="1" noChangeAspect="1"/>
          </p:cNvPicPr>
          <p:nvPr>
            <p:ph idx="1"/>
          </p:nvPr>
        </p:nvPicPr>
        <p:blipFill>
          <a:blip r:embed="rId4" cstate="print"/>
          <a:stretch>
            <a:fillRect/>
          </a:stretch>
        </p:blipFill>
        <p:spPr>
          <a:xfrm>
            <a:off x="1066165" y="1881505"/>
            <a:ext cx="2381250" cy="485775"/>
          </a:xfrm>
          <a:prstGeom prst="rect">
            <a:avLst/>
          </a:prstGeom>
        </p:spPr>
      </p:pic>
      <p:pic>
        <p:nvPicPr>
          <p:cNvPr id="16" name="图片 15"/>
          <p:cNvPicPr>
            <a:picLocks noChangeAspect="1"/>
          </p:cNvPicPr>
          <p:nvPr/>
        </p:nvPicPr>
        <p:blipFill>
          <a:blip r:embed="rId5" cstate="print"/>
          <a:stretch>
            <a:fillRect/>
          </a:stretch>
        </p:blipFill>
        <p:spPr>
          <a:xfrm>
            <a:off x="1066165" y="2953385"/>
            <a:ext cx="6409690" cy="342900"/>
          </a:xfrm>
          <a:prstGeom prst="rect">
            <a:avLst/>
          </a:prstGeom>
        </p:spPr>
      </p:pic>
      <p:pic>
        <p:nvPicPr>
          <p:cNvPr id="17" name="图片 16"/>
          <p:cNvPicPr>
            <a:picLocks noChangeAspect="1"/>
          </p:cNvPicPr>
          <p:nvPr/>
        </p:nvPicPr>
        <p:blipFill>
          <a:blip r:embed="rId6" cstate="print"/>
          <a:stretch>
            <a:fillRect/>
          </a:stretch>
        </p:blipFill>
        <p:spPr>
          <a:xfrm>
            <a:off x="1066165" y="4177665"/>
            <a:ext cx="4466590" cy="11715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5" name="Rectangle 3"/>
          <p:cNvSpPr/>
          <p:nvPr/>
        </p:nvSpPr>
        <p:spPr bwMode="auto">
          <a:xfrm>
            <a:off x="733537" y="1916688"/>
            <a:ext cx="7676926" cy="3657600"/>
          </a:xfrm>
          <a:prstGeom prst="rect">
            <a:avLst/>
          </a:prstGeom>
          <a:noFill/>
          <a:ln w="12700">
            <a:noFill/>
            <a:miter lim="800000"/>
          </a:ln>
        </p:spPr>
        <p:txBody>
          <a:bodyPr wrap="square" lIns="0" tIns="0" rIns="0" bIns="0" anchor="ctr">
            <a:spAutoFit/>
          </a:bodyPr>
          <a:lstStyle/>
          <a:p>
            <a:pPr marL="342900" indent="-342900" eaLnBrk="1" hangingPunct="1">
              <a:lnSpc>
                <a:spcPct val="140000"/>
              </a:lnSpc>
              <a:buFont typeface="Arial" panose="020B0604020202020204" pitchFamily="34" charset="0"/>
              <a:buChar char="•"/>
            </a:pPr>
            <a:r>
              <a:rPr lang="zh-CN" altLang="en-US" sz="2000" b="1" dirty="0">
                <a:sym typeface="+mn-ea"/>
              </a:rPr>
              <a:t>$.get(url,[data],[fn],[type])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$.post(url,[data],[fn],[type])</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$.ajax(url,[settings])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$.ajaxSetup([options])</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ajaxSend(callback)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ajaxComplete(callback)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ajaxSuccess(callback)</a:t>
            </a:r>
            <a:endParaRPr lang="zh-CN" altLang="en-US" sz="2000" b="1" dirty="0"/>
          </a:p>
          <a:p>
            <a:pPr marL="342900" indent="-342900" eaLnBrk="1" hangingPunct="1">
              <a:lnSpc>
                <a:spcPct val="140000"/>
              </a:lnSpc>
              <a:buFont typeface="Arial" panose="020B0604020202020204" pitchFamily="34" charset="0"/>
              <a:buChar char="•"/>
            </a:pPr>
            <a:r>
              <a:rPr lang="zh-CN" altLang="en-US" sz="2000" b="1" dirty="0">
                <a:sym typeface="+mn-ea"/>
              </a:rPr>
              <a:t>ajaxError(callback)</a:t>
            </a:r>
            <a:endParaRPr lang="zh-CN" altLang="en-US" sz="1600" b="1" dirty="0" smtClean="0">
              <a:latin typeface="经典中圆简" pitchFamily="49" charset="-122"/>
              <a:ea typeface="经典中圆简" pitchFamily="49" charset="-122"/>
              <a:cs typeface="经典中圆简" pitchFamily="49" charset="-122"/>
            </a:endParaRPr>
          </a:p>
          <a:p>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solidFill>
                  <a:srgbClr val="004086"/>
                </a:solidFill>
                <a:latin typeface="经典中圆简" pitchFamily="49" charset="-122"/>
                <a:ea typeface="经典中圆简" pitchFamily="49" charset="-122"/>
                <a:cs typeface="经典中圆简" pitchFamily="49" charset="-122"/>
              </a:rPr>
              <a:t>AJAX</a:t>
            </a:r>
            <a:endParaRPr kumimoji="0" 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1027" name="Picture 3"/>
          <p:cNvPicPr>
            <a:picLocks noChangeAspect="1" noChangeArrowheads="1"/>
          </p:cNvPicPr>
          <p:nvPr/>
        </p:nvPicPr>
        <p:blipFill>
          <a:blip r:embed="rId4" cstate="print"/>
          <a:srcRect/>
          <a:stretch>
            <a:fillRect/>
          </a:stretch>
        </p:blipFill>
        <p:spPr bwMode="auto">
          <a:xfrm>
            <a:off x="755576" y="1988840"/>
            <a:ext cx="70580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2" name="Title 1"/>
          <p:cNvSpPr>
            <a:spLocks noGrp="1"/>
          </p:cNvSpPr>
          <p:nvPr>
            <p:ph type="title"/>
          </p:nvPr>
        </p:nvSpPr>
        <p:spPr>
          <a:xfrm>
            <a:off x="2714612" y="3501008"/>
            <a:ext cx="3929090" cy="642918"/>
          </a:xfrm>
        </p:spPr>
        <p:txBody>
          <a:bodyPr>
            <a:noAutofit/>
          </a:bodyPr>
          <a:lstStyle/>
          <a:p>
            <a:pPr marL="40005"/>
            <a:r>
              <a:rPr lang="en-US" altLang="zh-CN" sz="4800" dirty="0" smtClean="0">
                <a:solidFill>
                  <a:srgbClr val="004086"/>
                </a:solidFill>
                <a:latin typeface="Helvetica Neue" charset="0"/>
                <a:ea typeface="宋体" panose="02010600030101010101" pitchFamily="2" charset="-122"/>
                <a:sym typeface="Helvetica Neue" charset="0"/>
              </a:rPr>
              <a:t>Thank you!</a:t>
            </a:r>
            <a:endParaRPr lang="en-US" altLang="zh-CN" sz="4800" dirty="0">
              <a:solidFill>
                <a:srgbClr val="004086"/>
              </a:solidFill>
              <a:latin typeface="Helvetica Neue" charset="0"/>
              <a:ea typeface="宋体" panose="02010600030101010101" pitchFamily="2" charset="-122"/>
              <a:sym typeface="Helvetica Neue" charset="0"/>
            </a:endParaRPr>
          </a:p>
        </p:txBody>
      </p:sp>
      <p:sp>
        <p:nvSpPr>
          <p:cNvPr id="7" name="Rectangle 3"/>
          <p:cNvSpPr/>
          <p:nvPr/>
        </p:nvSpPr>
        <p:spPr bwMode="auto">
          <a:xfrm>
            <a:off x="733537" y="2062009"/>
            <a:ext cx="7676926" cy="430887"/>
          </a:xfrm>
          <a:prstGeom prst="rect">
            <a:avLst/>
          </a:prstGeom>
          <a:noFill/>
          <a:ln w="12700">
            <a:noFill/>
            <a:miter lim="800000"/>
          </a:ln>
        </p:spPr>
        <p:txBody>
          <a:bodyPr wrap="square" lIns="0" tIns="0" rIns="0" bIns="0" anchor="ctr">
            <a:spAutoFit/>
          </a:bodyPr>
          <a:lstStyle/>
          <a:p>
            <a:pPr algn="ctr"/>
            <a:r>
              <a:rPr lang="zh-CN" altLang="en-US" sz="2800" dirty="0" smtClean="0">
                <a:latin typeface="经典中圆简" pitchFamily="49" charset="-122"/>
                <a:ea typeface="经典中圆简" pitchFamily="49" charset="-122"/>
                <a:cs typeface="经典中圆简" pitchFamily="49" charset="-122"/>
              </a:rPr>
              <a:t>“一起来探索，技术与艺术的完美结合”</a:t>
            </a:r>
            <a:endParaRPr lang="en-US" altLang="zh-CN" sz="2800" dirty="0" smtClean="0">
              <a:latin typeface="经典中圆简" pitchFamily="49" charset="-122"/>
              <a:ea typeface="经典中圆简" pitchFamily="49" charset="-122"/>
              <a:cs typeface="经典中圆简" pitchFamily="49" charset="-122"/>
            </a:endParaRPr>
          </a:p>
        </p:txBody>
      </p:sp>
      <p:sp>
        <p:nvSpPr>
          <p:cNvPr id="8" name="Rectangle 7"/>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 name="Group 8"/>
          <p:cNvGrpSpPr/>
          <p:nvPr/>
        </p:nvGrpSpPr>
        <p:grpSpPr>
          <a:xfrm>
            <a:off x="7884368" y="44624"/>
            <a:ext cx="1142110" cy="573144"/>
            <a:chOff x="107504" y="188640"/>
            <a:chExt cx="1729730" cy="868030"/>
          </a:xfrm>
        </p:grpSpPr>
        <p:pic>
          <p:nvPicPr>
            <p:cNvPr id="10"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1" name="Rectangle 10"/>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Content Placeholder 77" descr="ppt页面-3.2.jpg"/>
          <p:cNvPicPr>
            <a:picLocks noGrp="1" noChangeAspect="1"/>
          </p:cNvPicPr>
          <p:nvPr>
            <p:ph idx="1"/>
          </p:nvPr>
        </p:nvPicPr>
        <p:blipFill>
          <a:blip r:embed="rId2" cstate="print"/>
          <a:stretch>
            <a:fillRect/>
          </a:stretch>
        </p:blipFill>
        <p:spPr>
          <a:xfrm>
            <a:off x="0" y="44529"/>
            <a:ext cx="9144000" cy="6858000"/>
          </a:xfrm>
        </p:spPr>
      </p:pic>
      <p:sp>
        <p:nvSpPr>
          <p:cNvPr id="44" name="Rectangle 3"/>
          <p:cNvSpPr/>
          <p:nvPr/>
        </p:nvSpPr>
        <p:spPr bwMode="auto">
          <a:xfrm>
            <a:off x="2288017" y="2348989"/>
            <a:ext cx="7676926" cy="2484120"/>
          </a:xfrm>
          <a:prstGeom prst="rect">
            <a:avLst/>
          </a:prstGeom>
          <a:noFill/>
          <a:ln w="12700">
            <a:noFill/>
            <a:miter lim="800000"/>
          </a:ln>
        </p:spPr>
        <p:txBody>
          <a:bodyPr wrap="square" lIns="0" tIns="0" rIns="0" bIns="0" anchor="ctr">
            <a:spAutoFit/>
          </a:bodyPr>
          <a:lstStyle/>
          <a:p>
            <a:pPr marL="285750" indent="-285750" eaLnBrk="1" hangingPunct="1">
              <a:lnSpc>
                <a:spcPct val="170000"/>
              </a:lnSpc>
              <a:buFont typeface="Wingdings" panose="05000000000000000000" charset="0"/>
              <a:buChar char="l"/>
            </a:pPr>
            <a:r>
              <a:rPr lang="en-US" altLang="zh-CN" sz="1600" b="1" dirty="0">
                <a:sym typeface="+mn-ea"/>
              </a:rPr>
              <a:t>jQuery</a:t>
            </a:r>
            <a:r>
              <a:rPr lang="zh-CN" altLang="en-US" sz="1600" b="1" dirty="0">
                <a:sym typeface="+mn-ea"/>
              </a:rPr>
              <a:t>是一套</a:t>
            </a:r>
            <a:r>
              <a:rPr lang="en-US" altLang="zh-CN" sz="1600" b="1" dirty="0">
                <a:sym typeface="+mn-ea"/>
              </a:rPr>
              <a:t>Javascript</a:t>
            </a:r>
            <a:r>
              <a:rPr lang="zh-CN" altLang="en-US" sz="1600" b="1" dirty="0">
                <a:sym typeface="+mn-ea"/>
              </a:rPr>
              <a:t>脚本库</a:t>
            </a:r>
            <a:endParaRPr lang="en-US" altLang="zh-CN" sz="1600" b="1" dirty="0"/>
          </a:p>
          <a:p>
            <a:pPr lvl="1" indent="0" eaLnBrk="1" hangingPunct="1">
              <a:lnSpc>
                <a:spcPct val="170000"/>
              </a:lnSpc>
              <a:buNone/>
            </a:pPr>
            <a:r>
              <a:rPr lang="en-US" altLang="zh-CN" sz="1600" b="1" dirty="0">
                <a:sym typeface="+mn-ea"/>
              </a:rPr>
              <a:t>jQuery</a:t>
            </a:r>
            <a:r>
              <a:rPr lang="zh-CN" altLang="en-US" sz="1600" b="1" dirty="0">
                <a:sym typeface="+mn-ea"/>
              </a:rPr>
              <a:t> </a:t>
            </a:r>
            <a:r>
              <a:rPr lang="en-US" altLang="zh-CN" sz="1600" b="1" dirty="0">
                <a:sym typeface="+mn-ea"/>
              </a:rPr>
              <a:t>== JavascriptLibrary   </a:t>
            </a:r>
            <a:endParaRPr lang="en-US" altLang="zh-CN" sz="1600" b="1" dirty="0"/>
          </a:p>
          <a:p>
            <a:pPr lvl="1" indent="0" eaLnBrk="1" hangingPunct="1">
              <a:lnSpc>
                <a:spcPct val="170000"/>
              </a:lnSpc>
              <a:buNone/>
            </a:pPr>
            <a:r>
              <a:rPr lang="en-US" altLang="zh-CN" sz="1600" b="1" dirty="0">
                <a:sym typeface="+mn-ea"/>
              </a:rPr>
              <a:t>jQuery != JavascriptFrameWork</a:t>
            </a:r>
            <a:endParaRPr lang="en-US" altLang="zh-CN" sz="1600" b="1" dirty="0"/>
          </a:p>
          <a:p>
            <a:pPr marL="285750" indent="-285750" eaLnBrk="1" hangingPunct="1">
              <a:lnSpc>
                <a:spcPct val="170000"/>
              </a:lnSpc>
              <a:buFont typeface="Wingdings" panose="05000000000000000000" charset="0"/>
              <a:buChar char="l"/>
            </a:pPr>
            <a:r>
              <a:rPr lang="zh-CN" altLang="en-US" sz="1600" b="1" dirty="0">
                <a:sym typeface="+mn-ea"/>
              </a:rPr>
              <a:t>提供了强大的功能函数</a:t>
            </a:r>
            <a:endParaRPr lang="en-US" altLang="zh-CN" sz="1600" dirty="0"/>
          </a:p>
          <a:p>
            <a:pPr marL="285750" indent="-285750" eaLnBrk="1" hangingPunct="1">
              <a:lnSpc>
                <a:spcPct val="170000"/>
              </a:lnSpc>
              <a:buFont typeface="Wingdings" panose="05000000000000000000" charset="0"/>
              <a:buChar char="l"/>
            </a:pPr>
            <a:r>
              <a:rPr lang="zh-CN" altLang="en-US" sz="1600" b="1" dirty="0">
                <a:sym typeface="+mn-ea"/>
              </a:rPr>
              <a:t>解决浏览器兼容性问题</a:t>
            </a:r>
            <a:endParaRPr lang="en-US" altLang="zh-CN" sz="1600" dirty="0"/>
          </a:p>
          <a:p>
            <a:pPr marL="285750" indent="-285750" eaLnBrk="1" hangingPunct="1">
              <a:lnSpc>
                <a:spcPct val="170000"/>
              </a:lnSpc>
              <a:buFont typeface="Wingdings" panose="05000000000000000000" charset="0"/>
              <a:buChar char="l"/>
            </a:pPr>
            <a:r>
              <a:rPr lang="zh-CN" altLang="en-US" sz="1600" b="1" dirty="0">
                <a:sym typeface="+mn-ea"/>
              </a:rPr>
              <a:t>实现丰富的</a:t>
            </a:r>
            <a:r>
              <a:rPr lang="en-US" altLang="zh-CN" sz="1600" b="1" dirty="0">
                <a:sym typeface="+mn-ea"/>
              </a:rPr>
              <a:t>UI</a:t>
            </a:r>
            <a:endParaRPr lang="en-US" altLang="zh-CN" sz="1600" dirty="0">
              <a:solidFill>
                <a:schemeClr val="tx1"/>
              </a:solidFill>
              <a:latin typeface="经典中圆简" pitchFamily="49" charset="-122"/>
              <a:ea typeface="经典中圆简" pitchFamily="49" charset="-122"/>
              <a:cs typeface="经典中圆简" pitchFamily="49" charset="-122"/>
              <a:sym typeface="Helvetica Neue Light" charset="0"/>
            </a:endParaRPr>
          </a:p>
        </p:txBody>
      </p:sp>
      <p:sp>
        <p:nvSpPr>
          <p:cNvPr id="34" name="Rectangle 33"/>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37" name="Group 36"/>
          <p:cNvGrpSpPr/>
          <p:nvPr/>
        </p:nvGrpSpPr>
        <p:grpSpPr>
          <a:xfrm>
            <a:off x="7884368" y="44624"/>
            <a:ext cx="1142110" cy="573144"/>
            <a:chOff x="107504" y="188640"/>
            <a:chExt cx="1729730" cy="868030"/>
          </a:xfrm>
        </p:grpSpPr>
        <p:pic>
          <p:nvPicPr>
            <p:cNvPr id="3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40" name="Rectangle 3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Rectangle 4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2" name="Rectangle 4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Rectangle 4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1" name="Rectangle 24"/>
          <p:cNvSpPr/>
          <p:nvPr/>
        </p:nvSpPr>
        <p:spPr bwMode="auto">
          <a:xfrm>
            <a:off x="1793897" y="4827870"/>
            <a:ext cx="1117141"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需求采集</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3" name="Rectangle 26"/>
          <p:cNvSpPr/>
          <p:nvPr/>
        </p:nvSpPr>
        <p:spPr bwMode="auto">
          <a:xfrm>
            <a:off x="4823933" y="4827870"/>
            <a:ext cx="1231507"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高保真视觉稿</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4" name="Rectangle 27"/>
          <p:cNvSpPr/>
          <p:nvPr/>
        </p:nvSpPr>
        <p:spPr bwMode="auto">
          <a:xfrm>
            <a:off x="6574289" y="4833290"/>
            <a:ext cx="1238071" cy="215444"/>
          </a:xfrm>
          <a:prstGeom prst="rect">
            <a:avLst/>
          </a:prstGeom>
          <a:noFill/>
          <a:ln w="12700" cap="flat">
            <a:noFill/>
            <a:miter lim="800000"/>
            <a:headEnd type="none" w="med" len="med"/>
            <a:tailEnd type="none" w="med" len="med"/>
          </a:ln>
          <a:effectLst>
            <a:outerShdw dist="12699" dir="5400000" algn="ctr" rotWithShape="0">
              <a:schemeClr val="bg2">
                <a:alpha val="50000"/>
              </a:schemeClr>
            </a:outerShdw>
          </a:effectLst>
        </p:spPr>
        <p:txBody>
          <a:bodyPr wrap="square" lIns="0" tIns="0" rIns="0" bIns="0" anchor="ctr">
            <a:spAutoFit/>
          </a:bodyPr>
          <a:lstStyle/>
          <a:p>
            <a:pPr>
              <a:defRPr/>
            </a:pPr>
            <a:r>
              <a:rPr lang="zh-CN" altLang="en-US" sz="1400" b="1" dirty="0" smtClean="0">
                <a:solidFill>
                  <a:srgbClr val="FFFFFF"/>
                </a:solidFill>
                <a:latin typeface="经典中圆简" pitchFamily="49" charset="-122"/>
                <a:ea typeface="经典中圆简" pitchFamily="49" charset="-122"/>
                <a:cs typeface="经典中圆简" pitchFamily="49" charset="-122"/>
                <a:sym typeface="Helvetica Neue" charset="0"/>
              </a:rPr>
              <a:t>前端页面实现</a:t>
            </a:r>
            <a:endParaRPr lang="en-US" altLang="zh-CN" sz="1400" b="1" dirty="0">
              <a:solidFill>
                <a:srgbClr val="FFFFFF"/>
              </a:solidFill>
              <a:latin typeface="经典中圆简" pitchFamily="49" charset="-122"/>
              <a:ea typeface="经典中圆简" pitchFamily="49" charset="-122"/>
              <a:cs typeface="经典中圆简" pitchFamily="49" charset="-122"/>
              <a:sym typeface="Helvetica Neue" charset="0"/>
            </a:endParaRPr>
          </a:p>
        </p:txBody>
      </p:sp>
      <p:sp>
        <p:nvSpPr>
          <p:cNvPr id="86"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概述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27384"/>
            <a:ext cx="9144000" cy="6858000"/>
          </a:xfrm>
        </p:spPr>
      </p:pic>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2" name="文本框 1"/>
          <p:cNvSpPr txBox="1"/>
          <p:nvPr/>
        </p:nvSpPr>
        <p:spPr>
          <a:xfrm>
            <a:off x="694055" y="1248410"/>
            <a:ext cx="7756525" cy="4183380"/>
          </a:xfrm>
          <a:prstGeom prst="rect">
            <a:avLst/>
          </a:prstGeom>
          <a:noFill/>
        </p:spPr>
        <p:txBody>
          <a:bodyPr wrap="square" rtlCol="0" anchor="t">
            <a:spAutoFit/>
          </a:bodyPr>
          <a:lstStyle/>
          <a:p>
            <a:pPr marL="285750" indent="-285750" eaLnBrk="1" hangingPunct="1">
              <a:lnSpc>
                <a:spcPct val="140000"/>
              </a:lnSpc>
              <a:buFont typeface="Arial" panose="020B0604020202020204" pitchFamily="34" charset="0"/>
              <a:buChar char="•"/>
            </a:pPr>
            <a:r>
              <a:rPr lang="en-US" altLang="zh-CN" sz="1600" b="1" dirty="0">
                <a:sym typeface="+mn-ea"/>
              </a:rPr>
              <a:t>“$”</a:t>
            </a:r>
            <a:r>
              <a:rPr lang="zh-CN" altLang="en-US" sz="1600" b="1" dirty="0">
                <a:sym typeface="+mn-ea"/>
              </a:rPr>
              <a:t>符号在</a:t>
            </a:r>
            <a:r>
              <a:rPr lang="en-US" altLang="zh-CN" sz="1600" b="1" dirty="0">
                <a:sym typeface="+mn-ea"/>
              </a:rPr>
              <a:t>jQuery</a:t>
            </a:r>
            <a:r>
              <a:rPr lang="zh-CN" altLang="en-US" sz="1600" b="1" dirty="0">
                <a:sym typeface="+mn-ea"/>
              </a:rPr>
              <a:t>中代表对</a:t>
            </a:r>
            <a:r>
              <a:rPr lang="en-US" altLang="zh-CN" sz="1600" b="1" dirty="0">
                <a:sym typeface="+mn-ea"/>
              </a:rPr>
              <a:t>jQuery</a:t>
            </a:r>
            <a:r>
              <a:rPr lang="zh-CN" altLang="en-US" sz="1600" b="1" dirty="0">
                <a:sym typeface="+mn-ea"/>
              </a:rPr>
              <a:t>对象的引用</a:t>
            </a:r>
            <a:r>
              <a:rPr lang="en-US" altLang="zh-CN" sz="1600" b="1" dirty="0">
                <a:sym typeface="+mn-ea"/>
              </a:rPr>
              <a:t>, “jQuery”</a:t>
            </a:r>
            <a:r>
              <a:rPr lang="zh-CN" altLang="en-US" sz="1600" b="1" dirty="0">
                <a:sym typeface="+mn-ea"/>
              </a:rPr>
              <a:t>是核心对象 </a:t>
            </a:r>
            <a:r>
              <a:rPr lang="en-US" altLang="zh-CN" sz="1600" b="1" dirty="0">
                <a:sym typeface="+mn-ea"/>
              </a:rPr>
              <a:t>Returns: jQuery</a:t>
            </a:r>
            <a:r>
              <a:rPr lang="zh-CN" altLang="en-US" sz="1600" b="1" dirty="0">
                <a:sym typeface="+mn-ea"/>
              </a:rPr>
              <a:t>包装集</a:t>
            </a:r>
            <a:endParaRPr lang="en-US" altLang="zh-CN" sz="1600" b="1" dirty="0"/>
          </a:p>
          <a:p>
            <a:pPr marL="285750" indent="-285750" eaLnBrk="1" hangingPunct="1">
              <a:lnSpc>
                <a:spcPct val="140000"/>
              </a:lnSpc>
              <a:buFont typeface="Arial" panose="020B0604020202020204" pitchFamily="34" charset="0"/>
              <a:buChar char="•"/>
            </a:pPr>
            <a:endParaRPr lang="en-US" altLang="zh-CN" sz="1600" dirty="0"/>
          </a:p>
          <a:p>
            <a:pPr marL="285750" indent="-285750" eaLnBrk="1" hangingPunct="1">
              <a:lnSpc>
                <a:spcPct val="140000"/>
              </a:lnSpc>
              <a:buFont typeface="Arial" panose="020B0604020202020204" pitchFamily="34" charset="0"/>
              <a:buChar char="•"/>
            </a:pPr>
            <a:r>
              <a:rPr lang="en-US" altLang="zh-CN" sz="1600" b="1" dirty="0">
                <a:sym typeface="+mn-ea"/>
              </a:rPr>
              <a:t>$( html, ownerDocument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a:t>
            </a:r>
            <a:r>
              <a:rPr lang="en-US" altLang="zh-CN" sz="1600" dirty="0">
                <a:sym typeface="+mn-ea"/>
              </a:rPr>
              <a:t>根据HTML原始字符串动态创建Dom元素.</a:t>
            </a:r>
            <a:endParaRPr lang="en-US" altLang="zh-CN" sz="1600" dirty="0"/>
          </a:p>
          <a:p>
            <a:pPr marL="285750" indent="-285750" eaLnBrk="1" hangingPunct="1">
              <a:lnSpc>
                <a:spcPct val="140000"/>
              </a:lnSpc>
              <a:buFont typeface="Arial" panose="020B0604020202020204" pitchFamily="34" charset="0"/>
              <a:buChar char="•"/>
            </a:pPr>
            <a:r>
              <a:rPr lang="en-US" altLang="zh-CN" sz="1600" b="1" dirty="0">
                <a:sym typeface="+mn-ea"/>
              </a:rPr>
              <a:t>$( elements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a:t>
            </a:r>
            <a:r>
              <a:rPr lang="en-US" altLang="zh-CN" sz="1600" dirty="0">
                <a:sym typeface="+mn-ea"/>
              </a:rPr>
              <a:t>将一个或多个Dom对象封装jQuery函数功能(即封装为jQuery包装集)</a:t>
            </a:r>
          </a:p>
          <a:p>
            <a:pPr marL="285750" indent="-285750" eaLnBrk="1" hangingPunct="1">
              <a:lnSpc>
                <a:spcPct val="140000"/>
              </a:lnSpc>
              <a:buFont typeface="Arial" panose="020B0604020202020204" pitchFamily="34" charset="0"/>
              <a:buChar char="•"/>
            </a:pPr>
            <a:r>
              <a:rPr lang="en-US" altLang="zh-CN" sz="1600" b="1" dirty="0">
                <a:sym typeface="+mn-ea"/>
              </a:rPr>
              <a:t>$( callback ) </a:t>
            </a:r>
            <a:endParaRPr lang="en-US" altLang="zh-CN" sz="1600" b="1" dirty="0"/>
          </a:p>
          <a:p>
            <a:pPr lvl="1" indent="0" eaLnBrk="1" hangingPunct="1">
              <a:lnSpc>
                <a:spcPct val="140000"/>
              </a:lnSpc>
              <a:buFont typeface="Arial" panose="020B0604020202020204" pitchFamily="34" charset="0"/>
              <a:buNone/>
            </a:pPr>
            <a:r>
              <a:rPr lang="en-US" altLang="zh-CN" sz="1600" b="1" dirty="0">
                <a:sym typeface="+mn-ea"/>
              </a:rPr>
              <a:t>- $(document).ready()</a:t>
            </a:r>
            <a:r>
              <a:rPr lang="en-US" altLang="zh-CN" sz="1600" dirty="0">
                <a:sym typeface="+mn-ea"/>
              </a:rPr>
              <a:t>的简写方式</a:t>
            </a:r>
            <a:endParaRPr lang="en-US" altLang="zh-CN" sz="1600" dirty="0"/>
          </a:p>
          <a:p>
            <a:pPr lvl="1" indent="0" eaLnBrk="1" hangingPunct="1">
              <a:lnSpc>
                <a:spcPct val="140000"/>
              </a:lnSpc>
              <a:buFont typeface="Arial" panose="020B0604020202020204" pitchFamily="34" charset="0"/>
              <a:buNone/>
            </a:pPr>
            <a:r>
              <a:rPr lang="en-US" altLang="zh-CN" sz="1600" b="1" dirty="0">
                <a:sym typeface="+mn-ea"/>
              </a:rPr>
              <a:t>- $(function() {})</a:t>
            </a:r>
            <a:endParaRPr lang="en-US" altLang="zh-CN" sz="1600" dirty="0">
              <a:sym typeface="+mn-ea"/>
            </a:endParaRPr>
          </a:p>
          <a:p>
            <a:pPr marL="285750" indent="-285750" eaLnBrk="1" hangingPunct="1">
              <a:lnSpc>
                <a:spcPct val="140000"/>
              </a:lnSpc>
              <a:buFont typeface="Arial" panose="020B0604020202020204" pitchFamily="34" charset="0"/>
              <a:buChar char="•"/>
            </a:pPr>
            <a:r>
              <a:rPr lang="en-US" altLang="zh-CN" sz="1600" b="1" dirty="0">
                <a:sym typeface="+mn-ea"/>
              </a:rPr>
              <a:t>jQuery( </a:t>
            </a:r>
            <a:r>
              <a:rPr lang="en-US" altLang="zh-CN" sz="1600" b="1" dirty="0">
                <a:solidFill>
                  <a:srgbClr val="FF0000"/>
                </a:solidFill>
                <a:sym typeface="+mn-ea"/>
              </a:rPr>
              <a:t>selector</a:t>
            </a:r>
            <a:r>
              <a:rPr lang="en-US" altLang="zh-CN" sz="1600" b="1" dirty="0">
                <a:sym typeface="+mn-ea"/>
              </a:rPr>
              <a:t>, context )</a:t>
            </a:r>
            <a:endParaRPr lang="en-US" altLang="zh-CN" sz="1600" dirty="0">
              <a:sym typeface="+mn-ea"/>
            </a:endParaRPr>
          </a:p>
          <a:p>
            <a:pPr lvl="1" indent="0" eaLnBrk="1" hangingPunct="1">
              <a:lnSpc>
                <a:spcPct val="140000"/>
              </a:lnSpc>
              <a:buFont typeface="Arial" panose="020B0604020202020204" pitchFamily="34" charset="0"/>
              <a:buNone/>
            </a:pPr>
            <a:r>
              <a:rPr lang="en-US" altLang="zh-CN" sz="1600" dirty="0"/>
              <a:t>- </a:t>
            </a:r>
            <a:r>
              <a:rPr lang="en-US" altLang="zh-CN" sz="1600" dirty="0" err="1"/>
              <a:t>接收一个包含</a:t>
            </a:r>
            <a:r>
              <a:rPr lang="en-US" altLang="zh-CN" sz="1600" dirty="0"/>
              <a:t> CSS </a:t>
            </a:r>
            <a:r>
              <a:rPr lang="en-US" altLang="zh-CN" sz="1600" dirty="0" err="1"/>
              <a:t>选择器的字符串</a:t>
            </a:r>
            <a:r>
              <a:rPr lang="en-US" altLang="zh-CN" sz="1600" dirty="0"/>
              <a:t>,</a:t>
            </a:r>
            <a:r>
              <a:rPr lang="zh-CN" altLang="en-US" sz="1600" dirty="0"/>
              <a:t>并</a:t>
            </a:r>
            <a:r>
              <a:rPr lang="en-US" altLang="zh-CN" sz="1600" dirty="0" err="1"/>
              <a:t>用这个字符串去匹配一组元素</a:t>
            </a:r>
            <a:r>
              <a:rPr lang="en-US" altLang="zh-CN" sz="16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27384"/>
            <a:ext cx="9144000" cy="6858000"/>
          </a:xfrm>
        </p:spPr>
      </p:pic>
      <p:sp>
        <p:nvSpPr>
          <p:cNvPr id="162" name="Rectangle 13"/>
          <p:cNvSpPr/>
          <p:nvPr/>
        </p:nvSpPr>
        <p:spPr bwMode="auto">
          <a:xfrm>
            <a:off x="6238444" y="3442518"/>
            <a:ext cx="1285884"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前端开发</a:t>
            </a:r>
            <a:r>
              <a:rPr lang="en-US" altLang="zh-CN"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  </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3" name="Rectangle 14"/>
          <p:cNvSpPr/>
          <p:nvPr/>
        </p:nvSpPr>
        <p:spPr bwMode="auto">
          <a:xfrm>
            <a:off x="3565228" y="3470811"/>
            <a:ext cx="2013545"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视觉设计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164" name="Rectangle 15"/>
          <p:cNvSpPr/>
          <p:nvPr/>
        </p:nvSpPr>
        <p:spPr bwMode="auto">
          <a:xfrm>
            <a:off x="911751" y="3439773"/>
            <a:ext cx="1500009" cy="246221"/>
          </a:xfrm>
          <a:prstGeom prst="rect">
            <a:avLst/>
          </a:prstGeom>
          <a:noFill/>
          <a:ln w="12700">
            <a:noFill/>
            <a:miter lim="800000"/>
          </a:ln>
        </p:spPr>
        <p:txBody>
          <a:bodyPr wrap="square" lIns="0" tIns="0" rIns="40639" bIns="0" anchor="ctr">
            <a:spAutoFit/>
          </a:bodyPr>
          <a:lstStyle/>
          <a:p>
            <a:pPr marL="40005"/>
            <a:r>
              <a:rPr lang="zh-CN" altLang="en-US" sz="1600" dirty="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rPr>
              <a:t>交互设计</a:t>
            </a:r>
            <a:endParaRPr lang="en-US" altLang="zh-CN"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Helvetica Neue Medium" charset="0"/>
            </a:endParaRPr>
          </a:p>
        </p:txBody>
      </p:sp>
      <p:sp>
        <p:nvSpPr>
          <p:cNvPr id="40" name="Title 1"/>
          <p:cNvSpPr txBox="1"/>
          <p:nvPr/>
        </p:nvSpPr>
        <p:spPr>
          <a:xfrm>
            <a:off x="711498" y="112474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的选择器</a:t>
            </a:r>
          </a:p>
        </p:txBody>
      </p:sp>
      <p:sp>
        <p:nvSpPr>
          <p:cNvPr id="2" name="文本框 1"/>
          <p:cNvSpPr txBox="1"/>
          <p:nvPr/>
        </p:nvSpPr>
        <p:spPr>
          <a:xfrm>
            <a:off x="911860" y="2171700"/>
            <a:ext cx="7756525" cy="581660"/>
          </a:xfrm>
          <a:prstGeom prst="rect">
            <a:avLst/>
          </a:prstGeom>
          <a:noFill/>
        </p:spPr>
        <p:txBody>
          <a:bodyPr wrap="square" rtlCol="0" anchor="t">
            <a:spAutoFit/>
          </a:bodyPr>
          <a:lstStyle/>
          <a:p>
            <a:pPr eaLnBrk="1" hangingPunct="1"/>
            <a:r>
              <a:rPr lang="en-US" altLang="zh-CN" sz="1600" dirty="0">
                <a:sym typeface="+mn-ea"/>
              </a:rPr>
              <a:t>jQuery</a:t>
            </a:r>
            <a:r>
              <a:rPr lang="zh-CN" altLang="en-US" sz="1600" dirty="0">
                <a:sym typeface="+mn-ea"/>
              </a:rPr>
              <a:t>提供了异常强大的</a:t>
            </a:r>
            <a:r>
              <a:rPr lang="zh-CN" altLang="en-US" sz="1600" dirty="0">
                <a:solidFill>
                  <a:srgbClr val="FF0000"/>
                </a:solidFill>
                <a:sym typeface="+mn-ea"/>
              </a:rPr>
              <a:t>选择器</a:t>
            </a:r>
            <a:r>
              <a:rPr lang="zh-CN" altLang="en-US" sz="1600" dirty="0">
                <a:sym typeface="+mn-ea"/>
              </a:rPr>
              <a:t>用来帮助我们获取页面上的对象</a:t>
            </a:r>
            <a:r>
              <a:rPr lang="en-US" altLang="zh-CN" sz="1600" dirty="0">
                <a:sym typeface="+mn-ea"/>
              </a:rPr>
              <a:t>, </a:t>
            </a:r>
            <a:r>
              <a:rPr lang="zh-CN" altLang="en-US" sz="1600" dirty="0">
                <a:sym typeface="+mn-ea"/>
              </a:rPr>
              <a:t>并且将对象以</a:t>
            </a:r>
            <a:r>
              <a:rPr lang="en-US" altLang="zh-CN" sz="1600" b="1" dirty="0">
                <a:solidFill>
                  <a:srgbClr val="FF0000"/>
                </a:solidFill>
                <a:sym typeface="+mn-ea"/>
              </a:rPr>
              <a:t>jQuery</a:t>
            </a:r>
            <a:r>
              <a:rPr lang="zh-CN" altLang="en-US" sz="1600" b="1" dirty="0">
                <a:solidFill>
                  <a:srgbClr val="FF0000"/>
                </a:solidFill>
                <a:sym typeface="+mn-ea"/>
              </a:rPr>
              <a:t>包装集</a:t>
            </a:r>
            <a:r>
              <a:rPr lang="zh-CN" altLang="en-US" sz="1600" dirty="0">
                <a:sym typeface="+mn-ea"/>
              </a:rPr>
              <a:t>的形式返回</a:t>
            </a:r>
            <a:r>
              <a:rPr lang="zh-CN" altLang="en-US" sz="1600" b="1" dirty="0">
                <a:sym typeface="+mn-ea"/>
              </a:rPr>
              <a:t>。</a:t>
            </a:r>
            <a:endParaRPr lang="zh-CN" altLang="en-US"/>
          </a:p>
        </p:txBody>
      </p:sp>
      <p:sp>
        <p:nvSpPr>
          <p:cNvPr id="19" name="Title 1"/>
          <p:cNvSpPr txBox="1"/>
          <p:nvPr/>
        </p:nvSpPr>
        <p:spPr>
          <a:xfrm>
            <a:off x="911860" y="3331210"/>
            <a:ext cx="7776845" cy="2282825"/>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50000"/>
              </a:lnSpc>
              <a:spcBef>
                <a:spcPct val="0"/>
              </a:spcBef>
              <a:spcAft>
                <a:spcPts val="0"/>
              </a:spcAft>
              <a:buClrTx/>
              <a:buSzTx/>
              <a:buFontTx/>
              <a:buNone/>
              <a:defRPr/>
            </a:pPr>
            <a:r>
              <a:rPr kumimoji="0" lang="zh-CN" altLang="en-US" sz="1600" b="1" u="none" strike="noStrike" kern="1200" cap="none" spc="0" normalizeH="0" baseline="0" noProof="0" dirty="0" smtClean="0">
                <a:ln>
                  <a:noFill/>
                </a:ln>
                <a:effectLst/>
                <a:uLnTx/>
                <a:uFillTx/>
                <a:latin typeface="经典中圆简" pitchFamily="49" charset="-122"/>
                <a:ea typeface="经典中圆简" pitchFamily="49" charset="-122"/>
                <a:cs typeface="经典中圆简" pitchFamily="49" charset="-122"/>
              </a:rPr>
              <a:t>说明：</a:t>
            </a:r>
            <a:endParaRPr kumimoji="0" lang="en-US" altLang="zh-CN" sz="1600" b="1" u="none" strike="noStrike" kern="1200" cap="none" spc="0" normalizeH="0" baseline="0" noProof="0" dirty="0" smtClean="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Char char="§"/>
              <a:defRPr/>
            </a:pPr>
            <a:r>
              <a:rPr lang="zh-CN" altLang="en-US" sz="1600" noProof="0" dirty="0" smtClean="0">
                <a:latin typeface="经典中圆简" pitchFamily="49" charset="-122"/>
                <a:ea typeface="经典中圆简" pitchFamily="49" charset="-122"/>
                <a:cs typeface="经典中圆简" pitchFamily="49" charset="-122"/>
              </a:rPr>
              <a:t>  </a:t>
            </a:r>
            <a:r>
              <a:rPr lang="zh-CN" altLang="en-US" sz="1600" dirty="0">
                <a:solidFill>
                  <a:schemeClr val="tx1"/>
                </a:solidFill>
                <a:sym typeface="+mn-ea"/>
              </a:rPr>
              <a:t>只有</a:t>
            </a:r>
            <a:r>
              <a:rPr lang="en-US" altLang="zh-CN" sz="1600" dirty="0">
                <a:solidFill>
                  <a:schemeClr val="tx1"/>
                </a:solidFill>
                <a:sym typeface="+mn-ea"/>
              </a:rPr>
              <a:t>jQuery</a:t>
            </a:r>
            <a:r>
              <a:rPr lang="zh-CN" altLang="en-US" sz="1600" dirty="0">
                <a:solidFill>
                  <a:schemeClr val="tx1"/>
                </a:solidFill>
                <a:sym typeface="+mn-ea"/>
              </a:rPr>
              <a:t>对象才能调用</a:t>
            </a:r>
            <a:r>
              <a:rPr lang="en-US" altLang="zh-CN" sz="1600" dirty="0">
                <a:solidFill>
                  <a:schemeClr val="tx1"/>
                </a:solidFill>
                <a:sym typeface="+mn-ea"/>
              </a:rPr>
              <a:t>jQuery</a:t>
            </a:r>
            <a:r>
              <a:rPr lang="zh-CN" altLang="en-US" sz="1600" dirty="0">
                <a:solidFill>
                  <a:schemeClr val="tx1"/>
                </a:solidFill>
                <a:sym typeface="+mn-ea"/>
              </a:rPr>
              <a:t>方法</a:t>
            </a: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None/>
              <a:defRPr/>
            </a:pP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None/>
              <a:defRPr/>
            </a:pPr>
            <a:endParaRPr lang="zh-CN" altLang="en-US" sz="1600" dirty="0" smtClean="0">
              <a:solidFill>
                <a:schemeClr val="tx1"/>
              </a:solidFill>
              <a:latin typeface="经典中圆简" pitchFamily="49" charset="-122"/>
              <a:ea typeface="经典中圆简" pitchFamily="49" charset="-122"/>
              <a:cs typeface="经典中圆简" pitchFamily="49" charset="-122"/>
              <a:sym typeface="+mn-ea"/>
            </a:endParaRPr>
          </a:p>
          <a:p>
            <a:pPr marL="0" marR="0" lvl="0" indent="0" defTabSz="914400" rtl="0" eaLnBrk="1" fontAlgn="auto" latinLnBrk="0" hangingPunct="1">
              <a:lnSpc>
                <a:spcPct val="150000"/>
              </a:lnSpc>
              <a:spcBef>
                <a:spcPct val="0"/>
              </a:spcBef>
              <a:spcAft>
                <a:spcPts val="0"/>
              </a:spcAft>
              <a:buClrTx/>
              <a:buSzTx/>
              <a:buFont typeface="Wingdings" panose="05000000000000000000" pitchFamily="2" charset="2"/>
              <a:buChar char="§"/>
              <a:defRPr/>
            </a:pPr>
            <a:r>
              <a:rPr lang="en-US" altLang="zh-CN" sz="1600" noProof="0" dirty="0" smtClean="0">
                <a:latin typeface="经典中圆简" pitchFamily="49" charset="-122"/>
                <a:ea typeface="经典中圆简" pitchFamily="49" charset="-122"/>
                <a:cs typeface="经典中圆简" pitchFamily="49" charset="-122"/>
              </a:rPr>
              <a:t>  </a:t>
            </a:r>
            <a:r>
              <a:rPr lang="zh-CN" altLang="en-US" sz="1600" dirty="0">
                <a:solidFill>
                  <a:schemeClr val="tx1"/>
                </a:solidFill>
                <a:sym typeface="+mn-ea"/>
              </a:rPr>
              <a:t>通过索引器返回的不再是</a:t>
            </a:r>
            <a:r>
              <a:rPr lang="en-US" altLang="zh-CN" sz="1600" dirty="0">
                <a:solidFill>
                  <a:schemeClr val="tx1"/>
                </a:solidFill>
                <a:sym typeface="+mn-ea"/>
              </a:rPr>
              <a:t>jQuery</a:t>
            </a:r>
            <a:r>
              <a:rPr lang="zh-CN" altLang="en-US" sz="1600" dirty="0">
                <a:solidFill>
                  <a:schemeClr val="tx1"/>
                </a:solidFill>
                <a:sym typeface="+mn-ea"/>
              </a:rPr>
              <a:t>包装集</a:t>
            </a:r>
            <a:r>
              <a:rPr lang="en-US" altLang="zh-CN" sz="1600" dirty="0">
                <a:solidFill>
                  <a:schemeClr val="tx1"/>
                </a:solidFill>
                <a:sym typeface="+mn-ea"/>
              </a:rPr>
              <a:t>, </a:t>
            </a:r>
            <a:r>
              <a:rPr lang="zh-CN" altLang="en-US" sz="1600" dirty="0">
                <a:solidFill>
                  <a:schemeClr val="tx1"/>
                </a:solidFill>
                <a:sym typeface="+mn-ea"/>
              </a:rPr>
              <a:t>而是一个</a:t>
            </a:r>
            <a:r>
              <a:rPr lang="en-US" altLang="zh-CN" sz="1600" dirty="0">
                <a:solidFill>
                  <a:schemeClr val="tx1"/>
                </a:solidFill>
                <a:sym typeface="+mn-ea"/>
              </a:rPr>
              <a:t>Dom</a:t>
            </a:r>
            <a:r>
              <a:rPr lang="zh-CN" altLang="en-US" sz="1600" dirty="0">
                <a:solidFill>
                  <a:schemeClr val="tx1"/>
                </a:solidFill>
                <a:sym typeface="+mn-ea"/>
              </a:rPr>
              <a:t>对象</a:t>
            </a:r>
            <a:endParaRPr lang="en-US" altLang="zh-CN" sz="1600" noProof="0" dirty="0" smtClean="0">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zh-CN" altLang="en-US" sz="1600" u="none" strike="noStrike" kern="1200" cap="none" spc="0" normalizeH="0" baseline="0" noProof="0" dirty="0">
              <a:ln>
                <a:noFill/>
              </a:ln>
              <a:effectLst/>
              <a:uLnTx/>
              <a:uFillTx/>
              <a:latin typeface="经典中圆简" pitchFamily="49" charset="-122"/>
              <a:ea typeface="经典中圆简" pitchFamily="49" charset="-122"/>
              <a:cs typeface="经典中圆简" pitchFamily="49" charset="-122"/>
            </a:endParaRPr>
          </a:p>
        </p:txBody>
      </p:sp>
      <p:pic>
        <p:nvPicPr>
          <p:cNvPr id="3" name="图片 2"/>
          <p:cNvPicPr>
            <a:picLocks noChangeAspect="1"/>
          </p:cNvPicPr>
          <p:nvPr/>
        </p:nvPicPr>
        <p:blipFill>
          <a:blip r:embed="rId4" cstate="print"/>
          <a:stretch>
            <a:fillRect/>
          </a:stretch>
        </p:blipFill>
        <p:spPr>
          <a:xfrm>
            <a:off x="1325880" y="3944620"/>
            <a:ext cx="2914015" cy="247650"/>
          </a:xfrm>
          <a:prstGeom prst="rect">
            <a:avLst/>
          </a:prstGeom>
        </p:spPr>
      </p:pic>
      <p:pic>
        <p:nvPicPr>
          <p:cNvPr id="4" name="图片 3"/>
          <p:cNvPicPr>
            <a:picLocks noChangeAspect="1"/>
          </p:cNvPicPr>
          <p:nvPr/>
        </p:nvPicPr>
        <p:blipFill>
          <a:blip r:embed="rId5" cstate="print"/>
          <a:stretch>
            <a:fillRect/>
          </a:stretch>
        </p:blipFill>
        <p:spPr>
          <a:xfrm>
            <a:off x="1302385" y="5020310"/>
            <a:ext cx="2961640" cy="2952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选择器示例</a:t>
            </a:r>
          </a:p>
        </p:txBody>
      </p:sp>
      <p:pic>
        <p:nvPicPr>
          <p:cNvPr id="2051" name="Picture 3"/>
          <p:cNvPicPr>
            <a:picLocks noChangeAspect="1" noChangeArrowheads="1"/>
          </p:cNvPicPr>
          <p:nvPr/>
        </p:nvPicPr>
        <p:blipFill>
          <a:blip r:embed="rId4" cstate="print"/>
          <a:srcRect/>
          <a:stretch>
            <a:fillRect/>
          </a:stretch>
        </p:blipFill>
        <p:spPr bwMode="auto">
          <a:xfrm>
            <a:off x="1403648" y="2132856"/>
            <a:ext cx="638175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jQuery</a:t>
            </a:r>
            <a:r>
              <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rPr>
              <a:t>中的方法</a:t>
            </a: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a:t>
            </a:r>
            <a:r>
              <a:rPr lang="zh-CN" altLang="en-US" sz="3200" dirty="0" smtClean="0">
                <a:solidFill>
                  <a:srgbClr val="004086"/>
                </a:solidFill>
                <a:latin typeface="经典中圆简" pitchFamily="49" charset="-122"/>
                <a:ea typeface="经典中圆简" pitchFamily="49" charset="-122"/>
                <a:cs typeface="经典中圆简" pitchFamily="49" charset="-122"/>
              </a:rPr>
              <a:t>改变结果集</a:t>
            </a:r>
          </a:p>
        </p:txBody>
      </p:sp>
      <p:pic>
        <p:nvPicPr>
          <p:cNvPr id="18" name="内容占位符 17"/>
          <p:cNvPicPr>
            <a:picLocks noGrp="1" noChangeAspect="1"/>
          </p:cNvPicPr>
          <p:nvPr>
            <p:ph idx="1"/>
          </p:nvPr>
        </p:nvPicPr>
        <p:blipFill>
          <a:blip r:embed="rId4" cstate="print"/>
          <a:stretch>
            <a:fillRect/>
          </a:stretch>
        </p:blipFill>
        <p:spPr>
          <a:xfrm>
            <a:off x="1561465" y="2853055"/>
            <a:ext cx="6019800" cy="2019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jQuery</a:t>
            </a:r>
            <a:r>
              <a:rPr lang="zh-CN" altLang="en-US" sz="3200" noProof="0" dirty="0">
                <a:ln>
                  <a:noFill/>
                </a:ln>
                <a:solidFill>
                  <a:srgbClr val="004086"/>
                </a:solidFill>
                <a:effectLst/>
                <a:uLnTx/>
                <a:uFillTx/>
                <a:latin typeface="经典中圆简" pitchFamily="49" charset="-122"/>
                <a:ea typeface="经典中圆简" pitchFamily="49" charset="-122"/>
                <a:cs typeface="经典中圆简" pitchFamily="49" charset="-122"/>
                <a:sym typeface="+mn-ea"/>
              </a:rPr>
              <a:t>中的方法</a:t>
            </a:r>
            <a:endParaRPr kumimoji="0" lang="zh-CN" altLang="en-US" sz="32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sp>
        <p:nvSpPr>
          <p:cNvPr id="15" name="Title 1"/>
          <p:cNvSpPr txBox="1"/>
          <p:nvPr/>
        </p:nvSpPr>
        <p:spPr>
          <a:xfrm>
            <a:off x="1619672" y="1628800"/>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3200" dirty="0" smtClean="0">
                <a:solidFill>
                  <a:srgbClr val="004086"/>
                </a:solidFill>
                <a:latin typeface="经典中圆简" pitchFamily="49" charset="-122"/>
                <a:ea typeface="经典中圆简" pitchFamily="49" charset="-122"/>
                <a:cs typeface="经典中圆简" pitchFamily="49" charset="-122"/>
              </a:rPr>
              <a:t>——DOM</a:t>
            </a:r>
            <a:r>
              <a:rPr lang="zh-CN" altLang="en-US" sz="3200" dirty="0" smtClean="0">
                <a:solidFill>
                  <a:srgbClr val="004086"/>
                </a:solidFill>
                <a:latin typeface="经典中圆简" pitchFamily="49" charset="-122"/>
                <a:ea typeface="经典中圆简" pitchFamily="49" charset="-122"/>
                <a:cs typeface="经典中圆简" pitchFamily="49" charset="-122"/>
              </a:rPr>
              <a:t>树上的移动</a:t>
            </a:r>
          </a:p>
        </p:txBody>
      </p:sp>
      <p:pic>
        <p:nvPicPr>
          <p:cNvPr id="6" name="内容占位符 5"/>
          <p:cNvPicPr>
            <a:picLocks noGrp="1" noChangeAspect="1"/>
          </p:cNvPicPr>
          <p:nvPr>
            <p:ph idx="1"/>
          </p:nvPr>
        </p:nvPicPr>
        <p:blipFill>
          <a:blip r:embed="rId4" cstate="print"/>
          <a:stretch>
            <a:fillRect/>
          </a:stretch>
        </p:blipFill>
        <p:spPr>
          <a:xfrm>
            <a:off x="1799590" y="2862580"/>
            <a:ext cx="5543550" cy="2000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77" descr="ppt页面-3.2.jpg"/>
          <p:cNvPicPr>
            <a:picLocks noChangeAspect="1"/>
          </p:cNvPicPr>
          <p:nvPr/>
        </p:nvPicPr>
        <p:blipFill>
          <a:blip r:embed="rId2" cstate="print"/>
          <a:stretch>
            <a:fillRect/>
          </a:stretch>
        </p:blipFill>
        <p:spPr>
          <a:xfrm>
            <a:off x="0" y="27384"/>
            <a:ext cx="9144000" cy="6858000"/>
          </a:xfrm>
          <a:prstGeom prst="rect">
            <a:avLst/>
          </a:prstGeom>
        </p:spPr>
      </p:pic>
      <p:sp>
        <p:nvSpPr>
          <p:cNvPr id="7" name="Rectangle 6"/>
          <p:cNvSpPr/>
          <p:nvPr/>
        </p:nvSpPr>
        <p:spPr>
          <a:xfrm>
            <a:off x="144016" y="44624"/>
            <a:ext cx="1475656" cy="548680"/>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8" name="Group 7"/>
          <p:cNvGrpSpPr/>
          <p:nvPr/>
        </p:nvGrpSpPr>
        <p:grpSpPr>
          <a:xfrm>
            <a:off x="7884368" y="44624"/>
            <a:ext cx="1142110" cy="573144"/>
            <a:chOff x="107504" y="188640"/>
            <a:chExt cx="1729730" cy="868030"/>
          </a:xfrm>
        </p:grpSpPr>
        <p:pic>
          <p:nvPicPr>
            <p:cNvPr id="9" name="Picture 2" descr="\\172.16.5.10\ued\1_恒天高清晰版本logo\恒天标志2-曲线化.tif"/>
            <p:cNvPicPr>
              <a:picLocks noChangeAspect="1" noChangeArrowheads="1"/>
            </p:cNvPicPr>
            <p:nvPr/>
          </p:nvPicPr>
          <p:blipFill>
            <a:blip r:embed="rId3" cstate="print"/>
            <a:srcRect/>
            <a:stretch>
              <a:fillRect/>
            </a:stretch>
          </p:blipFill>
          <p:spPr bwMode="auto">
            <a:xfrm>
              <a:off x="179513" y="260648"/>
              <a:ext cx="1512168" cy="723211"/>
            </a:xfrm>
            <a:prstGeom prst="rect">
              <a:avLst/>
            </a:prstGeom>
            <a:noFill/>
          </p:spPr>
        </p:pic>
        <p:sp>
          <p:nvSpPr>
            <p:cNvPr id="10" name="Rectangle 9"/>
            <p:cNvSpPr/>
            <p:nvPr/>
          </p:nvSpPr>
          <p:spPr>
            <a:xfrm>
              <a:off x="1635832" y="188643"/>
              <a:ext cx="125216" cy="868027"/>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109043" y="262245"/>
              <a:ext cx="85397" cy="794424"/>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9043" y="987427"/>
              <a:ext cx="1728191" cy="69242"/>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107504" y="188640"/>
              <a:ext cx="1728192" cy="144016"/>
            </a:xfrm>
            <a:prstGeom prst="rect">
              <a:avLst/>
            </a:prstGeom>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 name="Title 1"/>
          <p:cNvSpPr txBox="1"/>
          <p:nvPr/>
        </p:nvSpPr>
        <p:spPr>
          <a:xfrm>
            <a:off x="711498" y="1150184"/>
            <a:ext cx="5012630" cy="64807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1600" dirty="0">
                <a:sym typeface="+mn-ea"/>
                <a:hlinkClick r:id="rId4"/>
              </a:rPr>
              <a:t>.end()</a:t>
            </a:r>
            <a:r>
              <a:rPr lang="zh-CN" altLang="en-US" sz="1600" dirty="0">
                <a:sym typeface="+mn-ea"/>
              </a:rPr>
              <a:t>方法，使得结果集可以后退一步</a:t>
            </a:r>
            <a:endParaRPr kumimoji="0" lang="zh-CN" altLang="en-US" sz="1600" u="none" strike="noStrike" kern="1200" cap="none" spc="0" normalizeH="0" baseline="0" noProof="0" dirty="0">
              <a:ln>
                <a:noFill/>
              </a:ln>
              <a:solidFill>
                <a:srgbClr val="004086"/>
              </a:solidFill>
              <a:effectLst/>
              <a:uLnTx/>
              <a:uFillTx/>
              <a:latin typeface="经典中圆简" pitchFamily="49" charset="-122"/>
              <a:ea typeface="经典中圆简" pitchFamily="49" charset="-122"/>
              <a:cs typeface="经典中圆简" pitchFamily="49" charset="-122"/>
            </a:endParaRPr>
          </a:p>
        </p:txBody>
      </p:sp>
      <p:pic>
        <p:nvPicPr>
          <p:cNvPr id="6" name="内容占位符 5"/>
          <p:cNvPicPr>
            <a:picLocks noGrp="1" noChangeAspect="1"/>
          </p:cNvPicPr>
          <p:nvPr>
            <p:ph idx="1"/>
          </p:nvPr>
        </p:nvPicPr>
        <p:blipFill>
          <a:blip r:embed="rId5" cstate="print"/>
          <a:stretch>
            <a:fillRect/>
          </a:stretch>
        </p:blipFill>
        <p:spPr>
          <a:xfrm>
            <a:off x="2528570" y="3086735"/>
            <a:ext cx="4086225" cy="15525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1853</Words>
  <Application>Microsoft Office PowerPoint</Application>
  <PresentationFormat>On-screen Show (4:3)</PresentationFormat>
  <Paragraphs>183</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jQuery基础应用</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Company>hengtian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jianganglu</cp:lastModifiedBy>
  <cp:revision>345</cp:revision>
  <dcterms:created xsi:type="dcterms:W3CDTF">2014-03-06T06:50:00Z</dcterms:created>
  <dcterms:modified xsi:type="dcterms:W3CDTF">2016-09-02T06:23:57Z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