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2" r:id="rId5"/>
    <p:sldId id="361" r:id="rId6"/>
    <p:sldId id="260" r:id="rId7"/>
    <p:sldId id="318" r:id="rId8"/>
    <p:sldId id="319" r:id="rId9"/>
    <p:sldId id="342" r:id="rId10"/>
    <p:sldId id="320" r:id="rId11"/>
    <p:sldId id="360" r:id="rId12"/>
    <p:sldId id="359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FF"/>
    <a:srgbClr val="DA2A23"/>
    <a:srgbClr val="004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667" autoAdjust="0"/>
  </p:normalViewPr>
  <p:slideViewPr>
    <p:cSldViewPr>
      <p:cViewPr>
        <p:scale>
          <a:sx n="100" d="100"/>
          <a:sy n="100" d="100"/>
        </p:scale>
        <p:origin x="-78" y="396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BC35-F1F2-449C-9CB8-1158AC28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属性允许你访问一个 </a:t>
            </a:r>
            <a:r>
              <a:rPr lang="en-US" altLang="zh-CN" dirty="0" smtClean="0"/>
              <a:t>session Storage </a:t>
            </a:r>
            <a:r>
              <a:rPr lang="zh-CN" altLang="en-US" dirty="0" smtClean="0"/>
              <a:t>对象。它与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相似，不同之处在于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里面存储的数据没有过期时间设置，而存储在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里面的数据在页面会话结束时会被清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除。页面会话在浏览器打开期间一直保持，并且重新加载或恢复页面仍会保持原来的页面会话。</a:t>
            </a:r>
            <a:r>
              <a:rPr lang="zh-CN" altLang="en-US" b="1" dirty="0" smtClean="0"/>
              <a:t>在新标签或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窗口打开一个页面会初始化一个新的会话，</a:t>
            </a:r>
            <a:r>
              <a:rPr lang="zh-CN" altLang="en-US" dirty="0" smtClean="0"/>
              <a:t>这点和 </a:t>
            </a:r>
            <a:r>
              <a:rPr lang="en-US" altLang="zh-CN" dirty="0" smtClean="0"/>
              <a:t>session cookie </a:t>
            </a:r>
            <a:r>
              <a:rPr lang="zh-CN" altLang="en-US" dirty="0" smtClean="0"/>
              <a:t>的运行方式不同。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属性允许你访问一个 </a:t>
            </a:r>
            <a:r>
              <a:rPr lang="en-US" altLang="zh-CN" dirty="0" smtClean="0"/>
              <a:t>session Storage </a:t>
            </a:r>
            <a:r>
              <a:rPr lang="zh-CN" altLang="en-US" dirty="0" smtClean="0"/>
              <a:t>对象。它与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相似，不同之处在于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里面存储的数据没有过期时间设置，而存储在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里面的数据在页面会话结束时会被清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除。页面会话在浏览器打开期间一直保持，并且重新加载或恢复页面仍会保持原来的页面会话。</a:t>
            </a:r>
            <a:r>
              <a:rPr lang="zh-CN" altLang="en-US" b="1" dirty="0" smtClean="0"/>
              <a:t>在新标签或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窗口打开一个页面会初始化一个新的会话，</a:t>
            </a:r>
            <a:r>
              <a:rPr lang="zh-CN" altLang="en-US" dirty="0" smtClean="0"/>
              <a:t>这点和 </a:t>
            </a:r>
            <a:r>
              <a:rPr lang="en-US" altLang="zh-CN" dirty="0" smtClean="0"/>
              <a:t>session cookie </a:t>
            </a:r>
            <a:r>
              <a:rPr lang="zh-CN" altLang="en-US" dirty="0" smtClean="0"/>
              <a:t>的运行方式不同。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属性允许你访问一个 </a:t>
            </a:r>
            <a:r>
              <a:rPr lang="en-US" altLang="zh-CN" dirty="0" smtClean="0"/>
              <a:t>session Storage </a:t>
            </a:r>
            <a:r>
              <a:rPr lang="zh-CN" altLang="en-US" dirty="0" smtClean="0"/>
              <a:t>对象。它与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相似，不同之处在于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里面存储的数据没有过期时间设置，而存储在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里面的数据在页面会话结束时会被清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除。页面会话在浏览器打开期间一直保持，并且重新加载或恢复页面仍会保持原来的页面会话。</a:t>
            </a:r>
            <a:r>
              <a:rPr lang="zh-CN" altLang="en-US" b="1" dirty="0" smtClean="0"/>
              <a:t>在新标签或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窗口打开一个页面会初始化一个新的会话，</a:t>
            </a:r>
            <a:r>
              <a:rPr lang="zh-CN" altLang="en-US" dirty="0" smtClean="0"/>
              <a:t>这点和 </a:t>
            </a:r>
            <a:r>
              <a:rPr lang="en-US" altLang="zh-CN" dirty="0" smtClean="0"/>
              <a:t>session cookie </a:t>
            </a:r>
            <a:r>
              <a:rPr lang="zh-CN" altLang="en-US" dirty="0" smtClean="0"/>
              <a:t>的运行方式不同。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封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84" y="1916832"/>
            <a:ext cx="8001056" cy="129614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</a:t>
            </a:r>
            <a:r>
              <a:rPr lang="zh-CN" altLang="en-US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存储</a:t>
            </a:r>
            <a:endParaRPr lang="zh-CN" altLang="en-US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188640"/>
            <a:ext cx="2520280" cy="1224136"/>
            <a:chOff x="107504" y="116632"/>
            <a:chExt cx="2520280" cy="1224136"/>
          </a:xfrm>
        </p:grpSpPr>
        <p:sp>
          <p:nvSpPr>
            <p:cNvPr id="6" name="Rectangle 5"/>
            <p:cNvSpPr/>
            <p:nvPr/>
          </p:nvSpPr>
          <p:spPr>
            <a:xfrm>
              <a:off x="323528" y="260648"/>
              <a:ext cx="2304256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19672" y="188640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2703" y="116632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512" y="980728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2"/>
          <p:cNvSpPr txBox="1"/>
          <p:nvPr/>
        </p:nvSpPr>
        <p:spPr>
          <a:xfrm>
            <a:off x="471459" y="3002082"/>
            <a:ext cx="803354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经典中圆简" pitchFamily="49" charset="-122"/>
                <a:cs typeface="经典中圆简" pitchFamily="49" charset="-122"/>
              </a:rPr>
              <a:t>User Experience Design @ Insigma Hengtian Soft Ltd.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Manifest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文件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20" name="Rectangle 3"/>
          <p:cNvSpPr/>
          <p:nvPr/>
        </p:nvSpPr>
        <p:spPr bwMode="auto">
          <a:xfrm>
            <a:off x="827584" y="3247127"/>
            <a:ext cx="7676926" cy="3126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3501008"/>
            <a:ext cx="3929090" cy="642918"/>
          </a:xfrm>
        </p:spPr>
        <p:txBody>
          <a:bodyPr>
            <a:noAutofit/>
          </a:bodyPr>
          <a:lstStyle/>
          <a:p>
            <a:pPr marL="40005"/>
            <a:r>
              <a:rPr lang="en-US" altLang="zh-CN" sz="4800" dirty="0" smtClean="0">
                <a:solidFill>
                  <a:srgbClr val="004086"/>
                </a:solidFill>
                <a:latin typeface="Helvetica Neue" charset="0"/>
                <a:ea typeface="宋体" panose="02010600030101010101" pitchFamily="2" charset="-122"/>
                <a:sym typeface="Helvetica Neue" charset="0"/>
              </a:rPr>
              <a:t>Thank you!</a:t>
            </a:r>
            <a:endParaRPr lang="en-US" altLang="zh-CN" sz="4800" dirty="0">
              <a:solidFill>
                <a:srgbClr val="004086"/>
              </a:solidFill>
              <a:latin typeface="Helvetica Neue" charset="0"/>
              <a:ea typeface="宋体" panose="02010600030101010101" pitchFamily="2" charset="-122"/>
              <a:sym typeface="Helvetica Neue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733537" y="2062009"/>
            <a:ext cx="7676926" cy="4308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8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“一起来探索，技术与艺术的完美结合”</a:t>
            </a:r>
            <a:endParaRPr lang="en-US" altLang="zh-CN" sz="28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10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3"/>
          <p:cNvSpPr/>
          <p:nvPr/>
        </p:nvSpPr>
        <p:spPr bwMode="auto">
          <a:xfrm>
            <a:off x="6238444" y="3442518"/>
            <a:ext cx="1285884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前端开发</a:t>
            </a:r>
            <a:r>
              <a:rPr lang="en-US" altLang="zh-CN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  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3" name="Rectangle 14"/>
          <p:cNvSpPr/>
          <p:nvPr/>
        </p:nvSpPr>
        <p:spPr bwMode="auto">
          <a:xfrm>
            <a:off x="3565228" y="3470811"/>
            <a:ext cx="2013545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视觉设计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4" name="Rectangle 15"/>
          <p:cNvSpPr/>
          <p:nvPr/>
        </p:nvSpPr>
        <p:spPr bwMode="auto">
          <a:xfrm>
            <a:off x="911751" y="3439773"/>
            <a:ext cx="1500009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交互设计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9792" y="2924944"/>
            <a:ext cx="7756525" cy="1126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本地存储用户的浏览数据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快速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存储大量的数据，而不影响网站的性能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</p:txBody>
      </p:sp>
      <p:sp>
        <p:nvSpPr>
          <p:cNvPr id="29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什么是</a:t>
            </a: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 Web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存储？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3"/>
          <p:cNvSpPr/>
          <p:nvPr/>
        </p:nvSpPr>
        <p:spPr bwMode="auto">
          <a:xfrm>
            <a:off x="6238444" y="3442518"/>
            <a:ext cx="1285884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前端开发</a:t>
            </a:r>
            <a:r>
              <a:rPr lang="en-US" altLang="zh-CN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  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3" name="Rectangle 14"/>
          <p:cNvSpPr/>
          <p:nvPr/>
        </p:nvSpPr>
        <p:spPr bwMode="auto">
          <a:xfrm>
            <a:off x="3565228" y="3470811"/>
            <a:ext cx="2013545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视觉设计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4" name="Rectangle 15"/>
          <p:cNvSpPr/>
          <p:nvPr/>
        </p:nvSpPr>
        <p:spPr bwMode="auto">
          <a:xfrm>
            <a:off x="911751" y="3439773"/>
            <a:ext cx="1500009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交互设计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982470"/>
            <a:ext cx="7756525" cy="404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/>
          </a:p>
        </p:txBody>
      </p:sp>
      <p:sp>
        <p:nvSpPr>
          <p:cNvPr id="29" name="Title 1"/>
          <p:cNvSpPr txBox="1"/>
          <p:nvPr/>
        </p:nvSpPr>
        <p:spPr>
          <a:xfrm>
            <a:off x="711498" y="1150184"/>
            <a:ext cx="767692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Cookie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、</a:t>
            </a:r>
            <a:r>
              <a:rPr kumimoji="0" lang="en-US" altLang="zh-CN" sz="3200" u="none" strike="noStrike" kern="1200" cap="none" spc="0" normalizeH="0" baseline="0" noProof="0" dirty="0" err="1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localStorage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sessionStorage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27584" y="2132856"/>
          <a:ext cx="7272808" cy="3948462"/>
        </p:xfrm>
        <a:graphic>
          <a:graphicData uri="http://schemas.openxmlformats.org/drawingml/2006/table">
            <a:tbl>
              <a:tblPr/>
              <a:tblGrid>
                <a:gridCol w="936104"/>
                <a:gridCol w="2160240"/>
                <a:gridCol w="2088232"/>
                <a:gridCol w="2088232"/>
              </a:tblGrid>
              <a:tr h="44566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b="1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特性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Cookie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localStorage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sessionStorage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数据的生命期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可设置失效时间，默认是关闭浏览器后失效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除非被清除，否则永久保存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仅在当前会话下有效，关闭页面或浏览器后被清除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存放数据大小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4K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与服务器端通信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每次都会携带在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HTTP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头中，如果使用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保存过多数据会带来性能问题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易用性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需要程序员自己封装，源生的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接口不友好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3"/>
          <p:cNvSpPr/>
          <p:nvPr/>
        </p:nvSpPr>
        <p:spPr bwMode="auto">
          <a:xfrm>
            <a:off x="6238444" y="3442518"/>
            <a:ext cx="1285884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前端开发</a:t>
            </a:r>
            <a:r>
              <a:rPr lang="en-US" altLang="zh-CN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  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3" name="Rectangle 14"/>
          <p:cNvSpPr/>
          <p:nvPr/>
        </p:nvSpPr>
        <p:spPr bwMode="auto">
          <a:xfrm>
            <a:off x="3565228" y="3470811"/>
            <a:ext cx="2013545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视觉设计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4" name="Rectangle 15"/>
          <p:cNvSpPr/>
          <p:nvPr/>
        </p:nvSpPr>
        <p:spPr bwMode="auto">
          <a:xfrm>
            <a:off x="911751" y="3439773"/>
            <a:ext cx="1500009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交互设计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982470"/>
            <a:ext cx="7756525" cy="1471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sessionStorage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为每一个给定的源（</a:t>
            </a:r>
            <a:r>
              <a:rPr lang="en-US" altLang="zh-CN" sz="1600" dirty="0" smtClean="0"/>
              <a:t>given origin</a:t>
            </a:r>
            <a:r>
              <a:rPr lang="zh-CN" altLang="en-US" sz="1600" dirty="0" smtClean="0"/>
              <a:t>）维持一个独立的存储区域，该存储区域在页面会话期间可用（即只要浏览器处于打开状态，包括页面重新加载和恢复）。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localStorage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同样的功能，但是在浏览器关闭，然后重新打开后数据仍然存在。</a:t>
            </a:r>
            <a:endParaRPr lang="zh-CN" altLang="en-US" sz="1600" dirty="0" smtClean="0"/>
          </a:p>
        </p:txBody>
      </p:sp>
      <p:sp>
        <p:nvSpPr>
          <p:cNvPr id="29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 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概念和用法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3501008"/>
            <a:ext cx="7010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本地存储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——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IndexedDB</a:t>
            </a: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755576" y="2348880"/>
            <a:ext cx="7776845" cy="2304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是一种可以让你在用户的浏览器内持久化存储数据的方法。</a:t>
            </a: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为生成 </a:t>
            </a:r>
            <a:r>
              <a:rPr lang="en-US" sz="1600" dirty="0" smtClean="0"/>
              <a:t>Web Application </a:t>
            </a:r>
            <a:r>
              <a:rPr lang="zh-CN" altLang="en-US" sz="1600" dirty="0" smtClean="0"/>
              <a:t>提供了丰富的查询能力，使我们的应用在在线和离线时都可以正常工作。</a:t>
            </a:r>
            <a:br>
              <a:rPr lang="en-US" altLang="zh-CN" sz="1600" b="1" noProof="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</a:b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5452745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HTML5indexedDB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数据库索引</a:t>
            </a:r>
            <a:endParaRPr kumimoji="0" lang="zh-CN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20" name="Rectangle 3"/>
          <p:cNvSpPr/>
          <p:nvPr/>
        </p:nvSpPr>
        <p:spPr bwMode="auto">
          <a:xfrm>
            <a:off x="827584" y="2335184"/>
            <a:ext cx="7676926" cy="9779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创建索引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利用索引获取数据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游标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index</a:t>
            </a:r>
            <a:r>
              <a:rPr lang="zh-CN" altLang="en-US" sz="1600" dirty="0" smtClean="0"/>
              <a:t>与游标结合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基本模式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20" name="Rectangle 3"/>
          <p:cNvSpPr/>
          <p:nvPr/>
        </p:nvSpPr>
        <p:spPr bwMode="auto">
          <a:xfrm>
            <a:off x="827584" y="1418293"/>
            <a:ext cx="7676926" cy="397031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600" dirty="0" smtClean="0"/>
              <a:t>打开数据库</a:t>
            </a:r>
            <a:endParaRPr lang="en-US" altLang="zh-CN" sz="1600" dirty="0" smtClean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生成处理函数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zh-CN" altLang="en-US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创建和更新数据库版本号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600" dirty="0" smtClean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600" dirty="0" smtClean="0"/>
              <a:t>通过监听正确类型的 </a:t>
            </a:r>
            <a:r>
              <a:rPr lang="en-US" altLang="zh-CN" sz="1600" dirty="0" smtClean="0"/>
              <a:t>DOM </a:t>
            </a:r>
            <a:r>
              <a:rPr lang="zh-CN" altLang="en-US" sz="1600" dirty="0" smtClean="0"/>
              <a:t>事件以等待操作完成。</a:t>
            </a:r>
            <a:endParaRPr lang="zh-CN" altLang="en-US" sz="1600" dirty="0">
              <a:latin typeface="+mn-ea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1600" dirty="0" smtClean="0"/>
              <a:t>在操作结果上进行一些操作（可以在 </a:t>
            </a:r>
            <a:r>
              <a:rPr lang="en-US" sz="1600" dirty="0" smtClean="0"/>
              <a:t>request </a:t>
            </a:r>
            <a:r>
              <a:rPr lang="zh-CN" altLang="en-US" sz="1600" dirty="0" smtClean="0"/>
              <a:t>对象中找到）</a:t>
            </a:r>
            <a:endParaRPr lang="zh-CN" altLang="en-US" sz="16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4410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780928"/>
            <a:ext cx="360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861048"/>
            <a:ext cx="37814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3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/>
              <a:t>web </a:t>
            </a:r>
            <a:r>
              <a:rPr lang="zh-CN" altLang="en-US" sz="1600" dirty="0" smtClean="0"/>
              <a:t>应用可进行缓存，并可在没有因特网连接时进行访问。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三个优势：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离线浏览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用户可在应用离线时使用它们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速度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已缓存资源加载得更快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浏览器将只从服务器下载更新过或更改过的资源</a:t>
            </a:r>
            <a:endParaRPr lang="en-US" altLang="zh-CN" sz="1600" dirty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Application Cache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4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文件是简单的文本文件，它告知浏览器被缓存的内容（以及不缓存的内容）。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文件可分为三个部分：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CACHE MANIFEST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在此标题下列出的文件将在首次下载后进行缓存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NETWORK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在此标题下列出的文件需要与服务器的连接，且不会被缓存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FALLBACK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在此标题下列出的文件规定当页面无法访问时的回退页面（比如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404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页面）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Manifest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文件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05064"/>
            <a:ext cx="4010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演示</Application>
  <PresentationFormat>On-screen Show (4:3)</PresentationFormat>
  <Paragraphs>129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经典中圆简</vt:lpstr>
      <vt:lpstr>Agency FB</vt:lpstr>
      <vt:lpstr>Helvetica Neue Light</vt:lpstr>
      <vt:lpstr>Arial Unicode MS</vt:lpstr>
      <vt:lpstr>Helvetica Neue</vt:lpstr>
      <vt:lpstr>Helvetica Neue Medium</vt:lpstr>
      <vt:lpstr>Calibri</vt:lpstr>
      <vt:lpstr>Times New Roman</vt:lpstr>
      <vt:lpstr>Helvetica</vt:lpstr>
      <vt:lpstr>Calibri</vt:lpstr>
      <vt:lpstr>微软雅黑</vt:lpstr>
      <vt:lpstr>Segoe Print</vt:lpstr>
      <vt:lpstr>Office Theme</vt:lpstr>
      <vt:lpstr>Web存储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hengtian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yanghong</dc:creator>
  <cp:lastModifiedBy>jianganglu</cp:lastModifiedBy>
  <cp:revision>979</cp:revision>
  <dcterms:created xsi:type="dcterms:W3CDTF">2014-03-06T06:50:00Z</dcterms:created>
  <dcterms:modified xsi:type="dcterms:W3CDTF">2016-10-20T01:03:54Z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