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73" r:id="rId3"/>
    <p:sldId id="374" r:id="rId4"/>
    <p:sldId id="260" r:id="rId5"/>
    <p:sldId id="372" r:id="rId6"/>
    <p:sldId id="320" r:id="rId7"/>
    <p:sldId id="360" r:id="rId8"/>
    <p:sldId id="318" r:id="rId9"/>
    <p:sldId id="319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99FF"/>
    <a:srgbClr val="DA2A23"/>
    <a:srgbClr val="0040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667" autoAdjust="0"/>
  </p:normalViewPr>
  <p:slideViewPr>
    <p:cSldViewPr>
      <p:cViewPr>
        <p:scale>
          <a:sx n="100" d="100"/>
          <a:sy n="100" d="100"/>
        </p:scale>
        <p:origin x="-72" y="25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22" y="-108"/>
      </p:cViewPr>
      <p:guideLst>
        <p:guide orient="horz" pos="294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EBC35-F1F2-449C-9CB8-1158AC28E1A6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C154-EBA4-4201-8D11-470503F49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属性允许你访问一个 </a:t>
            </a:r>
            <a:r>
              <a:rPr lang="en-US" altLang="zh-CN" dirty="0" smtClean="0"/>
              <a:t>session Storage </a:t>
            </a:r>
            <a:r>
              <a:rPr lang="zh-CN" altLang="en-US" dirty="0" smtClean="0"/>
              <a:t>对象。它与 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相似，不同之处在于 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里面存储的数据没有过期时间设置，而存储在 </a:t>
            </a:r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里面的数据在页面会话结束时会被清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除。页面会话在浏览器打开期间一直保持，并且重新加载或恢复页面仍会保持原来的页面会话。</a:t>
            </a:r>
            <a:r>
              <a:rPr lang="zh-CN" altLang="en-US" b="1" dirty="0" smtClean="0"/>
              <a:t>在新标签或</a:t>
            </a:r>
          </a:p>
          <a:p>
            <a:endParaRPr lang="zh-CN" altLang="en-US" b="1" dirty="0" smtClean="0"/>
          </a:p>
          <a:p>
            <a:r>
              <a:rPr lang="zh-CN" altLang="en-US" b="1" dirty="0" smtClean="0"/>
              <a:t>窗口打开一个页面会初始化一个新的会话，</a:t>
            </a:r>
            <a:r>
              <a:rPr lang="zh-CN" altLang="en-US" dirty="0" smtClean="0"/>
              <a:t>这点和 </a:t>
            </a:r>
            <a:r>
              <a:rPr lang="en-US" altLang="zh-CN" dirty="0" smtClean="0"/>
              <a:t>session cookie </a:t>
            </a:r>
            <a:r>
              <a:rPr lang="zh-CN" altLang="en-US" dirty="0" smtClean="0"/>
              <a:t>的运行方式不同。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C154-EBA4-4201-8D11-470503F49E5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AFA3-1824-497D-B6B1-0EAC35C03213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71B8-B2B9-41A5-84A0-04DF2BF0FC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封面-3.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384" y="1916832"/>
            <a:ext cx="8001056" cy="1296144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Web</a:t>
            </a:r>
            <a:r>
              <a:rPr lang="zh-CN" altLang="en-US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存储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3528" y="188640"/>
            <a:ext cx="2520280" cy="1224136"/>
            <a:chOff x="107504" y="116632"/>
            <a:chExt cx="2520280" cy="1224136"/>
          </a:xfrm>
        </p:grpSpPr>
        <p:sp>
          <p:nvSpPr>
            <p:cNvPr id="6" name="Rectangle 5"/>
            <p:cNvSpPr/>
            <p:nvPr/>
          </p:nvSpPr>
          <p:spPr>
            <a:xfrm>
              <a:off x="323528" y="260648"/>
              <a:ext cx="2304256" cy="1080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1619672" y="188640"/>
              <a:ext cx="118817" cy="1080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2703" y="116632"/>
              <a:ext cx="118817" cy="1080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512" y="980728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ubtitle 2"/>
          <p:cNvSpPr txBox="1"/>
          <p:nvPr/>
        </p:nvSpPr>
        <p:spPr>
          <a:xfrm>
            <a:off x="471459" y="3002082"/>
            <a:ext cx="803354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gency FB" panose="020B0503020202020204" pitchFamily="34" charset="0"/>
                <a:ea typeface="经典中圆简" pitchFamily="49" charset="-122"/>
                <a:cs typeface="经典中圆简" pitchFamily="49" charset="-122"/>
              </a:rPr>
              <a:t>User Experience Design @ Insigma Hengtian Soft Ltd.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gency FB" panose="020B0503020202020204" pitchFamily="34" charset="0"/>
              <a:ea typeface="经典中圆简" pitchFamily="49" charset="-122"/>
              <a:cs typeface="经典中圆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7" descr="ppt页面-3.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3501008"/>
            <a:ext cx="3929090" cy="642918"/>
          </a:xfrm>
        </p:spPr>
        <p:txBody>
          <a:bodyPr>
            <a:noAutofit/>
          </a:bodyPr>
          <a:lstStyle/>
          <a:p>
            <a:pPr marL="40005"/>
            <a:r>
              <a:rPr lang="en-US" altLang="zh-CN" sz="4800" dirty="0" smtClean="0">
                <a:solidFill>
                  <a:srgbClr val="004086"/>
                </a:solidFill>
                <a:latin typeface="Helvetica Neue" charset="0"/>
                <a:ea typeface="宋体" panose="02010600030101010101" pitchFamily="2" charset="-122"/>
                <a:sym typeface="Helvetica Neue" charset="0"/>
              </a:rPr>
              <a:t>Thank you!</a:t>
            </a:r>
            <a:endParaRPr lang="en-US" altLang="zh-CN" sz="4800" dirty="0">
              <a:solidFill>
                <a:srgbClr val="004086"/>
              </a:solidFill>
              <a:latin typeface="Helvetica Neue" charset="0"/>
              <a:ea typeface="宋体" panose="02010600030101010101" pitchFamily="2" charset="-122"/>
              <a:sym typeface="Helvetica Neue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733537" y="2062009"/>
            <a:ext cx="7676926" cy="4308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en-US" sz="28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“一起来探索，技术与艺术的完美结合”</a:t>
            </a:r>
            <a:endParaRPr lang="en-US" altLang="zh-CN" sz="28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10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6" name="Title 1"/>
          <p:cNvSpPr txBox="1"/>
          <p:nvPr/>
        </p:nvSpPr>
        <p:spPr>
          <a:xfrm>
            <a:off x="711200" y="1149985"/>
            <a:ext cx="5452745" cy="648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什么是</a:t>
            </a:r>
            <a:r>
              <a:rPr lang="en-US" altLang="zh-CN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HTML5 Web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存储？</a:t>
            </a:r>
            <a:endParaRPr kumimoji="0" lang="zh-CN" altLang="en-US" sz="3200" u="none" strike="noStrike" kern="1200" cap="none" spc="0" normalizeH="0" baseline="0" noProof="0" dirty="0" smtClean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2924944"/>
            <a:ext cx="7756525" cy="11264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本地存储用户的浏览数据</a:t>
            </a:r>
            <a:endParaRPr lang="en-US" altLang="zh-CN" sz="1600" dirty="0" smtClean="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减少服务器负载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快速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存储大量的数据，而不影响网站的性能</a:t>
            </a:r>
            <a:r>
              <a:rPr lang="en-US" altLang="zh-CN" sz="1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cookie</a:t>
            </a:r>
          </a:p>
        </p:txBody>
      </p:sp>
      <p:sp>
        <p:nvSpPr>
          <p:cNvPr id="15" name="Title 1"/>
          <p:cNvSpPr txBox="1"/>
          <p:nvPr/>
        </p:nvSpPr>
        <p:spPr>
          <a:xfrm>
            <a:off x="1619672" y="1628800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8360" y="4365625"/>
            <a:ext cx="5962015" cy="1600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7870" y="1946275"/>
            <a:ext cx="720407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以下可选的cookie属性值跟在键值对后，定义cookie的设定/更新，跟着一个分号以作分隔：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;path=path (例如 '/', '/mydir') 如果没有定义，默认为当前文档位置的路径。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;domain=domain (例如 'example.com'， '.example.com' (包括所有子域名), 'subdomain.example.com') 如果没有定义，默认为当前文档位置的路径的域名部分。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;max-age=max-age-in-seconds (例如一年为60*60*24*365)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;expires=date-in-GMTString-format 如果没有定义，cookie会在对话结束时过期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;secure (cookie只通过https协议传输)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3"/>
          <p:cNvSpPr/>
          <p:nvPr/>
        </p:nvSpPr>
        <p:spPr bwMode="auto">
          <a:xfrm>
            <a:off x="6238444" y="3442518"/>
            <a:ext cx="1285884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前端开发</a:t>
            </a:r>
            <a:r>
              <a:rPr lang="en-US" altLang="zh-CN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  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163" name="Rectangle 14"/>
          <p:cNvSpPr/>
          <p:nvPr/>
        </p:nvSpPr>
        <p:spPr bwMode="auto">
          <a:xfrm>
            <a:off x="3565228" y="3470811"/>
            <a:ext cx="2013545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视觉设计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164" name="Rectangle 15"/>
          <p:cNvSpPr/>
          <p:nvPr/>
        </p:nvSpPr>
        <p:spPr bwMode="auto">
          <a:xfrm>
            <a:off x="911751" y="3439773"/>
            <a:ext cx="1500009" cy="24622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40639" bIns="0" anchor="ctr">
            <a:spAutoFit/>
          </a:bodyPr>
          <a:lstStyle/>
          <a:p>
            <a:pPr marL="40005"/>
            <a:r>
              <a:rPr lang="zh-CN" altLang="en-US" sz="16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Neue Medium" charset="0"/>
              </a:rPr>
              <a:t>交互设计</a:t>
            </a:r>
            <a:endParaRPr lang="en-US" altLang="zh-CN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Neue Medium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200" y="1982470"/>
            <a:ext cx="7756525" cy="14711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sessionStorage</a:t>
            </a:r>
            <a:r>
              <a:rPr lang="en-US" altLang="zh-CN" sz="1600" dirty="0" smtClean="0"/>
              <a:t> </a:t>
            </a:r>
            <a:r>
              <a:rPr lang="zh-CN" altLang="en-US" sz="1600" dirty="0" smtClean="0"/>
              <a:t>为每一个给定的源（</a:t>
            </a:r>
            <a:r>
              <a:rPr lang="en-US" altLang="zh-CN" sz="1600" dirty="0" smtClean="0"/>
              <a:t>given origin</a:t>
            </a:r>
            <a:r>
              <a:rPr lang="zh-CN" altLang="en-US" sz="1600" dirty="0" smtClean="0"/>
              <a:t>）维持一个独立的存储区域，该存储区域在页面会话期间可用（即只要浏览器处于打开状态，包括页面重新加载和恢复）。</a:t>
            </a:r>
            <a:endParaRPr lang="en-US" altLang="zh-CN" sz="1600" dirty="0" smtClean="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localStorage</a:t>
            </a:r>
            <a:r>
              <a:rPr lang="en-US" altLang="zh-CN" sz="1600" dirty="0" smtClean="0"/>
              <a:t> </a:t>
            </a:r>
            <a:r>
              <a:rPr lang="zh-CN" altLang="en-US" sz="1600" dirty="0" smtClean="0"/>
              <a:t>同样的功能，但是在浏览器关闭，然后重新打开后数据仍然存在。</a:t>
            </a:r>
          </a:p>
        </p:txBody>
      </p:sp>
      <p:sp>
        <p:nvSpPr>
          <p:cNvPr id="29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Web Storage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概念和用法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501008"/>
            <a:ext cx="70104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6" name="Title 1"/>
          <p:cNvSpPr txBox="1"/>
          <p:nvPr/>
        </p:nvSpPr>
        <p:spPr>
          <a:xfrm>
            <a:off x="711200" y="1149985"/>
            <a:ext cx="7694930" cy="648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Cookie</a:t>
            </a:r>
            <a:r>
              <a:rPr lang="zh-CN" altLang="en-US" sz="320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、</a:t>
            </a:r>
            <a:r>
              <a:rPr lang="en-US" altLang="zh-CN" sz="3200" noProof="0" dirty="0" err="1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localStorage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、</a:t>
            </a:r>
            <a:r>
              <a:rPr lang="en-US" altLang="zh-CN" sz="3200" dirty="0" err="1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+mn-ea"/>
              </a:rPr>
              <a:t>sessionStorage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graphicFrame>
        <p:nvGraphicFramePr>
          <p:cNvPr id="5" name="Table 9"/>
          <p:cNvGraphicFramePr>
            <a:graphicFrameLocks noGrp="1"/>
          </p:cNvGraphicFramePr>
          <p:nvPr/>
        </p:nvGraphicFramePr>
        <p:xfrm>
          <a:off x="827584" y="2132856"/>
          <a:ext cx="7272808" cy="3948572"/>
        </p:xfrm>
        <a:graphic>
          <a:graphicData uri="http://schemas.openxmlformats.org/drawingml/2006/table">
            <a:tbl>
              <a:tblPr/>
              <a:tblGrid>
                <a:gridCol w="936104"/>
                <a:gridCol w="2160240"/>
                <a:gridCol w="2088232"/>
                <a:gridCol w="2088232"/>
              </a:tblGrid>
              <a:tr h="445770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b="1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特性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Cookie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localStorage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sessionStorage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777686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数据的生命期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可设置失效时间，默认是关闭浏览器后失效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除非被清除，否则永久保存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仅在当前会话下有效，关闭页面或浏览器后被清除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660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存放数据大小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4K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左右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一般为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5M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一般为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5M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9713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与服务器端通信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每次都会携带在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HTTP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头中，如果使用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cookie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保存过多数据会带来性能问题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仅在客户端（即浏览器）中保存，不参与和服务器的通信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仅在客户端（即浏览器）中保存，不参与和服务器的通信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9713"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易用性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需要程序员自己封装，源生的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Cookie</a:t>
                      </a:r>
                      <a:r>
                        <a:rPr lang="zh-CN" sz="140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接口不友好</a:t>
                      </a:r>
                      <a:endParaRPr lang="en-US" sz="14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源生接口可以接受，亦可再次封装来对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Object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Array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有更好的支持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8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源生接口可以接受，亦可再次封装来对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Object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Helvetica"/>
                          <a:ea typeface="Times New Roman" panose="02020603050405020304"/>
                          <a:cs typeface="Helvetica"/>
                        </a:rPr>
                        <a:t>Array</a:t>
                      </a:r>
                      <a:r>
                        <a:rPr lang="zh-CN" sz="1400" dirty="0">
                          <a:solidFill>
                            <a:srgbClr val="333333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有更好的支持</a:t>
                      </a:r>
                      <a:endParaRPr lang="en-US" sz="14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9113" marR="59113" marT="36945" marB="36945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529"/>
            <a:ext cx="9144000" cy="6858000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 bwMode="auto">
          <a:xfrm>
            <a:off x="827584" y="2050393"/>
            <a:ext cx="7676926" cy="14773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1600" dirty="0" smtClean="0"/>
              <a:t>web </a:t>
            </a:r>
            <a:r>
              <a:rPr lang="zh-CN" altLang="en-US" sz="1600" dirty="0" smtClean="0"/>
              <a:t>应用可进行缓存，并可在没有因特网连接时进行访问。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三个优势：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离线浏览 </a:t>
            </a:r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用户可在应用离线时使用它们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速度 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已缓存资源加载得更快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减少服务器负载 </a:t>
            </a:r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浏览器将只从服务器下载更新过或更改过的资源</a:t>
            </a:r>
            <a:endParaRPr lang="en-US" altLang="zh-CN" sz="1600" dirty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Application Cache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619672" y="1628800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529"/>
            <a:ext cx="9144000" cy="6858000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 bwMode="auto">
          <a:xfrm>
            <a:off x="827584" y="2050394"/>
            <a:ext cx="7676926" cy="147732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Manifest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文件是简单的文本文件，它告知浏览器被缓存的内容（以及不缓存的内容）。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Manifest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文件可分为三个部分：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b="1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CACHE MANIFEST 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– 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在此标题下列出的文件将在首次下载后进行缓存</a:t>
            </a:r>
            <a:endParaRPr lang="en-US" altLang="zh-CN" sz="1600" dirty="0" smtClean="0"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b="1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NETWORK</a:t>
            </a:r>
            <a:r>
              <a:rPr lang="en-US" altLang="zh-CN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 – </a:t>
            </a:r>
            <a:r>
              <a:rPr lang="zh-CN" altLang="en-US" sz="1600" dirty="0" smtClean="0">
                <a:solidFill>
                  <a:schemeClr val="tx1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在此标题下列出的文件需要与服务器的连接，且不会被缓存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  <a:p>
            <a:r>
              <a:rPr lang="en-US" altLang="zh-CN" sz="1600" b="1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FALLBACK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 – 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在此标题下列出的文件规定当页面无法访问时的回退页面（比如</a:t>
            </a:r>
            <a:r>
              <a:rPr lang="en-US" altLang="zh-CN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404</a:t>
            </a:r>
            <a:r>
              <a:rPr lang="zh-CN" altLang="en-US" sz="160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  <a:sym typeface="Helvetica Neue Light" charset="0"/>
              </a:rPr>
              <a:t>页面）</a:t>
            </a:r>
            <a:endParaRPr lang="en-US" altLang="zh-CN" sz="1600" dirty="0" smtClean="0">
              <a:solidFill>
                <a:schemeClr val="tx1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  <a:sym typeface="Helvetica Neue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Manifest</a:t>
            </a:r>
            <a:r>
              <a:rPr kumimoji="0" lang="zh-CN" altLang="en-US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文件</a:t>
            </a:r>
          </a:p>
        </p:txBody>
      </p:sp>
      <p:sp>
        <p:nvSpPr>
          <p:cNvPr id="15" name="Title 1"/>
          <p:cNvSpPr txBox="1"/>
          <p:nvPr/>
        </p:nvSpPr>
        <p:spPr>
          <a:xfrm>
            <a:off x="1619672" y="1628800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005064"/>
            <a:ext cx="40100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Title 1"/>
          <p:cNvSpPr txBox="1"/>
          <p:nvPr/>
        </p:nvSpPr>
        <p:spPr>
          <a:xfrm>
            <a:off x="711498" y="1150184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HTML5</a:t>
            </a:r>
            <a:r>
              <a:rPr lang="zh-CN" altLang="en-US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本地存储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004086"/>
              </a:solidFill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619672" y="1628800"/>
            <a:ext cx="501263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——</a:t>
            </a:r>
            <a:r>
              <a:rPr lang="en-US" altLang="zh-CN" sz="3200" dirty="0" err="1" smtClean="0">
                <a:solidFill>
                  <a:srgbClr val="004086"/>
                </a:solidFill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IndexedDB</a:t>
            </a:r>
            <a:endParaRPr lang="zh-CN" altLang="en-US" sz="3200" dirty="0" smtClean="0">
              <a:solidFill>
                <a:srgbClr val="004086"/>
              </a:solidFill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  <p:sp>
        <p:nvSpPr>
          <p:cNvPr id="18" name="Title 1"/>
          <p:cNvSpPr txBox="1"/>
          <p:nvPr/>
        </p:nvSpPr>
        <p:spPr>
          <a:xfrm>
            <a:off x="755576" y="2348880"/>
            <a:ext cx="7776845" cy="2304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600" dirty="0" err="1" smtClean="0"/>
              <a:t>IndexedDB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是一种可以让你在用户的浏览器内持久化存储数据的方法。</a:t>
            </a:r>
            <a:r>
              <a:rPr lang="en-US" sz="1600" dirty="0" err="1" smtClean="0"/>
              <a:t>IndexedDB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为生成 </a:t>
            </a:r>
            <a:r>
              <a:rPr lang="en-US" sz="1600" dirty="0" smtClean="0"/>
              <a:t>Web Application </a:t>
            </a:r>
            <a:r>
              <a:rPr lang="zh-CN" altLang="en-US" sz="1600" dirty="0" smtClean="0"/>
              <a:t>提供了丰富的查询能力，使我们的应用在在线和离线时都可以正常工作。</a:t>
            </a:r>
            <a:r>
              <a:rPr lang="en-US" altLang="zh-CN" sz="1600" b="1" noProof="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/>
            </a:r>
            <a:br>
              <a:rPr lang="en-US" altLang="zh-CN" sz="1600" b="1" noProof="0" dirty="0" smtClean="0"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</a:br>
            <a:endParaRPr kumimoji="0" lang="zh-CN" alt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经典中圆简" pitchFamily="49" charset="-122"/>
              <a:ea typeface="经典中圆简" pitchFamily="49" charset="-122"/>
              <a:cs typeface="经典中圆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77" descr="ppt页面-3.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16" y="44624"/>
            <a:ext cx="1475656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44624"/>
            <a:ext cx="1142110" cy="573144"/>
            <a:chOff x="107504" y="188640"/>
            <a:chExt cx="1729730" cy="868030"/>
          </a:xfrm>
        </p:grpSpPr>
        <p:pic>
          <p:nvPicPr>
            <p:cNvPr id="9" name="Picture 2" descr="\\172.16.5.10\ued\1_恒天高清晰版本logo\恒天标志2-曲线化.t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3" y="260648"/>
              <a:ext cx="1512168" cy="723211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1635832" y="188643"/>
              <a:ext cx="125216" cy="8680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043" y="262245"/>
              <a:ext cx="85397" cy="7944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9043" y="987427"/>
              <a:ext cx="1728191" cy="692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504" y="188640"/>
              <a:ext cx="1728192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6" name="Title 1"/>
          <p:cNvSpPr txBox="1"/>
          <p:nvPr/>
        </p:nvSpPr>
        <p:spPr>
          <a:xfrm>
            <a:off x="711200" y="1149985"/>
            <a:ext cx="5452745" cy="648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HTML5indexedDB</a:t>
            </a:r>
            <a:r>
              <a:rPr kumimoji="0" lang="zh-CN" altLang="en-US" sz="3200" u="none" strike="noStrike" kern="1200" cap="none" spc="0" normalizeH="0" baseline="0" noProof="0" dirty="0" smtClean="0">
                <a:ln>
                  <a:noFill/>
                </a:ln>
                <a:solidFill>
                  <a:srgbClr val="004086"/>
                </a:solidFill>
                <a:effectLst/>
                <a:uLnTx/>
                <a:uFillTx/>
                <a:latin typeface="经典中圆简" pitchFamily="49" charset="-122"/>
                <a:ea typeface="经典中圆简" pitchFamily="49" charset="-122"/>
                <a:cs typeface="经典中圆简" pitchFamily="49" charset="-122"/>
              </a:rPr>
              <a:t>数据库索引</a:t>
            </a:r>
          </a:p>
        </p:txBody>
      </p:sp>
      <p:sp>
        <p:nvSpPr>
          <p:cNvPr id="20" name="Rectangle 3"/>
          <p:cNvSpPr/>
          <p:nvPr/>
        </p:nvSpPr>
        <p:spPr bwMode="auto">
          <a:xfrm>
            <a:off x="827584" y="2335184"/>
            <a:ext cx="7676926" cy="9779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创建索引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利用索引获取数据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游标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index</a:t>
            </a:r>
            <a:r>
              <a:rPr lang="zh-CN" altLang="en-US" sz="1600" dirty="0" smtClean="0"/>
              <a:t>与游标结合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973</Words>
  <Application>Microsoft Office PowerPoint</Application>
  <PresentationFormat>On-screen Show (4:3)</PresentationFormat>
  <Paragraphs>75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Web存储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Thank you!</vt:lpstr>
    </vt:vector>
  </TitlesOfParts>
  <Company>hengtian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yanghong</dc:creator>
  <cp:lastModifiedBy>jianganglu</cp:lastModifiedBy>
  <cp:revision>983</cp:revision>
  <dcterms:created xsi:type="dcterms:W3CDTF">2014-03-06T06:50:00Z</dcterms:created>
  <dcterms:modified xsi:type="dcterms:W3CDTF">2016-10-21T05:16:38Z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