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62" r:id="rId3"/>
    <p:sldId id="260" r:id="rId4"/>
    <p:sldId id="318" r:id="rId5"/>
    <p:sldId id="319" r:id="rId6"/>
    <p:sldId id="342" r:id="rId7"/>
    <p:sldId id="320" r:id="rId8"/>
    <p:sldId id="321" r:id="rId9"/>
    <p:sldId id="322" r:id="rId10"/>
    <p:sldId id="323" r:id="rId11"/>
    <p:sldId id="324" r:id="rId12"/>
    <p:sldId id="325" r:id="rId13"/>
    <p:sldId id="326" r:id="rId14"/>
    <p:sldId id="327" r:id="rId15"/>
    <p:sldId id="341" r:id="rId16"/>
    <p:sldId id="334" r:id="rId17"/>
    <p:sldId id="329" r:id="rId18"/>
    <p:sldId id="330" r:id="rId19"/>
    <p:sldId id="331" r:id="rId20"/>
    <p:sldId id="332" r:id="rId21"/>
    <p:sldId id="333" r:id="rId22"/>
    <p:sldId id="259"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a:srgbClr val="DA2A23"/>
    <a:srgbClr val="00408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667" autoAdjust="0"/>
  </p:normalViewPr>
  <p:slideViewPr>
    <p:cSldViewPr>
      <p:cViewPr>
        <p:scale>
          <a:sx n="100" d="100"/>
          <a:sy n="100" d="100"/>
        </p:scale>
        <p:origin x="-294" y="18"/>
      </p:cViewPr>
      <p:guideLst>
        <p:guide orient="horz" pos="217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022"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EBC35-F1F2-449C-9CB8-1158AC28E1A6}" type="datetimeFigureOut">
              <a:rPr lang="zh-CN" altLang="en-US" smtClean="0"/>
              <a:pPr/>
              <a:t>2016/10/17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AC154-EBA4-4201-8D11-470503F49E5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sessionStorage</a:t>
            </a:r>
            <a:r>
              <a:rPr lang="en-US" altLang="zh-CN" dirty="0" smtClean="0"/>
              <a:t> </a:t>
            </a:r>
            <a:r>
              <a:rPr lang="zh-CN" altLang="en-US" dirty="0" smtClean="0"/>
              <a:t>属性允许你访问一个 </a:t>
            </a:r>
            <a:r>
              <a:rPr lang="en-US" altLang="zh-CN" dirty="0" smtClean="0"/>
              <a:t>session Storage </a:t>
            </a:r>
            <a:r>
              <a:rPr lang="zh-CN" altLang="en-US" dirty="0" smtClean="0"/>
              <a:t>对象。它与 </a:t>
            </a:r>
            <a:r>
              <a:rPr lang="en-US" altLang="zh-CN" dirty="0" err="1" smtClean="0"/>
              <a:t>localStorage</a:t>
            </a:r>
            <a:r>
              <a:rPr lang="en-US" altLang="zh-CN" dirty="0" smtClean="0"/>
              <a:t> </a:t>
            </a:r>
            <a:r>
              <a:rPr lang="zh-CN" altLang="en-US" dirty="0" smtClean="0"/>
              <a:t>相似，不同之处在于 </a:t>
            </a:r>
          </a:p>
          <a:p>
            <a:endParaRPr lang="zh-CN" altLang="en-US" dirty="0" smtClean="0"/>
          </a:p>
          <a:p>
            <a:r>
              <a:rPr lang="en-US" altLang="zh-CN" dirty="0" err="1" smtClean="0"/>
              <a:t>localStorage</a:t>
            </a:r>
            <a:r>
              <a:rPr lang="en-US" altLang="zh-CN" dirty="0" smtClean="0"/>
              <a:t> </a:t>
            </a:r>
            <a:r>
              <a:rPr lang="zh-CN" altLang="en-US" dirty="0" smtClean="0"/>
              <a:t>里面存储的数据没有过期时间设置，而存储在 </a:t>
            </a:r>
            <a:r>
              <a:rPr lang="en-US" altLang="zh-CN" dirty="0" err="1" smtClean="0"/>
              <a:t>sessionStorage</a:t>
            </a:r>
            <a:r>
              <a:rPr lang="en-US" altLang="zh-CN" dirty="0" smtClean="0"/>
              <a:t> </a:t>
            </a:r>
            <a:r>
              <a:rPr lang="zh-CN" altLang="en-US" dirty="0" smtClean="0"/>
              <a:t>里面的数据在页面会话结束时会被清</a:t>
            </a:r>
          </a:p>
          <a:p>
            <a:endParaRPr lang="zh-CN" altLang="en-US" dirty="0" smtClean="0"/>
          </a:p>
          <a:p>
            <a:r>
              <a:rPr lang="zh-CN" altLang="en-US" dirty="0" smtClean="0"/>
              <a:t>除。页面会话在浏览器打开期间一直保持，并且重新加载或恢复页面仍会保持原来的页面会话。</a:t>
            </a:r>
            <a:r>
              <a:rPr lang="zh-CN" altLang="en-US" b="1" dirty="0" smtClean="0"/>
              <a:t>在新标签或</a:t>
            </a:r>
          </a:p>
          <a:p>
            <a:endParaRPr lang="zh-CN" altLang="en-US" b="1" dirty="0" smtClean="0"/>
          </a:p>
          <a:p>
            <a:r>
              <a:rPr lang="zh-CN" altLang="en-US" b="1" dirty="0" smtClean="0"/>
              <a:t>窗口打开一个页面会初始化一个新的会话，</a:t>
            </a:r>
            <a:r>
              <a:rPr lang="zh-CN" altLang="en-US" dirty="0" smtClean="0"/>
              <a:t>这点和 </a:t>
            </a:r>
            <a:r>
              <a:rPr lang="en-US" altLang="zh-CN" dirty="0" smtClean="0"/>
              <a:t>session cookie </a:t>
            </a:r>
            <a:r>
              <a:rPr lang="zh-CN" altLang="en-US" dirty="0" smtClean="0"/>
              <a:t>的运行方式不同。</a:t>
            </a:r>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2AFA3-1824-497D-B6B1-0EAC35C03213}" type="datetimeFigureOut">
              <a:rPr lang="zh-CN" altLang="en-US" smtClean="0"/>
              <a:pPr/>
              <a:t>2016/10/17</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671B8-B2B9-41A5-84A0-04DF2BF0FC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封面-3.2.jpg"/>
          <p:cNvPicPr>
            <a:picLocks noChangeAspect="1"/>
          </p:cNvPicPr>
          <p:nvPr/>
        </p:nvPicPr>
        <p:blipFill>
          <a:blip r:embed="rId3" cstate="print"/>
          <a:stretch>
            <a:fillRect/>
          </a:stretch>
        </p:blipFill>
        <p:spPr>
          <a:xfrm>
            <a:off x="0" y="0"/>
            <a:ext cx="9144000" cy="6858000"/>
          </a:xfrm>
          <a:prstGeom prst="rect">
            <a:avLst/>
          </a:prstGeom>
        </p:spPr>
      </p:pic>
      <p:sp>
        <p:nvSpPr>
          <p:cNvPr id="2" name="Title 1"/>
          <p:cNvSpPr>
            <a:spLocks noGrp="1"/>
          </p:cNvSpPr>
          <p:nvPr>
            <p:ph type="ctrTitle"/>
          </p:nvPr>
        </p:nvSpPr>
        <p:spPr>
          <a:xfrm>
            <a:off x="531384" y="1916832"/>
            <a:ext cx="8001056" cy="1296144"/>
          </a:xfrm>
        </p:spPr>
        <p:txBody>
          <a:bodyPr>
            <a:normAutofit/>
          </a:bodyPr>
          <a:lstStyle/>
          <a:p>
            <a:pPr algn="r"/>
            <a:r>
              <a:rPr lang="en-US" altLang="zh-CN" dirty="0" smtClean="0">
                <a:solidFill>
                  <a:srgbClr val="004086"/>
                </a:solidFill>
                <a:latin typeface="经典中圆简" pitchFamily="49" charset="-122"/>
                <a:ea typeface="经典中圆简" pitchFamily="49" charset="-122"/>
                <a:cs typeface="经典中圆简" pitchFamily="49" charset="-122"/>
              </a:rPr>
              <a:t>Web</a:t>
            </a:r>
            <a:r>
              <a:rPr lang="zh-CN" altLang="en-US" dirty="0" smtClean="0">
                <a:solidFill>
                  <a:srgbClr val="004086"/>
                </a:solidFill>
                <a:latin typeface="经典中圆简" pitchFamily="49" charset="-122"/>
                <a:ea typeface="经典中圆简" pitchFamily="49" charset="-122"/>
                <a:cs typeface="经典中圆简" pitchFamily="49" charset="-122"/>
              </a:rPr>
              <a:t>存储</a:t>
            </a:r>
          </a:p>
        </p:txBody>
      </p:sp>
      <p:grpSp>
        <p:nvGrpSpPr>
          <p:cNvPr id="16" name="Group 15"/>
          <p:cNvGrpSpPr/>
          <p:nvPr/>
        </p:nvGrpSpPr>
        <p:grpSpPr>
          <a:xfrm>
            <a:off x="323528" y="188640"/>
            <a:ext cx="2520280" cy="1224136"/>
            <a:chOff x="107504" y="116632"/>
            <a:chExt cx="2520280" cy="1224136"/>
          </a:xfrm>
        </p:grpSpPr>
        <p:sp>
          <p:nvSpPr>
            <p:cNvPr id="6" name="Rectangle 5"/>
            <p:cNvSpPr/>
            <p:nvPr/>
          </p:nvSpPr>
          <p:spPr>
            <a:xfrm>
              <a:off x="323528" y="260648"/>
              <a:ext cx="2304256"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6" name="Picture 2" descr="\\172.16.5.10\ued\1_恒天高清晰版本logo\恒天标志2-曲线化.tif"/>
            <p:cNvPicPr>
              <a:picLocks noChangeAspect="1" noChangeArrowheads="1"/>
            </p:cNvPicPr>
            <p:nvPr/>
          </p:nvPicPr>
          <p:blipFill>
            <a:blip r:embed="rId4" cstate="print"/>
            <a:srcRect/>
            <a:stretch>
              <a:fillRect/>
            </a:stretch>
          </p:blipFill>
          <p:spPr bwMode="auto">
            <a:xfrm>
              <a:off x="179513" y="260648"/>
              <a:ext cx="1512168" cy="723211"/>
            </a:xfrm>
            <a:prstGeom prst="rect">
              <a:avLst/>
            </a:prstGeom>
            <a:noFill/>
          </p:spPr>
        </p:pic>
        <p:sp>
          <p:nvSpPr>
            <p:cNvPr id="11" name="Rectangle 10"/>
            <p:cNvSpPr/>
            <p:nvPr/>
          </p:nvSpPr>
          <p:spPr>
            <a:xfrm>
              <a:off x="1619672" y="188640"/>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32703" y="116632"/>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79512" y="980728"/>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7" name="Subtitle 16"/>
          <p:cNvSpPr>
            <a:spLocks noGrp="1"/>
          </p:cNvSpPr>
          <p:nvPr>
            <p:ph type="subTitle" idx="1"/>
          </p:nvPr>
        </p:nvSpPr>
        <p:spPr/>
        <p:txBody>
          <a:bodyPr/>
          <a:lstStyle/>
          <a:p>
            <a:endParaRPr lang="en-US"/>
          </a:p>
        </p:txBody>
      </p:sp>
      <p:sp>
        <p:nvSpPr>
          <p:cNvPr id="14" name="Subtitle 2"/>
          <p:cNvSpPr txBox="1">
            <a:spLocks/>
          </p:cNvSpPr>
          <p:nvPr/>
        </p:nvSpPr>
        <p:spPr>
          <a:xfrm>
            <a:off x="471459" y="3002082"/>
            <a:ext cx="8033546" cy="642942"/>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smtClean="0">
                <a:ln>
                  <a:noFill/>
                </a:ln>
                <a:solidFill>
                  <a:srgbClr val="00B0F0"/>
                </a:solidFill>
                <a:effectLst/>
                <a:uLnTx/>
                <a:uFillTx/>
                <a:latin typeface="Agency FB" panose="020B0503020202020204" pitchFamily="34" charset="0"/>
                <a:ea typeface="经典中圆简" pitchFamily="49" charset="-122"/>
                <a:cs typeface="经典中圆简" pitchFamily="49" charset="-122"/>
              </a:rPr>
              <a:t>User Experience Design @ Insigma Hengtian Soft Ltd.</a:t>
            </a:r>
            <a:endParaRPr kumimoji="0" lang="zh-CN" altLang="en-US" sz="2000" b="0" i="0" u="none" strike="noStrike" kern="1200" cap="none" spc="0" normalizeH="0" baseline="0" noProof="0" dirty="0">
              <a:ln>
                <a:noFill/>
              </a:ln>
              <a:solidFill>
                <a:srgbClr val="00B0F0"/>
              </a:solidFill>
              <a:effectLst/>
              <a:uLnTx/>
              <a:uFillTx/>
              <a:latin typeface="Agency FB" panose="020B0503020202020204" pitchFamily="34" charset="0"/>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58632" y="2393573"/>
            <a:ext cx="7676926" cy="341376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en-US" altLang="zh-CN" sz="1600" b="1" dirty="0">
                <a:latin typeface="+mn-ea"/>
                <a:sym typeface="+mn-ea"/>
              </a:rPr>
              <a:t>.insertAfter()</a:t>
            </a:r>
            <a:r>
              <a:rPr lang="zh-CN" altLang="en-US" sz="1600" dirty="0">
                <a:latin typeface="+mn-ea"/>
                <a:sym typeface="+mn-ea"/>
              </a:rPr>
              <a:t>和</a:t>
            </a:r>
            <a:r>
              <a:rPr lang="en-US" altLang="zh-CN" sz="1600" b="1" dirty="0">
                <a:latin typeface="+mn-ea"/>
                <a:sym typeface="+mn-ea"/>
              </a:rPr>
              <a:t>.after()</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.insertBefore()</a:t>
            </a:r>
            <a:r>
              <a:rPr lang="zh-CN" altLang="en-US" sz="1600" dirty="0">
                <a:latin typeface="+mn-ea"/>
                <a:sym typeface="+mn-ea"/>
              </a:rPr>
              <a:t>和</a:t>
            </a:r>
            <a:r>
              <a:rPr lang="en-US" altLang="zh-CN" sz="1600" b="1" dirty="0">
                <a:latin typeface="+mn-ea"/>
                <a:sym typeface="+mn-ea"/>
              </a:rPr>
              <a:t>.before()</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在现存元素的外部，从前面插入元素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.appendTo()</a:t>
            </a:r>
            <a:r>
              <a:rPr lang="zh-CN" altLang="en-US" sz="1600" dirty="0">
                <a:latin typeface="+mn-ea"/>
                <a:sym typeface="+mn-ea"/>
              </a:rPr>
              <a:t>和</a:t>
            </a:r>
            <a:r>
              <a:rPr lang="en-US" altLang="zh-CN" sz="1600" b="1" dirty="0">
                <a:latin typeface="+mn-ea"/>
                <a:sym typeface="+mn-ea"/>
              </a:rPr>
              <a:t>.append()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.prependTo()</a:t>
            </a:r>
            <a:r>
              <a:rPr lang="zh-CN" altLang="en-US" sz="1600" dirty="0">
                <a:latin typeface="+mn-ea"/>
                <a:sym typeface="+mn-ea"/>
              </a:rPr>
              <a:t>和</a:t>
            </a:r>
            <a:r>
              <a:rPr lang="en-US" altLang="zh-CN" sz="1600" b="1" dirty="0">
                <a:latin typeface="+mn-ea"/>
                <a:sym typeface="+mn-ea"/>
              </a:rPr>
              <a:t>.prepend()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在现存元素的内部，从前面插入元素</a:t>
            </a: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sym typeface="+mn-ea"/>
              </a:rPr>
              <a:t>移动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44027" y="2514223"/>
            <a:ext cx="7676926" cy="243840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zh-CN" altLang="en-US" sz="1600" dirty="0">
                <a:latin typeface="+mn-ea"/>
                <a:sym typeface="+mn-ea"/>
              </a:rPr>
              <a:t>复制元素使用</a:t>
            </a:r>
            <a:r>
              <a:rPr lang="en-US" altLang="zh-CN" sz="1600" b="1" dirty="0">
                <a:latin typeface="+mn-ea"/>
                <a:sym typeface="+mn-ea"/>
              </a:rPr>
              <a:t>.clone()</a:t>
            </a:r>
          </a:p>
          <a:p>
            <a:pPr marL="342900" indent="-342900" eaLnBrk="1" hangingPunct="1">
              <a:lnSpc>
                <a:spcPct val="150000"/>
              </a:lnSpc>
              <a:buFont typeface="Arial" panose="020B0604020202020204" pitchFamily="34" charset="0"/>
              <a:buChar char="•"/>
            </a:pPr>
            <a:r>
              <a:rPr lang="zh-CN" altLang="en-US" sz="1600" dirty="0">
                <a:latin typeface="+mn-ea"/>
                <a:sym typeface="+mn-ea"/>
              </a:rPr>
              <a:t>删除元素使用</a:t>
            </a:r>
            <a:r>
              <a:rPr lang="en-US" altLang="zh-CN" sz="1600" b="1" dirty="0">
                <a:latin typeface="+mn-ea"/>
                <a:sym typeface="+mn-ea"/>
              </a:rPr>
              <a:t>.remove()</a:t>
            </a:r>
            <a:r>
              <a:rPr lang="zh-CN" altLang="en-US" sz="1600" dirty="0">
                <a:latin typeface="+mn-ea"/>
                <a:sym typeface="+mn-ea"/>
              </a:rPr>
              <a:t>和</a:t>
            </a:r>
            <a:r>
              <a:rPr lang="en-US" altLang="zh-CN" sz="1600" b="1" dirty="0">
                <a:latin typeface="+mn-ea"/>
                <a:sym typeface="+mn-ea"/>
              </a:rPr>
              <a:t>.detach()</a:t>
            </a:r>
          </a:p>
          <a:p>
            <a:pPr lvl="1" indent="0" eaLnBrk="1" hangingPunct="1">
              <a:lnSpc>
                <a:spcPct val="150000"/>
              </a:lnSpc>
              <a:buFont typeface="Arial" panose="020B0604020202020204" pitchFamily="34" charset="0"/>
              <a:buNone/>
            </a:pPr>
            <a:r>
              <a:rPr lang="zh-CN" altLang="en-US" sz="1600" dirty="0">
                <a:latin typeface="+mn-ea"/>
                <a:sym typeface="+mn-ea"/>
              </a:rPr>
              <a:t>前者不保留被删除元素的事件，后者保留，有利于重新插入文档时使用。</a:t>
            </a:r>
            <a:endParaRPr lang="zh-CN" altLang="en-US"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清空元素内容（但是不删除该元素）使用</a:t>
            </a:r>
            <a:r>
              <a:rPr lang="en-US" altLang="zh-CN" sz="1600" b="1" dirty="0">
                <a:latin typeface="+mn-ea"/>
                <a:sym typeface="+mn-ea"/>
              </a:rPr>
              <a:t>.empty()</a:t>
            </a:r>
            <a:r>
              <a:rPr lang="zh-CN" altLang="en-US" sz="1600" dirty="0">
                <a:latin typeface="+mn-ea"/>
                <a:sym typeface="+mn-ea"/>
              </a:rPr>
              <a:t>。</a:t>
            </a:r>
            <a:endParaRPr lang="en-US" altLang="zh-CN"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创建新元素的方法非常简单，只要把新元素直接传入</a:t>
            </a:r>
            <a:r>
              <a:rPr lang="en-US" altLang="zh-CN" sz="1600" dirty="0">
                <a:latin typeface="+mn-ea"/>
                <a:sym typeface="+mn-ea"/>
              </a:rPr>
              <a:t>jQuery</a:t>
            </a:r>
            <a:r>
              <a:rPr lang="zh-CN" altLang="en-US" sz="1600" dirty="0">
                <a:latin typeface="+mn-ea"/>
                <a:sym typeface="+mn-ea"/>
              </a:rPr>
              <a:t>的构造函数</a:t>
            </a:r>
            <a:endParaRPr lang="en-US" altLang="zh-CN" sz="1600" dirty="0">
              <a:latin typeface="+mn-ea"/>
            </a:endParaRPr>
          </a:p>
          <a:p>
            <a:pPr lvl="1" eaLnBrk="1" hangingPunct="1">
              <a:lnSpc>
                <a:spcPct val="150000"/>
              </a:lnSpc>
            </a:pPr>
            <a:r>
              <a:rPr lang="en-US" altLang="zh-CN" sz="1600" b="1" dirty="0">
                <a:latin typeface="+mn-ea"/>
                <a:sym typeface="+mn-ea"/>
              </a:rPr>
              <a:t>$('&lt;p&gt;Hello&lt;/p&gt;');</a:t>
            </a:r>
            <a:endParaRPr lang="en-US" altLang="zh-CN" sz="1600" b="1" dirty="0" smtClean="0">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复制、删除、创建</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19262" y="2302133"/>
            <a:ext cx="7676926" cy="487680"/>
          </a:xfrm>
          <a:prstGeom prst="rect">
            <a:avLst/>
          </a:prstGeom>
          <a:noFill/>
          <a:ln w="12700">
            <a:noFill/>
            <a:miter lim="800000"/>
          </a:ln>
        </p:spPr>
        <p:txBody>
          <a:bodyPr wrap="square" lIns="0" tIns="0" rIns="0" bIns="0" anchor="ctr">
            <a:spAutoFit/>
          </a:bodyPr>
          <a:lstStyle/>
          <a:p>
            <a:r>
              <a:rPr lang="zh-CN" altLang="en-US" sz="1600" dirty="0">
                <a:sym typeface="+mn-ea"/>
              </a:rPr>
              <a:t>事件直接绑定在网页元素之上。</a:t>
            </a:r>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事件操作</a:t>
            </a:r>
          </a:p>
        </p:txBody>
      </p:sp>
      <p:pic>
        <p:nvPicPr>
          <p:cNvPr id="6" name="内容占位符 5"/>
          <p:cNvPicPr>
            <a:picLocks noGrp="1" noChangeAspect="1"/>
          </p:cNvPicPr>
          <p:nvPr>
            <p:ph idx="1"/>
          </p:nvPr>
        </p:nvPicPr>
        <p:blipFill>
          <a:blip r:embed="rId4" cstate="print"/>
          <a:stretch>
            <a:fillRect/>
          </a:stretch>
        </p:blipFill>
        <p:spPr>
          <a:xfrm>
            <a:off x="3385820" y="3486785"/>
            <a:ext cx="2371725" cy="752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43392" y="2152908"/>
            <a:ext cx="7676926" cy="2289810"/>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b="1" dirty="0">
                <a:latin typeface="+mn-ea"/>
                <a:sym typeface="+mn-ea"/>
              </a:rPr>
              <a:t>.blur()</a:t>
            </a:r>
            <a:r>
              <a:rPr lang="zh-CN" altLang="en-US" sz="1600" dirty="0">
                <a:latin typeface="+mn-ea"/>
                <a:sym typeface="+mn-ea"/>
              </a:rPr>
              <a:t>表单元素失去焦点。</a:t>
            </a:r>
          </a:p>
          <a:p>
            <a:pPr marL="285750" indent="-285750" eaLnBrk="1" hangingPunct="1">
              <a:lnSpc>
                <a:spcPct val="140000"/>
              </a:lnSpc>
              <a:buFont typeface="Arial" panose="020B0604020202020204" pitchFamily="34" charset="0"/>
              <a:buChar char="•"/>
            </a:pPr>
            <a:r>
              <a:rPr lang="en-US" altLang="zh-CN" sz="1600" b="1" dirty="0">
                <a:latin typeface="+mn-ea"/>
                <a:sym typeface="+mn-ea"/>
              </a:rPr>
              <a:t>.focus()</a:t>
            </a:r>
            <a:r>
              <a:rPr lang="zh-CN" altLang="en-US" sz="1600" dirty="0">
                <a:latin typeface="+mn-ea"/>
                <a:sym typeface="+mn-ea"/>
              </a:rPr>
              <a:t>表单元素获得焦点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.change()</a:t>
            </a:r>
            <a:r>
              <a:rPr lang="zh-CN" altLang="en-US" sz="1600" dirty="0">
                <a:latin typeface="+mn-ea"/>
                <a:sym typeface="+mn-ea"/>
              </a:rPr>
              <a:t>表单元素的值发生变化</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.click()</a:t>
            </a:r>
            <a:r>
              <a:rPr lang="zh-CN" altLang="en-US" sz="1600" dirty="0">
                <a:latin typeface="+mn-ea"/>
                <a:sym typeface="+mn-ea"/>
              </a:rPr>
              <a:t>鼠标单击</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a:latin typeface="+mn-ea"/>
                <a:sym typeface="+mn-ea"/>
              </a:rPr>
              <a:t>.hover()</a:t>
            </a:r>
          </a:p>
          <a:p>
            <a:pPr lvl="1" indent="0" eaLnBrk="1" hangingPunct="1">
              <a:lnSpc>
                <a:spcPct val="14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同时为</a:t>
            </a:r>
            <a:r>
              <a:rPr lang="en-US" altLang="zh-CN" sz="1600" dirty="0">
                <a:latin typeface="+mn-ea"/>
                <a:sym typeface="+mn-ea"/>
              </a:rPr>
              <a:t>mouseenter</a:t>
            </a:r>
            <a:r>
              <a:rPr lang="zh-CN" altLang="en-US" sz="1600" dirty="0">
                <a:latin typeface="+mn-ea"/>
                <a:sym typeface="+mn-ea"/>
              </a:rPr>
              <a:t>和</a:t>
            </a:r>
            <a:r>
              <a:rPr lang="en-US" altLang="zh-CN" sz="1600" dirty="0">
                <a:latin typeface="+mn-ea"/>
                <a:sym typeface="+mn-ea"/>
              </a:rPr>
              <a:t>mouseleave</a:t>
            </a:r>
            <a:r>
              <a:rPr lang="zh-CN" altLang="en-US" sz="1600" dirty="0">
                <a:latin typeface="+mn-ea"/>
                <a:sym typeface="+mn-ea"/>
              </a:rPr>
              <a:t>事件指定处理函数</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常见事件</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671578"/>
            <a:ext cx="7676926" cy="4147820"/>
          </a:xfrm>
          <a:prstGeom prst="rect">
            <a:avLst/>
          </a:prstGeom>
          <a:noFill/>
          <a:ln w="12700">
            <a:noFill/>
            <a:miter lim="800000"/>
          </a:ln>
        </p:spPr>
        <p:txBody>
          <a:bodyPr wrap="square" lIns="0" tIns="0" rIns="0" bIns="0" anchor="ctr">
            <a:spAutoFit/>
          </a:bodyPr>
          <a:lstStyle/>
          <a:p>
            <a:pPr marL="342900" indent="-342900" eaLnBrk="1" hangingPunct="1">
              <a:buFont typeface="Arial" panose="020B0604020202020204" pitchFamily="34" charset="0"/>
              <a:buChar char="•"/>
            </a:pPr>
            <a:r>
              <a:rPr lang="zh-CN" altLang="en-US" sz="1600" dirty="0">
                <a:latin typeface="+mn-ea"/>
                <a:sym typeface="+mn-ea"/>
              </a:rPr>
              <a:t>这些事件在</a:t>
            </a:r>
            <a:r>
              <a:rPr lang="en-US" altLang="zh-CN" sz="1600" dirty="0">
                <a:latin typeface="+mn-ea"/>
                <a:sym typeface="+mn-ea"/>
              </a:rPr>
              <a:t>jQuery</a:t>
            </a:r>
            <a:r>
              <a:rPr lang="zh-CN" altLang="en-US" sz="1600" dirty="0">
                <a:latin typeface="+mn-ea"/>
                <a:sym typeface="+mn-ea"/>
              </a:rPr>
              <a:t>内部，都是</a:t>
            </a:r>
            <a:r>
              <a:rPr lang="en-US" altLang="zh-CN" sz="1600" dirty="0">
                <a:latin typeface="+mn-ea"/>
                <a:sym typeface="+mn-ea"/>
              </a:rPr>
              <a:t>.bind()</a:t>
            </a:r>
            <a:r>
              <a:rPr lang="zh-CN" altLang="en-US" sz="1600" dirty="0">
                <a:latin typeface="+mn-ea"/>
                <a:sym typeface="+mn-ea"/>
              </a:rPr>
              <a:t>的便捷方式。</a:t>
            </a:r>
            <a:endParaRPr lang="en-US" altLang="zh-CN" sz="1600" dirty="0">
              <a:latin typeface="+mn-ea"/>
            </a:endParaRPr>
          </a:p>
          <a:p>
            <a:pPr marL="342900" indent="-342900" eaLnBrk="1" hangingPunct="1">
              <a:buFont typeface="Arial" panose="020B0604020202020204" pitchFamily="34" charset="0"/>
              <a:buChar char="•"/>
            </a:pPr>
            <a:r>
              <a:rPr lang="zh-CN" altLang="en-US" sz="1600" dirty="0">
                <a:latin typeface="+mn-ea"/>
                <a:sym typeface="+mn-ea"/>
              </a:rPr>
              <a:t>使用</a:t>
            </a:r>
            <a:r>
              <a:rPr lang="en-US" altLang="zh-CN" sz="1600" dirty="0">
                <a:latin typeface="+mn-ea"/>
                <a:sym typeface="+mn-ea"/>
              </a:rPr>
              <a:t>.on()</a:t>
            </a:r>
            <a:r>
              <a:rPr lang="zh-CN" altLang="en-US" sz="1600" dirty="0">
                <a:latin typeface="+mn-ea"/>
                <a:sym typeface="+mn-ea"/>
              </a:rPr>
              <a:t>可以更灵活地控制事件</a:t>
            </a:r>
          </a:p>
          <a:p>
            <a:pPr marL="342900" indent="-342900" eaLnBrk="1" hangingPunct="1">
              <a:buFont typeface="Arial" panose="020B0604020202020204" pitchFamily="34" charset="0"/>
              <a:buChar char="•"/>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marL="342900" indent="-342900" eaLnBrk="1" hangingPunct="1">
              <a:buFont typeface="Arial" panose="020B0604020202020204" pitchFamily="34" charset="0"/>
              <a:buChar char="•"/>
            </a:pPr>
            <a:endParaRPr lang="en-US" altLang="zh-CN" sz="2000" dirty="0"/>
          </a:p>
          <a:p>
            <a:pPr marL="342900" indent="-342900" eaLnBrk="1" hangingPunct="1">
              <a:buFont typeface="Arial" panose="020B0604020202020204" pitchFamily="34" charset="0"/>
              <a:buChar char="•"/>
            </a:pPr>
            <a:endParaRPr lang="zh-CN" altLang="en-US" sz="2000" dirty="0"/>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20" name="图片 19"/>
          <p:cNvPicPr>
            <a:picLocks noChangeAspect="1"/>
          </p:cNvPicPr>
          <p:nvPr/>
        </p:nvPicPr>
        <p:blipFill>
          <a:blip r:embed="rId4" cstate="print"/>
          <a:stretch>
            <a:fillRect/>
          </a:stretch>
        </p:blipFill>
        <p:spPr>
          <a:xfrm>
            <a:off x="2534285" y="2694305"/>
            <a:ext cx="4076065" cy="25711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79"/>
            <a:ext cx="9144000" cy="6858000"/>
          </a:xfrm>
          <a:prstGeom prst="rect">
            <a:avLst/>
          </a:prstGeom>
        </p:spPr>
      </p:pic>
      <p:sp>
        <p:nvSpPr>
          <p:cNvPr id="5" name="Rectangle 3"/>
          <p:cNvSpPr/>
          <p:nvPr/>
        </p:nvSpPr>
        <p:spPr bwMode="auto">
          <a:xfrm>
            <a:off x="838632" y="1991603"/>
            <a:ext cx="7676926" cy="731520"/>
          </a:xfrm>
          <a:prstGeom prst="rect">
            <a:avLst/>
          </a:prstGeom>
          <a:noFill/>
          <a:ln w="12700">
            <a:noFill/>
            <a:miter lim="800000"/>
          </a:ln>
        </p:spPr>
        <p:txBody>
          <a:bodyPr wrap="square" lIns="0" tIns="0" rIns="0" bIns="0" anchor="ctr">
            <a:spAutoFit/>
          </a:bodyPr>
          <a:lstStyle/>
          <a:p>
            <a:pPr marL="285750" indent="-285750">
              <a:lnSpc>
                <a:spcPct val="150000"/>
              </a:lnSpc>
              <a:buFont typeface="Arial" panose="020B0604020202020204" pitchFamily="34" charset="0"/>
              <a:buChar char="•"/>
            </a:pPr>
            <a:r>
              <a:rPr lang="zh-CN" altLang="en-US" sz="1600" dirty="0" smtClean="0"/>
              <a:t>当一个元素上的事件被触发的时候，比如说鼠标点击了一个按钮，同样的事件将会在那个元素的所有祖先元素中被触发。这一过程被称为事件冒泡。</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件</a:t>
            </a:r>
            <a:r>
              <a:rPr lang="zh-CN" altLang="en-US" sz="3200" noProof="0" dirty="0" smtClean="0">
                <a:solidFill>
                  <a:srgbClr val="004086"/>
                </a:solidFill>
                <a:latin typeface="经典中圆简" pitchFamily="49" charset="-122"/>
                <a:ea typeface="经典中圆简" pitchFamily="49" charset="-122"/>
                <a:cs typeface="经典中圆简" pitchFamily="49" charset="-122"/>
              </a:rPr>
              <a:t>冒泡</a:t>
            </a:r>
          </a:p>
        </p:txBody>
      </p:sp>
      <p:pic>
        <p:nvPicPr>
          <p:cNvPr id="6" name="图片 5"/>
          <p:cNvPicPr>
            <a:picLocks noChangeAspect="1"/>
          </p:cNvPicPr>
          <p:nvPr/>
        </p:nvPicPr>
        <p:blipFill>
          <a:blip r:embed="rId4" cstate="print"/>
          <a:stretch>
            <a:fillRect/>
          </a:stretch>
        </p:blipFill>
        <p:spPr>
          <a:xfrm>
            <a:off x="2788285" y="2980055"/>
            <a:ext cx="3371215" cy="31045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87527" y="2010653"/>
            <a:ext cx="7676926" cy="2926080"/>
          </a:xfrm>
          <a:prstGeom prst="rect">
            <a:avLst/>
          </a:prstGeom>
          <a:noFill/>
          <a:ln w="12700">
            <a:noFill/>
            <a:miter lim="800000"/>
          </a:ln>
        </p:spPr>
        <p:txBody>
          <a:bodyPr wrap="square" lIns="0" tIns="0" rIns="0" bIns="0" anchor="ctr">
            <a:spAutoFit/>
          </a:bodyPr>
          <a:lstStyle/>
          <a:p>
            <a:pPr marL="285750" indent="-285750">
              <a:lnSpc>
                <a:spcPct val="150000"/>
              </a:lnSpc>
              <a:buFont typeface="Arial" panose="020B0604020202020204" pitchFamily="34" charset="0"/>
              <a:buChar char="•"/>
            </a:pPr>
            <a:r>
              <a:rPr lang="zh-CN" altLang="en-US" sz="1600" dirty="0" smtClean="0"/>
              <a:t>事件代理是一种简单的技巧，通过它可以把事件处理器添加到一个父级元素上，这样就避免了把事件处理器添加到多个子级元素上。</a:t>
            </a:r>
            <a:endParaRPr lang="en-US" altLang="zh-CN" sz="1600" dirty="0" smtClean="0"/>
          </a:p>
          <a:p>
            <a:pPr marL="285750" indent="-285750">
              <a:lnSpc>
                <a:spcPct val="150000"/>
              </a:lnSpc>
              <a:buFont typeface="Arial" panose="020B0604020202020204" pitchFamily="34" charset="0"/>
              <a:buChar char="•"/>
            </a:pPr>
            <a:r>
              <a:rPr lang="zh-CN" altLang="en-US" sz="1600" dirty="0" smtClean="0"/>
              <a:t>事件代理用到了在</a:t>
            </a:r>
            <a:r>
              <a:rPr lang="en-US" altLang="zh-CN" sz="1600" dirty="0" err="1" smtClean="0"/>
              <a:t>JavaSciprt</a:t>
            </a:r>
            <a:r>
              <a:rPr lang="zh-CN" altLang="en-US" sz="1600" dirty="0" smtClean="0"/>
              <a:t>事件中常被忽略的特性：事件冒泡以及目标元素。</a:t>
            </a:r>
            <a:endParaRPr lang="en-US" altLang="zh-CN" sz="1600" dirty="0" smtClean="0"/>
          </a:p>
          <a:p>
            <a:pPr marL="285750" indent="-285750">
              <a:lnSpc>
                <a:spcPct val="150000"/>
              </a:lnSpc>
              <a:buFont typeface="Arial" panose="020B0604020202020204" pitchFamily="34" charset="0"/>
              <a:buChar char="•"/>
            </a:pPr>
            <a:r>
              <a:rPr lang="zh-CN" altLang="en-US" sz="1600" dirty="0" smtClean="0"/>
              <a:t>想象一下现在我们有一个</a:t>
            </a:r>
            <a:r>
              <a:rPr lang="en-US" altLang="zh-CN" sz="1600" dirty="0" smtClean="0"/>
              <a:t>10</a:t>
            </a:r>
            <a:r>
              <a:rPr lang="zh-CN" altLang="en-US" sz="1600" dirty="0" smtClean="0"/>
              <a:t>列、</a:t>
            </a:r>
            <a:r>
              <a:rPr lang="en-US" altLang="zh-CN" sz="1600" dirty="0" smtClean="0"/>
              <a:t>100</a:t>
            </a:r>
            <a:r>
              <a:rPr lang="zh-CN" altLang="en-US" sz="1600" dirty="0" smtClean="0"/>
              <a:t>行的</a:t>
            </a:r>
            <a:r>
              <a:rPr lang="en-US" altLang="zh-CN" sz="1600" dirty="0" smtClean="0"/>
              <a:t>HTML</a:t>
            </a:r>
            <a:r>
              <a:rPr lang="zh-CN" altLang="en-US" sz="1600" dirty="0" smtClean="0"/>
              <a:t>表格，我们希望在用户点击表格中的时候让表格中的每一个单元格在被点击的时候变成可编辑状态。如果把事件处理器加到这</a:t>
            </a:r>
            <a:r>
              <a:rPr lang="en-US" altLang="zh-CN" sz="1600" dirty="0" smtClean="0"/>
              <a:t>1000</a:t>
            </a:r>
            <a:r>
              <a:rPr lang="zh-CN" altLang="en-US" sz="1600" dirty="0" smtClean="0"/>
              <a:t>个单元格会产生一个很大的性能问题，并且有可能导致内存泄露甚至是浏览器的崩溃。相反地，使用事件代理，我们只需要把一个事件处理器添加到</a:t>
            </a:r>
            <a:r>
              <a:rPr lang="en-US" altLang="zh-CN" sz="1600" dirty="0" smtClean="0"/>
              <a:t>table</a:t>
            </a:r>
            <a:r>
              <a:rPr lang="zh-CN" altLang="en-US" sz="1600" dirty="0" smtClean="0"/>
              <a:t>元素上，并且判断出是哪个单元格被点击了。</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件</a:t>
            </a:r>
            <a:r>
              <a:rPr lang="zh-CN" altLang="en-US" sz="3200" noProof="0" dirty="0" smtClean="0">
                <a:solidFill>
                  <a:srgbClr val="004086"/>
                </a:solidFill>
                <a:latin typeface="经典中圆简" pitchFamily="49" charset="-122"/>
                <a:ea typeface="经典中圆简" pitchFamily="49" charset="-122"/>
                <a:cs typeface="经典中圆简" pitchFamily="49" charset="-122"/>
              </a:rPr>
              <a:t>代理</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2254508"/>
            <a:ext cx="7676926" cy="1267460"/>
          </a:xfrm>
          <a:prstGeom prst="rect">
            <a:avLst/>
          </a:prstGeom>
          <a:noFill/>
          <a:ln w="12700">
            <a:noFill/>
            <a:miter lim="800000"/>
          </a:ln>
        </p:spPr>
        <p:txBody>
          <a:bodyPr wrap="square" lIns="0" tIns="0" rIns="0" bIns="0" anchor="ctr">
            <a:spAutoFit/>
          </a:body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lang="zh-CN" altLang="en-US" sz="1600" dirty="0">
                <a:ln>
                  <a:noFill/>
                </a:ln>
                <a:effectLst/>
                <a:uLnTx/>
                <a:uFillTx/>
                <a:latin typeface="+mn-ea"/>
                <a:sym typeface="+mn-ea"/>
              </a:rPr>
              <a:t>有两种方法，可以自动触发一个事件。一种是直接使用事件函数，另一种是使用</a:t>
            </a:r>
            <a:r>
              <a:rPr lang="en-US" altLang="zh-CN" sz="1600" dirty="0">
                <a:ln>
                  <a:noFill/>
                </a:ln>
                <a:effectLst/>
                <a:uLnTx/>
                <a:uFillTx/>
                <a:latin typeface="+mn-ea"/>
                <a:sym typeface="+mn-ea"/>
              </a:rPr>
              <a:t>.trigger()</a:t>
            </a:r>
            <a:r>
              <a:rPr lang="zh-CN" altLang="en-US" sz="1600" dirty="0">
                <a:ln>
                  <a:noFill/>
                </a:ln>
                <a:effectLst/>
                <a:uLnTx/>
                <a:uFillTx/>
                <a:latin typeface="+mn-ea"/>
                <a:sym typeface="+mn-ea"/>
              </a:rPr>
              <a:t>或</a:t>
            </a:r>
            <a:r>
              <a:rPr lang="en-US" altLang="zh-CN" sz="1600" dirty="0">
                <a:ln>
                  <a:noFill/>
                </a:ln>
                <a:effectLst/>
                <a:uLnTx/>
                <a:uFillTx/>
                <a:latin typeface="+mn-ea"/>
                <a:sym typeface="+mn-ea"/>
              </a:rPr>
              <a:t>.</a:t>
            </a:r>
            <a:r>
              <a:rPr lang="en-US" altLang="zh-CN" sz="1600" dirty="0" err="1">
                <a:ln>
                  <a:noFill/>
                </a:ln>
                <a:effectLst/>
                <a:uLnTx/>
                <a:uFillTx/>
                <a:latin typeface="+mn-ea"/>
                <a:sym typeface="+mn-ea"/>
              </a:rPr>
              <a:t>triggerHandler</a:t>
            </a:r>
            <a:r>
              <a:rPr lang="en-US" altLang="zh-CN" sz="1600" dirty="0">
                <a:ln>
                  <a:noFill/>
                </a:ln>
                <a:effectLst/>
                <a:uLnTx/>
                <a:uFillTx/>
                <a:latin typeface="+mn-ea"/>
                <a:sym typeface="+mn-ea"/>
              </a:rPr>
              <a:t>()</a:t>
            </a:r>
            <a:r>
              <a:rPr lang="zh-CN" altLang="en-US" sz="1600" dirty="0">
                <a:ln>
                  <a:noFill/>
                </a:ln>
                <a:effectLst/>
                <a:uLnTx/>
                <a:uFillTx/>
                <a:latin typeface="+mn-ea"/>
                <a:sym typeface="+mn-ea"/>
              </a:rPr>
              <a:t>。</a:t>
            </a:r>
            <a:endParaRPr kumimoji="0" lang="zh-CN" altLang="en-US" sz="1600" b="0" i="0" u="none" strike="noStrike" kern="1200" cap="none" spc="0" normalizeH="0" baseline="0" noProof="1">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zh-CN" altLang="en-US" sz="1600" dirty="0">
                <a:ln>
                  <a:noFill/>
                </a:ln>
                <a:effectLst/>
                <a:uLnTx/>
                <a:uFillTx/>
                <a:latin typeface="+mn-ea"/>
                <a:sym typeface="+mn-ea"/>
              </a:rPr>
              <a:t>　　</a:t>
            </a:r>
            <a:endParaRPr kumimoji="0" lang="zh-CN" altLang="en-US" sz="1600" b="0" i="0" u="none" strike="noStrike" kern="1200" cap="none" spc="0" normalizeH="0" baseline="0" noProof="1">
              <a:ln>
                <a:noFill/>
              </a:ln>
              <a:solidFill>
                <a:schemeClr val="tx1"/>
              </a:solidFill>
              <a:effectLst/>
              <a:uLnTx/>
              <a:uFillTx/>
              <a:latin typeface="+mn-ea"/>
              <a:cs typeface="+mn-cs"/>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事件触发</a:t>
            </a:r>
          </a:p>
        </p:txBody>
      </p:sp>
      <p:pic>
        <p:nvPicPr>
          <p:cNvPr id="6" name="内容占位符 5"/>
          <p:cNvPicPr>
            <a:picLocks noGrp="1" noChangeAspect="1"/>
          </p:cNvPicPr>
          <p:nvPr>
            <p:ph idx="1"/>
          </p:nvPr>
        </p:nvPicPr>
        <p:blipFill>
          <a:blip r:embed="rId4" cstate="print"/>
          <a:stretch>
            <a:fillRect/>
          </a:stretch>
        </p:blipFill>
        <p:spPr>
          <a:xfrm>
            <a:off x="1090295" y="3004185"/>
            <a:ext cx="2457450" cy="9048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19262" y="1859538"/>
            <a:ext cx="7676926" cy="426720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最快的选择器：</a:t>
            </a:r>
            <a:r>
              <a:rPr lang="en-US" altLang="zh-CN" sz="1600" dirty="0">
                <a:latin typeface="+mn-ea"/>
                <a:sym typeface="+mn-ea"/>
              </a:rPr>
              <a:t>id</a:t>
            </a:r>
            <a:r>
              <a:rPr lang="zh-CN" altLang="en-US" sz="1600" dirty="0">
                <a:latin typeface="+mn-ea"/>
                <a:sym typeface="+mn-ea"/>
              </a:rPr>
              <a:t>选择器和元素标签选择器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$('#id')</a:t>
            </a:r>
            <a:endParaRPr lang="en-US" altLang="zh-CN" sz="1600" b="1" dirty="0">
              <a:latin typeface="+mn-ea"/>
            </a:endParaRPr>
          </a:p>
          <a:p>
            <a:pPr lvl="2" indent="0" eaLnBrk="1" hangingPunct="1">
              <a:lnSpc>
                <a:spcPct val="150000"/>
              </a:lnSpc>
              <a:buFont typeface="Arial" panose="020B0604020202020204" pitchFamily="34" charset="0"/>
              <a:buNone/>
            </a:pPr>
            <a:r>
              <a:rPr lang="en-US" altLang="zh-CN" sz="1600" dirty="0">
                <a:latin typeface="+mn-ea"/>
                <a:sym typeface="+mn-ea"/>
              </a:rPr>
              <a:t>jQuery</a:t>
            </a:r>
            <a:r>
              <a:rPr lang="zh-CN" altLang="en-US" sz="1600" dirty="0">
                <a:latin typeface="+mn-ea"/>
                <a:sym typeface="+mn-ea"/>
              </a:rPr>
              <a:t>会自动调用浏览器的原生方法</a:t>
            </a:r>
            <a:r>
              <a:rPr lang="en-US" altLang="zh-CN" sz="1600" dirty="0">
                <a:latin typeface="+mn-ea"/>
                <a:sym typeface="+mn-ea"/>
              </a:rPr>
              <a:t>(getElementById())</a:t>
            </a:r>
            <a:r>
              <a:rPr lang="zh-CN" altLang="en-US" sz="1600" dirty="0">
                <a:latin typeface="+mn-ea"/>
                <a:sym typeface="+mn-ea"/>
              </a:rPr>
              <a:t>，所以它们的执行速度快。</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较慢的选择器：</a:t>
            </a:r>
            <a:r>
              <a:rPr lang="en-US" altLang="zh-CN" sz="1600" dirty="0">
                <a:latin typeface="+mn-ea"/>
                <a:sym typeface="+mn-ea"/>
              </a:rPr>
              <a:t>CSS</a:t>
            </a:r>
            <a:r>
              <a:rPr lang="zh-CN" altLang="en-US" sz="1600" dirty="0">
                <a:latin typeface="+mn-ea"/>
                <a:sym typeface="+mn-ea"/>
              </a:rPr>
              <a:t>类选择器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$('.className')</a:t>
            </a:r>
            <a:r>
              <a:rPr lang="en-US" altLang="zh-CN" sz="1600" dirty="0">
                <a:latin typeface="+mn-ea"/>
                <a:sym typeface="+mn-ea"/>
              </a:rPr>
              <a:t>	 </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FF</a:t>
            </a:r>
            <a:r>
              <a:rPr lang="zh-CN" altLang="en-US" sz="1600" dirty="0">
                <a:latin typeface="+mn-ea"/>
                <a:sym typeface="+mn-ea"/>
              </a:rPr>
              <a:t> </a:t>
            </a:r>
            <a:r>
              <a:rPr lang="en-US" altLang="zh-CN" sz="1600" dirty="0">
                <a:latin typeface="+mn-ea"/>
                <a:sym typeface="+mn-ea"/>
              </a:rPr>
              <a:t>Safari</a:t>
            </a:r>
            <a:r>
              <a:rPr lang="zh-CN" altLang="en-US" sz="1600" dirty="0">
                <a:latin typeface="+mn-ea"/>
                <a:sym typeface="+mn-ea"/>
              </a:rPr>
              <a:t> </a:t>
            </a:r>
            <a:r>
              <a:rPr lang="en-US" altLang="zh-CN" sz="1600" dirty="0">
                <a:latin typeface="+mn-ea"/>
                <a:sym typeface="+mn-ea"/>
              </a:rPr>
              <a:t>Chrome</a:t>
            </a:r>
            <a:r>
              <a:rPr lang="zh-CN" altLang="en-US" sz="1600" dirty="0">
                <a:latin typeface="+mn-ea"/>
                <a:sym typeface="+mn-ea"/>
              </a:rPr>
              <a:t> </a:t>
            </a:r>
            <a:r>
              <a:rPr lang="en-US" altLang="zh-CN" sz="1600" dirty="0">
                <a:latin typeface="+mn-ea"/>
                <a:sym typeface="+mn-ea"/>
              </a:rPr>
              <a:t>Opera</a:t>
            </a:r>
            <a:r>
              <a:rPr lang="zh-CN" altLang="en-US" sz="1600" dirty="0">
                <a:latin typeface="+mn-ea"/>
                <a:sym typeface="+mn-ea"/>
              </a:rPr>
              <a:t> </a:t>
            </a:r>
            <a:r>
              <a:rPr lang="en-US" altLang="zh-CN" sz="1600" dirty="0">
                <a:latin typeface="+mn-ea"/>
                <a:sym typeface="+mn-ea"/>
              </a:rPr>
              <a:t>getElementByClassName()</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IE</a:t>
            </a:r>
            <a:r>
              <a:rPr lang="zh-CN" altLang="en-US" sz="1600" dirty="0">
                <a:latin typeface="+mn-ea"/>
                <a:sym typeface="+mn-ea"/>
              </a:rPr>
              <a:t>中会相当慢</a:t>
            </a:r>
            <a:r>
              <a:rPr lang="en-US" altLang="zh-CN" sz="1600" dirty="0">
                <a:latin typeface="+mn-ea"/>
                <a:sym typeface="+mn-ea"/>
              </a:rPr>
              <a:t>	</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最慢的选择器：伪类选择器和属性选择器</a:t>
            </a:r>
          </a:p>
          <a:p>
            <a:pPr lvl="1" indent="0" eaLnBrk="1" hangingPunct="1">
              <a:lnSpc>
                <a:spcPct val="150000"/>
              </a:lnSpc>
              <a:buFont typeface="Arial" panose="020B0604020202020204" pitchFamily="34" charset="0"/>
              <a:buNone/>
            </a:pPr>
            <a:r>
              <a:rPr lang="en-US" altLang="zh-CN" sz="1600" b="1" dirty="0">
                <a:latin typeface="+mn-ea"/>
                <a:sym typeface="+mn-ea"/>
              </a:rPr>
              <a:t>$(':hidden')	 $('[attribute=value]')</a:t>
            </a:r>
            <a:endParaRPr lang="en-US" altLang="zh-CN" sz="1600" b="1" dirty="0">
              <a:latin typeface="+mn-ea"/>
            </a:endParaRPr>
          </a:p>
          <a:p>
            <a:pPr lvl="2" indent="0" eaLnBrk="1" hangingPunct="1">
              <a:lnSpc>
                <a:spcPct val="150000"/>
              </a:lnSpc>
              <a:buFont typeface="Arial" panose="020B0604020202020204" pitchFamily="34" charset="0"/>
              <a:buNone/>
            </a:pPr>
            <a:r>
              <a:rPr lang="zh-CN" altLang="en-US" sz="1600" dirty="0">
                <a:latin typeface="+mn-ea"/>
                <a:sym typeface="+mn-ea"/>
              </a:rPr>
              <a:t>没有原生方法</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200" y="1149985"/>
            <a:ext cx="5735320" cy="64833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一样的选择器不一样的性能</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195963"/>
            <a:ext cx="7676926" cy="3653790"/>
          </a:xfrm>
          <a:prstGeom prst="rect">
            <a:avLst/>
          </a:prstGeom>
          <a:noFill/>
          <a:ln w="12700">
            <a:noFill/>
            <a:miter lim="800000"/>
          </a:ln>
        </p:spPr>
        <p:txBody>
          <a:bodyPr wrap="square" lIns="0" tIns="0" rIns="0" bIns="0" anchor="ctr">
            <a:spAutoFit/>
          </a:bodyPr>
          <a:lstStyle/>
          <a:p>
            <a:pPr eaLnBrk="1" hangingPunct="1">
              <a:lnSpc>
                <a:spcPct val="140000"/>
              </a:lnSpc>
            </a:pPr>
            <a:r>
              <a:rPr lang="zh-CN" altLang="en-US" sz="1600" b="1" dirty="0">
                <a:latin typeface="+mn-ea"/>
                <a:sym typeface="+mn-ea"/>
              </a:rPr>
              <a:t>不要过度使用</a:t>
            </a:r>
            <a:r>
              <a:rPr lang="en-US" altLang="zh-CN" sz="1600" b="1" dirty="0">
                <a:latin typeface="+mn-ea"/>
                <a:sym typeface="+mn-ea"/>
              </a:rPr>
              <a:t>jQuery</a:t>
            </a:r>
            <a:endParaRPr lang="en-US" altLang="zh-CN" sz="1600" b="1" dirty="0">
              <a:latin typeface="+mn-ea"/>
            </a:endParaRPr>
          </a:p>
          <a:p>
            <a:pPr lvl="1" eaLnBrk="1" hangingPunct="1">
              <a:lnSpc>
                <a:spcPct val="140000"/>
              </a:lnSpc>
            </a:pPr>
            <a:r>
              <a:rPr lang="en-US" altLang="zh-CN" sz="1600" dirty="0">
                <a:solidFill>
                  <a:schemeClr val="tx1"/>
                </a:solidFill>
                <a:latin typeface="+mn-ea"/>
                <a:sym typeface="+mn-ea"/>
              </a:rPr>
              <a:t>jQuery</a:t>
            </a:r>
            <a:r>
              <a:rPr lang="zh-CN" altLang="en-US" sz="1600" dirty="0">
                <a:solidFill>
                  <a:schemeClr val="tx1"/>
                </a:solidFill>
                <a:latin typeface="+mn-ea"/>
                <a:sym typeface="+mn-ea"/>
              </a:rPr>
              <a:t>速度再快，也无法与原生的</a:t>
            </a:r>
            <a:r>
              <a:rPr lang="en-US" altLang="zh-CN" sz="1600" dirty="0">
                <a:solidFill>
                  <a:schemeClr val="tx1"/>
                </a:solidFill>
                <a:latin typeface="+mn-ea"/>
                <a:sym typeface="+mn-ea"/>
              </a:rPr>
              <a:t>javascript</a:t>
            </a:r>
            <a:r>
              <a:rPr lang="zh-CN" altLang="en-US" sz="1600" dirty="0">
                <a:solidFill>
                  <a:schemeClr val="tx1"/>
                </a:solidFill>
                <a:latin typeface="+mn-ea"/>
                <a:sym typeface="+mn-ea"/>
              </a:rPr>
              <a:t>方法相比。所以有原生方法可以使用的场合，尽量避免使用</a:t>
            </a:r>
            <a:r>
              <a:rPr lang="en-US" altLang="zh-CN" sz="1600" dirty="0">
                <a:solidFill>
                  <a:schemeClr val="tx1"/>
                </a:solidFill>
                <a:latin typeface="+mn-ea"/>
                <a:sym typeface="+mn-ea"/>
              </a:rPr>
              <a:t>jQuery</a:t>
            </a:r>
            <a:r>
              <a:rPr lang="zh-CN" altLang="en-US" sz="1600" dirty="0">
                <a:solidFill>
                  <a:schemeClr val="tx1"/>
                </a:solidFill>
                <a:latin typeface="+mn-ea"/>
                <a:sym typeface="+mn-ea"/>
              </a:rPr>
              <a:t>。</a:t>
            </a:r>
          </a:p>
          <a:p>
            <a:pPr lvl="2" eaLnBrk="1" hangingPunct="1">
              <a:lnSpc>
                <a:spcPct val="140000"/>
              </a:lnSpc>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1" eaLnBrk="1" hangingPunct="1">
              <a:lnSpc>
                <a:spcPct val="140000"/>
              </a:lnSpc>
              <a:buNone/>
            </a:pPr>
            <a:r>
              <a:rPr lang="en-US" altLang="zh-CN" sz="1600" b="1" dirty="0">
                <a:latin typeface="+mn-ea"/>
                <a:sym typeface="+mn-ea"/>
              </a:rPr>
              <a:t>this.id</a:t>
            </a:r>
            <a:r>
              <a:rPr lang="zh-CN" altLang="en-US" sz="1600" dirty="0">
                <a:latin typeface="+mn-ea"/>
                <a:sym typeface="+mn-ea"/>
              </a:rPr>
              <a:t>的速度比</a:t>
            </a:r>
            <a:r>
              <a:rPr lang="en-US" altLang="zh-CN" sz="1600" b="1" dirty="0">
                <a:latin typeface="+mn-ea"/>
                <a:sym typeface="+mn-ea"/>
              </a:rPr>
              <a:t>$(this).attr('id')</a:t>
            </a:r>
            <a:r>
              <a:rPr lang="zh-CN" altLang="en-US" sz="1600" dirty="0">
                <a:latin typeface="+mn-ea"/>
                <a:sym typeface="+mn-ea"/>
              </a:rPr>
              <a:t>快了</a:t>
            </a:r>
            <a:r>
              <a:rPr lang="en-US" altLang="zh-CN" sz="1600" dirty="0">
                <a:solidFill>
                  <a:srgbClr val="FF0000"/>
                </a:solidFill>
                <a:latin typeface="+mn-ea"/>
                <a:sym typeface="+mn-ea"/>
              </a:rPr>
              <a:t>20</a:t>
            </a:r>
            <a:r>
              <a:rPr lang="zh-CN" altLang="en-US" sz="1600" dirty="0">
                <a:solidFill>
                  <a:srgbClr val="FF0000"/>
                </a:solidFill>
                <a:latin typeface="+mn-ea"/>
                <a:sym typeface="+mn-ea"/>
              </a:rPr>
              <a:t>多倍</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4" cstate="print"/>
          <a:stretch>
            <a:fillRect/>
          </a:stretch>
        </p:blipFill>
        <p:spPr>
          <a:xfrm>
            <a:off x="1619672" y="2420888"/>
            <a:ext cx="2714625" cy="15906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5"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6" name="Rectangle 5"/>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7" name="Group 6"/>
          <p:cNvGrpSpPr/>
          <p:nvPr/>
        </p:nvGrpSpPr>
        <p:grpSpPr>
          <a:xfrm>
            <a:off x="7884368" y="44624"/>
            <a:ext cx="1142110" cy="573144"/>
            <a:chOff x="107504" y="188640"/>
            <a:chExt cx="1729730" cy="868030"/>
          </a:xfrm>
        </p:grpSpPr>
        <p:pic>
          <p:nvPicPr>
            <p:cNvPr id="8"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9" name="Rectangle 8"/>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8" name="Rectangle 3"/>
          <p:cNvSpPr/>
          <p:nvPr/>
        </p:nvSpPr>
        <p:spPr bwMode="auto">
          <a:xfrm>
            <a:off x="711498" y="2323679"/>
            <a:ext cx="3716486" cy="2926080"/>
          </a:xfrm>
          <a:prstGeom prst="rect">
            <a:avLst/>
          </a:prstGeom>
          <a:noFill/>
          <a:ln w="12700">
            <a:noFill/>
            <a:miter lim="800000"/>
          </a:ln>
        </p:spPr>
        <p:txBody>
          <a:bodyPr wrap="square" lIns="0" tIns="0" rIns="0" bIns="0" anchor="ctr">
            <a:spAutoFit/>
          </a:bodyPr>
          <a:lstStyle/>
          <a:p>
            <a:pPr>
              <a:lnSpc>
                <a:spcPct val="200000"/>
              </a:lnSpc>
              <a:buFont typeface="Arial" panose="020B0604020202020204" pitchFamily="34" charset="0"/>
              <a:buChar char="•"/>
            </a:pPr>
            <a:r>
              <a:rPr lang="en-US" altLang="zh-CN" sz="1600" b="1" dirty="0" smtClean="0">
                <a:latin typeface="经典中圆简" pitchFamily="49" charset="-122"/>
                <a:ea typeface="经典中圆简" pitchFamily="49" charset="-122"/>
                <a:cs typeface="经典中圆简" pitchFamily="49" charset="-122"/>
                <a:sym typeface="Helvetica Neue Light" charset="0"/>
              </a:rPr>
              <a:t> </a:t>
            </a:r>
            <a:r>
              <a:rPr lang="zh-CN" altLang="en-US" sz="1600" b="1" dirty="0" smtClean="0">
                <a:latin typeface="经典中圆简" pitchFamily="49" charset="-122"/>
                <a:ea typeface="经典中圆简" pitchFamily="49" charset="-122"/>
                <a:cs typeface="经典中圆简" pitchFamily="49" charset="-122"/>
                <a:sym typeface="Helvetica Neue Light" charset="0"/>
              </a:rPr>
              <a:t>什么是</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选择器</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使用</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r>
              <a:rPr lang="zh-CN" altLang="en-US" sz="1600" b="1" dirty="0" smtClean="0">
                <a:latin typeface="经典中圆简" pitchFamily="49" charset="-122"/>
                <a:ea typeface="经典中圆简" pitchFamily="49" charset="-122"/>
                <a:cs typeface="经典中圆简" pitchFamily="49" charset="-122"/>
                <a:sym typeface="Helvetica Neue Light" charset="0"/>
              </a:rPr>
              <a:t>操作元素的属性与样式</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事件与事件对象</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一样的选择器不一样的性能</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a:t>
            </a:r>
            <a:r>
              <a:rPr lang="en-US" altLang="zh-CN" sz="1600" b="1" dirty="0" smtClean="0">
                <a:latin typeface="经典中圆简" pitchFamily="49" charset="-122"/>
                <a:ea typeface="经典中圆简" pitchFamily="49" charset="-122"/>
                <a:cs typeface="经典中圆简" pitchFamily="49" charset="-122"/>
                <a:sym typeface="Helvetica Neue Light" charset="0"/>
              </a:rPr>
              <a:t>Ajax</a:t>
            </a:r>
            <a:endParaRPr lang="zh-CN" altLang="en-US" sz="1600" b="1" dirty="0" smtClean="0">
              <a:latin typeface="经典中圆简" pitchFamily="49" charset="-122"/>
              <a:ea typeface="经典中圆简" pitchFamily="49" charset="-122"/>
              <a:cs typeface="经典中圆简" pitchFamily="49" charset="-122"/>
              <a:sym typeface="Helvetica Neue Light" charset="0"/>
            </a:endParaRPr>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b="1" noProof="0" dirty="0" smtClean="0">
                <a:solidFill>
                  <a:srgbClr val="004086"/>
                </a:solidFill>
                <a:latin typeface="经典中圆简" pitchFamily="49" charset="-122"/>
                <a:ea typeface="经典中圆简" pitchFamily="49" charset="-122"/>
                <a:cs typeface="经典中圆简" pitchFamily="49" charset="-122"/>
                <a:sym typeface="+mn-ea"/>
              </a:rPr>
              <a:t>目录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30" name="Rectangle 28"/>
          <p:cNvSpPr/>
          <p:nvPr/>
        </p:nvSpPr>
        <p:spPr bwMode="auto">
          <a:xfrm>
            <a:off x="5432105" y="5589934"/>
            <a:ext cx="2851176" cy="287338"/>
          </a:xfrm>
          <a:prstGeom prst="rect">
            <a:avLst/>
          </a:prstGeom>
          <a:noFill/>
          <a:ln w="12700">
            <a:noFill/>
            <a:miter lim="800000"/>
          </a:ln>
        </p:spPr>
        <p:txBody>
          <a:bodyPr lIns="0" tIns="0" rIns="0" bIns="0" anchor="ctr"/>
          <a:lstStyle/>
          <a:p>
            <a:pPr algn="ctr"/>
            <a:r>
              <a:rPr lang="en-US" altLang="zh-CN"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UED</a:t>
            </a:r>
            <a:r>
              <a:rPr lang="zh-CN" altLang="en-US"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团队组织架构</a:t>
            </a:r>
            <a:endParaRPr lang="en-US" altLang="zh-CN" sz="1400" b="1" dirty="0">
              <a:solidFill>
                <a:srgbClr val="676767"/>
              </a:solidFill>
              <a:latin typeface="经典中圆简" pitchFamily="49" charset="-122"/>
              <a:ea typeface="经典中圆简" pitchFamily="49" charset="-122"/>
              <a:cs typeface="经典中圆简" pitchFamily="49" charset="-122"/>
              <a:sym typeface="Helvetica Neue Light" charset="0"/>
            </a:endParaRPr>
          </a:p>
        </p:txBody>
      </p:sp>
      <p:sp>
        <p:nvSpPr>
          <p:cNvPr id="31" name="Oval 31"/>
          <p:cNvSpPr/>
          <p:nvPr/>
        </p:nvSpPr>
        <p:spPr bwMode="auto">
          <a:xfrm>
            <a:off x="4932040" y="3280420"/>
            <a:ext cx="2122590" cy="2133600"/>
          </a:xfrm>
          <a:prstGeom prst="ellipse">
            <a:avLst/>
          </a:prstGeom>
          <a:solidFill>
            <a:srgbClr val="00B0F0">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2" name="Oval 32"/>
          <p:cNvSpPr/>
          <p:nvPr/>
        </p:nvSpPr>
        <p:spPr bwMode="auto">
          <a:xfrm>
            <a:off x="6736958" y="3280420"/>
            <a:ext cx="2124172" cy="2133600"/>
          </a:xfrm>
          <a:prstGeom prst="ellipse">
            <a:avLst/>
          </a:prstGeom>
          <a:solidFill>
            <a:srgbClr val="0079A5">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33" name="Group 35"/>
          <p:cNvGrpSpPr/>
          <p:nvPr/>
        </p:nvGrpSpPr>
        <p:grpSpPr bwMode="auto">
          <a:xfrm>
            <a:off x="5824688" y="2708920"/>
            <a:ext cx="2204835" cy="2214563"/>
            <a:chOff x="0" y="0"/>
            <a:chExt cx="1394" cy="1395"/>
          </a:xfrm>
          <a:solidFill>
            <a:srgbClr val="0099FF"/>
          </a:solidFill>
        </p:grpSpPr>
        <p:sp>
          <p:nvSpPr>
            <p:cNvPr id="34" name="Oval 33"/>
            <p:cNvSpPr/>
            <p:nvPr/>
          </p:nvSpPr>
          <p:spPr bwMode="auto">
            <a:xfrm>
              <a:off x="0" y="0"/>
              <a:ext cx="1394" cy="1395"/>
            </a:xfrm>
            <a:prstGeom prst="ellipse">
              <a:avLst/>
            </a:prstGeom>
            <a:grp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5" name="Oval 34"/>
            <p:cNvSpPr/>
            <p:nvPr/>
          </p:nvSpPr>
          <p:spPr bwMode="auto">
            <a:xfrm>
              <a:off x="102" y="110"/>
              <a:ext cx="1189" cy="1189"/>
            </a:xfrm>
            <a:prstGeom prst="ellipse">
              <a:avLst/>
            </a:prstGeom>
            <a:grpFill/>
            <a:ln w="25400">
              <a:solidFill>
                <a:srgbClr val="FFFFFF">
                  <a:alpha val="70195"/>
                </a:srgbClr>
              </a:solidFill>
              <a:prstDash val="sysDot"/>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Rectangle 36"/>
          <p:cNvSpPr/>
          <p:nvPr/>
        </p:nvSpPr>
        <p:spPr bwMode="auto">
          <a:xfrm>
            <a:off x="6301331" y="3707523"/>
            <a:ext cx="1317645" cy="369332"/>
          </a:xfrm>
          <a:prstGeom prst="rect">
            <a:avLst/>
          </a:prstGeom>
          <a:noFill/>
          <a:ln w="12700">
            <a:noFill/>
            <a:miter lim="800000"/>
          </a:ln>
        </p:spPr>
        <p:txBody>
          <a:bodyPr wrap="square" lIns="0" tIns="0" rIns="0" bIns="0" anchor="ctr">
            <a:spAutoFit/>
          </a:bodyPr>
          <a:lstStyle/>
          <a:p>
            <a:r>
              <a:rPr lang="zh-CN" altLang="en-US"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视觉设计</a:t>
            </a:r>
            <a:endParaRPr lang="en-US" altLang="zh-CN"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7" name="Rectangle 38"/>
          <p:cNvSpPr/>
          <p:nvPr/>
        </p:nvSpPr>
        <p:spPr bwMode="auto">
          <a:xfrm>
            <a:off x="7668344" y="4663952"/>
            <a:ext cx="1071570" cy="276999"/>
          </a:xfrm>
          <a:prstGeom prst="rect">
            <a:avLst/>
          </a:prstGeom>
          <a:noFill/>
          <a:ln w="12700">
            <a:noFill/>
            <a:miter lim="800000"/>
          </a:ln>
        </p:spPr>
        <p:txBody>
          <a:bodyPr wrap="square" lIns="0" tIns="0" rIns="0" bIns="0" anchor="ctr">
            <a:spAutoFit/>
          </a:bodyPr>
          <a:lstStyle/>
          <a:p>
            <a:r>
              <a:rPr lang="zh-CN" altLang="en-US" sz="18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前端开发</a:t>
            </a:r>
            <a:endParaRPr lang="en-US" altLang="zh-CN" sz="18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8" name="Rectangle 39"/>
          <p:cNvSpPr/>
          <p:nvPr/>
        </p:nvSpPr>
        <p:spPr bwMode="auto">
          <a:xfrm>
            <a:off x="5123420" y="4508903"/>
            <a:ext cx="1177911" cy="276999"/>
          </a:xfrm>
          <a:prstGeom prst="rect">
            <a:avLst/>
          </a:prstGeom>
          <a:noFill/>
          <a:ln w="12700">
            <a:noFill/>
            <a:miter lim="800000"/>
          </a:ln>
        </p:spPr>
        <p:txBody>
          <a:bodyPr wrap="square" lIns="0" tIns="0" rIns="0" bIns="0" anchor="ctr">
            <a:spAutoFit/>
          </a:bodyPr>
          <a:lstStyle/>
          <a:p>
            <a:r>
              <a:rPr lang="zh-CN" altLang="en-US"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交互设计</a:t>
            </a:r>
            <a:endParaRPr lang="en-US" altLang="zh-CN"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733537" y="1345823"/>
            <a:ext cx="7676926" cy="195072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做好缓存</a:t>
            </a:r>
            <a:r>
              <a:rPr lang="en-US" altLang="zh-CN" sz="1600" dirty="0">
                <a:latin typeface="+mn-ea"/>
                <a:sym typeface="+mn-ea"/>
              </a:rPr>
              <a:t>	</a:t>
            </a:r>
            <a:r>
              <a:rPr lang="zh-CN" altLang="en-US" sz="1600" dirty="0">
                <a:solidFill>
                  <a:srgbClr val="FF0000"/>
                </a:solidFill>
                <a:latin typeface="+mn-ea"/>
                <a:sym typeface="+mn-ea"/>
              </a:rPr>
              <a:t>快</a:t>
            </a:r>
            <a:r>
              <a:rPr lang="en-US" altLang="zh-CN" sz="1600" dirty="0">
                <a:solidFill>
                  <a:srgbClr val="FF0000"/>
                </a:solidFill>
                <a:latin typeface="+mn-ea"/>
                <a:sym typeface="+mn-ea"/>
              </a:rPr>
              <a:t>2-3</a:t>
            </a:r>
            <a:r>
              <a:rPr lang="zh-CN" altLang="en-US" sz="1600" dirty="0">
                <a:solidFill>
                  <a:srgbClr val="FF0000"/>
                </a:solidFill>
                <a:latin typeface="+mn-ea"/>
                <a:sym typeface="+mn-ea"/>
              </a:rPr>
              <a:t>倍</a:t>
            </a: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使用链式写法</a:t>
            </a:r>
            <a:r>
              <a:rPr lang="en-US" altLang="zh-CN" sz="1600" dirty="0">
                <a:latin typeface="+mn-ea"/>
                <a:sym typeface="+mn-ea"/>
              </a:rPr>
              <a:t>	</a:t>
            </a:r>
            <a:r>
              <a:rPr lang="zh-CN" altLang="en-US" sz="1600" dirty="0">
                <a:solidFill>
                  <a:srgbClr val="FF0000"/>
                </a:solidFill>
                <a:latin typeface="+mn-ea"/>
                <a:sym typeface="+mn-ea"/>
              </a:rPr>
              <a:t>快了</a:t>
            </a:r>
            <a:r>
              <a:rPr lang="en-US" altLang="zh-CN" sz="1600" dirty="0">
                <a:solidFill>
                  <a:srgbClr val="FF0000"/>
                </a:solidFill>
                <a:latin typeface="+mn-ea"/>
                <a:sym typeface="+mn-ea"/>
              </a:rPr>
              <a:t>25%</a:t>
            </a: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4" cstate="print"/>
          <a:stretch>
            <a:fillRect/>
          </a:stretch>
        </p:blipFill>
        <p:spPr>
          <a:xfrm>
            <a:off x="1066165" y="1856740"/>
            <a:ext cx="2381250" cy="485775"/>
          </a:xfrm>
          <a:prstGeom prst="rect">
            <a:avLst/>
          </a:prstGeom>
        </p:spPr>
      </p:pic>
      <p:pic>
        <p:nvPicPr>
          <p:cNvPr id="16" name="图片 15"/>
          <p:cNvPicPr>
            <a:picLocks noChangeAspect="1"/>
          </p:cNvPicPr>
          <p:nvPr/>
        </p:nvPicPr>
        <p:blipFill>
          <a:blip r:embed="rId5" cstate="print"/>
          <a:stretch>
            <a:fillRect/>
          </a:stretch>
        </p:blipFill>
        <p:spPr>
          <a:xfrm>
            <a:off x="1066165" y="2953385"/>
            <a:ext cx="6409690" cy="3429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916688"/>
            <a:ext cx="7676926" cy="3657600"/>
          </a:xfrm>
          <a:prstGeom prst="rect">
            <a:avLst/>
          </a:prstGeom>
          <a:noFill/>
          <a:ln w="12700">
            <a:noFill/>
            <a:miter lim="800000"/>
          </a:ln>
        </p:spPr>
        <p:txBody>
          <a:bodyPr wrap="square" lIns="0" tIns="0" rIns="0" bIns="0" anchor="ctr">
            <a:spAutoFit/>
          </a:bodyPr>
          <a:lstStyle/>
          <a:p>
            <a:pPr marL="342900" indent="-342900" eaLnBrk="1" hangingPunct="1">
              <a:lnSpc>
                <a:spcPct val="140000"/>
              </a:lnSpc>
              <a:buFont typeface="Arial" panose="020B0604020202020204" pitchFamily="34" charset="0"/>
              <a:buChar char="•"/>
            </a:pPr>
            <a:r>
              <a:rPr lang="zh-CN" altLang="en-US" sz="2000" b="1" dirty="0">
                <a:sym typeface="+mn-ea"/>
              </a:rPr>
              <a:t>$.get(url,[data],[fn],[type])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$.post(url,[data],[fn],[type])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$.ajax(url,[settings])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$.ajaxSetup([options])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ajaxSend(callback)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ajaxComplete(callback)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ajaxSuccess(callback)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ajaxError(callback)</a:t>
            </a:r>
            <a:endParaRPr lang="zh-CN" altLang="en-US" sz="1600" b="1"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sz="3200" dirty="0" smtClean="0">
                <a:solidFill>
                  <a:srgbClr val="004086"/>
                </a:solidFill>
                <a:latin typeface="经典中圆简" pitchFamily="49" charset="-122"/>
                <a:ea typeface="经典中圆简" pitchFamily="49" charset="-122"/>
                <a:cs typeface="经典中圆简" pitchFamily="49" charset="-122"/>
              </a:rPr>
              <a:t>AJAX</a:t>
            </a:r>
            <a:endParaRPr kumimoji="0" 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1027" name="Picture 3"/>
          <p:cNvPicPr>
            <a:picLocks noChangeAspect="1" noChangeArrowheads="1"/>
          </p:cNvPicPr>
          <p:nvPr/>
        </p:nvPicPr>
        <p:blipFill>
          <a:blip r:embed="rId4" cstate="print"/>
          <a:srcRect/>
          <a:stretch>
            <a:fillRect/>
          </a:stretch>
        </p:blipFill>
        <p:spPr bwMode="auto">
          <a:xfrm>
            <a:off x="755576" y="1988840"/>
            <a:ext cx="7058025"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2" name="Title 1"/>
          <p:cNvSpPr>
            <a:spLocks noGrp="1"/>
          </p:cNvSpPr>
          <p:nvPr>
            <p:ph type="title"/>
          </p:nvPr>
        </p:nvSpPr>
        <p:spPr>
          <a:xfrm>
            <a:off x="2714612" y="3501008"/>
            <a:ext cx="3929090" cy="642918"/>
          </a:xfrm>
        </p:spPr>
        <p:txBody>
          <a:bodyPr>
            <a:noAutofit/>
          </a:bodyPr>
          <a:lstStyle/>
          <a:p>
            <a:pPr marL="40005"/>
            <a:r>
              <a:rPr lang="en-US" altLang="zh-CN" sz="4800" dirty="0" smtClean="0">
                <a:solidFill>
                  <a:srgbClr val="004086"/>
                </a:solidFill>
                <a:latin typeface="Helvetica Neue" charset="0"/>
                <a:ea typeface="宋体" panose="02010600030101010101" pitchFamily="2" charset="-122"/>
                <a:sym typeface="Helvetica Neue" charset="0"/>
              </a:rPr>
              <a:t>Thank you!</a:t>
            </a:r>
            <a:endParaRPr lang="en-US" altLang="zh-CN" sz="4800" dirty="0">
              <a:solidFill>
                <a:srgbClr val="004086"/>
              </a:solidFill>
              <a:latin typeface="Helvetica Neue" charset="0"/>
              <a:ea typeface="宋体" panose="02010600030101010101" pitchFamily="2" charset="-122"/>
              <a:sym typeface="Helvetica Neue" charset="0"/>
            </a:endParaRPr>
          </a:p>
        </p:txBody>
      </p:sp>
      <p:sp>
        <p:nvSpPr>
          <p:cNvPr id="7" name="Rectangle 3"/>
          <p:cNvSpPr/>
          <p:nvPr/>
        </p:nvSpPr>
        <p:spPr bwMode="auto">
          <a:xfrm>
            <a:off x="733537" y="2062009"/>
            <a:ext cx="7676926" cy="430887"/>
          </a:xfrm>
          <a:prstGeom prst="rect">
            <a:avLst/>
          </a:prstGeom>
          <a:noFill/>
          <a:ln w="12700">
            <a:noFill/>
            <a:miter lim="800000"/>
          </a:ln>
        </p:spPr>
        <p:txBody>
          <a:bodyPr wrap="square" lIns="0" tIns="0" rIns="0" bIns="0" anchor="ctr">
            <a:spAutoFit/>
          </a:bodyPr>
          <a:lstStyle/>
          <a:p>
            <a:pPr algn="ctr"/>
            <a:r>
              <a:rPr lang="zh-CN" altLang="en-US" sz="2800" dirty="0" smtClean="0">
                <a:latin typeface="经典中圆简" pitchFamily="49" charset="-122"/>
                <a:ea typeface="经典中圆简" pitchFamily="49" charset="-122"/>
                <a:cs typeface="经典中圆简" pitchFamily="49" charset="-122"/>
              </a:rPr>
              <a:t>“一起来探索，技术与艺术的完美结合”</a:t>
            </a:r>
            <a:endParaRPr lang="en-US" altLang="zh-CN" sz="2800" dirty="0" smtClean="0">
              <a:latin typeface="经典中圆简" pitchFamily="49" charset="-122"/>
              <a:ea typeface="经典中圆简" pitchFamily="49" charset="-122"/>
              <a:cs typeface="经典中圆简" pitchFamily="49" charset="-122"/>
            </a:endParaRPr>
          </a:p>
        </p:txBody>
      </p:sp>
      <p:sp>
        <p:nvSpPr>
          <p:cNvPr id="8" name="Rectangle 7"/>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9" name="Group 8"/>
          <p:cNvGrpSpPr/>
          <p:nvPr/>
        </p:nvGrpSpPr>
        <p:grpSpPr>
          <a:xfrm>
            <a:off x="7884368" y="44624"/>
            <a:ext cx="1142110" cy="573144"/>
            <a:chOff x="107504" y="188640"/>
            <a:chExt cx="1729730" cy="868030"/>
          </a:xfrm>
        </p:grpSpPr>
        <p:pic>
          <p:nvPicPr>
            <p:cNvPr id="10"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1" name="Rectangle 10"/>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3"/>
          <p:cNvSpPr/>
          <p:nvPr/>
        </p:nvSpPr>
        <p:spPr bwMode="auto">
          <a:xfrm>
            <a:off x="6238444" y="3442518"/>
            <a:ext cx="1285884"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前端开发</a:t>
            </a:r>
            <a:r>
              <a:rPr lang="en-US" altLang="zh-CN"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  </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3" name="Rectangle 14"/>
          <p:cNvSpPr/>
          <p:nvPr/>
        </p:nvSpPr>
        <p:spPr bwMode="auto">
          <a:xfrm>
            <a:off x="3565228" y="3470811"/>
            <a:ext cx="2013545"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视觉设计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4" name="Rectangle 15"/>
          <p:cNvSpPr/>
          <p:nvPr/>
        </p:nvSpPr>
        <p:spPr bwMode="auto">
          <a:xfrm>
            <a:off x="911751" y="3439773"/>
            <a:ext cx="1500009"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交互设计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2" name="文本框 1"/>
          <p:cNvSpPr txBox="1"/>
          <p:nvPr/>
        </p:nvSpPr>
        <p:spPr>
          <a:xfrm>
            <a:off x="711200" y="1982470"/>
            <a:ext cx="7756525" cy="1471172"/>
          </a:xfrm>
          <a:prstGeom prst="rect">
            <a:avLst/>
          </a:prstGeom>
          <a:noFill/>
        </p:spPr>
        <p:txBody>
          <a:bodyPr wrap="square" rtlCol="0" anchor="t">
            <a:spAutoFit/>
          </a:bodyPr>
          <a:lstStyle/>
          <a:p>
            <a:pPr marL="285750" indent="-285750">
              <a:lnSpc>
                <a:spcPct val="140000"/>
              </a:lnSpc>
              <a:buFont typeface="Arial" panose="020B0604020202020204" pitchFamily="34" charset="0"/>
              <a:buChar char="•"/>
            </a:pPr>
            <a:r>
              <a:rPr lang="en-US" altLang="zh-CN" sz="1600" dirty="0" err="1" smtClean="0"/>
              <a:t>sessionStorage</a:t>
            </a:r>
            <a:r>
              <a:rPr lang="en-US" altLang="zh-CN" sz="1600" dirty="0" smtClean="0"/>
              <a:t> </a:t>
            </a:r>
            <a:r>
              <a:rPr lang="zh-CN" altLang="en-US" sz="1600" dirty="0" smtClean="0"/>
              <a:t>为每一个给定的源（</a:t>
            </a:r>
            <a:r>
              <a:rPr lang="en-US" altLang="zh-CN" sz="1600" dirty="0" smtClean="0"/>
              <a:t>given origin</a:t>
            </a:r>
            <a:r>
              <a:rPr lang="zh-CN" altLang="en-US" sz="1600" dirty="0" smtClean="0"/>
              <a:t>）维持一个独立的存储区域，该存储区域在页面会话期间可用（即只要浏览器处于打开状态，包括页面重新加载和恢复）。</a:t>
            </a:r>
            <a:endParaRPr lang="en-US" altLang="zh-CN" sz="1600" dirty="0" smtClean="0"/>
          </a:p>
          <a:p>
            <a:pPr marL="285750" indent="-285750">
              <a:lnSpc>
                <a:spcPct val="140000"/>
              </a:lnSpc>
              <a:buFont typeface="Arial" panose="020B0604020202020204" pitchFamily="34" charset="0"/>
              <a:buChar char="•"/>
            </a:pPr>
            <a:r>
              <a:rPr lang="en-US" altLang="zh-CN" sz="1600" dirty="0" err="1" smtClean="0"/>
              <a:t>localStorage</a:t>
            </a:r>
            <a:r>
              <a:rPr lang="en-US" altLang="zh-CN" sz="1600" dirty="0" smtClean="0"/>
              <a:t> </a:t>
            </a:r>
            <a:r>
              <a:rPr lang="zh-CN" altLang="en-US" sz="1600" dirty="0" smtClean="0"/>
              <a:t>同样的功能，但是在浏览器关闭，然后重新打开后数据仍然存在。</a:t>
            </a:r>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Web Storage</a:t>
            </a:r>
            <a:r>
              <a:rPr lang="zh-CN" altLang="en-US" sz="3200" dirty="0" smtClean="0">
                <a:solidFill>
                  <a:srgbClr val="004086"/>
                </a:solidFill>
                <a:latin typeface="经典中圆简" pitchFamily="49" charset="-122"/>
                <a:ea typeface="经典中圆简" pitchFamily="49" charset="-122"/>
                <a:cs typeface="经典中圆简" pitchFamily="49" charset="-122"/>
              </a:rPr>
              <a:t>概念和用法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1115616" y="3501008"/>
            <a:ext cx="7010400" cy="237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3"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4"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HTML5</a:t>
            </a:r>
            <a:r>
              <a:rPr lang="zh-CN" altLang="en-US" sz="3200" dirty="0" smtClean="0">
                <a:solidFill>
                  <a:srgbClr val="004086"/>
                </a:solidFill>
                <a:latin typeface="经典中圆简" pitchFamily="49" charset="-122"/>
                <a:ea typeface="经典中圆简" pitchFamily="49" charset="-122"/>
                <a:cs typeface="经典中圆简" pitchFamily="49" charset="-122"/>
              </a:rPr>
              <a:t>本地存储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en-US" altLang="zh-CN" sz="3200" dirty="0" err="1" smtClean="0">
                <a:solidFill>
                  <a:srgbClr val="004086"/>
                </a:solidFill>
                <a:latin typeface="经典中圆简" pitchFamily="49" charset="-122"/>
                <a:ea typeface="经典中圆简" pitchFamily="49" charset="-122"/>
                <a:cs typeface="经典中圆简" pitchFamily="49" charset="-122"/>
              </a:rPr>
              <a:t>IndexedDB</a:t>
            </a: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sp>
        <p:nvSpPr>
          <p:cNvPr id="18" name="Title 1"/>
          <p:cNvSpPr txBox="1"/>
          <p:nvPr/>
        </p:nvSpPr>
        <p:spPr>
          <a:xfrm>
            <a:off x="755576" y="2348880"/>
            <a:ext cx="7776845" cy="2304255"/>
          </a:xfrm>
          <a:prstGeom prst="rect">
            <a:avLst/>
          </a:prstGeom>
        </p:spPr>
        <p:txBody>
          <a:bodyPr vert="horz" lIns="91440" tIns="45720" rIns="91440" bIns="45720" rtlCol="0" anchor="ctr">
            <a:noAutofit/>
          </a:bodyPr>
          <a:lstStyle/>
          <a:p>
            <a:pPr lvl="0">
              <a:lnSpc>
                <a:spcPct val="150000"/>
              </a:lnSpc>
              <a:spcBef>
                <a:spcPct val="0"/>
              </a:spcBef>
              <a:defRPr/>
            </a:pPr>
            <a:r>
              <a:rPr lang="en-US" sz="1600" dirty="0" err="1" smtClean="0"/>
              <a:t>IndexedDB</a:t>
            </a:r>
            <a:r>
              <a:rPr lang="en-US" sz="1600" dirty="0" smtClean="0"/>
              <a:t> </a:t>
            </a:r>
            <a:r>
              <a:rPr lang="zh-CN" altLang="en-US" sz="1600" dirty="0" smtClean="0"/>
              <a:t>是一种可以让你在用户的浏览器内持久化存储数据的方法。</a:t>
            </a:r>
            <a:r>
              <a:rPr lang="en-US" sz="1600" dirty="0" err="1" smtClean="0"/>
              <a:t>IndexedDB</a:t>
            </a:r>
            <a:r>
              <a:rPr lang="en-US" sz="1600" dirty="0" smtClean="0"/>
              <a:t> </a:t>
            </a:r>
            <a:r>
              <a:rPr lang="zh-CN" altLang="en-US" sz="1600" dirty="0" smtClean="0"/>
              <a:t>为生成 </a:t>
            </a:r>
            <a:r>
              <a:rPr lang="en-US" sz="1600" dirty="0" smtClean="0"/>
              <a:t>Web Application </a:t>
            </a:r>
            <a:r>
              <a:rPr lang="zh-CN" altLang="en-US" sz="1600" dirty="0" smtClean="0"/>
              <a:t>提供了丰富的查询能力，使我们的应用在在线和离线时都可以正常工作。</a:t>
            </a:r>
            <a:r>
              <a:rPr lang="en-US" altLang="zh-CN" sz="1600" b="1" noProof="0" dirty="0" smtClean="0">
                <a:latin typeface="经典中圆简" pitchFamily="49" charset="-122"/>
                <a:ea typeface="经典中圆简" pitchFamily="49" charset="-122"/>
                <a:cs typeface="经典中圆简" pitchFamily="49" charset="-122"/>
              </a:rPr>
              <a:t/>
            </a:r>
            <a:br>
              <a:rPr lang="en-US" altLang="zh-CN" sz="1600" b="1" noProof="0" dirty="0" smtClean="0">
                <a:latin typeface="经典中圆简" pitchFamily="49" charset="-122"/>
                <a:ea typeface="经典中圆简" pitchFamily="49" charset="-122"/>
                <a:cs typeface="经典中圆简" pitchFamily="49" charset="-122"/>
              </a:rPr>
            </a:b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6"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基本模式</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20" name="Rectangle 3"/>
          <p:cNvSpPr/>
          <p:nvPr/>
        </p:nvSpPr>
        <p:spPr bwMode="auto">
          <a:xfrm>
            <a:off x="827584" y="2060848"/>
            <a:ext cx="7676926" cy="1526572"/>
          </a:xfrm>
          <a:prstGeom prst="rect">
            <a:avLst/>
          </a:prstGeom>
          <a:noFill/>
          <a:ln w="12700">
            <a:noFill/>
            <a:miter lim="800000"/>
          </a:ln>
        </p:spPr>
        <p:txBody>
          <a:bodyPr wrap="square" lIns="0" tIns="0" rIns="0" bIns="0" anchor="ctr">
            <a:spAutoFit/>
          </a:bodyPr>
          <a:lstStyle/>
          <a:p>
            <a:pPr marL="342900" indent="-342900">
              <a:buFont typeface="+mj-lt"/>
              <a:buAutoNum type="arabicPeriod"/>
            </a:pPr>
            <a:r>
              <a:rPr lang="zh-CN" altLang="en-US" sz="1600" dirty="0" smtClean="0"/>
              <a:t>打开数据库并且开始一个事务。</a:t>
            </a:r>
          </a:p>
          <a:p>
            <a:pPr marL="342900" indent="-342900">
              <a:lnSpc>
                <a:spcPct val="140000"/>
              </a:lnSpc>
              <a:buFont typeface="+mj-lt"/>
              <a:buAutoNum type="arabicPeriod"/>
            </a:pPr>
            <a:r>
              <a:rPr lang="zh-CN" altLang="en-US" sz="1600" dirty="0" smtClean="0"/>
              <a:t>创建一个 </a:t>
            </a:r>
            <a:r>
              <a:rPr lang="en-US" sz="1600" dirty="0" smtClean="0"/>
              <a:t>object store。</a:t>
            </a:r>
            <a:endParaRPr lang="zh-CN" altLang="en-US" sz="1600" dirty="0" smtClean="0">
              <a:latin typeface="+mn-ea"/>
            </a:endParaRPr>
          </a:p>
          <a:p>
            <a:pPr marL="342900" indent="-342900">
              <a:buFont typeface="+mj-lt"/>
              <a:buAutoNum type="arabicPeriod"/>
            </a:pPr>
            <a:r>
              <a:rPr lang="zh-CN" altLang="en-US" sz="1600" dirty="0" smtClean="0"/>
              <a:t>构建一个请求来执行一些数据库操作，像增加或提取数据等。</a:t>
            </a:r>
          </a:p>
          <a:p>
            <a:pPr marL="342900" indent="-342900">
              <a:lnSpc>
                <a:spcPct val="140000"/>
              </a:lnSpc>
              <a:buFont typeface="+mj-lt"/>
              <a:buAutoNum type="arabicPeriod"/>
            </a:pPr>
            <a:r>
              <a:rPr lang="zh-CN" altLang="en-US" sz="1600" dirty="0" smtClean="0"/>
              <a:t>通过监听正确类型的 </a:t>
            </a:r>
            <a:r>
              <a:rPr lang="en-US" altLang="zh-CN" sz="1600" dirty="0" smtClean="0"/>
              <a:t>DOM </a:t>
            </a:r>
            <a:r>
              <a:rPr lang="zh-CN" altLang="en-US" sz="1600" dirty="0" smtClean="0"/>
              <a:t>事件以等待操作完成。</a:t>
            </a:r>
            <a:endParaRPr lang="zh-CN" altLang="en-US" sz="1600" dirty="0">
              <a:latin typeface="+mn-ea"/>
            </a:endParaRPr>
          </a:p>
          <a:p>
            <a:pPr marL="342900" indent="-342900">
              <a:lnSpc>
                <a:spcPct val="140000"/>
              </a:lnSpc>
              <a:buFont typeface="+mj-lt"/>
              <a:buAutoNum type="arabicPeriod"/>
            </a:pPr>
            <a:r>
              <a:rPr lang="zh-CN" altLang="en-US" sz="1600" dirty="0" smtClean="0"/>
              <a:t>在操作结果上进行一些操作（可以在 </a:t>
            </a:r>
            <a:r>
              <a:rPr lang="en-US" sz="1600" dirty="0" smtClean="0"/>
              <a:t>request </a:t>
            </a:r>
            <a:r>
              <a:rPr lang="zh-CN" altLang="en-US" sz="1600" dirty="0" smtClean="0"/>
              <a:t>对象中找到）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6"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基本模式</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20" name="Rectangle 3"/>
          <p:cNvSpPr/>
          <p:nvPr/>
        </p:nvSpPr>
        <p:spPr bwMode="auto">
          <a:xfrm>
            <a:off x="827584" y="1418293"/>
            <a:ext cx="7676926" cy="3970318"/>
          </a:xfrm>
          <a:prstGeom prst="rect">
            <a:avLst/>
          </a:prstGeom>
          <a:noFill/>
          <a:ln w="12700">
            <a:noFill/>
            <a:miter lim="800000"/>
          </a:ln>
        </p:spPr>
        <p:txBody>
          <a:bodyPr wrap="square" lIns="0" tIns="0" rIns="0" bIns="0" anchor="ctr">
            <a:spAutoFit/>
          </a:bodyPr>
          <a:lstStyle/>
          <a:p>
            <a:pPr marL="342900" indent="-342900">
              <a:lnSpc>
                <a:spcPct val="140000"/>
              </a:lnSpc>
              <a:buFont typeface="+mj-lt"/>
              <a:buAutoNum type="arabicPeriod"/>
            </a:pPr>
            <a:r>
              <a:rPr lang="zh-CN" altLang="en-US" sz="1600" dirty="0" smtClean="0"/>
              <a:t>打开数据库</a:t>
            </a:r>
            <a:endParaRPr lang="en-US" altLang="zh-CN" sz="1600" dirty="0" smtClean="0"/>
          </a:p>
          <a:p>
            <a:pPr marL="342900" indent="-342900">
              <a:lnSpc>
                <a:spcPct val="140000"/>
              </a:lnSpc>
              <a:buFont typeface="+mj-lt"/>
              <a:buAutoNum type="arabicPeriod"/>
            </a:pPr>
            <a:endParaRPr lang="en-US" altLang="zh-CN" sz="1600" dirty="0" smtClean="0"/>
          </a:p>
          <a:p>
            <a:pPr marL="342900" indent="-342900">
              <a:lnSpc>
                <a:spcPct val="140000"/>
              </a:lnSpc>
              <a:buFont typeface="+mj-lt"/>
              <a:buAutoNum type="arabicPeriod"/>
            </a:pPr>
            <a:r>
              <a:rPr lang="zh-CN" altLang="en-US" sz="1600" dirty="0" smtClean="0">
                <a:latin typeface="+mn-ea"/>
              </a:rPr>
              <a:t>生成处理函数</a:t>
            </a: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en-US" altLang="zh-CN" sz="1600" dirty="0" smtClean="0">
              <a:latin typeface="+mn-ea"/>
            </a:endParaRPr>
          </a:p>
          <a:p>
            <a:pPr marL="342900" indent="-342900">
              <a:lnSpc>
                <a:spcPct val="140000"/>
              </a:lnSpc>
              <a:buFont typeface="+mj-lt"/>
              <a:buAutoNum type="arabicPeriod"/>
            </a:pPr>
            <a:endParaRPr lang="zh-CN" altLang="en-US" sz="1600" dirty="0" smtClean="0">
              <a:latin typeface="+mn-ea"/>
            </a:endParaRPr>
          </a:p>
          <a:p>
            <a:pPr marL="342900" indent="-342900">
              <a:buFont typeface="+mj-lt"/>
              <a:buAutoNum type="arabicPeriod"/>
            </a:pPr>
            <a:r>
              <a:rPr lang="zh-CN" altLang="en-US" sz="1600" dirty="0" smtClean="0"/>
              <a:t>创建和更新数据库版本号</a:t>
            </a:r>
          </a:p>
          <a:p>
            <a:pPr marL="342900" indent="-342900">
              <a:buFont typeface="+mj-lt"/>
              <a:buAutoNum type="arabicPeriod"/>
            </a:pPr>
            <a:endParaRPr lang="zh-CN" altLang="en-US" sz="1600" dirty="0" smtClean="0"/>
          </a:p>
          <a:p>
            <a:pPr marL="342900" indent="-342900">
              <a:lnSpc>
                <a:spcPct val="140000"/>
              </a:lnSpc>
              <a:buFont typeface="+mj-lt"/>
              <a:buAutoNum type="arabicPeriod"/>
            </a:pPr>
            <a:r>
              <a:rPr lang="zh-CN" altLang="en-US" sz="1600" dirty="0" smtClean="0"/>
              <a:t>通过监听正确类型的 </a:t>
            </a:r>
            <a:r>
              <a:rPr lang="en-US" altLang="zh-CN" sz="1600" dirty="0" smtClean="0"/>
              <a:t>DOM </a:t>
            </a:r>
            <a:r>
              <a:rPr lang="zh-CN" altLang="en-US" sz="1600" dirty="0" smtClean="0"/>
              <a:t>事件以等待操作完成。</a:t>
            </a:r>
            <a:endParaRPr lang="zh-CN" altLang="en-US" sz="1600" dirty="0">
              <a:latin typeface="+mn-ea"/>
            </a:endParaRPr>
          </a:p>
          <a:p>
            <a:pPr marL="342900" indent="-342900">
              <a:lnSpc>
                <a:spcPct val="140000"/>
              </a:lnSpc>
              <a:buFont typeface="+mj-lt"/>
              <a:buAutoNum type="arabicPeriod"/>
            </a:pPr>
            <a:r>
              <a:rPr lang="zh-CN" altLang="en-US" sz="1600" dirty="0" smtClean="0"/>
              <a:t>在操作结果上进行一些操作（可以在 </a:t>
            </a:r>
            <a:r>
              <a:rPr lang="en-US" sz="1600" dirty="0" smtClean="0"/>
              <a:t>request </a:t>
            </a:r>
            <a:r>
              <a:rPr lang="zh-CN" altLang="en-US" sz="1600" dirty="0" smtClean="0"/>
              <a:t>对象中找到）</a:t>
            </a:r>
          </a:p>
        </p:txBody>
      </p:sp>
      <p:pic>
        <p:nvPicPr>
          <p:cNvPr id="4100" name="Picture 4"/>
          <p:cNvPicPr>
            <a:picLocks noChangeAspect="1" noChangeArrowheads="1"/>
          </p:cNvPicPr>
          <p:nvPr/>
        </p:nvPicPr>
        <p:blipFill>
          <a:blip r:embed="rId4" cstate="print"/>
          <a:srcRect/>
          <a:stretch>
            <a:fillRect/>
          </a:stretch>
        </p:blipFill>
        <p:spPr bwMode="auto">
          <a:xfrm>
            <a:off x="1187624" y="2060848"/>
            <a:ext cx="4410075" cy="209550"/>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1187624" y="2780928"/>
            <a:ext cx="3600450" cy="1143000"/>
          </a:xfrm>
          <a:prstGeom prst="rect">
            <a:avLst/>
          </a:prstGeom>
          <a:noFill/>
          <a:ln w="9525">
            <a:noFill/>
            <a:miter lim="800000"/>
            <a:headEnd/>
            <a:tailEnd/>
          </a:ln>
        </p:spPr>
      </p:pic>
      <p:pic>
        <p:nvPicPr>
          <p:cNvPr id="4102" name="Picture 6"/>
          <p:cNvPicPr>
            <a:picLocks noChangeAspect="1" noChangeArrowheads="1"/>
          </p:cNvPicPr>
          <p:nvPr/>
        </p:nvPicPr>
        <p:blipFill>
          <a:blip r:embed="rId6" cstate="print"/>
          <a:srcRect/>
          <a:stretch>
            <a:fillRect/>
          </a:stretch>
        </p:blipFill>
        <p:spPr bwMode="auto">
          <a:xfrm>
            <a:off x="1259632" y="3861048"/>
            <a:ext cx="3781425"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27584" y="2204864"/>
            <a:ext cx="7676926" cy="984885"/>
          </a:xfrm>
          <a:prstGeom prst="rect">
            <a:avLst/>
          </a:prstGeom>
          <a:noFill/>
          <a:ln w="12700">
            <a:noFill/>
            <a:miter lim="800000"/>
          </a:ln>
        </p:spPr>
        <p:txBody>
          <a:bodyPr wrap="square" lIns="0" tIns="0" rIns="0" bIns="0" anchor="ctr">
            <a:spAutoFit/>
          </a:bodyPr>
          <a:lstStyle/>
          <a:p>
            <a:r>
              <a:rPr lang="zh-CN" altLang="en-US" sz="1600" dirty="0" smtClean="0">
                <a:latin typeface="经典中圆简" pitchFamily="49" charset="-122"/>
                <a:ea typeface="经典中圆简" pitchFamily="49" charset="-122"/>
                <a:cs typeface="经典中圆简" pitchFamily="49" charset="-122"/>
                <a:sym typeface="Helvetica Neue Light" charset="0"/>
              </a:rPr>
              <a:t>使用</a:t>
            </a:r>
            <a:r>
              <a:rPr lang="en-US" altLang="zh-CN" sz="1600" dirty="0" smtClean="0">
                <a:latin typeface="经典中圆简" pitchFamily="49" charset="-122"/>
                <a:ea typeface="经典中圆简" pitchFamily="49" charset="-122"/>
                <a:cs typeface="经典中圆简" pitchFamily="49" charset="-122"/>
                <a:sym typeface="Helvetica Neue Light" charset="0"/>
              </a:rPr>
              <a:t>Application Cache, </a:t>
            </a:r>
            <a:r>
              <a:rPr lang="zh-CN" altLang="en-US" sz="1600" dirty="0" smtClean="0">
                <a:latin typeface="经典中圆简" pitchFamily="49" charset="-122"/>
                <a:ea typeface="经典中圆简" pitchFamily="49" charset="-122"/>
                <a:cs typeface="经典中圆简" pitchFamily="49" charset="-122"/>
                <a:sym typeface="Helvetica Neue Light" charset="0"/>
              </a:rPr>
              <a:t>你可以指定哪一个文件是浏览器缓存保留的并提供给用户离线使用的。这时候你的网站工作起来就像是线上一样，并且他们不会感觉到和真正在线使用有任何差异。</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a:p>
            <a:r>
              <a:rPr lang="zh-CN" altLang="en-US" sz="1600" dirty="0" smtClean="0">
                <a:solidFill>
                  <a:schemeClr val="tx1"/>
                </a:solidFill>
                <a:latin typeface="经典中圆简" pitchFamily="49" charset="-122"/>
                <a:ea typeface="经典中圆简" pitchFamily="49" charset="-122"/>
                <a:cs typeface="经典中圆简" pitchFamily="49" charset="-122"/>
                <a:sym typeface="Helvetica Neue Light" charset="0"/>
              </a:rPr>
              <a:t>那么，哪一部分文件是浏览器要保存的呢？这一切都定义在缓存清单文件中。</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Application Cache</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endParaRPr lang="zh-CN" altLang="en-US" sz="3200" dirty="0" smtClean="0">
              <a:solidFill>
                <a:srgbClr val="004086"/>
              </a:solidFill>
              <a:latin typeface="经典中圆简" pitchFamily="49" charset="-122"/>
              <a:ea typeface="经典中圆简" pitchFamily="49" charset="-122"/>
              <a:cs typeface="经典中圆简" pitchFamily="49" charset="-122"/>
            </a:endParaRPr>
          </a:p>
        </p:txBody>
      </p:sp>
      <p:pic>
        <p:nvPicPr>
          <p:cNvPr id="3076" name="Picture 4"/>
          <p:cNvPicPr>
            <a:picLocks noChangeAspect="1" noChangeArrowheads="1"/>
          </p:cNvPicPr>
          <p:nvPr/>
        </p:nvPicPr>
        <p:blipFill>
          <a:blip r:embed="rId4" cstate="print"/>
          <a:srcRect/>
          <a:stretch>
            <a:fillRect/>
          </a:stretch>
        </p:blipFill>
        <p:spPr bwMode="auto">
          <a:xfrm>
            <a:off x="2483768" y="3356992"/>
            <a:ext cx="4010025"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70062" y="2109554"/>
            <a:ext cx="7676926" cy="3003899"/>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b="1" dirty="0" smtClean="0">
                <a:solidFill>
                  <a:schemeClr val="tx1"/>
                </a:solidFill>
                <a:effectLst/>
                <a:latin typeface="+mn-ea"/>
                <a:sym typeface="+mn-ea"/>
              </a:rPr>
              <a:t>.html()</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html</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.text()</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text</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attr</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出或设置某个属性的值</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.width()</a:t>
            </a:r>
            <a:r>
              <a:rPr lang="zh-CN" altLang="en-US" sz="1600" dirty="0" smtClean="0">
                <a:latin typeface="+mn-ea"/>
                <a:sym typeface="+mn-ea"/>
              </a:rPr>
              <a:t>取</a:t>
            </a:r>
            <a:r>
              <a:rPr lang="zh-CN" altLang="en-US" sz="1600" dirty="0">
                <a:latin typeface="+mn-ea"/>
                <a:sym typeface="+mn-ea"/>
              </a:rPr>
              <a:t>出或设置某个元素的宽度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.height()</a:t>
            </a:r>
            <a:r>
              <a:rPr lang="zh-CN" altLang="en-US" sz="1600" dirty="0" smtClean="0">
                <a:latin typeface="+mn-ea"/>
                <a:sym typeface="+mn-ea"/>
              </a:rPr>
              <a:t>取</a:t>
            </a:r>
            <a:r>
              <a:rPr lang="zh-CN" altLang="en-US" sz="1600" dirty="0">
                <a:latin typeface="+mn-ea"/>
                <a:sym typeface="+mn-ea"/>
              </a:rPr>
              <a:t>出或设置某个元素的高度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val</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出某个表单元素的值</a:t>
            </a:r>
            <a:endParaRPr lang="en-US" altLang="zh-CN" sz="1600" dirty="0">
              <a:latin typeface="+mn-ea"/>
            </a:endParaRPr>
          </a:p>
          <a:p>
            <a:pPr marL="285750" indent="-285750" eaLnBrk="1" hangingPunct="1">
              <a:lnSpc>
                <a:spcPct val="140000"/>
              </a:lnSpc>
              <a:buFont typeface="Arial" panose="020B0604020202020204" pitchFamily="34" charset="0"/>
              <a:buChar char="•"/>
            </a:pPr>
            <a:r>
              <a:rPr lang="zh-CN" altLang="en-US" sz="1600" dirty="0">
                <a:solidFill>
                  <a:schemeClr val="tx1"/>
                </a:solidFill>
                <a:latin typeface="+mn-ea"/>
                <a:sym typeface="+mn-ea"/>
              </a:rPr>
              <a:t>如果结果集包含多个元素</a:t>
            </a:r>
            <a:r>
              <a:rPr lang="en-US" altLang="zh-CN" sz="1600" dirty="0">
                <a:solidFill>
                  <a:schemeClr val="tx1"/>
                </a:solidFill>
                <a:latin typeface="+mn-ea"/>
                <a:sym typeface="+mn-ea"/>
              </a:rPr>
              <a:t>,</a:t>
            </a:r>
            <a:r>
              <a:rPr lang="zh-CN" altLang="en-US" sz="1600" dirty="0">
                <a:solidFill>
                  <a:schemeClr val="tx1"/>
                </a:solidFill>
                <a:latin typeface="+mn-ea"/>
                <a:sym typeface="+mn-ea"/>
              </a:rPr>
              <a:t>那么赋值的时候，将对其中所有的元素赋值</a:t>
            </a:r>
            <a:r>
              <a:rPr lang="en-US" altLang="zh-CN" sz="1600" dirty="0">
                <a:solidFill>
                  <a:schemeClr val="tx1"/>
                </a:solidFill>
                <a:latin typeface="+mn-ea"/>
                <a:sym typeface="+mn-ea"/>
              </a:rPr>
              <a:t>,</a:t>
            </a:r>
            <a:r>
              <a:rPr lang="zh-CN" altLang="en-US" sz="1600" dirty="0">
                <a:solidFill>
                  <a:schemeClr val="tx1"/>
                </a:solidFill>
                <a:latin typeface="+mn-ea"/>
                <a:sym typeface="+mn-ea"/>
              </a:rPr>
              <a:t>取值的时候，则是只取出第一个元素的值</a:t>
            </a:r>
            <a:r>
              <a:rPr lang="en-US" altLang="zh-CN" sz="1600" dirty="0">
                <a:solidFill>
                  <a:schemeClr val="tx1"/>
                </a:solidFill>
                <a:latin typeface="+mn-ea"/>
                <a:sym typeface="+mn-ea"/>
              </a:rPr>
              <a:t>(.text()</a:t>
            </a:r>
            <a:r>
              <a:rPr lang="zh-CN" altLang="en-US" sz="1600" dirty="0">
                <a:solidFill>
                  <a:schemeClr val="tx1"/>
                </a:solidFill>
                <a:latin typeface="+mn-ea"/>
                <a:sym typeface="+mn-ea"/>
              </a:rPr>
              <a:t>例外，它取出所有元素的</a:t>
            </a:r>
            <a:r>
              <a:rPr lang="en-US" altLang="zh-CN" sz="1600" dirty="0">
                <a:solidFill>
                  <a:schemeClr val="tx1"/>
                </a:solidFill>
                <a:latin typeface="+mn-ea"/>
                <a:sym typeface="+mn-ea"/>
              </a:rPr>
              <a:t>text</a:t>
            </a:r>
            <a:r>
              <a:rPr lang="zh-CN" altLang="en-US" sz="1600" dirty="0">
                <a:solidFill>
                  <a:schemeClr val="tx1"/>
                </a:solidFill>
                <a:latin typeface="+mn-ea"/>
                <a:sym typeface="+mn-ea"/>
              </a:rPr>
              <a:t>内容</a:t>
            </a:r>
            <a:r>
              <a:rPr lang="en-US" altLang="zh-CN" sz="1600" dirty="0">
                <a:solidFill>
                  <a:schemeClr val="tx1"/>
                </a:solidFill>
                <a:latin typeface="+mn-ea"/>
                <a:sym typeface="+mn-ea"/>
              </a:rPr>
              <a:t>)</a:t>
            </a:r>
            <a:endParaRPr lang="en-US" altLang="zh-CN" sz="1600" dirty="0" smtClean="0">
              <a:solidFill>
                <a:schemeClr val="tx1"/>
              </a:solidFill>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常见的取值和赋值函数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11312" y="2810133"/>
            <a:ext cx="7676926" cy="2628900"/>
          </a:xfrm>
          <a:prstGeom prst="rect">
            <a:avLst/>
          </a:prstGeom>
          <a:noFill/>
          <a:ln w="12700">
            <a:noFill/>
            <a:miter lim="800000"/>
          </a:ln>
        </p:spPr>
        <p:txBody>
          <a:bodyPr wrap="square" lIns="0" tIns="0" rIns="0" bIns="0" anchor="ctr">
            <a:spAutoFit/>
          </a:bodyPr>
          <a:lstStyle/>
          <a:p>
            <a:pPr marL="342900" indent="-342900" eaLnBrk="1" hangingPunct="1">
              <a:lnSpc>
                <a:spcPct val="120000"/>
              </a:lnSpc>
              <a:buFont typeface="Arial" panose="020B0604020202020204" pitchFamily="34" charset="0"/>
              <a:buChar char="•"/>
            </a:pPr>
            <a:r>
              <a:rPr lang="zh-CN" altLang="en-US" sz="1600" dirty="0">
                <a:sym typeface="+mn-ea"/>
              </a:rPr>
              <a:t>第一种方法是使用</a:t>
            </a:r>
            <a:r>
              <a:rPr lang="en-US" altLang="zh-CN" sz="1600" dirty="0">
                <a:sym typeface="+mn-ea"/>
              </a:rPr>
              <a:t>.insertAfter()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div</a:t>
            </a:r>
            <a:r>
              <a:rPr lang="zh-CN" altLang="en-US" sz="1600" dirty="0">
                <a:sym typeface="+mn-ea"/>
              </a:rPr>
              <a:t>元素移动</a:t>
            </a:r>
            <a:r>
              <a:rPr lang="en-US" altLang="zh-CN" sz="1600" dirty="0">
                <a:sym typeface="+mn-ea"/>
              </a:rPr>
              <a:t>p</a:t>
            </a:r>
            <a:r>
              <a:rPr lang="zh-CN" altLang="en-US" sz="1600" dirty="0">
                <a:sym typeface="+mn-ea"/>
              </a:rPr>
              <a:t>元素后面：</a:t>
            </a:r>
            <a:endParaRPr lang="zh-CN" altLang="en-US" sz="1600" dirty="0"/>
          </a:p>
          <a:p>
            <a:pPr indent="0" eaLnBrk="1" hangingPunct="1">
              <a:lnSpc>
                <a:spcPct val="120000"/>
              </a:lnSpc>
              <a:buNone/>
            </a:pPr>
            <a:endParaRPr lang="en-US" altLang="zh-CN" sz="1600" b="1" dirty="0">
              <a:sym typeface="+mn-ea"/>
            </a:endParaRPr>
          </a:p>
          <a:p>
            <a:pPr marL="342900" indent="-342900" eaLnBrk="1" hangingPunct="1">
              <a:lnSpc>
                <a:spcPct val="120000"/>
              </a:lnSpc>
              <a:buFont typeface="Arial" panose="020B0604020202020204" pitchFamily="34" charset="0"/>
              <a:buChar char="•"/>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第二种方法是使用</a:t>
            </a:r>
            <a:r>
              <a:rPr lang="en-US" altLang="zh-CN" sz="1600" dirty="0">
                <a:sym typeface="+mn-ea"/>
              </a:rPr>
              <a: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p</a:t>
            </a:r>
            <a:r>
              <a:rPr lang="zh-CN" altLang="en-US" sz="1600" dirty="0">
                <a:sym typeface="+mn-ea"/>
              </a:rPr>
              <a:t>元素加到</a:t>
            </a:r>
            <a:r>
              <a:rPr lang="en-US" altLang="zh-CN" sz="1600" dirty="0">
                <a:sym typeface="+mn-ea"/>
              </a:rPr>
              <a:t>div</a:t>
            </a:r>
            <a:r>
              <a:rPr lang="zh-CN" altLang="en-US" sz="1600" dirty="0">
                <a:sym typeface="+mn-ea"/>
              </a:rPr>
              <a:t>元素前面：</a:t>
            </a:r>
            <a:endParaRPr lang="zh-CN" altLang="en-US" sz="1600" dirty="0"/>
          </a:p>
          <a:p>
            <a:pPr indent="0" eaLnBrk="1" hangingPunct="1">
              <a:lnSpc>
                <a:spcPct val="120000"/>
              </a:lnSpc>
              <a:buNone/>
            </a:pPr>
            <a:r>
              <a:rPr lang="zh-CN" altLang="en-US" sz="1600" dirty="0">
                <a:sym typeface="+mn-ea"/>
              </a:rPr>
              <a:t>　　</a:t>
            </a:r>
          </a:p>
          <a:p>
            <a:pPr indent="0" eaLnBrk="1" hangingPunct="1">
              <a:lnSpc>
                <a:spcPct val="120000"/>
              </a:lnSpc>
              <a:buNone/>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第一种方法返回</a:t>
            </a:r>
            <a:r>
              <a:rPr lang="en-US" altLang="zh-CN" sz="1600" dirty="0">
                <a:sym typeface="+mn-ea"/>
              </a:rPr>
              <a:t>div</a:t>
            </a:r>
            <a:r>
              <a:rPr lang="zh-CN" altLang="en-US" sz="1600" dirty="0">
                <a:sym typeface="+mn-ea"/>
              </a:rPr>
              <a:t>元素，第二种方法返回</a:t>
            </a:r>
            <a:r>
              <a:rPr lang="en-US" altLang="zh-CN" sz="1600" dirty="0">
                <a:sym typeface="+mn-ea"/>
              </a:rPr>
              <a:t>p</a:t>
            </a:r>
            <a:r>
              <a:rPr lang="zh-CN" altLang="en-US" sz="1600" dirty="0">
                <a:sym typeface="+mn-ea"/>
              </a:rPr>
              <a:t>元素</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元素的操作</a:t>
            </a: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移动</a:t>
            </a:r>
          </a:p>
        </p:txBody>
      </p:sp>
      <p:pic>
        <p:nvPicPr>
          <p:cNvPr id="6" name="内容占位符 5"/>
          <p:cNvPicPr>
            <a:picLocks noGrp="1" noChangeAspect="1"/>
          </p:cNvPicPr>
          <p:nvPr>
            <p:ph idx="1"/>
          </p:nvPr>
        </p:nvPicPr>
        <p:blipFill>
          <a:blip r:embed="rId4" cstate="print"/>
          <a:stretch>
            <a:fillRect/>
          </a:stretch>
        </p:blipFill>
        <p:spPr>
          <a:xfrm>
            <a:off x="1083310" y="3556635"/>
            <a:ext cx="2590800" cy="314325"/>
          </a:xfrm>
          <a:prstGeom prst="rect">
            <a:avLst/>
          </a:prstGeom>
        </p:spPr>
      </p:pic>
      <p:pic>
        <p:nvPicPr>
          <p:cNvPr id="16" name="图片 15"/>
          <p:cNvPicPr>
            <a:picLocks noChangeAspect="1"/>
          </p:cNvPicPr>
          <p:nvPr/>
        </p:nvPicPr>
        <p:blipFill>
          <a:blip r:embed="rId5" cstate="print"/>
          <a:stretch>
            <a:fillRect/>
          </a:stretch>
        </p:blipFill>
        <p:spPr>
          <a:xfrm>
            <a:off x="1083310" y="4697095"/>
            <a:ext cx="2009775" cy="304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5937</TotalTime>
  <Words>1731</Words>
  <Application>Microsoft Office PowerPoint</Application>
  <PresentationFormat>On-screen Show (4:3)</PresentationFormat>
  <Paragraphs>156</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Web存储</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Thank you!</vt:lpstr>
    </vt:vector>
  </TitlesOfParts>
  <Company>hengtian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yanghong</dc:creator>
  <cp:lastModifiedBy>jianganglu</cp:lastModifiedBy>
  <cp:revision>961</cp:revision>
  <dcterms:created xsi:type="dcterms:W3CDTF">2014-03-06T06:50:00Z</dcterms:created>
  <dcterms:modified xsi:type="dcterms:W3CDTF">2016-10-17T08:55:50Z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