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17" r:id="rId2"/>
    <p:sldId id="318" r:id="rId3"/>
    <p:sldId id="319" r:id="rId4"/>
    <p:sldId id="320" r:id="rId5"/>
    <p:sldId id="321" r:id="rId6"/>
    <p:sldId id="322" r:id="rId7"/>
    <p:sldId id="323" r:id="rId8"/>
    <p:sldId id="329" r:id="rId9"/>
    <p:sldId id="324" r:id="rId10"/>
    <p:sldId id="325" r:id="rId11"/>
    <p:sldId id="326" r:id="rId12"/>
    <p:sldId id="327" r:id="rId13"/>
    <p:sldId id="328" r:id="rId14"/>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welcome" id="{575EB4B6-899E-4B1C-95B8-3EF1DEAC53C2}">
          <p14:sldIdLst>
            <p14:sldId id="317"/>
            <p14:sldId id="318"/>
            <p14:sldId id="319"/>
            <p14:sldId id="320"/>
            <p14:sldId id="321"/>
            <p14:sldId id="322"/>
            <p14:sldId id="323"/>
          </p14:sldIdLst>
        </p14:section>
        <p14:section name="纯文字" id="{B15111F1-5906-416F-AFB4-31805971A6C2}">
          <p14:sldIdLst>
            <p14:sldId id="287"/>
            <p14:sldId id="294"/>
            <p14:sldId id="314"/>
            <p14:sldId id="262"/>
          </p14:sldIdLst>
        </p14:section>
        <p14:section name="色块与文字" id="{3E01258E-1674-4975-AC6F-D408A8EB9936}">
          <p14:sldIdLst>
            <p14:sldId id="283"/>
            <p14:sldId id="309"/>
            <p14:sldId id="292"/>
            <p14:sldId id="312"/>
          </p14:sldIdLst>
        </p14:section>
        <p14:section name="图标与文字" id="{BE6EAADE-22EC-4DB4-95F6-B1941366ED13}">
          <p14:sldIdLst>
            <p14:sldId id="259"/>
            <p14:sldId id="293"/>
            <p14:sldId id="272"/>
            <p14:sldId id="299"/>
          </p14:sldIdLst>
        </p14:section>
        <p14:section name="关于我们" id="{C07A134D-8BB2-4028-B253-A6637EE8C1EE}">
          <p14:sldIdLst>
            <p14:sldId id="316"/>
          </p14:sldIdLst>
        </p14:section>
      </p14:sectionLst>
    </p:ext>
    <p:ext uri="{EFAFB233-063F-42B5-8137-9DF3F51BA10A}">
      <p15:sldGuideLst xmlns:p15="http://schemas.microsoft.com/office/powerpoint/2012/main" xmlns="">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E591F"/>
    <a:srgbClr val="59473E"/>
    <a:srgbClr val="44A5BD"/>
    <a:srgbClr val="B0EBE7"/>
    <a:srgbClr val="F2F2F2"/>
    <a:srgbClr val="FFAB73"/>
    <a:srgbClr val="0B7E99"/>
    <a:srgbClr val="FE7A75"/>
    <a:srgbClr val="C8E044"/>
    <a:srgbClr val="42C6A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horzBarState="maximized">
    <p:restoredLeft sz="6103" autoAdjust="0"/>
    <p:restoredTop sz="94660" autoAdjust="0"/>
  </p:normalViewPr>
  <p:slideViewPr>
    <p:cSldViewPr snapToGrid="0">
      <p:cViewPr varScale="1">
        <p:scale>
          <a:sx n="73" d="100"/>
          <a:sy n="73" d="100"/>
        </p:scale>
        <p:origin x="-546" y="-102"/>
      </p:cViewPr>
      <p:guideLst>
        <p:guide orient="horz" pos="2205"/>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2" name="Picture 8"/>
          <p:cNvPicPr>
            <a:picLocks noChangeAspect="1"/>
          </p:cNvPicPr>
          <p:nvPr userDrawn="1"/>
        </p:nvPicPr>
        <p:blipFill>
          <a:blip r:embed="rId3">
            <a:duotone>
              <a:schemeClr val="bg2">
                <a:shade val="45000"/>
                <a:satMod val="135000"/>
              </a:schemeClr>
              <a:prstClr val="white"/>
            </a:duotone>
            <a:extLst>
              <a:ext uri="{BEBA8EAE-BF5A-486C-A8C5-ECC9F3942E4B}">
                <a14:imgProps xmlns="" xmlns:a14="http://schemas.microsoft.com/office/drawing/2010/main">
                  <a14:imgLayer r:embed="rId4">
                    <a14:imgEffect>
                      <a14:artisticCrisscrossEtching/>
                    </a14:imgEffect>
                  </a14:imgLayer>
                </a14:imgProps>
              </a:ex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52245" y="2812730"/>
            <a:ext cx="6383789" cy="714512"/>
          </a:xfrm>
        </p:spPr>
        <p:txBody>
          <a:bodyPr anchor="b">
            <a:noAutofit/>
          </a:bodyPr>
          <a:lstStyle>
            <a:lvl1pPr algn="ctr">
              <a:defRPr sz="4000">
                <a:solidFill>
                  <a:srgbClr val="59473E"/>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39BDA-F0DD-49AC-8CBA-B62E7C2AC4C4}" type="slidenum">
              <a:rPr lang="zh-CN" altLang="en-US" smtClean="0"/>
              <a:pPr/>
              <a:t>‹#›</a:t>
            </a:fld>
            <a:endParaRPr lang="zh-CN" altLang="en-US"/>
          </a:p>
        </p:txBody>
      </p:sp>
    </p:spTree>
    <p:custDataLst>
      <p:tags r:id="rId1"/>
    </p:custDataLst>
    <p:extLst>
      <p:ext uri="{BB962C8B-B14F-4D97-AF65-F5344CB8AC3E}">
        <p14:creationId xmlns="" xmlns:p14="http://schemas.microsoft.com/office/powerpoint/2010/main" val="25171704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39BDA-F0DD-49AC-8CBA-B62E7C2AC4C4}" type="slidenum">
              <a:rPr lang="zh-CN" altLang="en-US" smtClean="0"/>
              <a:pPr/>
              <a:t>‹#›</a:t>
            </a:fld>
            <a:endParaRPr lang="zh-CN" altLang="en-US"/>
          </a:p>
        </p:txBody>
      </p:sp>
    </p:spTree>
    <p:extLst>
      <p:ext uri="{BB962C8B-B14F-4D97-AF65-F5344CB8AC3E}">
        <p14:creationId xmlns="" xmlns:p14="http://schemas.microsoft.com/office/powerpoint/2010/main" val="246863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39BDA-F0DD-49AC-8CBA-B62E7C2AC4C4}" type="slidenum">
              <a:rPr lang="zh-CN" altLang="en-US" smtClean="0"/>
              <a:pPr/>
              <a:t>‹#›</a:t>
            </a:fld>
            <a:endParaRPr lang="zh-CN" altLang="en-US"/>
          </a:p>
        </p:txBody>
      </p:sp>
    </p:spTree>
    <p:extLst>
      <p:ext uri="{BB962C8B-B14F-4D97-AF65-F5344CB8AC3E}">
        <p14:creationId xmlns="" xmlns:p14="http://schemas.microsoft.com/office/powerpoint/2010/main" val="205832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Tree>
    <p:custDataLst>
      <p:tags r:id="rId1"/>
    </p:custDataLst>
    <p:extLst>
      <p:ext uri="{BB962C8B-B14F-4D97-AF65-F5344CB8AC3E}">
        <p14:creationId xmlns="" xmlns:p14="http://schemas.microsoft.com/office/powerpoint/2010/main" val="1452104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39BDA-F0DD-49AC-8CBA-B62E7C2AC4C4}" type="slidenum">
              <a:rPr lang="zh-CN" altLang="en-US" smtClean="0"/>
              <a:pPr/>
              <a:t>‹#›</a:t>
            </a:fld>
            <a:endParaRPr lang="zh-CN" altLang="en-US"/>
          </a:p>
        </p:txBody>
      </p:sp>
    </p:spTree>
    <p:extLst>
      <p:ext uri="{BB962C8B-B14F-4D97-AF65-F5344CB8AC3E}">
        <p14:creationId xmlns="" xmlns:p14="http://schemas.microsoft.com/office/powerpoint/2010/main" val="387406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039BDA-F0DD-49AC-8CBA-B62E7C2AC4C4}" type="slidenum">
              <a:rPr lang="zh-CN" altLang="en-US" smtClean="0"/>
              <a:pPr/>
              <a:t>‹#›</a:t>
            </a:fld>
            <a:endParaRPr lang="zh-CN" altLang="en-US"/>
          </a:p>
        </p:txBody>
      </p:sp>
    </p:spTree>
    <p:extLst>
      <p:ext uri="{BB962C8B-B14F-4D97-AF65-F5344CB8AC3E}">
        <p14:creationId xmlns="" xmlns:p14="http://schemas.microsoft.com/office/powerpoint/2010/main" val="173052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pic>
        <p:nvPicPr>
          <p:cNvPr id="10" name="Picture 8"/>
          <p:cNvPicPr>
            <a:picLocks noChangeAspect="1"/>
          </p:cNvPicPr>
          <p:nvPr userDrawn="1"/>
        </p:nvPicPr>
        <p:blipFill>
          <a:blip r:embed="rId3">
            <a:duotone>
              <a:schemeClr val="bg2">
                <a:shade val="45000"/>
                <a:satMod val="135000"/>
              </a:schemeClr>
              <a:prstClr val="white"/>
            </a:duotone>
            <a:extLst>
              <a:ext uri="{BEBA8EAE-BF5A-486C-A8C5-ECC9F3942E4B}">
                <a14:imgProps xmlns="" xmlns:a14="http://schemas.microsoft.com/office/drawing/2010/main">
                  <a14:imgLayer r:embed="rId4">
                    <a14:imgEffect>
                      <a14:artisticCrisscrossEtching/>
                    </a14:imgEffect>
                  </a14:imgLayer>
                </a14:imgProps>
              </a:ex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Tree>
    <p:custDataLst>
      <p:tags r:id="rId1"/>
    </p:custDataLst>
    <p:extLst>
      <p:ext uri="{BB962C8B-B14F-4D97-AF65-F5344CB8AC3E}">
        <p14:creationId xmlns="" xmlns:p14="http://schemas.microsoft.com/office/powerpoint/2010/main" val="26774501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D039BDA-F0DD-49AC-8CBA-B62E7C2AC4C4}" type="slidenum">
              <a:rPr lang="zh-CN" altLang="en-US" smtClean="0"/>
              <a:pPr/>
              <a:t>‹#›</a:t>
            </a:fld>
            <a:endParaRPr lang="zh-CN" altLang="en-US"/>
          </a:p>
        </p:txBody>
      </p:sp>
    </p:spTree>
    <p:extLst>
      <p:ext uri="{BB962C8B-B14F-4D97-AF65-F5344CB8AC3E}">
        <p14:creationId xmlns="" xmlns:p14="http://schemas.microsoft.com/office/powerpoint/2010/main" val="14136346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D039BDA-F0DD-49AC-8CBA-B62E7C2AC4C4}" type="slidenum">
              <a:rPr lang="zh-CN" altLang="en-US" smtClean="0"/>
              <a:pPr/>
              <a:t>‹#›</a:t>
            </a:fld>
            <a:endParaRPr lang="zh-CN" altLang="en-US"/>
          </a:p>
        </p:txBody>
      </p:sp>
    </p:spTree>
    <p:custDataLst>
      <p:tags r:id="rId1"/>
    </p:custDataLst>
    <p:extLst>
      <p:ext uri="{BB962C8B-B14F-4D97-AF65-F5344CB8AC3E}">
        <p14:creationId xmlns="" xmlns:p14="http://schemas.microsoft.com/office/powerpoint/2010/main" val="230495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039BDA-F0DD-49AC-8CBA-B62E7C2AC4C4}" type="slidenum">
              <a:rPr lang="zh-CN" altLang="en-US" smtClean="0"/>
              <a:pPr/>
              <a:t>‹#›</a:t>
            </a:fld>
            <a:endParaRPr lang="zh-CN" altLang="en-US"/>
          </a:p>
        </p:txBody>
      </p:sp>
    </p:spTree>
    <p:extLst>
      <p:ext uri="{BB962C8B-B14F-4D97-AF65-F5344CB8AC3E}">
        <p14:creationId xmlns="" xmlns:p14="http://schemas.microsoft.com/office/powerpoint/2010/main" val="426000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89FE326-8D32-4AC6-A3D6-AE343300DCB5}" type="datetimeFigureOut">
              <a:rPr lang="zh-CN" altLang="en-US" smtClean="0"/>
              <a:pPr/>
              <a:t>2017/11/19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039BDA-F0DD-49AC-8CBA-B62E7C2AC4C4}" type="slidenum">
              <a:rPr lang="zh-CN" altLang="en-US" smtClean="0"/>
              <a:pPr/>
              <a:t>‹#›</a:t>
            </a:fld>
            <a:endParaRPr lang="zh-CN" altLang="en-US"/>
          </a:p>
        </p:txBody>
      </p:sp>
    </p:spTree>
    <p:extLst>
      <p:ext uri="{BB962C8B-B14F-4D97-AF65-F5344CB8AC3E}">
        <p14:creationId xmlns="" xmlns:p14="http://schemas.microsoft.com/office/powerpoint/2010/main" val="381129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8"/>
          <p:cNvPicPr>
            <a:picLocks noChangeAspect="1"/>
          </p:cNvPicPr>
          <p:nvPr userDrawn="1"/>
        </p:nvPicPr>
        <p:blipFill>
          <a:blip r:embed="rId14">
            <a:duotone>
              <a:schemeClr val="bg2">
                <a:shade val="45000"/>
                <a:satMod val="135000"/>
              </a:schemeClr>
              <a:prstClr val="white"/>
            </a:duotone>
            <a:extLst>
              <a:ext uri="{BEBA8EAE-BF5A-486C-A8C5-ECC9F3942E4B}">
                <a14:imgProps xmlns="" xmlns:a14="http://schemas.microsoft.com/office/drawing/2010/main">
                  <a14:imgLayer r:embed="rId15">
                    <a14:imgEffect>
                      <a14:artisticCrisscrossEtching/>
                    </a14:imgEffect>
                  </a14:imgLayer>
                </a14:imgProps>
              </a:ex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8" name="组合 7"/>
          <p:cNvGrpSpPr/>
          <p:nvPr userDrawn="1"/>
        </p:nvGrpSpPr>
        <p:grpSpPr>
          <a:xfrm>
            <a:off x="-881" y="6530629"/>
            <a:ext cx="12192000" cy="343649"/>
            <a:chOff x="-881" y="6445330"/>
            <a:chExt cx="12192000" cy="428934"/>
          </a:xfrm>
        </p:grpSpPr>
        <p:sp>
          <p:nvSpPr>
            <p:cNvPr id="9" name="矩形 8"/>
            <p:cNvSpPr/>
            <p:nvPr/>
          </p:nvSpPr>
          <p:spPr>
            <a:xfrm>
              <a:off x="-881" y="6445339"/>
              <a:ext cx="12192000" cy="412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9727436" y="6445330"/>
              <a:ext cx="1800000" cy="428934"/>
            </a:xfrm>
            <a:prstGeom prst="rect">
              <a:avLst/>
            </a:prstGeom>
            <a:solidFill>
              <a:srgbClr val="DE591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solidFill>
                    <a:srgbClr val="F2F2F2"/>
                  </a:solidFill>
                </a:rPr>
                <a:t>Ying </a:t>
              </a:r>
              <a:r>
                <a:rPr lang="en-US" altLang="zh-CN" dirty="0" err="1" smtClean="0">
                  <a:solidFill>
                    <a:srgbClr val="F2F2F2"/>
                  </a:solidFill>
                </a:rPr>
                <a:t>Zi</a:t>
              </a:r>
              <a:endParaRPr lang="en-US" altLang="zh-CN" dirty="0" smtClean="0">
                <a:solidFill>
                  <a:srgbClr val="F2F2F2"/>
                </a:solidFill>
              </a:endParaRPr>
            </a:p>
          </p:txBody>
        </p:sp>
      </p:grpSp>
      <p:sp>
        <p:nvSpPr>
          <p:cNvPr id="11" name="矩形 10"/>
          <p:cNvSpPr/>
          <p:nvPr userDrawn="1"/>
        </p:nvSpPr>
        <p:spPr>
          <a:xfrm>
            <a:off x="666074" y="6547877"/>
            <a:ext cx="2451312" cy="276999"/>
          </a:xfrm>
          <a:prstGeom prst="rect">
            <a:avLst/>
          </a:prstGeom>
        </p:spPr>
        <p:txBody>
          <a:bodyPr wrap="none">
            <a:spAutoFit/>
          </a:bodyPr>
          <a:lstStyle/>
          <a:p>
            <a:r>
              <a:rPr lang="en-US" altLang="zh-CN" sz="1200" dirty="0">
                <a:solidFill>
                  <a:schemeClr val="bg1">
                    <a:lumMod val="75000"/>
                  </a:schemeClr>
                </a:solidFill>
                <a:latin typeface="Arial" panose="020B0604020202020204" pitchFamily="34" charset="0"/>
                <a:cs typeface="Arial" panose="020B0604020202020204" pitchFamily="34" charset="0"/>
              </a:rPr>
              <a:t>© 2014 QUICK-LEARNING.COM</a:t>
            </a:r>
            <a:endParaRPr lang="zh-CN" altLang="en-US" sz="1200" dirty="0">
              <a:solidFill>
                <a:schemeClr val="bg1">
                  <a:lumMod val="75000"/>
                </a:schemeClr>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838200" y="365125"/>
            <a:ext cx="10515600" cy="92883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FE326-8D32-4AC6-A3D6-AE343300DCB5}" type="datetimeFigureOut">
              <a:rPr lang="zh-CN" altLang="en-US" smtClean="0"/>
              <a:pPr/>
              <a:t>2017/11/19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39BDA-F0DD-49AC-8CBA-B62E7C2AC4C4}" type="slidenum">
              <a:rPr lang="zh-CN" altLang="en-US" smtClean="0"/>
              <a:pPr/>
              <a:t>‹#›</a:t>
            </a:fld>
            <a:endParaRPr lang="zh-CN" altLang="en-US"/>
          </a:p>
        </p:txBody>
      </p:sp>
    </p:spTree>
    <p:custDataLst>
      <p:tags r:id="rId13"/>
    </p:custDataLst>
    <p:extLst>
      <p:ext uri="{BB962C8B-B14F-4D97-AF65-F5344CB8AC3E}">
        <p14:creationId xmlns="" xmlns:p14="http://schemas.microsoft.com/office/powerpoint/2010/main" val="370958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0068" y="991673"/>
            <a:ext cx="10131925" cy="1455311"/>
          </a:xfrm>
        </p:spPr>
        <p:txBody>
          <a:bodyPr/>
          <a:lstStyle/>
          <a:p>
            <a:r>
              <a:rPr lang="en-US" altLang="zh-CN" sz="2400" b="1" dirty="0">
                <a:solidFill>
                  <a:srgbClr val="DE591F"/>
                </a:solidFill>
              </a:rPr>
              <a:t>How do Companies </a:t>
            </a:r>
            <a:r>
              <a:rPr lang="en-US" altLang="zh-CN" sz="2400" b="1" dirty="0" smtClean="0">
                <a:solidFill>
                  <a:srgbClr val="DE591F"/>
                </a:solidFill>
              </a:rPr>
              <a:t> Invest </a:t>
            </a:r>
            <a:r>
              <a:rPr lang="en-US" altLang="zh-CN" sz="2400" b="1" dirty="0">
                <a:solidFill>
                  <a:srgbClr val="DE591F"/>
                </a:solidFill>
              </a:rPr>
              <a:t>in </a:t>
            </a:r>
            <a:r>
              <a:rPr lang="en-US" altLang="zh-CN" sz="2400" b="1" dirty="0" smtClean="0">
                <a:solidFill>
                  <a:srgbClr val="DE591F"/>
                </a:solidFill>
              </a:rPr>
              <a:t>Corporate Social Responsibility?</a:t>
            </a:r>
            <a:br>
              <a:rPr lang="en-US" altLang="zh-CN" sz="2400" b="1" dirty="0" smtClean="0">
                <a:solidFill>
                  <a:srgbClr val="DE591F"/>
                </a:solidFill>
              </a:rPr>
            </a:br>
            <a:r>
              <a:rPr lang="en-US" altLang="zh-CN" sz="2400" b="1" dirty="0">
                <a:solidFill>
                  <a:srgbClr val="DE591F"/>
                </a:solidFill>
              </a:rPr>
              <a:t/>
            </a:r>
            <a:br>
              <a:rPr lang="en-US" altLang="zh-CN" sz="2400" b="1" dirty="0">
                <a:solidFill>
                  <a:srgbClr val="DE591F"/>
                </a:solidFill>
              </a:rPr>
            </a:br>
            <a:r>
              <a:rPr lang="en-US" altLang="zh-CN" sz="2400" b="1" dirty="0">
                <a:solidFill>
                  <a:srgbClr val="DE591F"/>
                </a:solidFill>
              </a:rPr>
              <a:t>An </a:t>
            </a:r>
            <a:r>
              <a:rPr lang="en-US" altLang="zh-CN" sz="2400" b="1" dirty="0" err="1">
                <a:solidFill>
                  <a:srgbClr val="DE591F"/>
                </a:solidFill>
              </a:rPr>
              <a:t>Ordonomic</a:t>
            </a:r>
            <a:r>
              <a:rPr lang="en-US" altLang="zh-CN" sz="2400" b="1" dirty="0">
                <a:solidFill>
                  <a:srgbClr val="DE591F"/>
                </a:solidFill>
              </a:rPr>
              <a:t> Contribution for Empirical CSR Research</a:t>
            </a:r>
            <a:endParaRPr lang="zh-CN" altLang="en-US" sz="2400" b="1" dirty="0"/>
          </a:p>
        </p:txBody>
      </p:sp>
      <p:sp>
        <p:nvSpPr>
          <p:cNvPr id="4" name="矩形 3"/>
          <p:cNvSpPr/>
          <p:nvPr/>
        </p:nvSpPr>
        <p:spPr>
          <a:xfrm>
            <a:off x="514790" y="5369240"/>
            <a:ext cx="3578317" cy="707886"/>
          </a:xfrm>
          <a:prstGeom prst="rect">
            <a:avLst/>
          </a:prstGeom>
        </p:spPr>
        <p:txBody>
          <a:bodyPr wrap="square">
            <a:spAutoFit/>
          </a:bodyPr>
          <a:lstStyle/>
          <a:p>
            <a:r>
              <a:rPr lang="en-US" altLang="zh-CN" sz="2000" b="1" dirty="0" smtClean="0">
                <a:latin typeface="Times New Roman" panose="02020603050405020304" pitchFamily="18" charset="0"/>
                <a:ea typeface="Arial Unicode MS" panose="020B0604020202020204" pitchFamily="34" charset="-122"/>
                <a:cs typeface="Times New Roman" panose="02020603050405020304" pitchFamily="18" charset="0"/>
              </a:rPr>
              <a:t>Designed by Liu </a:t>
            </a:r>
            <a:r>
              <a:rPr lang="en-US" altLang="zh-CN" sz="2000" b="1" dirty="0" err="1" smtClean="0">
                <a:latin typeface="Times New Roman" panose="02020603050405020304" pitchFamily="18" charset="0"/>
                <a:ea typeface="Arial Unicode MS" panose="020B0604020202020204" pitchFamily="34" charset="-122"/>
                <a:cs typeface="Times New Roman" panose="02020603050405020304" pitchFamily="18" charset="0"/>
              </a:rPr>
              <a:t>Mengying</a:t>
            </a:r>
            <a:endParaRPr lang="en-US" altLang="zh-CN" sz="2000" b="1" dirty="0" smtClean="0">
              <a:latin typeface="Times New Roman" panose="02020603050405020304" pitchFamily="18" charset="0"/>
              <a:ea typeface="Arial Unicode MS" panose="020B0604020202020204" pitchFamily="34" charset="-122"/>
              <a:cs typeface="Times New Roman" panose="02020603050405020304" pitchFamily="18" charset="0"/>
            </a:endParaRPr>
          </a:p>
          <a:p>
            <a:r>
              <a:rPr lang="en-US" altLang="zh-CN" sz="2000" b="1" dirty="0" smtClean="0">
                <a:latin typeface="+mn-ea"/>
              </a:rPr>
              <a:t>   16720796  </a:t>
            </a:r>
            <a:r>
              <a:rPr lang="zh-CN" altLang="en-US" sz="2000" b="1" dirty="0" smtClean="0">
                <a:latin typeface="+mn-ea"/>
              </a:rPr>
              <a:t>刘梦颖</a:t>
            </a:r>
            <a:endParaRPr lang="zh-CN" altLang="en-US" sz="2000" b="1" dirty="0">
              <a:latin typeface="+mn-ea"/>
            </a:endParaRPr>
          </a:p>
        </p:txBody>
      </p:sp>
      <p:sp>
        <p:nvSpPr>
          <p:cNvPr id="14" name="矩形 13"/>
          <p:cNvSpPr/>
          <p:nvPr/>
        </p:nvSpPr>
        <p:spPr>
          <a:xfrm>
            <a:off x="6633442" y="3052705"/>
            <a:ext cx="4713150" cy="523220"/>
          </a:xfrm>
          <a:prstGeom prst="rect">
            <a:avLst/>
          </a:prstGeom>
        </p:spPr>
        <p:txBody>
          <a:bodyPr wrap="none">
            <a:spAutoFit/>
          </a:bodyPr>
          <a:lstStyle/>
          <a:p>
            <a:r>
              <a:rPr lang="en-US" altLang="zh-CN" sz="2800" b="1" dirty="0">
                <a:latin typeface="Articulate" pitchFamily="2" charset="0"/>
              </a:rPr>
              <a:t>Matthias Georg Will * and Stefan </a:t>
            </a:r>
            <a:r>
              <a:rPr lang="en-US" altLang="zh-CN" sz="2800" b="1" dirty="0" err="1">
                <a:latin typeface="Articulate" pitchFamily="2" charset="0"/>
              </a:rPr>
              <a:t>Hielscher</a:t>
            </a:r>
            <a:endParaRPr lang="zh-CN" altLang="en-US" sz="2800" b="1" dirty="0">
              <a:latin typeface="Articulate" pitchFamily="2" charset="0"/>
            </a:endParaRPr>
          </a:p>
        </p:txBody>
      </p:sp>
      <p:sp>
        <p:nvSpPr>
          <p:cNvPr id="3" name="矩形 2"/>
          <p:cNvSpPr/>
          <p:nvPr/>
        </p:nvSpPr>
        <p:spPr>
          <a:xfrm>
            <a:off x="7765347" y="3926979"/>
            <a:ext cx="3560847" cy="369332"/>
          </a:xfrm>
          <a:prstGeom prst="rect">
            <a:avLst/>
          </a:prstGeom>
        </p:spPr>
        <p:txBody>
          <a:bodyPr wrap="none">
            <a:spAutoFit/>
          </a:bodyPr>
          <a:lstStyle/>
          <a:p>
            <a:r>
              <a:rPr lang="en-US" altLang="zh-CN" dirty="0" smtClean="0"/>
              <a:t>AI: Administrative </a:t>
            </a:r>
            <a:r>
              <a:rPr lang="en-US" altLang="zh-CN" dirty="0"/>
              <a:t>Science Quarterly</a:t>
            </a:r>
            <a:endParaRPr lang="zh-CN" altLang="en-US" dirty="0"/>
          </a:p>
        </p:txBody>
      </p:sp>
      <p:sp>
        <p:nvSpPr>
          <p:cNvPr id="6" name="矩形 5"/>
          <p:cNvSpPr/>
          <p:nvPr/>
        </p:nvSpPr>
        <p:spPr>
          <a:xfrm>
            <a:off x="8916767" y="4471609"/>
            <a:ext cx="2377574" cy="369332"/>
          </a:xfrm>
          <a:prstGeom prst="rect">
            <a:avLst/>
          </a:prstGeom>
        </p:spPr>
        <p:txBody>
          <a:bodyPr wrap="none">
            <a:spAutoFit/>
          </a:bodyPr>
          <a:lstStyle/>
          <a:p>
            <a:r>
              <a:rPr lang="en-US" altLang="zh-CN" dirty="0"/>
              <a:t>Published: 21 July 2014</a:t>
            </a:r>
            <a:endParaRPr lang="zh-CN" altLang="en-US" dirty="0"/>
          </a:p>
        </p:txBody>
      </p:sp>
    </p:spTree>
    <p:custDataLst>
      <p:tags r:id="rId1"/>
    </p:custDataLst>
    <p:extLst>
      <p:ext uri="{BB962C8B-B14F-4D97-AF65-F5344CB8AC3E}">
        <p14:creationId xmlns="" xmlns:p14="http://schemas.microsoft.com/office/powerpoint/2010/main" val="1473465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79565" y="482714"/>
            <a:ext cx="10184675" cy="646331"/>
          </a:xfrm>
          <a:prstGeom prst="rect">
            <a:avLst/>
          </a:prstGeom>
        </p:spPr>
        <p:txBody>
          <a:bodyPr wrap="square">
            <a:spAutoFit/>
          </a:bodyPr>
          <a:lstStyle/>
          <a:p>
            <a:pPr algn="just"/>
            <a:r>
              <a:rPr lang="en-US" altLang="zh-CN" b="1" dirty="0" smtClean="0"/>
              <a:t>Step (2) This </a:t>
            </a:r>
            <a:r>
              <a:rPr lang="en-US" altLang="zh-CN" b="1" dirty="0" err="1" smtClean="0"/>
              <a:t>ordonomically</a:t>
            </a:r>
            <a:r>
              <a:rPr lang="en-US" altLang="zh-CN" b="1" dirty="0" smtClean="0"/>
              <a:t>-inspired factor analysis </a:t>
            </a:r>
            <a:r>
              <a:rPr lang="en-US" altLang="zh-CN" b="1" dirty="0" smtClean="0">
                <a:solidFill>
                  <a:schemeClr val="accent6"/>
                </a:solidFill>
              </a:rPr>
              <a:t>derives new and interesting </a:t>
            </a:r>
            <a:r>
              <a:rPr lang="en-US" altLang="zh-CN" b="1" dirty="0" smtClean="0">
                <a:solidFill>
                  <a:schemeClr val="accent6"/>
                </a:solidFill>
              </a:rPr>
              <a:t>hypotheses </a:t>
            </a:r>
            <a:r>
              <a:rPr lang="en-US" altLang="zh-CN" b="1" dirty="0" smtClean="0"/>
              <a:t>about </a:t>
            </a:r>
            <a:r>
              <a:rPr lang="en-US" altLang="zh-CN" b="1" dirty="0" smtClean="0"/>
              <a:t>the CSP-CFP link. Yet further research is required to test some hypotheses that result from </a:t>
            </a:r>
            <a:r>
              <a:rPr lang="en-US" altLang="zh-CN" b="1" dirty="0" smtClean="0"/>
              <a:t>our factor </a:t>
            </a:r>
            <a:r>
              <a:rPr lang="en-US" altLang="zh-CN" b="1" dirty="0" smtClean="0"/>
              <a:t>analysis.</a:t>
            </a:r>
            <a:endParaRPr lang="zh-CN" altLang="en-US" b="1" dirty="0"/>
          </a:p>
        </p:txBody>
      </p:sp>
      <p:sp>
        <p:nvSpPr>
          <p:cNvPr id="11" name="矩形 10"/>
          <p:cNvSpPr/>
          <p:nvPr/>
        </p:nvSpPr>
        <p:spPr>
          <a:xfrm>
            <a:off x="1033172" y="1337156"/>
            <a:ext cx="5159618" cy="400110"/>
          </a:xfrm>
          <a:prstGeom prst="rect">
            <a:avLst/>
          </a:prstGeom>
        </p:spPr>
        <p:txBody>
          <a:bodyPr wrap="none">
            <a:spAutoFit/>
          </a:bodyPr>
          <a:lstStyle/>
          <a:p>
            <a:r>
              <a:rPr lang="en-US" sz="2000" b="1" u="sng" dirty="0" smtClean="0"/>
              <a:t>Further research options inspired by </a:t>
            </a:r>
            <a:r>
              <a:rPr lang="en-US" sz="2000" b="1" u="sng" dirty="0" smtClean="0"/>
              <a:t>factor…….</a:t>
            </a:r>
            <a:endParaRPr lang="zh-CN" altLang="en-US" sz="2000" b="1" u="sng" dirty="0"/>
          </a:p>
        </p:txBody>
      </p:sp>
      <p:sp>
        <p:nvSpPr>
          <p:cNvPr id="12" name="左弧形箭头 11"/>
          <p:cNvSpPr/>
          <p:nvPr/>
        </p:nvSpPr>
        <p:spPr>
          <a:xfrm>
            <a:off x="483326" y="1515291"/>
            <a:ext cx="444137" cy="11495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12"/>
          <p:cNvSpPr/>
          <p:nvPr/>
        </p:nvSpPr>
        <p:spPr>
          <a:xfrm>
            <a:off x="1345474" y="1841085"/>
            <a:ext cx="10437222" cy="3139321"/>
          </a:xfrm>
          <a:prstGeom prst="rect">
            <a:avLst/>
          </a:prstGeom>
        </p:spPr>
        <p:txBody>
          <a:bodyPr wrap="square">
            <a:spAutoFit/>
          </a:bodyPr>
          <a:lstStyle/>
          <a:p>
            <a:pPr algn="just"/>
            <a:r>
              <a:rPr lang="en-US" altLang="zh-CN" b="1" i="1" dirty="0" smtClean="0"/>
              <a:t>factor 4. </a:t>
            </a:r>
            <a:r>
              <a:rPr lang="en-US" altLang="zh-CN" i="1" dirty="0" smtClean="0"/>
              <a:t>Some companies do not invest in </a:t>
            </a:r>
            <a:r>
              <a:rPr lang="en-US" altLang="zh-CN" i="1" dirty="0" smtClean="0"/>
              <a:t>CSR </a:t>
            </a:r>
            <a:r>
              <a:rPr lang="en-US" altLang="zh-CN" dirty="0" smtClean="0"/>
              <a:t>because </a:t>
            </a:r>
            <a:r>
              <a:rPr lang="en-US" altLang="zh-CN" dirty="0" smtClean="0"/>
              <a:t>other </a:t>
            </a:r>
            <a:r>
              <a:rPr lang="en-US" altLang="zh-CN" dirty="0" smtClean="0">
                <a:solidFill>
                  <a:schemeClr val="accent6"/>
                </a:solidFill>
              </a:rPr>
              <a:t>investments yield higher returns</a:t>
            </a:r>
            <a:r>
              <a:rPr lang="en-US" altLang="zh-CN" dirty="0" smtClean="0"/>
              <a:t>. These companies might be </a:t>
            </a:r>
            <a:r>
              <a:rPr lang="en-US" altLang="zh-CN" dirty="0" smtClean="0"/>
              <a:t>under strong </a:t>
            </a:r>
            <a:r>
              <a:rPr lang="en-US" altLang="zh-CN" dirty="0" smtClean="0"/>
              <a:t>pressure from investors to pay high dividends. </a:t>
            </a:r>
            <a:r>
              <a:rPr lang="en-US" altLang="zh-CN" i="1" dirty="0" smtClean="0"/>
              <a:t>Alternative research </a:t>
            </a:r>
            <a:r>
              <a:rPr lang="en-US" altLang="zh-CN" i="1" dirty="0" smtClean="0"/>
              <a:t>options inspired </a:t>
            </a:r>
            <a:r>
              <a:rPr lang="en-US" altLang="zh-CN" i="1" dirty="0" smtClean="0"/>
              <a:t>by factor 4. Certain companies are so successful that they can afford not </a:t>
            </a:r>
            <a:r>
              <a:rPr lang="en-US" altLang="zh-CN" i="1" dirty="0" smtClean="0"/>
              <a:t>to </a:t>
            </a:r>
            <a:r>
              <a:rPr lang="en-US" altLang="zh-CN" dirty="0" smtClean="0"/>
              <a:t>engage </a:t>
            </a:r>
            <a:r>
              <a:rPr lang="en-US" altLang="zh-CN" dirty="0" smtClean="0"/>
              <a:t>in CSR activity. These firms seem to buy their ―license to operate‖ with </a:t>
            </a:r>
            <a:r>
              <a:rPr lang="en-US" altLang="zh-CN" dirty="0" smtClean="0"/>
              <a:t>high capital </a:t>
            </a:r>
            <a:r>
              <a:rPr lang="en-US" altLang="zh-CN" dirty="0" smtClean="0"/>
              <a:t>costs</a:t>
            </a:r>
            <a:r>
              <a:rPr lang="en-US" altLang="zh-CN" dirty="0" smtClean="0"/>
              <a:t>.</a:t>
            </a:r>
          </a:p>
          <a:p>
            <a:pPr algn="just"/>
            <a:endParaRPr lang="en-US" altLang="zh-CN" dirty="0" smtClean="0"/>
          </a:p>
          <a:p>
            <a:r>
              <a:rPr lang="en-US" altLang="zh-CN" b="1" i="1" dirty="0" smtClean="0"/>
              <a:t>factor 7. </a:t>
            </a:r>
            <a:r>
              <a:rPr lang="en-US" altLang="zh-CN" i="1" dirty="0" smtClean="0"/>
              <a:t>Companies operating in </a:t>
            </a:r>
            <a:r>
              <a:rPr lang="en-US" altLang="zh-CN" i="1" dirty="0" smtClean="0"/>
              <a:t>the </a:t>
            </a:r>
            <a:r>
              <a:rPr lang="en-US" altLang="zh-CN" dirty="0" smtClean="0">
                <a:solidFill>
                  <a:schemeClr val="accent6"/>
                </a:solidFill>
              </a:rPr>
              <a:t>business-to-consumer </a:t>
            </a:r>
            <a:r>
              <a:rPr lang="en-US" altLang="zh-CN" dirty="0" smtClean="0">
                <a:solidFill>
                  <a:schemeClr val="accent6"/>
                </a:solidFill>
              </a:rPr>
              <a:t>industry </a:t>
            </a:r>
            <a:r>
              <a:rPr lang="en-US" altLang="zh-CN" dirty="0" smtClean="0"/>
              <a:t>seem to use CSR to strengthen the relationship to </a:t>
            </a:r>
            <a:r>
              <a:rPr lang="en-US" altLang="zh-CN" dirty="0" smtClean="0"/>
              <a:t>their shareholders </a:t>
            </a:r>
            <a:r>
              <a:rPr lang="en-US" altLang="zh-CN" dirty="0" smtClean="0"/>
              <a:t>or even to attract new investors</a:t>
            </a:r>
            <a:r>
              <a:rPr lang="en-US" altLang="zh-CN" dirty="0" smtClean="0"/>
              <a:t>.</a:t>
            </a:r>
          </a:p>
          <a:p>
            <a:endParaRPr lang="en-US" altLang="zh-CN" dirty="0" smtClean="0"/>
          </a:p>
          <a:p>
            <a:r>
              <a:rPr lang="en-US" altLang="zh-CN" b="1" i="1" dirty="0" smtClean="0"/>
              <a:t>factor 8. </a:t>
            </a:r>
            <a:r>
              <a:rPr lang="en-US" altLang="zh-CN" i="1" dirty="0" smtClean="0"/>
              <a:t>Companies that use CSR </a:t>
            </a:r>
            <a:r>
              <a:rPr lang="en-US" altLang="zh-CN" i="1" dirty="0" smtClean="0"/>
              <a:t>decentralized </a:t>
            </a:r>
            <a:r>
              <a:rPr lang="en-US" altLang="zh-CN" dirty="0" smtClean="0">
                <a:solidFill>
                  <a:schemeClr val="accent6"/>
                </a:solidFill>
              </a:rPr>
              <a:t>in </a:t>
            </a:r>
            <a:r>
              <a:rPr lang="en-US" altLang="zh-CN" dirty="0" smtClean="0">
                <a:solidFill>
                  <a:schemeClr val="accent6"/>
                </a:solidFill>
              </a:rPr>
              <a:t>risk management and in innovation management </a:t>
            </a:r>
            <a:r>
              <a:rPr lang="en-US" altLang="zh-CN" dirty="0" smtClean="0"/>
              <a:t>(and hence improve their </a:t>
            </a:r>
            <a:r>
              <a:rPr lang="en-US" altLang="zh-CN" dirty="0" smtClean="0"/>
              <a:t>current business </a:t>
            </a:r>
            <a:r>
              <a:rPr lang="en-US" altLang="zh-CN" dirty="0" smtClean="0"/>
              <a:t>model or develop new business models) also yield higher returns on</a:t>
            </a:r>
          </a:p>
          <a:p>
            <a:r>
              <a:rPr lang="en-US" altLang="zh-CN" dirty="0" smtClean="0"/>
              <a:t>invested capital.</a:t>
            </a:r>
            <a:endParaRPr lang="zh-CN" altLang="en-US" dirty="0"/>
          </a:p>
        </p:txBody>
      </p:sp>
      <p:sp>
        <p:nvSpPr>
          <p:cNvPr id="14" name="矩形 13"/>
          <p:cNvSpPr/>
          <p:nvPr/>
        </p:nvSpPr>
        <p:spPr>
          <a:xfrm>
            <a:off x="1277013" y="5186345"/>
            <a:ext cx="6851299" cy="523220"/>
          </a:xfrm>
          <a:prstGeom prst="rect">
            <a:avLst/>
          </a:prstGeom>
        </p:spPr>
        <p:txBody>
          <a:bodyPr wrap="none">
            <a:spAutoFit/>
          </a:bodyPr>
          <a:lstStyle/>
          <a:p>
            <a:r>
              <a:rPr lang="en-US" sz="2800" b="1" u="sng" dirty="0" smtClean="0">
                <a:solidFill>
                  <a:schemeClr val="accent6"/>
                </a:solidFill>
              </a:rPr>
              <a:t>I choose several factors I am interested in……</a:t>
            </a:r>
            <a:endParaRPr lang="zh-CN" altLang="en-US" sz="2800" b="1" u="sng" dirty="0">
              <a:solidFill>
                <a:schemeClr val="accent6"/>
              </a:solidFill>
            </a:endParaRPr>
          </a:p>
        </p:txBody>
      </p:sp>
      <p:sp>
        <p:nvSpPr>
          <p:cNvPr id="15" name="下弧形箭头 14"/>
          <p:cNvSpPr/>
          <p:nvPr/>
        </p:nvSpPr>
        <p:spPr>
          <a:xfrm rot="19590253">
            <a:off x="8294914" y="5029199"/>
            <a:ext cx="1972492" cy="80989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1"/>
    </p:custDataLst>
    <p:extLst>
      <p:ext uri="{BB962C8B-B14F-4D97-AF65-F5344CB8AC3E}">
        <p14:creationId xmlns="" xmlns:p14="http://schemas.microsoft.com/office/powerpoint/2010/main" val="2856212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27104" y="370505"/>
            <a:ext cx="10818474" cy="5847755"/>
          </a:xfrm>
          <a:prstGeom prst="rect">
            <a:avLst/>
          </a:prstGeom>
        </p:spPr>
        <p:txBody>
          <a:bodyPr wrap="none">
            <a:spAutoFit/>
          </a:bodyPr>
          <a:lstStyle/>
          <a:p>
            <a:pPr algn="just"/>
            <a:r>
              <a:rPr lang="en-US" altLang="zh-CN" sz="2000" b="1" dirty="0" smtClean="0"/>
              <a:t>Conclusions and Implications for Future Research</a:t>
            </a:r>
          </a:p>
          <a:p>
            <a:pPr algn="just"/>
            <a:endParaRPr lang="en-US" altLang="zh-CN" sz="2000" b="1" dirty="0" smtClean="0"/>
          </a:p>
          <a:p>
            <a:pPr algn="just"/>
            <a:r>
              <a:rPr lang="en-US" altLang="zh-CN" sz="2000" dirty="0" smtClean="0"/>
              <a:t>paper inquired into the question as to how CSR can be connected to the company‘s role as an agent of</a:t>
            </a:r>
          </a:p>
          <a:p>
            <a:pPr algn="just"/>
            <a:r>
              <a:rPr lang="en-US" altLang="zh-CN" sz="2000" dirty="0" smtClean="0"/>
              <a:t>social value creation. We believe that our approach generates interesting conceptual insights into how</a:t>
            </a:r>
          </a:p>
          <a:p>
            <a:pPr algn="just"/>
            <a:r>
              <a:rPr lang="en-US" altLang="zh-CN" sz="2000" dirty="0" smtClean="0"/>
              <a:t>companies can use CSR to create value. Our analysis suggests how future CSR research can measure</a:t>
            </a:r>
          </a:p>
          <a:p>
            <a:pPr algn="just"/>
            <a:r>
              <a:rPr lang="en-US" altLang="zh-CN" sz="2000" dirty="0" smtClean="0"/>
              <a:t>and estimate particularly important parameters. More specifically, we suggest the following directions</a:t>
            </a:r>
          </a:p>
          <a:p>
            <a:pPr algn="just"/>
            <a:r>
              <a:rPr lang="en-US" altLang="zh-CN" sz="2000" dirty="0" smtClean="0"/>
              <a:t>for future research in the field of empirical CSR:</a:t>
            </a:r>
          </a:p>
          <a:p>
            <a:pPr algn="just"/>
            <a:endParaRPr lang="en-US" altLang="zh-CN" sz="2000" b="1" dirty="0" smtClean="0"/>
          </a:p>
          <a:p>
            <a:pPr algn="just">
              <a:buFont typeface="Arial" pitchFamily="34" charset="0"/>
              <a:buChar char="•"/>
            </a:pPr>
            <a:r>
              <a:rPr lang="en-US" altLang="zh-CN" sz="2000" dirty="0" smtClean="0"/>
              <a:t>An important insight is </a:t>
            </a:r>
            <a:r>
              <a:rPr lang="en-US" altLang="zh-CN" sz="2000" dirty="0" smtClean="0">
                <a:solidFill>
                  <a:schemeClr val="accent6"/>
                </a:solidFill>
              </a:rPr>
              <a:t>that not all CSR is functional</a:t>
            </a:r>
            <a:r>
              <a:rPr lang="en-US" altLang="zh-CN" sz="2000" dirty="0" smtClean="0"/>
              <a:t>. From an </a:t>
            </a:r>
            <a:r>
              <a:rPr lang="en-US" altLang="zh-CN" sz="2000" dirty="0" err="1" smtClean="0"/>
              <a:t>ordonomic</a:t>
            </a:r>
            <a:r>
              <a:rPr lang="en-US" altLang="zh-CN" sz="2000" dirty="0" smtClean="0"/>
              <a:t> perspective,</a:t>
            </a:r>
          </a:p>
          <a:p>
            <a:pPr algn="just"/>
            <a:r>
              <a:rPr lang="en-US" altLang="zh-CN" sz="2000" dirty="0" smtClean="0"/>
              <a:t>it is not at all surprising that CSR </a:t>
            </a:r>
            <a:r>
              <a:rPr lang="en-US" altLang="zh-CN" sz="2000" dirty="0" smtClean="0">
                <a:solidFill>
                  <a:schemeClr val="accent6"/>
                </a:solidFill>
              </a:rPr>
              <a:t>shows a negative return </a:t>
            </a:r>
            <a:r>
              <a:rPr lang="en-US" altLang="zh-CN" sz="2000" dirty="0" smtClean="0"/>
              <a:t>in empirical studies if CSR</a:t>
            </a:r>
          </a:p>
          <a:p>
            <a:pPr algn="just"/>
            <a:r>
              <a:rPr lang="en-US" altLang="zh-CN" sz="2000" dirty="0" smtClean="0"/>
              <a:t>activities are </a:t>
            </a:r>
            <a:r>
              <a:rPr lang="en-US" altLang="zh-CN" sz="2000" dirty="0" smtClean="0">
                <a:solidFill>
                  <a:schemeClr val="accent6"/>
                </a:solidFill>
              </a:rPr>
              <a:t>completely unconnected to the corporate processes of </a:t>
            </a:r>
            <a:r>
              <a:rPr lang="en-US" altLang="zh-CN" sz="2000" b="1" dirty="0" smtClean="0">
                <a:solidFill>
                  <a:schemeClr val="accent6"/>
                </a:solidFill>
              </a:rPr>
              <a:t>value creation</a:t>
            </a:r>
            <a:r>
              <a:rPr lang="en-US" altLang="zh-CN" sz="2000" dirty="0" smtClean="0"/>
              <a:t>, </a:t>
            </a:r>
            <a:r>
              <a:rPr lang="en-US" altLang="zh-CN" sz="2000" i="1" dirty="0" smtClean="0"/>
              <a:t>i.e.,</a:t>
            </a:r>
          </a:p>
          <a:p>
            <a:pPr algn="just"/>
            <a:r>
              <a:rPr lang="en-US" altLang="zh-CN" sz="2000" dirty="0" smtClean="0"/>
              <a:t>when CSR is exclusively designed as an instrument of giving back to society.‘</a:t>
            </a:r>
          </a:p>
          <a:p>
            <a:pPr algn="just">
              <a:buFont typeface="Arial" pitchFamily="34" charset="0"/>
              <a:buChar char="•"/>
            </a:pPr>
            <a:r>
              <a:rPr lang="en-US" sz="2000" dirty="0" smtClean="0"/>
              <a:t>· Another important insight is that </a:t>
            </a:r>
            <a:r>
              <a:rPr lang="en-US" sz="2000" dirty="0" smtClean="0">
                <a:solidFill>
                  <a:schemeClr val="accent6"/>
                </a:solidFill>
              </a:rPr>
              <a:t>CSR can be functional </a:t>
            </a:r>
            <a:r>
              <a:rPr lang="en-US" sz="2000" dirty="0" smtClean="0"/>
              <a:t>if companies use moral commitments</a:t>
            </a:r>
          </a:p>
          <a:p>
            <a:pPr algn="just"/>
            <a:r>
              <a:rPr lang="en-US" sz="2000" dirty="0" smtClean="0"/>
              <a:t> as a factor of </a:t>
            </a:r>
            <a:r>
              <a:rPr lang="en-US" sz="2000" dirty="0" smtClean="0">
                <a:solidFill>
                  <a:schemeClr val="accent6"/>
                </a:solidFill>
              </a:rPr>
              <a:t>production</a:t>
            </a:r>
            <a:r>
              <a:rPr lang="en-US" sz="2000" dirty="0" smtClean="0"/>
              <a:t>. This type of CSR is be strongly connected to corporate processes of </a:t>
            </a:r>
          </a:p>
          <a:p>
            <a:pPr algn="just"/>
            <a:r>
              <a:rPr lang="en-US" sz="2000" b="1" dirty="0" smtClean="0">
                <a:solidFill>
                  <a:schemeClr val="accent6"/>
                </a:solidFill>
              </a:rPr>
              <a:t>Value creation</a:t>
            </a:r>
            <a:r>
              <a:rPr lang="en-US" sz="2000" dirty="0" smtClean="0"/>
              <a:t> and, hence, also to important management functions such as, for example, risk </a:t>
            </a:r>
          </a:p>
          <a:p>
            <a:pPr algn="just"/>
            <a:r>
              <a:rPr lang="en-US" sz="2000" dirty="0" smtClean="0"/>
              <a:t>management and innovation management. This effect should show up in the data.</a:t>
            </a:r>
            <a:endParaRPr lang="en-US" altLang="zh-CN" sz="2000" b="1" dirty="0" smtClean="0"/>
          </a:p>
          <a:p>
            <a:pPr algn="just"/>
            <a:endParaRPr lang="en-US" b="1" dirty="0" smtClean="0"/>
          </a:p>
          <a:p>
            <a:pPr algn="just"/>
            <a:endParaRPr lang="en-US" b="1" dirty="0" smtClean="0"/>
          </a:p>
          <a:p>
            <a:pPr algn="just"/>
            <a:endParaRPr lang="zh-CN" altLang="en-US" dirty="0"/>
          </a:p>
        </p:txBody>
      </p:sp>
      <p:sp>
        <p:nvSpPr>
          <p:cNvPr id="7" name="椭圆 6"/>
          <p:cNvSpPr/>
          <p:nvPr/>
        </p:nvSpPr>
        <p:spPr>
          <a:xfrm>
            <a:off x="7850777" y="3396343"/>
            <a:ext cx="1593668" cy="4702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542" y="4593772"/>
            <a:ext cx="1593668" cy="4702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 xmlns:p14="http://schemas.microsoft.com/office/powerpoint/2010/main" val="2856212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27104" y="866894"/>
            <a:ext cx="10629790" cy="3908762"/>
          </a:xfrm>
          <a:prstGeom prst="rect">
            <a:avLst/>
          </a:prstGeom>
        </p:spPr>
        <p:txBody>
          <a:bodyPr wrap="square">
            <a:spAutoFit/>
          </a:bodyPr>
          <a:lstStyle/>
          <a:p>
            <a:pPr algn="just"/>
            <a:r>
              <a:rPr lang="en-US" altLang="zh-CN" sz="2000" b="1" dirty="0" smtClean="0"/>
              <a:t>Conclusions and Implications for Future Research</a:t>
            </a:r>
          </a:p>
          <a:p>
            <a:pPr algn="just"/>
            <a:endParaRPr lang="en-US" altLang="zh-CN" sz="2000" b="1" dirty="0" smtClean="0"/>
          </a:p>
          <a:p>
            <a:pPr algn="just"/>
            <a:r>
              <a:rPr lang="en-US" sz="2000" dirty="0" smtClean="0"/>
              <a:t>From an </a:t>
            </a:r>
            <a:r>
              <a:rPr lang="en-US" sz="2000" dirty="0" err="1" smtClean="0"/>
              <a:t>ordonomic</a:t>
            </a:r>
            <a:r>
              <a:rPr lang="en-US" sz="2000" dirty="0" smtClean="0"/>
              <a:t> perspective, the CSP-CFP literature would be well advised to distinguish not just two levels of social interaction, but three. </a:t>
            </a:r>
          </a:p>
          <a:p>
            <a:pPr algn="just"/>
            <a:endParaRPr lang="en-US" sz="2000" dirty="0" smtClean="0"/>
          </a:p>
          <a:p>
            <a:pPr algn="just"/>
            <a:r>
              <a:rPr lang="en-US" sz="2000" dirty="0" smtClean="0"/>
              <a:t>In addition to the </a:t>
            </a:r>
            <a:r>
              <a:rPr lang="en-US" sz="2000" dirty="0" smtClean="0"/>
              <a:t>arena </a:t>
            </a:r>
            <a:r>
              <a:rPr lang="en-US" sz="2000" dirty="0" smtClean="0"/>
              <a:t>of business and the </a:t>
            </a:r>
            <a:r>
              <a:rPr lang="en-US" sz="2000" dirty="0" smtClean="0"/>
              <a:t>arena </a:t>
            </a:r>
            <a:r>
              <a:rPr lang="en-US" sz="2000" dirty="0" smtClean="0"/>
              <a:t>of rule-setting, the </a:t>
            </a:r>
            <a:r>
              <a:rPr lang="en-US" sz="2000" dirty="0" err="1" smtClean="0"/>
              <a:t>ordonomic</a:t>
            </a:r>
            <a:r>
              <a:rPr lang="en-US" sz="2000" dirty="0" smtClean="0"/>
              <a:t> perspective emphasizes that </a:t>
            </a:r>
            <a:r>
              <a:rPr lang="en-US" sz="2000" dirty="0" smtClean="0">
                <a:solidFill>
                  <a:schemeClr val="accent6"/>
                </a:solidFill>
              </a:rPr>
              <a:t>social cooperation </a:t>
            </a:r>
            <a:r>
              <a:rPr lang="en-US" sz="2000" dirty="0" smtClean="0"/>
              <a:t>also needs </a:t>
            </a:r>
            <a:r>
              <a:rPr lang="en-US" sz="2000" dirty="0" smtClean="0">
                <a:solidFill>
                  <a:schemeClr val="accent6"/>
                </a:solidFill>
              </a:rPr>
              <a:t>a common understanding </a:t>
            </a:r>
            <a:r>
              <a:rPr lang="en-US" sz="2000" dirty="0" smtClean="0"/>
              <a:t>of the win-win potential of social cooperation. </a:t>
            </a:r>
            <a:r>
              <a:rPr lang="en-US" sz="2000" dirty="0" smtClean="0">
                <a:solidFill>
                  <a:schemeClr val="accent6"/>
                </a:solidFill>
              </a:rPr>
              <a:t>Discourse</a:t>
            </a:r>
            <a:r>
              <a:rPr lang="en-US" sz="2000" dirty="0" smtClean="0"/>
              <a:t>, sometimes also </a:t>
            </a:r>
            <a:r>
              <a:rPr lang="en-US" sz="3200" b="1" dirty="0" smtClean="0">
                <a:solidFill>
                  <a:schemeClr val="accent6"/>
                </a:solidFill>
              </a:rPr>
              <a:t>public discourse</a:t>
            </a:r>
            <a:r>
              <a:rPr lang="en-US" sz="2000" dirty="0" smtClean="0"/>
              <a:t>, can create such a common awareness and is thus an important prerequisite for mutually beneficial value creation with stakeholders. </a:t>
            </a:r>
            <a:endParaRPr lang="en-US" b="1" dirty="0" smtClean="0"/>
          </a:p>
          <a:p>
            <a:pPr algn="just"/>
            <a:endParaRPr lang="en-US" b="1" dirty="0" smtClean="0"/>
          </a:p>
          <a:p>
            <a:pPr algn="just"/>
            <a:endParaRPr lang="zh-CN" altLang="en-US" dirty="0"/>
          </a:p>
        </p:txBody>
      </p:sp>
      <p:sp>
        <p:nvSpPr>
          <p:cNvPr id="5" name="矩形 4"/>
          <p:cNvSpPr/>
          <p:nvPr/>
        </p:nvSpPr>
        <p:spPr>
          <a:xfrm>
            <a:off x="3971109" y="2416629"/>
            <a:ext cx="1058091" cy="3396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918960" y="2438400"/>
            <a:ext cx="1349829" cy="3396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21531" y="3039292"/>
            <a:ext cx="2860765" cy="50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 xmlns:p14="http://schemas.microsoft.com/office/powerpoint/2010/main" val="2856212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29412" y="2524735"/>
            <a:ext cx="3665058" cy="830997"/>
          </a:xfrm>
          <a:prstGeom prst="rect">
            <a:avLst/>
          </a:prstGeom>
        </p:spPr>
        <p:txBody>
          <a:bodyPr wrap="square">
            <a:spAutoFit/>
          </a:bodyPr>
          <a:lstStyle/>
          <a:p>
            <a:r>
              <a:rPr lang="en-US" altLang="zh-CN" sz="4800" b="1" dirty="0" smtClean="0">
                <a:solidFill>
                  <a:schemeClr val="accent6"/>
                </a:solidFill>
              </a:rPr>
              <a:t>Thank you !</a:t>
            </a:r>
            <a:endParaRPr lang="zh-CN" altLang="en-US" sz="4800" dirty="0">
              <a:solidFill>
                <a:schemeClr val="accent6"/>
              </a:solidFill>
            </a:endParaRPr>
          </a:p>
        </p:txBody>
      </p:sp>
      <p:sp>
        <p:nvSpPr>
          <p:cNvPr id="4" name="矩形 3"/>
          <p:cNvSpPr/>
          <p:nvPr/>
        </p:nvSpPr>
        <p:spPr>
          <a:xfrm>
            <a:off x="8313316" y="5957068"/>
            <a:ext cx="3578317" cy="707886"/>
          </a:xfrm>
          <a:prstGeom prst="rect">
            <a:avLst/>
          </a:prstGeom>
        </p:spPr>
        <p:txBody>
          <a:bodyPr wrap="square">
            <a:spAutoFit/>
          </a:bodyPr>
          <a:lstStyle/>
          <a:p>
            <a:r>
              <a:rPr lang="en-US" altLang="zh-CN" sz="2000" b="1" dirty="0" smtClean="0">
                <a:solidFill>
                  <a:schemeClr val="accent6"/>
                </a:solidFill>
                <a:latin typeface="Times New Roman" panose="02020603050405020304" pitchFamily="18" charset="0"/>
                <a:ea typeface="Arial Unicode MS" panose="020B0604020202020204" pitchFamily="34" charset="-122"/>
                <a:cs typeface="Times New Roman" panose="02020603050405020304" pitchFamily="18" charset="0"/>
              </a:rPr>
              <a:t>Designed by Liu </a:t>
            </a:r>
            <a:r>
              <a:rPr lang="en-US" altLang="zh-CN" sz="2000" b="1" dirty="0" err="1" smtClean="0">
                <a:solidFill>
                  <a:schemeClr val="accent6"/>
                </a:solidFill>
                <a:latin typeface="Times New Roman" panose="02020603050405020304" pitchFamily="18" charset="0"/>
                <a:ea typeface="Arial Unicode MS" panose="020B0604020202020204" pitchFamily="34" charset="-122"/>
                <a:cs typeface="Times New Roman" panose="02020603050405020304" pitchFamily="18" charset="0"/>
              </a:rPr>
              <a:t>Mengying</a:t>
            </a:r>
            <a:endParaRPr lang="en-US" altLang="zh-CN" sz="2000" b="1" dirty="0" smtClean="0">
              <a:solidFill>
                <a:schemeClr val="accent6"/>
              </a:solidFill>
              <a:latin typeface="Times New Roman" panose="02020603050405020304" pitchFamily="18" charset="0"/>
              <a:ea typeface="Arial Unicode MS" panose="020B0604020202020204" pitchFamily="34" charset="-122"/>
              <a:cs typeface="Times New Roman" panose="02020603050405020304" pitchFamily="18" charset="0"/>
            </a:endParaRPr>
          </a:p>
          <a:p>
            <a:r>
              <a:rPr lang="en-US" altLang="zh-CN" sz="2000" b="1" dirty="0" smtClean="0">
                <a:solidFill>
                  <a:schemeClr val="accent6"/>
                </a:solidFill>
                <a:latin typeface="+mn-ea"/>
              </a:rPr>
              <a:t>   16720796  </a:t>
            </a:r>
            <a:r>
              <a:rPr lang="zh-CN" altLang="en-US" sz="2000" b="1" dirty="0" smtClean="0">
                <a:solidFill>
                  <a:schemeClr val="accent6"/>
                </a:solidFill>
                <a:latin typeface="+mn-ea"/>
              </a:rPr>
              <a:t>刘梦颖</a:t>
            </a:r>
            <a:endParaRPr lang="zh-CN" altLang="en-US" sz="2000" b="1" dirty="0">
              <a:solidFill>
                <a:schemeClr val="accent6"/>
              </a:solidFill>
              <a:latin typeface="+mn-ea"/>
            </a:endParaRPr>
          </a:p>
        </p:txBody>
      </p:sp>
    </p:spTree>
    <p:custDataLst>
      <p:tags r:id="rId1"/>
    </p:custDataLst>
    <p:extLst>
      <p:ext uri="{BB962C8B-B14F-4D97-AF65-F5344CB8AC3E}">
        <p14:creationId xmlns="" xmlns:p14="http://schemas.microsoft.com/office/powerpoint/2010/main" val="1242907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60086" y="774313"/>
            <a:ext cx="9245471" cy="5632311"/>
          </a:xfrm>
          <a:prstGeom prst="rect">
            <a:avLst/>
          </a:prstGeom>
        </p:spPr>
        <p:txBody>
          <a:bodyPr wrap="square">
            <a:spAutoFit/>
          </a:bodyPr>
          <a:lstStyle/>
          <a:p>
            <a:r>
              <a:rPr lang="en-US" altLang="zh-CN" sz="2000" b="1" dirty="0" smtClean="0"/>
              <a:t>Abstract:</a:t>
            </a:r>
          </a:p>
          <a:p>
            <a:pPr algn="just"/>
            <a:r>
              <a:rPr lang="en-US" altLang="zh-CN" sz="2000" dirty="0" smtClean="0"/>
              <a:t>This </a:t>
            </a:r>
            <a:r>
              <a:rPr lang="en-US" altLang="zh-CN" sz="2000" dirty="0"/>
              <a:t>paper takes </a:t>
            </a:r>
            <a:r>
              <a:rPr lang="en-US" altLang="zh-CN" sz="2000" dirty="0">
                <a:solidFill>
                  <a:schemeClr val="accent6"/>
                </a:solidFill>
              </a:rPr>
              <a:t>both a conceptual and an empirical approach </a:t>
            </a:r>
            <a:r>
              <a:rPr lang="en-US" altLang="zh-CN" sz="2000" dirty="0"/>
              <a:t>to answer the  question as to </a:t>
            </a:r>
            <a:r>
              <a:rPr lang="en-US" altLang="zh-CN" sz="2000" dirty="0">
                <a:solidFill>
                  <a:schemeClr val="accent6"/>
                </a:solidFill>
              </a:rPr>
              <a:t>how Corporate Social Responsibility (CSR) can be connected to the company‘s role as an agent of social value creation </a:t>
            </a:r>
            <a:r>
              <a:rPr lang="en-US" altLang="zh-CN" sz="2000" dirty="0"/>
              <a:t>when it operates within an imperfect institutional framework of market competition. To develop a functional design for an empirical study, we draw on the concept of </a:t>
            </a:r>
            <a:r>
              <a:rPr lang="en-US" altLang="zh-CN" sz="2000" dirty="0" err="1"/>
              <a:t>ordonomics</a:t>
            </a:r>
            <a:r>
              <a:rPr lang="en-US" altLang="zh-CN" sz="2000" dirty="0"/>
              <a:t>, which provides a heuristics for responsible business activities in society. Drawing on </a:t>
            </a:r>
            <a:r>
              <a:rPr lang="en-US" altLang="zh-CN" sz="2000" dirty="0" err="1"/>
              <a:t>ordonomics</a:t>
            </a:r>
            <a:r>
              <a:rPr lang="en-US" altLang="zh-CN" sz="2000" dirty="0"/>
              <a:t>, </a:t>
            </a:r>
            <a:endParaRPr lang="en-US" altLang="zh-CN" sz="2000" dirty="0" smtClean="0"/>
          </a:p>
          <a:p>
            <a:pPr algn="just"/>
            <a:endParaRPr lang="en-US" altLang="zh-CN" sz="2000" dirty="0" smtClean="0"/>
          </a:p>
          <a:p>
            <a:pPr algn="just"/>
            <a:r>
              <a:rPr lang="en-US" altLang="zh-CN" sz="2000" dirty="0" smtClean="0"/>
              <a:t>we </a:t>
            </a:r>
            <a:r>
              <a:rPr lang="en-US" altLang="zh-CN" sz="2000" dirty="0"/>
              <a:t>devise </a:t>
            </a:r>
            <a:r>
              <a:rPr lang="en-US" altLang="zh-CN" sz="2000" b="1" dirty="0">
                <a:solidFill>
                  <a:schemeClr val="accent6"/>
                </a:solidFill>
              </a:rPr>
              <a:t>three questions</a:t>
            </a:r>
            <a:r>
              <a:rPr lang="en-US" altLang="zh-CN" sz="2000" dirty="0"/>
              <a:t>: Referring to </a:t>
            </a:r>
            <a:r>
              <a:rPr lang="en-US" altLang="zh-CN" sz="2000" dirty="0">
                <a:solidFill>
                  <a:schemeClr val="accent6"/>
                </a:solidFill>
              </a:rPr>
              <a:t>action responsibility </a:t>
            </a:r>
            <a:r>
              <a:rPr lang="en-US" altLang="zh-CN" sz="2000" dirty="0"/>
              <a:t>we ask in which CSR activities companies do invest in their day-to-day business. Referring to </a:t>
            </a:r>
            <a:r>
              <a:rPr lang="en-US" altLang="zh-CN" sz="2000" dirty="0">
                <a:solidFill>
                  <a:schemeClr val="accent6"/>
                </a:solidFill>
              </a:rPr>
              <a:t>governance responsibility </a:t>
            </a:r>
            <a:r>
              <a:rPr lang="en-US" altLang="zh-CN" sz="2000" dirty="0"/>
              <a:t>we ask as to how companies realize win-win solutions through strategic commitments. In addition, with regard to </a:t>
            </a:r>
            <a:r>
              <a:rPr lang="en-US" altLang="zh-CN" sz="2000" dirty="0">
                <a:solidFill>
                  <a:schemeClr val="accent6"/>
                </a:solidFill>
              </a:rPr>
              <a:t>discourse responsibility </a:t>
            </a:r>
            <a:r>
              <a:rPr lang="en-US" altLang="zh-CN" sz="2000" dirty="0"/>
              <a:t>we ask in which stakeholder dialogues companies engage in order to discuss and find functional rules for organizing win-win solutions. In our empirical study, we reveal insights into </a:t>
            </a:r>
            <a:r>
              <a:rPr lang="en-US" altLang="zh-CN" sz="2000" dirty="0">
                <a:solidFill>
                  <a:schemeClr val="accent6"/>
                </a:solidFill>
              </a:rPr>
              <a:t>the micro-level analysis of the CSP-CFP link </a:t>
            </a:r>
            <a:r>
              <a:rPr lang="en-US" altLang="zh-CN" sz="2000" dirty="0"/>
              <a:t>and </a:t>
            </a:r>
            <a:r>
              <a:rPr lang="en-US" altLang="zh-CN" sz="2000" dirty="0">
                <a:solidFill>
                  <a:schemeClr val="accent6"/>
                </a:solidFill>
              </a:rPr>
              <a:t>generate several new questions </a:t>
            </a:r>
            <a:r>
              <a:rPr lang="en-US" altLang="zh-CN" sz="2000" dirty="0"/>
              <a:t>to be the subject of future research</a:t>
            </a:r>
            <a:r>
              <a:rPr lang="en-US" altLang="zh-CN" sz="2000" dirty="0" smtClean="0"/>
              <a:t>.</a:t>
            </a:r>
          </a:p>
          <a:p>
            <a:endParaRPr lang="en-US" altLang="zh-CN" sz="2000" dirty="0"/>
          </a:p>
          <a:p>
            <a:endParaRPr lang="en-US" altLang="zh-CN" sz="2000" dirty="0" smtClean="0"/>
          </a:p>
        </p:txBody>
      </p:sp>
    </p:spTree>
    <p:custDataLst>
      <p:tags r:id="rId1"/>
    </p:custDataLst>
    <p:extLst>
      <p:ext uri="{BB962C8B-B14F-4D97-AF65-F5344CB8AC3E}">
        <p14:creationId xmlns="" xmlns:p14="http://schemas.microsoft.com/office/powerpoint/2010/main" val="1242907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7023" y="578370"/>
            <a:ext cx="9245471" cy="5324535"/>
          </a:xfrm>
          <a:prstGeom prst="rect">
            <a:avLst/>
          </a:prstGeom>
        </p:spPr>
        <p:txBody>
          <a:bodyPr wrap="square">
            <a:spAutoFit/>
          </a:bodyPr>
          <a:lstStyle/>
          <a:p>
            <a:r>
              <a:rPr lang="en-US" altLang="zh-CN" sz="2000" b="1" dirty="0" smtClean="0"/>
              <a:t> </a:t>
            </a:r>
            <a:r>
              <a:rPr lang="en-US" altLang="zh-CN" sz="2000" b="1" dirty="0"/>
              <a:t>The Current State of Empirical CSR </a:t>
            </a:r>
            <a:r>
              <a:rPr lang="en-US" altLang="zh-CN" sz="2000" b="1" dirty="0" smtClean="0"/>
              <a:t>Research</a:t>
            </a:r>
          </a:p>
          <a:p>
            <a:endParaRPr lang="zh-CN" altLang="zh-CN" sz="2000" b="1" dirty="0"/>
          </a:p>
          <a:p>
            <a:pPr algn="just"/>
            <a:r>
              <a:rPr lang="en-US" altLang="zh-CN" sz="2000" dirty="0"/>
              <a:t>During the last 35 years, more than 170 empirical studies have been published that analyze the market return of firm investment in corporate social responsibility (CSR) </a:t>
            </a:r>
            <a:endParaRPr lang="en-US" altLang="zh-CN" sz="2000" dirty="0" smtClean="0"/>
          </a:p>
          <a:p>
            <a:pPr algn="just"/>
            <a:endParaRPr lang="en-US" altLang="zh-CN" sz="2000" dirty="0"/>
          </a:p>
          <a:p>
            <a:pPr marL="342900" indent="-342900" algn="just">
              <a:buFont typeface="Arial" panose="020B0604020202020204" pitchFamily="34" charset="0"/>
              <a:buChar char="•"/>
            </a:pPr>
            <a:r>
              <a:rPr lang="en-US" altLang="zh-CN" sz="2000" dirty="0" smtClean="0"/>
              <a:t>The </a:t>
            </a:r>
            <a:r>
              <a:rPr lang="en-US" altLang="zh-CN" sz="2000" dirty="0">
                <a:solidFill>
                  <a:schemeClr val="accent6"/>
                </a:solidFill>
              </a:rPr>
              <a:t>good news </a:t>
            </a:r>
            <a:r>
              <a:rPr lang="en-US" altLang="zh-CN" sz="2000" dirty="0"/>
              <a:t>is that many of these empirical CSR studies find a significant relationship between corporate social performance (CSP) and corporate financial performance (CFP). </a:t>
            </a:r>
            <a:endParaRPr lang="en-US" altLang="zh-CN" sz="2000" dirty="0" smtClean="0"/>
          </a:p>
          <a:p>
            <a:pPr marL="342900" indent="-342900" algn="just">
              <a:buFont typeface="Arial" panose="020B0604020202020204" pitchFamily="34" charset="0"/>
              <a:buChar char="•"/>
            </a:pPr>
            <a:r>
              <a:rPr lang="en-US" altLang="zh-CN" sz="2000" dirty="0" smtClean="0"/>
              <a:t>The </a:t>
            </a:r>
            <a:r>
              <a:rPr lang="en-US" altLang="zh-CN" sz="2000" dirty="0">
                <a:solidFill>
                  <a:schemeClr val="accent6"/>
                </a:solidFill>
              </a:rPr>
              <a:t>bad news </a:t>
            </a:r>
            <a:r>
              <a:rPr lang="en-US" altLang="zh-CN" sz="2000" dirty="0"/>
              <a:t>is that the literature still lacks a clear understanding as to </a:t>
            </a:r>
            <a:r>
              <a:rPr lang="en-US" altLang="zh-CN" sz="2000" dirty="0">
                <a:solidFill>
                  <a:schemeClr val="accent6"/>
                </a:solidFill>
              </a:rPr>
              <a:t>how CSR can positively influence a firm‘s processes of value creation</a:t>
            </a:r>
            <a:r>
              <a:rPr lang="en-US" altLang="zh-CN" sz="2000" dirty="0"/>
              <a:t>. </a:t>
            </a:r>
            <a:endParaRPr lang="en-US" altLang="zh-CN" sz="2000" dirty="0" smtClean="0"/>
          </a:p>
          <a:p>
            <a:pPr algn="just"/>
            <a:endParaRPr lang="en-US" altLang="zh-CN" sz="2000" dirty="0" smtClean="0"/>
          </a:p>
          <a:p>
            <a:pPr algn="just"/>
            <a:r>
              <a:rPr lang="en-US" altLang="zh-CN" sz="2000" dirty="0" smtClean="0"/>
              <a:t>In </a:t>
            </a:r>
            <a:r>
              <a:rPr lang="en-US" altLang="zh-CN" sz="2000" dirty="0"/>
              <a:t>this section, we review the extant empirical research and present its results in the two categories of (1) macro-level and (2) micro-level CSR research. </a:t>
            </a:r>
            <a:r>
              <a:rPr lang="en-US" altLang="zh-CN" sz="2000" dirty="0" smtClean="0"/>
              <a:t>There </a:t>
            </a:r>
            <a:r>
              <a:rPr lang="en-US" altLang="zh-CN" sz="2000" dirty="0"/>
              <a:t>is a long tradition in empirical research of analyzing the direct impact of CSP on CFP. By now, many of these studies‘ results have been scrutinized by using the tools of statistical meta-analysis. </a:t>
            </a:r>
            <a:endParaRPr lang="en-US" altLang="zh-CN" sz="2000" dirty="0" smtClean="0"/>
          </a:p>
          <a:p>
            <a:pPr algn="just"/>
            <a:r>
              <a:rPr lang="en-US" altLang="zh-CN" sz="2000" dirty="0" smtClean="0"/>
              <a:t>In </a:t>
            </a:r>
            <a:r>
              <a:rPr lang="en-US" altLang="zh-CN" sz="2000" dirty="0"/>
              <a:t>particular, three prominent meta-studies estimate the overall impact of CSP on CFP. </a:t>
            </a:r>
            <a:endParaRPr lang="zh-CN" altLang="zh-CN" sz="2000" dirty="0"/>
          </a:p>
        </p:txBody>
      </p:sp>
    </p:spTree>
    <p:custDataLst>
      <p:tags r:id="rId1"/>
    </p:custDataLst>
    <p:extLst>
      <p:ext uri="{BB962C8B-B14F-4D97-AF65-F5344CB8AC3E}">
        <p14:creationId xmlns="" xmlns:p14="http://schemas.microsoft.com/office/powerpoint/2010/main" val="428893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75763" y="204882"/>
            <a:ext cx="10805375" cy="6863417"/>
          </a:xfrm>
          <a:prstGeom prst="rect">
            <a:avLst/>
          </a:prstGeom>
        </p:spPr>
        <p:txBody>
          <a:bodyPr wrap="square">
            <a:spAutoFit/>
          </a:bodyPr>
          <a:lstStyle/>
          <a:p>
            <a:r>
              <a:rPr lang="en-US" altLang="zh-CN" sz="2000" b="1" dirty="0"/>
              <a:t>T</a:t>
            </a:r>
            <a:r>
              <a:rPr lang="en-US" altLang="zh-CN" sz="2000" b="1" dirty="0" smtClean="0"/>
              <a:t>hree </a:t>
            </a:r>
            <a:r>
              <a:rPr lang="en-US" altLang="zh-CN" sz="2000" b="1" dirty="0"/>
              <a:t>prominent meta-studies estimate the overall impact of CSP on </a:t>
            </a:r>
            <a:r>
              <a:rPr lang="en-US" altLang="zh-CN" sz="2000" b="1" dirty="0" smtClean="0"/>
              <a:t>CFP</a:t>
            </a:r>
          </a:p>
          <a:p>
            <a:pPr marL="342900" indent="-342900">
              <a:buFont typeface="Wingdings" panose="05000000000000000000" pitchFamily="2" charset="2"/>
              <a:buChar char="l"/>
            </a:pPr>
            <a:r>
              <a:rPr lang="en-US" altLang="zh-CN" sz="2000" dirty="0" smtClean="0"/>
              <a:t>One </a:t>
            </a:r>
            <a:r>
              <a:rPr lang="en-US" altLang="zh-CN" sz="2000" dirty="0"/>
              <a:t>meta-study analyzes 52 empirical studies </a:t>
            </a:r>
            <a:r>
              <a:rPr lang="en-US" altLang="zh-CN" sz="2000" dirty="0" smtClean="0"/>
              <a:t>concludes </a:t>
            </a:r>
          </a:p>
          <a:p>
            <a:pPr marL="457200" indent="-457200">
              <a:buAutoNum type="alphaLcParenBoth"/>
            </a:pPr>
            <a:r>
              <a:rPr lang="en-US" altLang="zh-CN" sz="2000" dirty="0" smtClean="0"/>
              <a:t>the </a:t>
            </a:r>
            <a:r>
              <a:rPr lang="en-US" altLang="zh-CN" sz="2000" dirty="0"/>
              <a:t>causal link between CSP and CFP is likely to be </a:t>
            </a:r>
            <a:r>
              <a:rPr lang="en-US" altLang="zh-CN" sz="2000" dirty="0">
                <a:solidFill>
                  <a:schemeClr val="accent6"/>
                </a:solidFill>
              </a:rPr>
              <a:t>reciprocal and simultaneous</a:t>
            </a:r>
            <a:r>
              <a:rPr lang="en-US" altLang="zh-CN" sz="2000" dirty="0" smtClean="0">
                <a:solidFill>
                  <a:schemeClr val="accent6"/>
                </a:solidFill>
              </a:rPr>
              <a:t>.</a:t>
            </a:r>
          </a:p>
          <a:p>
            <a:pPr marL="457200" indent="-457200">
              <a:buAutoNum type="alphaLcParenBoth"/>
            </a:pPr>
            <a:r>
              <a:rPr lang="en-US" altLang="zh-CN" sz="2000" dirty="0" smtClean="0"/>
              <a:t>the</a:t>
            </a:r>
            <a:r>
              <a:rPr lang="en-US" altLang="zh-CN" sz="2000" dirty="0" smtClean="0">
                <a:solidFill>
                  <a:schemeClr val="accent6"/>
                </a:solidFill>
              </a:rPr>
              <a:t> </a:t>
            </a:r>
            <a:r>
              <a:rPr lang="en-US" altLang="zh-CN" sz="2000" dirty="0">
                <a:solidFill>
                  <a:schemeClr val="accent6"/>
                </a:solidFill>
              </a:rPr>
              <a:t>reputation </a:t>
            </a:r>
            <a:r>
              <a:rPr lang="en-US" altLang="zh-CN" sz="2000" dirty="0"/>
              <a:t>the company gains from CSR activity greatly influences the strength of the CSP-CSF-link. </a:t>
            </a:r>
            <a:endParaRPr lang="en-US" altLang="zh-CN" sz="2000" dirty="0" smtClean="0"/>
          </a:p>
          <a:p>
            <a:pPr marL="342900" indent="-342900">
              <a:buFont typeface="Wingdings" panose="05000000000000000000" pitchFamily="2" charset="2"/>
              <a:buChar char="l"/>
            </a:pPr>
            <a:r>
              <a:rPr lang="en-US" altLang="zh-CN" sz="2000" dirty="0" smtClean="0"/>
              <a:t>Another </a:t>
            </a:r>
            <a:r>
              <a:rPr lang="en-US" altLang="zh-CN" sz="2000" dirty="0"/>
              <a:t>meta-study analyzes 82 empirical studies </a:t>
            </a:r>
            <a:endParaRPr lang="en-US" altLang="zh-CN" sz="2000" dirty="0" smtClean="0"/>
          </a:p>
          <a:p>
            <a:pPr marL="457200" indent="-457200">
              <a:buAutoNum type="alphaLcParenBoth"/>
            </a:pPr>
            <a:r>
              <a:rPr lang="en-US" altLang="zh-CN" sz="2000" dirty="0" smtClean="0"/>
              <a:t>CSP </a:t>
            </a:r>
            <a:r>
              <a:rPr lang="en-US" altLang="zh-CN" sz="2000" dirty="0"/>
              <a:t>has a positive impact on CSF, and this effect is stronger in the United Kingdom than in the United States. </a:t>
            </a:r>
            <a:endParaRPr lang="en-US" altLang="zh-CN" sz="2000" dirty="0" smtClean="0"/>
          </a:p>
          <a:p>
            <a:pPr marL="457200" indent="-457200">
              <a:buAutoNum type="alphaLcParenBoth"/>
            </a:pPr>
            <a:r>
              <a:rPr lang="en-US" altLang="zh-CN" sz="2000" dirty="0" smtClean="0"/>
              <a:t>Parameters </a:t>
            </a:r>
            <a:r>
              <a:rPr lang="en-US" altLang="zh-CN" sz="2000" dirty="0"/>
              <a:t>such as size of firm, industry or company-specific risk, and R&amp;D expenditure have </a:t>
            </a:r>
            <a:r>
              <a:rPr lang="en-US" altLang="zh-CN" sz="2000" dirty="0">
                <a:solidFill>
                  <a:schemeClr val="accent6"/>
                </a:solidFill>
              </a:rPr>
              <a:t>no effect </a:t>
            </a:r>
            <a:r>
              <a:rPr lang="en-US" altLang="zh-CN" sz="2000" dirty="0"/>
              <a:t>on the CSP-CFP relationship. </a:t>
            </a:r>
            <a:endParaRPr lang="en-US" altLang="zh-CN" sz="2000" dirty="0" smtClean="0"/>
          </a:p>
          <a:p>
            <a:pPr marL="457200" indent="-457200">
              <a:buAutoNum type="alphaLcParenBoth"/>
            </a:pPr>
            <a:r>
              <a:rPr lang="en-US" altLang="zh-CN" sz="2000" dirty="0" smtClean="0"/>
              <a:t>Tests </a:t>
            </a:r>
            <a:r>
              <a:rPr lang="en-US" altLang="zh-CN" sz="2000" dirty="0"/>
              <a:t>suggest that </a:t>
            </a:r>
            <a:r>
              <a:rPr lang="en-US" altLang="zh-CN" sz="2000" dirty="0">
                <a:solidFill>
                  <a:schemeClr val="accent6"/>
                </a:solidFill>
              </a:rPr>
              <a:t>CSR has a bigger influence on subjective measures and market indicators like stock market returns than on accounting-based parameters</a:t>
            </a:r>
            <a:r>
              <a:rPr lang="en-US" altLang="zh-CN" sz="2000" dirty="0"/>
              <a:t>. </a:t>
            </a:r>
            <a:endParaRPr lang="en-US" altLang="zh-CN" sz="2000" dirty="0" smtClean="0"/>
          </a:p>
          <a:p>
            <a:pPr marL="457200" indent="-457200">
              <a:buFont typeface="Wingdings" panose="05000000000000000000" pitchFamily="2" charset="2"/>
              <a:buChar char="l"/>
            </a:pPr>
            <a:r>
              <a:rPr lang="en-US" altLang="zh-CN" sz="2000" dirty="0" smtClean="0"/>
              <a:t>The </a:t>
            </a:r>
            <a:r>
              <a:rPr lang="en-US" altLang="zh-CN" sz="2000" dirty="0"/>
              <a:t>most recent meta-study examines 167 empirical studies </a:t>
            </a:r>
            <a:endParaRPr lang="en-US" altLang="zh-CN" sz="2000" dirty="0" smtClean="0"/>
          </a:p>
          <a:p>
            <a:r>
              <a:rPr lang="en-US" altLang="zh-CN" sz="2000" dirty="0" smtClean="0"/>
              <a:t>(a)   Capital </a:t>
            </a:r>
            <a:r>
              <a:rPr lang="en-US" altLang="zh-CN" sz="2000" dirty="0"/>
              <a:t>markets </a:t>
            </a:r>
            <a:r>
              <a:rPr lang="en-US" altLang="zh-CN" sz="2000" dirty="0">
                <a:solidFill>
                  <a:schemeClr val="accent6"/>
                </a:solidFill>
              </a:rPr>
              <a:t>do not punish </a:t>
            </a:r>
            <a:r>
              <a:rPr lang="en-US" altLang="zh-CN" sz="2000" dirty="0"/>
              <a:t>companies that invest in CSR. </a:t>
            </a:r>
            <a:endParaRPr lang="en-US" altLang="zh-CN" sz="2000" dirty="0" smtClean="0"/>
          </a:p>
          <a:p>
            <a:pPr marL="457200" indent="-457200">
              <a:buAutoNum type="alphaLcParenBoth" startAt="2"/>
            </a:pPr>
            <a:r>
              <a:rPr lang="en-US" altLang="zh-CN" sz="2000" dirty="0" smtClean="0"/>
              <a:t>The </a:t>
            </a:r>
            <a:r>
              <a:rPr lang="en-US" altLang="zh-CN" sz="2000" dirty="0">
                <a:solidFill>
                  <a:schemeClr val="accent6"/>
                </a:solidFill>
              </a:rPr>
              <a:t>returns </a:t>
            </a:r>
            <a:r>
              <a:rPr lang="en-US" altLang="zh-CN" sz="2000" dirty="0"/>
              <a:t>of pro-active CSR activities </a:t>
            </a:r>
            <a:r>
              <a:rPr lang="en-US" altLang="zh-CN" sz="2000" dirty="0">
                <a:solidFill>
                  <a:schemeClr val="accent6"/>
                </a:solidFill>
              </a:rPr>
              <a:t>are lower than</a:t>
            </a:r>
            <a:r>
              <a:rPr lang="en-US" altLang="zh-CN" sz="2000" dirty="0"/>
              <a:t> investments in innovation, capital goods, or mergers. </a:t>
            </a:r>
            <a:endParaRPr lang="en-US" altLang="zh-CN" sz="2000" dirty="0" smtClean="0"/>
          </a:p>
          <a:p>
            <a:pPr marL="457200" indent="-457200">
              <a:buAutoNum type="alphaLcParenBoth" startAt="2"/>
            </a:pPr>
            <a:r>
              <a:rPr lang="en-US" altLang="zh-CN" sz="2000" dirty="0" smtClean="0"/>
              <a:t>CSR </a:t>
            </a:r>
            <a:r>
              <a:rPr lang="en-US" altLang="zh-CN" sz="2000" dirty="0"/>
              <a:t>is </a:t>
            </a:r>
            <a:r>
              <a:rPr lang="en-US" altLang="zh-CN" sz="2000" dirty="0">
                <a:solidFill>
                  <a:schemeClr val="accent6"/>
                </a:solidFill>
              </a:rPr>
              <a:t>profitable if </a:t>
            </a:r>
            <a:r>
              <a:rPr lang="en-US" altLang="zh-CN" sz="2000" dirty="0"/>
              <a:t>it helps </a:t>
            </a:r>
            <a:r>
              <a:rPr lang="en-US" altLang="zh-CN" sz="2000" dirty="0">
                <a:solidFill>
                  <a:schemeClr val="accent6"/>
                </a:solidFill>
              </a:rPr>
              <a:t>minimize business scandals </a:t>
            </a:r>
            <a:r>
              <a:rPr lang="en-US" altLang="zh-CN" sz="2000" dirty="0"/>
              <a:t>or if it is used to prevent </a:t>
            </a:r>
            <a:r>
              <a:rPr lang="en-US" altLang="zh-CN" sz="2000" dirty="0">
                <a:solidFill>
                  <a:schemeClr val="accent6"/>
                </a:solidFill>
              </a:rPr>
              <a:t>negative reputation </a:t>
            </a:r>
            <a:r>
              <a:rPr lang="en-US" altLang="zh-CN" sz="2000" dirty="0"/>
              <a:t>effects caused by company scandals. </a:t>
            </a:r>
            <a:endParaRPr lang="en-US" altLang="zh-CN" sz="2000" dirty="0" smtClean="0"/>
          </a:p>
          <a:p>
            <a:pPr marL="457200" indent="-457200">
              <a:buAutoNum type="alphaLcParenBoth" startAt="2"/>
            </a:pPr>
            <a:r>
              <a:rPr lang="en-US" altLang="zh-CN" sz="2000" dirty="0" smtClean="0"/>
              <a:t>Companies </a:t>
            </a:r>
            <a:r>
              <a:rPr lang="en-US" altLang="zh-CN" sz="2000" dirty="0"/>
              <a:t>with strong financial fundamentals in the past are more likely to spend money for philanthropic activities. </a:t>
            </a:r>
            <a:endParaRPr lang="en-US" altLang="zh-CN" sz="2000" dirty="0" smtClean="0"/>
          </a:p>
          <a:p>
            <a:pPr marL="457200" indent="-457200">
              <a:buAutoNum type="alphaLcParenBoth" startAt="2"/>
            </a:pPr>
            <a:r>
              <a:rPr lang="en-US" altLang="zh-CN" sz="2000" dirty="0" smtClean="0"/>
              <a:t>the </a:t>
            </a:r>
            <a:r>
              <a:rPr lang="en-US" altLang="zh-CN" sz="2000" dirty="0"/>
              <a:t>reliability and validity of the </a:t>
            </a:r>
            <a:r>
              <a:rPr lang="en-US" altLang="zh-CN" sz="2000" dirty="0">
                <a:solidFill>
                  <a:schemeClr val="accent6"/>
                </a:solidFill>
              </a:rPr>
              <a:t>CSP indicators are doubtful</a:t>
            </a:r>
            <a:r>
              <a:rPr lang="en-US" altLang="zh-CN" sz="2000" dirty="0"/>
              <a:t>. </a:t>
            </a:r>
            <a:endParaRPr lang="zh-CN" altLang="zh-CN" sz="2000" dirty="0"/>
          </a:p>
          <a:p>
            <a:r>
              <a:rPr lang="en-US" altLang="zh-CN" sz="2000" b="1" dirty="0" smtClean="0"/>
              <a:t> </a:t>
            </a:r>
            <a:endParaRPr lang="zh-CN" altLang="zh-CN" sz="2000" b="1" dirty="0"/>
          </a:p>
        </p:txBody>
      </p:sp>
    </p:spTree>
    <p:custDataLst>
      <p:tags r:id="rId1"/>
    </p:custDataLst>
    <p:extLst>
      <p:ext uri="{BB962C8B-B14F-4D97-AF65-F5344CB8AC3E}">
        <p14:creationId xmlns="" xmlns:p14="http://schemas.microsoft.com/office/powerpoint/2010/main" val="2450239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75763" y="423823"/>
            <a:ext cx="10805375" cy="4401205"/>
          </a:xfrm>
          <a:prstGeom prst="rect">
            <a:avLst/>
          </a:prstGeom>
        </p:spPr>
        <p:txBody>
          <a:bodyPr wrap="square">
            <a:spAutoFit/>
          </a:bodyPr>
          <a:lstStyle/>
          <a:p>
            <a:r>
              <a:rPr lang="en-US" altLang="zh-CN" sz="2000" b="1" dirty="0"/>
              <a:t>As a </a:t>
            </a:r>
            <a:r>
              <a:rPr lang="en-US" altLang="zh-CN" sz="2000" b="1" dirty="0" smtClean="0"/>
              <a:t>consequence</a:t>
            </a:r>
          </a:p>
          <a:p>
            <a:pPr algn="just"/>
            <a:r>
              <a:rPr lang="en-US" altLang="zh-CN" sz="2000" dirty="0" smtClean="0"/>
              <a:t>empirical </a:t>
            </a:r>
            <a:r>
              <a:rPr lang="en-US" altLang="zh-CN" sz="2000" dirty="0"/>
              <a:t>studies that use </a:t>
            </a:r>
            <a:r>
              <a:rPr lang="en-US" altLang="zh-CN" sz="2000" dirty="0">
                <a:solidFill>
                  <a:schemeClr val="accent6"/>
                </a:solidFill>
              </a:rPr>
              <a:t>aggregated macro data to evaluate the CSP-CFP link encounter difficulty in finding causal interdependencies.</a:t>
            </a:r>
            <a:r>
              <a:rPr lang="en-US" altLang="zh-CN" sz="2000" dirty="0"/>
              <a:t> As a matter of fact, in many cases the link between CSR and profitability is neither linear nor </a:t>
            </a:r>
            <a:r>
              <a:rPr lang="en-US" altLang="zh-CN" sz="2000" dirty="0" smtClean="0"/>
              <a:t>mono causal</a:t>
            </a:r>
            <a:r>
              <a:rPr lang="en-US" altLang="zh-CN" sz="2000" dirty="0"/>
              <a:t>. </a:t>
            </a:r>
            <a:endParaRPr lang="en-US" altLang="zh-CN" sz="2000" dirty="0" smtClean="0"/>
          </a:p>
          <a:p>
            <a:r>
              <a:rPr lang="en-US" altLang="zh-CN" sz="2000" dirty="0" smtClean="0"/>
              <a:t>Thus</a:t>
            </a:r>
            <a:r>
              <a:rPr lang="en-US" altLang="zh-CN" sz="2000" dirty="0"/>
              <a:t>, empirical research needs a theoretical framework to handle the complex CSP-CFP link before the </a:t>
            </a:r>
            <a:r>
              <a:rPr lang="en-US" altLang="zh-CN" sz="2000" dirty="0">
                <a:solidFill>
                  <a:schemeClr val="accent6"/>
                </a:solidFill>
              </a:rPr>
              <a:t>link can be evaluated effectively</a:t>
            </a:r>
            <a:r>
              <a:rPr lang="en-US" altLang="zh-CN" sz="2000" dirty="0"/>
              <a:t>.</a:t>
            </a:r>
            <a:r>
              <a:rPr lang="en-US" altLang="zh-CN" sz="2000" b="1" dirty="0" smtClean="0"/>
              <a:t> </a:t>
            </a:r>
          </a:p>
          <a:p>
            <a:endParaRPr lang="en-US" altLang="zh-CN" sz="2000" b="1" dirty="0"/>
          </a:p>
          <a:p>
            <a:endParaRPr lang="en-US" altLang="zh-CN" sz="2000" dirty="0" smtClean="0"/>
          </a:p>
          <a:p>
            <a:r>
              <a:rPr lang="en-US" altLang="zh-CN" sz="2000" dirty="0" smtClean="0"/>
              <a:t>A </a:t>
            </a:r>
            <a:r>
              <a:rPr lang="en-US" altLang="zh-CN" sz="2000" dirty="0"/>
              <a:t>more systematic approach to empirical CSR research focuses on </a:t>
            </a:r>
            <a:r>
              <a:rPr lang="en-US" altLang="zh-CN" sz="2000" dirty="0" smtClean="0"/>
              <a:t> other </a:t>
            </a:r>
            <a:r>
              <a:rPr lang="en-US" altLang="zh-CN" sz="2000" dirty="0"/>
              <a:t>aspects of the CSP-CFP </a:t>
            </a:r>
            <a:r>
              <a:rPr lang="en-US" altLang="zh-CN" sz="2000" dirty="0" smtClean="0"/>
              <a:t>relationship and </a:t>
            </a:r>
            <a:r>
              <a:rPr lang="en-US" altLang="zh-CN" sz="2000" dirty="0"/>
              <a:t>pays attention to the organizational </a:t>
            </a:r>
            <a:r>
              <a:rPr lang="en-US" altLang="zh-CN" sz="2000" dirty="0">
                <a:solidFill>
                  <a:schemeClr val="accent6"/>
                </a:solidFill>
              </a:rPr>
              <a:t>micro-level</a:t>
            </a:r>
            <a:r>
              <a:rPr lang="en-US" altLang="zh-CN" sz="2000" dirty="0"/>
              <a:t> of the firm‘s value creation activities. </a:t>
            </a:r>
            <a:endParaRPr lang="en-US" altLang="zh-CN" sz="2000" dirty="0" smtClean="0"/>
          </a:p>
          <a:p>
            <a:endParaRPr lang="en-US" altLang="zh-CN" sz="2000" dirty="0"/>
          </a:p>
          <a:p>
            <a:r>
              <a:rPr lang="en-US" altLang="zh-CN" sz="2000" dirty="0" smtClean="0"/>
              <a:t>These </a:t>
            </a:r>
            <a:r>
              <a:rPr lang="en-US" altLang="zh-CN" sz="2000" dirty="0"/>
              <a:t>micro-level studies ask as to </a:t>
            </a:r>
            <a:r>
              <a:rPr lang="en-US" altLang="zh-CN" sz="2000" dirty="0">
                <a:solidFill>
                  <a:schemeClr val="accent6"/>
                </a:solidFill>
              </a:rPr>
              <a:t>how different CSR functions can influence the present or future profit and even the market value of the firm</a:t>
            </a:r>
            <a:r>
              <a:rPr lang="en-US" altLang="zh-CN" sz="2000" dirty="0"/>
              <a:t>. The underlying assumption is that CSR activities that affect the future value also </a:t>
            </a:r>
            <a:r>
              <a:rPr lang="en-US" altLang="zh-CN" sz="2000" dirty="0">
                <a:solidFill>
                  <a:schemeClr val="accent6"/>
                </a:solidFill>
              </a:rPr>
              <a:t>raise present equity prices </a:t>
            </a:r>
            <a:r>
              <a:rPr lang="en-US" altLang="zh-CN" sz="2000" dirty="0"/>
              <a:t>because of a higher cash value.</a:t>
            </a:r>
            <a:endParaRPr lang="zh-CN" altLang="zh-CN" sz="2000" b="1" dirty="0"/>
          </a:p>
        </p:txBody>
      </p:sp>
      <p:sp>
        <p:nvSpPr>
          <p:cNvPr id="2" name="下箭头 1"/>
          <p:cNvSpPr/>
          <p:nvPr/>
        </p:nvSpPr>
        <p:spPr>
          <a:xfrm>
            <a:off x="5473521" y="2318197"/>
            <a:ext cx="553792" cy="489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 xmlns:p14="http://schemas.microsoft.com/office/powerpoint/2010/main" val="835072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34096" y="522603"/>
            <a:ext cx="8126569" cy="59414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76574" y="669701"/>
            <a:ext cx="3215425" cy="2862322"/>
          </a:xfrm>
          <a:prstGeom prst="rect">
            <a:avLst/>
          </a:prstGeom>
          <a:noFill/>
        </p:spPr>
        <p:txBody>
          <a:bodyPr wrap="square" rtlCol="0">
            <a:spAutoFit/>
          </a:bodyPr>
          <a:lstStyle/>
          <a:p>
            <a:r>
              <a:rPr lang="en-US" altLang="zh-CN" dirty="0" smtClean="0"/>
              <a:t>Micro-level</a:t>
            </a:r>
          </a:p>
          <a:p>
            <a:r>
              <a:rPr lang="en-US" altLang="zh-CN" dirty="0" smtClean="0"/>
              <a:t>CSP-CFP </a:t>
            </a:r>
            <a:r>
              <a:rPr lang="en-US" altLang="zh-CN" dirty="0"/>
              <a:t>relationship </a:t>
            </a:r>
            <a:endParaRPr lang="en-US" altLang="zh-CN" dirty="0" smtClean="0"/>
          </a:p>
          <a:p>
            <a:r>
              <a:rPr lang="en-US" altLang="zh-CN" dirty="0" smtClean="0"/>
              <a:t>(author’s  </a:t>
            </a:r>
            <a:r>
              <a:rPr lang="en-US" altLang="zh-CN" dirty="0"/>
              <a:t>illustration</a:t>
            </a:r>
            <a:r>
              <a:rPr lang="en-US" altLang="zh-CN" dirty="0" smtClean="0"/>
              <a:t>)</a:t>
            </a:r>
          </a:p>
          <a:p>
            <a:endParaRPr lang="en-US" altLang="zh-CN" b="1" dirty="0" smtClean="0"/>
          </a:p>
          <a:p>
            <a:r>
              <a:rPr lang="en-US" altLang="zh-CN" b="1" dirty="0" smtClean="0"/>
              <a:t>how </a:t>
            </a:r>
            <a:r>
              <a:rPr lang="en-US" altLang="zh-CN" b="1" dirty="0"/>
              <a:t>CSR impacts </a:t>
            </a:r>
            <a:r>
              <a:rPr lang="en-US" altLang="zh-CN" b="1" dirty="0">
                <a:solidFill>
                  <a:schemeClr val="accent6"/>
                </a:solidFill>
              </a:rPr>
              <a:t>specific business functions </a:t>
            </a:r>
            <a:r>
              <a:rPr lang="en-US" altLang="zh-CN" b="1" dirty="0"/>
              <a:t>is a big step forward in the attempt to better understand the CSP-CFP relationship in detail.  </a:t>
            </a:r>
          </a:p>
          <a:p>
            <a:endParaRPr lang="zh-CN" altLang="en-US" dirty="0"/>
          </a:p>
        </p:txBody>
      </p:sp>
    </p:spTree>
    <p:custDataLst>
      <p:tags r:id="rId1"/>
    </p:custDataLst>
    <p:extLst>
      <p:ext uri="{BB962C8B-B14F-4D97-AF65-F5344CB8AC3E}">
        <p14:creationId xmlns="" xmlns:p14="http://schemas.microsoft.com/office/powerpoint/2010/main" val="2856212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014" y="947809"/>
            <a:ext cx="10805375" cy="3170099"/>
          </a:xfrm>
          <a:prstGeom prst="rect">
            <a:avLst/>
          </a:prstGeom>
        </p:spPr>
        <p:txBody>
          <a:bodyPr wrap="square">
            <a:spAutoFit/>
          </a:bodyPr>
          <a:lstStyle/>
          <a:p>
            <a:r>
              <a:rPr lang="en-US" altLang="zh-CN" sz="2000" b="1" dirty="0"/>
              <a:t>An </a:t>
            </a:r>
            <a:r>
              <a:rPr lang="en-US" altLang="zh-CN" sz="2000" b="1" dirty="0" err="1"/>
              <a:t>Ordonomic</a:t>
            </a:r>
            <a:r>
              <a:rPr lang="en-US" altLang="zh-CN" sz="2000" b="1" dirty="0"/>
              <a:t> Conceptualization of CSR: Morality as a Factor of </a:t>
            </a:r>
            <a:r>
              <a:rPr lang="en-US" altLang="zh-CN" sz="2000" b="1" dirty="0" smtClean="0"/>
              <a:t>Production</a:t>
            </a:r>
          </a:p>
          <a:p>
            <a:endParaRPr lang="en-US" altLang="zh-CN" sz="2000" b="1" dirty="0" smtClean="0"/>
          </a:p>
          <a:p>
            <a:r>
              <a:rPr lang="en-US" altLang="zh-CN" sz="2000" dirty="0"/>
              <a:t>We develop this </a:t>
            </a:r>
            <a:r>
              <a:rPr lang="en-US" altLang="zh-CN" sz="2000" dirty="0" err="1"/>
              <a:t>ordonomic</a:t>
            </a:r>
            <a:r>
              <a:rPr lang="en-US" altLang="zh-CN" sz="2000" dirty="0"/>
              <a:t> concept in four steps. </a:t>
            </a:r>
            <a:endParaRPr lang="en-US" altLang="zh-CN" sz="2000" dirty="0" smtClean="0"/>
          </a:p>
          <a:p>
            <a:pPr marL="342900" indent="-342900">
              <a:buFont typeface="Arial" panose="020B0604020202020204" pitchFamily="34" charset="0"/>
              <a:buChar char="•"/>
            </a:pPr>
            <a:r>
              <a:rPr lang="en-US" altLang="zh-CN" sz="2000" dirty="0" smtClean="0"/>
              <a:t>Step </a:t>
            </a:r>
            <a:r>
              <a:rPr lang="en-US" altLang="zh-CN" sz="2000" dirty="0"/>
              <a:t>(1) argues that, in an ideal world, competitive markets are socially beneficial institutions. </a:t>
            </a:r>
            <a:endParaRPr lang="en-US" altLang="zh-CN" sz="2000" dirty="0" smtClean="0"/>
          </a:p>
          <a:p>
            <a:pPr marL="342900" indent="-342900">
              <a:buFont typeface="Arial" panose="020B0604020202020204" pitchFamily="34" charset="0"/>
              <a:buChar char="•"/>
            </a:pPr>
            <a:r>
              <a:rPr lang="en-US" altLang="zh-CN" sz="2000" dirty="0" smtClean="0"/>
              <a:t>Step </a:t>
            </a:r>
            <a:r>
              <a:rPr lang="en-US" altLang="zh-CN" sz="2000" dirty="0"/>
              <a:t>(2) presents </a:t>
            </a:r>
            <a:r>
              <a:rPr lang="en-US" altLang="zh-CN" sz="2000" dirty="0" smtClean="0">
                <a:solidFill>
                  <a:schemeClr val="accent6"/>
                </a:solidFill>
              </a:rPr>
              <a:t>any </a:t>
            </a:r>
            <a:r>
              <a:rPr lang="en-US" altLang="zh-CN" sz="2000" dirty="0">
                <a:solidFill>
                  <a:schemeClr val="accent6"/>
                </a:solidFill>
              </a:rPr>
              <a:t>societal role of business must be compatible with real-world </a:t>
            </a:r>
            <a:r>
              <a:rPr lang="en-US" altLang="zh-CN" sz="2000" dirty="0" smtClean="0">
                <a:solidFill>
                  <a:schemeClr val="accent6"/>
                </a:solidFill>
              </a:rPr>
              <a:t>markets</a:t>
            </a:r>
          </a:p>
          <a:p>
            <a:pPr marL="342900" indent="-342900">
              <a:buFont typeface="Arial" panose="020B0604020202020204" pitchFamily="34" charset="0"/>
              <a:buChar char="•"/>
            </a:pPr>
            <a:r>
              <a:rPr lang="en-US" altLang="zh-CN" sz="2000" dirty="0" smtClean="0"/>
              <a:t>Step </a:t>
            </a:r>
            <a:r>
              <a:rPr lang="en-US" altLang="zh-CN" sz="2000" dirty="0"/>
              <a:t>(3) develops </a:t>
            </a:r>
            <a:r>
              <a:rPr lang="en-US" altLang="zh-CN" sz="2000" dirty="0" smtClean="0"/>
              <a:t>that </a:t>
            </a:r>
            <a:r>
              <a:rPr lang="en-US" altLang="zh-CN" sz="2000" dirty="0"/>
              <a:t>CSR can reinforce this role of business in society. </a:t>
            </a:r>
            <a:endParaRPr lang="en-US" altLang="zh-CN" sz="2000" dirty="0" smtClean="0"/>
          </a:p>
          <a:p>
            <a:pPr marL="342900" indent="-342900" algn="just">
              <a:buFont typeface="Arial" panose="020B0604020202020204" pitchFamily="34" charset="0"/>
              <a:buChar char="•"/>
            </a:pPr>
            <a:r>
              <a:rPr lang="en-US" altLang="zh-CN" sz="2000" dirty="0" smtClean="0"/>
              <a:t>Step </a:t>
            </a:r>
            <a:r>
              <a:rPr lang="en-US" altLang="zh-CN" sz="2000" dirty="0"/>
              <a:t>(4) clarifies the </a:t>
            </a:r>
            <a:r>
              <a:rPr lang="en-US" altLang="zh-CN" sz="2000" dirty="0" err="1"/>
              <a:t>ordonomic</a:t>
            </a:r>
            <a:r>
              <a:rPr lang="en-US" altLang="zh-CN" sz="2000" dirty="0"/>
              <a:t> understanding of win-win oriented CSR. </a:t>
            </a:r>
            <a:endParaRPr lang="en-US" altLang="zh-CN" sz="2000" dirty="0" smtClean="0"/>
          </a:p>
          <a:p>
            <a:endParaRPr lang="en-US" altLang="zh-CN" sz="2000" dirty="0"/>
          </a:p>
          <a:p>
            <a:r>
              <a:rPr lang="en-US" altLang="zh-CN" sz="2000" dirty="0"/>
              <a:t>generates new ideas for studying </a:t>
            </a:r>
            <a:r>
              <a:rPr lang="en-US" altLang="zh-CN" sz="2000" dirty="0" smtClean="0"/>
              <a:t>an </a:t>
            </a:r>
            <a:r>
              <a:rPr lang="en-US" altLang="zh-CN" sz="2000" dirty="0"/>
              <a:t>detail </a:t>
            </a:r>
            <a:r>
              <a:rPr lang="en-US" altLang="zh-CN" sz="2000" dirty="0" smtClean="0"/>
              <a:t>the CSP-CFP </a:t>
            </a:r>
            <a:r>
              <a:rPr lang="en-US" altLang="zh-CN" sz="2000" dirty="0"/>
              <a:t>relationship</a:t>
            </a:r>
            <a:r>
              <a:rPr lang="en-US" altLang="zh-CN" sz="2000" dirty="0" smtClean="0"/>
              <a:t>.</a:t>
            </a:r>
          </a:p>
          <a:p>
            <a:endParaRPr lang="zh-CN" altLang="zh-CN" sz="2000" b="1" dirty="0"/>
          </a:p>
        </p:txBody>
      </p:sp>
      <p:sp>
        <p:nvSpPr>
          <p:cNvPr id="7" name="左弧形箭头 6"/>
          <p:cNvSpPr/>
          <p:nvPr/>
        </p:nvSpPr>
        <p:spPr>
          <a:xfrm>
            <a:off x="393173" y="2275330"/>
            <a:ext cx="425003" cy="133940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Tree>
    <p:custDataLst>
      <p:tags r:id="rId1"/>
    </p:custDataLst>
    <p:extLst>
      <p:ext uri="{BB962C8B-B14F-4D97-AF65-F5344CB8AC3E}">
        <p14:creationId xmlns="" xmlns:p14="http://schemas.microsoft.com/office/powerpoint/2010/main" val="517855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28619" y="640080"/>
            <a:ext cx="8727823" cy="4187462"/>
          </a:xfrm>
          <a:prstGeom prst="rect">
            <a:avLst/>
          </a:prstGeom>
          <a:noFill/>
          <a:ln w="9525">
            <a:noFill/>
            <a:miter lim="800000"/>
            <a:headEnd/>
            <a:tailEnd/>
          </a:ln>
          <a:effectLst/>
        </p:spPr>
      </p:pic>
      <p:sp>
        <p:nvSpPr>
          <p:cNvPr id="5" name="矩形 4"/>
          <p:cNvSpPr/>
          <p:nvPr/>
        </p:nvSpPr>
        <p:spPr>
          <a:xfrm>
            <a:off x="370114" y="5199018"/>
            <a:ext cx="5259977" cy="1477328"/>
          </a:xfrm>
          <a:prstGeom prst="rect">
            <a:avLst/>
          </a:prstGeom>
        </p:spPr>
        <p:txBody>
          <a:bodyPr wrap="square">
            <a:spAutoFit/>
          </a:bodyPr>
          <a:lstStyle/>
          <a:p>
            <a:pPr algn="just"/>
            <a:r>
              <a:rPr lang="en-US" altLang="zh-CN" dirty="0" err="1" smtClean="0"/>
              <a:t>e.g</a:t>
            </a:r>
            <a:endParaRPr lang="en-US" altLang="zh-CN" dirty="0" smtClean="0"/>
          </a:p>
          <a:p>
            <a:pPr algn="just"/>
            <a:r>
              <a:rPr lang="en-US" altLang="zh-CN" dirty="0" smtClean="0"/>
              <a:t>by </a:t>
            </a:r>
            <a:r>
              <a:rPr lang="en-US" altLang="zh-CN" dirty="0" smtClean="0"/>
              <a:t>saving natural resources </a:t>
            </a:r>
            <a:r>
              <a:rPr lang="en-US" altLang="zh-CN" dirty="0" smtClean="0"/>
              <a:t>in production </a:t>
            </a:r>
            <a:r>
              <a:rPr lang="en-US" altLang="zh-CN" dirty="0" smtClean="0"/>
              <a:t>or reducing the carbon footprint of their business activities, </a:t>
            </a:r>
            <a:endParaRPr lang="en-US" altLang="zh-CN" dirty="0" smtClean="0"/>
          </a:p>
          <a:p>
            <a:pPr algn="just"/>
            <a:r>
              <a:rPr lang="en-US" altLang="zh-CN" dirty="0" smtClean="0"/>
              <a:t>by </a:t>
            </a:r>
            <a:r>
              <a:rPr lang="en-US" altLang="zh-CN" dirty="0" smtClean="0"/>
              <a:t>building trust with </a:t>
            </a:r>
            <a:r>
              <a:rPr lang="en-US" altLang="zh-CN" dirty="0" smtClean="0"/>
              <a:t>suppliers and </a:t>
            </a:r>
            <a:r>
              <a:rPr lang="en-US" altLang="zh-CN" dirty="0" smtClean="0"/>
              <a:t>employees, </a:t>
            </a:r>
          </a:p>
          <a:p>
            <a:pPr algn="just"/>
            <a:r>
              <a:rPr lang="en-US" altLang="zh-CN" dirty="0" smtClean="0"/>
              <a:t>by </a:t>
            </a:r>
            <a:r>
              <a:rPr lang="en-US" altLang="zh-CN" dirty="0" smtClean="0"/>
              <a:t>circumventing the negative effects of child labor.</a:t>
            </a:r>
            <a:endParaRPr lang="zh-CN" altLang="en-US" dirty="0"/>
          </a:p>
        </p:txBody>
      </p:sp>
      <p:cxnSp>
        <p:nvCxnSpPr>
          <p:cNvPr id="7" name="直接箭头连接符 6"/>
          <p:cNvCxnSpPr/>
          <p:nvPr/>
        </p:nvCxnSpPr>
        <p:spPr>
          <a:xfrm rot="16200000" flipH="1">
            <a:off x="1117669" y="5101838"/>
            <a:ext cx="782977" cy="12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961016" y="5485787"/>
            <a:ext cx="5651864" cy="1200329"/>
          </a:xfrm>
          <a:prstGeom prst="rect">
            <a:avLst/>
          </a:prstGeom>
        </p:spPr>
        <p:txBody>
          <a:bodyPr wrap="square">
            <a:spAutoFit/>
          </a:bodyPr>
          <a:lstStyle/>
          <a:p>
            <a:pPr algn="just"/>
            <a:r>
              <a:rPr lang="en-US" altLang="zh-CN" dirty="0" smtClean="0"/>
              <a:t>underlying idea is that companies need to change the </a:t>
            </a:r>
            <a:r>
              <a:rPr lang="en-US" altLang="zh-CN" dirty="0" smtClean="0">
                <a:solidFill>
                  <a:schemeClr val="accent6"/>
                </a:solidFill>
              </a:rPr>
              <a:t>business as usual way of </a:t>
            </a:r>
            <a:r>
              <a:rPr lang="en-US" altLang="zh-CN" dirty="0" smtClean="0">
                <a:solidFill>
                  <a:schemeClr val="accent6"/>
                </a:solidFill>
              </a:rPr>
              <a:t> doing </a:t>
            </a:r>
            <a:r>
              <a:rPr lang="en-US" altLang="zh-CN" dirty="0" smtClean="0">
                <a:solidFill>
                  <a:schemeClr val="accent6"/>
                </a:solidFill>
              </a:rPr>
              <a:t>things‘ inside </a:t>
            </a:r>
            <a:r>
              <a:rPr lang="en-US" altLang="zh-CN" dirty="0" smtClean="0">
                <a:solidFill>
                  <a:schemeClr val="accent6"/>
                </a:solidFill>
              </a:rPr>
              <a:t>the firm </a:t>
            </a:r>
            <a:r>
              <a:rPr lang="en-US" altLang="zh-CN" dirty="0" smtClean="0"/>
              <a:t>or with their partners by changing the incentives for action in order to reduce the waste </a:t>
            </a:r>
            <a:r>
              <a:rPr lang="en-US" altLang="zh-CN" dirty="0" smtClean="0"/>
              <a:t>of resources </a:t>
            </a:r>
            <a:r>
              <a:rPr lang="en-US" altLang="zh-CN" dirty="0" smtClean="0"/>
              <a:t>or to build up trust.</a:t>
            </a:r>
            <a:endParaRPr lang="zh-CN" altLang="en-US" dirty="0"/>
          </a:p>
        </p:txBody>
      </p:sp>
      <p:cxnSp>
        <p:nvCxnSpPr>
          <p:cNvPr id="11" name="直接箭头连接符 10"/>
          <p:cNvCxnSpPr/>
          <p:nvPr/>
        </p:nvCxnSpPr>
        <p:spPr>
          <a:xfrm>
            <a:off x="4127862" y="3553098"/>
            <a:ext cx="2050872" cy="1998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418320" y="1185595"/>
            <a:ext cx="2547258" cy="2031325"/>
          </a:xfrm>
          <a:prstGeom prst="rect">
            <a:avLst/>
          </a:prstGeom>
        </p:spPr>
        <p:txBody>
          <a:bodyPr wrap="square">
            <a:spAutoFit/>
          </a:bodyPr>
          <a:lstStyle/>
          <a:p>
            <a:r>
              <a:rPr lang="en-US" altLang="zh-CN" dirty="0" smtClean="0"/>
              <a:t>includes creating </a:t>
            </a:r>
            <a:r>
              <a:rPr lang="en-US" altLang="zh-CN" i="1" dirty="0" smtClean="0"/>
              <a:t>both a </a:t>
            </a:r>
            <a:r>
              <a:rPr lang="en-US" altLang="zh-CN" i="1" dirty="0" smtClean="0">
                <a:solidFill>
                  <a:schemeClr val="accent6"/>
                </a:solidFill>
              </a:rPr>
              <a:t>shared understanding of the underlying social dilemma and a </a:t>
            </a:r>
            <a:r>
              <a:rPr lang="en-US" altLang="zh-CN" i="1" dirty="0" smtClean="0">
                <a:solidFill>
                  <a:schemeClr val="accent6"/>
                </a:solidFill>
              </a:rPr>
              <a:t>common</a:t>
            </a:r>
          </a:p>
          <a:p>
            <a:r>
              <a:rPr lang="en-US" altLang="zh-CN" dirty="0" smtClean="0">
                <a:solidFill>
                  <a:schemeClr val="accent6"/>
                </a:solidFill>
              </a:rPr>
              <a:t>appreciation </a:t>
            </a:r>
            <a:r>
              <a:rPr lang="en-US" altLang="zh-CN" dirty="0" smtClean="0"/>
              <a:t>of suitable moral commitments as a solution to it</a:t>
            </a:r>
            <a:endParaRPr lang="zh-CN" altLang="en-US" dirty="0">
              <a:solidFill>
                <a:schemeClr val="accent6"/>
              </a:solidFill>
            </a:endParaRPr>
          </a:p>
        </p:txBody>
      </p:sp>
      <p:cxnSp>
        <p:nvCxnSpPr>
          <p:cNvPr id="15" name="直接箭头连接符 14"/>
          <p:cNvCxnSpPr/>
          <p:nvPr/>
        </p:nvCxnSpPr>
        <p:spPr>
          <a:xfrm>
            <a:off x="5995851" y="1384663"/>
            <a:ext cx="3448595" cy="1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 xmlns:p14="http://schemas.microsoft.com/office/powerpoint/2010/main" val="1242907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1" y="0"/>
            <a:ext cx="7363599" cy="6858000"/>
          </a:xfrm>
          <a:prstGeom prst="rect">
            <a:avLst/>
          </a:prstGeom>
          <a:noFill/>
          <a:ln w="9525">
            <a:noFill/>
            <a:miter lim="800000"/>
            <a:headEnd/>
            <a:tailEnd/>
          </a:ln>
          <a:effectLst/>
        </p:spPr>
      </p:pic>
      <p:sp>
        <p:nvSpPr>
          <p:cNvPr id="6" name="矩形 5"/>
          <p:cNvSpPr/>
          <p:nvPr/>
        </p:nvSpPr>
        <p:spPr>
          <a:xfrm>
            <a:off x="7720148" y="822962"/>
            <a:ext cx="3975463" cy="3970318"/>
          </a:xfrm>
          <a:prstGeom prst="rect">
            <a:avLst/>
          </a:prstGeom>
        </p:spPr>
        <p:txBody>
          <a:bodyPr wrap="square">
            <a:spAutoFit/>
          </a:bodyPr>
          <a:lstStyle/>
          <a:p>
            <a:r>
              <a:rPr lang="en-US" altLang="zh-CN" dirty="0" smtClean="0"/>
              <a:t>We present the result of our study in two steps: Step (1) explains the results of the factor </a:t>
            </a:r>
            <a:r>
              <a:rPr lang="en-US" altLang="zh-CN" dirty="0" smtClean="0"/>
              <a:t>analysis. Using </a:t>
            </a:r>
            <a:r>
              <a:rPr lang="en-US" altLang="zh-CN" dirty="0" smtClean="0"/>
              <a:t>the measured </a:t>
            </a:r>
            <a:r>
              <a:rPr lang="en-US" altLang="zh-CN" dirty="0" smtClean="0"/>
              <a:t>correlations,</a:t>
            </a:r>
            <a:r>
              <a:rPr lang="en-US" altLang="zh-CN" dirty="0" smtClean="0"/>
              <a:t> </a:t>
            </a:r>
            <a:r>
              <a:rPr lang="en-US" dirty="0" smtClean="0"/>
              <a:t>analyzed </a:t>
            </a:r>
            <a:r>
              <a:rPr lang="en-US" dirty="0" smtClean="0"/>
              <a:t>42 companies active in the German capital goods industry. </a:t>
            </a:r>
          </a:p>
          <a:p>
            <a:endParaRPr lang="en-US" dirty="0" smtClean="0"/>
          </a:p>
          <a:p>
            <a:r>
              <a:rPr lang="en-US" dirty="0" smtClean="0"/>
              <a:t>The factors listed in the table were extracted by the non-iterative principal-factor approach. </a:t>
            </a:r>
          </a:p>
          <a:p>
            <a:endParaRPr lang="en-US" altLang="zh-CN" dirty="0" smtClean="0"/>
          </a:p>
          <a:p>
            <a:r>
              <a:rPr lang="en-US" altLang="zh-CN" dirty="0" smtClean="0">
                <a:solidFill>
                  <a:schemeClr val="accent6"/>
                </a:solidFill>
              </a:rPr>
              <a:t>Besides </a:t>
            </a:r>
            <a:r>
              <a:rPr lang="en-US" altLang="zh-CN" dirty="0" smtClean="0">
                <a:solidFill>
                  <a:schemeClr val="accent6"/>
                </a:solidFill>
              </a:rPr>
              <a:t>clarifying some empirical links, the aim of this study </a:t>
            </a:r>
            <a:r>
              <a:rPr lang="en-US" altLang="zh-CN" dirty="0" smtClean="0">
                <a:solidFill>
                  <a:schemeClr val="accent6"/>
                </a:solidFill>
              </a:rPr>
              <a:t>is generating </a:t>
            </a:r>
            <a:r>
              <a:rPr lang="en-US" altLang="zh-CN" dirty="0" smtClean="0">
                <a:solidFill>
                  <a:schemeClr val="accent6"/>
                </a:solidFill>
              </a:rPr>
              <a:t>new questions for further empirical research</a:t>
            </a:r>
            <a:r>
              <a:rPr lang="en-US" altLang="zh-CN" dirty="0" smtClean="0"/>
              <a:t>.</a:t>
            </a:r>
            <a:endParaRPr lang="zh-CN" altLang="en-US" dirty="0"/>
          </a:p>
        </p:txBody>
      </p:sp>
      <p:sp>
        <p:nvSpPr>
          <p:cNvPr id="4" name="矩形 3"/>
          <p:cNvSpPr/>
          <p:nvPr/>
        </p:nvSpPr>
        <p:spPr>
          <a:xfrm>
            <a:off x="6963133" y="195943"/>
            <a:ext cx="5228867" cy="400110"/>
          </a:xfrm>
          <a:prstGeom prst="rect">
            <a:avLst/>
          </a:prstGeom>
        </p:spPr>
        <p:txBody>
          <a:bodyPr wrap="none">
            <a:spAutoFit/>
          </a:bodyPr>
          <a:lstStyle/>
          <a:p>
            <a:r>
              <a:rPr lang="en-US" altLang="zh-CN" sz="2000" b="1" dirty="0" smtClean="0"/>
              <a:t>Developing a Design for Empirical CSR Research</a:t>
            </a:r>
            <a:endParaRPr lang="zh-CN" altLang="en-US" sz="2000" dirty="0"/>
          </a:p>
        </p:txBody>
      </p:sp>
    </p:spTree>
    <p:custDataLst>
      <p:tags r:id="rId1"/>
    </p:custDataLst>
    <p:extLst>
      <p:ext uri="{BB962C8B-B14F-4D97-AF65-F5344CB8AC3E}">
        <p14:creationId xmlns="" xmlns:p14="http://schemas.microsoft.com/office/powerpoint/2010/main" val="28562126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14"/>
  <p:tag name="ISPRING_RESOURCE_PATHS_HASH_PRESENTER" val="2df7b763bd721c66992bc18ca2568ce145ecf29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1564</TotalTime>
  <Words>1563</Words>
  <Application>Microsoft Office PowerPoint</Application>
  <PresentationFormat>自定义</PresentationFormat>
  <Paragraphs>103</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How do Companies  Invest in Corporate Social Responsibility?  An Ordonomic Contribution for Empirical CSR Research</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qiao</dc:creator>
  <cp:lastModifiedBy>Apple</cp:lastModifiedBy>
  <cp:revision>632</cp:revision>
  <dcterms:created xsi:type="dcterms:W3CDTF">2014-05-22T06:09:14Z</dcterms:created>
  <dcterms:modified xsi:type="dcterms:W3CDTF">2017-11-19T11:36:47Z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BB4CEE73-571D-4D7C-3F3F-3F3F5E3F3F3F</vt:lpwstr>
  </property>
  <property fmtid="{D5CDD505-2E9C-101B-9397-08002B2CF9AE}" pid="3" name="ArticulatePath">
    <vt:lpwstr>演示文稿1</vt:lpwstr>
  </property>
</Properties>
</file>