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58" r:id="rId5"/>
    <p:sldId id="344" r:id="rId6"/>
    <p:sldId id="288" r:id="rId7"/>
    <p:sldId id="302" r:id="rId8"/>
    <p:sldId id="300" r:id="rId9"/>
    <p:sldId id="290" r:id="rId10"/>
    <p:sldId id="301" r:id="rId11"/>
    <p:sldId id="337" r:id="rId12"/>
    <p:sldId id="388" r:id="rId13"/>
    <p:sldId id="339" r:id="rId14"/>
    <p:sldId id="389" r:id="rId15"/>
    <p:sldId id="341" r:id="rId16"/>
    <p:sldId id="342" r:id="rId17"/>
    <p:sldId id="391" r:id="rId18"/>
    <p:sldId id="294" r:id="rId19"/>
    <p:sldId id="345" r:id="rId20"/>
    <p:sldId id="346" r:id="rId21"/>
    <p:sldId id="348" r:id="rId22"/>
    <p:sldId id="343" r:id="rId23"/>
  </p:sldIdLst>
  <p:sldSz cx="12192000" cy="6858000"/>
  <p:notesSz cx="6858000" cy="9144000"/>
  <p:embeddedFontLst>
    <p:embeddedFont>
      <p:font typeface="微软雅黑 Light" panose="020B0502040204020203" pitchFamily="34" charset="-122"/>
      <p:regular r:id="rId27"/>
    </p:embeddedFont>
    <p:embeddedFont>
      <p:font typeface="方正清刻本悦宋简体" panose="02000000000000000000" pitchFamily="2" charset="-122"/>
      <p:regular r:id="rId28"/>
    </p:embeddedFont>
    <p:embeddedFont>
      <p:font typeface="Calibri" panose="020F0502020204030204" charset="0"/>
      <p:regular r:id="rId29"/>
      <p:bold r:id="rId30"/>
      <p:italic r:id="rId31"/>
      <p:boldItalic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CCA4"/>
    <a:srgbClr val="B8A78D"/>
    <a:srgbClr val="76644A"/>
    <a:srgbClr val="3B526D"/>
    <a:srgbClr val="304678"/>
    <a:srgbClr val="DEBFA0"/>
    <a:srgbClr val="B25555"/>
    <a:srgbClr val="EAB1AE"/>
    <a:srgbClr val="FBEABB"/>
    <a:srgbClr val="FDF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08" d="100"/>
          <a:sy n="108" d="100"/>
        </p:scale>
        <p:origin x="-672" y="-90"/>
      </p:cViewPr>
      <p:guideLst>
        <p:guide orient="horz" pos="2110"/>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封面封底">
    <p:spTree>
      <p:nvGrpSpPr>
        <p:cNvPr id="1" name=""/>
        <p:cNvGrpSpPr/>
        <p:nvPr/>
      </p:nvGrpSpPr>
      <p:grpSpPr>
        <a:xfrm>
          <a:off x="0" y="0"/>
          <a:ext cx="0" cy="0"/>
          <a:chOff x="0" y="0"/>
          <a:chExt cx="0" cy="0"/>
        </a:xfrm>
      </p:grpSpPr>
      <p:sp>
        <p:nvSpPr>
          <p:cNvPr id="10" name="矩形 9"/>
          <p:cNvSpPr/>
          <p:nvPr userDrawn="1"/>
        </p:nvSpPr>
        <p:spPr>
          <a:xfrm>
            <a:off x="0" y="0"/>
            <a:ext cx="3340926" cy="2603949"/>
          </a:xfrm>
          <a:prstGeom prst="rect">
            <a:avLst/>
          </a:prstGeom>
          <a:blipFill dpi="0" rotWithShape="1">
            <a:blip r:embed="rId2" cstate="print">
              <a:alphaModFix amt="2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579911" y="723900"/>
            <a:ext cx="11032179" cy="5410200"/>
          </a:xfrm>
          <a:prstGeom prst="rect">
            <a:avLst/>
          </a:prstGeom>
          <a:noFill/>
          <a:ln w="53975" cmpd="thickThin">
            <a:solidFill>
              <a:schemeClr val="accent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1256269" y="-1"/>
            <a:ext cx="15631499" cy="6858001"/>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1" name="矩形 10"/>
          <p:cNvSpPr/>
          <p:nvPr userDrawn="1"/>
        </p:nvSpPr>
        <p:spPr>
          <a:xfrm>
            <a:off x="2952750" y="-1"/>
            <a:ext cx="3518564" cy="2209385"/>
          </a:xfrm>
          <a:prstGeom prst="rect">
            <a:avLst/>
          </a:prstGeom>
          <a:blipFill dpi="0" rotWithShape="1">
            <a:blip r:embed="rId2" cstate="print">
              <a:alphaModFix amt="47000"/>
              <a:extLst>
                <a:ext uri="{28A0092B-C50C-407E-A947-70E740481C1C}">
                  <a14:useLocalDpi xmlns:a14="http://schemas.microsoft.com/office/drawing/2010/main" val="0"/>
                </a:ext>
              </a:extLst>
            </a:blip>
            <a:srcRect/>
            <a:stretch>
              <a:fillRect r="1" b="21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602860" y="5248252"/>
            <a:ext cx="4230823" cy="1609748"/>
          </a:xfrm>
          <a:prstGeom prst="rect">
            <a:avLst/>
          </a:prstGeom>
          <a:blipFill dpi="0" rotWithShape="1">
            <a:blip r:embed="rId3" cstate="print">
              <a:alphaModFix amt="72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650778" y="558024"/>
            <a:ext cx="10890445" cy="5741953"/>
          </a:xfrm>
          <a:prstGeom prst="rect">
            <a:avLst/>
          </a:prstGeom>
          <a:noFill/>
          <a:ln w="53975" cmpd="thickThin">
            <a:solidFill>
              <a:schemeClr val="accent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a:fillRect/>
          </a:stretch>
        </p:blipFill>
        <p:spPr>
          <a:xfrm>
            <a:off x="-27545" y="-1"/>
            <a:ext cx="5285345" cy="3517793"/>
          </a:xfrm>
          <a:prstGeom prst="rect">
            <a:avLst/>
          </a:prstGeom>
        </p:spPr>
      </p:pic>
      <p:pic>
        <p:nvPicPr>
          <p:cNvPr id="8" name="图片 7"/>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a:fillRect/>
          </a:stretch>
        </p:blipFill>
        <p:spPr>
          <a:xfrm>
            <a:off x="5936123" y="2021497"/>
            <a:ext cx="6255877" cy="4836503"/>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8" name="矩形 7"/>
          <p:cNvSpPr/>
          <p:nvPr userDrawn="1"/>
        </p:nvSpPr>
        <p:spPr>
          <a:xfrm>
            <a:off x="-19050" y="2723101"/>
            <a:ext cx="4533902" cy="4134899"/>
          </a:xfrm>
          <a:prstGeom prst="rect">
            <a:avLst/>
          </a:prstGeom>
          <a:blipFill dpi="0" rotWithShape="1">
            <a:blip r:embed="rId2" cstate="print">
              <a:alphaModFix amt="44000"/>
              <a:extLst>
                <a:ext uri="{28A0092B-C50C-407E-A947-70E740481C1C}">
                  <a14:useLocalDpi xmlns:a14="http://schemas.microsoft.com/office/drawing/2010/main" val="0"/>
                </a:ext>
              </a:extLst>
            </a:blip>
            <a:srcRect/>
            <a:stretch>
              <a:fillRect t="1"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749105" y="563597"/>
            <a:ext cx="2651319" cy="3190875"/>
          </a:xfrm>
          <a:prstGeom prst="rect">
            <a:avLst/>
          </a:prstGeom>
          <a:noFill/>
          <a:ln w="53975" cmpd="thickThin">
            <a:solidFill>
              <a:schemeClr val="accent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19649" y="2362797"/>
            <a:ext cx="4475554" cy="4514852"/>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10" name="矩形 9"/>
          <p:cNvSpPr/>
          <p:nvPr userDrawn="1"/>
        </p:nvSpPr>
        <p:spPr>
          <a:xfrm>
            <a:off x="0" y="0"/>
            <a:ext cx="3164186" cy="1541592"/>
          </a:xfrm>
          <a:prstGeom prst="rect">
            <a:avLst/>
          </a:prstGeom>
          <a:blipFill dpi="0" rotWithShape="1">
            <a:blip r:embed="rId2" cstate="print">
              <a:alphaModFix amt="24000"/>
              <a:extLst>
                <a:ext uri="{28A0092B-C50C-407E-A947-70E740481C1C}">
                  <a14:useLocalDpi xmlns:a14="http://schemas.microsoft.com/office/drawing/2010/main" val="0"/>
                </a:ext>
              </a:extLst>
            </a:blip>
            <a:srcRect/>
            <a:stretch>
              <a:fillRect b="86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7635788" y="5458796"/>
            <a:ext cx="4230823" cy="1399204"/>
          </a:xfrm>
          <a:prstGeom prst="rect">
            <a:avLst/>
          </a:prstGeom>
          <a:blipFill dpi="0" rotWithShape="1">
            <a:blip r:embed="rId3" cstate="print">
              <a:alphaModFix amt="2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650778" y="558024"/>
            <a:ext cx="10890445" cy="5741953"/>
          </a:xfrm>
          <a:prstGeom prst="rect">
            <a:avLst/>
          </a:prstGeom>
          <a:noFill/>
          <a:ln w="53975" cmpd="thickThin">
            <a:solidFill>
              <a:schemeClr val="accent1">
                <a:alpha val="1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a:fillRect/>
          </a:stretch>
        </p:blipFill>
        <p:spPr>
          <a:xfrm>
            <a:off x="-1029" y="1"/>
            <a:ext cx="1433062" cy="2057400"/>
          </a:xfrm>
          <a:prstGeom prst="rect">
            <a:avLst/>
          </a:prstGeom>
        </p:spPr>
      </p:pic>
      <p:pic>
        <p:nvPicPr>
          <p:cNvPr id="8" name="图片 7"/>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a:fillRect/>
          </a:stretch>
        </p:blipFill>
        <p:spPr>
          <a:xfrm>
            <a:off x="8766953" y="4210050"/>
            <a:ext cx="3425047" cy="264795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7957F-0D44-4A18-829C-722ED7420F7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CD6E3-761A-420C-85B9-A420F0E9EF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淘宝店chenying0907 23"/>
          <p:cNvGrpSpPr/>
          <p:nvPr>
            <p:custDataLst>
              <p:tags r:id="rId1"/>
            </p:custDataLst>
          </p:nvPr>
        </p:nvGrpSpPr>
        <p:grpSpPr>
          <a:xfrm>
            <a:off x="-5456095" y="1688841"/>
            <a:ext cx="1335044" cy="1335044"/>
            <a:chOff x="2618124" y="4245518"/>
            <a:chExt cx="285095" cy="285095"/>
          </a:xfrm>
        </p:grpSpPr>
        <p:sp>
          <p:nvSpPr>
            <p:cNvPr id="25" name="椭圆 24"/>
            <p:cNvSpPr/>
            <p:nvPr/>
          </p:nvSpPr>
          <p:spPr>
            <a:xfrm>
              <a:off x="2665680" y="4293074"/>
              <a:ext cx="189984" cy="189984"/>
            </a:xfrm>
            <a:prstGeom prst="ellipse">
              <a:avLst/>
            </a:prstGeom>
            <a:solidFill>
              <a:srgbClr val="FDF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618124" y="4245518"/>
              <a:ext cx="285095" cy="285095"/>
            </a:xfrm>
            <a:prstGeom prst="ellipse">
              <a:avLst/>
            </a:prstGeom>
            <a:noFill/>
            <a:ln w="44450">
              <a:solidFill>
                <a:srgbClr val="FDF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PA_文本框 3"/>
          <p:cNvSpPr txBox="1"/>
          <p:nvPr>
            <p:custDataLst>
              <p:tags r:id="rId2"/>
            </p:custDataLst>
          </p:nvPr>
        </p:nvSpPr>
        <p:spPr>
          <a:xfrm>
            <a:off x="2152650" y="2801032"/>
            <a:ext cx="8077200" cy="1568450"/>
          </a:xfrm>
          <a:prstGeom prst="rect">
            <a:avLst/>
          </a:prstGeom>
          <a:noFill/>
          <a:effectLst>
            <a:outerShdw blurRad="63500" sx="102000" sy="102000" algn="ctr" rotWithShape="0">
              <a:prstClr val="black">
                <a:alpha val="40000"/>
              </a:prstClr>
            </a:outerShdw>
          </a:effectLst>
        </p:spPr>
        <p:txBody>
          <a:bodyPr wrap="square" rtlCol="0">
            <a:spAutoFit/>
          </a:bodyPr>
          <a:lstStyle/>
          <a:p>
            <a:pPr algn="ctr" fontAlgn="auto"/>
            <a:r>
              <a:rPr sz="3200" dirty="0" smtClean="0">
                <a:solidFill>
                  <a:schemeClr val="accent1"/>
                </a:solidFill>
                <a:ea typeface="方正清刻本悦宋简体" panose="02000000000000000000" pitchFamily="2" charset="-122"/>
              </a:rPr>
              <a:t>Agency costs and efficiency of business</a:t>
            </a:r>
            <a:endParaRPr sz="3200" dirty="0" smtClean="0">
              <a:solidFill>
                <a:schemeClr val="accent1"/>
              </a:solidFill>
              <a:ea typeface="方正清刻本悦宋简体" panose="02000000000000000000" pitchFamily="2" charset="-122"/>
            </a:endParaRPr>
          </a:p>
          <a:p>
            <a:pPr algn="ctr" fontAlgn="auto"/>
            <a:r>
              <a:rPr sz="3200" dirty="0" smtClean="0">
                <a:solidFill>
                  <a:schemeClr val="accent1"/>
                </a:solidFill>
                <a:ea typeface="方正清刻本悦宋简体" panose="02000000000000000000" pitchFamily="2" charset="-122"/>
              </a:rPr>
              <a:t>capital investment: evidence from quarterly</a:t>
            </a:r>
            <a:endParaRPr sz="3200" dirty="0" smtClean="0">
              <a:solidFill>
                <a:schemeClr val="accent1"/>
              </a:solidFill>
              <a:ea typeface="方正清刻本悦宋简体" panose="02000000000000000000" pitchFamily="2" charset="-122"/>
            </a:endParaRPr>
          </a:p>
          <a:p>
            <a:pPr algn="ctr" fontAlgn="auto"/>
            <a:r>
              <a:rPr sz="3200" dirty="0" smtClean="0">
                <a:solidFill>
                  <a:schemeClr val="accent1"/>
                </a:solidFill>
                <a:ea typeface="方正清刻本悦宋简体" panose="02000000000000000000" pitchFamily="2" charset="-122"/>
              </a:rPr>
              <a:t>capital expenditures</a:t>
            </a:r>
            <a:endParaRPr sz="3200" dirty="0" smtClean="0">
              <a:solidFill>
                <a:schemeClr val="accent1"/>
              </a:solidFill>
              <a:ea typeface="方正清刻本悦宋简体" panose="02000000000000000000" pitchFamily="2" charset="-122"/>
            </a:endParaRPr>
          </a:p>
        </p:txBody>
      </p:sp>
      <p:sp>
        <p:nvSpPr>
          <p:cNvPr id="20" name="文本框 19"/>
          <p:cNvSpPr txBox="1"/>
          <p:nvPr/>
        </p:nvSpPr>
        <p:spPr>
          <a:xfrm>
            <a:off x="5203825" y="4993005"/>
            <a:ext cx="1974850" cy="829945"/>
          </a:xfrm>
          <a:prstGeom prst="rect">
            <a:avLst/>
          </a:prstGeom>
          <a:noFill/>
        </p:spPr>
        <p:txBody>
          <a:bodyPr wrap="square" rtlCol="0">
            <a:spAutoFit/>
          </a:bodyPr>
          <a:lstStyle/>
          <a:p>
            <a:r>
              <a:rPr lang="en-US" altLang="zh-CN" sz="2400" dirty="0" smtClean="0">
                <a:solidFill>
                  <a:schemeClr val="accent1"/>
                </a:solidFill>
                <a:latin typeface="微软雅黑 Light" panose="020B0502040204020203" pitchFamily="34" charset="-122"/>
                <a:ea typeface="微软雅黑 Light" panose="020B0502040204020203" pitchFamily="34" charset="-122"/>
              </a:rPr>
              <a:t>  </a:t>
            </a:r>
            <a:r>
              <a:rPr lang="en-US" altLang="zh-CN" sz="2400" b="1" dirty="0" smtClean="0">
                <a:solidFill>
                  <a:schemeClr val="accent1"/>
                </a:solidFill>
                <a:latin typeface="微软雅黑 Light" panose="020B0502040204020203" pitchFamily="34" charset="-122"/>
                <a:ea typeface="微软雅黑 Light" panose="020B0502040204020203" pitchFamily="34" charset="-122"/>
              </a:rPr>
              <a:t> </a:t>
            </a:r>
            <a:r>
              <a:rPr lang="en-US" altLang="zh-CN" sz="2400" b="1" dirty="0" smtClean="0">
                <a:solidFill>
                  <a:schemeClr val="accent1"/>
                </a:solidFill>
                <a:ea typeface="微软雅黑 Light" panose="020B0502040204020203" pitchFamily="34" charset="-122"/>
              </a:rPr>
              <a:t>17720955</a:t>
            </a:r>
            <a:endParaRPr lang="en-US" altLang="zh-CN" sz="2400" b="1" dirty="0" smtClean="0">
              <a:solidFill>
                <a:schemeClr val="accent1"/>
              </a:solidFill>
              <a:ea typeface="微软雅黑 Light" panose="020B0502040204020203" pitchFamily="34" charset="-122"/>
            </a:endParaRPr>
          </a:p>
          <a:p>
            <a:pPr algn="ctr"/>
            <a:r>
              <a:rPr lang="zh-CN" altLang="en-US" sz="2400" b="1" dirty="0" smtClean="0">
                <a:solidFill>
                  <a:schemeClr val="accent1"/>
                </a:solidFill>
                <a:ea typeface="微软雅黑 Light" panose="020B0502040204020203" pitchFamily="34" charset="-122"/>
              </a:rPr>
              <a:t>贺川</a:t>
            </a:r>
            <a:endParaRPr lang="zh-CN" altLang="en-US" sz="2400" b="1" dirty="0" smtClean="0">
              <a:solidFill>
                <a:schemeClr val="accent1"/>
              </a:solidFill>
              <a:ea typeface="微软雅黑 Light" panose="020B0502040204020203"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33805"/>
            <a:ext cx="9892665" cy="267652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     The coefficient of the interactive term of cash flow and the fourth quarter dummy is negative and significant. This is inconsistent with the view that the large investment in the fourth quarter is driven by large cash flows in that quarter. One of the questions we really want to answer is whether the larger fourth quarter capital expenditure is justified by larger investment opportunities. The interactive term of Tobin'sq and the fourth quarter dummy is negative and significant. This means that the fourth quarter investment is significantly less sensitive to investment opportunities.</a:t>
            </a:r>
            <a:endParaRPr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20470"/>
            <a:ext cx="9892665" cy="82994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sp>
        <p:nvSpPr>
          <p:cNvPr id="100" name="文本框 99"/>
          <p:cNvSpPr txBox="1"/>
          <p:nvPr/>
        </p:nvSpPr>
        <p:spPr>
          <a:xfrm>
            <a:off x="838200" y="979170"/>
            <a:ext cx="10515600" cy="1014730"/>
          </a:xfrm>
          <a:prstGeom prst="rect">
            <a:avLst/>
          </a:prstGeom>
          <a:noFill/>
          <a:ln w="9525">
            <a:noFill/>
          </a:ln>
        </p:spPr>
        <p:txBody>
          <a:bodyPr wrap="square">
            <a:spAutoFit/>
          </a:bodyPr>
          <a:p>
            <a:pPr indent="0" algn="just" fontAlgn="auto"/>
            <a:r>
              <a:rPr lang="en-US" altLang="zh-CN" sz="2000" b="0">
                <a:solidFill>
                  <a:schemeClr val="accent1"/>
                </a:solidFill>
                <a:effectLst>
                  <a:outerShdw blurRad="38100" dist="25400" dir="5400000" algn="ctr" rotWithShape="0">
                    <a:srgbClr val="6E747A">
                      <a:alpha val="43000"/>
                    </a:srgbClr>
                  </a:outerShdw>
                </a:effectLst>
                <a:ea typeface="宋体" panose="02010600030101010101" pitchFamily="2" charset="-122"/>
                <a:cs typeface="宋体" panose="02010600030101010101" pitchFamily="2" charset="-122"/>
              </a:rPr>
              <a:t>    Next, we examine whether the investment in the fourth quarter is driven by factors other than investment opportunities or financial constraints. Does the level of cash holdings affect the firms' investment decision?</a:t>
            </a:r>
            <a:endParaRPr lang="en-US" altLang="zh-CN" sz="2000" b="0">
              <a:solidFill>
                <a:schemeClr val="accent1"/>
              </a:solidFill>
              <a:effectLst>
                <a:outerShdw blurRad="38100" dist="25400" dir="5400000" algn="ctr" rotWithShape="0">
                  <a:srgbClr val="6E747A">
                    <a:alpha val="43000"/>
                  </a:srgbClr>
                </a:outerShdw>
              </a:effectLst>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838200" y="1993900"/>
            <a:ext cx="9516745" cy="4500245"/>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33805"/>
            <a:ext cx="9892665" cy="267652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     The coefficient of the interactive term of cash flow and the fourth quarter dummy is negative and significant. This is inconsistent with the view that the large investment in the fourth quarter is driven by large cash flows in that quarter. One of the questions we really want to answer is whether the larger fourth quarter capital expenditure is justified by larger investment opportunities. The interactive term of Tobin'sq and the fourth quarter dummy is negative and significant. This means that the fourth quarter investment is significantly less sensitive to investment opportunities.</a:t>
            </a:r>
            <a:endParaRPr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33805"/>
            <a:ext cx="9892665" cy="82994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a:t>
            </a:r>
            <a:endParaRPr lang="zh-CN" altLang="en-US" sz="2000" dirty="0">
              <a:solidFill>
                <a:schemeClr val="accent1"/>
              </a:solidFill>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921385" y="561975"/>
            <a:ext cx="9737090" cy="4610100"/>
          </a:xfrm>
          <a:prstGeom prst="rect">
            <a:avLst/>
          </a:prstGeom>
        </p:spPr>
      </p:pic>
      <p:sp>
        <p:nvSpPr>
          <p:cNvPr id="3" name="淘宝店chenying0907 14"/>
          <p:cNvSpPr/>
          <p:nvPr/>
        </p:nvSpPr>
        <p:spPr>
          <a:xfrm>
            <a:off x="765810" y="5080000"/>
            <a:ext cx="9892665" cy="1198880"/>
          </a:xfrm>
          <a:prstGeom prst="rect">
            <a:avLst/>
          </a:prstGeom>
        </p:spPr>
        <p:txBody>
          <a:bodyPr wrap="square">
            <a:spAutoFit/>
          </a:bodyPr>
          <a:p>
            <a:pPr algn="just">
              <a:lnSpc>
                <a:spcPct val="120000"/>
              </a:lnSpc>
            </a:pPr>
            <a:r>
              <a:rPr lang="en-US" altLang="zh-CN"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  The coefficient of the size dummy is positive but the interactive term in Table 4 is negative and significant, suggesting that capital expenditures are greater for large firms than small firms and large-firm capital expenditures are less efficient than small-firm capital expenditures</a:t>
            </a:r>
            <a:endParaRPr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33805"/>
            <a:ext cx="9892665" cy="82994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922655" y="1233805"/>
            <a:ext cx="9635490" cy="4599305"/>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33805"/>
            <a:ext cx="9892665" cy="4154170"/>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Panel A of Table 5 shows the result of investment regressions with diversification dummy and interactive term of Tobin's q and diversification dummy. The positive coefficient of the diversification dummy indicates that diversified firms invest more than stand-alone firms, even after controlling for other investment determinants. The coefficient of the interactive term is negative, consistent with the view that diversified firms make less efficient allocation of internal capital, so their investment is less sensitive to the investment opportunities.</a:t>
            </a:r>
            <a:endParaRPr sz="2000" dirty="0">
              <a:solidFill>
                <a:schemeClr val="accent1"/>
              </a:solidFill>
              <a:ea typeface="微软雅黑 Light" panose="020B0502040204020203" pitchFamily="34" charset="-122"/>
            </a:endParaRPr>
          </a:p>
          <a:p>
            <a:pPr algn="just">
              <a:lnSpc>
                <a:spcPct val="120000"/>
              </a:lnSpc>
            </a:pPr>
            <a:r>
              <a:rPr sz="2000" dirty="0">
                <a:solidFill>
                  <a:schemeClr val="accent1"/>
                </a:solidFill>
                <a:ea typeface="微软雅黑 Light" panose="020B0502040204020203" pitchFamily="34" charset="-122"/>
              </a:rPr>
              <a:t>    Panel B of Table 5 includes two more variables to investigate the investment efficiency in the fourth quarter for diversified firms. As we expected, the coefficient of the interactive term of Tobin's q, diversification dummy and the fourth quarter dummy is negative and significant, suggesting that the fourth quarter investment tends to be less efficient for diversified firms than stand-alone firms.</a:t>
            </a:r>
            <a:endParaRPr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876300" y="1501140"/>
            <a:ext cx="10438765" cy="6369685"/>
          </a:xfrm>
          <a:prstGeom prst="rect">
            <a:avLst/>
          </a:prstGeom>
        </p:spPr>
        <p:txBody>
          <a:bodyPr wrap="square">
            <a:spAutoFit/>
          </a:bodyPr>
          <a:lstStyle/>
          <a:p>
            <a:pPr algn="just">
              <a:lnSpc>
                <a:spcPct val="120000"/>
              </a:lnSpc>
            </a:pPr>
            <a:r>
              <a:rPr lang="en-US"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We f</a:t>
            </a:r>
            <a:r>
              <a:rPr lang="en-US" sz="2000" dirty="0">
                <a:solidFill>
                  <a:schemeClr val="accent1"/>
                </a:solidFill>
                <a:ea typeface="微软雅黑 Light" panose="020B0502040204020203" pitchFamily="34" charset="-122"/>
              </a:rPr>
              <a:t>i</a:t>
            </a:r>
            <a:r>
              <a:rPr sz="2000" dirty="0">
                <a:solidFill>
                  <a:schemeClr val="accent1"/>
                </a:solidFill>
                <a:ea typeface="微软雅黑 Light" panose="020B0502040204020203" pitchFamily="34" charset="-122"/>
              </a:rPr>
              <a:t>nd larger capital expenditures in the fourth quarter. We propose agency theory to explain the phenomenon and then document that investments by firms with large cash holdings are less responsive to their growth opportunities than investments by firms with little cash holdings. We also report that, after adjusting for size differences, large firms invest more than small firms and this difference is even greater in the fourth quarter. In addition, we show that diversified firms invest more but less efficiently than stand-alone firms in all quarters, and this is more pronounced in the fourth quarter. To the extent that cash holdings proxy for free cash flows, and that firm size and diversification proxy for inefficient allocation of internal capital. </a:t>
            </a:r>
            <a:endParaRPr sz="2000" dirty="0">
              <a:solidFill>
                <a:schemeClr val="accent1"/>
              </a:solidFill>
              <a:ea typeface="微软雅黑 Light" panose="020B0502040204020203" pitchFamily="34" charset="-122"/>
            </a:endParaRPr>
          </a:p>
          <a:p>
            <a:pPr algn="just">
              <a:lnSpc>
                <a:spcPct val="120000"/>
              </a:lnSpc>
            </a:pPr>
            <a:r>
              <a:rPr sz="2000" dirty="0">
                <a:solidFill>
                  <a:schemeClr val="accent1"/>
                </a:solidFill>
                <a:ea typeface="微软雅黑 Light" panose="020B0502040204020203" pitchFamily="34" charset="-122"/>
              </a:rPr>
              <a:t>    Overall, we find a support for the idea that quarterly capital expenditures are inefficiently allocated and the degree of inefficiency is explained by agency costs. Our main empirical contribution to the literature is to demonstrate that agency costs do affect the efficiency of quarterly investment behavior of the firm.</a:t>
            </a:r>
            <a:endParaRPr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grpSp>
        <p:nvGrpSpPr>
          <p:cNvPr id="25" name="淘宝店chenying0907 24"/>
          <p:cNvGrpSpPr/>
          <p:nvPr/>
        </p:nvGrpSpPr>
        <p:grpSpPr>
          <a:xfrm>
            <a:off x="1031240" y="558474"/>
            <a:ext cx="784860" cy="706755"/>
            <a:chOff x="5280876" y="1156723"/>
            <a:chExt cx="1630248" cy="1778141"/>
          </a:xfrm>
        </p:grpSpPr>
        <p:grpSp>
          <p:nvGrpSpPr>
            <p:cNvPr id="24" name="淘宝店chenying0907 23"/>
            <p:cNvGrpSpPr/>
            <p:nvPr/>
          </p:nvGrpSpPr>
          <p:grpSpPr>
            <a:xfrm>
              <a:off x="5280876" y="1286950"/>
              <a:ext cx="1630248" cy="1647137"/>
              <a:chOff x="4797425" y="2112963"/>
              <a:chExt cx="2605088" cy="2632075"/>
            </a:xfrm>
          </p:grpSpPr>
          <p:sp>
            <p:nvSpPr>
              <p:cNvPr id="3" name="Freeform 9"/>
              <p:cNvSpPr/>
              <p:nvPr/>
            </p:nvSpPr>
            <p:spPr bwMode="auto">
              <a:xfrm>
                <a:off x="4797425" y="2112963"/>
                <a:ext cx="2605088" cy="2632075"/>
              </a:xfrm>
              <a:custGeom>
                <a:avLst/>
                <a:gdLst>
                  <a:gd name="T0" fmla="*/ 674 w 692"/>
                  <a:gd name="T1" fmla="*/ 403 h 699"/>
                  <a:gd name="T2" fmla="*/ 656 w 692"/>
                  <a:gd name="T3" fmla="*/ 468 h 699"/>
                  <a:gd name="T4" fmla="*/ 618 w 692"/>
                  <a:gd name="T5" fmla="*/ 540 h 699"/>
                  <a:gd name="T6" fmla="*/ 574 w 692"/>
                  <a:gd name="T7" fmla="*/ 591 h 699"/>
                  <a:gd name="T8" fmla="*/ 508 w 692"/>
                  <a:gd name="T9" fmla="*/ 639 h 699"/>
                  <a:gd name="T10" fmla="*/ 446 w 692"/>
                  <a:gd name="T11" fmla="*/ 666 h 699"/>
                  <a:gd name="T12" fmla="*/ 367 w 692"/>
                  <a:gd name="T13" fmla="*/ 681 h 699"/>
                  <a:gd name="T14" fmla="*/ 299 w 692"/>
                  <a:gd name="T15" fmla="*/ 678 h 699"/>
                  <a:gd name="T16" fmla="*/ 221 w 692"/>
                  <a:gd name="T17" fmla="*/ 657 h 699"/>
                  <a:gd name="T18" fmla="*/ 161 w 692"/>
                  <a:gd name="T19" fmla="*/ 625 h 699"/>
                  <a:gd name="T20" fmla="*/ 100 w 692"/>
                  <a:gd name="T21" fmla="*/ 572 h 699"/>
                  <a:gd name="T22" fmla="*/ 60 w 692"/>
                  <a:gd name="T23" fmla="*/ 518 h 699"/>
                  <a:gd name="T24" fmla="*/ 27 w 692"/>
                  <a:gd name="T25" fmla="*/ 444 h 699"/>
                  <a:gd name="T26" fmla="*/ 15 w 692"/>
                  <a:gd name="T27" fmla="*/ 377 h 699"/>
                  <a:gd name="T28" fmla="*/ 18 w 692"/>
                  <a:gd name="T29" fmla="*/ 296 h 699"/>
                  <a:gd name="T30" fmla="*/ 36 w 692"/>
                  <a:gd name="T31" fmla="*/ 231 h 699"/>
                  <a:gd name="T32" fmla="*/ 74 w 692"/>
                  <a:gd name="T33" fmla="*/ 159 h 699"/>
                  <a:gd name="T34" fmla="*/ 118 w 692"/>
                  <a:gd name="T35" fmla="*/ 108 h 699"/>
                  <a:gd name="T36" fmla="*/ 183 w 692"/>
                  <a:gd name="T37" fmla="*/ 60 h 699"/>
                  <a:gd name="T38" fmla="*/ 245 w 692"/>
                  <a:gd name="T39" fmla="*/ 33 h 699"/>
                  <a:gd name="T40" fmla="*/ 325 w 692"/>
                  <a:gd name="T41" fmla="*/ 18 h 699"/>
                  <a:gd name="T42" fmla="*/ 393 w 692"/>
                  <a:gd name="T43" fmla="*/ 21 h 699"/>
                  <a:gd name="T44" fmla="*/ 471 w 692"/>
                  <a:gd name="T45" fmla="*/ 42 h 699"/>
                  <a:gd name="T46" fmla="*/ 531 w 692"/>
                  <a:gd name="T47" fmla="*/ 74 h 699"/>
                  <a:gd name="T48" fmla="*/ 592 w 692"/>
                  <a:gd name="T49" fmla="*/ 127 h 699"/>
                  <a:gd name="T50" fmla="*/ 632 w 692"/>
                  <a:gd name="T51" fmla="*/ 181 h 699"/>
                  <a:gd name="T52" fmla="*/ 664 w 692"/>
                  <a:gd name="T53" fmla="*/ 256 h 699"/>
                  <a:gd name="T54" fmla="*/ 677 w 692"/>
                  <a:gd name="T55" fmla="*/ 322 h 699"/>
                  <a:gd name="T56" fmla="*/ 674 w 692"/>
                  <a:gd name="T57" fmla="*/ 403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699">
                    <a:moveTo>
                      <a:pt x="674" y="403"/>
                    </a:moveTo>
                    <a:cubicBezTo>
                      <a:pt x="687" y="426"/>
                      <a:pt x="679" y="455"/>
                      <a:pt x="656" y="468"/>
                    </a:cubicBezTo>
                    <a:cubicBezTo>
                      <a:pt x="633" y="482"/>
                      <a:pt x="616" y="514"/>
                      <a:pt x="618" y="540"/>
                    </a:cubicBezTo>
                    <a:cubicBezTo>
                      <a:pt x="620" y="566"/>
                      <a:pt x="600" y="589"/>
                      <a:pt x="574" y="591"/>
                    </a:cubicBezTo>
                    <a:cubicBezTo>
                      <a:pt x="547" y="593"/>
                      <a:pt x="518" y="615"/>
                      <a:pt x="508" y="639"/>
                    </a:cubicBezTo>
                    <a:cubicBezTo>
                      <a:pt x="499" y="664"/>
                      <a:pt x="471" y="676"/>
                      <a:pt x="446" y="666"/>
                    </a:cubicBezTo>
                    <a:cubicBezTo>
                      <a:pt x="422" y="656"/>
                      <a:pt x="386" y="663"/>
                      <a:pt x="367" y="681"/>
                    </a:cubicBezTo>
                    <a:cubicBezTo>
                      <a:pt x="347" y="699"/>
                      <a:pt x="317" y="698"/>
                      <a:pt x="299" y="678"/>
                    </a:cubicBezTo>
                    <a:cubicBezTo>
                      <a:pt x="281" y="659"/>
                      <a:pt x="246" y="650"/>
                      <a:pt x="221" y="657"/>
                    </a:cubicBezTo>
                    <a:cubicBezTo>
                      <a:pt x="196" y="665"/>
                      <a:pt x="169" y="651"/>
                      <a:pt x="161" y="625"/>
                    </a:cubicBezTo>
                    <a:cubicBezTo>
                      <a:pt x="153" y="600"/>
                      <a:pt x="126" y="576"/>
                      <a:pt x="100" y="572"/>
                    </a:cubicBezTo>
                    <a:cubicBezTo>
                      <a:pt x="74" y="568"/>
                      <a:pt x="56" y="544"/>
                      <a:pt x="60" y="518"/>
                    </a:cubicBezTo>
                    <a:cubicBezTo>
                      <a:pt x="64" y="492"/>
                      <a:pt x="49" y="458"/>
                      <a:pt x="27" y="444"/>
                    </a:cubicBezTo>
                    <a:cubicBezTo>
                      <a:pt x="6" y="429"/>
                      <a:pt x="0" y="399"/>
                      <a:pt x="15" y="377"/>
                    </a:cubicBezTo>
                    <a:cubicBezTo>
                      <a:pt x="30" y="355"/>
                      <a:pt x="31" y="319"/>
                      <a:pt x="18" y="296"/>
                    </a:cubicBezTo>
                    <a:cubicBezTo>
                      <a:pt x="5" y="273"/>
                      <a:pt x="13" y="244"/>
                      <a:pt x="36" y="231"/>
                    </a:cubicBezTo>
                    <a:cubicBezTo>
                      <a:pt x="59" y="218"/>
                      <a:pt x="76" y="185"/>
                      <a:pt x="74" y="159"/>
                    </a:cubicBezTo>
                    <a:cubicBezTo>
                      <a:pt x="72" y="133"/>
                      <a:pt x="92" y="110"/>
                      <a:pt x="118" y="108"/>
                    </a:cubicBezTo>
                    <a:cubicBezTo>
                      <a:pt x="144" y="106"/>
                      <a:pt x="174" y="84"/>
                      <a:pt x="183" y="60"/>
                    </a:cubicBezTo>
                    <a:cubicBezTo>
                      <a:pt x="193" y="35"/>
                      <a:pt x="221" y="23"/>
                      <a:pt x="245" y="33"/>
                    </a:cubicBezTo>
                    <a:cubicBezTo>
                      <a:pt x="270" y="43"/>
                      <a:pt x="306" y="36"/>
                      <a:pt x="325" y="18"/>
                    </a:cubicBezTo>
                    <a:cubicBezTo>
                      <a:pt x="344" y="0"/>
                      <a:pt x="375" y="1"/>
                      <a:pt x="393" y="21"/>
                    </a:cubicBezTo>
                    <a:cubicBezTo>
                      <a:pt x="411" y="40"/>
                      <a:pt x="446" y="50"/>
                      <a:pt x="471" y="42"/>
                    </a:cubicBezTo>
                    <a:cubicBezTo>
                      <a:pt x="496" y="34"/>
                      <a:pt x="523" y="48"/>
                      <a:pt x="531" y="74"/>
                    </a:cubicBezTo>
                    <a:cubicBezTo>
                      <a:pt x="539" y="99"/>
                      <a:pt x="566" y="123"/>
                      <a:pt x="592" y="127"/>
                    </a:cubicBezTo>
                    <a:cubicBezTo>
                      <a:pt x="618" y="131"/>
                      <a:pt x="636" y="155"/>
                      <a:pt x="632" y="181"/>
                    </a:cubicBezTo>
                    <a:cubicBezTo>
                      <a:pt x="628" y="207"/>
                      <a:pt x="643" y="241"/>
                      <a:pt x="664" y="256"/>
                    </a:cubicBezTo>
                    <a:cubicBezTo>
                      <a:pt x="686" y="270"/>
                      <a:pt x="692" y="300"/>
                      <a:pt x="677" y="322"/>
                    </a:cubicBezTo>
                    <a:cubicBezTo>
                      <a:pt x="662" y="344"/>
                      <a:pt x="661" y="380"/>
                      <a:pt x="674" y="4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Freeform 10"/>
              <p:cNvSpPr>
                <a:spLocks noEditPoints="1"/>
              </p:cNvSpPr>
              <p:nvPr/>
            </p:nvSpPr>
            <p:spPr bwMode="auto">
              <a:xfrm>
                <a:off x="4989513" y="2316163"/>
                <a:ext cx="2220913" cy="2225675"/>
              </a:xfrm>
              <a:custGeom>
                <a:avLst/>
                <a:gdLst>
                  <a:gd name="T0" fmla="*/ 0 w 590"/>
                  <a:gd name="T1" fmla="*/ 296 h 591"/>
                  <a:gd name="T2" fmla="*/ 295 w 590"/>
                  <a:gd name="T3" fmla="*/ 0 h 591"/>
                  <a:gd name="T4" fmla="*/ 295 w 590"/>
                  <a:gd name="T5" fmla="*/ 0 h 591"/>
                  <a:gd name="T6" fmla="*/ 590 w 590"/>
                  <a:gd name="T7" fmla="*/ 296 h 591"/>
                  <a:gd name="T8" fmla="*/ 590 w 590"/>
                  <a:gd name="T9" fmla="*/ 296 h 591"/>
                  <a:gd name="T10" fmla="*/ 295 w 590"/>
                  <a:gd name="T11" fmla="*/ 591 h 591"/>
                  <a:gd name="T12" fmla="*/ 295 w 590"/>
                  <a:gd name="T13" fmla="*/ 591 h 591"/>
                  <a:gd name="T14" fmla="*/ 0 w 590"/>
                  <a:gd name="T15" fmla="*/ 296 h 591"/>
                  <a:gd name="T16" fmla="*/ 89 w 590"/>
                  <a:gd name="T17" fmla="*/ 89 h 591"/>
                  <a:gd name="T18" fmla="*/ 3 w 590"/>
                  <a:gd name="T19" fmla="*/ 296 h 591"/>
                  <a:gd name="T20" fmla="*/ 3 w 590"/>
                  <a:gd name="T21" fmla="*/ 296 h 591"/>
                  <a:gd name="T22" fmla="*/ 89 w 590"/>
                  <a:gd name="T23" fmla="*/ 502 h 591"/>
                  <a:gd name="T24" fmla="*/ 89 w 590"/>
                  <a:gd name="T25" fmla="*/ 502 h 591"/>
                  <a:gd name="T26" fmla="*/ 295 w 590"/>
                  <a:gd name="T27" fmla="*/ 587 h 591"/>
                  <a:gd name="T28" fmla="*/ 295 w 590"/>
                  <a:gd name="T29" fmla="*/ 587 h 591"/>
                  <a:gd name="T30" fmla="*/ 501 w 590"/>
                  <a:gd name="T31" fmla="*/ 502 h 591"/>
                  <a:gd name="T32" fmla="*/ 501 w 590"/>
                  <a:gd name="T33" fmla="*/ 502 h 591"/>
                  <a:gd name="T34" fmla="*/ 587 w 590"/>
                  <a:gd name="T35" fmla="*/ 296 h 591"/>
                  <a:gd name="T36" fmla="*/ 587 w 590"/>
                  <a:gd name="T37" fmla="*/ 296 h 591"/>
                  <a:gd name="T38" fmla="*/ 501 w 590"/>
                  <a:gd name="T39" fmla="*/ 89 h 591"/>
                  <a:gd name="T40" fmla="*/ 501 w 590"/>
                  <a:gd name="T41" fmla="*/ 89 h 591"/>
                  <a:gd name="T42" fmla="*/ 295 w 590"/>
                  <a:gd name="T43" fmla="*/ 4 h 591"/>
                  <a:gd name="T44" fmla="*/ 295 w 590"/>
                  <a:gd name="T45" fmla="*/ 4 h 591"/>
                  <a:gd name="T46" fmla="*/ 89 w 590"/>
                  <a:gd name="T47" fmla="*/ 8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0" h="591">
                    <a:moveTo>
                      <a:pt x="0" y="296"/>
                    </a:moveTo>
                    <a:cubicBezTo>
                      <a:pt x="0" y="132"/>
                      <a:pt x="132" y="0"/>
                      <a:pt x="295" y="0"/>
                    </a:cubicBezTo>
                    <a:cubicBezTo>
                      <a:pt x="295" y="0"/>
                      <a:pt x="295" y="0"/>
                      <a:pt x="295" y="0"/>
                    </a:cubicBezTo>
                    <a:cubicBezTo>
                      <a:pt x="458" y="0"/>
                      <a:pt x="590" y="132"/>
                      <a:pt x="590" y="296"/>
                    </a:cubicBezTo>
                    <a:cubicBezTo>
                      <a:pt x="590" y="296"/>
                      <a:pt x="590" y="296"/>
                      <a:pt x="590" y="296"/>
                    </a:cubicBezTo>
                    <a:cubicBezTo>
                      <a:pt x="590" y="459"/>
                      <a:pt x="458" y="591"/>
                      <a:pt x="295" y="591"/>
                    </a:cubicBezTo>
                    <a:cubicBezTo>
                      <a:pt x="295" y="591"/>
                      <a:pt x="295" y="591"/>
                      <a:pt x="295" y="591"/>
                    </a:cubicBezTo>
                    <a:cubicBezTo>
                      <a:pt x="132" y="591"/>
                      <a:pt x="0" y="459"/>
                      <a:pt x="0" y="296"/>
                    </a:cubicBezTo>
                    <a:close/>
                    <a:moveTo>
                      <a:pt x="89" y="89"/>
                    </a:moveTo>
                    <a:cubicBezTo>
                      <a:pt x="36" y="142"/>
                      <a:pt x="3" y="215"/>
                      <a:pt x="3" y="296"/>
                    </a:cubicBezTo>
                    <a:cubicBezTo>
                      <a:pt x="3" y="296"/>
                      <a:pt x="3" y="296"/>
                      <a:pt x="3" y="296"/>
                    </a:cubicBezTo>
                    <a:cubicBezTo>
                      <a:pt x="3" y="376"/>
                      <a:pt x="36" y="449"/>
                      <a:pt x="89" y="502"/>
                    </a:cubicBezTo>
                    <a:cubicBezTo>
                      <a:pt x="89" y="502"/>
                      <a:pt x="89" y="502"/>
                      <a:pt x="89" y="502"/>
                    </a:cubicBezTo>
                    <a:cubicBezTo>
                      <a:pt x="141" y="555"/>
                      <a:pt x="214" y="587"/>
                      <a:pt x="295" y="587"/>
                    </a:cubicBezTo>
                    <a:cubicBezTo>
                      <a:pt x="295" y="587"/>
                      <a:pt x="295" y="587"/>
                      <a:pt x="295" y="587"/>
                    </a:cubicBezTo>
                    <a:cubicBezTo>
                      <a:pt x="375" y="587"/>
                      <a:pt x="448" y="555"/>
                      <a:pt x="501" y="502"/>
                    </a:cubicBezTo>
                    <a:cubicBezTo>
                      <a:pt x="501" y="502"/>
                      <a:pt x="501" y="502"/>
                      <a:pt x="501" y="502"/>
                    </a:cubicBezTo>
                    <a:cubicBezTo>
                      <a:pt x="554" y="449"/>
                      <a:pt x="587" y="376"/>
                      <a:pt x="587" y="296"/>
                    </a:cubicBezTo>
                    <a:cubicBezTo>
                      <a:pt x="587" y="296"/>
                      <a:pt x="587" y="296"/>
                      <a:pt x="587" y="296"/>
                    </a:cubicBezTo>
                    <a:cubicBezTo>
                      <a:pt x="587" y="215"/>
                      <a:pt x="554" y="142"/>
                      <a:pt x="501" y="89"/>
                    </a:cubicBezTo>
                    <a:cubicBezTo>
                      <a:pt x="501" y="89"/>
                      <a:pt x="501" y="89"/>
                      <a:pt x="501" y="89"/>
                    </a:cubicBezTo>
                    <a:cubicBezTo>
                      <a:pt x="448" y="37"/>
                      <a:pt x="375" y="4"/>
                      <a:pt x="295" y="4"/>
                    </a:cubicBezTo>
                    <a:cubicBezTo>
                      <a:pt x="295" y="4"/>
                      <a:pt x="295" y="4"/>
                      <a:pt x="295" y="4"/>
                    </a:cubicBezTo>
                    <a:cubicBezTo>
                      <a:pt x="214" y="4"/>
                      <a:pt x="141" y="37"/>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11"/>
              <p:cNvSpPr>
                <a:spLocks noEditPoints="1"/>
              </p:cNvSpPr>
              <p:nvPr/>
            </p:nvSpPr>
            <p:spPr bwMode="auto">
              <a:xfrm>
                <a:off x="5041900" y="2373313"/>
                <a:ext cx="2116138" cy="2112963"/>
              </a:xfrm>
              <a:custGeom>
                <a:avLst/>
                <a:gdLst>
                  <a:gd name="T0" fmla="*/ 0 w 562"/>
                  <a:gd name="T1" fmla="*/ 281 h 561"/>
                  <a:gd name="T2" fmla="*/ 281 w 562"/>
                  <a:gd name="T3" fmla="*/ 0 h 561"/>
                  <a:gd name="T4" fmla="*/ 281 w 562"/>
                  <a:gd name="T5" fmla="*/ 0 h 561"/>
                  <a:gd name="T6" fmla="*/ 562 w 562"/>
                  <a:gd name="T7" fmla="*/ 281 h 561"/>
                  <a:gd name="T8" fmla="*/ 562 w 562"/>
                  <a:gd name="T9" fmla="*/ 281 h 561"/>
                  <a:gd name="T10" fmla="*/ 281 w 562"/>
                  <a:gd name="T11" fmla="*/ 561 h 561"/>
                  <a:gd name="T12" fmla="*/ 281 w 562"/>
                  <a:gd name="T13" fmla="*/ 561 h 561"/>
                  <a:gd name="T14" fmla="*/ 0 w 562"/>
                  <a:gd name="T15" fmla="*/ 281 h 561"/>
                  <a:gd name="T16" fmla="*/ 89 w 562"/>
                  <a:gd name="T17" fmla="*/ 89 h 561"/>
                  <a:gd name="T18" fmla="*/ 10 w 562"/>
                  <a:gd name="T19" fmla="*/ 281 h 561"/>
                  <a:gd name="T20" fmla="*/ 10 w 562"/>
                  <a:gd name="T21" fmla="*/ 281 h 561"/>
                  <a:gd name="T22" fmla="*/ 89 w 562"/>
                  <a:gd name="T23" fmla="*/ 472 h 561"/>
                  <a:gd name="T24" fmla="*/ 89 w 562"/>
                  <a:gd name="T25" fmla="*/ 472 h 561"/>
                  <a:gd name="T26" fmla="*/ 281 w 562"/>
                  <a:gd name="T27" fmla="*/ 551 h 561"/>
                  <a:gd name="T28" fmla="*/ 281 w 562"/>
                  <a:gd name="T29" fmla="*/ 551 h 561"/>
                  <a:gd name="T30" fmla="*/ 472 w 562"/>
                  <a:gd name="T31" fmla="*/ 472 h 561"/>
                  <a:gd name="T32" fmla="*/ 472 w 562"/>
                  <a:gd name="T33" fmla="*/ 472 h 561"/>
                  <a:gd name="T34" fmla="*/ 552 w 562"/>
                  <a:gd name="T35" fmla="*/ 281 h 561"/>
                  <a:gd name="T36" fmla="*/ 552 w 562"/>
                  <a:gd name="T37" fmla="*/ 281 h 561"/>
                  <a:gd name="T38" fmla="*/ 472 w 562"/>
                  <a:gd name="T39" fmla="*/ 89 h 561"/>
                  <a:gd name="T40" fmla="*/ 472 w 562"/>
                  <a:gd name="T41" fmla="*/ 89 h 561"/>
                  <a:gd name="T42" fmla="*/ 281 w 562"/>
                  <a:gd name="T43" fmla="*/ 10 h 561"/>
                  <a:gd name="T44" fmla="*/ 281 w 562"/>
                  <a:gd name="T45" fmla="*/ 10 h 561"/>
                  <a:gd name="T46" fmla="*/ 89 w 562"/>
                  <a:gd name="T47" fmla="*/ 8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2" h="561">
                    <a:moveTo>
                      <a:pt x="0" y="281"/>
                    </a:moveTo>
                    <a:cubicBezTo>
                      <a:pt x="0" y="126"/>
                      <a:pt x="126" y="0"/>
                      <a:pt x="281" y="0"/>
                    </a:cubicBezTo>
                    <a:cubicBezTo>
                      <a:pt x="281" y="0"/>
                      <a:pt x="281" y="0"/>
                      <a:pt x="281" y="0"/>
                    </a:cubicBezTo>
                    <a:cubicBezTo>
                      <a:pt x="436" y="0"/>
                      <a:pt x="562" y="126"/>
                      <a:pt x="562" y="281"/>
                    </a:cubicBezTo>
                    <a:cubicBezTo>
                      <a:pt x="562" y="281"/>
                      <a:pt x="562" y="281"/>
                      <a:pt x="562" y="281"/>
                    </a:cubicBezTo>
                    <a:cubicBezTo>
                      <a:pt x="562" y="436"/>
                      <a:pt x="436" y="561"/>
                      <a:pt x="281" y="561"/>
                    </a:cubicBezTo>
                    <a:cubicBezTo>
                      <a:pt x="281" y="561"/>
                      <a:pt x="281" y="561"/>
                      <a:pt x="281" y="561"/>
                    </a:cubicBezTo>
                    <a:cubicBezTo>
                      <a:pt x="126" y="561"/>
                      <a:pt x="0" y="436"/>
                      <a:pt x="0" y="281"/>
                    </a:cubicBezTo>
                    <a:close/>
                    <a:moveTo>
                      <a:pt x="89" y="89"/>
                    </a:moveTo>
                    <a:cubicBezTo>
                      <a:pt x="40" y="138"/>
                      <a:pt x="10" y="206"/>
                      <a:pt x="10" y="281"/>
                    </a:cubicBezTo>
                    <a:cubicBezTo>
                      <a:pt x="10" y="281"/>
                      <a:pt x="10" y="281"/>
                      <a:pt x="10" y="281"/>
                    </a:cubicBezTo>
                    <a:cubicBezTo>
                      <a:pt x="10" y="355"/>
                      <a:pt x="40" y="423"/>
                      <a:pt x="89" y="472"/>
                    </a:cubicBezTo>
                    <a:cubicBezTo>
                      <a:pt x="89" y="472"/>
                      <a:pt x="89" y="472"/>
                      <a:pt x="89" y="472"/>
                    </a:cubicBezTo>
                    <a:cubicBezTo>
                      <a:pt x="138" y="521"/>
                      <a:pt x="206" y="551"/>
                      <a:pt x="281" y="551"/>
                    </a:cubicBezTo>
                    <a:cubicBezTo>
                      <a:pt x="281" y="551"/>
                      <a:pt x="281" y="551"/>
                      <a:pt x="281" y="551"/>
                    </a:cubicBezTo>
                    <a:cubicBezTo>
                      <a:pt x="356" y="551"/>
                      <a:pt x="423" y="521"/>
                      <a:pt x="472" y="472"/>
                    </a:cubicBezTo>
                    <a:cubicBezTo>
                      <a:pt x="472" y="472"/>
                      <a:pt x="472" y="472"/>
                      <a:pt x="472" y="472"/>
                    </a:cubicBezTo>
                    <a:cubicBezTo>
                      <a:pt x="521" y="423"/>
                      <a:pt x="552" y="355"/>
                      <a:pt x="552" y="281"/>
                    </a:cubicBezTo>
                    <a:cubicBezTo>
                      <a:pt x="552" y="281"/>
                      <a:pt x="552" y="281"/>
                      <a:pt x="552" y="281"/>
                    </a:cubicBezTo>
                    <a:cubicBezTo>
                      <a:pt x="552" y="206"/>
                      <a:pt x="521" y="138"/>
                      <a:pt x="472" y="89"/>
                    </a:cubicBezTo>
                    <a:cubicBezTo>
                      <a:pt x="472" y="89"/>
                      <a:pt x="472" y="89"/>
                      <a:pt x="472" y="89"/>
                    </a:cubicBezTo>
                    <a:cubicBezTo>
                      <a:pt x="423" y="40"/>
                      <a:pt x="356" y="10"/>
                      <a:pt x="281" y="10"/>
                    </a:cubicBezTo>
                    <a:cubicBezTo>
                      <a:pt x="281" y="10"/>
                      <a:pt x="281" y="10"/>
                      <a:pt x="281" y="10"/>
                    </a:cubicBezTo>
                    <a:cubicBezTo>
                      <a:pt x="206" y="10"/>
                      <a:pt x="138" y="40"/>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632150" y="1156723"/>
              <a:ext cx="929834" cy="1778141"/>
            </a:xfrm>
            <a:prstGeom prst="rect">
              <a:avLst/>
            </a:prstGeom>
            <a:noFill/>
          </p:spPr>
          <p:txBody>
            <a:bodyPr wrap="square" rtlCol="0">
              <a:spAutoFit/>
            </a:bodyPr>
            <a:lstStyle>
              <a:defPPr>
                <a:defRPr lang="zh-CN"/>
              </a:defPPr>
              <a:lvl1pPr algn="dist">
                <a:defRPr sz="1600">
                  <a:solidFill>
                    <a:srgbClr val="FDFCDC"/>
                  </a:solidFill>
                  <a:latin typeface="Times New Roman" panose="02020603050405020304" pitchFamily="18" charset="0"/>
                  <a:ea typeface="微软雅黑 Light" panose="020B0502040204020203" pitchFamily="34" charset="-122"/>
                  <a:cs typeface="Times New Roman" panose="02020603050405020304" pitchFamily="18" charset="0"/>
                </a:defRPr>
              </a:lvl1pPr>
            </a:lstStyle>
            <a:p>
              <a:r>
                <a:rPr lang="en-US" sz="4000" dirty="0" smtClean="0">
                  <a:solidFill>
                    <a:schemeClr val="accent2"/>
                  </a:solidFill>
                </a:rPr>
                <a:t>4</a:t>
              </a:r>
              <a:endParaRPr lang="en-US" sz="4000" dirty="0">
                <a:solidFill>
                  <a:schemeClr val="accent2"/>
                </a:solidFill>
              </a:endParaRPr>
            </a:p>
          </p:txBody>
        </p:sp>
      </p:grpSp>
      <p:sp>
        <p:nvSpPr>
          <p:cNvPr id="7" name="文本框 6"/>
          <p:cNvSpPr txBox="1"/>
          <p:nvPr/>
        </p:nvSpPr>
        <p:spPr>
          <a:xfrm>
            <a:off x="2145665" y="610235"/>
            <a:ext cx="6130925" cy="706755"/>
          </a:xfrm>
          <a:prstGeom prst="rect">
            <a:avLst/>
          </a:prstGeom>
          <a:noFill/>
        </p:spPr>
        <p:txBody>
          <a:bodyPr wrap="square" rtlCol="0">
            <a:spAutoFit/>
          </a:bodyPr>
          <a:p>
            <a:pPr algn="l"/>
            <a:r>
              <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rPr>
              <a:t>Summary and conclusion</a:t>
            </a:r>
            <a:endPar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ppt_w*0.70"/>
                                          </p:val>
                                        </p:tav>
                                        <p:tav tm="100000">
                                          <p:val>
                                            <p:strVal val="#ppt_w"/>
                                          </p:val>
                                        </p:tav>
                                      </p:tavLst>
                                    </p:anim>
                                    <p:anim calcmode="lin" valueType="num">
                                      <p:cBhvr>
                                        <p:cTn id="13" dur="500" fill="hold"/>
                                        <p:tgtEl>
                                          <p:spTgt spid="25"/>
                                        </p:tgtEl>
                                        <p:attrNameLst>
                                          <p:attrName>ppt_h</p:attrName>
                                        </p:attrNameLst>
                                      </p:cBhvr>
                                      <p:tavLst>
                                        <p:tav tm="0">
                                          <p:val>
                                            <p:strVal val="#ppt_h"/>
                                          </p:val>
                                        </p:tav>
                                        <p:tav tm="100000">
                                          <p:val>
                                            <p:strVal val="#ppt_h"/>
                                          </p:val>
                                        </p:tav>
                                      </p:tavLst>
                                    </p:anim>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876935" y="1316990"/>
            <a:ext cx="10438765" cy="6368415"/>
          </a:xfrm>
          <a:prstGeom prst="rect">
            <a:avLst/>
          </a:prstGeom>
        </p:spPr>
        <p:txBody>
          <a:bodyPr wrap="square">
            <a:spAutoFit/>
          </a:bodyPr>
          <a:lstStyle/>
          <a:p>
            <a:pPr algn="just">
              <a:lnSpc>
                <a:spcPct val="120000"/>
              </a:lnSpc>
            </a:pPr>
            <a:r>
              <a:rPr sz="2800" b="1"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Das, S., Shroff, P.K., 1988. Fourth quarter reversals in carmings changes: motivations and consequences, Working paper, University of Ilinois at Chicago.</a:t>
            </a:r>
            <a:endParaRPr sz="2000" dirty="0">
              <a:solidFill>
                <a:schemeClr val="accent1"/>
              </a:solidFill>
              <a:ea typeface="微软雅黑 Light" panose="020B0502040204020203" pitchFamily="34" charset="-122"/>
            </a:endParaRPr>
          </a:p>
          <a:p>
            <a:pPr algn="just">
              <a:lnSpc>
                <a:spcPct val="120000"/>
              </a:lnSpc>
            </a:pPr>
            <a:r>
              <a:rPr sz="28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Erickson, T., Whited, T.M, 2000. Measurement error and the relationship between investment and q. Journal ofPolitical Economy 108， 1027- 1057.</a:t>
            </a:r>
            <a:endParaRPr sz="2000" dirty="0">
              <a:solidFill>
                <a:schemeClr val="accent1"/>
              </a:solidFill>
              <a:ea typeface="微软雅黑 Light" panose="020B0502040204020203" pitchFamily="34" charset="-122"/>
            </a:endParaRPr>
          </a:p>
          <a:p>
            <a:pPr algn="just">
              <a:lnSpc>
                <a:spcPct val="120000"/>
              </a:lnSpc>
            </a:pPr>
            <a:r>
              <a:rPr sz="28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Fama, E.F., French, K.R., 1998. Taxes, financing decisions, and firm value. Journal of Finance 53, 819- 844.Fama, E.F, MacBeth, J.D., 1973. Risk, retum, and equilibrium: empirical tests. Jourmal of Political Economy 81,607- 636.</a:t>
            </a:r>
            <a:endParaRPr sz="2000" dirty="0">
              <a:solidFill>
                <a:schemeClr val="accent1"/>
              </a:solidFill>
              <a:ea typeface="微软雅黑 Light" panose="020B0502040204020203" pitchFamily="34" charset="-122"/>
            </a:endParaRPr>
          </a:p>
          <a:p>
            <a:pPr algn="just">
              <a:lnSpc>
                <a:spcPct val="120000"/>
              </a:lnSpc>
            </a:pPr>
            <a:r>
              <a:rPr sz="28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Fazzari, S.M, Petersen, B.C, 1993. Working capital and fixed investment: new evidence on financing con-straints. Rand Journal of Economics 23, 328- 342.</a:t>
            </a:r>
            <a:endParaRPr sz="2000" dirty="0">
              <a:solidFill>
                <a:schemeClr val="accent1"/>
              </a:solidFill>
              <a:ea typeface="微软雅黑 Light" panose="020B0502040204020203" pitchFamily="34" charset="-122"/>
            </a:endParaRPr>
          </a:p>
          <a:p>
            <a:pPr algn="just">
              <a:lnSpc>
                <a:spcPct val="120000"/>
              </a:lnSpc>
            </a:pPr>
            <a:r>
              <a:rPr sz="28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Fazzari, S.M., Hubbard, R.G, Petersen, B, 1988. Financing constraints and corporate investment. Brookings Papers on Economic Activity 19, 141- 195.</a:t>
            </a:r>
            <a:endParaRPr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grpSp>
        <p:nvGrpSpPr>
          <p:cNvPr id="25" name="淘宝店chenying0907 24"/>
          <p:cNvGrpSpPr/>
          <p:nvPr/>
        </p:nvGrpSpPr>
        <p:grpSpPr>
          <a:xfrm>
            <a:off x="1031240" y="558474"/>
            <a:ext cx="784860" cy="1938020"/>
            <a:chOff x="5280876" y="1156723"/>
            <a:chExt cx="1630248" cy="4875909"/>
          </a:xfrm>
        </p:grpSpPr>
        <p:grpSp>
          <p:nvGrpSpPr>
            <p:cNvPr id="24" name="淘宝店chenying0907 23"/>
            <p:cNvGrpSpPr/>
            <p:nvPr/>
          </p:nvGrpSpPr>
          <p:grpSpPr>
            <a:xfrm>
              <a:off x="5280876" y="1286950"/>
              <a:ext cx="1630248" cy="1647137"/>
              <a:chOff x="4797425" y="2112963"/>
              <a:chExt cx="2605088" cy="2632075"/>
            </a:xfrm>
          </p:grpSpPr>
          <p:sp>
            <p:nvSpPr>
              <p:cNvPr id="3" name="Freeform 9"/>
              <p:cNvSpPr/>
              <p:nvPr/>
            </p:nvSpPr>
            <p:spPr bwMode="auto">
              <a:xfrm>
                <a:off x="4797425" y="2112963"/>
                <a:ext cx="2605088" cy="2632075"/>
              </a:xfrm>
              <a:custGeom>
                <a:avLst/>
                <a:gdLst>
                  <a:gd name="T0" fmla="*/ 674 w 692"/>
                  <a:gd name="T1" fmla="*/ 403 h 699"/>
                  <a:gd name="T2" fmla="*/ 656 w 692"/>
                  <a:gd name="T3" fmla="*/ 468 h 699"/>
                  <a:gd name="T4" fmla="*/ 618 w 692"/>
                  <a:gd name="T5" fmla="*/ 540 h 699"/>
                  <a:gd name="T6" fmla="*/ 574 w 692"/>
                  <a:gd name="T7" fmla="*/ 591 h 699"/>
                  <a:gd name="T8" fmla="*/ 508 w 692"/>
                  <a:gd name="T9" fmla="*/ 639 h 699"/>
                  <a:gd name="T10" fmla="*/ 446 w 692"/>
                  <a:gd name="T11" fmla="*/ 666 h 699"/>
                  <a:gd name="T12" fmla="*/ 367 w 692"/>
                  <a:gd name="T13" fmla="*/ 681 h 699"/>
                  <a:gd name="T14" fmla="*/ 299 w 692"/>
                  <a:gd name="T15" fmla="*/ 678 h 699"/>
                  <a:gd name="T16" fmla="*/ 221 w 692"/>
                  <a:gd name="T17" fmla="*/ 657 h 699"/>
                  <a:gd name="T18" fmla="*/ 161 w 692"/>
                  <a:gd name="T19" fmla="*/ 625 h 699"/>
                  <a:gd name="T20" fmla="*/ 100 w 692"/>
                  <a:gd name="T21" fmla="*/ 572 h 699"/>
                  <a:gd name="T22" fmla="*/ 60 w 692"/>
                  <a:gd name="T23" fmla="*/ 518 h 699"/>
                  <a:gd name="T24" fmla="*/ 27 w 692"/>
                  <a:gd name="T25" fmla="*/ 444 h 699"/>
                  <a:gd name="T26" fmla="*/ 15 w 692"/>
                  <a:gd name="T27" fmla="*/ 377 h 699"/>
                  <a:gd name="T28" fmla="*/ 18 w 692"/>
                  <a:gd name="T29" fmla="*/ 296 h 699"/>
                  <a:gd name="T30" fmla="*/ 36 w 692"/>
                  <a:gd name="T31" fmla="*/ 231 h 699"/>
                  <a:gd name="T32" fmla="*/ 74 w 692"/>
                  <a:gd name="T33" fmla="*/ 159 h 699"/>
                  <a:gd name="T34" fmla="*/ 118 w 692"/>
                  <a:gd name="T35" fmla="*/ 108 h 699"/>
                  <a:gd name="T36" fmla="*/ 183 w 692"/>
                  <a:gd name="T37" fmla="*/ 60 h 699"/>
                  <a:gd name="T38" fmla="*/ 245 w 692"/>
                  <a:gd name="T39" fmla="*/ 33 h 699"/>
                  <a:gd name="T40" fmla="*/ 325 w 692"/>
                  <a:gd name="T41" fmla="*/ 18 h 699"/>
                  <a:gd name="T42" fmla="*/ 393 w 692"/>
                  <a:gd name="T43" fmla="*/ 21 h 699"/>
                  <a:gd name="T44" fmla="*/ 471 w 692"/>
                  <a:gd name="T45" fmla="*/ 42 h 699"/>
                  <a:gd name="T46" fmla="*/ 531 w 692"/>
                  <a:gd name="T47" fmla="*/ 74 h 699"/>
                  <a:gd name="T48" fmla="*/ 592 w 692"/>
                  <a:gd name="T49" fmla="*/ 127 h 699"/>
                  <a:gd name="T50" fmla="*/ 632 w 692"/>
                  <a:gd name="T51" fmla="*/ 181 h 699"/>
                  <a:gd name="T52" fmla="*/ 664 w 692"/>
                  <a:gd name="T53" fmla="*/ 256 h 699"/>
                  <a:gd name="T54" fmla="*/ 677 w 692"/>
                  <a:gd name="T55" fmla="*/ 322 h 699"/>
                  <a:gd name="T56" fmla="*/ 674 w 692"/>
                  <a:gd name="T57" fmla="*/ 403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699">
                    <a:moveTo>
                      <a:pt x="674" y="403"/>
                    </a:moveTo>
                    <a:cubicBezTo>
                      <a:pt x="687" y="426"/>
                      <a:pt x="679" y="455"/>
                      <a:pt x="656" y="468"/>
                    </a:cubicBezTo>
                    <a:cubicBezTo>
                      <a:pt x="633" y="482"/>
                      <a:pt x="616" y="514"/>
                      <a:pt x="618" y="540"/>
                    </a:cubicBezTo>
                    <a:cubicBezTo>
                      <a:pt x="620" y="566"/>
                      <a:pt x="600" y="589"/>
                      <a:pt x="574" y="591"/>
                    </a:cubicBezTo>
                    <a:cubicBezTo>
                      <a:pt x="547" y="593"/>
                      <a:pt x="518" y="615"/>
                      <a:pt x="508" y="639"/>
                    </a:cubicBezTo>
                    <a:cubicBezTo>
                      <a:pt x="499" y="664"/>
                      <a:pt x="471" y="676"/>
                      <a:pt x="446" y="666"/>
                    </a:cubicBezTo>
                    <a:cubicBezTo>
                      <a:pt x="422" y="656"/>
                      <a:pt x="386" y="663"/>
                      <a:pt x="367" y="681"/>
                    </a:cubicBezTo>
                    <a:cubicBezTo>
                      <a:pt x="347" y="699"/>
                      <a:pt x="317" y="698"/>
                      <a:pt x="299" y="678"/>
                    </a:cubicBezTo>
                    <a:cubicBezTo>
                      <a:pt x="281" y="659"/>
                      <a:pt x="246" y="650"/>
                      <a:pt x="221" y="657"/>
                    </a:cubicBezTo>
                    <a:cubicBezTo>
                      <a:pt x="196" y="665"/>
                      <a:pt x="169" y="651"/>
                      <a:pt x="161" y="625"/>
                    </a:cubicBezTo>
                    <a:cubicBezTo>
                      <a:pt x="153" y="600"/>
                      <a:pt x="126" y="576"/>
                      <a:pt x="100" y="572"/>
                    </a:cubicBezTo>
                    <a:cubicBezTo>
                      <a:pt x="74" y="568"/>
                      <a:pt x="56" y="544"/>
                      <a:pt x="60" y="518"/>
                    </a:cubicBezTo>
                    <a:cubicBezTo>
                      <a:pt x="64" y="492"/>
                      <a:pt x="49" y="458"/>
                      <a:pt x="27" y="444"/>
                    </a:cubicBezTo>
                    <a:cubicBezTo>
                      <a:pt x="6" y="429"/>
                      <a:pt x="0" y="399"/>
                      <a:pt x="15" y="377"/>
                    </a:cubicBezTo>
                    <a:cubicBezTo>
                      <a:pt x="30" y="355"/>
                      <a:pt x="31" y="319"/>
                      <a:pt x="18" y="296"/>
                    </a:cubicBezTo>
                    <a:cubicBezTo>
                      <a:pt x="5" y="273"/>
                      <a:pt x="13" y="244"/>
                      <a:pt x="36" y="231"/>
                    </a:cubicBezTo>
                    <a:cubicBezTo>
                      <a:pt x="59" y="218"/>
                      <a:pt x="76" y="185"/>
                      <a:pt x="74" y="159"/>
                    </a:cubicBezTo>
                    <a:cubicBezTo>
                      <a:pt x="72" y="133"/>
                      <a:pt x="92" y="110"/>
                      <a:pt x="118" y="108"/>
                    </a:cubicBezTo>
                    <a:cubicBezTo>
                      <a:pt x="144" y="106"/>
                      <a:pt x="174" y="84"/>
                      <a:pt x="183" y="60"/>
                    </a:cubicBezTo>
                    <a:cubicBezTo>
                      <a:pt x="193" y="35"/>
                      <a:pt x="221" y="23"/>
                      <a:pt x="245" y="33"/>
                    </a:cubicBezTo>
                    <a:cubicBezTo>
                      <a:pt x="270" y="43"/>
                      <a:pt x="306" y="36"/>
                      <a:pt x="325" y="18"/>
                    </a:cubicBezTo>
                    <a:cubicBezTo>
                      <a:pt x="344" y="0"/>
                      <a:pt x="375" y="1"/>
                      <a:pt x="393" y="21"/>
                    </a:cubicBezTo>
                    <a:cubicBezTo>
                      <a:pt x="411" y="40"/>
                      <a:pt x="446" y="50"/>
                      <a:pt x="471" y="42"/>
                    </a:cubicBezTo>
                    <a:cubicBezTo>
                      <a:pt x="496" y="34"/>
                      <a:pt x="523" y="48"/>
                      <a:pt x="531" y="74"/>
                    </a:cubicBezTo>
                    <a:cubicBezTo>
                      <a:pt x="539" y="99"/>
                      <a:pt x="566" y="123"/>
                      <a:pt x="592" y="127"/>
                    </a:cubicBezTo>
                    <a:cubicBezTo>
                      <a:pt x="618" y="131"/>
                      <a:pt x="636" y="155"/>
                      <a:pt x="632" y="181"/>
                    </a:cubicBezTo>
                    <a:cubicBezTo>
                      <a:pt x="628" y="207"/>
                      <a:pt x="643" y="241"/>
                      <a:pt x="664" y="256"/>
                    </a:cubicBezTo>
                    <a:cubicBezTo>
                      <a:pt x="686" y="270"/>
                      <a:pt x="692" y="300"/>
                      <a:pt x="677" y="322"/>
                    </a:cubicBezTo>
                    <a:cubicBezTo>
                      <a:pt x="662" y="344"/>
                      <a:pt x="661" y="380"/>
                      <a:pt x="674" y="4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Freeform 10"/>
              <p:cNvSpPr>
                <a:spLocks noEditPoints="1"/>
              </p:cNvSpPr>
              <p:nvPr/>
            </p:nvSpPr>
            <p:spPr bwMode="auto">
              <a:xfrm>
                <a:off x="4989513" y="2316163"/>
                <a:ext cx="2220913" cy="2225675"/>
              </a:xfrm>
              <a:custGeom>
                <a:avLst/>
                <a:gdLst>
                  <a:gd name="T0" fmla="*/ 0 w 590"/>
                  <a:gd name="T1" fmla="*/ 296 h 591"/>
                  <a:gd name="T2" fmla="*/ 295 w 590"/>
                  <a:gd name="T3" fmla="*/ 0 h 591"/>
                  <a:gd name="T4" fmla="*/ 295 w 590"/>
                  <a:gd name="T5" fmla="*/ 0 h 591"/>
                  <a:gd name="T6" fmla="*/ 590 w 590"/>
                  <a:gd name="T7" fmla="*/ 296 h 591"/>
                  <a:gd name="T8" fmla="*/ 590 w 590"/>
                  <a:gd name="T9" fmla="*/ 296 h 591"/>
                  <a:gd name="T10" fmla="*/ 295 w 590"/>
                  <a:gd name="T11" fmla="*/ 591 h 591"/>
                  <a:gd name="T12" fmla="*/ 295 w 590"/>
                  <a:gd name="T13" fmla="*/ 591 h 591"/>
                  <a:gd name="T14" fmla="*/ 0 w 590"/>
                  <a:gd name="T15" fmla="*/ 296 h 591"/>
                  <a:gd name="T16" fmla="*/ 89 w 590"/>
                  <a:gd name="T17" fmla="*/ 89 h 591"/>
                  <a:gd name="T18" fmla="*/ 3 w 590"/>
                  <a:gd name="T19" fmla="*/ 296 h 591"/>
                  <a:gd name="T20" fmla="*/ 3 w 590"/>
                  <a:gd name="T21" fmla="*/ 296 h 591"/>
                  <a:gd name="T22" fmla="*/ 89 w 590"/>
                  <a:gd name="T23" fmla="*/ 502 h 591"/>
                  <a:gd name="T24" fmla="*/ 89 w 590"/>
                  <a:gd name="T25" fmla="*/ 502 h 591"/>
                  <a:gd name="T26" fmla="*/ 295 w 590"/>
                  <a:gd name="T27" fmla="*/ 587 h 591"/>
                  <a:gd name="T28" fmla="*/ 295 w 590"/>
                  <a:gd name="T29" fmla="*/ 587 h 591"/>
                  <a:gd name="T30" fmla="*/ 501 w 590"/>
                  <a:gd name="T31" fmla="*/ 502 h 591"/>
                  <a:gd name="T32" fmla="*/ 501 w 590"/>
                  <a:gd name="T33" fmla="*/ 502 h 591"/>
                  <a:gd name="T34" fmla="*/ 587 w 590"/>
                  <a:gd name="T35" fmla="*/ 296 h 591"/>
                  <a:gd name="T36" fmla="*/ 587 w 590"/>
                  <a:gd name="T37" fmla="*/ 296 h 591"/>
                  <a:gd name="T38" fmla="*/ 501 w 590"/>
                  <a:gd name="T39" fmla="*/ 89 h 591"/>
                  <a:gd name="T40" fmla="*/ 501 w 590"/>
                  <a:gd name="T41" fmla="*/ 89 h 591"/>
                  <a:gd name="T42" fmla="*/ 295 w 590"/>
                  <a:gd name="T43" fmla="*/ 4 h 591"/>
                  <a:gd name="T44" fmla="*/ 295 w 590"/>
                  <a:gd name="T45" fmla="*/ 4 h 591"/>
                  <a:gd name="T46" fmla="*/ 89 w 590"/>
                  <a:gd name="T47" fmla="*/ 8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0" h="591">
                    <a:moveTo>
                      <a:pt x="0" y="296"/>
                    </a:moveTo>
                    <a:cubicBezTo>
                      <a:pt x="0" y="132"/>
                      <a:pt x="132" y="0"/>
                      <a:pt x="295" y="0"/>
                    </a:cubicBezTo>
                    <a:cubicBezTo>
                      <a:pt x="295" y="0"/>
                      <a:pt x="295" y="0"/>
                      <a:pt x="295" y="0"/>
                    </a:cubicBezTo>
                    <a:cubicBezTo>
                      <a:pt x="458" y="0"/>
                      <a:pt x="590" y="132"/>
                      <a:pt x="590" y="296"/>
                    </a:cubicBezTo>
                    <a:cubicBezTo>
                      <a:pt x="590" y="296"/>
                      <a:pt x="590" y="296"/>
                      <a:pt x="590" y="296"/>
                    </a:cubicBezTo>
                    <a:cubicBezTo>
                      <a:pt x="590" y="459"/>
                      <a:pt x="458" y="591"/>
                      <a:pt x="295" y="591"/>
                    </a:cubicBezTo>
                    <a:cubicBezTo>
                      <a:pt x="295" y="591"/>
                      <a:pt x="295" y="591"/>
                      <a:pt x="295" y="591"/>
                    </a:cubicBezTo>
                    <a:cubicBezTo>
                      <a:pt x="132" y="591"/>
                      <a:pt x="0" y="459"/>
                      <a:pt x="0" y="296"/>
                    </a:cubicBezTo>
                    <a:close/>
                    <a:moveTo>
                      <a:pt x="89" y="89"/>
                    </a:moveTo>
                    <a:cubicBezTo>
                      <a:pt x="36" y="142"/>
                      <a:pt x="3" y="215"/>
                      <a:pt x="3" y="296"/>
                    </a:cubicBezTo>
                    <a:cubicBezTo>
                      <a:pt x="3" y="296"/>
                      <a:pt x="3" y="296"/>
                      <a:pt x="3" y="296"/>
                    </a:cubicBezTo>
                    <a:cubicBezTo>
                      <a:pt x="3" y="376"/>
                      <a:pt x="36" y="449"/>
                      <a:pt x="89" y="502"/>
                    </a:cubicBezTo>
                    <a:cubicBezTo>
                      <a:pt x="89" y="502"/>
                      <a:pt x="89" y="502"/>
                      <a:pt x="89" y="502"/>
                    </a:cubicBezTo>
                    <a:cubicBezTo>
                      <a:pt x="141" y="555"/>
                      <a:pt x="214" y="587"/>
                      <a:pt x="295" y="587"/>
                    </a:cubicBezTo>
                    <a:cubicBezTo>
                      <a:pt x="295" y="587"/>
                      <a:pt x="295" y="587"/>
                      <a:pt x="295" y="587"/>
                    </a:cubicBezTo>
                    <a:cubicBezTo>
                      <a:pt x="375" y="587"/>
                      <a:pt x="448" y="555"/>
                      <a:pt x="501" y="502"/>
                    </a:cubicBezTo>
                    <a:cubicBezTo>
                      <a:pt x="501" y="502"/>
                      <a:pt x="501" y="502"/>
                      <a:pt x="501" y="502"/>
                    </a:cubicBezTo>
                    <a:cubicBezTo>
                      <a:pt x="554" y="449"/>
                      <a:pt x="587" y="376"/>
                      <a:pt x="587" y="296"/>
                    </a:cubicBezTo>
                    <a:cubicBezTo>
                      <a:pt x="587" y="296"/>
                      <a:pt x="587" y="296"/>
                      <a:pt x="587" y="296"/>
                    </a:cubicBezTo>
                    <a:cubicBezTo>
                      <a:pt x="587" y="215"/>
                      <a:pt x="554" y="142"/>
                      <a:pt x="501" y="89"/>
                    </a:cubicBezTo>
                    <a:cubicBezTo>
                      <a:pt x="501" y="89"/>
                      <a:pt x="501" y="89"/>
                      <a:pt x="501" y="89"/>
                    </a:cubicBezTo>
                    <a:cubicBezTo>
                      <a:pt x="448" y="37"/>
                      <a:pt x="375" y="4"/>
                      <a:pt x="295" y="4"/>
                    </a:cubicBezTo>
                    <a:cubicBezTo>
                      <a:pt x="295" y="4"/>
                      <a:pt x="295" y="4"/>
                      <a:pt x="295" y="4"/>
                    </a:cubicBezTo>
                    <a:cubicBezTo>
                      <a:pt x="214" y="4"/>
                      <a:pt x="141" y="37"/>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11"/>
              <p:cNvSpPr>
                <a:spLocks noEditPoints="1"/>
              </p:cNvSpPr>
              <p:nvPr/>
            </p:nvSpPr>
            <p:spPr bwMode="auto">
              <a:xfrm>
                <a:off x="5041900" y="2373313"/>
                <a:ext cx="2116138" cy="2112963"/>
              </a:xfrm>
              <a:custGeom>
                <a:avLst/>
                <a:gdLst>
                  <a:gd name="T0" fmla="*/ 0 w 562"/>
                  <a:gd name="T1" fmla="*/ 281 h 561"/>
                  <a:gd name="T2" fmla="*/ 281 w 562"/>
                  <a:gd name="T3" fmla="*/ 0 h 561"/>
                  <a:gd name="T4" fmla="*/ 281 w 562"/>
                  <a:gd name="T5" fmla="*/ 0 h 561"/>
                  <a:gd name="T6" fmla="*/ 562 w 562"/>
                  <a:gd name="T7" fmla="*/ 281 h 561"/>
                  <a:gd name="T8" fmla="*/ 562 w 562"/>
                  <a:gd name="T9" fmla="*/ 281 h 561"/>
                  <a:gd name="T10" fmla="*/ 281 w 562"/>
                  <a:gd name="T11" fmla="*/ 561 h 561"/>
                  <a:gd name="T12" fmla="*/ 281 w 562"/>
                  <a:gd name="T13" fmla="*/ 561 h 561"/>
                  <a:gd name="T14" fmla="*/ 0 w 562"/>
                  <a:gd name="T15" fmla="*/ 281 h 561"/>
                  <a:gd name="T16" fmla="*/ 89 w 562"/>
                  <a:gd name="T17" fmla="*/ 89 h 561"/>
                  <a:gd name="T18" fmla="*/ 10 w 562"/>
                  <a:gd name="T19" fmla="*/ 281 h 561"/>
                  <a:gd name="T20" fmla="*/ 10 w 562"/>
                  <a:gd name="T21" fmla="*/ 281 h 561"/>
                  <a:gd name="T22" fmla="*/ 89 w 562"/>
                  <a:gd name="T23" fmla="*/ 472 h 561"/>
                  <a:gd name="T24" fmla="*/ 89 w 562"/>
                  <a:gd name="T25" fmla="*/ 472 h 561"/>
                  <a:gd name="T26" fmla="*/ 281 w 562"/>
                  <a:gd name="T27" fmla="*/ 551 h 561"/>
                  <a:gd name="T28" fmla="*/ 281 w 562"/>
                  <a:gd name="T29" fmla="*/ 551 h 561"/>
                  <a:gd name="T30" fmla="*/ 472 w 562"/>
                  <a:gd name="T31" fmla="*/ 472 h 561"/>
                  <a:gd name="T32" fmla="*/ 472 w 562"/>
                  <a:gd name="T33" fmla="*/ 472 h 561"/>
                  <a:gd name="T34" fmla="*/ 552 w 562"/>
                  <a:gd name="T35" fmla="*/ 281 h 561"/>
                  <a:gd name="T36" fmla="*/ 552 w 562"/>
                  <a:gd name="T37" fmla="*/ 281 h 561"/>
                  <a:gd name="T38" fmla="*/ 472 w 562"/>
                  <a:gd name="T39" fmla="*/ 89 h 561"/>
                  <a:gd name="T40" fmla="*/ 472 w 562"/>
                  <a:gd name="T41" fmla="*/ 89 h 561"/>
                  <a:gd name="T42" fmla="*/ 281 w 562"/>
                  <a:gd name="T43" fmla="*/ 10 h 561"/>
                  <a:gd name="T44" fmla="*/ 281 w 562"/>
                  <a:gd name="T45" fmla="*/ 10 h 561"/>
                  <a:gd name="T46" fmla="*/ 89 w 562"/>
                  <a:gd name="T47" fmla="*/ 8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2" h="561">
                    <a:moveTo>
                      <a:pt x="0" y="281"/>
                    </a:moveTo>
                    <a:cubicBezTo>
                      <a:pt x="0" y="126"/>
                      <a:pt x="126" y="0"/>
                      <a:pt x="281" y="0"/>
                    </a:cubicBezTo>
                    <a:cubicBezTo>
                      <a:pt x="281" y="0"/>
                      <a:pt x="281" y="0"/>
                      <a:pt x="281" y="0"/>
                    </a:cubicBezTo>
                    <a:cubicBezTo>
                      <a:pt x="436" y="0"/>
                      <a:pt x="562" y="126"/>
                      <a:pt x="562" y="281"/>
                    </a:cubicBezTo>
                    <a:cubicBezTo>
                      <a:pt x="562" y="281"/>
                      <a:pt x="562" y="281"/>
                      <a:pt x="562" y="281"/>
                    </a:cubicBezTo>
                    <a:cubicBezTo>
                      <a:pt x="562" y="436"/>
                      <a:pt x="436" y="561"/>
                      <a:pt x="281" y="561"/>
                    </a:cubicBezTo>
                    <a:cubicBezTo>
                      <a:pt x="281" y="561"/>
                      <a:pt x="281" y="561"/>
                      <a:pt x="281" y="561"/>
                    </a:cubicBezTo>
                    <a:cubicBezTo>
                      <a:pt x="126" y="561"/>
                      <a:pt x="0" y="436"/>
                      <a:pt x="0" y="281"/>
                    </a:cubicBezTo>
                    <a:close/>
                    <a:moveTo>
                      <a:pt x="89" y="89"/>
                    </a:moveTo>
                    <a:cubicBezTo>
                      <a:pt x="40" y="138"/>
                      <a:pt x="10" y="206"/>
                      <a:pt x="10" y="281"/>
                    </a:cubicBezTo>
                    <a:cubicBezTo>
                      <a:pt x="10" y="281"/>
                      <a:pt x="10" y="281"/>
                      <a:pt x="10" y="281"/>
                    </a:cubicBezTo>
                    <a:cubicBezTo>
                      <a:pt x="10" y="355"/>
                      <a:pt x="40" y="423"/>
                      <a:pt x="89" y="472"/>
                    </a:cubicBezTo>
                    <a:cubicBezTo>
                      <a:pt x="89" y="472"/>
                      <a:pt x="89" y="472"/>
                      <a:pt x="89" y="472"/>
                    </a:cubicBezTo>
                    <a:cubicBezTo>
                      <a:pt x="138" y="521"/>
                      <a:pt x="206" y="551"/>
                      <a:pt x="281" y="551"/>
                    </a:cubicBezTo>
                    <a:cubicBezTo>
                      <a:pt x="281" y="551"/>
                      <a:pt x="281" y="551"/>
                      <a:pt x="281" y="551"/>
                    </a:cubicBezTo>
                    <a:cubicBezTo>
                      <a:pt x="356" y="551"/>
                      <a:pt x="423" y="521"/>
                      <a:pt x="472" y="472"/>
                    </a:cubicBezTo>
                    <a:cubicBezTo>
                      <a:pt x="472" y="472"/>
                      <a:pt x="472" y="472"/>
                      <a:pt x="472" y="472"/>
                    </a:cubicBezTo>
                    <a:cubicBezTo>
                      <a:pt x="521" y="423"/>
                      <a:pt x="552" y="355"/>
                      <a:pt x="552" y="281"/>
                    </a:cubicBezTo>
                    <a:cubicBezTo>
                      <a:pt x="552" y="281"/>
                      <a:pt x="552" y="281"/>
                      <a:pt x="552" y="281"/>
                    </a:cubicBezTo>
                    <a:cubicBezTo>
                      <a:pt x="552" y="206"/>
                      <a:pt x="521" y="138"/>
                      <a:pt x="472" y="89"/>
                    </a:cubicBezTo>
                    <a:cubicBezTo>
                      <a:pt x="472" y="89"/>
                      <a:pt x="472" y="89"/>
                      <a:pt x="472" y="89"/>
                    </a:cubicBezTo>
                    <a:cubicBezTo>
                      <a:pt x="423" y="40"/>
                      <a:pt x="356" y="10"/>
                      <a:pt x="281" y="10"/>
                    </a:cubicBezTo>
                    <a:cubicBezTo>
                      <a:pt x="281" y="10"/>
                      <a:pt x="281" y="10"/>
                      <a:pt x="281" y="10"/>
                    </a:cubicBezTo>
                    <a:cubicBezTo>
                      <a:pt x="206" y="10"/>
                      <a:pt x="138" y="40"/>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632150" y="1156723"/>
              <a:ext cx="929834" cy="4875909"/>
            </a:xfrm>
            <a:prstGeom prst="rect">
              <a:avLst/>
            </a:prstGeom>
            <a:noFill/>
          </p:spPr>
          <p:txBody>
            <a:bodyPr wrap="square" rtlCol="0">
              <a:spAutoFit/>
            </a:bodyPr>
            <a:lstStyle>
              <a:defPPr>
                <a:defRPr lang="zh-CN"/>
              </a:defPPr>
              <a:lvl1pPr algn="dist">
                <a:defRPr sz="1600">
                  <a:solidFill>
                    <a:srgbClr val="FDFCDC"/>
                  </a:solidFill>
                  <a:latin typeface="Times New Roman" panose="02020603050405020304" pitchFamily="18" charset="0"/>
                  <a:ea typeface="微软雅黑 Light" panose="020B0502040204020203" pitchFamily="34" charset="-122"/>
                  <a:cs typeface="Times New Roman" panose="02020603050405020304" pitchFamily="18" charset="0"/>
                </a:defRPr>
              </a:lvl1pPr>
            </a:lstStyle>
            <a:p>
              <a:r>
                <a:rPr lang="en-US" sz="4000" dirty="0" smtClean="0">
                  <a:solidFill>
                    <a:schemeClr val="accent2"/>
                  </a:solidFill>
                </a:rPr>
                <a:t>555</a:t>
              </a:r>
              <a:endParaRPr lang="en-US" sz="4000" dirty="0">
                <a:solidFill>
                  <a:schemeClr val="accent2"/>
                </a:solidFill>
              </a:endParaRPr>
            </a:p>
          </p:txBody>
        </p:sp>
      </p:grpSp>
      <p:sp>
        <p:nvSpPr>
          <p:cNvPr id="7" name="文本框 6"/>
          <p:cNvSpPr txBox="1"/>
          <p:nvPr/>
        </p:nvSpPr>
        <p:spPr>
          <a:xfrm>
            <a:off x="2145665" y="610235"/>
            <a:ext cx="4526280" cy="706755"/>
          </a:xfrm>
          <a:prstGeom prst="rect">
            <a:avLst/>
          </a:prstGeom>
          <a:noFill/>
        </p:spPr>
        <p:txBody>
          <a:bodyPr wrap="square" rtlCol="0">
            <a:spAutoFit/>
          </a:bodyPr>
          <a:p>
            <a:pPr algn="l"/>
            <a:r>
              <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rPr>
              <a:t>References</a:t>
            </a:r>
            <a:endPar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ppt_w*0.70"/>
                                          </p:val>
                                        </p:tav>
                                        <p:tav tm="100000">
                                          <p:val>
                                            <p:strVal val="#ppt_w"/>
                                          </p:val>
                                        </p:tav>
                                      </p:tavLst>
                                    </p:anim>
                                    <p:anim calcmode="lin" valueType="num">
                                      <p:cBhvr>
                                        <p:cTn id="13" dur="500" fill="hold"/>
                                        <p:tgtEl>
                                          <p:spTgt spid="25"/>
                                        </p:tgtEl>
                                        <p:attrNameLst>
                                          <p:attrName>ppt_h</p:attrName>
                                        </p:attrNameLst>
                                      </p:cBhvr>
                                      <p:tavLst>
                                        <p:tav tm="0">
                                          <p:val>
                                            <p:strVal val="#ppt_h"/>
                                          </p:val>
                                        </p:tav>
                                        <p:tav tm="100000">
                                          <p:val>
                                            <p:strVal val="#ppt_h"/>
                                          </p:val>
                                        </p:tav>
                                      </p:tavLst>
                                    </p:anim>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842010" y="970280"/>
            <a:ext cx="9892665" cy="5408295"/>
          </a:xfrm>
          <a:prstGeom prst="rect">
            <a:avLst/>
          </a:prstGeom>
        </p:spPr>
        <p:txBody>
          <a:bodyPr wrap="square">
            <a:spAutoFit/>
          </a:bodyPr>
          <a:lstStyle/>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Gertner, R, Powers, E., Scharfistein, D., 1999. Learning about intemal capital markets from corporate spinoffs,Working paper, Massachusetts Institute of Technology.</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Gomes, J., 2001. Financing investment. In press American Economic Review.</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Gu, Z., Lee, C.J, 1999. How Widespread Is Earmnings Management? The Intra-Year Timing Evidence, Working paper, Carnegie Mellon University.</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Harford, J, 1997. Corporate cash reserves and acquisitions, Unpublished working pap  per, William E. Simon Graduate School of Business Administration, University of Rochester, Rochester, NY 14627.</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Harris, M., Raviv, A., 1996. The capital budgeting process: incentives and information. Journal of Finance 51,1139-1174.</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Harris, M., Raviv, A., 1998. Capital budgeting and delegation. Journal of Financial Economics 50, 259- 289.</a:t>
            </a:r>
            <a:endParaRPr lang="en-US" altLang="zh-CN"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842010" y="970280"/>
            <a:ext cx="9892665" cy="4891405"/>
          </a:xfrm>
          <a:prstGeom prst="rect">
            <a:avLst/>
          </a:prstGeom>
        </p:spPr>
        <p:txBody>
          <a:bodyPr wrap="square">
            <a:spAutoFit/>
          </a:bodyPr>
          <a:lstStyle/>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Hoshi, T., Kashyap, A., Scharfstein, D., 1991. Corporate structure liquidity, and investment: evidence from Japanese industrial groups. Quarterly Journal of Economics, 33- 59.</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Hubbard, R.G., 1998. Capital-market imperfections and investment. Journal of Economic Literature 36, 193- 225.Hubbard, R.G., Palia, D., 1998. A re-examination of the conglomerate merger wave in the 1 960s: an internal capital markets view. Journal of Finance 54, 1131-1152.</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Jensen, M.C, 1986. Agency costs of free cash flow, corporate finance, and takeovers. American Economic Review 76, 323 - 329.</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Jensen, M.C., Meckling, W.H., 1976. Theory of the fim: managerial behavior, agency costs and ownership structure. Journal of Financial Economics 3, 305 - 360.</a:t>
            </a:r>
            <a:endParaRPr lang="en-US" altLang="zh-CN" sz="2000" dirty="0">
              <a:solidFill>
                <a:schemeClr val="accent1"/>
              </a:solidFill>
              <a:ea typeface="微软雅黑 Light" panose="020B0502040204020203" pitchFamily="34" charset="-122"/>
            </a:endParaRPr>
          </a:p>
          <a:p>
            <a:pPr algn="just">
              <a:lnSpc>
                <a:spcPct val="120000"/>
              </a:lnSpc>
            </a:pPr>
            <a:r>
              <a:rPr lang="en-US" altLang="zh-CN" sz="2800" b="1" dirty="0">
                <a:solidFill>
                  <a:schemeClr val="accent1"/>
                </a:solidFill>
                <a:ea typeface="微软雅黑 Light" panose="020B0502040204020203" pitchFamily="34" charset="-122"/>
              </a:rPr>
              <a:t>·  </a:t>
            </a:r>
            <a:r>
              <a:rPr lang="en-US" altLang="zh-CN" sz="2000" dirty="0">
                <a:solidFill>
                  <a:schemeClr val="accent1"/>
                </a:solidFill>
                <a:ea typeface="微软雅黑 Light" panose="020B0502040204020203" pitchFamily="34" charset="-122"/>
              </a:rPr>
              <a:t>John, T.A., 1993. Accounting measurcs of corporate liquidity, leverage, and costs of financial distress. Financial Management 22, 91- 100.</a:t>
            </a:r>
            <a:endParaRPr lang="en-US" altLang="zh-CN"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淘宝店chenying0907 1"/>
          <p:cNvGrpSpPr/>
          <p:nvPr/>
        </p:nvGrpSpPr>
        <p:grpSpPr>
          <a:xfrm>
            <a:off x="956632" y="1520491"/>
            <a:ext cx="2237105" cy="818664"/>
            <a:chOff x="956632" y="1520491"/>
            <a:chExt cx="2237105" cy="818664"/>
          </a:xfrm>
        </p:grpSpPr>
        <p:grpSp>
          <p:nvGrpSpPr>
            <p:cNvPr id="8" name="淘宝店chenying0907 7"/>
            <p:cNvGrpSpPr/>
            <p:nvPr/>
          </p:nvGrpSpPr>
          <p:grpSpPr>
            <a:xfrm>
              <a:off x="1306517" y="2288355"/>
              <a:ext cx="1536494" cy="50800"/>
              <a:chOff x="1415505" y="1878673"/>
              <a:chExt cx="1536494" cy="50800"/>
            </a:xfrm>
          </p:grpSpPr>
          <p:cxnSp>
            <p:nvCxnSpPr>
              <p:cNvPr id="4" name="直接连接符 3"/>
              <p:cNvCxnSpPr/>
              <p:nvPr/>
            </p:nvCxnSpPr>
            <p:spPr>
              <a:xfrm>
                <a:off x="1415505" y="1878673"/>
                <a:ext cx="1536494" cy="0"/>
              </a:xfrm>
              <a:prstGeom prst="line">
                <a:avLst/>
              </a:prstGeom>
              <a:ln w="9525" cmpd="sng">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15505" y="1929473"/>
                <a:ext cx="1536494" cy="0"/>
              </a:xfrm>
              <a:prstGeom prst="line">
                <a:avLst/>
              </a:prstGeom>
              <a:ln w="9525" cmpd="sng">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956632" y="1520491"/>
              <a:ext cx="2237105" cy="768350"/>
            </a:xfrm>
            <a:prstGeom prst="rect">
              <a:avLst/>
            </a:prstGeom>
            <a:noFill/>
          </p:spPr>
          <p:txBody>
            <a:bodyPr wrap="square" rtlCol="0">
              <a:spAutoFit/>
            </a:bodyPr>
            <a:lstStyle/>
            <a:p>
              <a:pPr algn="l"/>
              <a:r>
                <a:rPr lang="en-US" altLang="zh-CN" sz="4400" dirty="0" smtClean="0">
                  <a:solidFill>
                    <a:schemeClr val="accent1">
                      <a:alpha val="60000"/>
                    </a:schemeClr>
                  </a:solidFill>
                  <a:ea typeface="微软雅黑 Light" panose="020B0502040204020203" pitchFamily="34" charset="-122"/>
                  <a:cs typeface="Times New Roman" panose="02020603050405020304" pitchFamily="18" charset="0"/>
                </a:rPr>
                <a:t>Contents</a:t>
              </a:r>
              <a:endParaRPr lang="en-US" altLang="zh-CN" sz="4400" dirty="0" smtClean="0">
                <a:solidFill>
                  <a:schemeClr val="accent1">
                    <a:alpha val="60000"/>
                  </a:schemeClr>
                </a:solidFill>
                <a:ea typeface="微软雅黑 Light" panose="020B0502040204020203" pitchFamily="34" charset="-122"/>
                <a:cs typeface="Times New Roman" panose="02020603050405020304" pitchFamily="18" charset="0"/>
              </a:endParaRPr>
            </a:p>
          </p:txBody>
        </p:sp>
      </p:grpSp>
      <p:grpSp>
        <p:nvGrpSpPr>
          <p:cNvPr id="16" name="淘宝店chenying0907 15"/>
          <p:cNvGrpSpPr/>
          <p:nvPr/>
        </p:nvGrpSpPr>
        <p:grpSpPr>
          <a:xfrm>
            <a:off x="5703977" y="1840639"/>
            <a:ext cx="3273484" cy="583565"/>
            <a:chOff x="5143848" y="804818"/>
            <a:chExt cx="3273484" cy="583565"/>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18" name="文本框 17"/>
            <p:cNvSpPr txBox="1"/>
            <p:nvPr/>
          </p:nvSpPr>
          <p:spPr>
            <a:xfrm>
              <a:off x="5627777" y="804818"/>
              <a:ext cx="2789555" cy="583565"/>
            </a:xfrm>
            <a:prstGeom prst="rect">
              <a:avLst/>
            </a:prstGeom>
            <a:noFill/>
          </p:spPr>
          <p:txBody>
            <a:bodyPr wrap="none" rtlCol="0">
              <a:spAutoFit/>
            </a:bodyPr>
            <a:lstStyle/>
            <a:p>
              <a:pPr algn="l"/>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Literature Review</a:t>
              </a:r>
              <a:endPar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grpSp>
        <p:nvGrpSpPr>
          <p:cNvPr id="26" name="淘宝店chenying0907 25"/>
          <p:cNvGrpSpPr/>
          <p:nvPr/>
        </p:nvGrpSpPr>
        <p:grpSpPr>
          <a:xfrm>
            <a:off x="5703977" y="4109494"/>
            <a:ext cx="4372023" cy="583565"/>
            <a:chOff x="5143848" y="804818"/>
            <a:chExt cx="4372121" cy="583565"/>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28" name="文本框 27"/>
            <p:cNvSpPr txBox="1"/>
            <p:nvPr/>
          </p:nvSpPr>
          <p:spPr>
            <a:xfrm>
              <a:off x="5627777" y="804818"/>
              <a:ext cx="3888192" cy="583565"/>
            </a:xfrm>
            <a:prstGeom prst="rect">
              <a:avLst/>
            </a:prstGeom>
            <a:noFill/>
          </p:spPr>
          <p:txBody>
            <a:bodyPr wrap="none" rtlCol="0">
              <a:spAutoFit/>
            </a:bodyPr>
            <a:lstStyle/>
            <a:p>
              <a:pPr algn="l"/>
              <a:r>
                <a:rPr lang="en-US" altLang="zh-CN" sz="3200" dirty="0" smtClean="0">
                  <a:solidFill>
                    <a:schemeClr val="accent1"/>
                  </a:solidFill>
                  <a:latin typeface="方正清刻本悦宋简体" panose="02000000000000000000" pitchFamily="2" charset="-122"/>
                  <a:ea typeface="方正清刻本悦宋简体" panose="02000000000000000000" pitchFamily="2" charset="-122"/>
                </a:rPr>
                <a:t>S</a:t>
              </a:r>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ummary and conclusion</a:t>
              </a:r>
              <a:endPar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grpSp>
        <p:nvGrpSpPr>
          <p:cNvPr id="6" name="淘宝店chenying0907 25"/>
          <p:cNvGrpSpPr/>
          <p:nvPr/>
        </p:nvGrpSpPr>
        <p:grpSpPr>
          <a:xfrm>
            <a:off x="5703977" y="3057299"/>
            <a:ext cx="1907580" cy="583565"/>
            <a:chOff x="5017483" y="832123"/>
            <a:chExt cx="1907640" cy="583565"/>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17483" y="915819"/>
              <a:ext cx="357791" cy="356214"/>
            </a:xfrm>
            <a:prstGeom prst="rect">
              <a:avLst/>
            </a:prstGeom>
          </p:spPr>
        </p:pic>
        <p:sp>
          <p:nvSpPr>
            <p:cNvPr id="31" name="文本框 30"/>
            <p:cNvSpPr txBox="1"/>
            <p:nvPr/>
          </p:nvSpPr>
          <p:spPr>
            <a:xfrm>
              <a:off x="5501408" y="832123"/>
              <a:ext cx="1423715" cy="583565"/>
            </a:xfrm>
            <a:prstGeom prst="rect">
              <a:avLst/>
            </a:prstGeom>
            <a:noFill/>
          </p:spPr>
          <p:txBody>
            <a:bodyPr wrap="none" rtlCol="0">
              <a:spAutoFit/>
            </a:bodyPr>
            <a:p>
              <a:pPr algn="l"/>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Methods</a:t>
              </a:r>
              <a:endPar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grpSp>
        <p:nvGrpSpPr>
          <p:cNvPr id="34" name="淘宝店chenying0907 25"/>
          <p:cNvGrpSpPr/>
          <p:nvPr/>
        </p:nvGrpSpPr>
        <p:grpSpPr>
          <a:xfrm>
            <a:off x="5703977" y="5360444"/>
            <a:ext cx="2246675" cy="583565"/>
            <a:chOff x="5143848" y="804818"/>
            <a:chExt cx="2246741" cy="583565"/>
          </a:xfrm>
        </p:grpSpPr>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36" name="文本框 35"/>
            <p:cNvSpPr txBox="1"/>
            <p:nvPr/>
          </p:nvSpPr>
          <p:spPr>
            <a:xfrm>
              <a:off x="5627777" y="804818"/>
              <a:ext cx="1762812" cy="583565"/>
            </a:xfrm>
            <a:prstGeom prst="rect">
              <a:avLst/>
            </a:prstGeom>
            <a:noFill/>
          </p:spPr>
          <p:txBody>
            <a:bodyPr wrap="none" rtlCol="0">
              <a:spAutoFit/>
            </a:bodyPr>
            <a:lstStyle/>
            <a:p>
              <a:pPr algn="l"/>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References</a:t>
              </a:r>
              <a:endPar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grpSp>
        <p:nvGrpSpPr>
          <p:cNvPr id="39" name="淘宝店chenying0907 25"/>
          <p:cNvGrpSpPr/>
          <p:nvPr/>
        </p:nvGrpSpPr>
        <p:grpSpPr>
          <a:xfrm>
            <a:off x="5703977" y="647474"/>
            <a:ext cx="2474641" cy="583565"/>
            <a:chOff x="5143848" y="804818"/>
            <a:chExt cx="2474706" cy="583565"/>
          </a:xfrm>
        </p:grpSpPr>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43848" y="896769"/>
              <a:ext cx="357791" cy="356214"/>
            </a:xfrm>
            <a:prstGeom prst="rect">
              <a:avLst/>
            </a:prstGeom>
          </p:spPr>
        </p:pic>
        <p:sp>
          <p:nvSpPr>
            <p:cNvPr id="41" name="文本框 40"/>
            <p:cNvSpPr txBox="1"/>
            <p:nvPr/>
          </p:nvSpPr>
          <p:spPr>
            <a:xfrm>
              <a:off x="5627777" y="804818"/>
              <a:ext cx="1990777" cy="583565"/>
            </a:xfrm>
            <a:prstGeom prst="rect">
              <a:avLst/>
            </a:prstGeom>
            <a:noFill/>
          </p:spPr>
          <p:txBody>
            <a:bodyPr wrap="none" rtlCol="0">
              <a:spAutoFit/>
            </a:bodyPr>
            <a:p>
              <a:pPr algn="l"/>
              <a:r>
                <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rPr>
                <a:t>Introduction</a:t>
              </a:r>
              <a:endParaRPr lang="zh-CN" altLang="en-US" sz="3200" dirty="0" smtClean="0">
                <a:solidFill>
                  <a:schemeClr val="accent1"/>
                </a:solidFill>
                <a:latin typeface="方正清刻本悦宋简体" panose="02000000000000000000" pitchFamily="2" charset="-122"/>
                <a:ea typeface="方正清刻本悦宋简体" panose="02000000000000000000"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30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anim calcmode="lin" valueType="num">
                                      <p:cBhvr>
                                        <p:cTn id="11" dur="500" fill="hold"/>
                                        <p:tgtEl>
                                          <p:spTgt spid="39"/>
                                        </p:tgtEl>
                                        <p:attrNameLst>
                                          <p:attrName>ppt_x</p:attrName>
                                        </p:attrNameLst>
                                      </p:cBhvr>
                                      <p:tavLst>
                                        <p:tav tm="0">
                                          <p:val>
                                            <p:strVal val="#ppt_x"/>
                                          </p:val>
                                        </p:tav>
                                        <p:tav tm="100000">
                                          <p:val>
                                            <p:strVal val="#ppt_x"/>
                                          </p:val>
                                        </p:tav>
                                      </p:tavLst>
                                    </p:anim>
                                    <p:anim calcmode="lin" valueType="num">
                                      <p:cBhvr>
                                        <p:cTn id="12" dur="500" fill="hold"/>
                                        <p:tgtEl>
                                          <p:spTgt spid="39"/>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anim calcmode="lin" valueType="num">
                                      <p:cBhvr>
                                        <p:cTn id="16" dur="500" fill="hold"/>
                                        <p:tgtEl>
                                          <p:spTgt spid="16"/>
                                        </p:tgtEl>
                                        <p:attrNameLst>
                                          <p:attrName>ppt_x</p:attrName>
                                        </p:attrNameLst>
                                      </p:cBhvr>
                                      <p:tavLst>
                                        <p:tav tm="0">
                                          <p:val>
                                            <p:strVal val="#ppt_x"/>
                                          </p:val>
                                        </p:tav>
                                        <p:tav tm="100000">
                                          <p:val>
                                            <p:strVal val="#ppt_x"/>
                                          </p:val>
                                        </p:tav>
                                      </p:tavLst>
                                    </p:anim>
                                    <p:anim calcmode="lin" valueType="num">
                                      <p:cBhvr>
                                        <p:cTn id="17" dur="5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3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3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淘宝店chenying0907 23"/>
          <p:cNvGrpSpPr/>
          <p:nvPr/>
        </p:nvGrpSpPr>
        <p:grpSpPr>
          <a:xfrm>
            <a:off x="-5456095" y="1688841"/>
            <a:ext cx="1335044" cy="1335044"/>
            <a:chOff x="2618124" y="4245518"/>
            <a:chExt cx="285095" cy="285095"/>
          </a:xfrm>
        </p:grpSpPr>
        <p:sp>
          <p:nvSpPr>
            <p:cNvPr id="25" name="椭圆 24"/>
            <p:cNvSpPr/>
            <p:nvPr/>
          </p:nvSpPr>
          <p:spPr>
            <a:xfrm>
              <a:off x="2665680" y="4293074"/>
              <a:ext cx="189984" cy="189984"/>
            </a:xfrm>
            <a:prstGeom prst="ellipse">
              <a:avLst/>
            </a:prstGeom>
            <a:solidFill>
              <a:srgbClr val="FDF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618124" y="4245518"/>
              <a:ext cx="285095" cy="285095"/>
            </a:xfrm>
            <a:prstGeom prst="ellipse">
              <a:avLst/>
            </a:prstGeom>
            <a:noFill/>
            <a:ln w="44450">
              <a:solidFill>
                <a:srgbClr val="FDF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143250" y="2673038"/>
            <a:ext cx="5905500" cy="338554"/>
          </a:xfrm>
          <a:prstGeom prst="rect">
            <a:avLst/>
          </a:prstGeom>
          <a:noFill/>
        </p:spPr>
        <p:txBody>
          <a:bodyPr wrap="square" rtlCol="0">
            <a:spAutoFit/>
          </a:bodyPr>
          <a:lstStyle/>
          <a:p>
            <a:pPr algn="dist"/>
            <a:r>
              <a:rPr lang="en-US" altLang="zh-CN" sz="1600" dirty="0" smtClean="0">
                <a:solidFill>
                  <a:schemeClr val="accent1">
                    <a:alpha val="59000"/>
                  </a:schemeClr>
                </a:solidFill>
                <a:latin typeface="Times New Roman" panose="02020603050405020304" pitchFamily="18" charset="0"/>
                <a:ea typeface="微软雅黑 Light" panose="020B0502040204020203" pitchFamily="34" charset="-122"/>
                <a:cs typeface="Times New Roman" panose="02020603050405020304" pitchFamily="18" charset="0"/>
              </a:rPr>
              <a:t>Thanks for your attention</a:t>
            </a:r>
            <a:endParaRPr lang="zh-CN" altLang="en-US" sz="1600" dirty="0">
              <a:solidFill>
                <a:schemeClr val="accent1">
                  <a:alpha val="59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4" name="文本框 3"/>
          <p:cNvSpPr txBox="1"/>
          <p:nvPr/>
        </p:nvSpPr>
        <p:spPr>
          <a:xfrm>
            <a:off x="3314700" y="3060112"/>
            <a:ext cx="5562600" cy="830997"/>
          </a:xfrm>
          <a:prstGeom prst="rect">
            <a:avLst/>
          </a:prstGeom>
          <a:noFill/>
          <a:effectLst>
            <a:outerShdw blurRad="63500" sx="102000" sy="102000" algn="ctr" rotWithShape="0">
              <a:prstClr val="black">
                <a:alpha val="40000"/>
              </a:prstClr>
            </a:outerShdw>
          </a:effectLst>
        </p:spPr>
        <p:txBody>
          <a:bodyPr wrap="square" rtlCol="0">
            <a:spAutoFit/>
          </a:bodyPr>
          <a:lstStyle/>
          <a:p>
            <a:pPr algn="dist"/>
            <a:r>
              <a:rPr lang="zh-CN" altLang="en-US" sz="4800" dirty="0" smtClean="0">
                <a:solidFill>
                  <a:schemeClr val="accent1"/>
                </a:solidFill>
                <a:latin typeface="方正清刻本悦宋简体" panose="02000000000000000000" pitchFamily="2" charset="-122"/>
                <a:ea typeface="方正清刻本悦宋简体" panose="02000000000000000000" pitchFamily="2" charset="-122"/>
              </a:rPr>
              <a:t>谢谢观看</a:t>
            </a:r>
            <a:endParaRPr lang="zh-CN" altLang="en-US" sz="4800" dirty="0">
              <a:solidFill>
                <a:schemeClr val="accent1"/>
              </a:solidFill>
              <a:latin typeface="方正清刻本悦宋简体" panose="02000000000000000000" pitchFamily="2" charset="-122"/>
              <a:ea typeface="方正清刻本悦宋简体" panose="02000000000000000000" pitchFamily="2" charset="-122"/>
            </a:endParaRPr>
          </a:p>
        </p:txBody>
      </p:sp>
      <p:grpSp>
        <p:nvGrpSpPr>
          <p:cNvPr id="15" name="淘宝店chenying0907 14"/>
          <p:cNvGrpSpPr/>
          <p:nvPr/>
        </p:nvGrpSpPr>
        <p:grpSpPr>
          <a:xfrm>
            <a:off x="2898878" y="4275162"/>
            <a:ext cx="6394244" cy="48520"/>
            <a:chOff x="2618125" y="4283706"/>
            <a:chExt cx="6955750" cy="46576"/>
          </a:xfrm>
        </p:grpSpPr>
        <p:cxnSp>
          <p:nvCxnSpPr>
            <p:cNvPr id="6" name="直接连接符 5"/>
            <p:cNvCxnSpPr/>
            <p:nvPr/>
          </p:nvCxnSpPr>
          <p:spPr>
            <a:xfrm>
              <a:off x="2618125" y="4330282"/>
              <a:ext cx="6955750" cy="0"/>
            </a:xfrm>
            <a:prstGeom prst="line">
              <a:avLst/>
            </a:prstGeom>
            <a:ln w="9525" cmpd="sng">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618125" y="4283706"/>
              <a:ext cx="6955750" cy="0"/>
            </a:xfrm>
            <a:prstGeom prst="line">
              <a:avLst/>
            </a:prstGeom>
            <a:ln w="9525" cmpd="sng">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953135" y="2028190"/>
            <a:ext cx="9857740" cy="304609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lang="zh-CN" altLang="en-US" sz="2000" dirty="0">
                <a:solidFill>
                  <a:schemeClr val="accent1"/>
                </a:solidFill>
                <a:ea typeface="微软雅黑 Light" panose="020B0502040204020203" pitchFamily="34" charset="-122"/>
              </a:rPr>
              <a:t> Using the quarterly Compustat files, we present empirical findings that business capital investment is significantly higher in the fourth quarter than in other quarters. Even after controlling for business capital investment determinants, we find that the fourth quarter capital investment is significantly larger but less sensitive to investment opportunities than other quarters' capital investment. This phenomenon is more evident for firms with larger cash holdings than for firms with smaller cash holdings, for larger firms than for smaller firms, and for diversified firms than for stand-alone firms. Our findings suggest a high level of agency costs in corporate investment decisions.</a:t>
            </a:r>
            <a:endParaRPr lang="zh-CN" altLang="en-US" sz="2000" dirty="0">
              <a:solidFill>
                <a:schemeClr val="accent1"/>
              </a:solidFill>
              <a:ea typeface="微软雅黑 Light" panose="020B0502040204020203" pitchFamily="34" charset="-122"/>
            </a:endParaRPr>
          </a:p>
        </p:txBody>
      </p:sp>
      <p:grpSp>
        <p:nvGrpSpPr>
          <p:cNvPr id="25" name="淘宝店chenying0907 24"/>
          <p:cNvGrpSpPr/>
          <p:nvPr/>
        </p:nvGrpSpPr>
        <p:grpSpPr>
          <a:xfrm>
            <a:off x="953135" y="1177599"/>
            <a:ext cx="784860" cy="706755"/>
            <a:chOff x="5280876" y="1156723"/>
            <a:chExt cx="1630248" cy="1778141"/>
          </a:xfrm>
        </p:grpSpPr>
        <p:grpSp>
          <p:nvGrpSpPr>
            <p:cNvPr id="24" name="淘宝店chenying0907 23"/>
            <p:cNvGrpSpPr/>
            <p:nvPr/>
          </p:nvGrpSpPr>
          <p:grpSpPr>
            <a:xfrm>
              <a:off x="5280876" y="1286950"/>
              <a:ext cx="1630248" cy="1647137"/>
              <a:chOff x="4797425" y="2112963"/>
              <a:chExt cx="2605088" cy="2632075"/>
            </a:xfrm>
          </p:grpSpPr>
          <p:sp>
            <p:nvSpPr>
              <p:cNvPr id="3" name="Freeform 9"/>
              <p:cNvSpPr/>
              <p:nvPr/>
            </p:nvSpPr>
            <p:spPr bwMode="auto">
              <a:xfrm>
                <a:off x="4797425" y="2112963"/>
                <a:ext cx="2605088" cy="2632075"/>
              </a:xfrm>
              <a:custGeom>
                <a:avLst/>
                <a:gdLst>
                  <a:gd name="T0" fmla="*/ 674 w 692"/>
                  <a:gd name="T1" fmla="*/ 403 h 699"/>
                  <a:gd name="T2" fmla="*/ 656 w 692"/>
                  <a:gd name="T3" fmla="*/ 468 h 699"/>
                  <a:gd name="T4" fmla="*/ 618 w 692"/>
                  <a:gd name="T5" fmla="*/ 540 h 699"/>
                  <a:gd name="T6" fmla="*/ 574 w 692"/>
                  <a:gd name="T7" fmla="*/ 591 h 699"/>
                  <a:gd name="T8" fmla="*/ 508 w 692"/>
                  <a:gd name="T9" fmla="*/ 639 h 699"/>
                  <a:gd name="T10" fmla="*/ 446 w 692"/>
                  <a:gd name="T11" fmla="*/ 666 h 699"/>
                  <a:gd name="T12" fmla="*/ 367 w 692"/>
                  <a:gd name="T13" fmla="*/ 681 h 699"/>
                  <a:gd name="T14" fmla="*/ 299 w 692"/>
                  <a:gd name="T15" fmla="*/ 678 h 699"/>
                  <a:gd name="T16" fmla="*/ 221 w 692"/>
                  <a:gd name="T17" fmla="*/ 657 h 699"/>
                  <a:gd name="T18" fmla="*/ 161 w 692"/>
                  <a:gd name="T19" fmla="*/ 625 h 699"/>
                  <a:gd name="T20" fmla="*/ 100 w 692"/>
                  <a:gd name="T21" fmla="*/ 572 h 699"/>
                  <a:gd name="T22" fmla="*/ 60 w 692"/>
                  <a:gd name="T23" fmla="*/ 518 h 699"/>
                  <a:gd name="T24" fmla="*/ 27 w 692"/>
                  <a:gd name="T25" fmla="*/ 444 h 699"/>
                  <a:gd name="T26" fmla="*/ 15 w 692"/>
                  <a:gd name="T27" fmla="*/ 377 h 699"/>
                  <a:gd name="T28" fmla="*/ 18 w 692"/>
                  <a:gd name="T29" fmla="*/ 296 h 699"/>
                  <a:gd name="T30" fmla="*/ 36 w 692"/>
                  <a:gd name="T31" fmla="*/ 231 h 699"/>
                  <a:gd name="T32" fmla="*/ 74 w 692"/>
                  <a:gd name="T33" fmla="*/ 159 h 699"/>
                  <a:gd name="T34" fmla="*/ 118 w 692"/>
                  <a:gd name="T35" fmla="*/ 108 h 699"/>
                  <a:gd name="T36" fmla="*/ 183 w 692"/>
                  <a:gd name="T37" fmla="*/ 60 h 699"/>
                  <a:gd name="T38" fmla="*/ 245 w 692"/>
                  <a:gd name="T39" fmla="*/ 33 h 699"/>
                  <a:gd name="T40" fmla="*/ 325 w 692"/>
                  <a:gd name="T41" fmla="*/ 18 h 699"/>
                  <a:gd name="T42" fmla="*/ 393 w 692"/>
                  <a:gd name="T43" fmla="*/ 21 h 699"/>
                  <a:gd name="T44" fmla="*/ 471 w 692"/>
                  <a:gd name="T45" fmla="*/ 42 h 699"/>
                  <a:gd name="T46" fmla="*/ 531 w 692"/>
                  <a:gd name="T47" fmla="*/ 74 h 699"/>
                  <a:gd name="T48" fmla="*/ 592 w 692"/>
                  <a:gd name="T49" fmla="*/ 127 h 699"/>
                  <a:gd name="T50" fmla="*/ 632 w 692"/>
                  <a:gd name="T51" fmla="*/ 181 h 699"/>
                  <a:gd name="T52" fmla="*/ 664 w 692"/>
                  <a:gd name="T53" fmla="*/ 256 h 699"/>
                  <a:gd name="T54" fmla="*/ 677 w 692"/>
                  <a:gd name="T55" fmla="*/ 322 h 699"/>
                  <a:gd name="T56" fmla="*/ 674 w 692"/>
                  <a:gd name="T57" fmla="*/ 403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699">
                    <a:moveTo>
                      <a:pt x="674" y="403"/>
                    </a:moveTo>
                    <a:cubicBezTo>
                      <a:pt x="687" y="426"/>
                      <a:pt x="679" y="455"/>
                      <a:pt x="656" y="468"/>
                    </a:cubicBezTo>
                    <a:cubicBezTo>
                      <a:pt x="633" y="482"/>
                      <a:pt x="616" y="514"/>
                      <a:pt x="618" y="540"/>
                    </a:cubicBezTo>
                    <a:cubicBezTo>
                      <a:pt x="620" y="566"/>
                      <a:pt x="600" y="589"/>
                      <a:pt x="574" y="591"/>
                    </a:cubicBezTo>
                    <a:cubicBezTo>
                      <a:pt x="547" y="593"/>
                      <a:pt x="518" y="615"/>
                      <a:pt x="508" y="639"/>
                    </a:cubicBezTo>
                    <a:cubicBezTo>
                      <a:pt x="499" y="664"/>
                      <a:pt x="471" y="676"/>
                      <a:pt x="446" y="666"/>
                    </a:cubicBezTo>
                    <a:cubicBezTo>
                      <a:pt x="422" y="656"/>
                      <a:pt x="386" y="663"/>
                      <a:pt x="367" y="681"/>
                    </a:cubicBezTo>
                    <a:cubicBezTo>
                      <a:pt x="347" y="699"/>
                      <a:pt x="317" y="698"/>
                      <a:pt x="299" y="678"/>
                    </a:cubicBezTo>
                    <a:cubicBezTo>
                      <a:pt x="281" y="659"/>
                      <a:pt x="246" y="650"/>
                      <a:pt x="221" y="657"/>
                    </a:cubicBezTo>
                    <a:cubicBezTo>
                      <a:pt x="196" y="665"/>
                      <a:pt x="169" y="651"/>
                      <a:pt x="161" y="625"/>
                    </a:cubicBezTo>
                    <a:cubicBezTo>
                      <a:pt x="153" y="600"/>
                      <a:pt x="126" y="576"/>
                      <a:pt x="100" y="572"/>
                    </a:cubicBezTo>
                    <a:cubicBezTo>
                      <a:pt x="74" y="568"/>
                      <a:pt x="56" y="544"/>
                      <a:pt x="60" y="518"/>
                    </a:cubicBezTo>
                    <a:cubicBezTo>
                      <a:pt x="64" y="492"/>
                      <a:pt x="49" y="458"/>
                      <a:pt x="27" y="444"/>
                    </a:cubicBezTo>
                    <a:cubicBezTo>
                      <a:pt x="6" y="429"/>
                      <a:pt x="0" y="399"/>
                      <a:pt x="15" y="377"/>
                    </a:cubicBezTo>
                    <a:cubicBezTo>
                      <a:pt x="30" y="355"/>
                      <a:pt x="31" y="319"/>
                      <a:pt x="18" y="296"/>
                    </a:cubicBezTo>
                    <a:cubicBezTo>
                      <a:pt x="5" y="273"/>
                      <a:pt x="13" y="244"/>
                      <a:pt x="36" y="231"/>
                    </a:cubicBezTo>
                    <a:cubicBezTo>
                      <a:pt x="59" y="218"/>
                      <a:pt x="76" y="185"/>
                      <a:pt x="74" y="159"/>
                    </a:cubicBezTo>
                    <a:cubicBezTo>
                      <a:pt x="72" y="133"/>
                      <a:pt x="92" y="110"/>
                      <a:pt x="118" y="108"/>
                    </a:cubicBezTo>
                    <a:cubicBezTo>
                      <a:pt x="144" y="106"/>
                      <a:pt x="174" y="84"/>
                      <a:pt x="183" y="60"/>
                    </a:cubicBezTo>
                    <a:cubicBezTo>
                      <a:pt x="193" y="35"/>
                      <a:pt x="221" y="23"/>
                      <a:pt x="245" y="33"/>
                    </a:cubicBezTo>
                    <a:cubicBezTo>
                      <a:pt x="270" y="43"/>
                      <a:pt x="306" y="36"/>
                      <a:pt x="325" y="18"/>
                    </a:cubicBezTo>
                    <a:cubicBezTo>
                      <a:pt x="344" y="0"/>
                      <a:pt x="375" y="1"/>
                      <a:pt x="393" y="21"/>
                    </a:cubicBezTo>
                    <a:cubicBezTo>
                      <a:pt x="411" y="40"/>
                      <a:pt x="446" y="50"/>
                      <a:pt x="471" y="42"/>
                    </a:cubicBezTo>
                    <a:cubicBezTo>
                      <a:pt x="496" y="34"/>
                      <a:pt x="523" y="48"/>
                      <a:pt x="531" y="74"/>
                    </a:cubicBezTo>
                    <a:cubicBezTo>
                      <a:pt x="539" y="99"/>
                      <a:pt x="566" y="123"/>
                      <a:pt x="592" y="127"/>
                    </a:cubicBezTo>
                    <a:cubicBezTo>
                      <a:pt x="618" y="131"/>
                      <a:pt x="636" y="155"/>
                      <a:pt x="632" y="181"/>
                    </a:cubicBezTo>
                    <a:cubicBezTo>
                      <a:pt x="628" y="207"/>
                      <a:pt x="643" y="241"/>
                      <a:pt x="664" y="256"/>
                    </a:cubicBezTo>
                    <a:cubicBezTo>
                      <a:pt x="686" y="270"/>
                      <a:pt x="692" y="300"/>
                      <a:pt x="677" y="322"/>
                    </a:cubicBezTo>
                    <a:cubicBezTo>
                      <a:pt x="662" y="344"/>
                      <a:pt x="661" y="380"/>
                      <a:pt x="674" y="4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Freeform 10"/>
              <p:cNvSpPr>
                <a:spLocks noEditPoints="1"/>
              </p:cNvSpPr>
              <p:nvPr/>
            </p:nvSpPr>
            <p:spPr bwMode="auto">
              <a:xfrm>
                <a:off x="4989513" y="2316163"/>
                <a:ext cx="2220913" cy="2225675"/>
              </a:xfrm>
              <a:custGeom>
                <a:avLst/>
                <a:gdLst>
                  <a:gd name="T0" fmla="*/ 0 w 590"/>
                  <a:gd name="T1" fmla="*/ 296 h 591"/>
                  <a:gd name="T2" fmla="*/ 295 w 590"/>
                  <a:gd name="T3" fmla="*/ 0 h 591"/>
                  <a:gd name="T4" fmla="*/ 295 w 590"/>
                  <a:gd name="T5" fmla="*/ 0 h 591"/>
                  <a:gd name="T6" fmla="*/ 590 w 590"/>
                  <a:gd name="T7" fmla="*/ 296 h 591"/>
                  <a:gd name="T8" fmla="*/ 590 w 590"/>
                  <a:gd name="T9" fmla="*/ 296 h 591"/>
                  <a:gd name="T10" fmla="*/ 295 w 590"/>
                  <a:gd name="T11" fmla="*/ 591 h 591"/>
                  <a:gd name="T12" fmla="*/ 295 w 590"/>
                  <a:gd name="T13" fmla="*/ 591 h 591"/>
                  <a:gd name="T14" fmla="*/ 0 w 590"/>
                  <a:gd name="T15" fmla="*/ 296 h 591"/>
                  <a:gd name="T16" fmla="*/ 89 w 590"/>
                  <a:gd name="T17" fmla="*/ 89 h 591"/>
                  <a:gd name="T18" fmla="*/ 3 w 590"/>
                  <a:gd name="T19" fmla="*/ 296 h 591"/>
                  <a:gd name="T20" fmla="*/ 3 w 590"/>
                  <a:gd name="T21" fmla="*/ 296 h 591"/>
                  <a:gd name="T22" fmla="*/ 89 w 590"/>
                  <a:gd name="T23" fmla="*/ 502 h 591"/>
                  <a:gd name="T24" fmla="*/ 89 w 590"/>
                  <a:gd name="T25" fmla="*/ 502 h 591"/>
                  <a:gd name="T26" fmla="*/ 295 w 590"/>
                  <a:gd name="T27" fmla="*/ 587 h 591"/>
                  <a:gd name="T28" fmla="*/ 295 w 590"/>
                  <a:gd name="T29" fmla="*/ 587 h 591"/>
                  <a:gd name="T30" fmla="*/ 501 w 590"/>
                  <a:gd name="T31" fmla="*/ 502 h 591"/>
                  <a:gd name="T32" fmla="*/ 501 w 590"/>
                  <a:gd name="T33" fmla="*/ 502 h 591"/>
                  <a:gd name="T34" fmla="*/ 587 w 590"/>
                  <a:gd name="T35" fmla="*/ 296 h 591"/>
                  <a:gd name="T36" fmla="*/ 587 w 590"/>
                  <a:gd name="T37" fmla="*/ 296 h 591"/>
                  <a:gd name="T38" fmla="*/ 501 w 590"/>
                  <a:gd name="T39" fmla="*/ 89 h 591"/>
                  <a:gd name="T40" fmla="*/ 501 w 590"/>
                  <a:gd name="T41" fmla="*/ 89 h 591"/>
                  <a:gd name="T42" fmla="*/ 295 w 590"/>
                  <a:gd name="T43" fmla="*/ 4 h 591"/>
                  <a:gd name="T44" fmla="*/ 295 w 590"/>
                  <a:gd name="T45" fmla="*/ 4 h 591"/>
                  <a:gd name="T46" fmla="*/ 89 w 590"/>
                  <a:gd name="T47" fmla="*/ 8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0" h="591">
                    <a:moveTo>
                      <a:pt x="0" y="296"/>
                    </a:moveTo>
                    <a:cubicBezTo>
                      <a:pt x="0" y="132"/>
                      <a:pt x="132" y="0"/>
                      <a:pt x="295" y="0"/>
                    </a:cubicBezTo>
                    <a:cubicBezTo>
                      <a:pt x="295" y="0"/>
                      <a:pt x="295" y="0"/>
                      <a:pt x="295" y="0"/>
                    </a:cubicBezTo>
                    <a:cubicBezTo>
                      <a:pt x="458" y="0"/>
                      <a:pt x="590" y="132"/>
                      <a:pt x="590" y="296"/>
                    </a:cubicBezTo>
                    <a:cubicBezTo>
                      <a:pt x="590" y="296"/>
                      <a:pt x="590" y="296"/>
                      <a:pt x="590" y="296"/>
                    </a:cubicBezTo>
                    <a:cubicBezTo>
                      <a:pt x="590" y="459"/>
                      <a:pt x="458" y="591"/>
                      <a:pt x="295" y="591"/>
                    </a:cubicBezTo>
                    <a:cubicBezTo>
                      <a:pt x="295" y="591"/>
                      <a:pt x="295" y="591"/>
                      <a:pt x="295" y="591"/>
                    </a:cubicBezTo>
                    <a:cubicBezTo>
                      <a:pt x="132" y="591"/>
                      <a:pt x="0" y="459"/>
                      <a:pt x="0" y="296"/>
                    </a:cubicBezTo>
                    <a:close/>
                    <a:moveTo>
                      <a:pt x="89" y="89"/>
                    </a:moveTo>
                    <a:cubicBezTo>
                      <a:pt x="36" y="142"/>
                      <a:pt x="3" y="215"/>
                      <a:pt x="3" y="296"/>
                    </a:cubicBezTo>
                    <a:cubicBezTo>
                      <a:pt x="3" y="296"/>
                      <a:pt x="3" y="296"/>
                      <a:pt x="3" y="296"/>
                    </a:cubicBezTo>
                    <a:cubicBezTo>
                      <a:pt x="3" y="376"/>
                      <a:pt x="36" y="449"/>
                      <a:pt x="89" y="502"/>
                    </a:cubicBezTo>
                    <a:cubicBezTo>
                      <a:pt x="89" y="502"/>
                      <a:pt x="89" y="502"/>
                      <a:pt x="89" y="502"/>
                    </a:cubicBezTo>
                    <a:cubicBezTo>
                      <a:pt x="141" y="555"/>
                      <a:pt x="214" y="587"/>
                      <a:pt x="295" y="587"/>
                    </a:cubicBezTo>
                    <a:cubicBezTo>
                      <a:pt x="295" y="587"/>
                      <a:pt x="295" y="587"/>
                      <a:pt x="295" y="587"/>
                    </a:cubicBezTo>
                    <a:cubicBezTo>
                      <a:pt x="375" y="587"/>
                      <a:pt x="448" y="555"/>
                      <a:pt x="501" y="502"/>
                    </a:cubicBezTo>
                    <a:cubicBezTo>
                      <a:pt x="501" y="502"/>
                      <a:pt x="501" y="502"/>
                      <a:pt x="501" y="502"/>
                    </a:cubicBezTo>
                    <a:cubicBezTo>
                      <a:pt x="554" y="449"/>
                      <a:pt x="587" y="376"/>
                      <a:pt x="587" y="296"/>
                    </a:cubicBezTo>
                    <a:cubicBezTo>
                      <a:pt x="587" y="296"/>
                      <a:pt x="587" y="296"/>
                      <a:pt x="587" y="296"/>
                    </a:cubicBezTo>
                    <a:cubicBezTo>
                      <a:pt x="587" y="215"/>
                      <a:pt x="554" y="142"/>
                      <a:pt x="501" y="89"/>
                    </a:cubicBezTo>
                    <a:cubicBezTo>
                      <a:pt x="501" y="89"/>
                      <a:pt x="501" y="89"/>
                      <a:pt x="501" y="89"/>
                    </a:cubicBezTo>
                    <a:cubicBezTo>
                      <a:pt x="448" y="37"/>
                      <a:pt x="375" y="4"/>
                      <a:pt x="295" y="4"/>
                    </a:cubicBezTo>
                    <a:cubicBezTo>
                      <a:pt x="295" y="4"/>
                      <a:pt x="295" y="4"/>
                      <a:pt x="295" y="4"/>
                    </a:cubicBezTo>
                    <a:cubicBezTo>
                      <a:pt x="214" y="4"/>
                      <a:pt x="141" y="37"/>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11"/>
              <p:cNvSpPr>
                <a:spLocks noEditPoints="1"/>
              </p:cNvSpPr>
              <p:nvPr/>
            </p:nvSpPr>
            <p:spPr bwMode="auto">
              <a:xfrm>
                <a:off x="5041900" y="2373313"/>
                <a:ext cx="2116138" cy="2112963"/>
              </a:xfrm>
              <a:custGeom>
                <a:avLst/>
                <a:gdLst>
                  <a:gd name="T0" fmla="*/ 0 w 562"/>
                  <a:gd name="T1" fmla="*/ 281 h 561"/>
                  <a:gd name="T2" fmla="*/ 281 w 562"/>
                  <a:gd name="T3" fmla="*/ 0 h 561"/>
                  <a:gd name="T4" fmla="*/ 281 w 562"/>
                  <a:gd name="T5" fmla="*/ 0 h 561"/>
                  <a:gd name="T6" fmla="*/ 562 w 562"/>
                  <a:gd name="T7" fmla="*/ 281 h 561"/>
                  <a:gd name="T8" fmla="*/ 562 w 562"/>
                  <a:gd name="T9" fmla="*/ 281 h 561"/>
                  <a:gd name="T10" fmla="*/ 281 w 562"/>
                  <a:gd name="T11" fmla="*/ 561 h 561"/>
                  <a:gd name="T12" fmla="*/ 281 w 562"/>
                  <a:gd name="T13" fmla="*/ 561 h 561"/>
                  <a:gd name="T14" fmla="*/ 0 w 562"/>
                  <a:gd name="T15" fmla="*/ 281 h 561"/>
                  <a:gd name="T16" fmla="*/ 89 w 562"/>
                  <a:gd name="T17" fmla="*/ 89 h 561"/>
                  <a:gd name="T18" fmla="*/ 10 w 562"/>
                  <a:gd name="T19" fmla="*/ 281 h 561"/>
                  <a:gd name="T20" fmla="*/ 10 w 562"/>
                  <a:gd name="T21" fmla="*/ 281 h 561"/>
                  <a:gd name="T22" fmla="*/ 89 w 562"/>
                  <a:gd name="T23" fmla="*/ 472 h 561"/>
                  <a:gd name="T24" fmla="*/ 89 w 562"/>
                  <a:gd name="T25" fmla="*/ 472 h 561"/>
                  <a:gd name="T26" fmla="*/ 281 w 562"/>
                  <a:gd name="T27" fmla="*/ 551 h 561"/>
                  <a:gd name="T28" fmla="*/ 281 w 562"/>
                  <a:gd name="T29" fmla="*/ 551 h 561"/>
                  <a:gd name="T30" fmla="*/ 472 w 562"/>
                  <a:gd name="T31" fmla="*/ 472 h 561"/>
                  <a:gd name="T32" fmla="*/ 472 w 562"/>
                  <a:gd name="T33" fmla="*/ 472 h 561"/>
                  <a:gd name="T34" fmla="*/ 552 w 562"/>
                  <a:gd name="T35" fmla="*/ 281 h 561"/>
                  <a:gd name="T36" fmla="*/ 552 w 562"/>
                  <a:gd name="T37" fmla="*/ 281 h 561"/>
                  <a:gd name="T38" fmla="*/ 472 w 562"/>
                  <a:gd name="T39" fmla="*/ 89 h 561"/>
                  <a:gd name="T40" fmla="*/ 472 w 562"/>
                  <a:gd name="T41" fmla="*/ 89 h 561"/>
                  <a:gd name="T42" fmla="*/ 281 w 562"/>
                  <a:gd name="T43" fmla="*/ 10 h 561"/>
                  <a:gd name="T44" fmla="*/ 281 w 562"/>
                  <a:gd name="T45" fmla="*/ 10 h 561"/>
                  <a:gd name="T46" fmla="*/ 89 w 562"/>
                  <a:gd name="T47" fmla="*/ 8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2" h="561">
                    <a:moveTo>
                      <a:pt x="0" y="281"/>
                    </a:moveTo>
                    <a:cubicBezTo>
                      <a:pt x="0" y="126"/>
                      <a:pt x="126" y="0"/>
                      <a:pt x="281" y="0"/>
                    </a:cubicBezTo>
                    <a:cubicBezTo>
                      <a:pt x="281" y="0"/>
                      <a:pt x="281" y="0"/>
                      <a:pt x="281" y="0"/>
                    </a:cubicBezTo>
                    <a:cubicBezTo>
                      <a:pt x="436" y="0"/>
                      <a:pt x="562" y="126"/>
                      <a:pt x="562" y="281"/>
                    </a:cubicBezTo>
                    <a:cubicBezTo>
                      <a:pt x="562" y="281"/>
                      <a:pt x="562" y="281"/>
                      <a:pt x="562" y="281"/>
                    </a:cubicBezTo>
                    <a:cubicBezTo>
                      <a:pt x="562" y="436"/>
                      <a:pt x="436" y="561"/>
                      <a:pt x="281" y="561"/>
                    </a:cubicBezTo>
                    <a:cubicBezTo>
                      <a:pt x="281" y="561"/>
                      <a:pt x="281" y="561"/>
                      <a:pt x="281" y="561"/>
                    </a:cubicBezTo>
                    <a:cubicBezTo>
                      <a:pt x="126" y="561"/>
                      <a:pt x="0" y="436"/>
                      <a:pt x="0" y="281"/>
                    </a:cubicBezTo>
                    <a:close/>
                    <a:moveTo>
                      <a:pt x="89" y="89"/>
                    </a:moveTo>
                    <a:cubicBezTo>
                      <a:pt x="40" y="138"/>
                      <a:pt x="10" y="206"/>
                      <a:pt x="10" y="281"/>
                    </a:cubicBezTo>
                    <a:cubicBezTo>
                      <a:pt x="10" y="281"/>
                      <a:pt x="10" y="281"/>
                      <a:pt x="10" y="281"/>
                    </a:cubicBezTo>
                    <a:cubicBezTo>
                      <a:pt x="10" y="355"/>
                      <a:pt x="40" y="423"/>
                      <a:pt x="89" y="472"/>
                    </a:cubicBezTo>
                    <a:cubicBezTo>
                      <a:pt x="89" y="472"/>
                      <a:pt x="89" y="472"/>
                      <a:pt x="89" y="472"/>
                    </a:cubicBezTo>
                    <a:cubicBezTo>
                      <a:pt x="138" y="521"/>
                      <a:pt x="206" y="551"/>
                      <a:pt x="281" y="551"/>
                    </a:cubicBezTo>
                    <a:cubicBezTo>
                      <a:pt x="281" y="551"/>
                      <a:pt x="281" y="551"/>
                      <a:pt x="281" y="551"/>
                    </a:cubicBezTo>
                    <a:cubicBezTo>
                      <a:pt x="356" y="551"/>
                      <a:pt x="423" y="521"/>
                      <a:pt x="472" y="472"/>
                    </a:cubicBezTo>
                    <a:cubicBezTo>
                      <a:pt x="472" y="472"/>
                      <a:pt x="472" y="472"/>
                      <a:pt x="472" y="472"/>
                    </a:cubicBezTo>
                    <a:cubicBezTo>
                      <a:pt x="521" y="423"/>
                      <a:pt x="552" y="355"/>
                      <a:pt x="552" y="281"/>
                    </a:cubicBezTo>
                    <a:cubicBezTo>
                      <a:pt x="552" y="281"/>
                      <a:pt x="552" y="281"/>
                      <a:pt x="552" y="281"/>
                    </a:cubicBezTo>
                    <a:cubicBezTo>
                      <a:pt x="552" y="206"/>
                      <a:pt x="521" y="138"/>
                      <a:pt x="472" y="89"/>
                    </a:cubicBezTo>
                    <a:cubicBezTo>
                      <a:pt x="472" y="89"/>
                      <a:pt x="472" y="89"/>
                      <a:pt x="472" y="89"/>
                    </a:cubicBezTo>
                    <a:cubicBezTo>
                      <a:pt x="423" y="40"/>
                      <a:pt x="356" y="10"/>
                      <a:pt x="281" y="10"/>
                    </a:cubicBezTo>
                    <a:cubicBezTo>
                      <a:pt x="281" y="10"/>
                      <a:pt x="281" y="10"/>
                      <a:pt x="281" y="10"/>
                    </a:cubicBezTo>
                    <a:cubicBezTo>
                      <a:pt x="206" y="10"/>
                      <a:pt x="138" y="40"/>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632150" y="1156723"/>
              <a:ext cx="929834" cy="1778141"/>
            </a:xfrm>
            <a:prstGeom prst="rect">
              <a:avLst/>
            </a:prstGeom>
            <a:noFill/>
          </p:spPr>
          <p:txBody>
            <a:bodyPr wrap="square" rtlCol="0">
              <a:spAutoFit/>
            </a:bodyPr>
            <a:lstStyle>
              <a:defPPr>
                <a:defRPr lang="zh-CN"/>
              </a:defPPr>
              <a:lvl1pPr algn="dist">
                <a:defRPr sz="1600">
                  <a:solidFill>
                    <a:srgbClr val="FDFCDC"/>
                  </a:solidFill>
                  <a:latin typeface="Times New Roman" panose="02020603050405020304" pitchFamily="18" charset="0"/>
                  <a:ea typeface="微软雅黑 Light" panose="020B0502040204020203" pitchFamily="34" charset="-122"/>
                  <a:cs typeface="Times New Roman" panose="02020603050405020304" pitchFamily="18" charset="0"/>
                </a:defRPr>
              </a:lvl1pPr>
            </a:lstStyle>
            <a:p>
              <a:r>
                <a:rPr lang="en-US" altLang="zh-CN" sz="4000" dirty="0" smtClean="0">
                  <a:solidFill>
                    <a:schemeClr val="accent2"/>
                  </a:solidFill>
                </a:rPr>
                <a:t>1</a:t>
              </a:r>
              <a:endParaRPr lang="zh-CN" altLang="en-US" sz="4000" dirty="0">
                <a:solidFill>
                  <a:schemeClr val="accent2"/>
                </a:solidFill>
              </a:endParaRPr>
            </a:p>
          </p:txBody>
        </p:sp>
      </p:grpSp>
      <p:sp>
        <p:nvSpPr>
          <p:cNvPr id="7" name="文本框 6"/>
          <p:cNvSpPr txBox="1"/>
          <p:nvPr/>
        </p:nvSpPr>
        <p:spPr>
          <a:xfrm>
            <a:off x="2224405" y="1203325"/>
            <a:ext cx="4526280" cy="706755"/>
          </a:xfrm>
          <a:prstGeom prst="rect">
            <a:avLst/>
          </a:prstGeom>
          <a:noFill/>
        </p:spPr>
        <p:txBody>
          <a:bodyPr wrap="square" rtlCol="0">
            <a:spAutoFit/>
          </a:bodyPr>
          <a:p>
            <a:pPr algn="l"/>
            <a:r>
              <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rPr>
              <a:t>Introduction</a:t>
            </a:r>
            <a:endPar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ppt_w*0.70"/>
                                          </p:val>
                                        </p:tav>
                                        <p:tav tm="100000">
                                          <p:val>
                                            <p:strVal val="#ppt_w"/>
                                          </p:val>
                                        </p:tav>
                                      </p:tavLst>
                                    </p:anim>
                                    <p:anim calcmode="lin" valueType="num">
                                      <p:cBhvr>
                                        <p:cTn id="13" dur="500" fill="hold"/>
                                        <p:tgtEl>
                                          <p:spTgt spid="25"/>
                                        </p:tgtEl>
                                        <p:attrNameLst>
                                          <p:attrName>ppt_h</p:attrName>
                                        </p:attrNameLst>
                                      </p:cBhvr>
                                      <p:tavLst>
                                        <p:tav tm="0">
                                          <p:val>
                                            <p:strVal val="#ppt_h"/>
                                          </p:val>
                                        </p:tav>
                                        <p:tav tm="100000">
                                          <p:val>
                                            <p:strVal val="#ppt_h"/>
                                          </p:val>
                                        </p:tav>
                                      </p:tavLst>
                                    </p:anim>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953135" y="2022475"/>
            <a:ext cx="10426065" cy="673925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lang="zh-CN" altLang="en-US" sz="2000" dirty="0">
                <a:solidFill>
                  <a:schemeClr val="accent1"/>
                </a:solidFill>
                <a:ea typeface="微软雅黑 Light" panose="020B0502040204020203" pitchFamily="34" charset="-122"/>
              </a:rPr>
              <a:t>Hubbard (1998) points out that there is very little empirical evidence on the effect of agency costs on the corporate investment, while a large body of literature examines the effect of asymmetric information on business fixed investments.</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Jensen(1986)and Stulz(1990) argue that firms with large cash holdings may invest more than they should.</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Brealey and Myers (2000) list empire building as an agency problem in capital budgeting. Empire building is that other things being equal, managers prefer to run large businesses rather than small ones. </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Jensen and Meckling (1976) also argue that budget restrictions are used as a way to control the behavior of the owner-manager when the owner-manager has a partial ownership and an incentive to expend resources in order to capture non-pecuniary benefits. </a:t>
            </a: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grpSp>
        <p:nvGrpSpPr>
          <p:cNvPr id="25" name="淘宝店chenying0907 24"/>
          <p:cNvGrpSpPr/>
          <p:nvPr/>
        </p:nvGrpSpPr>
        <p:grpSpPr>
          <a:xfrm>
            <a:off x="953135" y="1177599"/>
            <a:ext cx="784860" cy="706755"/>
            <a:chOff x="5280876" y="1156723"/>
            <a:chExt cx="1630248" cy="1778141"/>
          </a:xfrm>
        </p:grpSpPr>
        <p:grpSp>
          <p:nvGrpSpPr>
            <p:cNvPr id="24" name="淘宝店chenying0907 23"/>
            <p:cNvGrpSpPr/>
            <p:nvPr/>
          </p:nvGrpSpPr>
          <p:grpSpPr>
            <a:xfrm>
              <a:off x="5280876" y="1286950"/>
              <a:ext cx="1630248" cy="1647137"/>
              <a:chOff x="4797425" y="2112963"/>
              <a:chExt cx="2605088" cy="2632075"/>
            </a:xfrm>
          </p:grpSpPr>
          <p:sp>
            <p:nvSpPr>
              <p:cNvPr id="3" name="Freeform 9"/>
              <p:cNvSpPr/>
              <p:nvPr/>
            </p:nvSpPr>
            <p:spPr bwMode="auto">
              <a:xfrm>
                <a:off x="4797425" y="2112963"/>
                <a:ext cx="2605088" cy="2632075"/>
              </a:xfrm>
              <a:custGeom>
                <a:avLst/>
                <a:gdLst>
                  <a:gd name="T0" fmla="*/ 674 w 692"/>
                  <a:gd name="T1" fmla="*/ 403 h 699"/>
                  <a:gd name="T2" fmla="*/ 656 w 692"/>
                  <a:gd name="T3" fmla="*/ 468 h 699"/>
                  <a:gd name="T4" fmla="*/ 618 w 692"/>
                  <a:gd name="T5" fmla="*/ 540 h 699"/>
                  <a:gd name="T6" fmla="*/ 574 w 692"/>
                  <a:gd name="T7" fmla="*/ 591 h 699"/>
                  <a:gd name="T8" fmla="*/ 508 w 692"/>
                  <a:gd name="T9" fmla="*/ 639 h 699"/>
                  <a:gd name="T10" fmla="*/ 446 w 692"/>
                  <a:gd name="T11" fmla="*/ 666 h 699"/>
                  <a:gd name="T12" fmla="*/ 367 w 692"/>
                  <a:gd name="T13" fmla="*/ 681 h 699"/>
                  <a:gd name="T14" fmla="*/ 299 w 692"/>
                  <a:gd name="T15" fmla="*/ 678 h 699"/>
                  <a:gd name="T16" fmla="*/ 221 w 692"/>
                  <a:gd name="T17" fmla="*/ 657 h 699"/>
                  <a:gd name="T18" fmla="*/ 161 w 692"/>
                  <a:gd name="T19" fmla="*/ 625 h 699"/>
                  <a:gd name="T20" fmla="*/ 100 w 692"/>
                  <a:gd name="T21" fmla="*/ 572 h 699"/>
                  <a:gd name="T22" fmla="*/ 60 w 692"/>
                  <a:gd name="T23" fmla="*/ 518 h 699"/>
                  <a:gd name="T24" fmla="*/ 27 w 692"/>
                  <a:gd name="T25" fmla="*/ 444 h 699"/>
                  <a:gd name="T26" fmla="*/ 15 w 692"/>
                  <a:gd name="T27" fmla="*/ 377 h 699"/>
                  <a:gd name="T28" fmla="*/ 18 w 692"/>
                  <a:gd name="T29" fmla="*/ 296 h 699"/>
                  <a:gd name="T30" fmla="*/ 36 w 692"/>
                  <a:gd name="T31" fmla="*/ 231 h 699"/>
                  <a:gd name="T32" fmla="*/ 74 w 692"/>
                  <a:gd name="T33" fmla="*/ 159 h 699"/>
                  <a:gd name="T34" fmla="*/ 118 w 692"/>
                  <a:gd name="T35" fmla="*/ 108 h 699"/>
                  <a:gd name="T36" fmla="*/ 183 w 692"/>
                  <a:gd name="T37" fmla="*/ 60 h 699"/>
                  <a:gd name="T38" fmla="*/ 245 w 692"/>
                  <a:gd name="T39" fmla="*/ 33 h 699"/>
                  <a:gd name="T40" fmla="*/ 325 w 692"/>
                  <a:gd name="T41" fmla="*/ 18 h 699"/>
                  <a:gd name="T42" fmla="*/ 393 w 692"/>
                  <a:gd name="T43" fmla="*/ 21 h 699"/>
                  <a:gd name="T44" fmla="*/ 471 w 692"/>
                  <a:gd name="T45" fmla="*/ 42 h 699"/>
                  <a:gd name="T46" fmla="*/ 531 w 692"/>
                  <a:gd name="T47" fmla="*/ 74 h 699"/>
                  <a:gd name="T48" fmla="*/ 592 w 692"/>
                  <a:gd name="T49" fmla="*/ 127 h 699"/>
                  <a:gd name="T50" fmla="*/ 632 w 692"/>
                  <a:gd name="T51" fmla="*/ 181 h 699"/>
                  <a:gd name="T52" fmla="*/ 664 w 692"/>
                  <a:gd name="T53" fmla="*/ 256 h 699"/>
                  <a:gd name="T54" fmla="*/ 677 w 692"/>
                  <a:gd name="T55" fmla="*/ 322 h 699"/>
                  <a:gd name="T56" fmla="*/ 674 w 692"/>
                  <a:gd name="T57" fmla="*/ 403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699">
                    <a:moveTo>
                      <a:pt x="674" y="403"/>
                    </a:moveTo>
                    <a:cubicBezTo>
                      <a:pt x="687" y="426"/>
                      <a:pt x="679" y="455"/>
                      <a:pt x="656" y="468"/>
                    </a:cubicBezTo>
                    <a:cubicBezTo>
                      <a:pt x="633" y="482"/>
                      <a:pt x="616" y="514"/>
                      <a:pt x="618" y="540"/>
                    </a:cubicBezTo>
                    <a:cubicBezTo>
                      <a:pt x="620" y="566"/>
                      <a:pt x="600" y="589"/>
                      <a:pt x="574" y="591"/>
                    </a:cubicBezTo>
                    <a:cubicBezTo>
                      <a:pt x="547" y="593"/>
                      <a:pt x="518" y="615"/>
                      <a:pt x="508" y="639"/>
                    </a:cubicBezTo>
                    <a:cubicBezTo>
                      <a:pt x="499" y="664"/>
                      <a:pt x="471" y="676"/>
                      <a:pt x="446" y="666"/>
                    </a:cubicBezTo>
                    <a:cubicBezTo>
                      <a:pt x="422" y="656"/>
                      <a:pt x="386" y="663"/>
                      <a:pt x="367" y="681"/>
                    </a:cubicBezTo>
                    <a:cubicBezTo>
                      <a:pt x="347" y="699"/>
                      <a:pt x="317" y="698"/>
                      <a:pt x="299" y="678"/>
                    </a:cubicBezTo>
                    <a:cubicBezTo>
                      <a:pt x="281" y="659"/>
                      <a:pt x="246" y="650"/>
                      <a:pt x="221" y="657"/>
                    </a:cubicBezTo>
                    <a:cubicBezTo>
                      <a:pt x="196" y="665"/>
                      <a:pt x="169" y="651"/>
                      <a:pt x="161" y="625"/>
                    </a:cubicBezTo>
                    <a:cubicBezTo>
                      <a:pt x="153" y="600"/>
                      <a:pt x="126" y="576"/>
                      <a:pt x="100" y="572"/>
                    </a:cubicBezTo>
                    <a:cubicBezTo>
                      <a:pt x="74" y="568"/>
                      <a:pt x="56" y="544"/>
                      <a:pt x="60" y="518"/>
                    </a:cubicBezTo>
                    <a:cubicBezTo>
                      <a:pt x="64" y="492"/>
                      <a:pt x="49" y="458"/>
                      <a:pt x="27" y="444"/>
                    </a:cubicBezTo>
                    <a:cubicBezTo>
                      <a:pt x="6" y="429"/>
                      <a:pt x="0" y="399"/>
                      <a:pt x="15" y="377"/>
                    </a:cubicBezTo>
                    <a:cubicBezTo>
                      <a:pt x="30" y="355"/>
                      <a:pt x="31" y="319"/>
                      <a:pt x="18" y="296"/>
                    </a:cubicBezTo>
                    <a:cubicBezTo>
                      <a:pt x="5" y="273"/>
                      <a:pt x="13" y="244"/>
                      <a:pt x="36" y="231"/>
                    </a:cubicBezTo>
                    <a:cubicBezTo>
                      <a:pt x="59" y="218"/>
                      <a:pt x="76" y="185"/>
                      <a:pt x="74" y="159"/>
                    </a:cubicBezTo>
                    <a:cubicBezTo>
                      <a:pt x="72" y="133"/>
                      <a:pt x="92" y="110"/>
                      <a:pt x="118" y="108"/>
                    </a:cubicBezTo>
                    <a:cubicBezTo>
                      <a:pt x="144" y="106"/>
                      <a:pt x="174" y="84"/>
                      <a:pt x="183" y="60"/>
                    </a:cubicBezTo>
                    <a:cubicBezTo>
                      <a:pt x="193" y="35"/>
                      <a:pt x="221" y="23"/>
                      <a:pt x="245" y="33"/>
                    </a:cubicBezTo>
                    <a:cubicBezTo>
                      <a:pt x="270" y="43"/>
                      <a:pt x="306" y="36"/>
                      <a:pt x="325" y="18"/>
                    </a:cubicBezTo>
                    <a:cubicBezTo>
                      <a:pt x="344" y="0"/>
                      <a:pt x="375" y="1"/>
                      <a:pt x="393" y="21"/>
                    </a:cubicBezTo>
                    <a:cubicBezTo>
                      <a:pt x="411" y="40"/>
                      <a:pt x="446" y="50"/>
                      <a:pt x="471" y="42"/>
                    </a:cubicBezTo>
                    <a:cubicBezTo>
                      <a:pt x="496" y="34"/>
                      <a:pt x="523" y="48"/>
                      <a:pt x="531" y="74"/>
                    </a:cubicBezTo>
                    <a:cubicBezTo>
                      <a:pt x="539" y="99"/>
                      <a:pt x="566" y="123"/>
                      <a:pt x="592" y="127"/>
                    </a:cubicBezTo>
                    <a:cubicBezTo>
                      <a:pt x="618" y="131"/>
                      <a:pt x="636" y="155"/>
                      <a:pt x="632" y="181"/>
                    </a:cubicBezTo>
                    <a:cubicBezTo>
                      <a:pt x="628" y="207"/>
                      <a:pt x="643" y="241"/>
                      <a:pt x="664" y="256"/>
                    </a:cubicBezTo>
                    <a:cubicBezTo>
                      <a:pt x="686" y="270"/>
                      <a:pt x="692" y="300"/>
                      <a:pt x="677" y="322"/>
                    </a:cubicBezTo>
                    <a:cubicBezTo>
                      <a:pt x="662" y="344"/>
                      <a:pt x="661" y="380"/>
                      <a:pt x="674" y="4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Freeform 10"/>
              <p:cNvSpPr>
                <a:spLocks noEditPoints="1"/>
              </p:cNvSpPr>
              <p:nvPr/>
            </p:nvSpPr>
            <p:spPr bwMode="auto">
              <a:xfrm>
                <a:off x="4989513" y="2316163"/>
                <a:ext cx="2220913" cy="2225675"/>
              </a:xfrm>
              <a:custGeom>
                <a:avLst/>
                <a:gdLst>
                  <a:gd name="T0" fmla="*/ 0 w 590"/>
                  <a:gd name="T1" fmla="*/ 296 h 591"/>
                  <a:gd name="T2" fmla="*/ 295 w 590"/>
                  <a:gd name="T3" fmla="*/ 0 h 591"/>
                  <a:gd name="T4" fmla="*/ 295 w 590"/>
                  <a:gd name="T5" fmla="*/ 0 h 591"/>
                  <a:gd name="T6" fmla="*/ 590 w 590"/>
                  <a:gd name="T7" fmla="*/ 296 h 591"/>
                  <a:gd name="T8" fmla="*/ 590 w 590"/>
                  <a:gd name="T9" fmla="*/ 296 h 591"/>
                  <a:gd name="T10" fmla="*/ 295 w 590"/>
                  <a:gd name="T11" fmla="*/ 591 h 591"/>
                  <a:gd name="T12" fmla="*/ 295 w 590"/>
                  <a:gd name="T13" fmla="*/ 591 h 591"/>
                  <a:gd name="T14" fmla="*/ 0 w 590"/>
                  <a:gd name="T15" fmla="*/ 296 h 591"/>
                  <a:gd name="T16" fmla="*/ 89 w 590"/>
                  <a:gd name="T17" fmla="*/ 89 h 591"/>
                  <a:gd name="T18" fmla="*/ 3 w 590"/>
                  <a:gd name="T19" fmla="*/ 296 h 591"/>
                  <a:gd name="T20" fmla="*/ 3 w 590"/>
                  <a:gd name="T21" fmla="*/ 296 h 591"/>
                  <a:gd name="T22" fmla="*/ 89 w 590"/>
                  <a:gd name="T23" fmla="*/ 502 h 591"/>
                  <a:gd name="T24" fmla="*/ 89 w 590"/>
                  <a:gd name="T25" fmla="*/ 502 h 591"/>
                  <a:gd name="T26" fmla="*/ 295 w 590"/>
                  <a:gd name="T27" fmla="*/ 587 h 591"/>
                  <a:gd name="T28" fmla="*/ 295 w 590"/>
                  <a:gd name="T29" fmla="*/ 587 h 591"/>
                  <a:gd name="T30" fmla="*/ 501 w 590"/>
                  <a:gd name="T31" fmla="*/ 502 h 591"/>
                  <a:gd name="T32" fmla="*/ 501 w 590"/>
                  <a:gd name="T33" fmla="*/ 502 h 591"/>
                  <a:gd name="T34" fmla="*/ 587 w 590"/>
                  <a:gd name="T35" fmla="*/ 296 h 591"/>
                  <a:gd name="T36" fmla="*/ 587 w 590"/>
                  <a:gd name="T37" fmla="*/ 296 h 591"/>
                  <a:gd name="T38" fmla="*/ 501 w 590"/>
                  <a:gd name="T39" fmla="*/ 89 h 591"/>
                  <a:gd name="T40" fmla="*/ 501 w 590"/>
                  <a:gd name="T41" fmla="*/ 89 h 591"/>
                  <a:gd name="T42" fmla="*/ 295 w 590"/>
                  <a:gd name="T43" fmla="*/ 4 h 591"/>
                  <a:gd name="T44" fmla="*/ 295 w 590"/>
                  <a:gd name="T45" fmla="*/ 4 h 591"/>
                  <a:gd name="T46" fmla="*/ 89 w 590"/>
                  <a:gd name="T47" fmla="*/ 8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0" h="591">
                    <a:moveTo>
                      <a:pt x="0" y="296"/>
                    </a:moveTo>
                    <a:cubicBezTo>
                      <a:pt x="0" y="132"/>
                      <a:pt x="132" y="0"/>
                      <a:pt x="295" y="0"/>
                    </a:cubicBezTo>
                    <a:cubicBezTo>
                      <a:pt x="295" y="0"/>
                      <a:pt x="295" y="0"/>
                      <a:pt x="295" y="0"/>
                    </a:cubicBezTo>
                    <a:cubicBezTo>
                      <a:pt x="458" y="0"/>
                      <a:pt x="590" y="132"/>
                      <a:pt x="590" y="296"/>
                    </a:cubicBezTo>
                    <a:cubicBezTo>
                      <a:pt x="590" y="296"/>
                      <a:pt x="590" y="296"/>
                      <a:pt x="590" y="296"/>
                    </a:cubicBezTo>
                    <a:cubicBezTo>
                      <a:pt x="590" y="459"/>
                      <a:pt x="458" y="591"/>
                      <a:pt x="295" y="591"/>
                    </a:cubicBezTo>
                    <a:cubicBezTo>
                      <a:pt x="295" y="591"/>
                      <a:pt x="295" y="591"/>
                      <a:pt x="295" y="591"/>
                    </a:cubicBezTo>
                    <a:cubicBezTo>
                      <a:pt x="132" y="591"/>
                      <a:pt x="0" y="459"/>
                      <a:pt x="0" y="296"/>
                    </a:cubicBezTo>
                    <a:close/>
                    <a:moveTo>
                      <a:pt x="89" y="89"/>
                    </a:moveTo>
                    <a:cubicBezTo>
                      <a:pt x="36" y="142"/>
                      <a:pt x="3" y="215"/>
                      <a:pt x="3" y="296"/>
                    </a:cubicBezTo>
                    <a:cubicBezTo>
                      <a:pt x="3" y="296"/>
                      <a:pt x="3" y="296"/>
                      <a:pt x="3" y="296"/>
                    </a:cubicBezTo>
                    <a:cubicBezTo>
                      <a:pt x="3" y="376"/>
                      <a:pt x="36" y="449"/>
                      <a:pt x="89" y="502"/>
                    </a:cubicBezTo>
                    <a:cubicBezTo>
                      <a:pt x="89" y="502"/>
                      <a:pt x="89" y="502"/>
                      <a:pt x="89" y="502"/>
                    </a:cubicBezTo>
                    <a:cubicBezTo>
                      <a:pt x="141" y="555"/>
                      <a:pt x="214" y="587"/>
                      <a:pt x="295" y="587"/>
                    </a:cubicBezTo>
                    <a:cubicBezTo>
                      <a:pt x="295" y="587"/>
                      <a:pt x="295" y="587"/>
                      <a:pt x="295" y="587"/>
                    </a:cubicBezTo>
                    <a:cubicBezTo>
                      <a:pt x="375" y="587"/>
                      <a:pt x="448" y="555"/>
                      <a:pt x="501" y="502"/>
                    </a:cubicBezTo>
                    <a:cubicBezTo>
                      <a:pt x="501" y="502"/>
                      <a:pt x="501" y="502"/>
                      <a:pt x="501" y="502"/>
                    </a:cubicBezTo>
                    <a:cubicBezTo>
                      <a:pt x="554" y="449"/>
                      <a:pt x="587" y="376"/>
                      <a:pt x="587" y="296"/>
                    </a:cubicBezTo>
                    <a:cubicBezTo>
                      <a:pt x="587" y="296"/>
                      <a:pt x="587" y="296"/>
                      <a:pt x="587" y="296"/>
                    </a:cubicBezTo>
                    <a:cubicBezTo>
                      <a:pt x="587" y="215"/>
                      <a:pt x="554" y="142"/>
                      <a:pt x="501" y="89"/>
                    </a:cubicBezTo>
                    <a:cubicBezTo>
                      <a:pt x="501" y="89"/>
                      <a:pt x="501" y="89"/>
                      <a:pt x="501" y="89"/>
                    </a:cubicBezTo>
                    <a:cubicBezTo>
                      <a:pt x="448" y="37"/>
                      <a:pt x="375" y="4"/>
                      <a:pt x="295" y="4"/>
                    </a:cubicBezTo>
                    <a:cubicBezTo>
                      <a:pt x="295" y="4"/>
                      <a:pt x="295" y="4"/>
                      <a:pt x="295" y="4"/>
                    </a:cubicBezTo>
                    <a:cubicBezTo>
                      <a:pt x="214" y="4"/>
                      <a:pt x="141" y="37"/>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11"/>
              <p:cNvSpPr>
                <a:spLocks noEditPoints="1"/>
              </p:cNvSpPr>
              <p:nvPr/>
            </p:nvSpPr>
            <p:spPr bwMode="auto">
              <a:xfrm>
                <a:off x="5041900" y="2373313"/>
                <a:ext cx="2116138" cy="2112963"/>
              </a:xfrm>
              <a:custGeom>
                <a:avLst/>
                <a:gdLst>
                  <a:gd name="T0" fmla="*/ 0 w 562"/>
                  <a:gd name="T1" fmla="*/ 281 h 561"/>
                  <a:gd name="T2" fmla="*/ 281 w 562"/>
                  <a:gd name="T3" fmla="*/ 0 h 561"/>
                  <a:gd name="T4" fmla="*/ 281 w 562"/>
                  <a:gd name="T5" fmla="*/ 0 h 561"/>
                  <a:gd name="T6" fmla="*/ 562 w 562"/>
                  <a:gd name="T7" fmla="*/ 281 h 561"/>
                  <a:gd name="T8" fmla="*/ 562 w 562"/>
                  <a:gd name="T9" fmla="*/ 281 h 561"/>
                  <a:gd name="T10" fmla="*/ 281 w 562"/>
                  <a:gd name="T11" fmla="*/ 561 h 561"/>
                  <a:gd name="T12" fmla="*/ 281 w 562"/>
                  <a:gd name="T13" fmla="*/ 561 h 561"/>
                  <a:gd name="T14" fmla="*/ 0 w 562"/>
                  <a:gd name="T15" fmla="*/ 281 h 561"/>
                  <a:gd name="T16" fmla="*/ 89 w 562"/>
                  <a:gd name="T17" fmla="*/ 89 h 561"/>
                  <a:gd name="T18" fmla="*/ 10 w 562"/>
                  <a:gd name="T19" fmla="*/ 281 h 561"/>
                  <a:gd name="T20" fmla="*/ 10 w 562"/>
                  <a:gd name="T21" fmla="*/ 281 h 561"/>
                  <a:gd name="T22" fmla="*/ 89 w 562"/>
                  <a:gd name="T23" fmla="*/ 472 h 561"/>
                  <a:gd name="T24" fmla="*/ 89 w 562"/>
                  <a:gd name="T25" fmla="*/ 472 h 561"/>
                  <a:gd name="T26" fmla="*/ 281 w 562"/>
                  <a:gd name="T27" fmla="*/ 551 h 561"/>
                  <a:gd name="T28" fmla="*/ 281 w 562"/>
                  <a:gd name="T29" fmla="*/ 551 h 561"/>
                  <a:gd name="T30" fmla="*/ 472 w 562"/>
                  <a:gd name="T31" fmla="*/ 472 h 561"/>
                  <a:gd name="T32" fmla="*/ 472 w 562"/>
                  <a:gd name="T33" fmla="*/ 472 h 561"/>
                  <a:gd name="T34" fmla="*/ 552 w 562"/>
                  <a:gd name="T35" fmla="*/ 281 h 561"/>
                  <a:gd name="T36" fmla="*/ 552 w 562"/>
                  <a:gd name="T37" fmla="*/ 281 h 561"/>
                  <a:gd name="T38" fmla="*/ 472 w 562"/>
                  <a:gd name="T39" fmla="*/ 89 h 561"/>
                  <a:gd name="T40" fmla="*/ 472 w 562"/>
                  <a:gd name="T41" fmla="*/ 89 h 561"/>
                  <a:gd name="T42" fmla="*/ 281 w 562"/>
                  <a:gd name="T43" fmla="*/ 10 h 561"/>
                  <a:gd name="T44" fmla="*/ 281 w 562"/>
                  <a:gd name="T45" fmla="*/ 10 h 561"/>
                  <a:gd name="T46" fmla="*/ 89 w 562"/>
                  <a:gd name="T47" fmla="*/ 8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2" h="561">
                    <a:moveTo>
                      <a:pt x="0" y="281"/>
                    </a:moveTo>
                    <a:cubicBezTo>
                      <a:pt x="0" y="126"/>
                      <a:pt x="126" y="0"/>
                      <a:pt x="281" y="0"/>
                    </a:cubicBezTo>
                    <a:cubicBezTo>
                      <a:pt x="281" y="0"/>
                      <a:pt x="281" y="0"/>
                      <a:pt x="281" y="0"/>
                    </a:cubicBezTo>
                    <a:cubicBezTo>
                      <a:pt x="436" y="0"/>
                      <a:pt x="562" y="126"/>
                      <a:pt x="562" y="281"/>
                    </a:cubicBezTo>
                    <a:cubicBezTo>
                      <a:pt x="562" y="281"/>
                      <a:pt x="562" y="281"/>
                      <a:pt x="562" y="281"/>
                    </a:cubicBezTo>
                    <a:cubicBezTo>
                      <a:pt x="562" y="436"/>
                      <a:pt x="436" y="561"/>
                      <a:pt x="281" y="561"/>
                    </a:cubicBezTo>
                    <a:cubicBezTo>
                      <a:pt x="281" y="561"/>
                      <a:pt x="281" y="561"/>
                      <a:pt x="281" y="561"/>
                    </a:cubicBezTo>
                    <a:cubicBezTo>
                      <a:pt x="126" y="561"/>
                      <a:pt x="0" y="436"/>
                      <a:pt x="0" y="281"/>
                    </a:cubicBezTo>
                    <a:close/>
                    <a:moveTo>
                      <a:pt x="89" y="89"/>
                    </a:moveTo>
                    <a:cubicBezTo>
                      <a:pt x="40" y="138"/>
                      <a:pt x="10" y="206"/>
                      <a:pt x="10" y="281"/>
                    </a:cubicBezTo>
                    <a:cubicBezTo>
                      <a:pt x="10" y="281"/>
                      <a:pt x="10" y="281"/>
                      <a:pt x="10" y="281"/>
                    </a:cubicBezTo>
                    <a:cubicBezTo>
                      <a:pt x="10" y="355"/>
                      <a:pt x="40" y="423"/>
                      <a:pt x="89" y="472"/>
                    </a:cubicBezTo>
                    <a:cubicBezTo>
                      <a:pt x="89" y="472"/>
                      <a:pt x="89" y="472"/>
                      <a:pt x="89" y="472"/>
                    </a:cubicBezTo>
                    <a:cubicBezTo>
                      <a:pt x="138" y="521"/>
                      <a:pt x="206" y="551"/>
                      <a:pt x="281" y="551"/>
                    </a:cubicBezTo>
                    <a:cubicBezTo>
                      <a:pt x="281" y="551"/>
                      <a:pt x="281" y="551"/>
                      <a:pt x="281" y="551"/>
                    </a:cubicBezTo>
                    <a:cubicBezTo>
                      <a:pt x="356" y="551"/>
                      <a:pt x="423" y="521"/>
                      <a:pt x="472" y="472"/>
                    </a:cubicBezTo>
                    <a:cubicBezTo>
                      <a:pt x="472" y="472"/>
                      <a:pt x="472" y="472"/>
                      <a:pt x="472" y="472"/>
                    </a:cubicBezTo>
                    <a:cubicBezTo>
                      <a:pt x="521" y="423"/>
                      <a:pt x="552" y="355"/>
                      <a:pt x="552" y="281"/>
                    </a:cubicBezTo>
                    <a:cubicBezTo>
                      <a:pt x="552" y="281"/>
                      <a:pt x="552" y="281"/>
                      <a:pt x="552" y="281"/>
                    </a:cubicBezTo>
                    <a:cubicBezTo>
                      <a:pt x="552" y="206"/>
                      <a:pt x="521" y="138"/>
                      <a:pt x="472" y="89"/>
                    </a:cubicBezTo>
                    <a:cubicBezTo>
                      <a:pt x="472" y="89"/>
                      <a:pt x="472" y="89"/>
                      <a:pt x="472" y="89"/>
                    </a:cubicBezTo>
                    <a:cubicBezTo>
                      <a:pt x="423" y="40"/>
                      <a:pt x="356" y="10"/>
                      <a:pt x="281" y="10"/>
                    </a:cubicBezTo>
                    <a:cubicBezTo>
                      <a:pt x="281" y="10"/>
                      <a:pt x="281" y="10"/>
                      <a:pt x="281" y="10"/>
                    </a:cubicBezTo>
                    <a:cubicBezTo>
                      <a:pt x="206" y="10"/>
                      <a:pt x="138" y="40"/>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632150" y="1156723"/>
              <a:ext cx="929834" cy="1778141"/>
            </a:xfrm>
            <a:prstGeom prst="rect">
              <a:avLst/>
            </a:prstGeom>
            <a:noFill/>
          </p:spPr>
          <p:txBody>
            <a:bodyPr wrap="square" rtlCol="0">
              <a:spAutoFit/>
            </a:bodyPr>
            <a:lstStyle>
              <a:defPPr>
                <a:defRPr lang="zh-CN"/>
              </a:defPPr>
              <a:lvl1pPr algn="dist">
                <a:defRPr sz="1600">
                  <a:solidFill>
                    <a:srgbClr val="FDFCDC"/>
                  </a:solidFill>
                  <a:latin typeface="Times New Roman" panose="02020603050405020304" pitchFamily="18" charset="0"/>
                  <a:ea typeface="微软雅黑 Light" panose="020B0502040204020203" pitchFamily="34" charset="-122"/>
                  <a:cs typeface="Times New Roman" panose="02020603050405020304" pitchFamily="18" charset="0"/>
                </a:defRPr>
              </a:lvl1pPr>
            </a:lstStyle>
            <a:p>
              <a:r>
                <a:rPr lang="en-US" altLang="zh-CN" sz="4000" dirty="0" smtClean="0">
                  <a:solidFill>
                    <a:schemeClr val="accent2"/>
                  </a:solidFill>
                </a:rPr>
                <a:t>2</a:t>
              </a:r>
              <a:endParaRPr lang="zh-CN" altLang="en-US" sz="4000" dirty="0">
                <a:solidFill>
                  <a:schemeClr val="accent2"/>
                </a:solidFill>
              </a:endParaRPr>
            </a:p>
          </p:txBody>
        </p:sp>
      </p:grpSp>
      <p:sp>
        <p:nvSpPr>
          <p:cNvPr id="7" name="文本框 6"/>
          <p:cNvSpPr txBox="1"/>
          <p:nvPr/>
        </p:nvSpPr>
        <p:spPr>
          <a:xfrm>
            <a:off x="2224405" y="1203325"/>
            <a:ext cx="4526280" cy="706755"/>
          </a:xfrm>
          <a:prstGeom prst="rect">
            <a:avLst/>
          </a:prstGeom>
          <a:noFill/>
        </p:spPr>
        <p:txBody>
          <a:bodyPr wrap="square" rtlCol="0">
            <a:spAutoFit/>
          </a:bodyPr>
          <a:p>
            <a:pPr algn="l"/>
            <a:r>
              <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rPr>
              <a:t>Literature Review</a:t>
            </a:r>
            <a:endPar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ppt_w*0.70"/>
                                          </p:val>
                                        </p:tav>
                                        <p:tav tm="100000">
                                          <p:val>
                                            <p:strVal val="#ppt_w"/>
                                          </p:val>
                                        </p:tav>
                                      </p:tavLst>
                                    </p:anim>
                                    <p:anim calcmode="lin" valueType="num">
                                      <p:cBhvr>
                                        <p:cTn id="13" dur="500" fill="hold"/>
                                        <p:tgtEl>
                                          <p:spTgt spid="25"/>
                                        </p:tgtEl>
                                        <p:attrNameLst>
                                          <p:attrName>ppt_h</p:attrName>
                                        </p:attrNameLst>
                                      </p:cBhvr>
                                      <p:tavLst>
                                        <p:tav tm="0">
                                          <p:val>
                                            <p:strVal val="#ppt_h"/>
                                          </p:val>
                                        </p:tav>
                                        <p:tav tm="100000">
                                          <p:val>
                                            <p:strVal val="#ppt_h"/>
                                          </p:val>
                                        </p:tav>
                                      </p:tavLst>
                                    </p:anim>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921385" y="1049020"/>
            <a:ext cx="9892665" cy="4154170"/>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Scharfstein(1997)reports that divisions with good investment opportunities invest less than their single segment stand-alone industry peers, while divisions with poor investment opportunities invest more than their stand-alone industry peers.</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Lamont(1997)also finds that industry-adjusted levels of profitability and cash flow of non-oil subsidiaries of oil conglomerates are significantly lower than their industry peers, but their investment is not significantly different from industry levels.</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Shin and Stulz(1998) report that small divisions' capital expenditures are affected by cash flows from other divisions within the diversified firms.</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Furthermore, Shin and Stulz(1998) and Rajan et al.(1997) find inefficient internal allocation of funds for diversified firms. </a:t>
            </a:r>
            <a:endParaRPr lang="zh-CN" altLang="en-US"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883285" y="1819275"/>
            <a:ext cx="10662920" cy="489267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rPr>
              <a:t>The sample is obtained from Quarterly Compustat tapes for manufacturing companies between 1984 and 1994. Observations with any missing or excess values were deleted from the sample and all variables are winsorized at the 1% tails. The final sample consists of 69,955 firm-quarter observations. Real assets and real sales are normalized to 1994 dollars using the“Monthly Consumer Price Index for all Urban”of the Bureau of Labor Statistics. Capital expenditure (Compustat quarterly data item number 90) and other variables are normalized by total assets (44). Cash flow is the sum of net income (69) and the depreciation(5). Cash holdings are the cash and short-term investments (36). Market to book ratio is the ratio of the sum of market value of equity (closing price (14) times shares outstanding (61)) and total book assets (44)minus book value of equity (59) to the book value of assets (44). Market to book ratio is the measure of growth opportunities at the beginning of the quarter. Sales grow this the change in sales from the same quarter of the previous fiscal year.</a:t>
            </a:r>
            <a:endParaRPr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grpSp>
        <p:nvGrpSpPr>
          <p:cNvPr id="25" name="淘宝店chenying0907 24"/>
          <p:cNvGrpSpPr/>
          <p:nvPr/>
        </p:nvGrpSpPr>
        <p:grpSpPr>
          <a:xfrm>
            <a:off x="953135" y="1177599"/>
            <a:ext cx="784860" cy="706755"/>
            <a:chOff x="5280876" y="1156723"/>
            <a:chExt cx="1630248" cy="1778141"/>
          </a:xfrm>
        </p:grpSpPr>
        <p:grpSp>
          <p:nvGrpSpPr>
            <p:cNvPr id="24" name="淘宝店chenying0907 23"/>
            <p:cNvGrpSpPr/>
            <p:nvPr/>
          </p:nvGrpSpPr>
          <p:grpSpPr>
            <a:xfrm>
              <a:off x="5280876" y="1286950"/>
              <a:ext cx="1630248" cy="1647137"/>
              <a:chOff x="4797425" y="2112963"/>
              <a:chExt cx="2605088" cy="2632075"/>
            </a:xfrm>
          </p:grpSpPr>
          <p:sp>
            <p:nvSpPr>
              <p:cNvPr id="3" name="Freeform 9"/>
              <p:cNvSpPr/>
              <p:nvPr/>
            </p:nvSpPr>
            <p:spPr bwMode="auto">
              <a:xfrm>
                <a:off x="4797425" y="2112963"/>
                <a:ext cx="2605088" cy="2632075"/>
              </a:xfrm>
              <a:custGeom>
                <a:avLst/>
                <a:gdLst>
                  <a:gd name="T0" fmla="*/ 674 w 692"/>
                  <a:gd name="T1" fmla="*/ 403 h 699"/>
                  <a:gd name="T2" fmla="*/ 656 w 692"/>
                  <a:gd name="T3" fmla="*/ 468 h 699"/>
                  <a:gd name="T4" fmla="*/ 618 w 692"/>
                  <a:gd name="T5" fmla="*/ 540 h 699"/>
                  <a:gd name="T6" fmla="*/ 574 w 692"/>
                  <a:gd name="T7" fmla="*/ 591 h 699"/>
                  <a:gd name="T8" fmla="*/ 508 w 692"/>
                  <a:gd name="T9" fmla="*/ 639 h 699"/>
                  <a:gd name="T10" fmla="*/ 446 w 692"/>
                  <a:gd name="T11" fmla="*/ 666 h 699"/>
                  <a:gd name="T12" fmla="*/ 367 w 692"/>
                  <a:gd name="T13" fmla="*/ 681 h 699"/>
                  <a:gd name="T14" fmla="*/ 299 w 692"/>
                  <a:gd name="T15" fmla="*/ 678 h 699"/>
                  <a:gd name="T16" fmla="*/ 221 w 692"/>
                  <a:gd name="T17" fmla="*/ 657 h 699"/>
                  <a:gd name="T18" fmla="*/ 161 w 692"/>
                  <a:gd name="T19" fmla="*/ 625 h 699"/>
                  <a:gd name="T20" fmla="*/ 100 w 692"/>
                  <a:gd name="T21" fmla="*/ 572 h 699"/>
                  <a:gd name="T22" fmla="*/ 60 w 692"/>
                  <a:gd name="T23" fmla="*/ 518 h 699"/>
                  <a:gd name="T24" fmla="*/ 27 w 692"/>
                  <a:gd name="T25" fmla="*/ 444 h 699"/>
                  <a:gd name="T26" fmla="*/ 15 w 692"/>
                  <a:gd name="T27" fmla="*/ 377 h 699"/>
                  <a:gd name="T28" fmla="*/ 18 w 692"/>
                  <a:gd name="T29" fmla="*/ 296 h 699"/>
                  <a:gd name="T30" fmla="*/ 36 w 692"/>
                  <a:gd name="T31" fmla="*/ 231 h 699"/>
                  <a:gd name="T32" fmla="*/ 74 w 692"/>
                  <a:gd name="T33" fmla="*/ 159 h 699"/>
                  <a:gd name="T34" fmla="*/ 118 w 692"/>
                  <a:gd name="T35" fmla="*/ 108 h 699"/>
                  <a:gd name="T36" fmla="*/ 183 w 692"/>
                  <a:gd name="T37" fmla="*/ 60 h 699"/>
                  <a:gd name="T38" fmla="*/ 245 w 692"/>
                  <a:gd name="T39" fmla="*/ 33 h 699"/>
                  <a:gd name="T40" fmla="*/ 325 w 692"/>
                  <a:gd name="T41" fmla="*/ 18 h 699"/>
                  <a:gd name="T42" fmla="*/ 393 w 692"/>
                  <a:gd name="T43" fmla="*/ 21 h 699"/>
                  <a:gd name="T44" fmla="*/ 471 w 692"/>
                  <a:gd name="T45" fmla="*/ 42 h 699"/>
                  <a:gd name="T46" fmla="*/ 531 w 692"/>
                  <a:gd name="T47" fmla="*/ 74 h 699"/>
                  <a:gd name="T48" fmla="*/ 592 w 692"/>
                  <a:gd name="T49" fmla="*/ 127 h 699"/>
                  <a:gd name="T50" fmla="*/ 632 w 692"/>
                  <a:gd name="T51" fmla="*/ 181 h 699"/>
                  <a:gd name="T52" fmla="*/ 664 w 692"/>
                  <a:gd name="T53" fmla="*/ 256 h 699"/>
                  <a:gd name="T54" fmla="*/ 677 w 692"/>
                  <a:gd name="T55" fmla="*/ 322 h 699"/>
                  <a:gd name="T56" fmla="*/ 674 w 692"/>
                  <a:gd name="T57" fmla="*/ 403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699">
                    <a:moveTo>
                      <a:pt x="674" y="403"/>
                    </a:moveTo>
                    <a:cubicBezTo>
                      <a:pt x="687" y="426"/>
                      <a:pt x="679" y="455"/>
                      <a:pt x="656" y="468"/>
                    </a:cubicBezTo>
                    <a:cubicBezTo>
                      <a:pt x="633" y="482"/>
                      <a:pt x="616" y="514"/>
                      <a:pt x="618" y="540"/>
                    </a:cubicBezTo>
                    <a:cubicBezTo>
                      <a:pt x="620" y="566"/>
                      <a:pt x="600" y="589"/>
                      <a:pt x="574" y="591"/>
                    </a:cubicBezTo>
                    <a:cubicBezTo>
                      <a:pt x="547" y="593"/>
                      <a:pt x="518" y="615"/>
                      <a:pt x="508" y="639"/>
                    </a:cubicBezTo>
                    <a:cubicBezTo>
                      <a:pt x="499" y="664"/>
                      <a:pt x="471" y="676"/>
                      <a:pt x="446" y="666"/>
                    </a:cubicBezTo>
                    <a:cubicBezTo>
                      <a:pt x="422" y="656"/>
                      <a:pt x="386" y="663"/>
                      <a:pt x="367" y="681"/>
                    </a:cubicBezTo>
                    <a:cubicBezTo>
                      <a:pt x="347" y="699"/>
                      <a:pt x="317" y="698"/>
                      <a:pt x="299" y="678"/>
                    </a:cubicBezTo>
                    <a:cubicBezTo>
                      <a:pt x="281" y="659"/>
                      <a:pt x="246" y="650"/>
                      <a:pt x="221" y="657"/>
                    </a:cubicBezTo>
                    <a:cubicBezTo>
                      <a:pt x="196" y="665"/>
                      <a:pt x="169" y="651"/>
                      <a:pt x="161" y="625"/>
                    </a:cubicBezTo>
                    <a:cubicBezTo>
                      <a:pt x="153" y="600"/>
                      <a:pt x="126" y="576"/>
                      <a:pt x="100" y="572"/>
                    </a:cubicBezTo>
                    <a:cubicBezTo>
                      <a:pt x="74" y="568"/>
                      <a:pt x="56" y="544"/>
                      <a:pt x="60" y="518"/>
                    </a:cubicBezTo>
                    <a:cubicBezTo>
                      <a:pt x="64" y="492"/>
                      <a:pt x="49" y="458"/>
                      <a:pt x="27" y="444"/>
                    </a:cubicBezTo>
                    <a:cubicBezTo>
                      <a:pt x="6" y="429"/>
                      <a:pt x="0" y="399"/>
                      <a:pt x="15" y="377"/>
                    </a:cubicBezTo>
                    <a:cubicBezTo>
                      <a:pt x="30" y="355"/>
                      <a:pt x="31" y="319"/>
                      <a:pt x="18" y="296"/>
                    </a:cubicBezTo>
                    <a:cubicBezTo>
                      <a:pt x="5" y="273"/>
                      <a:pt x="13" y="244"/>
                      <a:pt x="36" y="231"/>
                    </a:cubicBezTo>
                    <a:cubicBezTo>
                      <a:pt x="59" y="218"/>
                      <a:pt x="76" y="185"/>
                      <a:pt x="74" y="159"/>
                    </a:cubicBezTo>
                    <a:cubicBezTo>
                      <a:pt x="72" y="133"/>
                      <a:pt x="92" y="110"/>
                      <a:pt x="118" y="108"/>
                    </a:cubicBezTo>
                    <a:cubicBezTo>
                      <a:pt x="144" y="106"/>
                      <a:pt x="174" y="84"/>
                      <a:pt x="183" y="60"/>
                    </a:cubicBezTo>
                    <a:cubicBezTo>
                      <a:pt x="193" y="35"/>
                      <a:pt x="221" y="23"/>
                      <a:pt x="245" y="33"/>
                    </a:cubicBezTo>
                    <a:cubicBezTo>
                      <a:pt x="270" y="43"/>
                      <a:pt x="306" y="36"/>
                      <a:pt x="325" y="18"/>
                    </a:cubicBezTo>
                    <a:cubicBezTo>
                      <a:pt x="344" y="0"/>
                      <a:pt x="375" y="1"/>
                      <a:pt x="393" y="21"/>
                    </a:cubicBezTo>
                    <a:cubicBezTo>
                      <a:pt x="411" y="40"/>
                      <a:pt x="446" y="50"/>
                      <a:pt x="471" y="42"/>
                    </a:cubicBezTo>
                    <a:cubicBezTo>
                      <a:pt x="496" y="34"/>
                      <a:pt x="523" y="48"/>
                      <a:pt x="531" y="74"/>
                    </a:cubicBezTo>
                    <a:cubicBezTo>
                      <a:pt x="539" y="99"/>
                      <a:pt x="566" y="123"/>
                      <a:pt x="592" y="127"/>
                    </a:cubicBezTo>
                    <a:cubicBezTo>
                      <a:pt x="618" y="131"/>
                      <a:pt x="636" y="155"/>
                      <a:pt x="632" y="181"/>
                    </a:cubicBezTo>
                    <a:cubicBezTo>
                      <a:pt x="628" y="207"/>
                      <a:pt x="643" y="241"/>
                      <a:pt x="664" y="256"/>
                    </a:cubicBezTo>
                    <a:cubicBezTo>
                      <a:pt x="686" y="270"/>
                      <a:pt x="692" y="300"/>
                      <a:pt x="677" y="322"/>
                    </a:cubicBezTo>
                    <a:cubicBezTo>
                      <a:pt x="662" y="344"/>
                      <a:pt x="661" y="380"/>
                      <a:pt x="674" y="4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Freeform 10"/>
              <p:cNvSpPr>
                <a:spLocks noEditPoints="1"/>
              </p:cNvSpPr>
              <p:nvPr/>
            </p:nvSpPr>
            <p:spPr bwMode="auto">
              <a:xfrm>
                <a:off x="4989513" y="2316163"/>
                <a:ext cx="2220913" cy="2225675"/>
              </a:xfrm>
              <a:custGeom>
                <a:avLst/>
                <a:gdLst>
                  <a:gd name="T0" fmla="*/ 0 w 590"/>
                  <a:gd name="T1" fmla="*/ 296 h 591"/>
                  <a:gd name="T2" fmla="*/ 295 w 590"/>
                  <a:gd name="T3" fmla="*/ 0 h 591"/>
                  <a:gd name="T4" fmla="*/ 295 w 590"/>
                  <a:gd name="T5" fmla="*/ 0 h 591"/>
                  <a:gd name="T6" fmla="*/ 590 w 590"/>
                  <a:gd name="T7" fmla="*/ 296 h 591"/>
                  <a:gd name="T8" fmla="*/ 590 w 590"/>
                  <a:gd name="T9" fmla="*/ 296 h 591"/>
                  <a:gd name="T10" fmla="*/ 295 w 590"/>
                  <a:gd name="T11" fmla="*/ 591 h 591"/>
                  <a:gd name="T12" fmla="*/ 295 w 590"/>
                  <a:gd name="T13" fmla="*/ 591 h 591"/>
                  <a:gd name="T14" fmla="*/ 0 w 590"/>
                  <a:gd name="T15" fmla="*/ 296 h 591"/>
                  <a:gd name="T16" fmla="*/ 89 w 590"/>
                  <a:gd name="T17" fmla="*/ 89 h 591"/>
                  <a:gd name="T18" fmla="*/ 3 w 590"/>
                  <a:gd name="T19" fmla="*/ 296 h 591"/>
                  <a:gd name="T20" fmla="*/ 3 w 590"/>
                  <a:gd name="T21" fmla="*/ 296 h 591"/>
                  <a:gd name="T22" fmla="*/ 89 w 590"/>
                  <a:gd name="T23" fmla="*/ 502 h 591"/>
                  <a:gd name="T24" fmla="*/ 89 w 590"/>
                  <a:gd name="T25" fmla="*/ 502 h 591"/>
                  <a:gd name="T26" fmla="*/ 295 w 590"/>
                  <a:gd name="T27" fmla="*/ 587 h 591"/>
                  <a:gd name="T28" fmla="*/ 295 w 590"/>
                  <a:gd name="T29" fmla="*/ 587 h 591"/>
                  <a:gd name="T30" fmla="*/ 501 w 590"/>
                  <a:gd name="T31" fmla="*/ 502 h 591"/>
                  <a:gd name="T32" fmla="*/ 501 w 590"/>
                  <a:gd name="T33" fmla="*/ 502 h 591"/>
                  <a:gd name="T34" fmla="*/ 587 w 590"/>
                  <a:gd name="T35" fmla="*/ 296 h 591"/>
                  <a:gd name="T36" fmla="*/ 587 w 590"/>
                  <a:gd name="T37" fmla="*/ 296 h 591"/>
                  <a:gd name="T38" fmla="*/ 501 w 590"/>
                  <a:gd name="T39" fmla="*/ 89 h 591"/>
                  <a:gd name="T40" fmla="*/ 501 w 590"/>
                  <a:gd name="T41" fmla="*/ 89 h 591"/>
                  <a:gd name="T42" fmla="*/ 295 w 590"/>
                  <a:gd name="T43" fmla="*/ 4 h 591"/>
                  <a:gd name="T44" fmla="*/ 295 w 590"/>
                  <a:gd name="T45" fmla="*/ 4 h 591"/>
                  <a:gd name="T46" fmla="*/ 89 w 590"/>
                  <a:gd name="T47" fmla="*/ 8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0" h="591">
                    <a:moveTo>
                      <a:pt x="0" y="296"/>
                    </a:moveTo>
                    <a:cubicBezTo>
                      <a:pt x="0" y="132"/>
                      <a:pt x="132" y="0"/>
                      <a:pt x="295" y="0"/>
                    </a:cubicBezTo>
                    <a:cubicBezTo>
                      <a:pt x="295" y="0"/>
                      <a:pt x="295" y="0"/>
                      <a:pt x="295" y="0"/>
                    </a:cubicBezTo>
                    <a:cubicBezTo>
                      <a:pt x="458" y="0"/>
                      <a:pt x="590" y="132"/>
                      <a:pt x="590" y="296"/>
                    </a:cubicBezTo>
                    <a:cubicBezTo>
                      <a:pt x="590" y="296"/>
                      <a:pt x="590" y="296"/>
                      <a:pt x="590" y="296"/>
                    </a:cubicBezTo>
                    <a:cubicBezTo>
                      <a:pt x="590" y="459"/>
                      <a:pt x="458" y="591"/>
                      <a:pt x="295" y="591"/>
                    </a:cubicBezTo>
                    <a:cubicBezTo>
                      <a:pt x="295" y="591"/>
                      <a:pt x="295" y="591"/>
                      <a:pt x="295" y="591"/>
                    </a:cubicBezTo>
                    <a:cubicBezTo>
                      <a:pt x="132" y="591"/>
                      <a:pt x="0" y="459"/>
                      <a:pt x="0" y="296"/>
                    </a:cubicBezTo>
                    <a:close/>
                    <a:moveTo>
                      <a:pt x="89" y="89"/>
                    </a:moveTo>
                    <a:cubicBezTo>
                      <a:pt x="36" y="142"/>
                      <a:pt x="3" y="215"/>
                      <a:pt x="3" y="296"/>
                    </a:cubicBezTo>
                    <a:cubicBezTo>
                      <a:pt x="3" y="296"/>
                      <a:pt x="3" y="296"/>
                      <a:pt x="3" y="296"/>
                    </a:cubicBezTo>
                    <a:cubicBezTo>
                      <a:pt x="3" y="376"/>
                      <a:pt x="36" y="449"/>
                      <a:pt x="89" y="502"/>
                    </a:cubicBezTo>
                    <a:cubicBezTo>
                      <a:pt x="89" y="502"/>
                      <a:pt x="89" y="502"/>
                      <a:pt x="89" y="502"/>
                    </a:cubicBezTo>
                    <a:cubicBezTo>
                      <a:pt x="141" y="555"/>
                      <a:pt x="214" y="587"/>
                      <a:pt x="295" y="587"/>
                    </a:cubicBezTo>
                    <a:cubicBezTo>
                      <a:pt x="295" y="587"/>
                      <a:pt x="295" y="587"/>
                      <a:pt x="295" y="587"/>
                    </a:cubicBezTo>
                    <a:cubicBezTo>
                      <a:pt x="375" y="587"/>
                      <a:pt x="448" y="555"/>
                      <a:pt x="501" y="502"/>
                    </a:cubicBezTo>
                    <a:cubicBezTo>
                      <a:pt x="501" y="502"/>
                      <a:pt x="501" y="502"/>
                      <a:pt x="501" y="502"/>
                    </a:cubicBezTo>
                    <a:cubicBezTo>
                      <a:pt x="554" y="449"/>
                      <a:pt x="587" y="376"/>
                      <a:pt x="587" y="296"/>
                    </a:cubicBezTo>
                    <a:cubicBezTo>
                      <a:pt x="587" y="296"/>
                      <a:pt x="587" y="296"/>
                      <a:pt x="587" y="296"/>
                    </a:cubicBezTo>
                    <a:cubicBezTo>
                      <a:pt x="587" y="215"/>
                      <a:pt x="554" y="142"/>
                      <a:pt x="501" y="89"/>
                    </a:cubicBezTo>
                    <a:cubicBezTo>
                      <a:pt x="501" y="89"/>
                      <a:pt x="501" y="89"/>
                      <a:pt x="501" y="89"/>
                    </a:cubicBezTo>
                    <a:cubicBezTo>
                      <a:pt x="448" y="37"/>
                      <a:pt x="375" y="4"/>
                      <a:pt x="295" y="4"/>
                    </a:cubicBezTo>
                    <a:cubicBezTo>
                      <a:pt x="295" y="4"/>
                      <a:pt x="295" y="4"/>
                      <a:pt x="295" y="4"/>
                    </a:cubicBezTo>
                    <a:cubicBezTo>
                      <a:pt x="214" y="4"/>
                      <a:pt x="141" y="37"/>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11"/>
              <p:cNvSpPr>
                <a:spLocks noEditPoints="1"/>
              </p:cNvSpPr>
              <p:nvPr/>
            </p:nvSpPr>
            <p:spPr bwMode="auto">
              <a:xfrm>
                <a:off x="5041900" y="2373313"/>
                <a:ext cx="2116138" cy="2112963"/>
              </a:xfrm>
              <a:custGeom>
                <a:avLst/>
                <a:gdLst>
                  <a:gd name="T0" fmla="*/ 0 w 562"/>
                  <a:gd name="T1" fmla="*/ 281 h 561"/>
                  <a:gd name="T2" fmla="*/ 281 w 562"/>
                  <a:gd name="T3" fmla="*/ 0 h 561"/>
                  <a:gd name="T4" fmla="*/ 281 w 562"/>
                  <a:gd name="T5" fmla="*/ 0 h 561"/>
                  <a:gd name="T6" fmla="*/ 562 w 562"/>
                  <a:gd name="T7" fmla="*/ 281 h 561"/>
                  <a:gd name="T8" fmla="*/ 562 w 562"/>
                  <a:gd name="T9" fmla="*/ 281 h 561"/>
                  <a:gd name="T10" fmla="*/ 281 w 562"/>
                  <a:gd name="T11" fmla="*/ 561 h 561"/>
                  <a:gd name="T12" fmla="*/ 281 w 562"/>
                  <a:gd name="T13" fmla="*/ 561 h 561"/>
                  <a:gd name="T14" fmla="*/ 0 w 562"/>
                  <a:gd name="T15" fmla="*/ 281 h 561"/>
                  <a:gd name="T16" fmla="*/ 89 w 562"/>
                  <a:gd name="T17" fmla="*/ 89 h 561"/>
                  <a:gd name="T18" fmla="*/ 10 w 562"/>
                  <a:gd name="T19" fmla="*/ 281 h 561"/>
                  <a:gd name="T20" fmla="*/ 10 w 562"/>
                  <a:gd name="T21" fmla="*/ 281 h 561"/>
                  <a:gd name="T22" fmla="*/ 89 w 562"/>
                  <a:gd name="T23" fmla="*/ 472 h 561"/>
                  <a:gd name="T24" fmla="*/ 89 w 562"/>
                  <a:gd name="T25" fmla="*/ 472 h 561"/>
                  <a:gd name="T26" fmla="*/ 281 w 562"/>
                  <a:gd name="T27" fmla="*/ 551 h 561"/>
                  <a:gd name="T28" fmla="*/ 281 w 562"/>
                  <a:gd name="T29" fmla="*/ 551 h 561"/>
                  <a:gd name="T30" fmla="*/ 472 w 562"/>
                  <a:gd name="T31" fmla="*/ 472 h 561"/>
                  <a:gd name="T32" fmla="*/ 472 w 562"/>
                  <a:gd name="T33" fmla="*/ 472 h 561"/>
                  <a:gd name="T34" fmla="*/ 552 w 562"/>
                  <a:gd name="T35" fmla="*/ 281 h 561"/>
                  <a:gd name="T36" fmla="*/ 552 w 562"/>
                  <a:gd name="T37" fmla="*/ 281 h 561"/>
                  <a:gd name="T38" fmla="*/ 472 w 562"/>
                  <a:gd name="T39" fmla="*/ 89 h 561"/>
                  <a:gd name="T40" fmla="*/ 472 w 562"/>
                  <a:gd name="T41" fmla="*/ 89 h 561"/>
                  <a:gd name="T42" fmla="*/ 281 w 562"/>
                  <a:gd name="T43" fmla="*/ 10 h 561"/>
                  <a:gd name="T44" fmla="*/ 281 w 562"/>
                  <a:gd name="T45" fmla="*/ 10 h 561"/>
                  <a:gd name="T46" fmla="*/ 89 w 562"/>
                  <a:gd name="T47" fmla="*/ 8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2" h="561">
                    <a:moveTo>
                      <a:pt x="0" y="281"/>
                    </a:moveTo>
                    <a:cubicBezTo>
                      <a:pt x="0" y="126"/>
                      <a:pt x="126" y="0"/>
                      <a:pt x="281" y="0"/>
                    </a:cubicBezTo>
                    <a:cubicBezTo>
                      <a:pt x="281" y="0"/>
                      <a:pt x="281" y="0"/>
                      <a:pt x="281" y="0"/>
                    </a:cubicBezTo>
                    <a:cubicBezTo>
                      <a:pt x="436" y="0"/>
                      <a:pt x="562" y="126"/>
                      <a:pt x="562" y="281"/>
                    </a:cubicBezTo>
                    <a:cubicBezTo>
                      <a:pt x="562" y="281"/>
                      <a:pt x="562" y="281"/>
                      <a:pt x="562" y="281"/>
                    </a:cubicBezTo>
                    <a:cubicBezTo>
                      <a:pt x="562" y="436"/>
                      <a:pt x="436" y="561"/>
                      <a:pt x="281" y="561"/>
                    </a:cubicBezTo>
                    <a:cubicBezTo>
                      <a:pt x="281" y="561"/>
                      <a:pt x="281" y="561"/>
                      <a:pt x="281" y="561"/>
                    </a:cubicBezTo>
                    <a:cubicBezTo>
                      <a:pt x="126" y="561"/>
                      <a:pt x="0" y="436"/>
                      <a:pt x="0" y="281"/>
                    </a:cubicBezTo>
                    <a:close/>
                    <a:moveTo>
                      <a:pt x="89" y="89"/>
                    </a:moveTo>
                    <a:cubicBezTo>
                      <a:pt x="40" y="138"/>
                      <a:pt x="10" y="206"/>
                      <a:pt x="10" y="281"/>
                    </a:cubicBezTo>
                    <a:cubicBezTo>
                      <a:pt x="10" y="281"/>
                      <a:pt x="10" y="281"/>
                      <a:pt x="10" y="281"/>
                    </a:cubicBezTo>
                    <a:cubicBezTo>
                      <a:pt x="10" y="355"/>
                      <a:pt x="40" y="423"/>
                      <a:pt x="89" y="472"/>
                    </a:cubicBezTo>
                    <a:cubicBezTo>
                      <a:pt x="89" y="472"/>
                      <a:pt x="89" y="472"/>
                      <a:pt x="89" y="472"/>
                    </a:cubicBezTo>
                    <a:cubicBezTo>
                      <a:pt x="138" y="521"/>
                      <a:pt x="206" y="551"/>
                      <a:pt x="281" y="551"/>
                    </a:cubicBezTo>
                    <a:cubicBezTo>
                      <a:pt x="281" y="551"/>
                      <a:pt x="281" y="551"/>
                      <a:pt x="281" y="551"/>
                    </a:cubicBezTo>
                    <a:cubicBezTo>
                      <a:pt x="356" y="551"/>
                      <a:pt x="423" y="521"/>
                      <a:pt x="472" y="472"/>
                    </a:cubicBezTo>
                    <a:cubicBezTo>
                      <a:pt x="472" y="472"/>
                      <a:pt x="472" y="472"/>
                      <a:pt x="472" y="472"/>
                    </a:cubicBezTo>
                    <a:cubicBezTo>
                      <a:pt x="521" y="423"/>
                      <a:pt x="552" y="355"/>
                      <a:pt x="552" y="281"/>
                    </a:cubicBezTo>
                    <a:cubicBezTo>
                      <a:pt x="552" y="281"/>
                      <a:pt x="552" y="281"/>
                      <a:pt x="552" y="281"/>
                    </a:cubicBezTo>
                    <a:cubicBezTo>
                      <a:pt x="552" y="206"/>
                      <a:pt x="521" y="138"/>
                      <a:pt x="472" y="89"/>
                    </a:cubicBezTo>
                    <a:cubicBezTo>
                      <a:pt x="472" y="89"/>
                      <a:pt x="472" y="89"/>
                      <a:pt x="472" y="89"/>
                    </a:cubicBezTo>
                    <a:cubicBezTo>
                      <a:pt x="423" y="40"/>
                      <a:pt x="356" y="10"/>
                      <a:pt x="281" y="10"/>
                    </a:cubicBezTo>
                    <a:cubicBezTo>
                      <a:pt x="281" y="10"/>
                      <a:pt x="281" y="10"/>
                      <a:pt x="281" y="10"/>
                    </a:cubicBezTo>
                    <a:cubicBezTo>
                      <a:pt x="206" y="10"/>
                      <a:pt x="138" y="40"/>
                      <a:pt x="89"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5632150" y="1156723"/>
              <a:ext cx="929834" cy="1778141"/>
            </a:xfrm>
            <a:prstGeom prst="rect">
              <a:avLst/>
            </a:prstGeom>
            <a:noFill/>
          </p:spPr>
          <p:txBody>
            <a:bodyPr wrap="square" rtlCol="0">
              <a:spAutoFit/>
            </a:bodyPr>
            <a:lstStyle>
              <a:defPPr>
                <a:defRPr lang="zh-CN"/>
              </a:defPPr>
              <a:lvl1pPr algn="dist">
                <a:defRPr sz="1600">
                  <a:solidFill>
                    <a:srgbClr val="FDFCDC"/>
                  </a:solidFill>
                  <a:latin typeface="Times New Roman" panose="02020603050405020304" pitchFamily="18" charset="0"/>
                  <a:ea typeface="微软雅黑 Light" panose="020B0502040204020203" pitchFamily="34" charset="-122"/>
                  <a:cs typeface="Times New Roman" panose="02020603050405020304" pitchFamily="18" charset="0"/>
                </a:defRPr>
              </a:lvl1pPr>
            </a:lstStyle>
            <a:p>
              <a:r>
                <a:rPr lang="en-US" sz="4000" dirty="0" smtClean="0">
                  <a:solidFill>
                    <a:schemeClr val="accent2"/>
                  </a:solidFill>
                </a:rPr>
                <a:t>3</a:t>
              </a:r>
              <a:endParaRPr lang="en-US" sz="4000" dirty="0">
                <a:solidFill>
                  <a:schemeClr val="accent2"/>
                </a:solidFill>
              </a:endParaRPr>
            </a:p>
          </p:txBody>
        </p:sp>
      </p:grpSp>
      <p:sp>
        <p:nvSpPr>
          <p:cNvPr id="7" name="文本框 6"/>
          <p:cNvSpPr txBox="1"/>
          <p:nvPr/>
        </p:nvSpPr>
        <p:spPr>
          <a:xfrm>
            <a:off x="2224405" y="1203325"/>
            <a:ext cx="4526280" cy="706755"/>
          </a:xfrm>
          <a:prstGeom prst="rect">
            <a:avLst/>
          </a:prstGeom>
          <a:noFill/>
        </p:spPr>
        <p:txBody>
          <a:bodyPr wrap="square" rtlCol="0">
            <a:spAutoFit/>
          </a:bodyPr>
          <a:p>
            <a:pPr algn="l"/>
            <a:r>
              <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rPr>
              <a:t>Methods</a:t>
            </a:r>
            <a:endParaRPr lang="zh-CN" altLang="en-US" sz="4000" dirty="0" smtClean="0">
              <a:solidFill>
                <a:schemeClr val="accent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ppt_w*0.70"/>
                                          </p:val>
                                        </p:tav>
                                        <p:tav tm="100000">
                                          <p:val>
                                            <p:strVal val="#ppt_w"/>
                                          </p:val>
                                        </p:tav>
                                      </p:tavLst>
                                    </p:anim>
                                    <p:anim calcmode="lin" valueType="num">
                                      <p:cBhvr>
                                        <p:cTn id="13" dur="500" fill="hold"/>
                                        <p:tgtEl>
                                          <p:spTgt spid="25"/>
                                        </p:tgtEl>
                                        <p:attrNameLst>
                                          <p:attrName>ppt_h</p:attrName>
                                        </p:attrNameLst>
                                      </p:cBhvr>
                                      <p:tavLst>
                                        <p:tav tm="0">
                                          <p:val>
                                            <p:strVal val="#ppt_h"/>
                                          </p:val>
                                        </p:tav>
                                        <p:tav tm="100000">
                                          <p:val>
                                            <p:strVal val="#ppt_h"/>
                                          </p:val>
                                        </p:tav>
                                      </p:tavLst>
                                    </p:anim>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1013460" y="1233805"/>
            <a:ext cx="9892665" cy="452310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sz="2000" dirty="0">
                <a:solidFill>
                  <a:schemeClr val="accent1"/>
                </a:solidFill>
                <a:ea typeface="微软雅黑 Light" panose="020B0502040204020203" pitchFamily="34" charset="-122"/>
                <a:sym typeface="+mn-ea"/>
              </a:rPr>
              <a:t>For all firms and quarters, the mean and median real-total assets are </a:t>
            </a:r>
            <a:r>
              <a:rPr lang="en-US" sz="2000" dirty="0">
                <a:solidFill>
                  <a:schemeClr val="accent1"/>
                </a:solidFill>
                <a:ea typeface="微软雅黑 Light" panose="020B0502040204020203" pitchFamily="34" charset="-122"/>
                <a:sym typeface="+mn-ea"/>
              </a:rPr>
              <a:t>138</a:t>
            </a:r>
            <a:r>
              <a:rPr sz="2000" dirty="0">
                <a:solidFill>
                  <a:schemeClr val="accent1"/>
                </a:solidFill>
                <a:ea typeface="微软雅黑 Light" panose="020B0502040204020203" pitchFamily="34" charset="-122"/>
                <a:sym typeface="+mn-ea"/>
              </a:rPr>
              <a:t>5 million and 80 million dollars, respectively. The mean and median sales also show the same wide variation</a:t>
            </a:r>
            <a:r>
              <a:rPr lang="en-US" sz="2000" dirty="0">
                <a:solidFill>
                  <a:schemeClr val="accent1"/>
                </a:solidFill>
                <a:ea typeface="微软雅黑 Light" panose="020B0502040204020203" pitchFamily="34" charset="-122"/>
                <a:sym typeface="+mn-ea"/>
              </a:rPr>
              <a:t>:</a:t>
            </a:r>
            <a:r>
              <a:rPr sz="2000" dirty="0">
                <a:solidFill>
                  <a:schemeClr val="accent1"/>
                </a:solidFill>
                <a:ea typeface="微软雅黑 Light" panose="020B0502040204020203" pitchFamily="34" charset="-122"/>
                <a:sym typeface="+mn-ea"/>
              </a:rPr>
              <a:t> mean sales are about 14 times the median sales.</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On average, firms make quarterly investments of 1.64% of total assets. The median capital expenditure is 1. 17%. When we turn to the investment for each quarter, we find a steady increase in investment from the first quarter to the fourth quarter. The mean and median capital expenditures in the first quarter are 1.41% and 1.01%, respectively, while those in the fourth quarter are 2.01% and 1. 44%, respectively.</a:t>
            </a:r>
            <a:endParaRPr lang="zh-CN" altLang="en-US" sz="2000" dirty="0">
              <a:solidFill>
                <a:schemeClr val="accent1"/>
              </a:solidFill>
              <a:ea typeface="微软雅黑 Light" panose="020B0502040204020203" pitchFamily="34" charset="-122"/>
            </a:endParaRPr>
          </a:p>
          <a:p>
            <a:pPr algn="just">
              <a:lnSpc>
                <a:spcPct val="120000"/>
              </a:lnSpc>
            </a:pPr>
            <a:r>
              <a:rPr lang="zh-CN" altLang="en-US" sz="2000" dirty="0">
                <a:solidFill>
                  <a:schemeClr val="accent1"/>
                </a:solidFill>
                <a:ea typeface="微软雅黑 Light" panose="020B0502040204020203" pitchFamily="34" charset="-122"/>
              </a:rPr>
              <a:t>    We look at the cash flows in each quarter to see whether the high capital expenditures in later quarters are due to greater cash flows in those quarters.In contrast to one’s conjecture, the median cash flows are about 2.3% of total assets and do not increase towards the fourth quarter. </a:t>
            </a:r>
            <a:endParaRPr lang="zh-CN" altLang="en-US" sz="2000" dirty="0">
              <a:solidFill>
                <a:schemeClr val="accent1"/>
              </a:solidFill>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882650" y="798195"/>
            <a:ext cx="10426065" cy="1938020"/>
          </a:xfrm>
          <a:prstGeom prst="rect">
            <a:avLst/>
          </a:prstGeom>
        </p:spPr>
        <p:txBody>
          <a:bodyPr wrap="square">
            <a:spAutoFit/>
          </a:bodyPr>
          <a:lstStyle/>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a:p>
            <a:pPr algn="just">
              <a:lnSpc>
                <a:spcPct val="120000"/>
              </a:lnSpc>
            </a:pPr>
            <a:endParaRPr lang="zh-CN" altLang="en-US" sz="2000" dirty="0">
              <a:solidFill>
                <a:schemeClr val="accent1"/>
              </a:solidFill>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1786890" y="943610"/>
            <a:ext cx="7792720" cy="3151505"/>
          </a:xfrm>
          <a:prstGeom prst="rect">
            <a:avLst/>
          </a:prstGeom>
        </p:spPr>
      </p:pic>
      <p:pic>
        <p:nvPicPr>
          <p:cNvPr id="5" name="图片 4"/>
          <p:cNvPicPr>
            <a:picLocks noChangeAspect="1"/>
          </p:cNvPicPr>
          <p:nvPr/>
        </p:nvPicPr>
        <p:blipFill>
          <a:blip r:embed="rId2"/>
          <a:stretch>
            <a:fillRect/>
          </a:stretch>
        </p:blipFill>
        <p:spPr>
          <a:xfrm>
            <a:off x="1786890" y="4095115"/>
            <a:ext cx="7792085" cy="174371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4"/>
          <p:cNvSpPr/>
          <p:nvPr/>
        </p:nvSpPr>
        <p:spPr>
          <a:xfrm>
            <a:off x="974090" y="996950"/>
            <a:ext cx="9892665" cy="829945"/>
          </a:xfrm>
          <a:prstGeom prst="rect">
            <a:avLst/>
          </a:prstGeom>
        </p:spPr>
        <p:txBody>
          <a:bodyPr wrap="square">
            <a:spAutoFit/>
          </a:bodyPr>
          <a:lstStyle/>
          <a:p>
            <a:pPr algn="just">
              <a:lnSpc>
                <a:spcPct val="120000"/>
              </a:lnSpc>
            </a:pPr>
            <a:r>
              <a:rPr lang="en-US" altLang="zh-CN" sz="2000" dirty="0">
                <a:solidFill>
                  <a:schemeClr val="accent1"/>
                </a:solidFill>
                <a:ea typeface="微软雅黑 Light" panose="020B0502040204020203" pitchFamily="34" charset="-122"/>
              </a:rPr>
              <a:t>    </a:t>
            </a:r>
            <a:r>
              <a:rPr lang="zh-CN" altLang="en-US" sz="2000" dirty="0">
                <a:solidFill>
                  <a:schemeClr val="accent1"/>
                </a:solidFill>
                <a:ea typeface="微软雅黑 Light" panose="020B0502040204020203" pitchFamily="34" charset="-122"/>
              </a:rPr>
              <a:t>In this section, we investigate whether a large investment in the fourth quarter is found even after we control for business fixed investment determi-nants.</a:t>
            </a:r>
            <a:endParaRPr lang="zh-CN" altLang="en-US" sz="2000" dirty="0">
              <a:solidFill>
                <a:schemeClr val="accent1"/>
              </a:solidFill>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1092200" y="1826895"/>
            <a:ext cx="7221855" cy="438721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heme/theme1.xml><?xml version="1.0" encoding="utf-8"?>
<a:theme xmlns:a="http://schemas.openxmlformats.org/drawingml/2006/main" name="微软雅黑">
  <a:themeElements>
    <a:clrScheme name="2色 深底 如果你跟我一样偏爱复古">
      <a:dk1>
        <a:sysClr val="windowText" lastClr="000000"/>
      </a:dk1>
      <a:lt1>
        <a:sysClr val="window" lastClr="FFFFFF"/>
      </a:lt1>
      <a:dk2>
        <a:srgbClr val="44546A"/>
      </a:dk2>
      <a:lt2>
        <a:srgbClr val="E7E6E6"/>
      </a:lt2>
      <a:accent1>
        <a:srgbClr val="FDFCDC"/>
      </a:accent1>
      <a:accent2>
        <a:srgbClr val="223154"/>
      </a:accent2>
      <a:accent3>
        <a:srgbClr val="FFFFFF"/>
      </a:accent3>
      <a:accent4>
        <a:srgbClr val="FFFFFF"/>
      </a:accent4>
      <a:accent5>
        <a:srgbClr val="FFFFFF"/>
      </a:accent5>
      <a:accent6>
        <a:srgbClr val="FFFFF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微软雅黑 Light" panose="020B0502040204020203" pitchFamily="34" charset="-122"/>
            <a:ea typeface="微软雅黑 Light" panose="020B0502040204020203"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11079</Words>
  <Application>WPS 演示</Application>
  <PresentationFormat>自定义</PresentationFormat>
  <Paragraphs>129</Paragraphs>
  <Slides>20</Slides>
  <Notes>0</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微软雅黑 Light</vt:lpstr>
      <vt:lpstr>方正清刻本悦宋简体</vt:lpstr>
      <vt:lpstr>Times New Roman</vt:lpstr>
      <vt:lpstr>Calibri</vt:lpstr>
      <vt:lpstr>微软雅黑</vt:lpstr>
      <vt:lpstr>Arial Unicode MS</vt:lpstr>
      <vt:lpstr>Tahoma</vt:lpstr>
      <vt:lpstr>Vivaldi</vt:lpstr>
      <vt:lpstr>黑体</vt:lpstr>
      <vt:lpstr>Agency FB</vt:lpstr>
      <vt:lpstr>Calibri Light</vt:lpstr>
      <vt:lpstr>微软雅黑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lastModifiedBy>随心而动1412856619</cp:lastModifiedBy>
  <cp:revision>56</cp:revision>
  <dcterms:created xsi:type="dcterms:W3CDTF">2015-04-12T03:43:00Z</dcterms:created>
  <dcterms:modified xsi:type="dcterms:W3CDTF">2018-04-20T08:42:44Z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