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7" r:id="rId4"/>
    <p:sldId id="263" r:id="rId5"/>
    <p:sldId id="289" r:id="rId6"/>
    <p:sldId id="290" r:id="rId7"/>
    <p:sldId id="271" r:id="rId8"/>
    <p:sldId id="262" r:id="rId9"/>
    <p:sldId id="268" r:id="rId10"/>
    <p:sldId id="288" r:id="rId11"/>
    <p:sldId id="285" r:id="rId12"/>
    <p:sldId id="291" r:id="rId13"/>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B34E"/>
    <a:srgbClr val="5FA281"/>
    <a:srgbClr val="357B87"/>
    <a:srgbClr val="A7D692"/>
    <a:srgbClr val="FBF9E1"/>
    <a:srgbClr val="83C4CF"/>
    <a:srgbClr val="275A63"/>
    <a:srgbClr val="439CAB"/>
    <a:srgbClr val="B1D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58" y="78"/>
      </p:cViewPr>
      <p:guideLst>
        <p:guide orient="horz" pos="22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13E4C88-051E-4DB4-9DF6-5432B20D372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831CDA6-C616-41D3-A197-869A110D7B1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8787EAE-6ED2-4F06-8105-102CC7D01D7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A82DF97-7E27-4625-84C7-7B1400947AE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B9D5EBC-6968-4084-803D-47D7556C7AC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CE0F1069-B737-4445-9348-71CBB08FB71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8721A85-D028-4CC4-9A70-803A3B512BD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327F1634-2AC1-4561-B8A2-C08F659F234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3F67EBE-87C0-4BA6-9E91-09A8CD7EED8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D6719BCF-670D-4BFC-AEC3-B5DA75324FE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98FE294-EC98-4E6B-A601-5F65D44ECA1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FFA9D2B6-B9ED-4DFA-8282-C3E364F9ACF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3A0B879-4EEA-46BA-A744-879A715CE32C}"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6FC30949-E637-4A5B-B90E-0C476038366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7939AB56-B004-4875-AD2C-5521FDE0BC79}"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15063BA5-D064-45E8-9BE2-F79CE0AA395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29398EF-F864-4B39-874C-8ECC255C450D}"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3884400B-F787-4F6D-B67B-6DD70439226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874FA0C-3D3C-41BA-BC4B-7B73D9ABEDA1}"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D6E16EE8-BB7F-4EF9-9A49-682AB309FBB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956F7E7-E1CB-4856-9C48-BE1BE11359BB}"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CA879A66-4FEA-48A8-8B59-F7DA1E7C171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smtClean="0">
                <a:solidFill>
                  <a:srgbClr val="898989"/>
                </a:solidFill>
              </a:defRPr>
            </a:lvl1pPr>
          </a:lstStyle>
          <a:p>
            <a:pPr>
              <a:defRPr/>
            </a:pPr>
            <a:fld id="{8F01502E-6222-4E71-809D-EEA81EBE1DB1}"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C2996AC4-F9A7-40D3-92BB-EDDEA341E06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BF9E1">
            <a:alpha val="20000"/>
          </a:srgbClr>
        </a:solidFill>
        <a:effectLst/>
      </p:bgPr>
    </p:bg>
    <p:spTree>
      <p:nvGrpSpPr>
        <p:cNvPr id="1" name=""/>
        <p:cNvGrpSpPr/>
        <p:nvPr/>
      </p:nvGrpSpPr>
      <p:grpSpPr>
        <a:xfrm>
          <a:off x="0" y="0"/>
          <a:ext cx="0" cy="0"/>
          <a:chOff x="0" y="0"/>
          <a:chExt cx="0" cy="0"/>
        </a:xfrm>
      </p:grpSpPr>
      <p:sp>
        <p:nvSpPr>
          <p:cNvPr id="2050" name="矩形 22"/>
          <p:cNvSpPr>
            <a:spLocks noChangeArrowheads="1"/>
          </p:cNvSpPr>
          <p:nvPr/>
        </p:nvSpPr>
        <p:spPr bwMode="auto">
          <a:xfrm>
            <a:off x="-29528" y="3277235"/>
            <a:ext cx="12192001" cy="3578225"/>
          </a:xfrm>
          <a:prstGeom prst="rect">
            <a:avLst/>
          </a:prstGeom>
          <a:solidFill>
            <a:srgbClr val="5FA28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7F3C6"/>
              </a:solidFill>
            </a:endParaRPr>
          </a:p>
        </p:txBody>
      </p:sp>
      <p:sp>
        <p:nvSpPr>
          <p:cNvPr id="2051" name="文本框 23"/>
          <p:cNvSpPr txBox="1">
            <a:spLocks noChangeArrowheads="1"/>
          </p:cNvSpPr>
          <p:nvPr/>
        </p:nvSpPr>
        <p:spPr bwMode="auto">
          <a:xfrm>
            <a:off x="991870" y="4676775"/>
            <a:ext cx="1047686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The confounding effect of cost stickiness on conservatism estimates</a:t>
            </a:r>
            <a:endPar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2054" name="文本框 121"/>
          <p:cNvSpPr txBox="1">
            <a:spLocks noChangeArrowheads="1"/>
          </p:cNvSpPr>
          <p:nvPr/>
        </p:nvSpPr>
        <p:spPr bwMode="auto">
          <a:xfrm>
            <a:off x="4951095" y="6010275"/>
            <a:ext cx="46653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000" b="1" dirty="0">
                <a:solidFill>
                  <a:srgbClr val="F7F3C6"/>
                </a:solidFill>
                <a:latin typeface="微软雅黑" panose="020B0503020204020204" pitchFamily="34" charset="-122"/>
                <a:ea typeface="微软雅黑" panose="020B0503020204020204" pitchFamily="34" charset="-122"/>
              </a:rPr>
              <a:t>汇报人：邵水菊     学号：</a:t>
            </a:r>
            <a:r>
              <a:rPr lang="en-US" altLang="zh-CN" sz="2000" b="1" dirty="0">
                <a:solidFill>
                  <a:srgbClr val="F7F3C6"/>
                </a:solidFill>
                <a:latin typeface="微软雅黑" panose="020B0503020204020204" pitchFamily="34" charset="-122"/>
                <a:ea typeface="微软雅黑" panose="020B0503020204020204" pitchFamily="34" charset="-122"/>
              </a:rPr>
              <a:t>16720794</a:t>
            </a:r>
            <a:endParaRPr lang="en-US" altLang="zh-CN" sz="2000" b="1" dirty="0">
              <a:solidFill>
                <a:srgbClr val="F7F3C6"/>
              </a:solidFill>
              <a:latin typeface="微软雅黑" panose="020B0503020204020204" pitchFamily="34" charset="-122"/>
              <a:ea typeface="微软雅黑" panose="020B0503020204020204" pitchFamily="34" charset="-122"/>
            </a:endParaRPr>
          </a:p>
        </p:txBody>
      </p:sp>
      <p:sp>
        <p:nvSpPr>
          <p:cNvPr id="2055" name="Freeform 251"/>
          <p:cNvSpPr>
            <a:spLocks noEditPoints="1"/>
          </p:cNvSpPr>
          <p:nvPr/>
        </p:nvSpPr>
        <p:spPr bwMode="auto">
          <a:xfrm>
            <a:off x="4679277" y="6067425"/>
            <a:ext cx="271463" cy="254000"/>
          </a:xfrm>
          <a:custGeom>
            <a:avLst/>
            <a:gdLst>
              <a:gd name="T0" fmla="*/ 239898 w 301"/>
              <a:gd name="T1" fmla="*/ 172936 h 282"/>
              <a:gd name="T2" fmla="*/ 211038 w 301"/>
              <a:gd name="T3" fmla="*/ 62149 h 282"/>
              <a:gd name="T4" fmla="*/ 73052 w 301"/>
              <a:gd name="T5" fmla="*/ 32426 h 282"/>
              <a:gd name="T6" fmla="*/ 28860 w 301"/>
              <a:gd name="T7" fmla="*/ 2702 h 282"/>
              <a:gd name="T8" fmla="*/ 10822 w 301"/>
              <a:gd name="T9" fmla="*/ 11709 h 282"/>
              <a:gd name="T10" fmla="*/ 55014 w 301"/>
              <a:gd name="T11" fmla="*/ 51340 h 282"/>
              <a:gd name="T12" fmla="*/ 119047 w 301"/>
              <a:gd name="T13" fmla="*/ 224277 h 282"/>
              <a:gd name="T14" fmla="*/ 271463 w 301"/>
              <a:gd name="T15" fmla="*/ 234184 h 282"/>
              <a:gd name="T16" fmla="*/ 239898 w 301"/>
              <a:gd name="T17" fmla="*/ 172936 h 282"/>
              <a:gd name="T18" fmla="*/ 218253 w 301"/>
              <a:gd name="T19" fmla="*/ 208965 h 282"/>
              <a:gd name="T20" fmla="*/ 216449 w 301"/>
              <a:gd name="T21" fmla="*/ 209865 h 282"/>
              <a:gd name="T22" fmla="*/ 214645 w 301"/>
              <a:gd name="T23" fmla="*/ 208965 h 282"/>
              <a:gd name="T24" fmla="*/ 143397 w 301"/>
              <a:gd name="T25" fmla="*/ 124298 h 282"/>
              <a:gd name="T26" fmla="*/ 95598 w 301"/>
              <a:gd name="T27" fmla="*/ 67553 h 282"/>
              <a:gd name="T28" fmla="*/ 95598 w 301"/>
              <a:gd name="T29" fmla="*/ 63950 h 282"/>
              <a:gd name="T30" fmla="*/ 98304 w 301"/>
              <a:gd name="T31" fmla="*/ 63950 h 282"/>
              <a:gd name="T32" fmla="*/ 160533 w 301"/>
              <a:gd name="T33" fmla="*/ 109887 h 282"/>
              <a:gd name="T34" fmla="*/ 219155 w 301"/>
              <a:gd name="T35" fmla="*/ 206262 h 282"/>
              <a:gd name="T36" fmla="*/ 218253 w 301"/>
              <a:gd name="T37" fmla="*/ 208965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6" name="组合 165"/>
          <p:cNvGrpSpPr/>
          <p:nvPr/>
        </p:nvGrpSpPr>
        <p:grpSpPr bwMode="auto">
          <a:xfrm>
            <a:off x="976313" y="1296988"/>
            <a:ext cx="10952162" cy="2986087"/>
            <a:chOff x="0" y="0"/>
            <a:chExt cx="10951969" cy="2985668"/>
          </a:xfrm>
        </p:grpSpPr>
        <p:grpSp>
          <p:nvGrpSpPr>
            <p:cNvPr id="2057" name="组合 21"/>
            <p:cNvGrpSpPr/>
            <p:nvPr/>
          </p:nvGrpSpPr>
          <p:grpSpPr bwMode="auto">
            <a:xfrm>
              <a:off x="3714371" y="0"/>
              <a:ext cx="2535131" cy="2625007"/>
              <a:chOff x="0" y="0"/>
              <a:chExt cx="3895725" cy="4033837"/>
            </a:xfrm>
          </p:grpSpPr>
          <p:sp>
            <p:nvSpPr>
              <p:cNvPr id="2133" name="Freeform 5"/>
              <p:cNvSpPr/>
              <p:nvPr/>
            </p:nvSpPr>
            <p:spPr bwMode="auto">
              <a:xfrm>
                <a:off x="1903413" y="0"/>
                <a:ext cx="419100" cy="1600200"/>
              </a:xfrm>
              <a:custGeom>
                <a:avLst/>
                <a:gdLst>
                  <a:gd name="T0" fmla="*/ 0 w 264"/>
                  <a:gd name="T1" fmla="*/ 1600200 h 1008"/>
                  <a:gd name="T2" fmla="*/ 0 w 264"/>
                  <a:gd name="T3" fmla="*/ 0 h 1008"/>
                  <a:gd name="T4" fmla="*/ 419100 w 264"/>
                  <a:gd name="T5" fmla="*/ 1320800 h 1008"/>
                  <a:gd name="T6" fmla="*/ 261938 w 264"/>
                  <a:gd name="T7" fmla="*/ 1076325 h 1008"/>
                  <a:gd name="T8" fmla="*/ 233363 w 264"/>
                  <a:gd name="T9" fmla="*/ 1320800 h 1008"/>
                  <a:gd name="T10" fmla="*/ 111125 w 264"/>
                  <a:gd name="T11" fmla="*/ 1000125 h 1008"/>
                  <a:gd name="T12" fmla="*/ 0 w 264"/>
                  <a:gd name="T13" fmla="*/ 160020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1008">
                    <a:moveTo>
                      <a:pt x="0" y="1008"/>
                    </a:moveTo>
                    <a:lnTo>
                      <a:pt x="0" y="0"/>
                    </a:lnTo>
                    <a:lnTo>
                      <a:pt x="264" y="832"/>
                    </a:lnTo>
                    <a:lnTo>
                      <a:pt x="165" y="678"/>
                    </a:lnTo>
                    <a:lnTo>
                      <a:pt x="147" y="832"/>
                    </a:lnTo>
                    <a:lnTo>
                      <a:pt x="70" y="630"/>
                    </a:lnTo>
                    <a:lnTo>
                      <a:pt x="0" y="100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4" name="Freeform 6"/>
              <p:cNvSpPr/>
              <p:nvPr/>
            </p:nvSpPr>
            <p:spPr bwMode="auto">
              <a:xfrm>
                <a:off x="1903413" y="1000125"/>
                <a:ext cx="1009650" cy="2584450"/>
              </a:xfrm>
              <a:custGeom>
                <a:avLst/>
                <a:gdLst>
                  <a:gd name="T0" fmla="*/ 419100 w 636"/>
                  <a:gd name="T1" fmla="*/ 320675 h 1628"/>
                  <a:gd name="T2" fmla="*/ 1009650 w 636"/>
                  <a:gd name="T3" fmla="*/ 2198688 h 1628"/>
                  <a:gd name="T4" fmla="*/ 0 w 636"/>
                  <a:gd name="T5" fmla="*/ 2584450 h 1628"/>
                  <a:gd name="T6" fmla="*/ 0 w 636"/>
                  <a:gd name="T7" fmla="*/ 600075 h 1628"/>
                  <a:gd name="T8" fmla="*/ 111125 w 636"/>
                  <a:gd name="T9" fmla="*/ 0 h 1628"/>
                  <a:gd name="T10" fmla="*/ 233363 w 636"/>
                  <a:gd name="T11" fmla="*/ 320675 h 1628"/>
                  <a:gd name="T12" fmla="*/ 261938 w 636"/>
                  <a:gd name="T13" fmla="*/ 76200 h 1628"/>
                  <a:gd name="T14" fmla="*/ 419100 w 636"/>
                  <a:gd name="T15" fmla="*/ 320675 h 16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6" h="1628">
                    <a:moveTo>
                      <a:pt x="264" y="202"/>
                    </a:moveTo>
                    <a:lnTo>
                      <a:pt x="636" y="1385"/>
                    </a:lnTo>
                    <a:lnTo>
                      <a:pt x="0" y="1628"/>
                    </a:lnTo>
                    <a:lnTo>
                      <a:pt x="0" y="378"/>
                    </a:lnTo>
                    <a:lnTo>
                      <a:pt x="70" y="0"/>
                    </a:lnTo>
                    <a:lnTo>
                      <a:pt x="147" y="202"/>
                    </a:lnTo>
                    <a:lnTo>
                      <a:pt x="165" y="48"/>
                    </a:lnTo>
                    <a:lnTo>
                      <a:pt x="264" y="202"/>
                    </a:lnTo>
                    <a:close/>
                  </a:path>
                </a:pathLst>
              </a:cu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5" name="Freeform 7"/>
              <p:cNvSpPr/>
              <p:nvPr/>
            </p:nvSpPr>
            <p:spPr bwMode="auto">
              <a:xfrm>
                <a:off x="895350" y="1062037"/>
                <a:ext cx="1008063" cy="2522537"/>
              </a:xfrm>
              <a:custGeom>
                <a:avLst/>
                <a:gdLst>
                  <a:gd name="T0" fmla="*/ 1008063 w 635"/>
                  <a:gd name="T1" fmla="*/ 538162 h 1589"/>
                  <a:gd name="T2" fmla="*/ 1008063 w 635"/>
                  <a:gd name="T3" fmla="*/ 2522537 h 1589"/>
                  <a:gd name="T4" fmla="*/ 0 w 635"/>
                  <a:gd name="T5" fmla="*/ 2136775 h 1589"/>
                  <a:gd name="T6" fmla="*/ 506413 w 635"/>
                  <a:gd name="T7" fmla="*/ 538162 h 1589"/>
                  <a:gd name="T8" fmla="*/ 784225 w 635"/>
                  <a:gd name="T9" fmla="*/ 0 h 1589"/>
                  <a:gd name="T10" fmla="*/ 806450 w 635"/>
                  <a:gd name="T11" fmla="*/ 258762 h 1589"/>
                  <a:gd name="T12" fmla="*/ 892175 w 635"/>
                  <a:gd name="T13" fmla="*/ 68262 h 1589"/>
                  <a:gd name="T14" fmla="*/ 1008063 w 635"/>
                  <a:gd name="T15" fmla="*/ 538162 h 15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5" h="1589">
                    <a:moveTo>
                      <a:pt x="635" y="339"/>
                    </a:moveTo>
                    <a:lnTo>
                      <a:pt x="635" y="1589"/>
                    </a:lnTo>
                    <a:lnTo>
                      <a:pt x="0" y="1346"/>
                    </a:lnTo>
                    <a:lnTo>
                      <a:pt x="319" y="339"/>
                    </a:lnTo>
                    <a:lnTo>
                      <a:pt x="494" y="0"/>
                    </a:lnTo>
                    <a:lnTo>
                      <a:pt x="508" y="163"/>
                    </a:lnTo>
                    <a:lnTo>
                      <a:pt x="562" y="43"/>
                    </a:lnTo>
                    <a:lnTo>
                      <a:pt x="635" y="339"/>
                    </a:lnTo>
                    <a:close/>
                  </a:path>
                </a:pathLst>
              </a:custGeom>
              <a:solidFill>
                <a:srgbClr val="BFC1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6" name="Freeform 8"/>
              <p:cNvSpPr/>
              <p:nvPr/>
            </p:nvSpPr>
            <p:spPr bwMode="auto">
              <a:xfrm>
                <a:off x="1401763" y="0"/>
                <a:ext cx="501650" cy="1600200"/>
              </a:xfrm>
              <a:custGeom>
                <a:avLst/>
                <a:gdLst>
                  <a:gd name="T0" fmla="*/ 0 w 316"/>
                  <a:gd name="T1" fmla="*/ 1600200 h 1008"/>
                  <a:gd name="T2" fmla="*/ 501650 w 316"/>
                  <a:gd name="T3" fmla="*/ 0 h 1008"/>
                  <a:gd name="T4" fmla="*/ 501650 w 316"/>
                  <a:gd name="T5" fmla="*/ 1600200 h 1008"/>
                  <a:gd name="T6" fmla="*/ 385763 w 316"/>
                  <a:gd name="T7" fmla="*/ 1130300 h 1008"/>
                  <a:gd name="T8" fmla="*/ 300038 w 316"/>
                  <a:gd name="T9" fmla="*/ 1320800 h 1008"/>
                  <a:gd name="T10" fmla="*/ 277813 w 316"/>
                  <a:gd name="T11" fmla="*/ 1062038 h 1008"/>
                  <a:gd name="T12" fmla="*/ 0 w 316"/>
                  <a:gd name="T13" fmla="*/ 160020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6" h="1008">
                    <a:moveTo>
                      <a:pt x="0" y="1008"/>
                    </a:moveTo>
                    <a:lnTo>
                      <a:pt x="316" y="0"/>
                    </a:lnTo>
                    <a:lnTo>
                      <a:pt x="316" y="1008"/>
                    </a:lnTo>
                    <a:lnTo>
                      <a:pt x="243" y="712"/>
                    </a:lnTo>
                    <a:lnTo>
                      <a:pt x="189" y="832"/>
                    </a:lnTo>
                    <a:lnTo>
                      <a:pt x="175" y="669"/>
                    </a:lnTo>
                    <a:lnTo>
                      <a:pt x="0" y="1008"/>
                    </a:lnTo>
                    <a:close/>
                  </a:path>
                </a:pathLst>
              </a:custGeom>
              <a:solidFill>
                <a:srgbClr val="9394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7" name="Freeform 9"/>
              <p:cNvSpPr/>
              <p:nvPr/>
            </p:nvSpPr>
            <p:spPr bwMode="auto">
              <a:xfrm>
                <a:off x="809625" y="1795462"/>
                <a:ext cx="812800" cy="2206625"/>
              </a:xfrm>
              <a:custGeom>
                <a:avLst/>
                <a:gdLst>
                  <a:gd name="T0" fmla="*/ 0 w 512"/>
                  <a:gd name="T1" fmla="*/ 2206625 h 1390"/>
                  <a:gd name="T2" fmla="*/ 0 w 512"/>
                  <a:gd name="T3" fmla="*/ 517525 h 1390"/>
                  <a:gd name="T4" fmla="*/ 57150 w 512"/>
                  <a:gd name="T5" fmla="*/ 295275 h 1390"/>
                  <a:gd name="T6" fmla="*/ 119063 w 512"/>
                  <a:gd name="T7" fmla="*/ 0 h 1390"/>
                  <a:gd name="T8" fmla="*/ 307975 w 512"/>
                  <a:gd name="T9" fmla="*/ 295275 h 1390"/>
                  <a:gd name="T10" fmla="*/ 812800 w 512"/>
                  <a:gd name="T11" fmla="*/ 1895475 h 1390"/>
                  <a:gd name="T12" fmla="*/ 0 w 512"/>
                  <a:gd name="T13" fmla="*/ 2206625 h 13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2" h="1390">
                    <a:moveTo>
                      <a:pt x="0" y="1390"/>
                    </a:moveTo>
                    <a:lnTo>
                      <a:pt x="0" y="326"/>
                    </a:lnTo>
                    <a:lnTo>
                      <a:pt x="36" y="186"/>
                    </a:lnTo>
                    <a:lnTo>
                      <a:pt x="75" y="0"/>
                    </a:lnTo>
                    <a:lnTo>
                      <a:pt x="194" y="186"/>
                    </a:lnTo>
                    <a:lnTo>
                      <a:pt x="512" y="1194"/>
                    </a:lnTo>
                    <a:lnTo>
                      <a:pt x="0" y="1390"/>
                    </a:lnTo>
                    <a:close/>
                  </a:path>
                </a:pathLst>
              </a:cu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8" name="Freeform 10"/>
              <p:cNvSpPr/>
              <p:nvPr/>
            </p:nvSpPr>
            <p:spPr bwMode="auto">
              <a:xfrm>
                <a:off x="809625" y="1119187"/>
                <a:ext cx="307975" cy="1193800"/>
              </a:xfrm>
              <a:custGeom>
                <a:avLst/>
                <a:gdLst>
                  <a:gd name="T0" fmla="*/ 0 w 194"/>
                  <a:gd name="T1" fmla="*/ 1193800 h 752"/>
                  <a:gd name="T2" fmla="*/ 0 w 194"/>
                  <a:gd name="T3" fmla="*/ 0 h 752"/>
                  <a:gd name="T4" fmla="*/ 307975 w 194"/>
                  <a:gd name="T5" fmla="*/ 971550 h 752"/>
                  <a:gd name="T6" fmla="*/ 119063 w 194"/>
                  <a:gd name="T7" fmla="*/ 676275 h 752"/>
                  <a:gd name="T8" fmla="*/ 57150 w 194"/>
                  <a:gd name="T9" fmla="*/ 971550 h 752"/>
                  <a:gd name="T10" fmla="*/ 0 w 194"/>
                  <a:gd name="T11" fmla="*/ 1193800 h 7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752">
                    <a:moveTo>
                      <a:pt x="0" y="752"/>
                    </a:moveTo>
                    <a:lnTo>
                      <a:pt x="0" y="0"/>
                    </a:lnTo>
                    <a:lnTo>
                      <a:pt x="194" y="612"/>
                    </a:lnTo>
                    <a:lnTo>
                      <a:pt x="75" y="426"/>
                    </a:lnTo>
                    <a:lnTo>
                      <a:pt x="36" y="612"/>
                    </a:lnTo>
                    <a:lnTo>
                      <a:pt x="0" y="7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9" name="Freeform 11"/>
              <p:cNvSpPr/>
              <p:nvPr/>
            </p:nvSpPr>
            <p:spPr bwMode="auto">
              <a:xfrm>
                <a:off x="434975" y="1119187"/>
                <a:ext cx="374650" cy="1193800"/>
              </a:xfrm>
              <a:custGeom>
                <a:avLst/>
                <a:gdLst>
                  <a:gd name="T0" fmla="*/ 374650 w 236"/>
                  <a:gd name="T1" fmla="*/ 0 h 752"/>
                  <a:gd name="T2" fmla="*/ 374650 w 236"/>
                  <a:gd name="T3" fmla="*/ 1193800 h 752"/>
                  <a:gd name="T4" fmla="*/ 301625 w 236"/>
                  <a:gd name="T5" fmla="*/ 846138 h 752"/>
                  <a:gd name="T6" fmla="*/ 236538 w 236"/>
                  <a:gd name="T7" fmla="*/ 971550 h 752"/>
                  <a:gd name="T8" fmla="*/ 215900 w 236"/>
                  <a:gd name="T9" fmla="*/ 790575 h 752"/>
                  <a:gd name="T10" fmla="*/ 0 w 236"/>
                  <a:gd name="T11" fmla="*/ 1193800 h 752"/>
                  <a:gd name="T12" fmla="*/ 374650 w 236"/>
                  <a:gd name="T13" fmla="*/ 0 h 7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6" h="752">
                    <a:moveTo>
                      <a:pt x="236" y="0"/>
                    </a:moveTo>
                    <a:lnTo>
                      <a:pt x="236" y="752"/>
                    </a:lnTo>
                    <a:lnTo>
                      <a:pt x="190" y="533"/>
                    </a:lnTo>
                    <a:lnTo>
                      <a:pt x="149" y="612"/>
                    </a:lnTo>
                    <a:lnTo>
                      <a:pt x="136" y="498"/>
                    </a:lnTo>
                    <a:lnTo>
                      <a:pt x="0" y="752"/>
                    </a:lnTo>
                    <a:lnTo>
                      <a:pt x="236" y="0"/>
                    </a:lnTo>
                    <a:close/>
                  </a:path>
                </a:pathLst>
              </a:custGeom>
              <a:solidFill>
                <a:srgbClr val="9394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0" name="Freeform 12"/>
              <p:cNvSpPr/>
              <p:nvPr/>
            </p:nvSpPr>
            <p:spPr bwMode="auto">
              <a:xfrm>
                <a:off x="0" y="1909762"/>
                <a:ext cx="809625" cy="2092325"/>
              </a:xfrm>
              <a:custGeom>
                <a:avLst/>
                <a:gdLst>
                  <a:gd name="T0" fmla="*/ 809625 w 510"/>
                  <a:gd name="T1" fmla="*/ 403225 h 1318"/>
                  <a:gd name="T2" fmla="*/ 809625 w 510"/>
                  <a:gd name="T3" fmla="*/ 2092325 h 1318"/>
                  <a:gd name="T4" fmla="*/ 0 w 510"/>
                  <a:gd name="T5" fmla="*/ 1781175 h 1318"/>
                  <a:gd name="T6" fmla="*/ 434975 w 510"/>
                  <a:gd name="T7" fmla="*/ 403225 h 1318"/>
                  <a:gd name="T8" fmla="*/ 650875 w 510"/>
                  <a:gd name="T9" fmla="*/ 0 h 1318"/>
                  <a:gd name="T10" fmla="*/ 671513 w 510"/>
                  <a:gd name="T11" fmla="*/ 180975 h 1318"/>
                  <a:gd name="T12" fmla="*/ 736600 w 510"/>
                  <a:gd name="T13" fmla="*/ 55563 h 1318"/>
                  <a:gd name="T14" fmla="*/ 809625 w 510"/>
                  <a:gd name="T15" fmla="*/ 403225 h 1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0" h="1318">
                    <a:moveTo>
                      <a:pt x="510" y="254"/>
                    </a:moveTo>
                    <a:lnTo>
                      <a:pt x="510" y="1318"/>
                    </a:lnTo>
                    <a:lnTo>
                      <a:pt x="0" y="1122"/>
                    </a:lnTo>
                    <a:lnTo>
                      <a:pt x="274" y="254"/>
                    </a:lnTo>
                    <a:lnTo>
                      <a:pt x="410" y="0"/>
                    </a:lnTo>
                    <a:lnTo>
                      <a:pt x="423" y="114"/>
                    </a:lnTo>
                    <a:lnTo>
                      <a:pt x="464" y="35"/>
                    </a:lnTo>
                    <a:lnTo>
                      <a:pt x="510" y="254"/>
                    </a:lnTo>
                    <a:close/>
                  </a:path>
                </a:pathLst>
              </a:custGeom>
              <a:solidFill>
                <a:srgbClr val="BFC1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1" name="Freeform 13"/>
              <p:cNvSpPr/>
              <p:nvPr/>
            </p:nvSpPr>
            <p:spPr bwMode="auto">
              <a:xfrm>
                <a:off x="2847975" y="1154112"/>
                <a:ext cx="238125" cy="760412"/>
              </a:xfrm>
              <a:custGeom>
                <a:avLst/>
                <a:gdLst>
                  <a:gd name="T0" fmla="*/ 0 w 150"/>
                  <a:gd name="T1" fmla="*/ 760412 h 479"/>
                  <a:gd name="T2" fmla="*/ 238125 w 150"/>
                  <a:gd name="T3" fmla="*/ 0 h 479"/>
                  <a:gd name="T4" fmla="*/ 238125 w 150"/>
                  <a:gd name="T5" fmla="*/ 635000 h 479"/>
                  <a:gd name="T6" fmla="*/ 147638 w 150"/>
                  <a:gd name="T7" fmla="*/ 504825 h 479"/>
                  <a:gd name="T8" fmla="*/ 0 w 150"/>
                  <a:gd name="T9" fmla="*/ 760412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 h="479">
                    <a:moveTo>
                      <a:pt x="0" y="479"/>
                    </a:moveTo>
                    <a:lnTo>
                      <a:pt x="150" y="0"/>
                    </a:lnTo>
                    <a:lnTo>
                      <a:pt x="150" y="400"/>
                    </a:lnTo>
                    <a:lnTo>
                      <a:pt x="93" y="318"/>
                    </a:lnTo>
                    <a:lnTo>
                      <a:pt x="0" y="479"/>
                    </a:lnTo>
                    <a:close/>
                  </a:path>
                </a:pathLst>
              </a:custGeom>
              <a:solidFill>
                <a:srgbClr val="9394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2" name="Freeform 15"/>
              <p:cNvSpPr/>
              <p:nvPr/>
            </p:nvSpPr>
            <p:spPr bwMode="auto">
              <a:xfrm>
                <a:off x="3086100" y="1154112"/>
                <a:ext cx="238125" cy="760412"/>
              </a:xfrm>
              <a:custGeom>
                <a:avLst/>
                <a:gdLst>
                  <a:gd name="T0" fmla="*/ 0 w 150"/>
                  <a:gd name="T1" fmla="*/ 635000 h 479"/>
                  <a:gd name="T2" fmla="*/ 0 w 150"/>
                  <a:gd name="T3" fmla="*/ 0 h 479"/>
                  <a:gd name="T4" fmla="*/ 238125 w 150"/>
                  <a:gd name="T5" fmla="*/ 760412 h 479"/>
                  <a:gd name="T6" fmla="*/ 100013 w 150"/>
                  <a:gd name="T7" fmla="*/ 474662 h 479"/>
                  <a:gd name="T8" fmla="*/ 85725 w 150"/>
                  <a:gd name="T9" fmla="*/ 635000 h 479"/>
                  <a:gd name="T10" fmla="*/ 42863 w 150"/>
                  <a:gd name="T11" fmla="*/ 528637 h 479"/>
                  <a:gd name="T12" fmla="*/ 0 w 150"/>
                  <a:gd name="T13" fmla="*/ 635000 h 4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479">
                    <a:moveTo>
                      <a:pt x="0" y="400"/>
                    </a:moveTo>
                    <a:lnTo>
                      <a:pt x="0" y="0"/>
                    </a:lnTo>
                    <a:lnTo>
                      <a:pt x="150" y="479"/>
                    </a:lnTo>
                    <a:lnTo>
                      <a:pt x="63" y="299"/>
                    </a:lnTo>
                    <a:lnTo>
                      <a:pt x="54" y="400"/>
                    </a:lnTo>
                    <a:lnTo>
                      <a:pt x="27" y="333"/>
                    </a:lnTo>
                    <a:lnTo>
                      <a:pt x="0" y="4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3" name="Freeform 16"/>
              <p:cNvSpPr/>
              <p:nvPr/>
            </p:nvSpPr>
            <p:spPr bwMode="auto">
              <a:xfrm>
                <a:off x="3086100" y="1628775"/>
                <a:ext cx="809625" cy="2405062"/>
              </a:xfrm>
              <a:custGeom>
                <a:avLst/>
                <a:gdLst>
                  <a:gd name="T0" fmla="*/ 0 w 510"/>
                  <a:gd name="T1" fmla="*/ 2405062 h 1515"/>
                  <a:gd name="T2" fmla="*/ 0 w 510"/>
                  <a:gd name="T3" fmla="*/ 160337 h 1515"/>
                  <a:gd name="T4" fmla="*/ 42863 w 510"/>
                  <a:gd name="T5" fmla="*/ 53975 h 1515"/>
                  <a:gd name="T6" fmla="*/ 85725 w 510"/>
                  <a:gd name="T7" fmla="*/ 160337 h 1515"/>
                  <a:gd name="T8" fmla="*/ 100013 w 510"/>
                  <a:gd name="T9" fmla="*/ 0 h 1515"/>
                  <a:gd name="T10" fmla="*/ 238125 w 510"/>
                  <a:gd name="T11" fmla="*/ 285750 h 1515"/>
                  <a:gd name="T12" fmla="*/ 809625 w 510"/>
                  <a:gd name="T13" fmla="*/ 2095500 h 1515"/>
                  <a:gd name="T14" fmla="*/ 0 w 510"/>
                  <a:gd name="T15" fmla="*/ 2405062 h 15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0" h="1515">
                    <a:moveTo>
                      <a:pt x="0" y="1515"/>
                    </a:moveTo>
                    <a:lnTo>
                      <a:pt x="0" y="101"/>
                    </a:lnTo>
                    <a:lnTo>
                      <a:pt x="27" y="34"/>
                    </a:lnTo>
                    <a:lnTo>
                      <a:pt x="54" y="101"/>
                    </a:lnTo>
                    <a:lnTo>
                      <a:pt x="63" y="0"/>
                    </a:lnTo>
                    <a:lnTo>
                      <a:pt x="150" y="180"/>
                    </a:lnTo>
                    <a:lnTo>
                      <a:pt x="510" y="1320"/>
                    </a:lnTo>
                    <a:lnTo>
                      <a:pt x="0" y="1515"/>
                    </a:lnTo>
                    <a:close/>
                  </a:path>
                </a:pathLst>
              </a:cu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4" name="Freeform 14"/>
              <p:cNvSpPr/>
              <p:nvPr/>
            </p:nvSpPr>
            <p:spPr bwMode="auto">
              <a:xfrm>
                <a:off x="2276475" y="1658937"/>
                <a:ext cx="809625" cy="2374900"/>
              </a:xfrm>
              <a:custGeom>
                <a:avLst/>
                <a:gdLst>
                  <a:gd name="T0" fmla="*/ 809625 w 510"/>
                  <a:gd name="T1" fmla="*/ 130175 h 1496"/>
                  <a:gd name="T2" fmla="*/ 809625 w 510"/>
                  <a:gd name="T3" fmla="*/ 2374900 h 1496"/>
                  <a:gd name="T4" fmla="*/ 0 w 510"/>
                  <a:gd name="T5" fmla="*/ 2065338 h 1496"/>
                  <a:gd name="T6" fmla="*/ 571500 w 510"/>
                  <a:gd name="T7" fmla="*/ 255588 h 1496"/>
                  <a:gd name="T8" fmla="*/ 719138 w 510"/>
                  <a:gd name="T9" fmla="*/ 0 h 1496"/>
                  <a:gd name="T10" fmla="*/ 809625 w 510"/>
                  <a:gd name="T11" fmla="*/ 130175 h 1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0" h="1496">
                    <a:moveTo>
                      <a:pt x="510" y="82"/>
                    </a:moveTo>
                    <a:lnTo>
                      <a:pt x="510" y="1496"/>
                    </a:lnTo>
                    <a:lnTo>
                      <a:pt x="0" y="1301"/>
                    </a:lnTo>
                    <a:lnTo>
                      <a:pt x="360" y="161"/>
                    </a:lnTo>
                    <a:lnTo>
                      <a:pt x="453" y="0"/>
                    </a:lnTo>
                    <a:lnTo>
                      <a:pt x="510" y="82"/>
                    </a:lnTo>
                    <a:close/>
                  </a:path>
                </a:pathLst>
              </a:custGeom>
              <a:solidFill>
                <a:srgbClr val="BFC1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8" name="组合 157"/>
            <p:cNvGrpSpPr/>
            <p:nvPr/>
          </p:nvGrpSpPr>
          <p:grpSpPr bwMode="auto">
            <a:xfrm>
              <a:off x="10357228" y="1600973"/>
              <a:ext cx="302951" cy="436793"/>
              <a:chOff x="0" y="0"/>
              <a:chExt cx="411371" cy="593113"/>
            </a:xfrm>
          </p:grpSpPr>
          <p:sp>
            <p:nvSpPr>
              <p:cNvPr id="2131"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2"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9" name="组合 103"/>
            <p:cNvGrpSpPr/>
            <p:nvPr/>
          </p:nvGrpSpPr>
          <p:grpSpPr bwMode="auto">
            <a:xfrm>
              <a:off x="6356637" y="1682486"/>
              <a:ext cx="234434" cy="338006"/>
              <a:chOff x="0" y="0"/>
              <a:chExt cx="411371" cy="593113"/>
            </a:xfrm>
          </p:grpSpPr>
          <p:sp>
            <p:nvSpPr>
              <p:cNvPr id="2129"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0"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60" name="组合 66"/>
            <p:cNvGrpSpPr/>
            <p:nvPr/>
          </p:nvGrpSpPr>
          <p:grpSpPr bwMode="auto">
            <a:xfrm>
              <a:off x="2568902" y="1600973"/>
              <a:ext cx="276552" cy="398732"/>
              <a:chOff x="0" y="0"/>
              <a:chExt cx="411371" cy="593113"/>
            </a:xfrm>
          </p:grpSpPr>
          <p:sp>
            <p:nvSpPr>
              <p:cNvPr id="2127"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8"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61" name="组合 72"/>
            <p:cNvGrpSpPr/>
            <p:nvPr/>
          </p:nvGrpSpPr>
          <p:grpSpPr bwMode="auto">
            <a:xfrm>
              <a:off x="9015145" y="1557665"/>
              <a:ext cx="301245" cy="434334"/>
              <a:chOff x="0" y="0"/>
              <a:chExt cx="411371" cy="593113"/>
            </a:xfrm>
          </p:grpSpPr>
          <p:sp>
            <p:nvSpPr>
              <p:cNvPr id="2125"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6"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62" name="组合 69"/>
            <p:cNvGrpSpPr/>
            <p:nvPr/>
          </p:nvGrpSpPr>
          <p:grpSpPr bwMode="auto">
            <a:xfrm>
              <a:off x="7498266" y="1416360"/>
              <a:ext cx="411371" cy="593113"/>
              <a:chOff x="0" y="0"/>
              <a:chExt cx="411371" cy="593113"/>
            </a:xfrm>
          </p:grpSpPr>
          <p:sp>
            <p:nvSpPr>
              <p:cNvPr id="2123"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4"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63" name="组合 61"/>
            <p:cNvGrpSpPr/>
            <p:nvPr/>
          </p:nvGrpSpPr>
          <p:grpSpPr bwMode="auto">
            <a:xfrm>
              <a:off x="3108073" y="1386796"/>
              <a:ext cx="411371" cy="593113"/>
              <a:chOff x="0" y="0"/>
              <a:chExt cx="411371" cy="593113"/>
            </a:xfrm>
          </p:grpSpPr>
          <p:sp>
            <p:nvSpPr>
              <p:cNvPr id="2121"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2"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64" name="等腰三角形 3"/>
            <p:cNvSpPr/>
            <p:nvPr/>
          </p:nvSpPr>
          <p:spPr bwMode="auto">
            <a:xfrm>
              <a:off x="4241725" y="2406312"/>
              <a:ext cx="1289027" cy="203171"/>
            </a:xfrm>
            <a:custGeom>
              <a:avLst/>
              <a:gdLst>
                <a:gd name="T0" fmla="*/ 0 w 1329908"/>
                <a:gd name="T1" fmla="*/ 203171 h 202523"/>
                <a:gd name="T2" fmla="*/ 509559 w 1329908"/>
                <a:gd name="T3" fmla="*/ 0 h 202523"/>
                <a:gd name="T4" fmla="*/ 1289027 w 1329908"/>
                <a:gd name="T5" fmla="*/ 179283 h 202523"/>
                <a:gd name="T6" fmla="*/ 0 w 1329908"/>
                <a:gd name="T7" fmla="*/ 203171 h 202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9908" h="202523">
                  <a:moveTo>
                    <a:pt x="0" y="202523"/>
                  </a:moveTo>
                  <a:lnTo>
                    <a:pt x="525719" y="0"/>
                  </a:lnTo>
                  <a:lnTo>
                    <a:pt x="1329908" y="178711"/>
                  </a:lnTo>
                  <a:lnTo>
                    <a:pt x="0" y="2025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65" name="等腰三角形 3"/>
            <p:cNvSpPr/>
            <p:nvPr/>
          </p:nvSpPr>
          <p:spPr bwMode="auto">
            <a:xfrm>
              <a:off x="5722836" y="2430121"/>
              <a:ext cx="1581122" cy="193648"/>
            </a:xfrm>
            <a:custGeom>
              <a:avLst/>
              <a:gdLst>
                <a:gd name="T0" fmla="*/ 0 w 1329908"/>
                <a:gd name="T1" fmla="*/ 193648 h 194903"/>
                <a:gd name="T2" fmla="*/ 518332 w 1329908"/>
                <a:gd name="T3" fmla="*/ 0 h 194903"/>
                <a:gd name="T4" fmla="*/ 1581122 w 1329908"/>
                <a:gd name="T5" fmla="*/ 169989 h 194903"/>
                <a:gd name="T6" fmla="*/ 0 w 1329908"/>
                <a:gd name="T7" fmla="*/ 193648 h 1949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9908" h="194903">
                  <a:moveTo>
                    <a:pt x="0" y="194903"/>
                  </a:moveTo>
                  <a:lnTo>
                    <a:pt x="435978" y="0"/>
                  </a:lnTo>
                  <a:lnTo>
                    <a:pt x="1329908" y="171091"/>
                  </a:lnTo>
                  <a:lnTo>
                    <a:pt x="0" y="19490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66" name="等腰三角形 3"/>
            <p:cNvSpPr/>
            <p:nvPr/>
          </p:nvSpPr>
          <p:spPr bwMode="auto">
            <a:xfrm>
              <a:off x="4944975" y="2212664"/>
              <a:ext cx="328607" cy="120633"/>
            </a:xfrm>
            <a:custGeom>
              <a:avLst/>
              <a:gdLst>
                <a:gd name="T0" fmla="*/ 0 w 329783"/>
                <a:gd name="T1" fmla="*/ 120633 h 121560"/>
                <a:gd name="T2" fmla="*/ 317414 w 329783"/>
                <a:gd name="T3" fmla="*/ 0 h 121560"/>
                <a:gd name="T4" fmla="*/ 328607 w 329783"/>
                <a:gd name="T5" fmla="*/ 115907 h 121560"/>
                <a:gd name="T6" fmla="*/ 0 w 329783"/>
                <a:gd name="T7" fmla="*/ 120633 h 121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9783" h="121560">
                  <a:moveTo>
                    <a:pt x="0" y="121560"/>
                  </a:moveTo>
                  <a:lnTo>
                    <a:pt x="318550" y="0"/>
                  </a:lnTo>
                  <a:lnTo>
                    <a:pt x="329783" y="116798"/>
                  </a:lnTo>
                  <a:lnTo>
                    <a:pt x="0" y="121560"/>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67" name="等腰三角形 3"/>
            <p:cNvSpPr/>
            <p:nvPr/>
          </p:nvSpPr>
          <p:spPr bwMode="auto">
            <a:xfrm>
              <a:off x="8634260" y="2222188"/>
              <a:ext cx="795324" cy="106347"/>
            </a:xfrm>
            <a:custGeom>
              <a:avLst/>
              <a:gdLst>
                <a:gd name="T0" fmla="*/ 0 w 571182"/>
                <a:gd name="T1" fmla="*/ 106347 h 104892"/>
                <a:gd name="T2" fmla="*/ 270421 w 571182"/>
                <a:gd name="T3" fmla="*/ 0 h 104892"/>
                <a:gd name="T4" fmla="*/ 795324 w 571182"/>
                <a:gd name="T5" fmla="*/ 94276 h 104892"/>
                <a:gd name="T6" fmla="*/ 0 w 571182"/>
                <a:gd name="T7" fmla="*/ 106347 h 104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104892">
                  <a:moveTo>
                    <a:pt x="0" y="104892"/>
                  </a:moveTo>
                  <a:lnTo>
                    <a:pt x="194210" y="0"/>
                  </a:lnTo>
                  <a:lnTo>
                    <a:pt x="571182" y="92986"/>
                  </a:lnTo>
                  <a:lnTo>
                    <a:pt x="0" y="104892"/>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68" name="等腰三角形 3"/>
            <p:cNvSpPr/>
            <p:nvPr/>
          </p:nvSpPr>
          <p:spPr bwMode="auto">
            <a:xfrm>
              <a:off x="1076306" y="2619007"/>
              <a:ext cx="885809" cy="126982"/>
            </a:xfrm>
            <a:custGeom>
              <a:avLst/>
              <a:gdLst>
                <a:gd name="T0" fmla="*/ 0 w 913468"/>
                <a:gd name="T1" fmla="*/ 126982 h 126323"/>
                <a:gd name="T2" fmla="*/ 319316 w 913468"/>
                <a:gd name="T3" fmla="*/ 0 h 126323"/>
                <a:gd name="T4" fmla="*/ 885809 w 913468"/>
                <a:gd name="T5" fmla="*/ 110706 h 126323"/>
                <a:gd name="T6" fmla="*/ 0 w 913468"/>
                <a:gd name="T7" fmla="*/ 126982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69" name="组合 164"/>
            <p:cNvGrpSpPr/>
            <p:nvPr/>
          </p:nvGrpSpPr>
          <p:grpSpPr bwMode="auto">
            <a:xfrm>
              <a:off x="0" y="1277639"/>
              <a:ext cx="1618771" cy="1708029"/>
              <a:chOff x="0" y="0"/>
              <a:chExt cx="1618771" cy="1708029"/>
            </a:xfrm>
          </p:grpSpPr>
          <p:grpSp>
            <p:nvGrpSpPr>
              <p:cNvPr id="2101" name="组合 154"/>
              <p:cNvGrpSpPr/>
              <p:nvPr/>
            </p:nvGrpSpPr>
            <p:grpSpPr bwMode="auto">
              <a:xfrm>
                <a:off x="1357015" y="316962"/>
                <a:ext cx="261756" cy="377398"/>
                <a:chOff x="0" y="0"/>
                <a:chExt cx="411371" cy="593113"/>
              </a:xfrm>
            </p:grpSpPr>
            <p:sp>
              <p:nvSpPr>
                <p:cNvPr id="2119"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20"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02" name="等腰三角形 3"/>
              <p:cNvSpPr/>
              <p:nvPr/>
            </p:nvSpPr>
            <p:spPr bwMode="auto">
              <a:xfrm>
                <a:off x="633401" y="1319147"/>
                <a:ext cx="620702" cy="58729"/>
              </a:xfrm>
              <a:custGeom>
                <a:avLst/>
                <a:gdLst>
                  <a:gd name="T0" fmla="*/ 0 w 913468"/>
                  <a:gd name="T1" fmla="*/ 58729 h 65363"/>
                  <a:gd name="T2" fmla="*/ 90273 w 913468"/>
                  <a:gd name="T3" fmla="*/ 0 h 65363"/>
                  <a:gd name="T4" fmla="*/ 620702 w 913468"/>
                  <a:gd name="T5" fmla="*/ 44180 h 65363"/>
                  <a:gd name="T6" fmla="*/ 0 w 913468"/>
                  <a:gd name="T7" fmla="*/ 58729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103"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4"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5"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6"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7"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8"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9"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0"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1"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2"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3"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4"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5"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6"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7"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8" name="等腰三角形 3"/>
              <p:cNvSpPr/>
              <p:nvPr/>
            </p:nvSpPr>
            <p:spPr bwMode="auto">
              <a:xfrm>
                <a:off x="261932" y="1439780"/>
                <a:ext cx="887397" cy="126982"/>
              </a:xfrm>
              <a:custGeom>
                <a:avLst/>
                <a:gdLst>
                  <a:gd name="T0" fmla="*/ 0 w 913468"/>
                  <a:gd name="T1" fmla="*/ 126982 h 126323"/>
                  <a:gd name="T2" fmla="*/ 319888 w 913468"/>
                  <a:gd name="T3" fmla="*/ 0 h 126323"/>
                  <a:gd name="T4" fmla="*/ 887397 w 913468"/>
                  <a:gd name="T5" fmla="*/ 110706 h 126323"/>
                  <a:gd name="T6" fmla="*/ 0 w 913468"/>
                  <a:gd name="T7" fmla="*/ 126982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2070" name="矩形 8"/>
            <p:cNvSpPr/>
            <p:nvPr/>
          </p:nvSpPr>
          <p:spPr bwMode="auto">
            <a:xfrm>
              <a:off x="6499110" y="2804718"/>
              <a:ext cx="306382" cy="130157"/>
            </a:xfrm>
            <a:custGeom>
              <a:avLst/>
              <a:gdLst>
                <a:gd name="T0" fmla="*/ 0 w 307013"/>
                <a:gd name="T1" fmla="*/ 76252 h 130068"/>
                <a:gd name="T2" fmla="*/ 217665 w 307013"/>
                <a:gd name="T3" fmla="*/ 0 h 130068"/>
                <a:gd name="T4" fmla="*/ 306382 w 307013"/>
                <a:gd name="T5" fmla="*/ 50728 h 130068"/>
                <a:gd name="T6" fmla="*/ 101391 w 307013"/>
                <a:gd name="T7" fmla="*/ 130157 h 130068"/>
                <a:gd name="T8" fmla="*/ 0 w 307013"/>
                <a:gd name="T9" fmla="*/ 76252 h 130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013" h="130068">
                  <a:moveTo>
                    <a:pt x="0" y="76200"/>
                  </a:moveTo>
                  <a:lnTo>
                    <a:pt x="218113" y="0"/>
                  </a:lnTo>
                  <a:lnTo>
                    <a:pt x="307013" y="50693"/>
                  </a:lnTo>
                  <a:lnTo>
                    <a:pt x="101600" y="130068"/>
                  </a:lnTo>
                  <a:lnTo>
                    <a:pt x="0" y="76200"/>
                  </a:lnTo>
                  <a:close/>
                </a:path>
              </a:pathLst>
            </a:custGeom>
            <a:solidFill>
              <a:schemeClr val="tx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71" name="矩形 8"/>
            <p:cNvSpPr/>
            <p:nvPr/>
          </p:nvSpPr>
          <p:spPr bwMode="auto">
            <a:xfrm>
              <a:off x="6283214" y="2844401"/>
              <a:ext cx="244471" cy="115871"/>
            </a:xfrm>
            <a:custGeom>
              <a:avLst/>
              <a:gdLst>
                <a:gd name="T0" fmla="*/ 0 w 307013"/>
                <a:gd name="T1" fmla="*/ 67883 h 130068"/>
                <a:gd name="T2" fmla="*/ 173681 w 307013"/>
                <a:gd name="T3" fmla="*/ 0 h 130068"/>
                <a:gd name="T4" fmla="*/ 244471 w 307013"/>
                <a:gd name="T5" fmla="*/ 45160 h 130068"/>
                <a:gd name="T6" fmla="*/ 80903 w 307013"/>
                <a:gd name="T7" fmla="*/ 115871 h 130068"/>
                <a:gd name="T8" fmla="*/ 0 w 307013"/>
                <a:gd name="T9" fmla="*/ 67883 h 130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013" h="130068">
                  <a:moveTo>
                    <a:pt x="0" y="76200"/>
                  </a:moveTo>
                  <a:lnTo>
                    <a:pt x="218113" y="0"/>
                  </a:lnTo>
                  <a:lnTo>
                    <a:pt x="307013" y="50693"/>
                  </a:lnTo>
                  <a:lnTo>
                    <a:pt x="101600" y="130068"/>
                  </a:lnTo>
                  <a:lnTo>
                    <a:pt x="0" y="76200"/>
                  </a:lnTo>
                  <a:close/>
                </a:path>
              </a:pathLst>
            </a:custGeom>
            <a:solidFill>
              <a:schemeClr val="tx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72" name="矩形 8"/>
            <p:cNvSpPr/>
            <p:nvPr/>
          </p:nvSpPr>
          <p:spPr bwMode="auto">
            <a:xfrm>
              <a:off x="6219715" y="2715831"/>
              <a:ext cx="244471" cy="115872"/>
            </a:xfrm>
            <a:custGeom>
              <a:avLst/>
              <a:gdLst>
                <a:gd name="T0" fmla="*/ 0 w 307013"/>
                <a:gd name="T1" fmla="*/ 67883 h 130068"/>
                <a:gd name="T2" fmla="*/ 173681 w 307013"/>
                <a:gd name="T3" fmla="*/ 0 h 130068"/>
                <a:gd name="T4" fmla="*/ 244471 w 307013"/>
                <a:gd name="T5" fmla="*/ 45160 h 130068"/>
                <a:gd name="T6" fmla="*/ 80903 w 307013"/>
                <a:gd name="T7" fmla="*/ 115872 h 130068"/>
                <a:gd name="T8" fmla="*/ 0 w 307013"/>
                <a:gd name="T9" fmla="*/ 67883 h 130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013" h="130068">
                  <a:moveTo>
                    <a:pt x="0" y="76200"/>
                  </a:moveTo>
                  <a:lnTo>
                    <a:pt x="218113" y="0"/>
                  </a:lnTo>
                  <a:lnTo>
                    <a:pt x="307013" y="50693"/>
                  </a:lnTo>
                  <a:lnTo>
                    <a:pt x="101600" y="130068"/>
                  </a:lnTo>
                  <a:lnTo>
                    <a:pt x="0" y="76200"/>
                  </a:lnTo>
                  <a:close/>
                </a:path>
              </a:pathLst>
            </a:custGeom>
            <a:solidFill>
              <a:schemeClr val="tx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73" name="组合 6"/>
            <p:cNvGrpSpPr/>
            <p:nvPr/>
          </p:nvGrpSpPr>
          <p:grpSpPr bwMode="auto">
            <a:xfrm>
              <a:off x="6132684" y="2527492"/>
              <a:ext cx="635001" cy="406400"/>
              <a:chOff x="0" y="0"/>
              <a:chExt cx="635001" cy="406400"/>
            </a:xfrm>
          </p:grpSpPr>
          <p:sp>
            <p:nvSpPr>
              <p:cNvPr id="2092" name="Freeform 35"/>
              <p:cNvSpPr/>
              <p:nvPr/>
            </p:nvSpPr>
            <p:spPr bwMode="auto">
              <a:xfrm>
                <a:off x="0" y="104775"/>
                <a:ext cx="188913" cy="71438"/>
              </a:xfrm>
              <a:custGeom>
                <a:avLst/>
                <a:gdLst>
                  <a:gd name="T0" fmla="*/ 95250 w 119"/>
                  <a:gd name="T1" fmla="*/ 71438 h 45"/>
                  <a:gd name="T2" fmla="*/ 0 w 119"/>
                  <a:gd name="T3" fmla="*/ 38100 h 45"/>
                  <a:gd name="T4" fmla="*/ 95250 w 119"/>
                  <a:gd name="T5" fmla="*/ 0 h 45"/>
                  <a:gd name="T6" fmla="*/ 188913 w 119"/>
                  <a:gd name="T7" fmla="*/ 33338 h 45"/>
                  <a:gd name="T8" fmla="*/ 95250 w 119"/>
                  <a:gd name="T9" fmla="*/ 71438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45">
                    <a:moveTo>
                      <a:pt x="60" y="45"/>
                    </a:moveTo>
                    <a:lnTo>
                      <a:pt x="0" y="24"/>
                    </a:lnTo>
                    <a:lnTo>
                      <a:pt x="60" y="0"/>
                    </a:lnTo>
                    <a:lnTo>
                      <a:pt x="119" y="21"/>
                    </a:lnTo>
                    <a:lnTo>
                      <a:pt x="60" y="4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 name="Freeform 36"/>
              <p:cNvSpPr/>
              <p:nvPr/>
            </p:nvSpPr>
            <p:spPr bwMode="auto">
              <a:xfrm>
                <a:off x="95250" y="138113"/>
                <a:ext cx="93663" cy="120650"/>
              </a:xfrm>
              <a:custGeom>
                <a:avLst/>
                <a:gdLst>
                  <a:gd name="T0" fmla="*/ 0 w 59"/>
                  <a:gd name="T1" fmla="*/ 120650 h 76"/>
                  <a:gd name="T2" fmla="*/ 0 w 59"/>
                  <a:gd name="T3" fmla="*/ 38100 h 76"/>
                  <a:gd name="T4" fmla="*/ 93663 w 59"/>
                  <a:gd name="T5" fmla="*/ 0 h 76"/>
                  <a:gd name="T6" fmla="*/ 93663 w 59"/>
                  <a:gd name="T7" fmla="*/ 87313 h 76"/>
                  <a:gd name="T8" fmla="*/ 0 w 59"/>
                  <a:gd name="T9" fmla="*/ 12065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76">
                    <a:moveTo>
                      <a:pt x="0" y="76"/>
                    </a:moveTo>
                    <a:lnTo>
                      <a:pt x="0" y="24"/>
                    </a:lnTo>
                    <a:lnTo>
                      <a:pt x="59" y="0"/>
                    </a:lnTo>
                    <a:lnTo>
                      <a:pt x="59" y="55"/>
                    </a:lnTo>
                    <a:lnTo>
                      <a:pt x="0" y="7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 name="Freeform 37"/>
              <p:cNvSpPr/>
              <p:nvPr/>
            </p:nvSpPr>
            <p:spPr bwMode="auto">
              <a:xfrm>
                <a:off x="0" y="142875"/>
                <a:ext cx="95250" cy="115888"/>
              </a:xfrm>
              <a:custGeom>
                <a:avLst/>
                <a:gdLst>
                  <a:gd name="T0" fmla="*/ 0 w 60"/>
                  <a:gd name="T1" fmla="*/ 0 h 73"/>
                  <a:gd name="T2" fmla="*/ 95250 w 60"/>
                  <a:gd name="T3" fmla="*/ 33338 h 73"/>
                  <a:gd name="T4" fmla="*/ 95250 w 60"/>
                  <a:gd name="T5" fmla="*/ 115888 h 73"/>
                  <a:gd name="T6" fmla="*/ 0 w 60"/>
                  <a:gd name="T7" fmla="*/ 82550 h 73"/>
                  <a:gd name="T8" fmla="*/ 0 w 60"/>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73">
                    <a:moveTo>
                      <a:pt x="0" y="0"/>
                    </a:moveTo>
                    <a:lnTo>
                      <a:pt x="60" y="21"/>
                    </a:lnTo>
                    <a:lnTo>
                      <a:pt x="60" y="73"/>
                    </a:lnTo>
                    <a:lnTo>
                      <a:pt x="0" y="52"/>
                    </a:ln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 name="Freeform 38"/>
              <p:cNvSpPr>
                <a:spLocks noEditPoints="1"/>
              </p:cNvSpPr>
              <p:nvPr/>
            </p:nvSpPr>
            <p:spPr bwMode="auto">
              <a:xfrm>
                <a:off x="147638" y="82550"/>
                <a:ext cx="487363" cy="277813"/>
              </a:xfrm>
              <a:custGeom>
                <a:avLst/>
                <a:gdLst>
                  <a:gd name="T0" fmla="*/ 217488 w 307"/>
                  <a:gd name="T1" fmla="*/ 277813 h 175"/>
                  <a:gd name="T2" fmla="*/ 0 w 307"/>
                  <a:gd name="T3" fmla="*/ 195263 h 175"/>
                  <a:gd name="T4" fmla="*/ 0 w 307"/>
                  <a:gd name="T5" fmla="*/ 0 h 175"/>
                  <a:gd name="T6" fmla="*/ 217488 w 307"/>
                  <a:gd name="T7" fmla="*/ 82550 h 175"/>
                  <a:gd name="T8" fmla="*/ 217488 w 307"/>
                  <a:gd name="T9" fmla="*/ 277813 h 175"/>
                  <a:gd name="T10" fmla="*/ 434975 w 307"/>
                  <a:gd name="T11" fmla="*/ 123825 h 175"/>
                  <a:gd name="T12" fmla="*/ 319088 w 307"/>
                  <a:gd name="T13" fmla="*/ 192088 h 175"/>
                  <a:gd name="T14" fmla="*/ 322263 w 307"/>
                  <a:gd name="T15" fmla="*/ 93663 h 175"/>
                  <a:gd name="T16" fmla="*/ 434975 w 307"/>
                  <a:gd name="T17" fmla="*/ 93663 h 175"/>
                  <a:gd name="T18" fmla="*/ 487363 w 307"/>
                  <a:gd name="T19" fmla="*/ 93663 h 175"/>
                  <a:gd name="T20" fmla="*/ 434975 w 307"/>
                  <a:gd name="T21" fmla="*/ 123825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137" y="175"/>
                    </a:moveTo>
                    <a:lnTo>
                      <a:pt x="0" y="123"/>
                    </a:lnTo>
                    <a:lnTo>
                      <a:pt x="0" y="0"/>
                    </a:lnTo>
                    <a:lnTo>
                      <a:pt x="137" y="52"/>
                    </a:lnTo>
                    <a:lnTo>
                      <a:pt x="137" y="175"/>
                    </a:lnTo>
                    <a:close/>
                    <a:moveTo>
                      <a:pt x="274" y="78"/>
                    </a:moveTo>
                    <a:lnTo>
                      <a:pt x="201" y="121"/>
                    </a:lnTo>
                    <a:lnTo>
                      <a:pt x="203" y="59"/>
                    </a:lnTo>
                    <a:lnTo>
                      <a:pt x="274" y="59"/>
                    </a:lnTo>
                    <a:lnTo>
                      <a:pt x="307" y="59"/>
                    </a:lnTo>
                    <a:lnTo>
                      <a:pt x="274" y="78"/>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 name="Freeform 40"/>
              <p:cNvSpPr>
                <a:spLocks noEditPoints="1"/>
              </p:cNvSpPr>
              <p:nvPr/>
            </p:nvSpPr>
            <p:spPr bwMode="auto">
              <a:xfrm>
                <a:off x="147638" y="0"/>
                <a:ext cx="434975" cy="165100"/>
              </a:xfrm>
              <a:custGeom>
                <a:avLst/>
                <a:gdLst>
                  <a:gd name="T0" fmla="*/ 217488 w 274"/>
                  <a:gd name="T1" fmla="*/ 165100 h 104"/>
                  <a:gd name="T2" fmla="*/ 0 w 274"/>
                  <a:gd name="T3" fmla="*/ 82550 h 104"/>
                  <a:gd name="T4" fmla="*/ 217488 w 274"/>
                  <a:gd name="T5" fmla="*/ 0 h 104"/>
                  <a:gd name="T6" fmla="*/ 434975 w 274"/>
                  <a:gd name="T7" fmla="*/ 82550 h 104"/>
                  <a:gd name="T8" fmla="*/ 217488 w 274"/>
                  <a:gd name="T9" fmla="*/ 165100 h 104"/>
                  <a:gd name="T10" fmla="*/ 217488 w 274"/>
                  <a:gd name="T11" fmla="*/ 131763 h 104"/>
                  <a:gd name="T12" fmla="*/ 344488 w 274"/>
                  <a:gd name="T13" fmla="*/ 82550 h 104"/>
                  <a:gd name="T14" fmla="*/ 217488 w 274"/>
                  <a:gd name="T15" fmla="*/ 33338 h 104"/>
                  <a:gd name="T16" fmla="*/ 90488 w 274"/>
                  <a:gd name="T17" fmla="*/ 82550 h 104"/>
                  <a:gd name="T18" fmla="*/ 217488 w 274"/>
                  <a:gd name="T19" fmla="*/ 131763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04">
                    <a:moveTo>
                      <a:pt x="137" y="104"/>
                    </a:moveTo>
                    <a:lnTo>
                      <a:pt x="0" y="52"/>
                    </a:lnTo>
                    <a:lnTo>
                      <a:pt x="137" y="0"/>
                    </a:lnTo>
                    <a:lnTo>
                      <a:pt x="274" y="52"/>
                    </a:lnTo>
                    <a:lnTo>
                      <a:pt x="137" y="104"/>
                    </a:lnTo>
                    <a:close/>
                    <a:moveTo>
                      <a:pt x="137" y="83"/>
                    </a:moveTo>
                    <a:lnTo>
                      <a:pt x="217" y="52"/>
                    </a:lnTo>
                    <a:lnTo>
                      <a:pt x="137" y="21"/>
                    </a:lnTo>
                    <a:lnTo>
                      <a:pt x="57" y="52"/>
                    </a:lnTo>
                    <a:lnTo>
                      <a:pt x="137" y="83"/>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 name="Freeform 41"/>
              <p:cNvSpPr>
                <a:spLocks noEditPoints="1"/>
              </p:cNvSpPr>
              <p:nvPr/>
            </p:nvSpPr>
            <p:spPr bwMode="auto">
              <a:xfrm>
                <a:off x="238125" y="33338"/>
                <a:ext cx="344488" cy="327025"/>
              </a:xfrm>
              <a:custGeom>
                <a:avLst/>
                <a:gdLst>
                  <a:gd name="T0" fmla="*/ 344488 w 217"/>
                  <a:gd name="T1" fmla="*/ 142875 h 206"/>
                  <a:gd name="T2" fmla="*/ 231775 w 217"/>
                  <a:gd name="T3" fmla="*/ 142875 h 206"/>
                  <a:gd name="T4" fmla="*/ 228600 w 217"/>
                  <a:gd name="T5" fmla="*/ 241300 h 206"/>
                  <a:gd name="T6" fmla="*/ 344488 w 217"/>
                  <a:gd name="T7" fmla="*/ 173038 h 206"/>
                  <a:gd name="T8" fmla="*/ 344488 w 217"/>
                  <a:gd name="T9" fmla="*/ 244475 h 206"/>
                  <a:gd name="T10" fmla="*/ 127000 w 217"/>
                  <a:gd name="T11" fmla="*/ 327025 h 206"/>
                  <a:gd name="T12" fmla="*/ 127000 w 217"/>
                  <a:gd name="T13" fmla="*/ 131763 h 206"/>
                  <a:gd name="T14" fmla="*/ 344488 w 217"/>
                  <a:gd name="T15" fmla="*/ 49213 h 206"/>
                  <a:gd name="T16" fmla="*/ 344488 w 217"/>
                  <a:gd name="T17" fmla="*/ 142875 h 206"/>
                  <a:gd name="T18" fmla="*/ 127000 w 217"/>
                  <a:gd name="T19" fmla="*/ 98425 h 206"/>
                  <a:gd name="T20" fmla="*/ 0 w 217"/>
                  <a:gd name="T21" fmla="*/ 49213 h 206"/>
                  <a:gd name="T22" fmla="*/ 127000 w 217"/>
                  <a:gd name="T23" fmla="*/ 0 h 206"/>
                  <a:gd name="T24" fmla="*/ 254000 w 217"/>
                  <a:gd name="T25" fmla="*/ 49213 h 206"/>
                  <a:gd name="T26" fmla="*/ 127000 w 217"/>
                  <a:gd name="T27" fmla="*/ 98425 h 2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 h="206">
                    <a:moveTo>
                      <a:pt x="217" y="90"/>
                    </a:moveTo>
                    <a:lnTo>
                      <a:pt x="146" y="90"/>
                    </a:lnTo>
                    <a:lnTo>
                      <a:pt x="144" y="152"/>
                    </a:lnTo>
                    <a:lnTo>
                      <a:pt x="217" y="109"/>
                    </a:lnTo>
                    <a:lnTo>
                      <a:pt x="217" y="154"/>
                    </a:lnTo>
                    <a:lnTo>
                      <a:pt x="80" y="206"/>
                    </a:lnTo>
                    <a:lnTo>
                      <a:pt x="80" y="83"/>
                    </a:lnTo>
                    <a:lnTo>
                      <a:pt x="217" y="31"/>
                    </a:lnTo>
                    <a:lnTo>
                      <a:pt x="217" y="90"/>
                    </a:lnTo>
                    <a:close/>
                    <a:moveTo>
                      <a:pt x="80" y="62"/>
                    </a:moveTo>
                    <a:lnTo>
                      <a:pt x="0" y="31"/>
                    </a:lnTo>
                    <a:lnTo>
                      <a:pt x="80" y="0"/>
                    </a:lnTo>
                    <a:lnTo>
                      <a:pt x="160" y="31"/>
                    </a:lnTo>
                    <a:lnTo>
                      <a:pt x="80" y="62"/>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 name="Freeform 42"/>
              <p:cNvSpPr/>
              <p:nvPr/>
            </p:nvSpPr>
            <p:spPr bwMode="auto">
              <a:xfrm>
                <a:off x="192088" y="285750"/>
                <a:ext cx="93663" cy="120650"/>
              </a:xfrm>
              <a:custGeom>
                <a:avLst/>
                <a:gdLst>
                  <a:gd name="T0" fmla="*/ 0 w 59"/>
                  <a:gd name="T1" fmla="*/ 38100 h 76"/>
                  <a:gd name="T2" fmla="*/ 93663 w 59"/>
                  <a:gd name="T3" fmla="*/ 0 h 76"/>
                  <a:gd name="T4" fmla="*/ 93663 w 59"/>
                  <a:gd name="T5" fmla="*/ 82550 h 76"/>
                  <a:gd name="T6" fmla="*/ 0 w 59"/>
                  <a:gd name="T7" fmla="*/ 120650 h 76"/>
                  <a:gd name="T8" fmla="*/ 0 w 59"/>
                  <a:gd name="T9" fmla="*/ 3810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76">
                    <a:moveTo>
                      <a:pt x="0" y="24"/>
                    </a:moveTo>
                    <a:lnTo>
                      <a:pt x="59" y="0"/>
                    </a:lnTo>
                    <a:lnTo>
                      <a:pt x="59" y="52"/>
                    </a:lnTo>
                    <a:lnTo>
                      <a:pt x="0" y="76"/>
                    </a:lnTo>
                    <a:lnTo>
                      <a:pt x="0" y="24"/>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 name="Freeform 43"/>
              <p:cNvSpPr/>
              <p:nvPr/>
            </p:nvSpPr>
            <p:spPr bwMode="auto">
              <a:xfrm>
                <a:off x="101600" y="285750"/>
                <a:ext cx="90488" cy="120650"/>
              </a:xfrm>
              <a:custGeom>
                <a:avLst/>
                <a:gdLst>
                  <a:gd name="T0" fmla="*/ 90488 w 57"/>
                  <a:gd name="T1" fmla="*/ 38100 h 76"/>
                  <a:gd name="T2" fmla="*/ 90488 w 57"/>
                  <a:gd name="T3" fmla="*/ 120650 h 76"/>
                  <a:gd name="T4" fmla="*/ 0 w 57"/>
                  <a:gd name="T5" fmla="*/ 82550 h 76"/>
                  <a:gd name="T6" fmla="*/ 0 w 57"/>
                  <a:gd name="T7" fmla="*/ 0 h 76"/>
                  <a:gd name="T8" fmla="*/ 90488 w 57"/>
                  <a:gd name="T9" fmla="*/ 3810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6">
                    <a:moveTo>
                      <a:pt x="57" y="24"/>
                    </a:moveTo>
                    <a:lnTo>
                      <a:pt x="57" y="76"/>
                    </a:lnTo>
                    <a:lnTo>
                      <a:pt x="0" y="52"/>
                    </a:lnTo>
                    <a:lnTo>
                      <a:pt x="0" y="0"/>
                    </a:lnTo>
                    <a:lnTo>
                      <a:pt x="57" y="24"/>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0" name="Freeform 44"/>
              <p:cNvSpPr/>
              <p:nvPr/>
            </p:nvSpPr>
            <p:spPr bwMode="auto">
              <a:xfrm>
                <a:off x="101600" y="252413"/>
                <a:ext cx="184150" cy="71438"/>
              </a:xfrm>
              <a:custGeom>
                <a:avLst/>
                <a:gdLst>
                  <a:gd name="T0" fmla="*/ 184150 w 116"/>
                  <a:gd name="T1" fmla="*/ 33338 h 45"/>
                  <a:gd name="T2" fmla="*/ 90488 w 116"/>
                  <a:gd name="T3" fmla="*/ 71438 h 45"/>
                  <a:gd name="T4" fmla="*/ 0 w 116"/>
                  <a:gd name="T5" fmla="*/ 33338 h 45"/>
                  <a:gd name="T6" fmla="*/ 95250 w 116"/>
                  <a:gd name="T7" fmla="*/ 0 h 45"/>
                  <a:gd name="T8" fmla="*/ 184150 w 116"/>
                  <a:gd name="T9" fmla="*/ 33338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45">
                    <a:moveTo>
                      <a:pt x="116" y="21"/>
                    </a:moveTo>
                    <a:lnTo>
                      <a:pt x="57" y="45"/>
                    </a:lnTo>
                    <a:lnTo>
                      <a:pt x="0" y="21"/>
                    </a:lnTo>
                    <a:lnTo>
                      <a:pt x="60" y="0"/>
                    </a:lnTo>
                    <a:lnTo>
                      <a:pt x="116" y="21"/>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74" name="组合 129"/>
            <p:cNvGrpSpPr/>
            <p:nvPr/>
          </p:nvGrpSpPr>
          <p:grpSpPr bwMode="auto">
            <a:xfrm>
              <a:off x="8190577" y="1398230"/>
              <a:ext cx="712221" cy="931862"/>
              <a:chOff x="0" y="0"/>
              <a:chExt cx="712221" cy="931862"/>
            </a:xfrm>
          </p:grpSpPr>
          <p:sp>
            <p:nvSpPr>
              <p:cNvPr id="2089" name="等腰三角形 3"/>
              <p:cNvSpPr/>
              <p:nvPr/>
            </p:nvSpPr>
            <p:spPr bwMode="auto">
              <a:xfrm>
                <a:off x="779" y="760467"/>
                <a:ext cx="552440" cy="73015"/>
              </a:xfrm>
              <a:custGeom>
                <a:avLst/>
                <a:gdLst>
                  <a:gd name="T0" fmla="*/ 0 w 571182"/>
                  <a:gd name="T1" fmla="*/ 73015 h 73936"/>
                  <a:gd name="T2" fmla="*/ 180738 w 571182"/>
                  <a:gd name="T3" fmla="*/ 0 h 73936"/>
                  <a:gd name="T4" fmla="*/ 552440 w 571182"/>
                  <a:gd name="T5" fmla="*/ 61257 h 73936"/>
                  <a:gd name="T6" fmla="*/ 0 w 571182"/>
                  <a:gd name="T7" fmla="*/ 73015 h 739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73936">
                    <a:moveTo>
                      <a:pt x="0" y="73936"/>
                    </a:moveTo>
                    <a:lnTo>
                      <a:pt x="186870" y="0"/>
                    </a:lnTo>
                    <a:lnTo>
                      <a:pt x="571182" y="62030"/>
                    </a:lnTo>
                    <a:lnTo>
                      <a:pt x="0" y="73936"/>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90" name="Freeform 5"/>
              <p:cNvSpPr/>
              <p:nvPr/>
            </p:nvSpPr>
            <p:spPr bwMode="auto">
              <a:xfrm>
                <a:off x="448696" y="0"/>
                <a:ext cx="263525" cy="931862"/>
              </a:xfrm>
              <a:custGeom>
                <a:avLst/>
                <a:gdLst>
                  <a:gd name="T0" fmla="*/ 0 w 166"/>
                  <a:gd name="T1" fmla="*/ 931862 h 587"/>
                  <a:gd name="T2" fmla="*/ 0 w 166"/>
                  <a:gd name="T3" fmla="*/ 0 h 587"/>
                  <a:gd name="T4" fmla="*/ 98425 w 166"/>
                  <a:gd name="T5" fmla="*/ 314325 h 587"/>
                  <a:gd name="T6" fmla="*/ 100013 w 166"/>
                  <a:gd name="T7" fmla="*/ 314325 h 587"/>
                  <a:gd name="T8" fmla="*/ 263525 w 166"/>
                  <a:gd name="T9" fmla="*/ 831850 h 587"/>
                  <a:gd name="T10" fmla="*/ 0 w 166"/>
                  <a:gd name="T11" fmla="*/ 931862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 h="587">
                    <a:moveTo>
                      <a:pt x="0" y="587"/>
                    </a:moveTo>
                    <a:lnTo>
                      <a:pt x="0" y="0"/>
                    </a:lnTo>
                    <a:lnTo>
                      <a:pt x="62" y="198"/>
                    </a:lnTo>
                    <a:lnTo>
                      <a:pt x="63" y="198"/>
                    </a:lnTo>
                    <a:lnTo>
                      <a:pt x="166" y="524"/>
                    </a:lnTo>
                    <a:lnTo>
                      <a:pt x="0" y="587"/>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 name="Freeform 6"/>
              <p:cNvSpPr/>
              <p:nvPr/>
            </p:nvSpPr>
            <p:spPr bwMode="auto">
              <a:xfrm>
                <a:off x="186758" y="0"/>
                <a:ext cx="261938" cy="931862"/>
              </a:xfrm>
              <a:custGeom>
                <a:avLst/>
                <a:gdLst>
                  <a:gd name="T0" fmla="*/ 261938 w 165"/>
                  <a:gd name="T1" fmla="*/ 0 h 587"/>
                  <a:gd name="T2" fmla="*/ 261938 w 165"/>
                  <a:gd name="T3" fmla="*/ 931862 h 587"/>
                  <a:gd name="T4" fmla="*/ 0 w 165"/>
                  <a:gd name="T5" fmla="*/ 831850 h 587"/>
                  <a:gd name="T6" fmla="*/ 261938 w 165"/>
                  <a:gd name="T7" fmla="*/ 0 h 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 h="587">
                    <a:moveTo>
                      <a:pt x="165" y="0"/>
                    </a:moveTo>
                    <a:lnTo>
                      <a:pt x="165" y="587"/>
                    </a:lnTo>
                    <a:lnTo>
                      <a:pt x="0" y="524"/>
                    </a:lnTo>
                    <a:lnTo>
                      <a:pt x="165" y="0"/>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75" name="组合 140"/>
            <p:cNvGrpSpPr/>
            <p:nvPr/>
          </p:nvGrpSpPr>
          <p:grpSpPr bwMode="auto">
            <a:xfrm>
              <a:off x="8001098" y="1568092"/>
              <a:ext cx="374650" cy="665163"/>
              <a:chOff x="0" y="0"/>
              <a:chExt cx="374650" cy="665163"/>
            </a:xfrm>
          </p:grpSpPr>
          <p:sp>
            <p:nvSpPr>
              <p:cNvPr id="2086" name="Freeform 10"/>
              <p:cNvSpPr>
                <a:spLocks noEditPoints="1"/>
              </p:cNvSpPr>
              <p:nvPr/>
            </p:nvSpPr>
            <p:spPr bwMode="auto">
              <a:xfrm>
                <a:off x="107950" y="0"/>
                <a:ext cx="266700" cy="665163"/>
              </a:xfrm>
              <a:custGeom>
                <a:avLst/>
                <a:gdLst>
                  <a:gd name="T0" fmla="*/ 60325 w 168"/>
                  <a:gd name="T1" fmla="*/ 63500 h 419"/>
                  <a:gd name="T2" fmla="*/ 77788 w 168"/>
                  <a:gd name="T3" fmla="*/ 4763 h 419"/>
                  <a:gd name="T4" fmla="*/ 79375 w 168"/>
                  <a:gd name="T5" fmla="*/ 4763 h 419"/>
                  <a:gd name="T6" fmla="*/ 60325 w 168"/>
                  <a:gd name="T7" fmla="*/ 63500 h 419"/>
                  <a:gd name="T8" fmla="*/ 79375 w 168"/>
                  <a:gd name="T9" fmla="*/ 0 h 419"/>
                  <a:gd name="T10" fmla="*/ 150813 w 168"/>
                  <a:gd name="T11" fmla="*/ 223838 h 419"/>
                  <a:gd name="T12" fmla="*/ 266700 w 168"/>
                  <a:gd name="T13" fmla="*/ 593725 h 419"/>
                  <a:gd name="T14" fmla="*/ 79375 w 168"/>
                  <a:gd name="T15" fmla="*/ 665163 h 419"/>
                  <a:gd name="T16" fmla="*/ 79375 w 168"/>
                  <a:gd name="T17" fmla="*/ 600075 h 419"/>
                  <a:gd name="T18" fmla="*/ 79375 w 168"/>
                  <a:gd name="T19" fmla="*/ 533400 h 419"/>
                  <a:gd name="T20" fmla="*/ 79375 w 168"/>
                  <a:gd name="T21" fmla="*/ 468313 h 419"/>
                  <a:gd name="T22" fmla="*/ 79375 w 168"/>
                  <a:gd name="T23" fmla="*/ 400050 h 419"/>
                  <a:gd name="T24" fmla="*/ 79375 w 168"/>
                  <a:gd name="T25" fmla="*/ 334963 h 419"/>
                  <a:gd name="T26" fmla="*/ 79375 w 168"/>
                  <a:gd name="T27" fmla="*/ 269875 h 419"/>
                  <a:gd name="T28" fmla="*/ 79375 w 168"/>
                  <a:gd name="T29" fmla="*/ 203200 h 419"/>
                  <a:gd name="T30" fmla="*/ 79375 w 168"/>
                  <a:gd name="T31" fmla="*/ 136525 h 419"/>
                  <a:gd name="T32" fmla="*/ 79375 w 168"/>
                  <a:gd name="T33" fmla="*/ 71438 h 419"/>
                  <a:gd name="T34" fmla="*/ 79375 w 168"/>
                  <a:gd name="T35" fmla="*/ 4763 h 419"/>
                  <a:gd name="T36" fmla="*/ 79375 w 168"/>
                  <a:gd name="T37" fmla="*/ 0 h 419"/>
                  <a:gd name="T38" fmla="*/ 22225 w 168"/>
                  <a:gd name="T39" fmla="*/ 180975 h 419"/>
                  <a:gd name="T40" fmla="*/ 23813 w 168"/>
                  <a:gd name="T41" fmla="*/ 180975 h 419"/>
                  <a:gd name="T42" fmla="*/ 4763 w 168"/>
                  <a:gd name="T43" fmla="*/ 239713 h 419"/>
                  <a:gd name="T44" fmla="*/ 0 w 168"/>
                  <a:gd name="T45" fmla="*/ 257175 h 419"/>
                  <a:gd name="T46" fmla="*/ 22225 w 168"/>
                  <a:gd name="T47" fmla="*/ 180975 h 4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8" h="419">
                    <a:moveTo>
                      <a:pt x="38" y="40"/>
                    </a:moveTo>
                    <a:lnTo>
                      <a:pt x="49" y="3"/>
                    </a:lnTo>
                    <a:lnTo>
                      <a:pt x="50" y="3"/>
                    </a:lnTo>
                    <a:lnTo>
                      <a:pt x="38" y="40"/>
                    </a:lnTo>
                    <a:close/>
                    <a:moveTo>
                      <a:pt x="50" y="0"/>
                    </a:moveTo>
                    <a:lnTo>
                      <a:pt x="95" y="141"/>
                    </a:lnTo>
                    <a:lnTo>
                      <a:pt x="168" y="374"/>
                    </a:lnTo>
                    <a:lnTo>
                      <a:pt x="50" y="419"/>
                    </a:lnTo>
                    <a:lnTo>
                      <a:pt x="50" y="378"/>
                    </a:lnTo>
                    <a:lnTo>
                      <a:pt x="50" y="336"/>
                    </a:lnTo>
                    <a:lnTo>
                      <a:pt x="50" y="295"/>
                    </a:lnTo>
                    <a:lnTo>
                      <a:pt x="50" y="252"/>
                    </a:lnTo>
                    <a:lnTo>
                      <a:pt x="50" y="211"/>
                    </a:lnTo>
                    <a:lnTo>
                      <a:pt x="50" y="170"/>
                    </a:lnTo>
                    <a:lnTo>
                      <a:pt x="50" y="128"/>
                    </a:lnTo>
                    <a:lnTo>
                      <a:pt x="50" y="86"/>
                    </a:lnTo>
                    <a:lnTo>
                      <a:pt x="50" y="45"/>
                    </a:lnTo>
                    <a:lnTo>
                      <a:pt x="50" y="3"/>
                    </a:lnTo>
                    <a:lnTo>
                      <a:pt x="50" y="0"/>
                    </a:lnTo>
                    <a:close/>
                    <a:moveTo>
                      <a:pt x="14" y="114"/>
                    </a:moveTo>
                    <a:lnTo>
                      <a:pt x="15" y="114"/>
                    </a:lnTo>
                    <a:lnTo>
                      <a:pt x="3" y="151"/>
                    </a:lnTo>
                    <a:lnTo>
                      <a:pt x="0" y="162"/>
                    </a:lnTo>
                    <a:lnTo>
                      <a:pt x="14" y="114"/>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 name="Freeform 11"/>
              <p:cNvSpPr>
                <a:spLocks noEditPoints="1"/>
              </p:cNvSpPr>
              <p:nvPr/>
            </p:nvSpPr>
            <p:spPr bwMode="auto">
              <a:xfrm>
                <a:off x="19050" y="0"/>
                <a:ext cx="168275" cy="600075"/>
              </a:xfrm>
              <a:custGeom>
                <a:avLst/>
                <a:gdLst>
                  <a:gd name="T0" fmla="*/ 112762 w 97"/>
                  <a:gd name="T1" fmla="*/ 181579 h 347"/>
                  <a:gd name="T2" fmla="*/ 111027 w 97"/>
                  <a:gd name="T3" fmla="*/ 181579 h 347"/>
                  <a:gd name="T4" fmla="*/ 149192 w 97"/>
                  <a:gd name="T5" fmla="*/ 63985 h 347"/>
                  <a:gd name="T6" fmla="*/ 149192 w 97"/>
                  <a:gd name="T7" fmla="*/ 63985 h 347"/>
                  <a:gd name="T8" fmla="*/ 168275 w 97"/>
                  <a:gd name="T9" fmla="*/ 5188 h 347"/>
                  <a:gd name="T10" fmla="*/ 166540 w 97"/>
                  <a:gd name="T11" fmla="*/ 5188 h 347"/>
                  <a:gd name="T12" fmla="*/ 168275 w 97"/>
                  <a:gd name="T13" fmla="*/ 0 h 347"/>
                  <a:gd name="T14" fmla="*/ 168275 w 97"/>
                  <a:gd name="T15" fmla="*/ 5188 h 347"/>
                  <a:gd name="T16" fmla="*/ 168275 w 97"/>
                  <a:gd name="T17" fmla="*/ 70902 h 347"/>
                  <a:gd name="T18" fmla="*/ 149192 w 97"/>
                  <a:gd name="T19" fmla="*/ 63985 h 347"/>
                  <a:gd name="T20" fmla="*/ 130110 w 97"/>
                  <a:gd name="T21" fmla="*/ 122782 h 347"/>
                  <a:gd name="T22" fmla="*/ 168275 w 97"/>
                  <a:gd name="T23" fmla="*/ 136616 h 347"/>
                  <a:gd name="T24" fmla="*/ 168275 w 97"/>
                  <a:gd name="T25" fmla="*/ 204060 h 347"/>
                  <a:gd name="T26" fmla="*/ 112762 w 97"/>
                  <a:gd name="T27" fmla="*/ 181579 h 347"/>
                  <a:gd name="T28" fmla="*/ 36431 w 97"/>
                  <a:gd name="T29" fmla="*/ 416767 h 347"/>
                  <a:gd name="T30" fmla="*/ 55513 w 97"/>
                  <a:gd name="T31" fmla="*/ 357970 h 347"/>
                  <a:gd name="T32" fmla="*/ 168275 w 97"/>
                  <a:gd name="T33" fmla="*/ 401203 h 347"/>
                  <a:gd name="T34" fmla="*/ 168275 w 97"/>
                  <a:gd name="T35" fmla="*/ 468646 h 347"/>
                  <a:gd name="T36" fmla="*/ 36431 w 97"/>
                  <a:gd name="T37" fmla="*/ 416767 h 347"/>
                  <a:gd name="T38" fmla="*/ 168275 w 97"/>
                  <a:gd name="T39" fmla="*/ 335489 h 347"/>
                  <a:gd name="T40" fmla="*/ 74596 w 97"/>
                  <a:gd name="T41" fmla="*/ 299173 h 347"/>
                  <a:gd name="T42" fmla="*/ 83270 w 97"/>
                  <a:gd name="T43" fmla="*/ 269774 h 347"/>
                  <a:gd name="T44" fmla="*/ 88474 w 97"/>
                  <a:gd name="T45" fmla="*/ 257669 h 347"/>
                  <a:gd name="T46" fmla="*/ 93679 w 97"/>
                  <a:gd name="T47" fmla="*/ 240376 h 347"/>
                  <a:gd name="T48" fmla="*/ 168275 w 97"/>
                  <a:gd name="T49" fmla="*/ 269774 h 347"/>
                  <a:gd name="T50" fmla="*/ 168275 w 97"/>
                  <a:gd name="T51" fmla="*/ 335489 h 347"/>
                  <a:gd name="T52" fmla="*/ 17348 w 97"/>
                  <a:gd name="T53" fmla="*/ 475564 h 347"/>
                  <a:gd name="T54" fmla="*/ 168275 w 97"/>
                  <a:gd name="T55" fmla="*/ 534361 h 347"/>
                  <a:gd name="T56" fmla="*/ 168275 w 97"/>
                  <a:gd name="T57" fmla="*/ 600075 h 347"/>
                  <a:gd name="T58" fmla="*/ 0 w 97"/>
                  <a:gd name="T59" fmla="*/ 536090 h 347"/>
                  <a:gd name="T60" fmla="*/ 0 w 97"/>
                  <a:gd name="T61" fmla="*/ 536090 h 347"/>
                  <a:gd name="T62" fmla="*/ 17348 w 97"/>
                  <a:gd name="T63" fmla="*/ 475564 h 3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 h="347">
                    <a:moveTo>
                      <a:pt x="65" y="105"/>
                    </a:moveTo>
                    <a:cubicBezTo>
                      <a:pt x="64" y="105"/>
                      <a:pt x="64" y="105"/>
                      <a:pt x="64" y="105"/>
                    </a:cubicBezTo>
                    <a:cubicBezTo>
                      <a:pt x="86" y="37"/>
                      <a:pt x="86" y="37"/>
                      <a:pt x="86" y="37"/>
                    </a:cubicBezTo>
                    <a:cubicBezTo>
                      <a:pt x="86" y="37"/>
                      <a:pt x="86" y="37"/>
                      <a:pt x="86" y="37"/>
                    </a:cubicBezTo>
                    <a:cubicBezTo>
                      <a:pt x="97" y="3"/>
                      <a:pt x="97" y="3"/>
                      <a:pt x="97" y="3"/>
                    </a:cubicBezTo>
                    <a:cubicBezTo>
                      <a:pt x="96" y="3"/>
                      <a:pt x="96" y="3"/>
                      <a:pt x="96" y="3"/>
                    </a:cubicBezTo>
                    <a:cubicBezTo>
                      <a:pt x="97" y="0"/>
                      <a:pt x="97" y="0"/>
                      <a:pt x="97" y="0"/>
                    </a:cubicBezTo>
                    <a:cubicBezTo>
                      <a:pt x="97" y="3"/>
                      <a:pt x="97" y="3"/>
                      <a:pt x="97" y="3"/>
                    </a:cubicBezTo>
                    <a:cubicBezTo>
                      <a:pt x="97" y="41"/>
                      <a:pt x="97" y="41"/>
                      <a:pt x="97" y="41"/>
                    </a:cubicBezTo>
                    <a:cubicBezTo>
                      <a:pt x="86" y="37"/>
                      <a:pt x="86" y="37"/>
                      <a:pt x="86" y="37"/>
                    </a:cubicBezTo>
                    <a:cubicBezTo>
                      <a:pt x="75" y="71"/>
                      <a:pt x="75" y="71"/>
                      <a:pt x="75" y="71"/>
                    </a:cubicBezTo>
                    <a:cubicBezTo>
                      <a:pt x="97" y="79"/>
                      <a:pt x="97" y="79"/>
                      <a:pt x="97" y="79"/>
                    </a:cubicBezTo>
                    <a:cubicBezTo>
                      <a:pt x="97" y="118"/>
                      <a:pt x="97" y="118"/>
                      <a:pt x="97" y="118"/>
                    </a:cubicBezTo>
                    <a:lnTo>
                      <a:pt x="65" y="105"/>
                    </a:lnTo>
                    <a:close/>
                    <a:moveTo>
                      <a:pt x="21" y="241"/>
                    </a:moveTo>
                    <a:cubicBezTo>
                      <a:pt x="32" y="207"/>
                      <a:pt x="32" y="207"/>
                      <a:pt x="32" y="207"/>
                    </a:cubicBezTo>
                    <a:cubicBezTo>
                      <a:pt x="97" y="232"/>
                      <a:pt x="97" y="232"/>
                      <a:pt x="97" y="232"/>
                    </a:cubicBezTo>
                    <a:cubicBezTo>
                      <a:pt x="97" y="271"/>
                      <a:pt x="97" y="271"/>
                      <a:pt x="97" y="271"/>
                    </a:cubicBezTo>
                    <a:lnTo>
                      <a:pt x="21" y="241"/>
                    </a:lnTo>
                    <a:close/>
                    <a:moveTo>
                      <a:pt x="97" y="194"/>
                    </a:moveTo>
                    <a:cubicBezTo>
                      <a:pt x="43" y="173"/>
                      <a:pt x="43" y="173"/>
                      <a:pt x="43" y="173"/>
                    </a:cubicBezTo>
                    <a:cubicBezTo>
                      <a:pt x="45" y="167"/>
                      <a:pt x="47" y="162"/>
                      <a:pt x="48" y="156"/>
                    </a:cubicBezTo>
                    <a:cubicBezTo>
                      <a:pt x="51" y="149"/>
                      <a:pt x="51" y="149"/>
                      <a:pt x="51" y="149"/>
                    </a:cubicBezTo>
                    <a:cubicBezTo>
                      <a:pt x="54" y="139"/>
                      <a:pt x="54" y="139"/>
                      <a:pt x="54" y="139"/>
                    </a:cubicBezTo>
                    <a:cubicBezTo>
                      <a:pt x="97" y="156"/>
                      <a:pt x="97" y="156"/>
                      <a:pt x="97" y="156"/>
                    </a:cubicBezTo>
                    <a:lnTo>
                      <a:pt x="97" y="194"/>
                    </a:lnTo>
                    <a:close/>
                    <a:moveTo>
                      <a:pt x="10" y="275"/>
                    </a:moveTo>
                    <a:cubicBezTo>
                      <a:pt x="97" y="309"/>
                      <a:pt x="97" y="309"/>
                      <a:pt x="97" y="309"/>
                    </a:cubicBezTo>
                    <a:cubicBezTo>
                      <a:pt x="97" y="347"/>
                      <a:pt x="97" y="347"/>
                      <a:pt x="97" y="347"/>
                    </a:cubicBezTo>
                    <a:cubicBezTo>
                      <a:pt x="0" y="310"/>
                      <a:pt x="0" y="310"/>
                      <a:pt x="0" y="310"/>
                    </a:cubicBezTo>
                    <a:cubicBezTo>
                      <a:pt x="0" y="310"/>
                      <a:pt x="0" y="310"/>
                      <a:pt x="0" y="310"/>
                    </a:cubicBezTo>
                    <a:lnTo>
                      <a:pt x="10" y="275"/>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 name="Freeform 12"/>
              <p:cNvSpPr>
                <a:spLocks noEditPoints="1"/>
              </p:cNvSpPr>
              <p:nvPr/>
            </p:nvSpPr>
            <p:spPr bwMode="auto">
              <a:xfrm>
                <a:off x="0" y="63500"/>
                <a:ext cx="187325" cy="601663"/>
              </a:xfrm>
              <a:custGeom>
                <a:avLst/>
                <a:gdLst>
                  <a:gd name="T0" fmla="*/ 187325 w 108"/>
                  <a:gd name="T1" fmla="*/ 6916 h 348"/>
                  <a:gd name="T2" fmla="*/ 187325 w 108"/>
                  <a:gd name="T3" fmla="*/ 72615 h 348"/>
                  <a:gd name="T4" fmla="*/ 149166 w 108"/>
                  <a:gd name="T5" fmla="*/ 58783 h 348"/>
                  <a:gd name="T6" fmla="*/ 168246 w 108"/>
                  <a:gd name="T7" fmla="*/ 0 h 348"/>
                  <a:gd name="T8" fmla="*/ 187325 w 108"/>
                  <a:gd name="T9" fmla="*/ 6916 h 348"/>
                  <a:gd name="T10" fmla="*/ 187325 w 108"/>
                  <a:gd name="T11" fmla="*/ 140042 h 348"/>
                  <a:gd name="T12" fmla="*/ 187325 w 108"/>
                  <a:gd name="T13" fmla="*/ 205741 h 348"/>
                  <a:gd name="T14" fmla="*/ 112742 w 108"/>
                  <a:gd name="T15" fmla="*/ 176350 h 348"/>
                  <a:gd name="T16" fmla="*/ 131821 w 108"/>
                  <a:gd name="T17" fmla="*/ 117566 h 348"/>
                  <a:gd name="T18" fmla="*/ 187325 w 108"/>
                  <a:gd name="T19" fmla="*/ 140042 h 348"/>
                  <a:gd name="T20" fmla="*/ 93663 w 108"/>
                  <a:gd name="T21" fmla="*/ 235133 h 348"/>
                  <a:gd name="T22" fmla="*/ 187325 w 108"/>
                  <a:gd name="T23" fmla="*/ 271440 h 348"/>
                  <a:gd name="T24" fmla="*/ 187325 w 108"/>
                  <a:gd name="T25" fmla="*/ 337139 h 348"/>
                  <a:gd name="T26" fmla="*/ 74583 w 108"/>
                  <a:gd name="T27" fmla="*/ 293916 h 348"/>
                  <a:gd name="T28" fmla="*/ 88459 w 108"/>
                  <a:gd name="T29" fmla="*/ 250693 h 348"/>
                  <a:gd name="T30" fmla="*/ 93663 w 108"/>
                  <a:gd name="T31" fmla="*/ 235133 h 348"/>
                  <a:gd name="T32" fmla="*/ 55504 w 108"/>
                  <a:gd name="T33" fmla="*/ 352699 h 348"/>
                  <a:gd name="T34" fmla="*/ 187325 w 108"/>
                  <a:gd name="T35" fmla="*/ 404567 h 348"/>
                  <a:gd name="T36" fmla="*/ 187325 w 108"/>
                  <a:gd name="T37" fmla="*/ 470265 h 348"/>
                  <a:gd name="T38" fmla="*/ 36424 w 108"/>
                  <a:gd name="T39" fmla="*/ 411482 h 348"/>
                  <a:gd name="T40" fmla="*/ 55504 w 108"/>
                  <a:gd name="T41" fmla="*/ 352699 h 348"/>
                  <a:gd name="T42" fmla="*/ 19079 w 108"/>
                  <a:gd name="T43" fmla="*/ 471994 h 348"/>
                  <a:gd name="T44" fmla="*/ 19079 w 108"/>
                  <a:gd name="T45" fmla="*/ 471994 h 348"/>
                  <a:gd name="T46" fmla="*/ 187325 w 108"/>
                  <a:gd name="T47" fmla="*/ 535964 h 348"/>
                  <a:gd name="T48" fmla="*/ 187325 w 108"/>
                  <a:gd name="T49" fmla="*/ 601663 h 348"/>
                  <a:gd name="T50" fmla="*/ 0 w 108"/>
                  <a:gd name="T51" fmla="*/ 530777 h 348"/>
                  <a:gd name="T52" fmla="*/ 19079 w 108"/>
                  <a:gd name="T53" fmla="*/ 471994 h 3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8" h="348">
                    <a:moveTo>
                      <a:pt x="108" y="4"/>
                    </a:moveTo>
                    <a:cubicBezTo>
                      <a:pt x="108" y="42"/>
                      <a:pt x="108" y="42"/>
                      <a:pt x="108" y="42"/>
                    </a:cubicBezTo>
                    <a:cubicBezTo>
                      <a:pt x="86" y="34"/>
                      <a:pt x="86" y="34"/>
                      <a:pt x="86" y="34"/>
                    </a:cubicBezTo>
                    <a:cubicBezTo>
                      <a:pt x="97" y="0"/>
                      <a:pt x="97" y="0"/>
                      <a:pt x="97" y="0"/>
                    </a:cubicBezTo>
                    <a:lnTo>
                      <a:pt x="108" y="4"/>
                    </a:lnTo>
                    <a:close/>
                    <a:moveTo>
                      <a:pt x="108" y="81"/>
                    </a:moveTo>
                    <a:cubicBezTo>
                      <a:pt x="108" y="119"/>
                      <a:pt x="108" y="119"/>
                      <a:pt x="108" y="119"/>
                    </a:cubicBezTo>
                    <a:cubicBezTo>
                      <a:pt x="65" y="102"/>
                      <a:pt x="65" y="102"/>
                      <a:pt x="65" y="102"/>
                    </a:cubicBezTo>
                    <a:cubicBezTo>
                      <a:pt x="76" y="68"/>
                      <a:pt x="76" y="68"/>
                      <a:pt x="76" y="68"/>
                    </a:cubicBezTo>
                    <a:lnTo>
                      <a:pt x="108" y="81"/>
                    </a:lnTo>
                    <a:close/>
                    <a:moveTo>
                      <a:pt x="54" y="136"/>
                    </a:moveTo>
                    <a:cubicBezTo>
                      <a:pt x="108" y="157"/>
                      <a:pt x="108" y="157"/>
                      <a:pt x="108" y="157"/>
                    </a:cubicBezTo>
                    <a:cubicBezTo>
                      <a:pt x="108" y="195"/>
                      <a:pt x="108" y="195"/>
                      <a:pt x="108" y="195"/>
                    </a:cubicBezTo>
                    <a:cubicBezTo>
                      <a:pt x="43" y="170"/>
                      <a:pt x="43" y="170"/>
                      <a:pt x="43" y="170"/>
                    </a:cubicBezTo>
                    <a:cubicBezTo>
                      <a:pt x="46" y="162"/>
                      <a:pt x="48" y="153"/>
                      <a:pt x="51" y="145"/>
                    </a:cubicBezTo>
                    <a:lnTo>
                      <a:pt x="54" y="136"/>
                    </a:lnTo>
                    <a:close/>
                    <a:moveTo>
                      <a:pt x="32" y="204"/>
                    </a:moveTo>
                    <a:cubicBezTo>
                      <a:pt x="108" y="234"/>
                      <a:pt x="108" y="234"/>
                      <a:pt x="108" y="234"/>
                    </a:cubicBezTo>
                    <a:cubicBezTo>
                      <a:pt x="108" y="272"/>
                      <a:pt x="108" y="272"/>
                      <a:pt x="108" y="272"/>
                    </a:cubicBezTo>
                    <a:cubicBezTo>
                      <a:pt x="21" y="238"/>
                      <a:pt x="21" y="238"/>
                      <a:pt x="21" y="238"/>
                    </a:cubicBezTo>
                    <a:lnTo>
                      <a:pt x="32" y="204"/>
                    </a:lnTo>
                    <a:close/>
                    <a:moveTo>
                      <a:pt x="11" y="273"/>
                    </a:moveTo>
                    <a:cubicBezTo>
                      <a:pt x="11" y="273"/>
                      <a:pt x="11" y="273"/>
                      <a:pt x="11" y="273"/>
                    </a:cubicBezTo>
                    <a:cubicBezTo>
                      <a:pt x="108" y="310"/>
                      <a:pt x="108" y="310"/>
                      <a:pt x="108" y="310"/>
                    </a:cubicBezTo>
                    <a:cubicBezTo>
                      <a:pt x="108" y="348"/>
                      <a:pt x="108" y="348"/>
                      <a:pt x="108" y="348"/>
                    </a:cubicBezTo>
                    <a:cubicBezTo>
                      <a:pt x="0" y="307"/>
                      <a:pt x="0" y="307"/>
                      <a:pt x="0" y="307"/>
                    </a:cubicBezTo>
                    <a:lnTo>
                      <a:pt x="11" y="273"/>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76" name="组合 146"/>
            <p:cNvGrpSpPr/>
            <p:nvPr/>
          </p:nvGrpSpPr>
          <p:grpSpPr bwMode="auto">
            <a:xfrm>
              <a:off x="10040902" y="2008990"/>
              <a:ext cx="785666" cy="695765"/>
              <a:chOff x="0" y="0"/>
              <a:chExt cx="1052270" cy="931862"/>
            </a:xfrm>
          </p:grpSpPr>
          <p:sp>
            <p:nvSpPr>
              <p:cNvPr id="2082" name="等腰三角形 3"/>
              <p:cNvSpPr/>
              <p:nvPr/>
            </p:nvSpPr>
            <p:spPr bwMode="auto">
              <a:xfrm>
                <a:off x="257075" y="823394"/>
                <a:ext cx="795183" cy="106295"/>
              </a:xfrm>
              <a:custGeom>
                <a:avLst/>
                <a:gdLst>
                  <a:gd name="T0" fmla="*/ 0 w 571182"/>
                  <a:gd name="T1" fmla="*/ 106295 h 104892"/>
                  <a:gd name="T2" fmla="*/ 270374 w 571182"/>
                  <a:gd name="T3" fmla="*/ 0 h 104892"/>
                  <a:gd name="T4" fmla="*/ 795183 w 571182"/>
                  <a:gd name="T5" fmla="*/ 94230 h 104892"/>
                  <a:gd name="T6" fmla="*/ 0 w 571182"/>
                  <a:gd name="T7" fmla="*/ 106295 h 104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104892">
                    <a:moveTo>
                      <a:pt x="0" y="104892"/>
                    </a:moveTo>
                    <a:lnTo>
                      <a:pt x="194210" y="0"/>
                    </a:lnTo>
                    <a:lnTo>
                      <a:pt x="571182" y="92986"/>
                    </a:lnTo>
                    <a:lnTo>
                      <a:pt x="0" y="104892"/>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83" name="组合 142"/>
              <p:cNvGrpSpPr/>
              <p:nvPr/>
            </p:nvGrpSpPr>
            <p:grpSpPr bwMode="auto">
              <a:xfrm>
                <a:off x="0" y="0"/>
                <a:ext cx="525463" cy="931862"/>
                <a:chOff x="0" y="0"/>
                <a:chExt cx="525463" cy="931862"/>
              </a:xfrm>
            </p:grpSpPr>
            <p:sp>
              <p:nvSpPr>
                <p:cNvPr id="2084" name="Freeform 5"/>
                <p:cNvSpPr/>
                <p:nvPr/>
              </p:nvSpPr>
              <p:spPr bwMode="auto">
                <a:xfrm>
                  <a:off x="261938" y="0"/>
                  <a:ext cx="263525" cy="931862"/>
                </a:xfrm>
                <a:custGeom>
                  <a:avLst/>
                  <a:gdLst>
                    <a:gd name="T0" fmla="*/ 0 w 166"/>
                    <a:gd name="T1" fmla="*/ 931862 h 587"/>
                    <a:gd name="T2" fmla="*/ 0 w 166"/>
                    <a:gd name="T3" fmla="*/ 0 h 587"/>
                    <a:gd name="T4" fmla="*/ 98425 w 166"/>
                    <a:gd name="T5" fmla="*/ 314325 h 587"/>
                    <a:gd name="T6" fmla="*/ 100013 w 166"/>
                    <a:gd name="T7" fmla="*/ 314325 h 587"/>
                    <a:gd name="T8" fmla="*/ 263525 w 166"/>
                    <a:gd name="T9" fmla="*/ 831850 h 587"/>
                    <a:gd name="T10" fmla="*/ 0 w 166"/>
                    <a:gd name="T11" fmla="*/ 931862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 h="587">
                      <a:moveTo>
                        <a:pt x="0" y="587"/>
                      </a:moveTo>
                      <a:lnTo>
                        <a:pt x="0" y="0"/>
                      </a:lnTo>
                      <a:lnTo>
                        <a:pt x="62" y="198"/>
                      </a:lnTo>
                      <a:lnTo>
                        <a:pt x="63" y="198"/>
                      </a:lnTo>
                      <a:lnTo>
                        <a:pt x="166" y="524"/>
                      </a:lnTo>
                      <a:lnTo>
                        <a:pt x="0" y="587"/>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 name="Freeform 6"/>
                <p:cNvSpPr/>
                <p:nvPr/>
              </p:nvSpPr>
              <p:spPr bwMode="auto">
                <a:xfrm>
                  <a:off x="0" y="0"/>
                  <a:ext cx="261938" cy="931862"/>
                </a:xfrm>
                <a:custGeom>
                  <a:avLst/>
                  <a:gdLst>
                    <a:gd name="T0" fmla="*/ 261938 w 165"/>
                    <a:gd name="T1" fmla="*/ 0 h 587"/>
                    <a:gd name="T2" fmla="*/ 261938 w 165"/>
                    <a:gd name="T3" fmla="*/ 931862 h 587"/>
                    <a:gd name="T4" fmla="*/ 0 w 165"/>
                    <a:gd name="T5" fmla="*/ 831850 h 587"/>
                    <a:gd name="T6" fmla="*/ 261938 w 165"/>
                    <a:gd name="T7" fmla="*/ 0 h 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 h="587">
                      <a:moveTo>
                        <a:pt x="165" y="0"/>
                      </a:moveTo>
                      <a:lnTo>
                        <a:pt x="165" y="587"/>
                      </a:lnTo>
                      <a:lnTo>
                        <a:pt x="0" y="524"/>
                      </a:lnTo>
                      <a:lnTo>
                        <a:pt x="165" y="0"/>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77" name="组合 153"/>
            <p:cNvGrpSpPr/>
            <p:nvPr/>
          </p:nvGrpSpPr>
          <p:grpSpPr bwMode="auto">
            <a:xfrm>
              <a:off x="10403537" y="2123000"/>
              <a:ext cx="548432" cy="503635"/>
              <a:chOff x="0" y="0"/>
              <a:chExt cx="1148384" cy="1054581"/>
            </a:xfrm>
          </p:grpSpPr>
          <p:sp>
            <p:nvSpPr>
              <p:cNvPr id="2078" name="Freeform 28"/>
              <p:cNvSpPr>
                <a:spLocks noEditPoints="1"/>
              </p:cNvSpPr>
              <p:nvPr/>
            </p:nvSpPr>
            <p:spPr bwMode="auto">
              <a:xfrm>
                <a:off x="15699" y="0"/>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9" name="Freeform 29"/>
              <p:cNvSpPr>
                <a:spLocks noEditPoints="1"/>
              </p:cNvSpPr>
              <p:nvPr/>
            </p:nvSpPr>
            <p:spPr bwMode="auto">
              <a:xfrm>
                <a:off x="0" y="166407"/>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 name="Freeform 30"/>
              <p:cNvSpPr/>
              <p:nvPr/>
            </p:nvSpPr>
            <p:spPr bwMode="auto">
              <a:xfrm>
                <a:off x="295137" y="0"/>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 name="等腰三角形 3"/>
              <p:cNvSpPr/>
              <p:nvPr/>
            </p:nvSpPr>
            <p:spPr bwMode="auto">
              <a:xfrm>
                <a:off x="264181" y="928927"/>
                <a:ext cx="884203" cy="126299"/>
              </a:xfrm>
              <a:custGeom>
                <a:avLst/>
                <a:gdLst>
                  <a:gd name="T0" fmla="*/ 0 w 913468"/>
                  <a:gd name="T1" fmla="*/ 126299 h 126323"/>
                  <a:gd name="T2" fmla="*/ 318737 w 913468"/>
                  <a:gd name="T3" fmla="*/ 0 h 126323"/>
                  <a:gd name="T4" fmla="*/ 884203 w 913468"/>
                  <a:gd name="T5" fmla="*/ 110110 h 126323"/>
                  <a:gd name="T6" fmla="*/ 0 w 913468"/>
                  <a:gd name="T7" fmla="*/ 126299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41"/>
          <p:cNvSpPr>
            <a:spLocks noChangeArrowheads="1"/>
          </p:cNvSpPr>
          <p:nvPr/>
        </p:nvSpPr>
        <p:spPr bwMode="auto">
          <a:xfrm>
            <a:off x="40005" y="5847080"/>
            <a:ext cx="12192000" cy="1068070"/>
          </a:xfrm>
          <a:prstGeom prst="rect">
            <a:avLst/>
          </a:prstGeom>
          <a:solidFill>
            <a:srgbClr val="74C2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8201" name="Rectangle 24"/>
          <p:cNvSpPr>
            <a:spLocks noChangeArrowheads="1"/>
          </p:cNvSpPr>
          <p:nvPr/>
        </p:nvSpPr>
        <p:spPr bwMode="auto">
          <a:xfrm>
            <a:off x="1628775" y="4613275"/>
            <a:ext cx="2662238" cy="55563"/>
          </a:xfrm>
          <a:prstGeom prst="rect">
            <a:avLst/>
          </a:prstGeom>
          <a:solidFill>
            <a:srgbClr val="FBF9E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bg-BG" altLang="en-US" sz="1800">
              <a:solidFill>
                <a:srgbClr val="FFFFFF"/>
              </a:solidFill>
            </a:endParaRPr>
          </a:p>
        </p:txBody>
      </p:sp>
      <p:grpSp>
        <p:nvGrpSpPr>
          <p:cNvPr id="8206" name="组合 18"/>
          <p:cNvGrpSpPr/>
          <p:nvPr/>
        </p:nvGrpSpPr>
        <p:grpSpPr bwMode="auto">
          <a:xfrm rot="2700000">
            <a:off x="10712768" y="5160328"/>
            <a:ext cx="1577975" cy="1577975"/>
            <a:chOff x="0" y="0"/>
            <a:chExt cx="1579336" cy="1579336"/>
          </a:xfrm>
        </p:grpSpPr>
        <p:sp>
          <p:nvSpPr>
            <p:cNvPr id="8224" name="空心弧 19"/>
            <p:cNvSpPr/>
            <p:nvPr/>
          </p:nvSpPr>
          <p:spPr bwMode="auto">
            <a:xfrm rot="1800000">
              <a:off x="0" y="0"/>
              <a:ext cx="1579336" cy="1579336"/>
            </a:xfrm>
            <a:custGeom>
              <a:avLst/>
              <a:gdLst>
                <a:gd name="T0" fmla="*/ 29919 w 1579336"/>
                <a:gd name="T1" fmla="*/ 1004976 h 1579336"/>
                <a:gd name="T2" fmla="*/ 272746 w 1579336"/>
                <a:gd name="T3" fmla="*/ 192703 h 1579336"/>
                <a:gd name="T4" fmla="*/ 1111392 w 1579336"/>
                <a:gd name="T5" fmla="*/ 68510 h 1579336"/>
                <a:gd name="T6" fmla="*/ 1579209 w 1579336"/>
                <a:gd name="T7" fmla="*/ 775545 h 1579336"/>
                <a:gd name="T8" fmla="*/ 1456104 w 1579336"/>
                <a:gd name="T9" fmla="*/ 777747 h 1579336"/>
                <a:gd name="T10" fmla="*/ 1061229 w 1579336"/>
                <a:gd name="T11" fmla="*/ 180953 h 1579336"/>
                <a:gd name="T12" fmla="*/ 353344 w 1579336"/>
                <a:gd name="T13" fmla="*/ 285782 h 1579336"/>
                <a:gd name="T14" fmla="*/ 148379 w 1579336"/>
                <a:gd name="T15" fmla="*/ 971405 h 1579336"/>
                <a:gd name="T16" fmla="*/ 29919 w 1579336"/>
                <a:gd name="T17" fmla="*/ 1004976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29919" y="1004976"/>
                  </a:moveTo>
                  <a:cubicBezTo>
                    <a:pt x="-53665" y="710037"/>
                    <a:pt x="41001" y="393375"/>
                    <a:pt x="272746" y="192703"/>
                  </a:cubicBezTo>
                  <a:cubicBezTo>
                    <a:pt x="504491" y="-7969"/>
                    <a:pt x="831435" y="-56385"/>
                    <a:pt x="1111392" y="68510"/>
                  </a:cubicBezTo>
                  <a:cubicBezTo>
                    <a:pt x="1391349" y="193405"/>
                    <a:pt x="1573727" y="469041"/>
                    <a:pt x="1579209" y="775545"/>
                  </a:cubicBezTo>
                  <a:lnTo>
                    <a:pt x="1456104" y="777747"/>
                  </a:lnTo>
                  <a:cubicBezTo>
                    <a:pt x="1451476" y="519033"/>
                    <a:pt x="1297535" y="286374"/>
                    <a:pt x="1061229" y="180953"/>
                  </a:cubicBezTo>
                  <a:cubicBezTo>
                    <a:pt x="824922" y="75532"/>
                    <a:pt x="548956" y="116399"/>
                    <a:pt x="353344" y="285782"/>
                  </a:cubicBezTo>
                  <a:cubicBezTo>
                    <a:pt x="157733" y="455165"/>
                    <a:pt x="77828" y="722453"/>
                    <a:pt x="148379" y="971405"/>
                  </a:cubicBezTo>
                  <a:lnTo>
                    <a:pt x="29919" y="1004976"/>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225" name="空心弧 20"/>
            <p:cNvSpPr/>
            <p:nvPr/>
          </p:nvSpPr>
          <p:spPr bwMode="auto">
            <a:xfrm rot="-8100000">
              <a:off x="0" y="0"/>
              <a:ext cx="1579336" cy="1579336"/>
            </a:xfrm>
            <a:custGeom>
              <a:avLst/>
              <a:gdLst>
                <a:gd name="T0" fmla="*/ 312578 w 1579336"/>
                <a:gd name="T1" fmla="*/ 1418922 h 1579336"/>
                <a:gd name="T2" fmla="*/ 70745 w 1579336"/>
                <a:gd name="T3" fmla="*/ 462981 h 1579336"/>
                <a:gd name="T4" fmla="*/ 949890 w 1579336"/>
                <a:gd name="T5" fmla="*/ 16426 h 1579336"/>
                <a:gd name="T6" fmla="*/ 1579210 w 1579336"/>
                <a:gd name="T7" fmla="*/ 775546 h 1579336"/>
                <a:gd name="T8" fmla="*/ 1456104 w 1579336"/>
                <a:gd name="T9" fmla="*/ 777747 h 1579336"/>
                <a:gd name="T10" fmla="*/ 924907 w 1579336"/>
                <a:gd name="T11" fmla="*/ 136989 h 1579336"/>
                <a:gd name="T12" fmla="*/ 182839 w 1579336"/>
                <a:gd name="T13" fmla="*/ 513918 h 1579336"/>
                <a:gd name="T14" fmla="*/ 386965 w 1579336"/>
                <a:gd name="T15" fmla="*/ 1320809 h 1579336"/>
                <a:gd name="T16" fmla="*/ 312578 w 1579336"/>
                <a:gd name="T17" fmla="*/ 1418922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312578" y="1418922"/>
                  </a:moveTo>
                  <a:cubicBezTo>
                    <a:pt x="18480" y="1195941"/>
                    <a:pt x="-81941" y="798988"/>
                    <a:pt x="70745" y="462981"/>
                  </a:cubicBezTo>
                  <a:cubicBezTo>
                    <a:pt x="223431" y="126973"/>
                    <a:pt x="588495" y="-58458"/>
                    <a:pt x="949890" y="16426"/>
                  </a:cubicBezTo>
                  <a:cubicBezTo>
                    <a:pt x="1311285" y="91310"/>
                    <a:pt x="1572610" y="406533"/>
                    <a:pt x="1579210" y="775546"/>
                  </a:cubicBezTo>
                  <a:lnTo>
                    <a:pt x="1456104" y="777747"/>
                  </a:lnTo>
                  <a:cubicBezTo>
                    <a:pt x="1450532" y="466271"/>
                    <a:pt x="1229954" y="200197"/>
                    <a:pt x="924907" y="136989"/>
                  </a:cubicBezTo>
                  <a:cubicBezTo>
                    <a:pt x="619860" y="73781"/>
                    <a:pt x="311718" y="230300"/>
                    <a:pt x="182839" y="513918"/>
                  </a:cubicBezTo>
                  <a:cubicBezTo>
                    <a:pt x="53960" y="797535"/>
                    <a:pt x="138723" y="1132596"/>
                    <a:pt x="386965" y="1320809"/>
                  </a:cubicBezTo>
                  <a:lnTo>
                    <a:pt x="312578" y="1418922"/>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8210" name="矩形 30"/>
          <p:cNvSpPr>
            <a:spLocks noChangeArrowheads="1"/>
          </p:cNvSpPr>
          <p:nvPr/>
        </p:nvSpPr>
        <p:spPr bwMode="auto">
          <a:xfrm>
            <a:off x="1703388" y="4732338"/>
            <a:ext cx="2571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400">
                <a:solidFill>
                  <a:srgbClr val="FBF9E1"/>
                </a:solidFill>
                <a:latin typeface="微软雅黑" panose="020B0503020204020204" pitchFamily="34" charset="-122"/>
                <a:ea typeface="微软雅黑" panose="020B0503020204020204" pitchFamily="34" charset="-122"/>
              </a:rPr>
              <a:t>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素材，是集</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模板开发、</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设计定制、</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培训于一体的专业</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服务提供商。更多关于小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素材，请在淘宝搜索：小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a:t>
            </a:r>
            <a:endParaRPr lang="en-US" altLang="zh-CN" sz="1400">
              <a:solidFill>
                <a:srgbClr val="FBF9E1"/>
              </a:solidFill>
              <a:latin typeface="微软雅黑" panose="020B0503020204020204" pitchFamily="34" charset="-122"/>
              <a:ea typeface="微软雅黑" panose="020B0503020204020204" pitchFamily="34" charset="-122"/>
            </a:endParaRPr>
          </a:p>
        </p:txBody>
      </p:sp>
      <p:sp>
        <p:nvSpPr>
          <p:cNvPr id="8211" name="矩形 31"/>
          <p:cNvSpPr>
            <a:spLocks noChangeArrowheads="1"/>
          </p:cNvSpPr>
          <p:nvPr/>
        </p:nvSpPr>
        <p:spPr bwMode="auto">
          <a:xfrm>
            <a:off x="2174875" y="4206875"/>
            <a:ext cx="157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800" b="1">
                <a:solidFill>
                  <a:srgbClr val="FBF9E1"/>
                </a:solidFill>
                <a:latin typeface="微软雅黑" panose="020B0503020204020204" pitchFamily="34" charset="-122"/>
                <a:ea typeface="微软雅黑" panose="020B0503020204020204" pitchFamily="34" charset="-122"/>
              </a:rPr>
              <a:t>点击添加标题</a:t>
            </a:r>
            <a:endParaRPr lang="en-US" altLang="zh-CN" sz="1800" b="1">
              <a:solidFill>
                <a:srgbClr val="FBF9E1"/>
              </a:solidFill>
              <a:latin typeface="微软雅黑" panose="020B0503020204020204" pitchFamily="34" charset="-122"/>
              <a:ea typeface="微软雅黑" panose="020B0503020204020204" pitchFamily="34" charset="-122"/>
            </a:endParaRPr>
          </a:p>
        </p:txBody>
      </p:sp>
      <p:sp>
        <p:nvSpPr>
          <p:cNvPr id="8212" name="矩形 32"/>
          <p:cNvSpPr>
            <a:spLocks noChangeArrowheads="1"/>
          </p:cNvSpPr>
          <p:nvPr/>
        </p:nvSpPr>
        <p:spPr bwMode="auto">
          <a:xfrm>
            <a:off x="4849813" y="4732338"/>
            <a:ext cx="25717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400">
                <a:solidFill>
                  <a:srgbClr val="FBF9E1"/>
                </a:solidFill>
                <a:latin typeface="微软雅黑" panose="020B0503020204020204" pitchFamily="34" charset="-122"/>
                <a:ea typeface="微软雅黑" panose="020B0503020204020204" pitchFamily="34" charset="-122"/>
              </a:rPr>
              <a:t>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素材，是集</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模板开发、</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设计定制、</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培训于一体的专业</a:t>
            </a:r>
            <a:r>
              <a:rPr lang="en-US" altLang="zh-CN" sz="1400">
                <a:solidFill>
                  <a:srgbClr val="FBF9E1"/>
                </a:solidFill>
                <a:latin typeface="微软雅黑" panose="020B0503020204020204" pitchFamily="34" charset="-122"/>
                <a:ea typeface="微软雅黑" panose="020B0503020204020204" pitchFamily="34" charset="-122"/>
              </a:rPr>
              <a:t>PPT</a:t>
            </a:r>
            <a:r>
              <a:rPr lang="zh-CN" altLang="en-US" sz="1400">
                <a:solidFill>
                  <a:srgbClr val="FBF9E1"/>
                </a:solidFill>
                <a:latin typeface="微软雅黑" panose="020B0503020204020204" pitchFamily="34" charset="-122"/>
                <a:ea typeface="微软雅黑" panose="020B0503020204020204" pitchFamily="34" charset="-122"/>
              </a:rPr>
              <a:t>服务提供商。更多关于小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素材，请在淘宝搜索：小</a:t>
            </a:r>
            <a:r>
              <a:rPr lang="en-US" altLang="zh-CN" sz="1400">
                <a:solidFill>
                  <a:srgbClr val="FBF9E1"/>
                </a:solidFill>
                <a:latin typeface="微软雅黑" panose="020B0503020204020204" pitchFamily="34" charset="-122"/>
                <a:ea typeface="微软雅黑" panose="020B0503020204020204" pitchFamily="34" charset="-122"/>
              </a:rPr>
              <a:t>z</a:t>
            </a:r>
            <a:r>
              <a:rPr lang="zh-CN" altLang="en-US" sz="1400">
                <a:solidFill>
                  <a:srgbClr val="FBF9E1"/>
                </a:solidFill>
                <a:latin typeface="微软雅黑" panose="020B0503020204020204" pitchFamily="34" charset="-122"/>
                <a:ea typeface="微软雅黑" panose="020B0503020204020204" pitchFamily="34" charset="-122"/>
              </a:rPr>
              <a:t>素材</a:t>
            </a:r>
            <a:endParaRPr lang="en-US" altLang="zh-CN" sz="1400">
              <a:solidFill>
                <a:srgbClr val="FBF9E1"/>
              </a:solidFill>
              <a:latin typeface="微软雅黑" panose="020B0503020204020204" pitchFamily="34" charset="-122"/>
              <a:ea typeface="微软雅黑" panose="020B0503020204020204" pitchFamily="34" charset="-122"/>
            </a:endParaRPr>
          </a:p>
        </p:txBody>
      </p:sp>
      <p:sp>
        <p:nvSpPr>
          <p:cNvPr id="8214" name="矩形 34"/>
          <p:cNvSpPr>
            <a:spLocks noChangeArrowheads="1"/>
          </p:cNvSpPr>
          <p:nvPr/>
        </p:nvSpPr>
        <p:spPr bwMode="auto">
          <a:xfrm>
            <a:off x="421005" y="1704975"/>
            <a:ext cx="106045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Wingdings" panose="05000000000000000000" charset="0"/>
              <a:buChar char=""/>
            </a:pPr>
            <a:r>
              <a:rPr lang="en-US" sz="2400">
                <a:solidFill>
                  <a:schemeClr val="accent1"/>
                </a:solidFill>
                <a:effectLst>
                  <a:outerShdw blurRad="38100" dist="25400" dir="5400000" algn="ctr" rotWithShape="0">
                    <a:srgbClr val="6E747A">
                      <a:alpha val="43000"/>
                    </a:srgbClr>
                  </a:outerShdw>
                </a:effectLst>
                <a:latin typeface="+mn-lt"/>
                <a:ea typeface="微软雅黑" panose="020B0503020204020204" pitchFamily="34" charset="-122"/>
              </a:rPr>
              <a:t> </a:t>
            </a:r>
            <a:r>
              <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rPr>
              <a:t>Combining the robustness theory of financial accounting and the theory of cost stickiness in management accounting, it is first</a:t>
            </a:r>
            <a:r>
              <a:rPr lang="en-US"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rPr>
              <a:t>ly</a:t>
            </a:r>
            <a:r>
              <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rPr>
              <a:t> concluded that the cost viscosity can produce confounding effects on robustness estimation.</a:t>
            </a:r>
            <a:endPar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endParaRPr>
          </a:p>
          <a:p>
            <a:pPr indent="0" algn="just" eaLnBrk="1" hangingPunct="1">
              <a:lnSpc>
                <a:spcPct val="100000"/>
              </a:lnSpc>
              <a:spcBef>
                <a:spcPct val="0"/>
              </a:spcBef>
              <a:buFont typeface="Wingdings" panose="05000000000000000000" charset="0"/>
              <a:buNone/>
            </a:pPr>
            <a:endPar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endParaRPr>
          </a:p>
          <a:p>
            <a:pPr algn="just" eaLnBrk="1" hangingPunct="1">
              <a:lnSpc>
                <a:spcPct val="100000"/>
              </a:lnSpc>
              <a:spcBef>
                <a:spcPct val="0"/>
              </a:spcBef>
              <a:buFont typeface="Wingdings" panose="05000000000000000000" charset="0"/>
              <a:buChar char=""/>
            </a:pPr>
            <a:r>
              <a:rPr sz="2400">
                <a:solidFill>
                  <a:schemeClr val="accent1"/>
                </a:solidFill>
                <a:effectLst>
                  <a:outerShdw blurRad="38100" dist="25400" dir="5400000" algn="ctr" rotWithShape="0">
                    <a:srgbClr val="6E747A">
                      <a:alpha val="43000"/>
                    </a:srgbClr>
                  </a:outerShdw>
                </a:effectLst>
                <a:latin typeface="+mn-lt"/>
                <a:ea typeface="微软雅黑" panose="020B0503020204020204" pitchFamily="34" charset="-122"/>
              </a:rPr>
              <a:t> </a:t>
            </a:r>
            <a:r>
              <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rPr>
              <a:t>Revised and improved the research methods and conclusions of Basu (1997), and found new factors that led to the estimation bias of robustness, and created a method to correct this estimate bias.</a:t>
            </a:r>
            <a:endParaRPr sz="2400">
              <a:solidFill>
                <a:schemeClr val="tx1"/>
              </a:solidFill>
              <a:effectLst>
                <a:outerShdw blurRad="38100" dist="25400" dir="5400000" algn="ctr" rotWithShape="0">
                  <a:srgbClr val="6E747A">
                    <a:alpha val="43000"/>
                  </a:srgbClr>
                </a:outerShdw>
              </a:effectLst>
              <a:latin typeface="+mn-lt"/>
              <a:ea typeface="微软雅黑" panose="020B0503020204020204" pitchFamily="34" charset="-122"/>
            </a:endParaRPr>
          </a:p>
        </p:txBody>
      </p:sp>
      <p:sp>
        <p:nvSpPr>
          <p:cNvPr id="38" name="矩形 74"/>
          <p:cNvSpPr>
            <a:spLocks noChangeArrowheads="1"/>
          </p:cNvSpPr>
          <p:nvPr/>
        </p:nvSpPr>
        <p:spPr bwMode="auto">
          <a:xfrm>
            <a:off x="759262" y="148251"/>
            <a:ext cx="22790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b="1" dirty="0">
                <a:solidFill>
                  <a:srgbClr val="357B87"/>
                </a:solidFill>
                <a:latin typeface="微软雅黑" panose="020B0503020204020204" pitchFamily="34" charset="-122"/>
                <a:ea typeface="微软雅黑" panose="020B0503020204020204" pitchFamily="34" charset="-122"/>
              </a:rPr>
              <a:t>innovations</a:t>
            </a:r>
            <a:endParaRPr lang="en-US" altLang="zh-CN" b="1" dirty="0">
              <a:solidFill>
                <a:srgbClr val="357B87"/>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0" y="184722"/>
            <a:ext cx="683062" cy="486749"/>
          </a:xfrm>
          <a:prstGeom prst="rect">
            <a:avLst/>
          </a:prstGeom>
          <a:solidFill>
            <a:srgbClr val="357B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grpSp>
        <p:nvGrpSpPr>
          <p:cNvPr id="2" name="组合 18"/>
          <p:cNvGrpSpPr/>
          <p:nvPr/>
        </p:nvGrpSpPr>
        <p:grpSpPr bwMode="auto">
          <a:xfrm rot="2700000">
            <a:off x="10142538" y="5279708"/>
            <a:ext cx="1577975" cy="1577975"/>
            <a:chOff x="0" y="0"/>
            <a:chExt cx="1579336" cy="1579336"/>
          </a:xfrm>
        </p:grpSpPr>
        <p:sp>
          <p:nvSpPr>
            <p:cNvPr id="3" name="空心弧 19"/>
            <p:cNvSpPr/>
            <p:nvPr/>
          </p:nvSpPr>
          <p:spPr bwMode="auto">
            <a:xfrm rot="1800000">
              <a:off x="0" y="0"/>
              <a:ext cx="1579336" cy="1579336"/>
            </a:xfrm>
            <a:custGeom>
              <a:avLst/>
              <a:gdLst>
                <a:gd name="T0" fmla="*/ 29919 w 1579336"/>
                <a:gd name="T1" fmla="*/ 1004976 h 1579336"/>
                <a:gd name="T2" fmla="*/ 272746 w 1579336"/>
                <a:gd name="T3" fmla="*/ 192703 h 1579336"/>
                <a:gd name="T4" fmla="*/ 1111392 w 1579336"/>
                <a:gd name="T5" fmla="*/ 68510 h 1579336"/>
                <a:gd name="T6" fmla="*/ 1579209 w 1579336"/>
                <a:gd name="T7" fmla="*/ 775545 h 1579336"/>
                <a:gd name="T8" fmla="*/ 1456104 w 1579336"/>
                <a:gd name="T9" fmla="*/ 777747 h 1579336"/>
                <a:gd name="T10" fmla="*/ 1061229 w 1579336"/>
                <a:gd name="T11" fmla="*/ 180953 h 1579336"/>
                <a:gd name="T12" fmla="*/ 353344 w 1579336"/>
                <a:gd name="T13" fmla="*/ 285782 h 1579336"/>
                <a:gd name="T14" fmla="*/ 148379 w 1579336"/>
                <a:gd name="T15" fmla="*/ 971405 h 1579336"/>
                <a:gd name="T16" fmla="*/ 29919 w 1579336"/>
                <a:gd name="T17" fmla="*/ 1004976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29919" y="1004976"/>
                  </a:moveTo>
                  <a:cubicBezTo>
                    <a:pt x="-53665" y="710037"/>
                    <a:pt x="41001" y="393375"/>
                    <a:pt x="272746" y="192703"/>
                  </a:cubicBezTo>
                  <a:cubicBezTo>
                    <a:pt x="504491" y="-7969"/>
                    <a:pt x="831435" y="-56385"/>
                    <a:pt x="1111392" y="68510"/>
                  </a:cubicBezTo>
                  <a:cubicBezTo>
                    <a:pt x="1391349" y="193405"/>
                    <a:pt x="1573727" y="469041"/>
                    <a:pt x="1579209" y="775545"/>
                  </a:cubicBezTo>
                  <a:lnTo>
                    <a:pt x="1456104" y="777747"/>
                  </a:lnTo>
                  <a:cubicBezTo>
                    <a:pt x="1451476" y="519033"/>
                    <a:pt x="1297535" y="286374"/>
                    <a:pt x="1061229" y="180953"/>
                  </a:cubicBezTo>
                  <a:cubicBezTo>
                    <a:pt x="824922" y="75532"/>
                    <a:pt x="548956" y="116399"/>
                    <a:pt x="353344" y="285782"/>
                  </a:cubicBezTo>
                  <a:cubicBezTo>
                    <a:pt x="157733" y="455165"/>
                    <a:pt x="77828" y="722453"/>
                    <a:pt x="148379" y="971405"/>
                  </a:cubicBezTo>
                  <a:lnTo>
                    <a:pt x="29919" y="1004976"/>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空心弧 20"/>
            <p:cNvSpPr/>
            <p:nvPr/>
          </p:nvSpPr>
          <p:spPr bwMode="auto">
            <a:xfrm rot="-8100000">
              <a:off x="0" y="0"/>
              <a:ext cx="1579336" cy="1579336"/>
            </a:xfrm>
            <a:custGeom>
              <a:avLst/>
              <a:gdLst>
                <a:gd name="T0" fmla="*/ 312578 w 1579336"/>
                <a:gd name="T1" fmla="*/ 1418922 h 1579336"/>
                <a:gd name="T2" fmla="*/ 70745 w 1579336"/>
                <a:gd name="T3" fmla="*/ 462981 h 1579336"/>
                <a:gd name="T4" fmla="*/ 949890 w 1579336"/>
                <a:gd name="T5" fmla="*/ 16426 h 1579336"/>
                <a:gd name="T6" fmla="*/ 1579210 w 1579336"/>
                <a:gd name="T7" fmla="*/ 775546 h 1579336"/>
                <a:gd name="T8" fmla="*/ 1456104 w 1579336"/>
                <a:gd name="T9" fmla="*/ 777747 h 1579336"/>
                <a:gd name="T10" fmla="*/ 924907 w 1579336"/>
                <a:gd name="T11" fmla="*/ 136989 h 1579336"/>
                <a:gd name="T12" fmla="*/ 182839 w 1579336"/>
                <a:gd name="T13" fmla="*/ 513918 h 1579336"/>
                <a:gd name="T14" fmla="*/ 386965 w 1579336"/>
                <a:gd name="T15" fmla="*/ 1320809 h 1579336"/>
                <a:gd name="T16" fmla="*/ 312578 w 1579336"/>
                <a:gd name="T17" fmla="*/ 1418922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312578" y="1418922"/>
                  </a:moveTo>
                  <a:cubicBezTo>
                    <a:pt x="18480" y="1195941"/>
                    <a:pt x="-81941" y="798988"/>
                    <a:pt x="70745" y="462981"/>
                  </a:cubicBezTo>
                  <a:cubicBezTo>
                    <a:pt x="223431" y="126973"/>
                    <a:pt x="588495" y="-58458"/>
                    <a:pt x="949890" y="16426"/>
                  </a:cubicBezTo>
                  <a:cubicBezTo>
                    <a:pt x="1311285" y="91310"/>
                    <a:pt x="1572610" y="406533"/>
                    <a:pt x="1579210" y="775546"/>
                  </a:cubicBezTo>
                  <a:lnTo>
                    <a:pt x="1456104" y="777747"/>
                  </a:lnTo>
                  <a:cubicBezTo>
                    <a:pt x="1450532" y="466271"/>
                    <a:pt x="1229954" y="200197"/>
                    <a:pt x="924907" y="136989"/>
                  </a:cubicBezTo>
                  <a:cubicBezTo>
                    <a:pt x="619860" y="73781"/>
                    <a:pt x="311718" y="230300"/>
                    <a:pt x="182839" y="513918"/>
                  </a:cubicBezTo>
                  <a:cubicBezTo>
                    <a:pt x="53960" y="797535"/>
                    <a:pt x="138723" y="1132596"/>
                    <a:pt x="386965" y="1320809"/>
                  </a:cubicBezTo>
                  <a:lnTo>
                    <a:pt x="312578" y="1418922"/>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1"/>
          <p:cNvGrpSpPr/>
          <p:nvPr/>
        </p:nvGrpSpPr>
        <p:grpSpPr bwMode="auto">
          <a:xfrm>
            <a:off x="9364663" y="3033713"/>
            <a:ext cx="419100" cy="604837"/>
            <a:chOff x="0" y="0"/>
            <a:chExt cx="276552" cy="398732"/>
          </a:xfrm>
        </p:grpSpPr>
        <p:sp>
          <p:nvSpPr>
            <p:cNvPr id="4132" name="Freeform 51"/>
            <p:cNvSpPr/>
            <p:nvPr/>
          </p:nvSpPr>
          <p:spPr bwMode="auto">
            <a:xfrm>
              <a:off x="113923" y="272425"/>
              <a:ext cx="53659" cy="126307"/>
            </a:xfrm>
            <a:custGeom>
              <a:avLst/>
              <a:gdLst>
                <a:gd name="T0" fmla="*/ 0 w 27"/>
                <a:gd name="T1" fmla="*/ 0 h 64"/>
                <a:gd name="T2" fmla="*/ 23848 w 27"/>
                <a:gd name="T3" fmla="*/ 1974 h 64"/>
                <a:gd name="T4" fmla="*/ 53659 w 27"/>
                <a:gd name="T5" fmla="*/ 0 h 64"/>
                <a:gd name="T6" fmla="*/ 53659 w 27"/>
                <a:gd name="T7" fmla="*/ 126307 h 64"/>
                <a:gd name="T8" fmla="*/ 0 w 27"/>
                <a:gd name="T9" fmla="*/ 126307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3" name="Freeform 52"/>
            <p:cNvSpPr/>
            <p:nvPr/>
          </p:nvSpPr>
          <p:spPr bwMode="auto">
            <a:xfrm>
              <a:off x="0" y="0"/>
              <a:ext cx="276552" cy="274902"/>
            </a:xfrm>
            <a:custGeom>
              <a:avLst/>
              <a:gdLst>
                <a:gd name="T0" fmla="*/ 167125 w 139"/>
                <a:gd name="T1" fmla="*/ 272924 h 139"/>
                <a:gd name="T2" fmla="*/ 137281 w 139"/>
                <a:gd name="T3" fmla="*/ 274902 h 139"/>
                <a:gd name="T4" fmla="*/ 113406 w 139"/>
                <a:gd name="T5" fmla="*/ 272924 h 139"/>
                <a:gd name="T6" fmla="*/ 39792 w 139"/>
                <a:gd name="T7" fmla="*/ 235348 h 139"/>
                <a:gd name="T8" fmla="*/ 0 w 139"/>
                <a:gd name="T9" fmla="*/ 138440 h 139"/>
                <a:gd name="T10" fmla="*/ 39792 w 139"/>
                <a:gd name="T11" fmla="*/ 41532 h 139"/>
                <a:gd name="T12" fmla="*/ 137281 w 139"/>
                <a:gd name="T13" fmla="*/ 0 h 139"/>
                <a:gd name="T14" fmla="*/ 236760 w 139"/>
                <a:gd name="T15" fmla="*/ 41532 h 139"/>
                <a:gd name="T16" fmla="*/ 276552 w 139"/>
                <a:gd name="T17" fmla="*/ 138440 h 139"/>
                <a:gd name="T18" fmla="*/ 236760 w 139"/>
                <a:gd name="T19" fmla="*/ 235348 h 139"/>
                <a:gd name="T20" fmla="*/ 167125 w 139"/>
                <a:gd name="T21" fmla="*/ 27292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099" name="组合 47"/>
          <p:cNvGrpSpPr/>
          <p:nvPr/>
        </p:nvGrpSpPr>
        <p:grpSpPr bwMode="auto">
          <a:xfrm>
            <a:off x="0" y="3033713"/>
            <a:ext cx="12192000" cy="3853816"/>
            <a:chOff x="0" y="0"/>
            <a:chExt cx="12192000" cy="3853334"/>
          </a:xfrm>
        </p:grpSpPr>
        <p:sp>
          <p:nvSpPr>
            <p:cNvPr id="4129" name="矩形 17"/>
            <p:cNvSpPr>
              <a:spLocks noChangeArrowheads="1"/>
            </p:cNvSpPr>
            <p:nvPr/>
          </p:nvSpPr>
          <p:spPr bwMode="auto">
            <a:xfrm>
              <a:off x="0" y="3211429"/>
              <a:ext cx="12192000" cy="641905"/>
            </a:xfrm>
            <a:prstGeom prst="rect">
              <a:avLst/>
            </a:prstGeom>
            <a:solidFill>
              <a:srgbClr val="A7D6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0" name="椭圆 46"/>
            <p:cNvSpPr>
              <a:spLocks noChangeArrowheads="1"/>
            </p:cNvSpPr>
            <p:nvPr/>
          </p:nvSpPr>
          <p:spPr bwMode="auto">
            <a:xfrm>
              <a:off x="10261600" y="279365"/>
              <a:ext cx="625475" cy="626984"/>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1" name="椭圆 48"/>
            <p:cNvSpPr>
              <a:spLocks noChangeArrowheads="1"/>
            </p:cNvSpPr>
            <p:nvPr/>
          </p:nvSpPr>
          <p:spPr bwMode="auto">
            <a:xfrm>
              <a:off x="10887075" y="0"/>
              <a:ext cx="271463" cy="271428"/>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grpSp>
        <p:nvGrpSpPr>
          <p:cNvPr id="4101" name="组合 18"/>
          <p:cNvGrpSpPr/>
          <p:nvPr/>
        </p:nvGrpSpPr>
        <p:grpSpPr bwMode="auto">
          <a:xfrm>
            <a:off x="214313" y="5149850"/>
            <a:ext cx="1801812" cy="1708150"/>
            <a:chOff x="0" y="0"/>
            <a:chExt cx="1802332" cy="1708029"/>
          </a:xfrm>
        </p:grpSpPr>
        <p:grpSp>
          <p:nvGrpSpPr>
            <p:cNvPr id="4109" name="组合 19"/>
            <p:cNvGrpSpPr/>
            <p:nvPr/>
          </p:nvGrpSpPr>
          <p:grpSpPr bwMode="auto">
            <a:xfrm>
              <a:off x="1540576" y="760334"/>
              <a:ext cx="261756" cy="377397"/>
              <a:chOff x="0" y="0"/>
              <a:chExt cx="411371" cy="593112"/>
            </a:xfrm>
          </p:grpSpPr>
          <p:sp>
            <p:nvSpPr>
              <p:cNvPr id="4127" name="Freeform 51"/>
              <p:cNvSpPr/>
              <p:nvPr/>
            </p:nvSpPr>
            <p:spPr bwMode="auto">
              <a:xfrm>
                <a:off x="169463" y="405231"/>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8"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10" name="等腰三角形 3"/>
            <p:cNvSpPr/>
            <p:nvPr/>
          </p:nvSpPr>
          <p:spPr bwMode="auto">
            <a:xfrm>
              <a:off x="633595" y="1319120"/>
              <a:ext cx="620892" cy="58733"/>
            </a:xfrm>
            <a:custGeom>
              <a:avLst/>
              <a:gdLst>
                <a:gd name="T0" fmla="*/ 0 w 913468"/>
                <a:gd name="T1" fmla="*/ 58733 h 65363"/>
                <a:gd name="T2" fmla="*/ 90301 w 913468"/>
                <a:gd name="T3" fmla="*/ 0 h 65363"/>
                <a:gd name="T4" fmla="*/ 620892 w 913468"/>
                <a:gd name="T5" fmla="*/ 44183 h 65363"/>
                <a:gd name="T6" fmla="*/ 0 w 913468"/>
                <a:gd name="T7" fmla="*/ 58733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111"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2"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3"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4"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5"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6"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7"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8"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9"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0"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1"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2"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4"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5"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6" name="等腰三角形 3"/>
            <p:cNvSpPr/>
            <p:nvPr/>
          </p:nvSpPr>
          <p:spPr bwMode="auto">
            <a:xfrm>
              <a:off x="262013" y="1439761"/>
              <a:ext cx="886081" cy="126991"/>
            </a:xfrm>
            <a:custGeom>
              <a:avLst/>
              <a:gdLst>
                <a:gd name="T0" fmla="*/ 0 w 913468"/>
                <a:gd name="T1" fmla="*/ 126991 h 126323"/>
                <a:gd name="T2" fmla="*/ 319414 w 913468"/>
                <a:gd name="T3" fmla="*/ 0 h 126323"/>
                <a:gd name="T4" fmla="*/ 886081 w 913468"/>
                <a:gd name="T5" fmla="*/ 110713 h 126323"/>
                <a:gd name="T6" fmla="*/ 0 w 913468"/>
                <a:gd name="T7" fmla="*/ 126991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4102" name="文本框 42"/>
          <p:cNvSpPr txBox="1">
            <a:spLocks noChangeArrowheads="1"/>
          </p:cNvSpPr>
          <p:nvPr/>
        </p:nvSpPr>
        <p:spPr bwMode="auto">
          <a:xfrm>
            <a:off x="827088" y="184785"/>
            <a:ext cx="334454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zh-CN" sz="3600" b="1">
                <a:solidFill>
                  <a:srgbClr val="A7D692"/>
                </a:solidFill>
                <a:latin typeface="微软雅黑" panose="020B0503020204020204" pitchFamily="34" charset="-122"/>
                <a:ea typeface="微软雅黑" panose="020B0503020204020204" pitchFamily="34" charset="-122"/>
              </a:rPr>
              <a:t>shortcomings</a:t>
            </a:r>
            <a:endParaRPr lang="zh-CN" altLang="zh-CN" sz="3600" b="1">
              <a:solidFill>
                <a:srgbClr val="A7D692"/>
              </a:solidFill>
              <a:latin typeface="微软雅黑" panose="020B0503020204020204" pitchFamily="34" charset="-122"/>
              <a:ea typeface="微软雅黑" panose="020B0503020204020204" pitchFamily="34" charset="-122"/>
            </a:endParaRPr>
          </a:p>
        </p:txBody>
      </p:sp>
      <p:grpSp>
        <p:nvGrpSpPr>
          <p:cNvPr id="4105" name="组合 56"/>
          <p:cNvGrpSpPr/>
          <p:nvPr/>
        </p:nvGrpSpPr>
        <p:grpSpPr bwMode="auto">
          <a:xfrm>
            <a:off x="8154988" y="6450965"/>
            <a:ext cx="3827462" cy="95250"/>
            <a:chOff x="0" y="0"/>
            <a:chExt cx="3827597" cy="95250"/>
          </a:xfrm>
        </p:grpSpPr>
        <p:cxnSp>
          <p:nvCxnSpPr>
            <p:cNvPr id="4106" name="直接连接符 53"/>
            <p:cNvCxnSpPr>
              <a:cxnSpLocks noChangeShapeType="1"/>
            </p:cNvCxnSpPr>
            <p:nvPr/>
          </p:nvCxnSpPr>
          <p:spPr bwMode="auto">
            <a:xfrm>
              <a:off x="38101" y="47625"/>
              <a:ext cx="3741869" cy="0"/>
            </a:xfrm>
            <a:prstGeom prst="line">
              <a:avLst/>
            </a:prstGeom>
            <a:noFill/>
            <a:ln w="6350">
              <a:solidFill>
                <a:srgbClr val="F7F3C6"/>
              </a:solidFill>
              <a:round/>
            </a:ln>
            <a:extLst>
              <a:ext uri="{909E8E84-426E-40DD-AFC4-6F175D3DCCD1}">
                <a14:hiddenFill xmlns:a14="http://schemas.microsoft.com/office/drawing/2010/main">
                  <a:noFill/>
                </a14:hiddenFill>
              </a:ext>
            </a:extLst>
          </p:spPr>
        </p:cxnSp>
        <p:sp>
          <p:nvSpPr>
            <p:cNvPr id="4107" name="椭圆 54"/>
            <p:cNvSpPr>
              <a:spLocks noChangeArrowheads="1"/>
            </p:cNvSpPr>
            <p:nvPr/>
          </p:nvSpPr>
          <p:spPr bwMode="auto">
            <a:xfrm>
              <a:off x="0"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08" name="椭圆 55"/>
            <p:cNvSpPr>
              <a:spLocks noChangeArrowheads="1"/>
            </p:cNvSpPr>
            <p:nvPr/>
          </p:nvSpPr>
          <p:spPr bwMode="auto">
            <a:xfrm>
              <a:off x="3732344"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47" name="矩形 46"/>
          <p:cNvSpPr/>
          <p:nvPr/>
        </p:nvSpPr>
        <p:spPr bwMode="auto">
          <a:xfrm>
            <a:off x="0" y="18472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文本框 1"/>
          <p:cNvSpPr txBox="1"/>
          <p:nvPr/>
        </p:nvSpPr>
        <p:spPr>
          <a:xfrm>
            <a:off x="977900" y="1323340"/>
            <a:ext cx="8042910" cy="3784600"/>
          </a:xfrm>
          <a:prstGeom prst="rect">
            <a:avLst/>
          </a:prstGeom>
          <a:noFill/>
        </p:spPr>
        <p:txBody>
          <a:bodyPr wrap="square" rtlCol="0" anchor="t">
            <a:spAutoFit/>
          </a:bodyPr>
          <a:p>
            <a:pPr marL="285750" indent="-285750" algn="just">
              <a:buFont typeface="Wingdings" panose="05000000000000000000" charset="0"/>
              <a:buChar char=""/>
            </a:pPr>
            <a:r>
              <a:rPr lang="en-US" altLang="zh-CN" sz="2400">
                <a:solidFill>
                  <a:srgbClr val="92D050"/>
                </a:solidFill>
              </a:rPr>
              <a:t> </a:t>
            </a:r>
            <a:r>
              <a:rPr lang="zh-CN" altLang="en-US" sz="2400">
                <a:solidFill>
                  <a:schemeClr val="tx1"/>
                </a:solidFill>
              </a:rPr>
              <a:t>Although the study found that cost  </a:t>
            </a:r>
            <a:r>
              <a:rPr lang="en-US" altLang="zh-CN" sz="2400">
                <a:solidFill>
                  <a:schemeClr val="tx1"/>
                </a:solidFill>
              </a:rPr>
              <a:t>stickiness </a:t>
            </a:r>
            <a:r>
              <a:rPr lang="zh-CN" altLang="en-US" sz="2400">
                <a:solidFill>
                  <a:schemeClr val="tx1"/>
                </a:solidFill>
              </a:rPr>
              <a:t>leads to robustness estimation errors , but </a:t>
            </a:r>
            <a:r>
              <a:rPr lang="en-US" altLang="zh-CN" sz="2400">
                <a:solidFill>
                  <a:schemeClr val="tx1"/>
                </a:solidFill>
                <a:sym typeface="+mn-ea"/>
              </a:rPr>
              <a:t>it is </a:t>
            </a:r>
            <a:r>
              <a:rPr lang="zh-CN" altLang="en-US" sz="2400">
                <a:solidFill>
                  <a:schemeClr val="tx1"/>
                </a:solidFill>
              </a:rPr>
              <a:t>lack of in-depth analysis  on the relationship of the mutual influence between </a:t>
            </a:r>
            <a:r>
              <a:rPr lang="en-US" altLang="zh-CN" sz="2400">
                <a:solidFill>
                  <a:schemeClr val="tx1"/>
                </a:solidFill>
              </a:rPr>
              <a:t>them and </a:t>
            </a:r>
            <a:r>
              <a:rPr lang="en-US" altLang="zh-CN" sz="2400">
                <a:solidFill>
                  <a:schemeClr val="tx1"/>
                </a:solidFill>
                <a:sym typeface="+mn-ea"/>
              </a:rPr>
              <a:t>inner </a:t>
            </a:r>
            <a:r>
              <a:rPr lang="zh-CN" altLang="en-US" sz="2400">
                <a:solidFill>
                  <a:schemeClr val="tx1"/>
                </a:solidFill>
                <a:sym typeface="+mn-ea"/>
              </a:rPr>
              <a:t>mechanism </a:t>
            </a:r>
            <a:r>
              <a:rPr lang="en-US" altLang="zh-CN" sz="2400">
                <a:solidFill>
                  <a:schemeClr val="tx1"/>
                </a:solidFill>
                <a:sym typeface="+mn-ea"/>
              </a:rPr>
              <a:t>of </a:t>
            </a:r>
            <a:r>
              <a:rPr lang="zh-CN" altLang="en-US" sz="2400">
                <a:solidFill>
                  <a:schemeClr val="tx1"/>
                </a:solidFill>
                <a:sym typeface="+mn-ea"/>
              </a:rPr>
              <a:t>cost </a:t>
            </a:r>
            <a:r>
              <a:rPr lang="en-US" altLang="zh-CN" sz="2400">
                <a:solidFill>
                  <a:schemeClr val="tx1"/>
                </a:solidFill>
                <a:sym typeface="+mn-ea"/>
              </a:rPr>
              <a:t>stickiness</a:t>
            </a:r>
            <a:r>
              <a:rPr lang="zh-CN" altLang="en-US" sz="2400">
                <a:solidFill>
                  <a:schemeClr val="tx1"/>
                </a:solidFill>
              </a:rPr>
              <a:t>.</a:t>
            </a:r>
            <a:endParaRPr lang="zh-CN" altLang="en-US" sz="2400">
              <a:solidFill>
                <a:schemeClr val="tx1"/>
              </a:solidFill>
            </a:endParaRPr>
          </a:p>
          <a:p>
            <a:pPr marL="0" indent="0" algn="just">
              <a:buFont typeface="Wingdings" panose="05000000000000000000" charset="0"/>
              <a:buNone/>
            </a:pPr>
            <a:endParaRPr lang="zh-CN" altLang="en-US" sz="2400">
              <a:solidFill>
                <a:schemeClr val="tx1"/>
              </a:solidFill>
            </a:endParaRPr>
          </a:p>
          <a:p>
            <a:pPr marL="285750" indent="-285750" algn="just">
              <a:buFont typeface="Wingdings" panose="05000000000000000000" charset="0"/>
              <a:buChar char=""/>
            </a:pPr>
            <a:r>
              <a:rPr lang="zh-CN" altLang="en-US" sz="2400">
                <a:solidFill>
                  <a:srgbClr val="92D050"/>
                </a:solidFill>
              </a:rPr>
              <a:t> </a:t>
            </a:r>
            <a:r>
              <a:rPr lang="zh-CN" altLang="en-US" sz="2400">
                <a:solidFill>
                  <a:schemeClr val="tx1"/>
                </a:solidFill>
              </a:rPr>
              <a:t>In addition, </a:t>
            </a:r>
            <a:r>
              <a:rPr lang="en-US" altLang="zh-CN" sz="2400">
                <a:solidFill>
                  <a:schemeClr val="tx1"/>
                </a:solidFill>
              </a:rPr>
              <a:t>the </a:t>
            </a:r>
            <a:r>
              <a:rPr lang="zh-CN" altLang="en-US" sz="2400">
                <a:solidFill>
                  <a:schemeClr val="tx1"/>
                </a:solidFill>
              </a:rPr>
              <a:t> paper </a:t>
            </a:r>
            <a:r>
              <a:rPr lang="en-US" altLang="zh-CN" sz="2400">
                <a:solidFill>
                  <a:schemeClr val="tx1"/>
                </a:solidFill>
              </a:rPr>
              <a:t>was only consrdering  the influence of cost stickiness for the aspect of the degree and scope of </a:t>
            </a:r>
            <a:r>
              <a:rPr lang="en-US" altLang="zh-CN" sz="2400">
                <a:solidFill>
                  <a:schemeClr val="tx1"/>
                </a:solidFill>
                <a:latin typeface="+mn-lt"/>
                <a:sym typeface="+mn-ea"/>
              </a:rPr>
              <a:t>conservatism</a:t>
            </a:r>
            <a:r>
              <a:rPr lang="en-US" altLang="zh-CN" sz="2400">
                <a:solidFill>
                  <a:schemeClr val="tx1"/>
                </a:solidFill>
              </a:rPr>
              <a:t>  without concernning the features of the surplus.</a:t>
            </a:r>
            <a:endParaRPr lang="en-US" altLang="zh-CN" sz="2400">
              <a:solidFill>
                <a:schemeClr val="tx1"/>
              </a:solidFill>
            </a:endParaRPr>
          </a:p>
          <a:p>
            <a:pPr marL="285750" indent="-285750">
              <a:buFont typeface="Wingdings" panose="05000000000000000000" charset="0"/>
              <a:buChar char=""/>
            </a:pPr>
            <a:endParaRPr lang="en-US" altLang="zh-CN"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1"/>
          <p:cNvGrpSpPr/>
          <p:nvPr/>
        </p:nvGrpSpPr>
        <p:grpSpPr bwMode="auto">
          <a:xfrm>
            <a:off x="9364663" y="3033713"/>
            <a:ext cx="419100" cy="604837"/>
            <a:chOff x="0" y="0"/>
            <a:chExt cx="276552" cy="398732"/>
          </a:xfrm>
        </p:grpSpPr>
        <p:sp>
          <p:nvSpPr>
            <p:cNvPr id="4132" name="Freeform 51"/>
            <p:cNvSpPr/>
            <p:nvPr/>
          </p:nvSpPr>
          <p:spPr bwMode="auto">
            <a:xfrm>
              <a:off x="113923" y="272425"/>
              <a:ext cx="53659" cy="126307"/>
            </a:xfrm>
            <a:custGeom>
              <a:avLst/>
              <a:gdLst>
                <a:gd name="T0" fmla="*/ 0 w 27"/>
                <a:gd name="T1" fmla="*/ 0 h 64"/>
                <a:gd name="T2" fmla="*/ 23848 w 27"/>
                <a:gd name="T3" fmla="*/ 1974 h 64"/>
                <a:gd name="T4" fmla="*/ 53659 w 27"/>
                <a:gd name="T5" fmla="*/ 0 h 64"/>
                <a:gd name="T6" fmla="*/ 53659 w 27"/>
                <a:gd name="T7" fmla="*/ 126307 h 64"/>
                <a:gd name="T8" fmla="*/ 0 w 27"/>
                <a:gd name="T9" fmla="*/ 126307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3" name="Freeform 52"/>
            <p:cNvSpPr/>
            <p:nvPr/>
          </p:nvSpPr>
          <p:spPr bwMode="auto">
            <a:xfrm>
              <a:off x="0" y="0"/>
              <a:ext cx="276552" cy="274902"/>
            </a:xfrm>
            <a:custGeom>
              <a:avLst/>
              <a:gdLst>
                <a:gd name="T0" fmla="*/ 167125 w 139"/>
                <a:gd name="T1" fmla="*/ 272924 h 139"/>
                <a:gd name="T2" fmla="*/ 137281 w 139"/>
                <a:gd name="T3" fmla="*/ 274902 h 139"/>
                <a:gd name="T4" fmla="*/ 113406 w 139"/>
                <a:gd name="T5" fmla="*/ 272924 h 139"/>
                <a:gd name="T6" fmla="*/ 39792 w 139"/>
                <a:gd name="T7" fmla="*/ 235348 h 139"/>
                <a:gd name="T8" fmla="*/ 0 w 139"/>
                <a:gd name="T9" fmla="*/ 138440 h 139"/>
                <a:gd name="T10" fmla="*/ 39792 w 139"/>
                <a:gd name="T11" fmla="*/ 41532 h 139"/>
                <a:gd name="T12" fmla="*/ 137281 w 139"/>
                <a:gd name="T13" fmla="*/ 0 h 139"/>
                <a:gd name="T14" fmla="*/ 236760 w 139"/>
                <a:gd name="T15" fmla="*/ 41532 h 139"/>
                <a:gd name="T16" fmla="*/ 276552 w 139"/>
                <a:gd name="T17" fmla="*/ 138440 h 139"/>
                <a:gd name="T18" fmla="*/ 236760 w 139"/>
                <a:gd name="T19" fmla="*/ 235348 h 139"/>
                <a:gd name="T20" fmla="*/ 167125 w 139"/>
                <a:gd name="T21" fmla="*/ 27292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099" name="组合 47"/>
          <p:cNvGrpSpPr/>
          <p:nvPr/>
        </p:nvGrpSpPr>
        <p:grpSpPr bwMode="auto">
          <a:xfrm>
            <a:off x="0" y="3063558"/>
            <a:ext cx="12192000" cy="3823970"/>
            <a:chOff x="0" y="0"/>
            <a:chExt cx="12192000" cy="3823492"/>
          </a:xfrm>
        </p:grpSpPr>
        <p:sp>
          <p:nvSpPr>
            <p:cNvPr id="4129" name="矩形 17"/>
            <p:cNvSpPr>
              <a:spLocks noChangeArrowheads="1"/>
            </p:cNvSpPr>
            <p:nvPr/>
          </p:nvSpPr>
          <p:spPr bwMode="auto">
            <a:xfrm>
              <a:off x="0" y="1549206"/>
              <a:ext cx="12192000" cy="2274286"/>
            </a:xfrm>
            <a:prstGeom prst="rect">
              <a:avLst/>
            </a:prstGeom>
            <a:solidFill>
              <a:srgbClr val="A7D6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0" name="椭圆 46"/>
            <p:cNvSpPr>
              <a:spLocks noChangeArrowheads="1"/>
            </p:cNvSpPr>
            <p:nvPr/>
          </p:nvSpPr>
          <p:spPr bwMode="auto">
            <a:xfrm>
              <a:off x="10261600" y="279365"/>
              <a:ext cx="625475" cy="626984"/>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1" name="椭圆 48"/>
            <p:cNvSpPr>
              <a:spLocks noChangeArrowheads="1"/>
            </p:cNvSpPr>
            <p:nvPr/>
          </p:nvSpPr>
          <p:spPr bwMode="auto">
            <a:xfrm>
              <a:off x="10887075" y="0"/>
              <a:ext cx="271463" cy="271428"/>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grpSp>
        <p:nvGrpSpPr>
          <p:cNvPr id="4101" name="组合 18"/>
          <p:cNvGrpSpPr/>
          <p:nvPr/>
        </p:nvGrpSpPr>
        <p:grpSpPr bwMode="auto">
          <a:xfrm>
            <a:off x="693420" y="4874895"/>
            <a:ext cx="1786255" cy="1708150"/>
            <a:chOff x="0" y="0"/>
            <a:chExt cx="1802332" cy="1708029"/>
          </a:xfrm>
        </p:grpSpPr>
        <p:grpSp>
          <p:nvGrpSpPr>
            <p:cNvPr id="4109" name="组合 19"/>
            <p:cNvGrpSpPr/>
            <p:nvPr/>
          </p:nvGrpSpPr>
          <p:grpSpPr bwMode="auto">
            <a:xfrm>
              <a:off x="1540576" y="760334"/>
              <a:ext cx="261756" cy="377397"/>
              <a:chOff x="0" y="0"/>
              <a:chExt cx="411371" cy="593112"/>
            </a:xfrm>
          </p:grpSpPr>
          <p:sp>
            <p:nvSpPr>
              <p:cNvPr id="4127" name="Freeform 51"/>
              <p:cNvSpPr/>
              <p:nvPr/>
            </p:nvSpPr>
            <p:spPr bwMode="auto">
              <a:xfrm>
                <a:off x="169463" y="405231"/>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8"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10" name="等腰三角形 3"/>
            <p:cNvSpPr/>
            <p:nvPr/>
          </p:nvSpPr>
          <p:spPr bwMode="auto">
            <a:xfrm>
              <a:off x="633595" y="1319120"/>
              <a:ext cx="620892" cy="58733"/>
            </a:xfrm>
            <a:custGeom>
              <a:avLst/>
              <a:gdLst>
                <a:gd name="T0" fmla="*/ 0 w 913468"/>
                <a:gd name="T1" fmla="*/ 58733 h 65363"/>
                <a:gd name="T2" fmla="*/ 90301 w 913468"/>
                <a:gd name="T3" fmla="*/ 0 h 65363"/>
                <a:gd name="T4" fmla="*/ 620892 w 913468"/>
                <a:gd name="T5" fmla="*/ 44183 h 65363"/>
                <a:gd name="T6" fmla="*/ 0 w 913468"/>
                <a:gd name="T7" fmla="*/ 58733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111"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2"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3"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4"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5"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6"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7"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8"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9"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0"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1"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2"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4"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5"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6" name="等腰三角形 3"/>
            <p:cNvSpPr/>
            <p:nvPr/>
          </p:nvSpPr>
          <p:spPr bwMode="auto">
            <a:xfrm>
              <a:off x="262013" y="1439761"/>
              <a:ext cx="886081" cy="126991"/>
            </a:xfrm>
            <a:custGeom>
              <a:avLst/>
              <a:gdLst>
                <a:gd name="T0" fmla="*/ 0 w 913468"/>
                <a:gd name="T1" fmla="*/ 126991 h 126323"/>
                <a:gd name="T2" fmla="*/ 319414 w 913468"/>
                <a:gd name="T3" fmla="*/ 0 h 126323"/>
                <a:gd name="T4" fmla="*/ 886081 w 913468"/>
                <a:gd name="T5" fmla="*/ 110713 h 126323"/>
                <a:gd name="T6" fmla="*/ 0 w 913468"/>
                <a:gd name="T7" fmla="*/ 126991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4103" name="等腰三角形 3"/>
          <p:cNvSpPr/>
          <p:nvPr/>
        </p:nvSpPr>
        <p:spPr bwMode="auto">
          <a:xfrm>
            <a:off x="3238500" y="6247765"/>
            <a:ext cx="885825" cy="119063"/>
          </a:xfrm>
          <a:custGeom>
            <a:avLst/>
            <a:gdLst>
              <a:gd name="T0" fmla="*/ 0 w 913468"/>
              <a:gd name="T1" fmla="*/ 119063 h 118703"/>
              <a:gd name="T2" fmla="*/ 281223 w 913468"/>
              <a:gd name="T3" fmla="*/ 0 h 118703"/>
              <a:gd name="T4" fmla="*/ 885825 w 913468"/>
              <a:gd name="T5" fmla="*/ 102822 h 118703"/>
              <a:gd name="T6" fmla="*/ 0 w 913468"/>
              <a:gd name="T7" fmla="*/ 119063 h 1187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18703">
                <a:moveTo>
                  <a:pt x="0" y="118703"/>
                </a:moveTo>
                <a:lnTo>
                  <a:pt x="289999" y="0"/>
                </a:lnTo>
                <a:lnTo>
                  <a:pt x="913468" y="102511"/>
                </a:lnTo>
                <a:lnTo>
                  <a:pt x="0" y="11870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4105" name="组合 56"/>
          <p:cNvGrpSpPr/>
          <p:nvPr/>
        </p:nvGrpSpPr>
        <p:grpSpPr bwMode="auto">
          <a:xfrm>
            <a:off x="392113" y="6535420"/>
            <a:ext cx="3827462" cy="95250"/>
            <a:chOff x="0" y="0"/>
            <a:chExt cx="3827597" cy="95250"/>
          </a:xfrm>
        </p:grpSpPr>
        <p:cxnSp>
          <p:nvCxnSpPr>
            <p:cNvPr id="4106" name="直接连接符 53"/>
            <p:cNvCxnSpPr>
              <a:cxnSpLocks noChangeShapeType="1"/>
            </p:cNvCxnSpPr>
            <p:nvPr/>
          </p:nvCxnSpPr>
          <p:spPr bwMode="auto">
            <a:xfrm>
              <a:off x="38101" y="47625"/>
              <a:ext cx="3741869" cy="0"/>
            </a:xfrm>
            <a:prstGeom prst="line">
              <a:avLst/>
            </a:prstGeom>
            <a:noFill/>
            <a:ln w="6350">
              <a:solidFill>
                <a:srgbClr val="F7F3C6"/>
              </a:solidFill>
              <a:round/>
            </a:ln>
            <a:extLst>
              <a:ext uri="{909E8E84-426E-40DD-AFC4-6F175D3DCCD1}">
                <a14:hiddenFill xmlns:a14="http://schemas.microsoft.com/office/drawing/2010/main">
                  <a:noFill/>
                </a14:hiddenFill>
              </a:ext>
            </a:extLst>
          </p:spPr>
        </p:cxnSp>
        <p:sp>
          <p:nvSpPr>
            <p:cNvPr id="4107" name="椭圆 54"/>
            <p:cNvSpPr>
              <a:spLocks noChangeArrowheads="1"/>
            </p:cNvSpPr>
            <p:nvPr/>
          </p:nvSpPr>
          <p:spPr bwMode="auto">
            <a:xfrm>
              <a:off x="0"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08" name="椭圆 55"/>
            <p:cNvSpPr>
              <a:spLocks noChangeArrowheads="1"/>
            </p:cNvSpPr>
            <p:nvPr/>
          </p:nvSpPr>
          <p:spPr bwMode="auto">
            <a:xfrm>
              <a:off x="3732344"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7" name="矩形 16"/>
          <p:cNvSpPr/>
          <p:nvPr/>
        </p:nvSpPr>
        <p:spPr bwMode="auto">
          <a:xfrm>
            <a:off x="0" y="184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文本框 1"/>
          <p:cNvSpPr txBox="1"/>
          <p:nvPr/>
        </p:nvSpPr>
        <p:spPr>
          <a:xfrm>
            <a:off x="709295" y="1905"/>
            <a:ext cx="4189730" cy="521970"/>
          </a:xfrm>
          <a:prstGeom prst="rect">
            <a:avLst/>
          </a:prstGeom>
          <a:noFill/>
        </p:spPr>
        <p:txBody>
          <a:bodyPr wrap="square" rtlCol="0" anchor="t">
            <a:spAutoFit/>
          </a:bodyPr>
          <a:p>
            <a:r>
              <a:rPr lang="en-US" altLang="zh-CN" sz="2800" b="1" dirty="0">
                <a:solidFill>
                  <a:srgbClr val="A7D692"/>
                </a:solidFill>
                <a:latin typeface="微软雅黑" panose="020B0503020204020204" pitchFamily="34" charset="-122"/>
                <a:ea typeface="微软雅黑" panose="020B0503020204020204" pitchFamily="34" charset="-122"/>
                <a:sym typeface="+mn-ea"/>
              </a:rPr>
              <a:t>Problem statement</a:t>
            </a:r>
            <a:endParaRPr lang="zh-CN" altLang="en-US" sz="2800"/>
          </a:p>
        </p:txBody>
      </p:sp>
      <p:sp>
        <p:nvSpPr>
          <p:cNvPr id="3" name="文本框 2"/>
          <p:cNvSpPr txBox="1"/>
          <p:nvPr/>
        </p:nvSpPr>
        <p:spPr>
          <a:xfrm>
            <a:off x="392430" y="962025"/>
            <a:ext cx="10728325" cy="2306955"/>
          </a:xfrm>
          <a:prstGeom prst="rect">
            <a:avLst/>
          </a:prstGeom>
          <a:noFill/>
        </p:spPr>
        <p:txBody>
          <a:bodyPr wrap="square" rtlCol="0" anchor="t">
            <a:spAutoFit/>
          </a:bodyPr>
          <a:p>
            <a:pPr algn="just"/>
            <a:r>
              <a:rPr lang="zh-CN" altLang="en-US" sz="2400">
                <a:solidFill>
                  <a:schemeClr val="tx1"/>
                </a:solidFill>
                <a:effectLst>
                  <a:outerShdw blurRad="38100" dist="19050" dir="2700000" algn="tl" rotWithShape="0">
                    <a:schemeClr val="dk1">
                      <a:alpha val="40000"/>
                    </a:schemeClr>
                  </a:outerShdw>
                </a:effectLst>
              </a:rPr>
              <a:t>We show that cost stickiness can be</a:t>
            </a:r>
            <a:r>
              <a:rPr lang="zh-CN" altLang="en-US" sz="2400">
                <a:solidFill>
                  <a:schemeClr val="accent1"/>
                </a:solidFill>
                <a:effectLst>
                  <a:outerShdw blurRad="38100" dist="25400" dir="5400000" algn="ctr" rotWithShape="0">
                    <a:srgbClr val="6E747A">
                      <a:alpha val="43000"/>
                    </a:srgbClr>
                  </a:outerShdw>
                </a:effectLst>
              </a:rPr>
              <a:t> mistaken</a:t>
            </a:r>
            <a:r>
              <a:rPr lang="zh-CN" altLang="en-US" sz="2400">
                <a:solidFill>
                  <a:schemeClr val="tx1"/>
                </a:solidFill>
                <a:effectLst>
                  <a:outerShdw blurRad="38100" dist="19050" dir="2700000" algn="tl" rotWithShape="0">
                    <a:schemeClr val="dk1">
                      <a:alpha val="40000"/>
                    </a:schemeClr>
                  </a:outerShdw>
                </a:effectLst>
              </a:rPr>
              <a:t> for conditional conservatism in standard models, distorting inferences about both the average level of conservatism and the extent of cross-sectional variation in conservatism. </a:t>
            </a:r>
            <a:endParaRPr lang="zh-CN" altLang="en-US" sz="2400">
              <a:solidFill>
                <a:schemeClr val="tx1"/>
              </a:solidFill>
              <a:effectLst>
                <a:outerShdw blurRad="38100" dist="19050" dir="2700000" algn="tl" rotWithShape="0">
                  <a:schemeClr val="dk1">
                    <a:alpha val="40000"/>
                  </a:schemeClr>
                </a:outerShdw>
              </a:effectLst>
            </a:endParaRPr>
          </a:p>
          <a:p>
            <a:pPr algn="just"/>
            <a:endParaRPr lang="zh-CN" altLang="en-US" sz="2400">
              <a:solidFill>
                <a:schemeClr val="tx1"/>
              </a:solidFill>
              <a:effectLst>
                <a:outerShdw blurRad="38100" dist="19050" dir="2700000" algn="tl" rotWithShape="0">
                  <a:schemeClr val="dk1">
                    <a:alpha val="40000"/>
                  </a:schemeClr>
                </a:outerShdw>
              </a:effectLst>
            </a:endParaRPr>
          </a:p>
          <a:p>
            <a:pPr algn="just"/>
            <a:r>
              <a:rPr lang="zh-CN" altLang="en-US" sz="2400"/>
              <a:t>To reduce the likelihood of spurious inference, we develop new empirical tests that separate conservatism from the confounding effect of sticky costs.</a:t>
            </a:r>
            <a:endParaRPr lang="zh-CN"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7172" name="Rounded Rectangle 33"/>
          <p:cNvSpPr>
            <a:spLocks noChangeArrowheads="1"/>
          </p:cNvSpPr>
          <p:nvPr/>
        </p:nvSpPr>
        <p:spPr bwMode="auto">
          <a:xfrm>
            <a:off x="8365808" y="6197600"/>
            <a:ext cx="2111375" cy="404813"/>
          </a:xfrm>
          <a:prstGeom prst="roundRect">
            <a:avLst>
              <a:gd name="adj" fmla="val 16667"/>
            </a:avLst>
          </a:pr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bg-BG" altLang="en-US" sz="2100">
              <a:solidFill>
                <a:srgbClr val="FFFFFF"/>
              </a:solidFill>
              <a:latin typeface="PT Sans"/>
            </a:endParaRPr>
          </a:p>
        </p:txBody>
      </p:sp>
      <p:sp>
        <p:nvSpPr>
          <p:cNvPr id="7186" name="文本框 48"/>
          <p:cNvSpPr txBox="1">
            <a:spLocks noChangeArrowheads="1"/>
          </p:cNvSpPr>
          <p:nvPr/>
        </p:nvSpPr>
        <p:spPr bwMode="auto">
          <a:xfrm>
            <a:off x="196215" y="1808480"/>
            <a:ext cx="10616565" cy="31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zh-CN" altLang="en-US" sz="2400">
                <a:latin typeface="+mn-lt"/>
                <a:sym typeface="+mn-ea"/>
              </a:rPr>
              <a:t>Conservatism and sticky costs are fundamentally different phenomena: </a:t>
            </a:r>
            <a:endParaRPr lang="zh-CN" altLang="en-US" sz="2400">
              <a:latin typeface="+mn-lt"/>
            </a:endParaRPr>
          </a:p>
          <a:p>
            <a:pPr algn="just"/>
            <a:r>
              <a:rPr lang="zh-CN" altLang="en-US" sz="2400">
                <a:solidFill>
                  <a:srgbClr val="FF0000"/>
                </a:solidFill>
                <a:latin typeface="+mn-lt"/>
                <a:sym typeface="+mn-ea"/>
              </a:rPr>
              <a:t>conservatism</a:t>
            </a:r>
            <a:r>
              <a:rPr lang="zh-CN" altLang="en-US" sz="2400">
                <a:latin typeface="+mn-lt"/>
                <a:sym typeface="+mn-ea"/>
              </a:rPr>
              <a:t> is </a:t>
            </a:r>
            <a:r>
              <a:rPr lang="zh-CN" altLang="en-US" sz="2400">
                <a:solidFill>
                  <a:schemeClr val="accent1"/>
                </a:solidFill>
                <a:effectLst>
                  <a:outerShdw blurRad="38100" dist="38100" dir="2700000" algn="tl">
                    <a:srgbClr val="000000">
                      <a:alpha val="43137"/>
                    </a:srgbClr>
                  </a:outerShdw>
                </a:effectLst>
                <a:latin typeface="+mn-lt"/>
                <a:sym typeface="+mn-ea"/>
              </a:rPr>
              <a:t>asymmetry in the information system</a:t>
            </a:r>
            <a:r>
              <a:rPr lang="zh-CN" altLang="en-US" sz="2400">
                <a:effectLst>
                  <a:outerShdw blurRad="38100" dist="38100" dir="2700000" algn="tl">
                    <a:srgbClr val="000000">
                      <a:alpha val="43137"/>
                    </a:srgbClr>
                  </a:outerShdw>
                </a:effectLst>
                <a:latin typeface="+mn-lt"/>
                <a:sym typeface="+mn-ea"/>
              </a:rPr>
              <a:t> </a:t>
            </a:r>
            <a:r>
              <a:rPr lang="zh-CN" altLang="en-US" sz="2400">
                <a:latin typeface="+mn-lt"/>
                <a:sym typeface="+mn-ea"/>
              </a:rPr>
              <a:t>that translates economic activity into accounting data, whereas</a:t>
            </a:r>
            <a:r>
              <a:rPr lang="zh-CN" altLang="en-US" sz="2400">
                <a:solidFill>
                  <a:srgbClr val="FF0000"/>
                </a:solidFill>
                <a:latin typeface="+mn-lt"/>
                <a:sym typeface="+mn-ea"/>
              </a:rPr>
              <a:t> cost stickiness</a:t>
            </a:r>
            <a:r>
              <a:rPr lang="zh-CN" altLang="en-US" sz="2400">
                <a:latin typeface="+mn-lt"/>
                <a:sym typeface="+mn-ea"/>
              </a:rPr>
              <a:t> is </a:t>
            </a:r>
            <a:r>
              <a:rPr lang="zh-CN" altLang="en-US" sz="2400">
                <a:solidFill>
                  <a:schemeClr val="accent1"/>
                </a:solidFill>
                <a:effectLst>
                  <a:outerShdw blurRad="38100" dist="38100" dir="2700000" algn="tl">
                    <a:srgbClr val="000000">
                      <a:alpha val="43137"/>
                    </a:srgbClr>
                  </a:outerShdw>
                </a:effectLst>
                <a:latin typeface="+mn-lt"/>
                <a:sym typeface="+mn-ea"/>
              </a:rPr>
              <a:t>asymmetry in the economic activity itself.</a:t>
            </a:r>
            <a:r>
              <a:rPr lang="zh-CN" altLang="en-US" sz="2400">
                <a:effectLst>
                  <a:outerShdw blurRad="38100" dist="38100" dir="2700000" algn="tl">
                    <a:srgbClr val="000000">
                      <a:alpha val="43137"/>
                    </a:srgbClr>
                  </a:outerShdw>
                </a:effectLst>
                <a:latin typeface="+mn-lt"/>
                <a:sym typeface="+mn-ea"/>
              </a:rPr>
              <a:t> </a:t>
            </a:r>
            <a:endParaRPr lang="zh-CN" altLang="en-US" sz="2400">
              <a:effectLst>
                <a:outerShdw blurRad="38100" dist="38100" dir="2700000" algn="tl">
                  <a:srgbClr val="000000">
                    <a:alpha val="43137"/>
                  </a:srgbClr>
                </a:outerShdw>
              </a:effectLst>
              <a:latin typeface="+mn-lt"/>
            </a:endParaRPr>
          </a:p>
          <a:p>
            <a:pPr algn="just"/>
            <a:r>
              <a:rPr lang="zh-CN" altLang="en-US" sz="2400">
                <a:latin typeface="+mn-lt"/>
                <a:sym typeface="+mn-ea"/>
              </a:rPr>
              <a:t>Because the asymmetry in </a:t>
            </a:r>
            <a:r>
              <a:rPr lang="zh-CN" altLang="en-US" sz="2400">
                <a:solidFill>
                  <a:schemeClr val="accent1"/>
                </a:solidFill>
                <a:effectLst>
                  <a:outerShdw blurRad="38100" dist="25400" dir="5400000" algn="ctr" rotWithShape="0">
                    <a:srgbClr val="6E747A">
                      <a:alpha val="43000"/>
                    </a:srgbClr>
                  </a:outerShdw>
                </a:effectLst>
                <a:latin typeface="+mn-lt"/>
                <a:sym typeface="+mn-ea"/>
              </a:rPr>
              <a:t>reported earnings</a:t>
            </a:r>
            <a:r>
              <a:rPr lang="zh-CN" altLang="en-US" sz="2400">
                <a:latin typeface="+mn-lt"/>
                <a:sym typeface="+mn-ea"/>
              </a:rPr>
              <a:t> can arise from either conservatism or cost stickiness, empirical models should account for both phenomena to ensure accurate inferences</a:t>
            </a:r>
            <a:endParaRPr lang="zh-CN" altLang="en-US" sz="2400">
              <a:latin typeface="+mn-lt"/>
              <a:sym typeface="+mn-ea"/>
            </a:endParaRPr>
          </a:p>
          <a:p>
            <a:pPr indent="0" algn="just">
              <a:buNone/>
            </a:pPr>
            <a:endParaRPr lang="en-US" altLang="zh-CN" sz="2400">
              <a:solidFill>
                <a:srgbClr val="000000"/>
              </a:solidFill>
              <a:latin typeface="+mn-lt"/>
              <a:ea typeface="微软雅黑" panose="020B0503020204020204" pitchFamily="34" charset="-122"/>
            </a:endParaRPr>
          </a:p>
        </p:txBody>
      </p:sp>
      <p:grpSp>
        <p:nvGrpSpPr>
          <p:cNvPr id="7195" name="组合 57"/>
          <p:cNvGrpSpPr/>
          <p:nvPr/>
        </p:nvGrpSpPr>
        <p:grpSpPr bwMode="auto">
          <a:xfrm>
            <a:off x="10398443" y="4923473"/>
            <a:ext cx="1668462" cy="1679575"/>
            <a:chOff x="0" y="0"/>
            <a:chExt cx="1011238" cy="1017588"/>
          </a:xfrm>
        </p:grpSpPr>
        <p:sp>
          <p:nvSpPr>
            <p:cNvPr id="7196" name="Oval 208"/>
            <p:cNvSpPr>
              <a:spLocks noChangeArrowheads="1"/>
            </p:cNvSpPr>
            <p:nvPr/>
          </p:nvSpPr>
          <p:spPr bwMode="auto">
            <a:xfrm>
              <a:off x="0" y="0"/>
              <a:ext cx="1011238" cy="1017588"/>
            </a:xfrm>
            <a:prstGeom prst="ellipse">
              <a:avLst/>
            </a:pr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500">
                <a:solidFill>
                  <a:srgbClr val="000000"/>
                </a:solidFill>
              </a:endParaRPr>
            </a:p>
          </p:txBody>
        </p:sp>
        <p:sp>
          <p:nvSpPr>
            <p:cNvPr id="7197" name="Freeform 209"/>
            <p:cNvSpPr/>
            <p:nvPr/>
          </p:nvSpPr>
          <p:spPr bwMode="auto">
            <a:xfrm>
              <a:off x="0" y="49052"/>
              <a:ext cx="1011238" cy="749245"/>
            </a:xfrm>
            <a:custGeom>
              <a:avLst/>
              <a:gdLst>
                <a:gd name="T0" fmla="*/ 0 w 637"/>
                <a:gd name="T1" fmla="*/ 458754 h 472"/>
                <a:gd name="T2" fmla="*/ 506413 w 637"/>
                <a:gd name="T3" fmla="*/ 0 h 472"/>
                <a:gd name="T4" fmla="*/ 1011238 w 637"/>
                <a:gd name="T5" fmla="*/ 452404 h 472"/>
                <a:gd name="T6" fmla="*/ 528638 w 637"/>
                <a:gd name="T7" fmla="*/ 749245 h 472"/>
                <a:gd name="T8" fmla="*/ 0 w 637"/>
                <a:gd name="T9" fmla="*/ 45875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472">
                  <a:moveTo>
                    <a:pt x="0" y="289"/>
                  </a:moveTo>
                  <a:lnTo>
                    <a:pt x="319" y="0"/>
                  </a:lnTo>
                  <a:lnTo>
                    <a:pt x="637" y="285"/>
                  </a:lnTo>
                  <a:lnTo>
                    <a:pt x="333" y="472"/>
                  </a:lnTo>
                  <a:lnTo>
                    <a:pt x="0" y="289"/>
                  </a:lnTo>
                  <a:close/>
                </a:path>
              </a:pathLst>
            </a:custGeom>
            <a:solidFill>
              <a:srgbClr val="1B433A"/>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8" name="Freeform 210"/>
            <p:cNvSpPr/>
            <p:nvPr/>
          </p:nvSpPr>
          <p:spPr bwMode="auto">
            <a:xfrm>
              <a:off x="161644" y="124072"/>
              <a:ext cx="692761" cy="710773"/>
            </a:xfrm>
            <a:custGeom>
              <a:avLst/>
              <a:gdLst>
                <a:gd name="T0" fmla="*/ 692761 w 381"/>
                <a:gd name="T1" fmla="*/ 424641 h 390"/>
                <a:gd name="T2" fmla="*/ 474569 w 381"/>
                <a:gd name="T3" fmla="*/ 619648 h 390"/>
                <a:gd name="T4" fmla="*/ 443658 w 381"/>
                <a:gd name="T5" fmla="*/ 621471 h 390"/>
                <a:gd name="T6" fmla="*/ 429112 w 381"/>
                <a:gd name="T7" fmla="*/ 710773 h 390"/>
                <a:gd name="T8" fmla="*/ 287287 w 381"/>
                <a:gd name="T9" fmla="*/ 619648 h 390"/>
                <a:gd name="T10" fmla="*/ 218192 w 381"/>
                <a:gd name="T11" fmla="*/ 619648 h 390"/>
                <a:gd name="T12" fmla="*/ 0 w 381"/>
                <a:gd name="T13" fmla="*/ 424641 h 390"/>
                <a:gd name="T14" fmla="*/ 0 w 381"/>
                <a:gd name="T15" fmla="*/ 195007 h 390"/>
                <a:gd name="T16" fmla="*/ 218192 w 381"/>
                <a:gd name="T17" fmla="*/ 0 h 390"/>
                <a:gd name="T18" fmla="*/ 474569 w 381"/>
                <a:gd name="T19" fmla="*/ 0 h 390"/>
                <a:gd name="T20" fmla="*/ 692761 w 381"/>
                <a:gd name="T21" fmla="*/ 195007 h 390"/>
                <a:gd name="T22" fmla="*/ 692761 w 381"/>
                <a:gd name="T23" fmla="*/ 424641 h 3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1" h="390">
                  <a:moveTo>
                    <a:pt x="381" y="233"/>
                  </a:moveTo>
                  <a:cubicBezTo>
                    <a:pt x="381" y="292"/>
                    <a:pt x="327" y="340"/>
                    <a:pt x="261" y="340"/>
                  </a:cubicBezTo>
                  <a:cubicBezTo>
                    <a:pt x="244" y="341"/>
                    <a:pt x="244" y="341"/>
                    <a:pt x="244" y="341"/>
                  </a:cubicBezTo>
                  <a:cubicBezTo>
                    <a:pt x="236" y="390"/>
                    <a:pt x="236" y="390"/>
                    <a:pt x="236" y="390"/>
                  </a:cubicBezTo>
                  <a:cubicBezTo>
                    <a:pt x="158" y="340"/>
                    <a:pt x="158" y="340"/>
                    <a:pt x="158" y="340"/>
                  </a:cubicBezTo>
                  <a:cubicBezTo>
                    <a:pt x="120" y="340"/>
                    <a:pt x="120" y="340"/>
                    <a:pt x="120" y="340"/>
                  </a:cubicBezTo>
                  <a:cubicBezTo>
                    <a:pt x="53" y="340"/>
                    <a:pt x="0" y="292"/>
                    <a:pt x="0" y="233"/>
                  </a:cubicBezTo>
                  <a:cubicBezTo>
                    <a:pt x="0" y="107"/>
                    <a:pt x="0" y="107"/>
                    <a:pt x="0" y="107"/>
                  </a:cubicBezTo>
                  <a:cubicBezTo>
                    <a:pt x="0" y="48"/>
                    <a:pt x="53" y="0"/>
                    <a:pt x="120" y="0"/>
                  </a:cubicBezTo>
                  <a:cubicBezTo>
                    <a:pt x="261" y="0"/>
                    <a:pt x="261" y="0"/>
                    <a:pt x="261" y="0"/>
                  </a:cubicBezTo>
                  <a:cubicBezTo>
                    <a:pt x="327" y="0"/>
                    <a:pt x="381" y="48"/>
                    <a:pt x="381" y="107"/>
                  </a:cubicBezTo>
                  <a:lnTo>
                    <a:pt x="381" y="233"/>
                  </a:lnTo>
                  <a:close/>
                </a:path>
              </a:pathLst>
            </a:custGeom>
            <a:solidFill>
              <a:srgbClr val="E07A42"/>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9" name="Freeform 211"/>
            <p:cNvSpPr/>
            <p:nvPr/>
          </p:nvSpPr>
          <p:spPr bwMode="auto">
            <a:xfrm>
              <a:off x="251125" y="207750"/>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0" name="Freeform 212"/>
            <p:cNvSpPr/>
            <p:nvPr/>
          </p:nvSpPr>
          <p:spPr bwMode="auto">
            <a:xfrm>
              <a:off x="251125" y="302968"/>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4"/>
                    <a:pt x="284" y="0"/>
                    <a:pt x="278" y="0"/>
                  </a:cubicBezTo>
                  <a:cubicBezTo>
                    <a:pt x="11" y="0"/>
                    <a:pt x="11" y="0"/>
                    <a:pt x="11" y="0"/>
                  </a:cubicBezTo>
                  <a:cubicBezTo>
                    <a:pt x="5" y="0"/>
                    <a:pt x="0" y="4"/>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1" name="Freeform 213"/>
            <p:cNvSpPr/>
            <p:nvPr/>
          </p:nvSpPr>
          <p:spPr bwMode="auto">
            <a:xfrm>
              <a:off x="251125" y="392416"/>
              <a:ext cx="522457" cy="37510"/>
            </a:xfrm>
            <a:custGeom>
              <a:avLst/>
              <a:gdLst>
                <a:gd name="T0" fmla="*/ 522457 w 288"/>
                <a:gd name="T1" fmla="*/ 17862 h 21"/>
                <a:gd name="T2" fmla="*/ 504316 w 288"/>
                <a:gd name="T3" fmla="*/ 0 h 21"/>
                <a:gd name="T4" fmla="*/ 19955 w 288"/>
                <a:gd name="T5" fmla="*/ 0 h 21"/>
                <a:gd name="T6" fmla="*/ 0 w 288"/>
                <a:gd name="T7" fmla="*/ 17862 h 21"/>
                <a:gd name="T8" fmla="*/ 0 w 288"/>
                <a:gd name="T9" fmla="*/ 17862 h 21"/>
                <a:gd name="T10" fmla="*/ 19955 w 288"/>
                <a:gd name="T11" fmla="*/ 37510 h 21"/>
                <a:gd name="T12" fmla="*/ 504316 w 288"/>
                <a:gd name="T13" fmla="*/ 37510 h 21"/>
                <a:gd name="T14" fmla="*/ 522457 w 288"/>
                <a:gd name="T15" fmla="*/ 1786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2" name="Freeform 214"/>
            <p:cNvSpPr/>
            <p:nvPr/>
          </p:nvSpPr>
          <p:spPr bwMode="auto">
            <a:xfrm>
              <a:off x="251125" y="480902"/>
              <a:ext cx="342532" cy="38472"/>
            </a:xfrm>
            <a:custGeom>
              <a:avLst/>
              <a:gdLst>
                <a:gd name="T0" fmla="*/ 342532 w 189"/>
                <a:gd name="T1" fmla="*/ 20152 h 21"/>
                <a:gd name="T2" fmla="*/ 329846 w 189"/>
                <a:gd name="T3" fmla="*/ 0 h 21"/>
                <a:gd name="T4" fmla="*/ 12686 w 189"/>
                <a:gd name="T5" fmla="*/ 0 h 21"/>
                <a:gd name="T6" fmla="*/ 0 w 189"/>
                <a:gd name="T7" fmla="*/ 20152 h 21"/>
                <a:gd name="T8" fmla="*/ 0 w 189"/>
                <a:gd name="T9" fmla="*/ 20152 h 21"/>
                <a:gd name="T10" fmla="*/ 12686 w 189"/>
                <a:gd name="T11" fmla="*/ 38472 h 21"/>
                <a:gd name="T12" fmla="*/ 329846 w 189"/>
                <a:gd name="T13" fmla="*/ 38472 h 21"/>
                <a:gd name="T14" fmla="*/ 342532 w 189"/>
                <a:gd name="T15" fmla="*/ 2015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9" h="21">
                  <a:moveTo>
                    <a:pt x="189" y="11"/>
                  </a:moveTo>
                  <a:cubicBezTo>
                    <a:pt x="189" y="5"/>
                    <a:pt x="186" y="0"/>
                    <a:pt x="182" y="0"/>
                  </a:cubicBezTo>
                  <a:cubicBezTo>
                    <a:pt x="7" y="0"/>
                    <a:pt x="7" y="0"/>
                    <a:pt x="7" y="0"/>
                  </a:cubicBezTo>
                  <a:cubicBezTo>
                    <a:pt x="4" y="0"/>
                    <a:pt x="0" y="5"/>
                    <a:pt x="0" y="11"/>
                  </a:cubicBezTo>
                  <a:cubicBezTo>
                    <a:pt x="0" y="11"/>
                    <a:pt x="0" y="11"/>
                    <a:pt x="0" y="11"/>
                  </a:cubicBezTo>
                  <a:cubicBezTo>
                    <a:pt x="0" y="16"/>
                    <a:pt x="4" y="21"/>
                    <a:pt x="7" y="21"/>
                  </a:cubicBezTo>
                  <a:cubicBezTo>
                    <a:pt x="182" y="21"/>
                    <a:pt x="182" y="21"/>
                    <a:pt x="182" y="21"/>
                  </a:cubicBezTo>
                  <a:cubicBezTo>
                    <a:pt x="186" y="21"/>
                    <a:pt x="189" y="16"/>
                    <a:pt x="189" y="11"/>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3" name="Freeform 215"/>
            <p:cNvSpPr/>
            <p:nvPr/>
          </p:nvSpPr>
          <p:spPr bwMode="auto">
            <a:xfrm>
              <a:off x="0" y="502061"/>
              <a:ext cx="1011238" cy="515527"/>
            </a:xfrm>
            <a:custGeom>
              <a:avLst/>
              <a:gdLst>
                <a:gd name="T0" fmla="*/ 1011238 w 557"/>
                <a:gd name="T1" fmla="*/ 0 h 283"/>
                <a:gd name="T2" fmla="*/ 506527 w 557"/>
                <a:gd name="T3" fmla="*/ 163949 h 283"/>
                <a:gd name="T4" fmla="*/ 0 w 557"/>
                <a:gd name="T5" fmla="*/ 5465 h 283"/>
                <a:gd name="T6" fmla="*/ 0 w 557"/>
                <a:gd name="T7" fmla="*/ 7287 h 283"/>
                <a:gd name="T8" fmla="*/ 506527 w 557"/>
                <a:gd name="T9" fmla="*/ 515527 h 283"/>
                <a:gd name="T10" fmla="*/ 1011238 w 557"/>
                <a:gd name="T11" fmla="*/ 7287 h 283"/>
                <a:gd name="T12" fmla="*/ 1011238 w 557"/>
                <a:gd name="T13" fmla="*/ 0 h 2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7" h="283">
                  <a:moveTo>
                    <a:pt x="557" y="0"/>
                  </a:moveTo>
                  <a:cubicBezTo>
                    <a:pt x="279" y="90"/>
                    <a:pt x="279" y="90"/>
                    <a:pt x="279" y="90"/>
                  </a:cubicBezTo>
                  <a:cubicBezTo>
                    <a:pt x="0" y="3"/>
                    <a:pt x="0" y="3"/>
                    <a:pt x="0" y="3"/>
                  </a:cubicBezTo>
                  <a:cubicBezTo>
                    <a:pt x="0" y="3"/>
                    <a:pt x="0" y="3"/>
                    <a:pt x="0" y="4"/>
                  </a:cubicBezTo>
                  <a:cubicBezTo>
                    <a:pt x="0" y="158"/>
                    <a:pt x="125" y="283"/>
                    <a:pt x="279" y="283"/>
                  </a:cubicBezTo>
                  <a:cubicBezTo>
                    <a:pt x="433" y="283"/>
                    <a:pt x="557" y="158"/>
                    <a:pt x="557" y="4"/>
                  </a:cubicBezTo>
                  <a:cubicBezTo>
                    <a:pt x="557" y="3"/>
                    <a:pt x="557" y="1"/>
                    <a:pt x="557" y="0"/>
                  </a:cubicBezTo>
                  <a:close/>
                </a:path>
              </a:pathLst>
            </a:custGeom>
            <a:solidFill>
              <a:srgbClr val="6DC1A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4" name="Freeform 216"/>
            <p:cNvSpPr/>
            <p:nvPr/>
          </p:nvSpPr>
          <p:spPr bwMode="auto">
            <a:xfrm>
              <a:off x="506100" y="502061"/>
              <a:ext cx="505138" cy="515527"/>
            </a:xfrm>
            <a:custGeom>
              <a:avLst/>
              <a:gdLst>
                <a:gd name="T0" fmla="*/ 0 w 278"/>
                <a:gd name="T1" fmla="*/ 162127 h 283"/>
                <a:gd name="T2" fmla="*/ 0 w 278"/>
                <a:gd name="T3" fmla="*/ 515527 h 283"/>
                <a:gd name="T4" fmla="*/ 505138 w 278"/>
                <a:gd name="T5" fmla="*/ 7287 h 283"/>
                <a:gd name="T6" fmla="*/ 505138 w 278"/>
                <a:gd name="T7" fmla="*/ 0 h 283"/>
                <a:gd name="T8" fmla="*/ 0 w 278"/>
                <a:gd name="T9" fmla="*/ 162127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83">
                  <a:moveTo>
                    <a:pt x="0" y="89"/>
                  </a:moveTo>
                  <a:cubicBezTo>
                    <a:pt x="0" y="283"/>
                    <a:pt x="0" y="283"/>
                    <a:pt x="0" y="283"/>
                  </a:cubicBezTo>
                  <a:cubicBezTo>
                    <a:pt x="154" y="283"/>
                    <a:pt x="278" y="158"/>
                    <a:pt x="278" y="4"/>
                  </a:cubicBezTo>
                  <a:cubicBezTo>
                    <a:pt x="278" y="3"/>
                    <a:pt x="278" y="1"/>
                    <a:pt x="278" y="0"/>
                  </a:cubicBezTo>
                  <a:lnTo>
                    <a:pt x="0" y="89"/>
                  </a:lnTo>
                  <a:close/>
                </a:path>
              </a:pathLst>
            </a:custGeom>
            <a:solidFill>
              <a:srgbClr val="368574"/>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5" name="Freeform 217"/>
            <p:cNvSpPr/>
            <p:nvPr/>
          </p:nvSpPr>
          <p:spPr bwMode="auto">
            <a:xfrm>
              <a:off x="212639" y="665568"/>
              <a:ext cx="590771" cy="352020"/>
            </a:xfrm>
            <a:custGeom>
              <a:avLst/>
              <a:gdLst>
                <a:gd name="T0" fmla="*/ 294477 w 325"/>
                <a:gd name="T1" fmla="*/ 352020 h 193"/>
                <a:gd name="T2" fmla="*/ 590771 w 325"/>
                <a:gd name="T3" fmla="*/ 255351 h 193"/>
                <a:gd name="T4" fmla="*/ 294477 w 325"/>
                <a:gd name="T5" fmla="*/ 0 h 193"/>
                <a:gd name="T6" fmla="*/ 0 w 325"/>
                <a:gd name="T7" fmla="*/ 257175 h 193"/>
                <a:gd name="T8" fmla="*/ 294477 w 325"/>
                <a:gd name="T9" fmla="*/ 35202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193">
                  <a:moveTo>
                    <a:pt x="162" y="193"/>
                  </a:moveTo>
                  <a:cubicBezTo>
                    <a:pt x="223" y="193"/>
                    <a:pt x="279" y="173"/>
                    <a:pt x="325" y="140"/>
                  </a:cubicBezTo>
                  <a:cubicBezTo>
                    <a:pt x="162" y="0"/>
                    <a:pt x="162" y="0"/>
                    <a:pt x="162" y="0"/>
                  </a:cubicBezTo>
                  <a:cubicBezTo>
                    <a:pt x="162" y="0"/>
                    <a:pt x="52" y="96"/>
                    <a:pt x="0" y="141"/>
                  </a:cubicBezTo>
                  <a:cubicBezTo>
                    <a:pt x="46" y="174"/>
                    <a:pt x="101" y="193"/>
                    <a:pt x="162" y="193"/>
                  </a:cubicBezTo>
                  <a:close/>
                </a:path>
              </a:pathLst>
            </a:custGeom>
            <a:solidFill>
              <a:srgbClr val="48B19B"/>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grpSp>
      <p:sp>
        <p:nvSpPr>
          <p:cNvPr id="46" name="矩形 74"/>
          <p:cNvSpPr>
            <a:spLocks noChangeArrowheads="1"/>
          </p:cNvSpPr>
          <p:nvPr/>
        </p:nvSpPr>
        <p:spPr bwMode="auto">
          <a:xfrm>
            <a:off x="759262" y="148251"/>
            <a:ext cx="36290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b="1" dirty="0">
                <a:solidFill>
                  <a:srgbClr val="A7D692"/>
                </a:solidFill>
                <a:latin typeface="微软雅黑" panose="020B0503020204020204" pitchFamily="34" charset="-122"/>
                <a:ea typeface="微软雅黑" panose="020B0503020204020204" pitchFamily="34" charset="-122"/>
              </a:rPr>
              <a:t>analysis of theories</a:t>
            </a:r>
            <a:endParaRPr lang="en-US" altLang="zh-CN" b="1" dirty="0">
              <a:solidFill>
                <a:srgbClr val="A7D692"/>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0" y="18472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Rounded Rectangle 42"/>
          <p:cNvSpPr>
            <a:spLocks noChangeArrowheads="1"/>
          </p:cNvSpPr>
          <p:nvPr/>
        </p:nvSpPr>
        <p:spPr bwMode="auto">
          <a:xfrm>
            <a:off x="759143" y="903605"/>
            <a:ext cx="4059237" cy="244475"/>
          </a:xfrm>
          <a:prstGeom prst="roundRect">
            <a:avLst>
              <a:gd name="adj" fmla="val 16667"/>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bg-BG" altLang="en-US" sz="1400">
              <a:solidFill>
                <a:srgbClr val="FFFFFF"/>
              </a:solidFill>
              <a:latin typeface="PT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7172" name="Rounded Rectangle 33"/>
          <p:cNvSpPr>
            <a:spLocks noChangeArrowheads="1"/>
          </p:cNvSpPr>
          <p:nvPr/>
        </p:nvSpPr>
        <p:spPr bwMode="auto">
          <a:xfrm>
            <a:off x="8365808" y="6197600"/>
            <a:ext cx="2111375" cy="404813"/>
          </a:xfrm>
          <a:prstGeom prst="roundRect">
            <a:avLst>
              <a:gd name="adj" fmla="val 16667"/>
            </a:avLst>
          </a:pr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bg-BG" altLang="en-US" sz="2100">
              <a:solidFill>
                <a:srgbClr val="FFFFFF"/>
              </a:solidFill>
              <a:latin typeface="PT Sans"/>
            </a:endParaRPr>
          </a:p>
        </p:txBody>
      </p:sp>
      <p:sp>
        <p:nvSpPr>
          <p:cNvPr id="7186" name="文本框 48"/>
          <p:cNvSpPr txBox="1">
            <a:spLocks noChangeArrowheads="1"/>
          </p:cNvSpPr>
          <p:nvPr/>
        </p:nvSpPr>
        <p:spPr bwMode="auto">
          <a:xfrm>
            <a:off x="196215" y="1808480"/>
            <a:ext cx="10616565" cy="4065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r>
              <a:rPr lang="en-US" altLang="zh-CN" sz="2400">
                <a:solidFill>
                  <a:srgbClr val="000000"/>
                </a:solidFill>
                <a:latin typeface="+mn-lt"/>
                <a:ea typeface="微软雅黑" panose="020B0503020204020204" pitchFamily="34" charset="-122"/>
                <a:sym typeface="+mn-ea"/>
              </a:rPr>
              <a:t>Financial accounting interprets conditional conservatism as </a:t>
            </a:r>
            <a:r>
              <a:rPr lang="en-US" altLang="zh-CN" sz="2400">
                <a:solidFill>
                  <a:schemeClr val="accent1"/>
                </a:solidFill>
                <a:effectLst>
                  <a:outerShdw blurRad="38100" dist="25400" dir="5400000" algn="ctr" rotWithShape="0">
                    <a:srgbClr val="6E747A">
                      <a:alpha val="43000"/>
                    </a:srgbClr>
                  </a:outerShdw>
                </a:effectLst>
                <a:latin typeface="+mn-lt"/>
                <a:ea typeface="微软雅黑" panose="020B0503020204020204" pitchFamily="34" charset="-122"/>
                <a:sym typeface="+mn-ea"/>
              </a:rPr>
              <a:t>the higher degree of verification of good news as gains than bad news as losses.</a:t>
            </a:r>
            <a:r>
              <a:rPr lang="en-US" altLang="zh-CN" sz="2400">
                <a:solidFill>
                  <a:srgbClr val="000000"/>
                </a:solidFill>
                <a:latin typeface="+mn-lt"/>
                <a:ea typeface="微软雅黑" panose="020B0503020204020204" pitchFamily="34" charset="-122"/>
                <a:sym typeface="+mn-ea"/>
              </a:rPr>
              <a:t> Conservatism implies that earnings incorporate bad news about future cash </a:t>
            </a:r>
            <a:r>
              <a:rPr lang="en-US" altLang="zh-CN" sz="2400">
                <a:solidFill>
                  <a:srgbClr val="000000"/>
                </a:solidFill>
                <a:latin typeface="+mn-lt"/>
                <a:ea typeface="微软雅黑" panose="020B0503020204020204" pitchFamily="34" charset="-122"/>
              </a:rPr>
              <a:t>flows more quickly than good news.</a:t>
            </a:r>
            <a:endParaRPr lang="en-US" altLang="zh-CN" sz="2400">
              <a:solidFill>
                <a:srgbClr val="000000"/>
              </a:solidFill>
              <a:latin typeface="+mn-lt"/>
              <a:ea typeface="微软雅黑" panose="020B0503020204020204" pitchFamily="34" charset="-122"/>
            </a:endParaRPr>
          </a:p>
          <a:p>
            <a:pPr algn="just"/>
            <a:r>
              <a:rPr lang="zh-CN" altLang="en-US" sz="2400">
                <a:solidFill>
                  <a:schemeClr val="tx1"/>
                </a:solidFill>
                <a:effectLst/>
                <a:latin typeface="+mn-lt"/>
                <a:sym typeface="+mn-ea"/>
              </a:rPr>
              <a:t>most of the major cost components are “sticky” in the sense that they rise more for sales increases than they fall for equivalent decreases</a:t>
            </a:r>
            <a:r>
              <a:rPr lang="en-US" altLang="zh-CN" sz="2400">
                <a:solidFill>
                  <a:schemeClr val="tx1"/>
                </a:solidFill>
                <a:effectLst/>
                <a:latin typeface="+mn-lt"/>
                <a:sym typeface="+mn-ea"/>
              </a:rPr>
              <a:t>.Because cost stickiness has an asymmetric effect on accruals, it biases </a:t>
            </a:r>
            <a:r>
              <a:rPr lang="en-US" altLang="zh-CN" sz="2400">
                <a:solidFill>
                  <a:schemeClr val="accent1"/>
                </a:solidFill>
                <a:effectLst>
                  <a:outerShdw blurRad="38100" dist="25400" dir="5400000" algn="ctr" rotWithShape="0">
                    <a:srgbClr val="6E747A">
                      <a:alpha val="43000"/>
                    </a:srgbClr>
                  </a:outerShdw>
                </a:effectLst>
                <a:latin typeface="+mn-lt"/>
                <a:sym typeface="+mn-ea"/>
              </a:rPr>
              <a:t>both earnings-based and accruals-based conservatism measures </a:t>
            </a:r>
            <a:r>
              <a:rPr lang="en-US" altLang="zh-CN" sz="2400">
                <a:solidFill>
                  <a:schemeClr val="tx1"/>
                </a:solidFill>
                <a:effectLst/>
                <a:latin typeface="+mn-lt"/>
                <a:sym typeface="+mn-ea"/>
              </a:rPr>
              <a:t>in standard models, distorting inferences about the average level of conservatism. Based on this, the author put on the </a:t>
            </a:r>
            <a:r>
              <a:rPr lang="en-US" altLang="zh-CN" sz="2400" b="1" dirty="0">
                <a:solidFill>
                  <a:srgbClr val="357B87"/>
                </a:solidFill>
                <a:latin typeface="微软雅黑" panose="020B0503020204020204" pitchFamily="34" charset="-122"/>
                <a:ea typeface="微软雅黑" panose="020B0503020204020204" pitchFamily="34" charset="-122"/>
                <a:sym typeface="+mn-ea"/>
              </a:rPr>
              <a:t>Hypothesis 1.</a:t>
            </a:r>
            <a:endParaRPr lang="en-US" altLang="zh-CN" sz="2400" b="1" dirty="0">
              <a:solidFill>
                <a:srgbClr val="357B87"/>
              </a:solidFill>
              <a:latin typeface="微软雅黑" panose="020B0503020204020204" pitchFamily="34" charset="-122"/>
              <a:ea typeface="微软雅黑" panose="020B0503020204020204" pitchFamily="34" charset="-122"/>
              <a:sym typeface="+mn-ea"/>
            </a:endParaRPr>
          </a:p>
          <a:p>
            <a:pPr indent="0" algn="just">
              <a:buNone/>
            </a:pPr>
            <a:endParaRPr lang="en-US" altLang="zh-CN" sz="2400">
              <a:solidFill>
                <a:schemeClr val="tx1"/>
              </a:solidFill>
              <a:effectLst/>
              <a:latin typeface="+mn-lt"/>
              <a:sym typeface="+mn-ea"/>
            </a:endParaRPr>
          </a:p>
          <a:p>
            <a:pPr marL="3657600" lvl="8" indent="0" algn="just">
              <a:buNone/>
            </a:pPr>
            <a:endParaRPr lang="zh-CN" altLang="en-US" sz="2400">
              <a:solidFill>
                <a:schemeClr val="tx1"/>
              </a:solidFill>
              <a:effectLst/>
              <a:latin typeface="+mn-lt"/>
              <a:ea typeface="微软雅黑" panose="020B0503020204020204" pitchFamily="34" charset="-122"/>
              <a:sym typeface="+mn-ea"/>
            </a:endParaRPr>
          </a:p>
        </p:txBody>
      </p:sp>
      <p:grpSp>
        <p:nvGrpSpPr>
          <p:cNvPr id="7195" name="组合 57"/>
          <p:cNvGrpSpPr/>
          <p:nvPr/>
        </p:nvGrpSpPr>
        <p:grpSpPr bwMode="auto">
          <a:xfrm>
            <a:off x="10398443" y="4923473"/>
            <a:ext cx="1668462" cy="1679575"/>
            <a:chOff x="0" y="0"/>
            <a:chExt cx="1011238" cy="1017588"/>
          </a:xfrm>
        </p:grpSpPr>
        <p:sp>
          <p:nvSpPr>
            <p:cNvPr id="7196" name="Oval 208"/>
            <p:cNvSpPr>
              <a:spLocks noChangeArrowheads="1"/>
            </p:cNvSpPr>
            <p:nvPr/>
          </p:nvSpPr>
          <p:spPr bwMode="auto">
            <a:xfrm>
              <a:off x="0" y="0"/>
              <a:ext cx="1011238" cy="1017588"/>
            </a:xfrm>
            <a:prstGeom prst="ellipse">
              <a:avLst/>
            </a:pr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500">
                <a:solidFill>
                  <a:srgbClr val="000000"/>
                </a:solidFill>
              </a:endParaRPr>
            </a:p>
          </p:txBody>
        </p:sp>
        <p:sp>
          <p:nvSpPr>
            <p:cNvPr id="7197" name="Freeform 209"/>
            <p:cNvSpPr/>
            <p:nvPr/>
          </p:nvSpPr>
          <p:spPr bwMode="auto">
            <a:xfrm>
              <a:off x="0" y="49052"/>
              <a:ext cx="1011238" cy="749245"/>
            </a:xfrm>
            <a:custGeom>
              <a:avLst/>
              <a:gdLst>
                <a:gd name="T0" fmla="*/ 0 w 637"/>
                <a:gd name="T1" fmla="*/ 458754 h 472"/>
                <a:gd name="T2" fmla="*/ 506413 w 637"/>
                <a:gd name="T3" fmla="*/ 0 h 472"/>
                <a:gd name="T4" fmla="*/ 1011238 w 637"/>
                <a:gd name="T5" fmla="*/ 452404 h 472"/>
                <a:gd name="T6" fmla="*/ 528638 w 637"/>
                <a:gd name="T7" fmla="*/ 749245 h 472"/>
                <a:gd name="T8" fmla="*/ 0 w 637"/>
                <a:gd name="T9" fmla="*/ 45875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472">
                  <a:moveTo>
                    <a:pt x="0" y="289"/>
                  </a:moveTo>
                  <a:lnTo>
                    <a:pt x="319" y="0"/>
                  </a:lnTo>
                  <a:lnTo>
                    <a:pt x="637" y="285"/>
                  </a:lnTo>
                  <a:lnTo>
                    <a:pt x="333" y="472"/>
                  </a:lnTo>
                  <a:lnTo>
                    <a:pt x="0" y="289"/>
                  </a:lnTo>
                  <a:close/>
                </a:path>
              </a:pathLst>
            </a:custGeom>
            <a:solidFill>
              <a:srgbClr val="1B433A"/>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8" name="Freeform 210"/>
            <p:cNvSpPr/>
            <p:nvPr/>
          </p:nvSpPr>
          <p:spPr bwMode="auto">
            <a:xfrm>
              <a:off x="161644" y="124072"/>
              <a:ext cx="692761" cy="710773"/>
            </a:xfrm>
            <a:custGeom>
              <a:avLst/>
              <a:gdLst>
                <a:gd name="T0" fmla="*/ 692761 w 381"/>
                <a:gd name="T1" fmla="*/ 424641 h 390"/>
                <a:gd name="T2" fmla="*/ 474569 w 381"/>
                <a:gd name="T3" fmla="*/ 619648 h 390"/>
                <a:gd name="T4" fmla="*/ 443658 w 381"/>
                <a:gd name="T5" fmla="*/ 621471 h 390"/>
                <a:gd name="T6" fmla="*/ 429112 w 381"/>
                <a:gd name="T7" fmla="*/ 710773 h 390"/>
                <a:gd name="T8" fmla="*/ 287287 w 381"/>
                <a:gd name="T9" fmla="*/ 619648 h 390"/>
                <a:gd name="T10" fmla="*/ 218192 w 381"/>
                <a:gd name="T11" fmla="*/ 619648 h 390"/>
                <a:gd name="T12" fmla="*/ 0 w 381"/>
                <a:gd name="T13" fmla="*/ 424641 h 390"/>
                <a:gd name="T14" fmla="*/ 0 w 381"/>
                <a:gd name="T15" fmla="*/ 195007 h 390"/>
                <a:gd name="T16" fmla="*/ 218192 w 381"/>
                <a:gd name="T17" fmla="*/ 0 h 390"/>
                <a:gd name="T18" fmla="*/ 474569 w 381"/>
                <a:gd name="T19" fmla="*/ 0 h 390"/>
                <a:gd name="T20" fmla="*/ 692761 w 381"/>
                <a:gd name="T21" fmla="*/ 195007 h 390"/>
                <a:gd name="T22" fmla="*/ 692761 w 381"/>
                <a:gd name="T23" fmla="*/ 424641 h 3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1" h="390">
                  <a:moveTo>
                    <a:pt x="381" y="233"/>
                  </a:moveTo>
                  <a:cubicBezTo>
                    <a:pt x="381" y="292"/>
                    <a:pt x="327" y="340"/>
                    <a:pt x="261" y="340"/>
                  </a:cubicBezTo>
                  <a:cubicBezTo>
                    <a:pt x="244" y="341"/>
                    <a:pt x="244" y="341"/>
                    <a:pt x="244" y="341"/>
                  </a:cubicBezTo>
                  <a:cubicBezTo>
                    <a:pt x="236" y="390"/>
                    <a:pt x="236" y="390"/>
                    <a:pt x="236" y="390"/>
                  </a:cubicBezTo>
                  <a:cubicBezTo>
                    <a:pt x="158" y="340"/>
                    <a:pt x="158" y="340"/>
                    <a:pt x="158" y="340"/>
                  </a:cubicBezTo>
                  <a:cubicBezTo>
                    <a:pt x="120" y="340"/>
                    <a:pt x="120" y="340"/>
                    <a:pt x="120" y="340"/>
                  </a:cubicBezTo>
                  <a:cubicBezTo>
                    <a:pt x="53" y="340"/>
                    <a:pt x="0" y="292"/>
                    <a:pt x="0" y="233"/>
                  </a:cubicBezTo>
                  <a:cubicBezTo>
                    <a:pt x="0" y="107"/>
                    <a:pt x="0" y="107"/>
                    <a:pt x="0" y="107"/>
                  </a:cubicBezTo>
                  <a:cubicBezTo>
                    <a:pt x="0" y="48"/>
                    <a:pt x="53" y="0"/>
                    <a:pt x="120" y="0"/>
                  </a:cubicBezTo>
                  <a:cubicBezTo>
                    <a:pt x="261" y="0"/>
                    <a:pt x="261" y="0"/>
                    <a:pt x="261" y="0"/>
                  </a:cubicBezTo>
                  <a:cubicBezTo>
                    <a:pt x="327" y="0"/>
                    <a:pt x="381" y="48"/>
                    <a:pt x="381" y="107"/>
                  </a:cubicBezTo>
                  <a:lnTo>
                    <a:pt x="381" y="233"/>
                  </a:lnTo>
                  <a:close/>
                </a:path>
              </a:pathLst>
            </a:custGeom>
            <a:solidFill>
              <a:srgbClr val="E07A42"/>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9" name="Freeform 211"/>
            <p:cNvSpPr/>
            <p:nvPr/>
          </p:nvSpPr>
          <p:spPr bwMode="auto">
            <a:xfrm>
              <a:off x="251125" y="207750"/>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0" name="Freeform 212"/>
            <p:cNvSpPr/>
            <p:nvPr/>
          </p:nvSpPr>
          <p:spPr bwMode="auto">
            <a:xfrm>
              <a:off x="251125" y="302968"/>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4"/>
                    <a:pt x="284" y="0"/>
                    <a:pt x="278" y="0"/>
                  </a:cubicBezTo>
                  <a:cubicBezTo>
                    <a:pt x="11" y="0"/>
                    <a:pt x="11" y="0"/>
                    <a:pt x="11" y="0"/>
                  </a:cubicBezTo>
                  <a:cubicBezTo>
                    <a:pt x="5" y="0"/>
                    <a:pt x="0" y="4"/>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1" name="Freeform 213"/>
            <p:cNvSpPr/>
            <p:nvPr/>
          </p:nvSpPr>
          <p:spPr bwMode="auto">
            <a:xfrm>
              <a:off x="251125" y="392416"/>
              <a:ext cx="522457" cy="37510"/>
            </a:xfrm>
            <a:custGeom>
              <a:avLst/>
              <a:gdLst>
                <a:gd name="T0" fmla="*/ 522457 w 288"/>
                <a:gd name="T1" fmla="*/ 17862 h 21"/>
                <a:gd name="T2" fmla="*/ 504316 w 288"/>
                <a:gd name="T3" fmla="*/ 0 h 21"/>
                <a:gd name="T4" fmla="*/ 19955 w 288"/>
                <a:gd name="T5" fmla="*/ 0 h 21"/>
                <a:gd name="T6" fmla="*/ 0 w 288"/>
                <a:gd name="T7" fmla="*/ 17862 h 21"/>
                <a:gd name="T8" fmla="*/ 0 w 288"/>
                <a:gd name="T9" fmla="*/ 17862 h 21"/>
                <a:gd name="T10" fmla="*/ 19955 w 288"/>
                <a:gd name="T11" fmla="*/ 37510 h 21"/>
                <a:gd name="T12" fmla="*/ 504316 w 288"/>
                <a:gd name="T13" fmla="*/ 37510 h 21"/>
                <a:gd name="T14" fmla="*/ 522457 w 288"/>
                <a:gd name="T15" fmla="*/ 1786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2" name="Freeform 214"/>
            <p:cNvSpPr/>
            <p:nvPr/>
          </p:nvSpPr>
          <p:spPr bwMode="auto">
            <a:xfrm>
              <a:off x="251125" y="480902"/>
              <a:ext cx="342532" cy="38472"/>
            </a:xfrm>
            <a:custGeom>
              <a:avLst/>
              <a:gdLst>
                <a:gd name="T0" fmla="*/ 342532 w 189"/>
                <a:gd name="T1" fmla="*/ 20152 h 21"/>
                <a:gd name="T2" fmla="*/ 329846 w 189"/>
                <a:gd name="T3" fmla="*/ 0 h 21"/>
                <a:gd name="T4" fmla="*/ 12686 w 189"/>
                <a:gd name="T5" fmla="*/ 0 h 21"/>
                <a:gd name="T6" fmla="*/ 0 w 189"/>
                <a:gd name="T7" fmla="*/ 20152 h 21"/>
                <a:gd name="T8" fmla="*/ 0 w 189"/>
                <a:gd name="T9" fmla="*/ 20152 h 21"/>
                <a:gd name="T10" fmla="*/ 12686 w 189"/>
                <a:gd name="T11" fmla="*/ 38472 h 21"/>
                <a:gd name="T12" fmla="*/ 329846 w 189"/>
                <a:gd name="T13" fmla="*/ 38472 h 21"/>
                <a:gd name="T14" fmla="*/ 342532 w 189"/>
                <a:gd name="T15" fmla="*/ 2015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9" h="21">
                  <a:moveTo>
                    <a:pt x="189" y="11"/>
                  </a:moveTo>
                  <a:cubicBezTo>
                    <a:pt x="189" y="5"/>
                    <a:pt x="186" y="0"/>
                    <a:pt x="182" y="0"/>
                  </a:cubicBezTo>
                  <a:cubicBezTo>
                    <a:pt x="7" y="0"/>
                    <a:pt x="7" y="0"/>
                    <a:pt x="7" y="0"/>
                  </a:cubicBezTo>
                  <a:cubicBezTo>
                    <a:pt x="4" y="0"/>
                    <a:pt x="0" y="5"/>
                    <a:pt x="0" y="11"/>
                  </a:cubicBezTo>
                  <a:cubicBezTo>
                    <a:pt x="0" y="11"/>
                    <a:pt x="0" y="11"/>
                    <a:pt x="0" y="11"/>
                  </a:cubicBezTo>
                  <a:cubicBezTo>
                    <a:pt x="0" y="16"/>
                    <a:pt x="4" y="21"/>
                    <a:pt x="7" y="21"/>
                  </a:cubicBezTo>
                  <a:cubicBezTo>
                    <a:pt x="182" y="21"/>
                    <a:pt x="182" y="21"/>
                    <a:pt x="182" y="21"/>
                  </a:cubicBezTo>
                  <a:cubicBezTo>
                    <a:pt x="186" y="21"/>
                    <a:pt x="189" y="16"/>
                    <a:pt x="189" y="11"/>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3" name="Freeform 215"/>
            <p:cNvSpPr/>
            <p:nvPr/>
          </p:nvSpPr>
          <p:spPr bwMode="auto">
            <a:xfrm>
              <a:off x="0" y="502061"/>
              <a:ext cx="1011238" cy="515527"/>
            </a:xfrm>
            <a:custGeom>
              <a:avLst/>
              <a:gdLst>
                <a:gd name="T0" fmla="*/ 1011238 w 557"/>
                <a:gd name="T1" fmla="*/ 0 h 283"/>
                <a:gd name="T2" fmla="*/ 506527 w 557"/>
                <a:gd name="T3" fmla="*/ 163949 h 283"/>
                <a:gd name="T4" fmla="*/ 0 w 557"/>
                <a:gd name="T5" fmla="*/ 5465 h 283"/>
                <a:gd name="T6" fmla="*/ 0 w 557"/>
                <a:gd name="T7" fmla="*/ 7287 h 283"/>
                <a:gd name="T8" fmla="*/ 506527 w 557"/>
                <a:gd name="T9" fmla="*/ 515527 h 283"/>
                <a:gd name="T10" fmla="*/ 1011238 w 557"/>
                <a:gd name="T11" fmla="*/ 7287 h 283"/>
                <a:gd name="T12" fmla="*/ 1011238 w 557"/>
                <a:gd name="T13" fmla="*/ 0 h 2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7" h="283">
                  <a:moveTo>
                    <a:pt x="557" y="0"/>
                  </a:moveTo>
                  <a:cubicBezTo>
                    <a:pt x="279" y="90"/>
                    <a:pt x="279" y="90"/>
                    <a:pt x="279" y="90"/>
                  </a:cubicBezTo>
                  <a:cubicBezTo>
                    <a:pt x="0" y="3"/>
                    <a:pt x="0" y="3"/>
                    <a:pt x="0" y="3"/>
                  </a:cubicBezTo>
                  <a:cubicBezTo>
                    <a:pt x="0" y="3"/>
                    <a:pt x="0" y="3"/>
                    <a:pt x="0" y="4"/>
                  </a:cubicBezTo>
                  <a:cubicBezTo>
                    <a:pt x="0" y="158"/>
                    <a:pt x="125" y="283"/>
                    <a:pt x="279" y="283"/>
                  </a:cubicBezTo>
                  <a:cubicBezTo>
                    <a:pt x="433" y="283"/>
                    <a:pt x="557" y="158"/>
                    <a:pt x="557" y="4"/>
                  </a:cubicBezTo>
                  <a:cubicBezTo>
                    <a:pt x="557" y="3"/>
                    <a:pt x="557" y="1"/>
                    <a:pt x="557" y="0"/>
                  </a:cubicBezTo>
                  <a:close/>
                </a:path>
              </a:pathLst>
            </a:custGeom>
            <a:solidFill>
              <a:srgbClr val="6DC1A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4" name="Freeform 216"/>
            <p:cNvSpPr/>
            <p:nvPr/>
          </p:nvSpPr>
          <p:spPr bwMode="auto">
            <a:xfrm>
              <a:off x="506100" y="502061"/>
              <a:ext cx="505138" cy="515527"/>
            </a:xfrm>
            <a:custGeom>
              <a:avLst/>
              <a:gdLst>
                <a:gd name="T0" fmla="*/ 0 w 278"/>
                <a:gd name="T1" fmla="*/ 162127 h 283"/>
                <a:gd name="T2" fmla="*/ 0 w 278"/>
                <a:gd name="T3" fmla="*/ 515527 h 283"/>
                <a:gd name="T4" fmla="*/ 505138 w 278"/>
                <a:gd name="T5" fmla="*/ 7287 h 283"/>
                <a:gd name="T6" fmla="*/ 505138 w 278"/>
                <a:gd name="T7" fmla="*/ 0 h 283"/>
                <a:gd name="T8" fmla="*/ 0 w 278"/>
                <a:gd name="T9" fmla="*/ 162127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83">
                  <a:moveTo>
                    <a:pt x="0" y="89"/>
                  </a:moveTo>
                  <a:cubicBezTo>
                    <a:pt x="0" y="283"/>
                    <a:pt x="0" y="283"/>
                    <a:pt x="0" y="283"/>
                  </a:cubicBezTo>
                  <a:cubicBezTo>
                    <a:pt x="154" y="283"/>
                    <a:pt x="278" y="158"/>
                    <a:pt x="278" y="4"/>
                  </a:cubicBezTo>
                  <a:cubicBezTo>
                    <a:pt x="278" y="3"/>
                    <a:pt x="278" y="1"/>
                    <a:pt x="278" y="0"/>
                  </a:cubicBezTo>
                  <a:lnTo>
                    <a:pt x="0" y="89"/>
                  </a:lnTo>
                  <a:close/>
                </a:path>
              </a:pathLst>
            </a:custGeom>
            <a:solidFill>
              <a:srgbClr val="368574"/>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5" name="Freeform 217"/>
            <p:cNvSpPr/>
            <p:nvPr/>
          </p:nvSpPr>
          <p:spPr bwMode="auto">
            <a:xfrm>
              <a:off x="212639" y="665568"/>
              <a:ext cx="590771" cy="352020"/>
            </a:xfrm>
            <a:custGeom>
              <a:avLst/>
              <a:gdLst>
                <a:gd name="T0" fmla="*/ 294477 w 325"/>
                <a:gd name="T1" fmla="*/ 352020 h 193"/>
                <a:gd name="T2" fmla="*/ 590771 w 325"/>
                <a:gd name="T3" fmla="*/ 255351 h 193"/>
                <a:gd name="T4" fmla="*/ 294477 w 325"/>
                <a:gd name="T5" fmla="*/ 0 h 193"/>
                <a:gd name="T6" fmla="*/ 0 w 325"/>
                <a:gd name="T7" fmla="*/ 257175 h 193"/>
                <a:gd name="T8" fmla="*/ 294477 w 325"/>
                <a:gd name="T9" fmla="*/ 35202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193">
                  <a:moveTo>
                    <a:pt x="162" y="193"/>
                  </a:moveTo>
                  <a:cubicBezTo>
                    <a:pt x="223" y="193"/>
                    <a:pt x="279" y="173"/>
                    <a:pt x="325" y="140"/>
                  </a:cubicBezTo>
                  <a:cubicBezTo>
                    <a:pt x="162" y="0"/>
                    <a:pt x="162" y="0"/>
                    <a:pt x="162" y="0"/>
                  </a:cubicBezTo>
                  <a:cubicBezTo>
                    <a:pt x="162" y="0"/>
                    <a:pt x="52" y="96"/>
                    <a:pt x="0" y="141"/>
                  </a:cubicBezTo>
                  <a:cubicBezTo>
                    <a:pt x="46" y="174"/>
                    <a:pt x="101" y="193"/>
                    <a:pt x="162" y="193"/>
                  </a:cubicBezTo>
                  <a:close/>
                </a:path>
              </a:pathLst>
            </a:custGeom>
            <a:solidFill>
              <a:srgbClr val="48B19B"/>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grpSp>
      <p:sp>
        <p:nvSpPr>
          <p:cNvPr id="46" name="矩形 74"/>
          <p:cNvSpPr>
            <a:spLocks noChangeArrowheads="1"/>
          </p:cNvSpPr>
          <p:nvPr/>
        </p:nvSpPr>
        <p:spPr bwMode="auto">
          <a:xfrm>
            <a:off x="759262" y="148251"/>
            <a:ext cx="36290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b="1" dirty="0">
                <a:solidFill>
                  <a:srgbClr val="A7D692"/>
                </a:solidFill>
                <a:latin typeface="微软雅黑" panose="020B0503020204020204" pitchFamily="34" charset="-122"/>
                <a:ea typeface="微软雅黑" panose="020B0503020204020204" pitchFamily="34" charset="-122"/>
              </a:rPr>
              <a:t>analysis of theories</a:t>
            </a:r>
            <a:endParaRPr lang="en-US" altLang="zh-CN" b="1" dirty="0">
              <a:solidFill>
                <a:srgbClr val="A7D692"/>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0" y="18472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Rounded Rectangle 42"/>
          <p:cNvSpPr>
            <a:spLocks noChangeArrowheads="1"/>
          </p:cNvSpPr>
          <p:nvPr/>
        </p:nvSpPr>
        <p:spPr bwMode="auto">
          <a:xfrm>
            <a:off x="759143" y="903605"/>
            <a:ext cx="4059237" cy="244475"/>
          </a:xfrm>
          <a:prstGeom prst="roundRect">
            <a:avLst>
              <a:gd name="adj" fmla="val 16667"/>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bg-BG" altLang="en-US" sz="1400">
              <a:solidFill>
                <a:srgbClr val="FFFFFF"/>
              </a:solidFill>
              <a:latin typeface="PT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7172" name="Rounded Rectangle 33"/>
          <p:cNvSpPr>
            <a:spLocks noChangeArrowheads="1"/>
          </p:cNvSpPr>
          <p:nvPr/>
        </p:nvSpPr>
        <p:spPr bwMode="auto">
          <a:xfrm>
            <a:off x="8365808" y="6197600"/>
            <a:ext cx="2111375" cy="404813"/>
          </a:xfrm>
          <a:prstGeom prst="roundRect">
            <a:avLst>
              <a:gd name="adj" fmla="val 16667"/>
            </a:avLst>
          </a:pr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bg-BG" altLang="en-US" sz="2100">
              <a:solidFill>
                <a:srgbClr val="FFFFFF"/>
              </a:solidFill>
              <a:latin typeface="PT Sans"/>
            </a:endParaRPr>
          </a:p>
        </p:txBody>
      </p:sp>
      <p:sp>
        <p:nvSpPr>
          <p:cNvPr id="7186" name="文本框 48"/>
          <p:cNvSpPr txBox="1">
            <a:spLocks noChangeArrowheads="1"/>
          </p:cNvSpPr>
          <p:nvPr/>
        </p:nvSpPr>
        <p:spPr bwMode="auto">
          <a:xfrm>
            <a:off x="196215" y="1824355"/>
            <a:ext cx="10616565" cy="320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buFont typeface="Wingdings" panose="05000000000000000000" charset="0"/>
              <a:buChar char=""/>
            </a:pPr>
            <a:r>
              <a:rPr lang="en-US" altLang="zh-CN" sz="2400">
                <a:solidFill>
                  <a:srgbClr val="59B34E"/>
                </a:solidFill>
                <a:effectLst>
                  <a:outerShdw blurRad="38100" dist="19050" dir="2700000" algn="tl" rotWithShape="0">
                    <a:schemeClr val="dk1">
                      <a:alpha val="40000"/>
                    </a:schemeClr>
                  </a:outerShdw>
                </a:effectLst>
                <a:latin typeface="+mn-lt"/>
                <a:sym typeface="+mn-ea"/>
              </a:rPr>
              <a:t> </a:t>
            </a:r>
            <a:r>
              <a:rPr lang="zh-CN" altLang="en-US" sz="2400">
                <a:solidFill>
                  <a:schemeClr val="tx1"/>
                </a:solidFill>
                <a:effectLst/>
                <a:latin typeface="+mn-lt"/>
                <a:sym typeface="+mn-ea"/>
              </a:rPr>
              <a:t>Further, variation in conservatism can influence cost stickiness. Francis and Martin (2010), Ahmed and Duellman (2011), and Bushman et al. (2011) show that conservatism improves investment efficiency either by curbing the inefficient overinvestment associated with managers' empire-building behavior or by mitigating the inefficient underinvestment caused by frictions in capital markets. These investment patterns can affect cost stickiness. </a:t>
            </a:r>
            <a:endParaRPr lang="zh-CN" altLang="en-US" sz="2400">
              <a:solidFill>
                <a:schemeClr val="tx1"/>
              </a:solidFill>
              <a:effectLst/>
              <a:latin typeface="+mn-lt"/>
              <a:sym typeface="+mn-ea"/>
            </a:endParaRPr>
          </a:p>
          <a:p>
            <a:pPr algn="just">
              <a:buFont typeface="Wingdings" panose="05000000000000000000" charset="0"/>
              <a:buChar char=""/>
            </a:pPr>
            <a:r>
              <a:rPr lang="zh-CN" altLang="en-US" sz="2400">
                <a:solidFill>
                  <a:srgbClr val="59B34E"/>
                </a:solidFill>
                <a:effectLst>
                  <a:outerShdw blurRad="38100" dist="19050" dir="2700000" algn="tl" rotWithShape="0">
                    <a:schemeClr val="dk1">
                      <a:alpha val="40000"/>
                    </a:schemeClr>
                  </a:outerShdw>
                </a:effectLst>
                <a:latin typeface="+mn-lt"/>
                <a:sym typeface="+mn-ea"/>
              </a:rPr>
              <a:t> </a:t>
            </a:r>
            <a:r>
              <a:rPr lang="zh-CN" altLang="en-US" sz="2400">
                <a:solidFill>
                  <a:srgbClr val="000000"/>
                </a:solidFill>
                <a:effectLst/>
                <a:latin typeface="+mn-lt"/>
                <a:sym typeface="+mn-ea"/>
              </a:rPr>
              <a:t>Because the standard conservatism models do not control for the variation in cost stickiness, they are likely to mistake it for variation in conservatism. </a:t>
            </a:r>
            <a:r>
              <a:rPr lang="en-US" altLang="zh-CN" sz="2400">
                <a:solidFill>
                  <a:srgbClr val="000000"/>
                </a:solidFill>
                <a:effectLst/>
                <a:latin typeface="+mn-lt"/>
                <a:sym typeface="+mn-ea"/>
              </a:rPr>
              <a:t>Based on this, the author put on the</a:t>
            </a:r>
            <a:r>
              <a:rPr lang="en-US" altLang="zh-CN" sz="2400">
                <a:solidFill>
                  <a:schemeClr val="accent1"/>
                </a:solidFill>
                <a:effectLst>
                  <a:outerShdw blurRad="38100" dist="25400" dir="5400000" algn="ctr" rotWithShape="0">
                    <a:srgbClr val="6E747A">
                      <a:alpha val="43000"/>
                    </a:srgbClr>
                  </a:outerShdw>
                </a:effectLst>
                <a:latin typeface="+mn-lt"/>
                <a:sym typeface="+mn-ea"/>
              </a:rPr>
              <a:t> </a:t>
            </a:r>
            <a:r>
              <a:rPr lang="en-US" altLang="zh-CN"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Hypothesis 2.</a:t>
            </a:r>
            <a:endParaRPr lang="en-US" altLang="zh-CN"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7195" name="组合 57"/>
          <p:cNvGrpSpPr/>
          <p:nvPr/>
        </p:nvGrpSpPr>
        <p:grpSpPr bwMode="auto">
          <a:xfrm>
            <a:off x="10398443" y="4923473"/>
            <a:ext cx="1668462" cy="1679575"/>
            <a:chOff x="0" y="0"/>
            <a:chExt cx="1011238" cy="1017588"/>
          </a:xfrm>
        </p:grpSpPr>
        <p:sp>
          <p:nvSpPr>
            <p:cNvPr id="7196" name="Oval 208"/>
            <p:cNvSpPr>
              <a:spLocks noChangeArrowheads="1"/>
            </p:cNvSpPr>
            <p:nvPr/>
          </p:nvSpPr>
          <p:spPr bwMode="auto">
            <a:xfrm>
              <a:off x="0" y="0"/>
              <a:ext cx="1011238" cy="1017588"/>
            </a:xfrm>
            <a:prstGeom prst="ellipse">
              <a:avLst/>
            </a:pr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500">
                <a:solidFill>
                  <a:srgbClr val="000000"/>
                </a:solidFill>
              </a:endParaRPr>
            </a:p>
          </p:txBody>
        </p:sp>
        <p:sp>
          <p:nvSpPr>
            <p:cNvPr id="7197" name="Freeform 209"/>
            <p:cNvSpPr/>
            <p:nvPr/>
          </p:nvSpPr>
          <p:spPr bwMode="auto">
            <a:xfrm>
              <a:off x="0" y="49052"/>
              <a:ext cx="1011238" cy="749245"/>
            </a:xfrm>
            <a:custGeom>
              <a:avLst/>
              <a:gdLst>
                <a:gd name="T0" fmla="*/ 0 w 637"/>
                <a:gd name="T1" fmla="*/ 458754 h 472"/>
                <a:gd name="T2" fmla="*/ 506413 w 637"/>
                <a:gd name="T3" fmla="*/ 0 h 472"/>
                <a:gd name="T4" fmla="*/ 1011238 w 637"/>
                <a:gd name="T5" fmla="*/ 452404 h 472"/>
                <a:gd name="T6" fmla="*/ 528638 w 637"/>
                <a:gd name="T7" fmla="*/ 749245 h 472"/>
                <a:gd name="T8" fmla="*/ 0 w 637"/>
                <a:gd name="T9" fmla="*/ 45875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472">
                  <a:moveTo>
                    <a:pt x="0" y="289"/>
                  </a:moveTo>
                  <a:lnTo>
                    <a:pt x="319" y="0"/>
                  </a:lnTo>
                  <a:lnTo>
                    <a:pt x="637" y="285"/>
                  </a:lnTo>
                  <a:lnTo>
                    <a:pt x="333" y="472"/>
                  </a:lnTo>
                  <a:lnTo>
                    <a:pt x="0" y="289"/>
                  </a:lnTo>
                  <a:close/>
                </a:path>
              </a:pathLst>
            </a:custGeom>
            <a:solidFill>
              <a:srgbClr val="1B433A"/>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8" name="Freeform 210"/>
            <p:cNvSpPr/>
            <p:nvPr/>
          </p:nvSpPr>
          <p:spPr bwMode="auto">
            <a:xfrm>
              <a:off x="161644" y="124072"/>
              <a:ext cx="692761" cy="710773"/>
            </a:xfrm>
            <a:custGeom>
              <a:avLst/>
              <a:gdLst>
                <a:gd name="T0" fmla="*/ 692761 w 381"/>
                <a:gd name="T1" fmla="*/ 424641 h 390"/>
                <a:gd name="T2" fmla="*/ 474569 w 381"/>
                <a:gd name="T3" fmla="*/ 619648 h 390"/>
                <a:gd name="T4" fmla="*/ 443658 w 381"/>
                <a:gd name="T5" fmla="*/ 621471 h 390"/>
                <a:gd name="T6" fmla="*/ 429112 w 381"/>
                <a:gd name="T7" fmla="*/ 710773 h 390"/>
                <a:gd name="T8" fmla="*/ 287287 w 381"/>
                <a:gd name="T9" fmla="*/ 619648 h 390"/>
                <a:gd name="T10" fmla="*/ 218192 w 381"/>
                <a:gd name="T11" fmla="*/ 619648 h 390"/>
                <a:gd name="T12" fmla="*/ 0 w 381"/>
                <a:gd name="T13" fmla="*/ 424641 h 390"/>
                <a:gd name="T14" fmla="*/ 0 w 381"/>
                <a:gd name="T15" fmla="*/ 195007 h 390"/>
                <a:gd name="T16" fmla="*/ 218192 w 381"/>
                <a:gd name="T17" fmla="*/ 0 h 390"/>
                <a:gd name="T18" fmla="*/ 474569 w 381"/>
                <a:gd name="T19" fmla="*/ 0 h 390"/>
                <a:gd name="T20" fmla="*/ 692761 w 381"/>
                <a:gd name="T21" fmla="*/ 195007 h 390"/>
                <a:gd name="T22" fmla="*/ 692761 w 381"/>
                <a:gd name="T23" fmla="*/ 424641 h 3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1" h="390">
                  <a:moveTo>
                    <a:pt x="381" y="233"/>
                  </a:moveTo>
                  <a:cubicBezTo>
                    <a:pt x="381" y="292"/>
                    <a:pt x="327" y="340"/>
                    <a:pt x="261" y="340"/>
                  </a:cubicBezTo>
                  <a:cubicBezTo>
                    <a:pt x="244" y="341"/>
                    <a:pt x="244" y="341"/>
                    <a:pt x="244" y="341"/>
                  </a:cubicBezTo>
                  <a:cubicBezTo>
                    <a:pt x="236" y="390"/>
                    <a:pt x="236" y="390"/>
                    <a:pt x="236" y="390"/>
                  </a:cubicBezTo>
                  <a:cubicBezTo>
                    <a:pt x="158" y="340"/>
                    <a:pt x="158" y="340"/>
                    <a:pt x="158" y="340"/>
                  </a:cubicBezTo>
                  <a:cubicBezTo>
                    <a:pt x="120" y="340"/>
                    <a:pt x="120" y="340"/>
                    <a:pt x="120" y="340"/>
                  </a:cubicBezTo>
                  <a:cubicBezTo>
                    <a:pt x="53" y="340"/>
                    <a:pt x="0" y="292"/>
                    <a:pt x="0" y="233"/>
                  </a:cubicBezTo>
                  <a:cubicBezTo>
                    <a:pt x="0" y="107"/>
                    <a:pt x="0" y="107"/>
                    <a:pt x="0" y="107"/>
                  </a:cubicBezTo>
                  <a:cubicBezTo>
                    <a:pt x="0" y="48"/>
                    <a:pt x="53" y="0"/>
                    <a:pt x="120" y="0"/>
                  </a:cubicBezTo>
                  <a:cubicBezTo>
                    <a:pt x="261" y="0"/>
                    <a:pt x="261" y="0"/>
                    <a:pt x="261" y="0"/>
                  </a:cubicBezTo>
                  <a:cubicBezTo>
                    <a:pt x="327" y="0"/>
                    <a:pt x="381" y="48"/>
                    <a:pt x="381" y="107"/>
                  </a:cubicBezTo>
                  <a:lnTo>
                    <a:pt x="381" y="233"/>
                  </a:lnTo>
                  <a:close/>
                </a:path>
              </a:pathLst>
            </a:custGeom>
            <a:solidFill>
              <a:srgbClr val="E07A42"/>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199" name="Freeform 211"/>
            <p:cNvSpPr/>
            <p:nvPr/>
          </p:nvSpPr>
          <p:spPr bwMode="auto">
            <a:xfrm>
              <a:off x="251125" y="207750"/>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0" name="Freeform 212"/>
            <p:cNvSpPr/>
            <p:nvPr/>
          </p:nvSpPr>
          <p:spPr bwMode="auto">
            <a:xfrm>
              <a:off x="251125" y="302968"/>
              <a:ext cx="522457" cy="38472"/>
            </a:xfrm>
            <a:custGeom>
              <a:avLst/>
              <a:gdLst>
                <a:gd name="T0" fmla="*/ 522457 w 288"/>
                <a:gd name="T1" fmla="*/ 18320 h 21"/>
                <a:gd name="T2" fmla="*/ 504316 w 288"/>
                <a:gd name="T3" fmla="*/ 0 h 21"/>
                <a:gd name="T4" fmla="*/ 19955 w 288"/>
                <a:gd name="T5" fmla="*/ 0 h 21"/>
                <a:gd name="T6" fmla="*/ 0 w 288"/>
                <a:gd name="T7" fmla="*/ 18320 h 21"/>
                <a:gd name="T8" fmla="*/ 0 w 288"/>
                <a:gd name="T9" fmla="*/ 18320 h 21"/>
                <a:gd name="T10" fmla="*/ 19955 w 288"/>
                <a:gd name="T11" fmla="*/ 38472 h 21"/>
                <a:gd name="T12" fmla="*/ 504316 w 288"/>
                <a:gd name="T13" fmla="*/ 38472 h 21"/>
                <a:gd name="T14" fmla="*/ 522457 w 288"/>
                <a:gd name="T15" fmla="*/ 18320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4"/>
                    <a:pt x="284" y="0"/>
                    <a:pt x="278" y="0"/>
                  </a:cubicBezTo>
                  <a:cubicBezTo>
                    <a:pt x="11" y="0"/>
                    <a:pt x="11" y="0"/>
                    <a:pt x="11" y="0"/>
                  </a:cubicBezTo>
                  <a:cubicBezTo>
                    <a:pt x="5" y="0"/>
                    <a:pt x="0" y="4"/>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1" name="Freeform 213"/>
            <p:cNvSpPr/>
            <p:nvPr/>
          </p:nvSpPr>
          <p:spPr bwMode="auto">
            <a:xfrm>
              <a:off x="251125" y="392416"/>
              <a:ext cx="522457" cy="37510"/>
            </a:xfrm>
            <a:custGeom>
              <a:avLst/>
              <a:gdLst>
                <a:gd name="T0" fmla="*/ 522457 w 288"/>
                <a:gd name="T1" fmla="*/ 17862 h 21"/>
                <a:gd name="T2" fmla="*/ 504316 w 288"/>
                <a:gd name="T3" fmla="*/ 0 h 21"/>
                <a:gd name="T4" fmla="*/ 19955 w 288"/>
                <a:gd name="T5" fmla="*/ 0 h 21"/>
                <a:gd name="T6" fmla="*/ 0 w 288"/>
                <a:gd name="T7" fmla="*/ 17862 h 21"/>
                <a:gd name="T8" fmla="*/ 0 w 288"/>
                <a:gd name="T9" fmla="*/ 17862 h 21"/>
                <a:gd name="T10" fmla="*/ 19955 w 288"/>
                <a:gd name="T11" fmla="*/ 37510 h 21"/>
                <a:gd name="T12" fmla="*/ 504316 w 288"/>
                <a:gd name="T13" fmla="*/ 37510 h 21"/>
                <a:gd name="T14" fmla="*/ 522457 w 288"/>
                <a:gd name="T15" fmla="*/ 1786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1">
                  <a:moveTo>
                    <a:pt x="288" y="10"/>
                  </a:moveTo>
                  <a:cubicBezTo>
                    <a:pt x="288" y="5"/>
                    <a:pt x="284" y="0"/>
                    <a:pt x="278" y="0"/>
                  </a:cubicBezTo>
                  <a:cubicBezTo>
                    <a:pt x="11" y="0"/>
                    <a:pt x="11" y="0"/>
                    <a:pt x="11" y="0"/>
                  </a:cubicBezTo>
                  <a:cubicBezTo>
                    <a:pt x="5" y="0"/>
                    <a:pt x="0" y="5"/>
                    <a:pt x="0" y="10"/>
                  </a:cubicBezTo>
                  <a:cubicBezTo>
                    <a:pt x="0" y="10"/>
                    <a:pt x="0" y="10"/>
                    <a:pt x="0" y="10"/>
                  </a:cubicBezTo>
                  <a:cubicBezTo>
                    <a:pt x="0" y="16"/>
                    <a:pt x="5" y="21"/>
                    <a:pt x="11" y="21"/>
                  </a:cubicBezTo>
                  <a:cubicBezTo>
                    <a:pt x="278" y="21"/>
                    <a:pt x="278" y="21"/>
                    <a:pt x="278" y="21"/>
                  </a:cubicBezTo>
                  <a:cubicBezTo>
                    <a:pt x="284" y="21"/>
                    <a:pt x="288" y="16"/>
                    <a:pt x="288" y="10"/>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2" name="Freeform 214"/>
            <p:cNvSpPr/>
            <p:nvPr/>
          </p:nvSpPr>
          <p:spPr bwMode="auto">
            <a:xfrm>
              <a:off x="251125" y="480902"/>
              <a:ext cx="342532" cy="38472"/>
            </a:xfrm>
            <a:custGeom>
              <a:avLst/>
              <a:gdLst>
                <a:gd name="T0" fmla="*/ 342532 w 189"/>
                <a:gd name="T1" fmla="*/ 20152 h 21"/>
                <a:gd name="T2" fmla="*/ 329846 w 189"/>
                <a:gd name="T3" fmla="*/ 0 h 21"/>
                <a:gd name="T4" fmla="*/ 12686 w 189"/>
                <a:gd name="T5" fmla="*/ 0 h 21"/>
                <a:gd name="T6" fmla="*/ 0 w 189"/>
                <a:gd name="T7" fmla="*/ 20152 h 21"/>
                <a:gd name="T8" fmla="*/ 0 w 189"/>
                <a:gd name="T9" fmla="*/ 20152 h 21"/>
                <a:gd name="T10" fmla="*/ 12686 w 189"/>
                <a:gd name="T11" fmla="*/ 38472 h 21"/>
                <a:gd name="T12" fmla="*/ 329846 w 189"/>
                <a:gd name="T13" fmla="*/ 38472 h 21"/>
                <a:gd name="T14" fmla="*/ 342532 w 189"/>
                <a:gd name="T15" fmla="*/ 20152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9" h="21">
                  <a:moveTo>
                    <a:pt x="189" y="11"/>
                  </a:moveTo>
                  <a:cubicBezTo>
                    <a:pt x="189" y="5"/>
                    <a:pt x="186" y="0"/>
                    <a:pt x="182" y="0"/>
                  </a:cubicBezTo>
                  <a:cubicBezTo>
                    <a:pt x="7" y="0"/>
                    <a:pt x="7" y="0"/>
                    <a:pt x="7" y="0"/>
                  </a:cubicBezTo>
                  <a:cubicBezTo>
                    <a:pt x="4" y="0"/>
                    <a:pt x="0" y="5"/>
                    <a:pt x="0" y="11"/>
                  </a:cubicBezTo>
                  <a:cubicBezTo>
                    <a:pt x="0" y="11"/>
                    <a:pt x="0" y="11"/>
                    <a:pt x="0" y="11"/>
                  </a:cubicBezTo>
                  <a:cubicBezTo>
                    <a:pt x="0" y="16"/>
                    <a:pt x="4" y="21"/>
                    <a:pt x="7" y="21"/>
                  </a:cubicBezTo>
                  <a:cubicBezTo>
                    <a:pt x="182" y="21"/>
                    <a:pt x="182" y="21"/>
                    <a:pt x="182" y="21"/>
                  </a:cubicBezTo>
                  <a:cubicBezTo>
                    <a:pt x="186" y="21"/>
                    <a:pt x="189" y="16"/>
                    <a:pt x="189" y="11"/>
                  </a:cubicBezTo>
                  <a:close/>
                </a:path>
              </a:pathLst>
            </a:custGeom>
            <a:solidFill>
              <a:srgbClr val="E8ECE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3" name="Freeform 215"/>
            <p:cNvSpPr/>
            <p:nvPr/>
          </p:nvSpPr>
          <p:spPr bwMode="auto">
            <a:xfrm>
              <a:off x="0" y="502061"/>
              <a:ext cx="1011238" cy="515527"/>
            </a:xfrm>
            <a:custGeom>
              <a:avLst/>
              <a:gdLst>
                <a:gd name="T0" fmla="*/ 1011238 w 557"/>
                <a:gd name="T1" fmla="*/ 0 h 283"/>
                <a:gd name="T2" fmla="*/ 506527 w 557"/>
                <a:gd name="T3" fmla="*/ 163949 h 283"/>
                <a:gd name="T4" fmla="*/ 0 w 557"/>
                <a:gd name="T5" fmla="*/ 5465 h 283"/>
                <a:gd name="T6" fmla="*/ 0 w 557"/>
                <a:gd name="T7" fmla="*/ 7287 h 283"/>
                <a:gd name="T8" fmla="*/ 506527 w 557"/>
                <a:gd name="T9" fmla="*/ 515527 h 283"/>
                <a:gd name="T10" fmla="*/ 1011238 w 557"/>
                <a:gd name="T11" fmla="*/ 7287 h 283"/>
                <a:gd name="T12" fmla="*/ 1011238 w 557"/>
                <a:gd name="T13" fmla="*/ 0 h 2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7" h="283">
                  <a:moveTo>
                    <a:pt x="557" y="0"/>
                  </a:moveTo>
                  <a:cubicBezTo>
                    <a:pt x="279" y="90"/>
                    <a:pt x="279" y="90"/>
                    <a:pt x="279" y="90"/>
                  </a:cubicBezTo>
                  <a:cubicBezTo>
                    <a:pt x="0" y="3"/>
                    <a:pt x="0" y="3"/>
                    <a:pt x="0" y="3"/>
                  </a:cubicBezTo>
                  <a:cubicBezTo>
                    <a:pt x="0" y="3"/>
                    <a:pt x="0" y="3"/>
                    <a:pt x="0" y="4"/>
                  </a:cubicBezTo>
                  <a:cubicBezTo>
                    <a:pt x="0" y="158"/>
                    <a:pt x="125" y="283"/>
                    <a:pt x="279" y="283"/>
                  </a:cubicBezTo>
                  <a:cubicBezTo>
                    <a:pt x="433" y="283"/>
                    <a:pt x="557" y="158"/>
                    <a:pt x="557" y="4"/>
                  </a:cubicBezTo>
                  <a:cubicBezTo>
                    <a:pt x="557" y="3"/>
                    <a:pt x="557" y="1"/>
                    <a:pt x="557" y="0"/>
                  </a:cubicBezTo>
                  <a:close/>
                </a:path>
              </a:pathLst>
            </a:custGeom>
            <a:solidFill>
              <a:srgbClr val="6DC1AF"/>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4" name="Freeform 216"/>
            <p:cNvSpPr/>
            <p:nvPr/>
          </p:nvSpPr>
          <p:spPr bwMode="auto">
            <a:xfrm>
              <a:off x="506100" y="502061"/>
              <a:ext cx="505138" cy="515527"/>
            </a:xfrm>
            <a:custGeom>
              <a:avLst/>
              <a:gdLst>
                <a:gd name="T0" fmla="*/ 0 w 278"/>
                <a:gd name="T1" fmla="*/ 162127 h 283"/>
                <a:gd name="T2" fmla="*/ 0 w 278"/>
                <a:gd name="T3" fmla="*/ 515527 h 283"/>
                <a:gd name="T4" fmla="*/ 505138 w 278"/>
                <a:gd name="T5" fmla="*/ 7287 h 283"/>
                <a:gd name="T6" fmla="*/ 505138 w 278"/>
                <a:gd name="T7" fmla="*/ 0 h 283"/>
                <a:gd name="T8" fmla="*/ 0 w 278"/>
                <a:gd name="T9" fmla="*/ 162127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83">
                  <a:moveTo>
                    <a:pt x="0" y="89"/>
                  </a:moveTo>
                  <a:cubicBezTo>
                    <a:pt x="0" y="283"/>
                    <a:pt x="0" y="283"/>
                    <a:pt x="0" y="283"/>
                  </a:cubicBezTo>
                  <a:cubicBezTo>
                    <a:pt x="154" y="283"/>
                    <a:pt x="278" y="158"/>
                    <a:pt x="278" y="4"/>
                  </a:cubicBezTo>
                  <a:cubicBezTo>
                    <a:pt x="278" y="3"/>
                    <a:pt x="278" y="1"/>
                    <a:pt x="278" y="0"/>
                  </a:cubicBezTo>
                  <a:lnTo>
                    <a:pt x="0" y="89"/>
                  </a:lnTo>
                  <a:close/>
                </a:path>
              </a:pathLst>
            </a:custGeom>
            <a:solidFill>
              <a:srgbClr val="368574"/>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sp>
          <p:nvSpPr>
            <p:cNvPr id="7205" name="Freeform 217"/>
            <p:cNvSpPr/>
            <p:nvPr/>
          </p:nvSpPr>
          <p:spPr bwMode="auto">
            <a:xfrm>
              <a:off x="212639" y="665568"/>
              <a:ext cx="590771" cy="352020"/>
            </a:xfrm>
            <a:custGeom>
              <a:avLst/>
              <a:gdLst>
                <a:gd name="T0" fmla="*/ 294477 w 325"/>
                <a:gd name="T1" fmla="*/ 352020 h 193"/>
                <a:gd name="T2" fmla="*/ 590771 w 325"/>
                <a:gd name="T3" fmla="*/ 255351 h 193"/>
                <a:gd name="T4" fmla="*/ 294477 w 325"/>
                <a:gd name="T5" fmla="*/ 0 h 193"/>
                <a:gd name="T6" fmla="*/ 0 w 325"/>
                <a:gd name="T7" fmla="*/ 257175 h 193"/>
                <a:gd name="T8" fmla="*/ 294477 w 325"/>
                <a:gd name="T9" fmla="*/ 352020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193">
                  <a:moveTo>
                    <a:pt x="162" y="193"/>
                  </a:moveTo>
                  <a:cubicBezTo>
                    <a:pt x="223" y="193"/>
                    <a:pt x="279" y="173"/>
                    <a:pt x="325" y="140"/>
                  </a:cubicBezTo>
                  <a:cubicBezTo>
                    <a:pt x="162" y="0"/>
                    <a:pt x="162" y="0"/>
                    <a:pt x="162" y="0"/>
                  </a:cubicBezTo>
                  <a:cubicBezTo>
                    <a:pt x="162" y="0"/>
                    <a:pt x="52" y="96"/>
                    <a:pt x="0" y="141"/>
                  </a:cubicBezTo>
                  <a:cubicBezTo>
                    <a:pt x="46" y="174"/>
                    <a:pt x="101" y="193"/>
                    <a:pt x="162" y="193"/>
                  </a:cubicBezTo>
                  <a:close/>
                </a:path>
              </a:pathLst>
            </a:custGeom>
            <a:solidFill>
              <a:srgbClr val="48B19B"/>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p>
          </p:txBody>
        </p:sp>
      </p:grpSp>
      <p:sp>
        <p:nvSpPr>
          <p:cNvPr id="46" name="矩形 74"/>
          <p:cNvSpPr>
            <a:spLocks noChangeArrowheads="1"/>
          </p:cNvSpPr>
          <p:nvPr/>
        </p:nvSpPr>
        <p:spPr bwMode="auto">
          <a:xfrm>
            <a:off x="759262" y="148251"/>
            <a:ext cx="36290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b="1" dirty="0">
                <a:solidFill>
                  <a:srgbClr val="A7D692"/>
                </a:solidFill>
                <a:latin typeface="微软雅黑" panose="020B0503020204020204" pitchFamily="34" charset="-122"/>
                <a:ea typeface="微软雅黑" panose="020B0503020204020204" pitchFamily="34" charset="-122"/>
              </a:rPr>
              <a:t>analysis of theories</a:t>
            </a:r>
            <a:endParaRPr lang="en-US" altLang="zh-CN" b="1" dirty="0">
              <a:solidFill>
                <a:srgbClr val="A7D692"/>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0" y="18472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Rounded Rectangle 42"/>
          <p:cNvSpPr>
            <a:spLocks noChangeArrowheads="1"/>
          </p:cNvSpPr>
          <p:nvPr/>
        </p:nvSpPr>
        <p:spPr bwMode="auto">
          <a:xfrm>
            <a:off x="759143" y="903605"/>
            <a:ext cx="4059237" cy="244475"/>
          </a:xfrm>
          <a:prstGeom prst="roundRect">
            <a:avLst>
              <a:gd name="adj" fmla="val 16667"/>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bg-BG" altLang="en-US" sz="1400">
              <a:solidFill>
                <a:srgbClr val="FFFFFF"/>
              </a:solidFill>
              <a:latin typeface="PT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13328" name="文本框 74"/>
          <p:cNvSpPr txBox="1">
            <a:spLocks noChangeArrowheads="1"/>
          </p:cNvSpPr>
          <p:nvPr/>
        </p:nvSpPr>
        <p:spPr bwMode="auto">
          <a:xfrm>
            <a:off x="683260" y="3790950"/>
            <a:ext cx="104711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latinLnBrk="0" hangingPunct="1">
              <a:lnSpc>
                <a:spcPct val="100000"/>
              </a:lnSpc>
              <a:spcBef>
                <a:spcPct val="0"/>
              </a:spcBef>
              <a:buFont typeface="Arial" panose="020B0604020202020204" pitchFamily="34" charset="0"/>
              <a:buNone/>
            </a:pPr>
            <a:r>
              <a:rPr lang="en-US" sz="2400">
                <a:solidFill>
                  <a:srgbClr val="000000"/>
                </a:solidFill>
                <a:latin typeface="微软雅黑" panose="020B0503020204020204" pitchFamily="34" charset="-122"/>
                <a:ea typeface="微软雅黑" panose="020B0503020204020204" pitchFamily="34" charset="-122"/>
              </a:rPr>
              <a:t>   </a:t>
            </a:r>
            <a:r>
              <a:rPr lang="en-US" sz="2400">
                <a:solidFill>
                  <a:srgbClr val="000000"/>
                </a:solidFill>
                <a:latin typeface="+mn-lt"/>
                <a:ea typeface="微软雅黑" panose="020B0503020204020204" pitchFamily="34" charset="-122"/>
              </a:rPr>
              <a:t> </a:t>
            </a:r>
            <a:r>
              <a:rPr sz="2400">
                <a:solidFill>
                  <a:srgbClr val="000000"/>
                </a:solidFill>
                <a:latin typeface="+mn-lt"/>
                <a:ea typeface="微软雅黑" panose="020B0503020204020204" pitchFamily="34" charset="-122"/>
              </a:rPr>
              <a:t>Estimates of the variation in conservatism in standard models are distorted because these models do not  control for the variation in cost stickiness.</a:t>
            </a:r>
            <a:endParaRPr sz="2400">
              <a:solidFill>
                <a:srgbClr val="000000"/>
              </a:solidFill>
              <a:latin typeface="+mn-lt"/>
              <a:ea typeface="微软雅黑" panose="020B0503020204020204" pitchFamily="34" charset="-122"/>
            </a:endParaRPr>
          </a:p>
        </p:txBody>
      </p:sp>
      <p:sp>
        <p:nvSpPr>
          <p:cNvPr id="13329" name="TextBox 10"/>
          <p:cNvSpPr txBox="1">
            <a:spLocks noChangeArrowheads="1"/>
          </p:cNvSpPr>
          <p:nvPr/>
        </p:nvSpPr>
        <p:spPr bwMode="auto">
          <a:xfrm>
            <a:off x="759460" y="3330258"/>
            <a:ext cx="2697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Wingdings" panose="05000000000000000000" charset="0"/>
              <a:buChar char=""/>
            </a:pPr>
            <a:r>
              <a:rPr lang="en-US" altLang="zh-CN" sz="2400" b="1" dirty="0">
                <a:solidFill>
                  <a:srgbClr val="357B87"/>
                </a:solidFill>
                <a:latin typeface="微软雅黑" panose="020B0503020204020204" pitchFamily="34" charset="-122"/>
                <a:ea typeface="微软雅黑" panose="020B0503020204020204" pitchFamily="34" charset="-122"/>
                <a:sym typeface="+mn-ea"/>
              </a:rPr>
              <a:t>Hypothesis 2:</a:t>
            </a:r>
            <a:endParaRPr lang="en-US" altLang="zh-CN" sz="2400" b="1">
              <a:solidFill>
                <a:srgbClr val="83C4CF"/>
              </a:solidFill>
              <a:latin typeface="微软雅黑" panose="020B0503020204020204" pitchFamily="34" charset="-122"/>
              <a:ea typeface="微软雅黑" panose="020B0503020204020204" pitchFamily="34" charset="-122"/>
            </a:endParaRPr>
          </a:p>
        </p:txBody>
      </p:sp>
      <p:sp>
        <p:nvSpPr>
          <p:cNvPr id="34" name="矩形 74"/>
          <p:cNvSpPr>
            <a:spLocks noChangeArrowheads="1"/>
          </p:cNvSpPr>
          <p:nvPr/>
        </p:nvSpPr>
        <p:spPr bwMode="auto">
          <a:xfrm>
            <a:off x="759262" y="148251"/>
            <a:ext cx="4656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en-US" altLang="zh-CN" b="1" dirty="0">
                <a:solidFill>
                  <a:srgbClr val="357B87"/>
                </a:solidFill>
                <a:latin typeface="微软雅黑" panose="020B0503020204020204" pitchFamily="34" charset="-122"/>
                <a:ea typeface="微软雅黑" panose="020B0503020204020204" pitchFamily="34" charset="-122"/>
              </a:rPr>
              <a:t>Hypothesis development</a:t>
            </a:r>
            <a:endParaRPr lang="en-US" altLang="zh-CN" b="1" dirty="0">
              <a:solidFill>
                <a:srgbClr val="357B87"/>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0" y="184722"/>
            <a:ext cx="683062" cy="486749"/>
          </a:xfrm>
          <a:prstGeom prst="rect">
            <a:avLst/>
          </a:prstGeom>
          <a:solidFill>
            <a:srgbClr val="357B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TextBox 10"/>
          <p:cNvSpPr txBox="1">
            <a:spLocks noChangeArrowheads="1"/>
          </p:cNvSpPr>
          <p:nvPr/>
        </p:nvSpPr>
        <p:spPr bwMode="auto">
          <a:xfrm>
            <a:off x="683260" y="1305243"/>
            <a:ext cx="2697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Wingdings" panose="05000000000000000000" charset="0"/>
              <a:buChar char=""/>
            </a:pPr>
            <a:r>
              <a:rPr lang="en-US" altLang="zh-CN" sz="2400" b="1" dirty="0">
                <a:solidFill>
                  <a:srgbClr val="357B87"/>
                </a:solidFill>
                <a:latin typeface="微软雅黑" panose="020B0503020204020204" pitchFamily="34" charset="-122"/>
                <a:ea typeface="微软雅黑" panose="020B0503020204020204" pitchFamily="34" charset="-122"/>
                <a:sym typeface="+mn-ea"/>
              </a:rPr>
              <a:t>Hypothesis 1:</a:t>
            </a:r>
            <a:endParaRPr lang="en-US" altLang="zh-CN" sz="2400" b="1">
              <a:solidFill>
                <a:srgbClr val="83C4C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2125980"/>
            <a:ext cx="10365105" cy="829945"/>
          </a:xfrm>
          <a:prstGeom prst="rect">
            <a:avLst/>
          </a:prstGeom>
          <a:noFill/>
        </p:spPr>
        <p:txBody>
          <a:bodyPr wrap="square" rtlCol="0">
            <a:spAutoFit/>
          </a:bodyPr>
          <a:p>
            <a:pPr latinLnBrk="0"/>
            <a:r>
              <a:rPr lang="en-US" altLang="zh-CN" sz="2400"/>
              <a:t>     </a:t>
            </a:r>
            <a:r>
              <a:rPr lang="en-US" altLang="zh-CN" sz="2400">
                <a:latin typeface="+mn-lt"/>
              </a:rPr>
              <a:t>Asymmetric timeliness estimates in standard conservatism models have an </a:t>
            </a:r>
            <a:endParaRPr lang="en-US" altLang="zh-CN" sz="2400">
              <a:latin typeface="+mn-lt"/>
            </a:endParaRPr>
          </a:p>
          <a:p>
            <a:pPr latinLnBrk="0"/>
            <a:r>
              <a:rPr lang="en-US" altLang="zh-CN" sz="2400">
                <a:latin typeface="+mn-lt"/>
              </a:rPr>
              <a:t>upward bias on average because  these models do not control for cost stickiness</a:t>
            </a:r>
            <a:endParaRPr lang="en-US" altLang="zh-CN" sz="2400">
              <a:latin typeface="+mn-lt"/>
            </a:endParaRPr>
          </a:p>
        </p:txBody>
      </p:sp>
      <p:grpSp>
        <p:nvGrpSpPr>
          <p:cNvPr id="4101" name="组合 18"/>
          <p:cNvGrpSpPr/>
          <p:nvPr/>
        </p:nvGrpSpPr>
        <p:grpSpPr bwMode="auto">
          <a:xfrm>
            <a:off x="10333673" y="5070475"/>
            <a:ext cx="1801812" cy="1708150"/>
            <a:chOff x="0" y="0"/>
            <a:chExt cx="1802332" cy="1708029"/>
          </a:xfrm>
        </p:grpSpPr>
        <p:grpSp>
          <p:nvGrpSpPr>
            <p:cNvPr id="4109" name="组合 19"/>
            <p:cNvGrpSpPr/>
            <p:nvPr/>
          </p:nvGrpSpPr>
          <p:grpSpPr bwMode="auto">
            <a:xfrm>
              <a:off x="1540576" y="760334"/>
              <a:ext cx="261756" cy="377397"/>
              <a:chOff x="0" y="0"/>
              <a:chExt cx="411371" cy="593112"/>
            </a:xfrm>
          </p:grpSpPr>
          <p:sp>
            <p:nvSpPr>
              <p:cNvPr id="4127" name="Freeform 51"/>
              <p:cNvSpPr/>
              <p:nvPr/>
            </p:nvSpPr>
            <p:spPr bwMode="auto">
              <a:xfrm>
                <a:off x="169463" y="405231"/>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8"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4110" name="等腰三角形 3"/>
            <p:cNvSpPr/>
            <p:nvPr/>
          </p:nvSpPr>
          <p:spPr bwMode="auto">
            <a:xfrm>
              <a:off x="633595" y="1319120"/>
              <a:ext cx="620892" cy="58733"/>
            </a:xfrm>
            <a:custGeom>
              <a:avLst/>
              <a:gdLst>
                <a:gd name="T0" fmla="*/ 0 w 913468"/>
                <a:gd name="T1" fmla="*/ 58733 h 65363"/>
                <a:gd name="T2" fmla="*/ 90301 w 913468"/>
                <a:gd name="T3" fmla="*/ 0 h 65363"/>
                <a:gd name="T4" fmla="*/ 620892 w 913468"/>
                <a:gd name="T5" fmla="*/ 44183 h 65363"/>
                <a:gd name="T6" fmla="*/ 0 w 913468"/>
                <a:gd name="T7" fmla="*/ 58733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111"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2"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3"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4"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5"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6"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7"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8"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19"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0"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1"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2"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3"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4"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5"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4126" name="等腰三角形 3"/>
            <p:cNvSpPr/>
            <p:nvPr/>
          </p:nvSpPr>
          <p:spPr bwMode="auto">
            <a:xfrm>
              <a:off x="262013" y="1439761"/>
              <a:ext cx="886081" cy="126991"/>
            </a:xfrm>
            <a:custGeom>
              <a:avLst/>
              <a:gdLst>
                <a:gd name="T0" fmla="*/ 0 w 913468"/>
                <a:gd name="T1" fmla="*/ 126991 h 126323"/>
                <a:gd name="T2" fmla="*/ 319414 w 913468"/>
                <a:gd name="T3" fmla="*/ 0 h 126323"/>
                <a:gd name="T4" fmla="*/ 886081 w 913468"/>
                <a:gd name="T5" fmla="*/ 110713 h 126323"/>
                <a:gd name="T6" fmla="*/ 0 w 913468"/>
                <a:gd name="T7" fmla="*/ 126991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6148" name="Rounded Rectangle 5"/>
          <p:cNvSpPr>
            <a:spLocks noChangeArrowheads="1"/>
          </p:cNvSpPr>
          <p:nvPr/>
        </p:nvSpPr>
        <p:spPr bwMode="auto">
          <a:xfrm>
            <a:off x="8089583" y="6353175"/>
            <a:ext cx="4154487" cy="484188"/>
          </a:xfrm>
          <a:prstGeom prst="roundRect">
            <a:avLst>
              <a:gd name="adj" fmla="val 16667"/>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400" i="1">
              <a:solidFill>
                <a:srgbClr val="FFFFFF"/>
              </a:solidFill>
              <a:latin typeface="PT Sans"/>
            </a:endParaRPr>
          </a:p>
        </p:txBody>
      </p:sp>
      <p:sp>
        <p:nvSpPr>
          <p:cNvPr id="6149" name="Rounded Rectangle 7"/>
          <p:cNvSpPr>
            <a:spLocks noChangeArrowheads="1"/>
          </p:cNvSpPr>
          <p:nvPr/>
        </p:nvSpPr>
        <p:spPr bwMode="auto">
          <a:xfrm>
            <a:off x="4390708" y="6370955"/>
            <a:ext cx="4154487" cy="484188"/>
          </a:xfrm>
          <a:prstGeom prst="roundRect">
            <a:avLst>
              <a:gd name="adj" fmla="val 16667"/>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400" i="1">
              <a:solidFill>
                <a:srgbClr val="FFFFFF"/>
              </a:solidFill>
              <a:latin typeface="PT Sans"/>
            </a:endParaRPr>
          </a:p>
        </p:txBody>
      </p:sp>
      <p:sp>
        <p:nvSpPr>
          <p:cNvPr id="6156" name="矩形 31"/>
          <p:cNvSpPr>
            <a:spLocks noChangeArrowheads="1"/>
          </p:cNvSpPr>
          <p:nvPr/>
        </p:nvSpPr>
        <p:spPr bwMode="auto">
          <a:xfrm>
            <a:off x="2011363" y="2159000"/>
            <a:ext cx="27876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000" b="1">
                <a:solidFill>
                  <a:srgbClr val="FFFFFF"/>
                </a:solidFill>
                <a:latin typeface="微软雅黑" panose="020B0503020204020204" pitchFamily="34" charset="-122"/>
                <a:ea typeface="微软雅黑" panose="020B0503020204020204" pitchFamily="34" charset="-122"/>
              </a:rPr>
              <a:t>点击</a:t>
            </a:r>
            <a:r>
              <a:rPr lang="en-US" altLang="zh-CN" sz="2000" b="1">
                <a:solidFill>
                  <a:srgbClr val="FFFFFF"/>
                </a:solidFill>
                <a:latin typeface="微软雅黑" panose="020B0503020204020204" pitchFamily="34" charset="-122"/>
                <a:ea typeface="微软雅黑" panose="020B0503020204020204" pitchFamily="34" charset="-122"/>
              </a:rPr>
              <a:t>1</a:t>
            </a:r>
            <a:endParaRPr lang="en-US" altLang="zh-CN" sz="2000" b="1">
              <a:solidFill>
                <a:srgbClr val="FFFFFF"/>
              </a:solidFill>
              <a:latin typeface="微软雅黑" panose="020B0503020204020204" pitchFamily="34" charset="-122"/>
              <a:ea typeface="微软雅黑" panose="020B0503020204020204" pitchFamily="34" charset="-122"/>
            </a:endParaRPr>
          </a:p>
        </p:txBody>
      </p:sp>
      <p:sp>
        <p:nvSpPr>
          <p:cNvPr id="6157" name="矩形 32"/>
          <p:cNvSpPr>
            <a:spLocks noChangeArrowheads="1"/>
          </p:cNvSpPr>
          <p:nvPr/>
        </p:nvSpPr>
        <p:spPr bwMode="auto">
          <a:xfrm>
            <a:off x="7966075" y="2159000"/>
            <a:ext cx="278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zh-CN" sz="2000" b="1">
                <a:solidFill>
                  <a:srgbClr val="FFFFFF"/>
                </a:solidFill>
                <a:latin typeface="微软雅黑" panose="020B0503020204020204" pitchFamily="34" charset="-122"/>
                <a:ea typeface="微软雅黑" panose="020B0503020204020204" pitchFamily="34" charset="-122"/>
              </a:rPr>
              <a:t>点击此处添加标题</a:t>
            </a:r>
            <a:endParaRPr lang="zh-CN" altLang="zh-CN" sz="2000" b="1">
              <a:solidFill>
                <a:srgbClr val="FFFFFF"/>
              </a:solidFill>
            </a:endParaRPr>
          </a:p>
        </p:txBody>
      </p:sp>
      <p:sp>
        <p:nvSpPr>
          <p:cNvPr id="16" name="矩形 74"/>
          <p:cNvSpPr>
            <a:spLocks noChangeArrowheads="1"/>
          </p:cNvSpPr>
          <p:nvPr/>
        </p:nvSpPr>
        <p:spPr bwMode="auto">
          <a:xfrm>
            <a:off x="759262" y="148251"/>
            <a:ext cx="52247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b="1" dirty="0">
                <a:solidFill>
                  <a:srgbClr val="92D050"/>
                </a:solidFill>
                <a:latin typeface="微软雅黑" panose="020B0503020204020204" pitchFamily="34" charset="-122"/>
                <a:ea typeface="微软雅黑" panose="020B0503020204020204" pitchFamily="34" charset="-122"/>
                <a:sym typeface="+mn-ea"/>
              </a:rPr>
              <a:t>Data and estimation models</a:t>
            </a:r>
            <a:endParaRPr lang="zh-CN" altLang="en-US" b="1" dirty="0">
              <a:solidFill>
                <a:srgbClr val="92D050"/>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bwMode="auto">
          <a:xfrm>
            <a:off x="0" y="18472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140" name="Freeform 12"/>
          <p:cNvSpPr/>
          <p:nvPr/>
        </p:nvSpPr>
        <p:spPr bwMode="auto">
          <a:xfrm>
            <a:off x="4" y="5344094"/>
            <a:ext cx="526870" cy="1361765"/>
          </a:xfrm>
          <a:custGeom>
            <a:avLst/>
            <a:gdLst>
              <a:gd name="T0" fmla="*/ 809625 w 510"/>
              <a:gd name="T1" fmla="*/ 403225 h 1318"/>
              <a:gd name="T2" fmla="*/ 809625 w 510"/>
              <a:gd name="T3" fmla="*/ 2092325 h 1318"/>
              <a:gd name="T4" fmla="*/ 0 w 510"/>
              <a:gd name="T5" fmla="*/ 1781175 h 1318"/>
              <a:gd name="T6" fmla="*/ 434975 w 510"/>
              <a:gd name="T7" fmla="*/ 403225 h 1318"/>
              <a:gd name="T8" fmla="*/ 650875 w 510"/>
              <a:gd name="T9" fmla="*/ 0 h 1318"/>
              <a:gd name="T10" fmla="*/ 671513 w 510"/>
              <a:gd name="T11" fmla="*/ 180975 h 1318"/>
              <a:gd name="T12" fmla="*/ 736600 w 510"/>
              <a:gd name="T13" fmla="*/ 55563 h 1318"/>
              <a:gd name="T14" fmla="*/ 809625 w 510"/>
              <a:gd name="T15" fmla="*/ 403225 h 1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0" h="1318">
                <a:moveTo>
                  <a:pt x="510" y="254"/>
                </a:moveTo>
                <a:lnTo>
                  <a:pt x="510" y="1318"/>
                </a:lnTo>
                <a:lnTo>
                  <a:pt x="0" y="1122"/>
                </a:lnTo>
                <a:lnTo>
                  <a:pt x="274" y="254"/>
                </a:lnTo>
                <a:lnTo>
                  <a:pt x="410" y="0"/>
                </a:lnTo>
                <a:lnTo>
                  <a:pt x="423" y="114"/>
                </a:lnTo>
                <a:lnTo>
                  <a:pt x="464" y="35"/>
                </a:lnTo>
                <a:lnTo>
                  <a:pt x="510" y="254"/>
                </a:lnTo>
                <a:close/>
              </a:path>
            </a:pathLst>
          </a:custGeom>
          <a:solidFill>
            <a:srgbClr val="BFC192"/>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nvGrpSpPr>
          <p:cNvPr id="2056" name="组合 165"/>
          <p:cNvGrpSpPr/>
          <p:nvPr/>
        </p:nvGrpSpPr>
        <p:grpSpPr bwMode="auto">
          <a:xfrm>
            <a:off x="-317" y="3851593"/>
            <a:ext cx="10952162" cy="2986087"/>
            <a:chOff x="0" y="0"/>
            <a:chExt cx="10951969" cy="2985668"/>
          </a:xfrm>
        </p:grpSpPr>
        <p:grpSp>
          <p:nvGrpSpPr>
            <p:cNvPr id="2057" name="组合 21"/>
            <p:cNvGrpSpPr/>
            <p:nvPr/>
          </p:nvGrpSpPr>
          <p:grpSpPr bwMode="auto">
            <a:xfrm>
              <a:off x="4241232" y="0"/>
              <a:ext cx="984507" cy="1505169"/>
              <a:chOff x="809625" y="0"/>
              <a:chExt cx="1512888" cy="2312987"/>
            </a:xfrm>
          </p:grpSpPr>
          <p:sp>
            <p:nvSpPr>
              <p:cNvPr id="2133" name="Freeform 5"/>
              <p:cNvSpPr/>
              <p:nvPr/>
            </p:nvSpPr>
            <p:spPr bwMode="auto">
              <a:xfrm>
                <a:off x="1903413" y="0"/>
                <a:ext cx="419100" cy="1600200"/>
              </a:xfrm>
              <a:custGeom>
                <a:avLst/>
                <a:gdLst>
                  <a:gd name="T0" fmla="*/ 0 w 264"/>
                  <a:gd name="T1" fmla="*/ 1600200 h 1008"/>
                  <a:gd name="T2" fmla="*/ 0 w 264"/>
                  <a:gd name="T3" fmla="*/ 0 h 1008"/>
                  <a:gd name="T4" fmla="*/ 419100 w 264"/>
                  <a:gd name="T5" fmla="*/ 1320800 h 1008"/>
                  <a:gd name="T6" fmla="*/ 261938 w 264"/>
                  <a:gd name="T7" fmla="*/ 1076325 h 1008"/>
                  <a:gd name="T8" fmla="*/ 233363 w 264"/>
                  <a:gd name="T9" fmla="*/ 1320800 h 1008"/>
                  <a:gd name="T10" fmla="*/ 111125 w 264"/>
                  <a:gd name="T11" fmla="*/ 1000125 h 1008"/>
                  <a:gd name="T12" fmla="*/ 0 w 264"/>
                  <a:gd name="T13" fmla="*/ 160020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1008">
                    <a:moveTo>
                      <a:pt x="0" y="1008"/>
                    </a:moveTo>
                    <a:lnTo>
                      <a:pt x="0" y="0"/>
                    </a:lnTo>
                    <a:lnTo>
                      <a:pt x="264" y="832"/>
                    </a:lnTo>
                    <a:lnTo>
                      <a:pt x="165" y="678"/>
                    </a:lnTo>
                    <a:lnTo>
                      <a:pt x="147" y="832"/>
                    </a:lnTo>
                    <a:lnTo>
                      <a:pt x="70" y="630"/>
                    </a:lnTo>
                    <a:lnTo>
                      <a:pt x="0" y="100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38" name="Freeform 10"/>
              <p:cNvSpPr/>
              <p:nvPr/>
            </p:nvSpPr>
            <p:spPr bwMode="auto">
              <a:xfrm>
                <a:off x="809625" y="1119187"/>
                <a:ext cx="307975" cy="1193800"/>
              </a:xfrm>
              <a:custGeom>
                <a:avLst/>
                <a:gdLst>
                  <a:gd name="T0" fmla="*/ 0 w 194"/>
                  <a:gd name="T1" fmla="*/ 1193800 h 752"/>
                  <a:gd name="T2" fmla="*/ 0 w 194"/>
                  <a:gd name="T3" fmla="*/ 0 h 752"/>
                  <a:gd name="T4" fmla="*/ 307975 w 194"/>
                  <a:gd name="T5" fmla="*/ 971550 h 752"/>
                  <a:gd name="T6" fmla="*/ 119063 w 194"/>
                  <a:gd name="T7" fmla="*/ 676275 h 752"/>
                  <a:gd name="T8" fmla="*/ 57150 w 194"/>
                  <a:gd name="T9" fmla="*/ 971550 h 752"/>
                  <a:gd name="T10" fmla="*/ 0 w 194"/>
                  <a:gd name="T11" fmla="*/ 1193800 h 7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752">
                    <a:moveTo>
                      <a:pt x="0" y="752"/>
                    </a:moveTo>
                    <a:lnTo>
                      <a:pt x="0" y="0"/>
                    </a:lnTo>
                    <a:lnTo>
                      <a:pt x="194" y="612"/>
                    </a:lnTo>
                    <a:lnTo>
                      <a:pt x="75" y="426"/>
                    </a:lnTo>
                    <a:lnTo>
                      <a:pt x="36" y="612"/>
                    </a:lnTo>
                    <a:lnTo>
                      <a:pt x="0" y="7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2131" name="Freeform 51"/>
            <p:cNvSpPr/>
            <p:nvPr/>
          </p:nvSpPr>
          <p:spPr bwMode="auto">
            <a:xfrm>
              <a:off x="10482026" y="1899403"/>
              <a:ext cx="58781" cy="138363"/>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27" name="Freeform 51"/>
            <p:cNvSpPr/>
            <p:nvPr/>
          </p:nvSpPr>
          <p:spPr bwMode="auto">
            <a:xfrm>
              <a:off x="2682825" y="1873398"/>
              <a:ext cx="53659" cy="126307"/>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67" name="等腰三角形 3"/>
            <p:cNvSpPr/>
            <p:nvPr/>
          </p:nvSpPr>
          <p:spPr bwMode="auto">
            <a:xfrm>
              <a:off x="8634260" y="2222188"/>
              <a:ext cx="795324" cy="106347"/>
            </a:xfrm>
            <a:custGeom>
              <a:avLst/>
              <a:gdLst>
                <a:gd name="T0" fmla="*/ 0 w 571182"/>
                <a:gd name="T1" fmla="*/ 106347 h 104892"/>
                <a:gd name="T2" fmla="*/ 270421 w 571182"/>
                <a:gd name="T3" fmla="*/ 0 h 104892"/>
                <a:gd name="T4" fmla="*/ 795324 w 571182"/>
                <a:gd name="T5" fmla="*/ 94276 h 104892"/>
                <a:gd name="T6" fmla="*/ 0 w 571182"/>
                <a:gd name="T7" fmla="*/ 106347 h 104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104892">
                  <a:moveTo>
                    <a:pt x="0" y="104892"/>
                  </a:moveTo>
                  <a:lnTo>
                    <a:pt x="194210" y="0"/>
                  </a:lnTo>
                  <a:lnTo>
                    <a:pt x="571182" y="92986"/>
                  </a:lnTo>
                  <a:lnTo>
                    <a:pt x="0" y="104892"/>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2068" name="等腰三角形 3"/>
            <p:cNvSpPr/>
            <p:nvPr/>
          </p:nvSpPr>
          <p:spPr bwMode="auto">
            <a:xfrm>
              <a:off x="1076306" y="2619007"/>
              <a:ext cx="885809" cy="126982"/>
            </a:xfrm>
            <a:custGeom>
              <a:avLst/>
              <a:gdLst>
                <a:gd name="T0" fmla="*/ 0 w 913468"/>
                <a:gd name="T1" fmla="*/ 126982 h 126323"/>
                <a:gd name="T2" fmla="*/ 319316 w 913468"/>
                <a:gd name="T3" fmla="*/ 0 h 126323"/>
                <a:gd name="T4" fmla="*/ 885809 w 913468"/>
                <a:gd name="T5" fmla="*/ 110706 h 126323"/>
                <a:gd name="T6" fmla="*/ 0 w 913468"/>
                <a:gd name="T7" fmla="*/ 126982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nvGrpSpPr>
            <p:cNvPr id="2069" name="组合 164"/>
            <p:cNvGrpSpPr/>
            <p:nvPr/>
          </p:nvGrpSpPr>
          <p:grpSpPr bwMode="auto">
            <a:xfrm>
              <a:off x="0" y="1277639"/>
              <a:ext cx="1618771" cy="1708029"/>
              <a:chOff x="0" y="0"/>
              <a:chExt cx="1618771" cy="1708029"/>
            </a:xfrm>
          </p:grpSpPr>
          <p:grpSp>
            <p:nvGrpSpPr>
              <p:cNvPr id="2101" name="组合 154"/>
              <p:cNvGrpSpPr/>
              <p:nvPr/>
            </p:nvGrpSpPr>
            <p:grpSpPr bwMode="auto">
              <a:xfrm>
                <a:off x="1357015" y="316962"/>
                <a:ext cx="261756" cy="377398"/>
                <a:chOff x="0" y="0"/>
                <a:chExt cx="411371" cy="593113"/>
              </a:xfrm>
            </p:grpSpPr>
            <p:sp>
              <p:nvSpPr>
                <p:cNvPr id="2119" name="Freeform 51"/>
                <p:cNvSpPr/>
                <p:nvPr/>
              </p:nvSpPr>
              <p:spPr bwMode="auto">
                <a:xfrm>
                  <a:off x="169460" y="405232"/>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20"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2102" name="等腰三角形 3"/>
              <p:cNvSpPr/>
              <p:nvPr/>
            </p:nvSpPr>
            <p:spPr bwMode="auto">
              <a:xfrm>
                <a:off x="633401" y="1319147"/>
                <a:ext cx="620702" cy="58729"/>
              </a:xfrm>
              <a:custGeom>
                <a:avLst/>
                <a:gdLst>
                  <a:gd name="T0" fmla="*/ 0 w 913468"/>
                  <a:gd name="T1" fmla="*/ 58729 h 65363"/>
                  <a:gd name="T2" fmla="*/ 90273 w 913468"/>
                  <a:gd name="T3" fmla="*/ 0 h 65363"/>
                  <a:gd name="T4" fmla="*/ 620702 w 913468"/>
                  <a:gd name="T5" fmla="*/ 44180 h 65363"/>
                  <a:gd name="T6" fmla="*/ 0 w 913468"/>
                  <a:gd name="T7" fmla="*/ 58729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2103"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4"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5"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6"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7"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8"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09"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0"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1"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2"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3"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4"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5"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6"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7"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118" name="等腰三角形 3"/>
              <p:cNvSpPr/>
              <p:nvPr/>
            </p:nvSpPr>
            <p:spPr bwMode="auto">
              <a:xfrm>
                <a:off x="261932" y="1439780"/>
                <a:ext cx="887397" cy="126982"/>
              </a:xfrm>
              <a:custGeom>
                <a:avLst/>
                <a:gdLst>
                  <a:gd name="T0" fmla="*/ 0 w 913468"/>
                  <a:gd name="T1" fmla="*/ 126982 h 126323"/>
                  <a:gd name="T2" fmla="*/ 319888 w 913468"/>
                  <a:gd name="T3" fmla="*/ 0 h 126323"/>
                  <a:gd name="T4" fmla="*/ 887397 w 913468"/>
                  <a:gd name="T5" fmla="*/ 110706 h 126323"/>
                  <a:gd name="T6" fmla="*/ 0 w 913468"/>
                  <a:gd name="T7" fmla="*/ 126982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sp>
          <p:nvSpPr>
            <p:cNvPr id="2070" name="矩形 8"/>
            <p:cNvSpPr/>
            <p:nvPr/>
          </p:nvSpPr>
          <p:spPr bwMode="auto">
            <a:xfrm>
              <a:off x="6499110" y="2804718"/>
              <a:ext cx="306382" cy="130157"/>
            </a:xfrm>
            <a:custGeom>
              <a:avLst/>
              <a:gdLst>
                <a:gd name="T0" fmla="*/ 0 w 307013"/>
                <a:gd name="T1" fmla="*/ 76252 h 130068"/>
                <a:gd name="T2" fmla="*/ 217665 w 307013"/>
                <a:gd name="T3" fmla="*/ 0 h 130068"/>
                <a:gd name="T4" fmla="*/ 306382 w 307013"/>
                <a:gd name="T5" fmla="*/ 50728 h 130068"/>
                <a:gd name="T6" fmla="*/ 101391 w 307013"/>
                <a:gd name="T7" fmla="*/ 130157 h 130068"/>
                <a:gd name="T8" fmla="*/ 0 w 307013"/>
                <a:gd name="T9" fmla="*/ 76252 h 130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013" h="130068">
                  <a:moveTo>
                    <a:pt x="0" y="76200"/>
                  </a:moveTo>
                  <a:lnTo>
                    <a:pt x="218113" y="0"/>
                  </a:lnTo>
                  <a:lnTo>
                    <a:pt x="307013" y="50693"/>
                  </a:lnTo>
                  <a:lnTo>
                    <a:pt x="101600" y="130068"/>
                  </a:lnTo>
                  <a:lnTo>
                    <a:pt x="0" y="76200"/>
                  </a:lnTo>
                  <a:close/>
                </a:path>
              </a:pathLst>
            </a:custGeom>
            <a:solidFill>
              <a:schemeClr val="tx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2071" name="矩形 8"/>
            <p:cNvSpPr/>
            <p:nvPr/>
          </p:nvSpPr>
          <p:spPr bwMode="auto">
            <a:xfrm>
              <a:off x="6283214" y="2844401"/>
              <a:ext cx="244471" cy="115871"/>
            </a:xfrm>
            <a:custGeom>
              <a:avLst/>
              <a:gdLst>
                <a:gd name="T0" fmla="*/ 0 w 307013"/>
                <a:gd name="T1" fmla="*/ 67883 h 130068"/>
                <a:gd name="T2" fmla="*/ 173681 w 307013"/>
                <a:gd name="T3" fmla="*/ 0 h 130068"/>
                <a:gd name="T4" fmla="*/ 244471 w 307013"/>
                <a:gd name="T5" fmla="*/ 45160 h 130068"/>
                <a:gd name="T6" fmla="*/ 80903 w 307013"/>
                <a:gd name="T7" fmla="*/ 115871 h 130068"/>
                <a:gd name="T8" fmla="*/ 0 w 307013"/>
                <a:gd name="T9" fmla="*/ 67883 h 130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013" h="130068">
                  <a:moveTo>
                    <a:pt x="0" y="76200"/>
                  </a:moveTo>
                  <a:lnTo>
                    <a:pt x="218113" y="0"/>
                  </a:lnTo>
                  <a:lnTo>
                    <a:pt x="307013" y="50693"/>
                  </a:lnTo>
                  <a:lnTo>
                    <a:pt x="101600" y="130068"/>
                  </a:lnTo>
                  <a:lnTo>
                    <a:pt x="0" y="76200"/>
                  </a:lnTo>
                  <a:close/>
                </a:path>
              </a:pathLst>
            </a:custGeom>
            <a:solidFill>
              <a:schemeClr val="tx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2093" name="Freeform 36"/>
            <p:cNvSpPr/>
            <p:nvPr/>
          </p:nvSpPr>
          <p:spPr bwMode="auto">
            <a:xfrm>
              <a:off x="6227934" y="2665605"/>
              <a:ext cx="93663" cy="120650"/>
            </a:xfrm>
            <a:custGeom>
              <a:avLst/>
              <a:gdLst>
                <a:gd name="T0" fmla="*/ 0 w 59"/>
                <a:gd name="T1" fmla="*/ 120650 h 76"/>
                <a:gd name="T2" fmla="*/ 0 w 59"/>
                <a:gd name="T3" fmla="*/ 38100 h 76"/>
                <a:gd name="T4" fmla="*/ 93663 w 59"/>
                <a:gd name="T5" fmla="*/ 0 h 76"/>
                <a:gd name="T6" fmla="*/ 93663 w 59"/>
                <a:gd name="T7" fmla="*/ 87313 h 76"/>
                <a:gd name="T8" fmla="*/ 0 w 59"/>
                <a:gd name="T9" fmla="*/ 12065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76">
                  <a:moveTo>
                    <a:pt x="0" y="76"/>
                  </a:moveTo>
                  <a:lnTo>
                    <a:pt x="0" y="24"/>
                  </a:lnTo>
                  <a:lnTo>
                    <a:pt x="59" y="0"/>
                  </a:lnTo>
                  <a:lnTo>
                    <a:pt x="59" y="55"/>
                  </a:lnTo>
                  <a:lnTo>
                    <a:pt x="0" y="7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89" name="等腰三角形 3"/>
            <p:cNvSpPr/>
            <p:nvPr/>
          </p:nvSpPr>
          <p:spPr bwMode="auto">
            <a:xfrm>
              <a:off x="8191356" y="2158697"/>
              <a:ext cx="552440" cy="73015"/>
            </a:xfrm>
            <a:custGeom>
              <a:avLst/>
              <a:gdLst>
                <a:gd name="T0" fmla="*/ 0 w 571182"/>
                <a:gd name="T1" fmla="*/ 73015 h 73936"/>
                <a:gd name="T2" fmla="*/ 180738 w 571182"/>
                <a:gd name="T3" fmla="*/ 0 h 73936"/>
                <a:gd name="T4" fmla="*/ 552440 w 571182"/>
                <a:gd name="T5" fmla="*/ 61257 h 73936"/>
                <a:gd name="T6" fmla="*/ 0 w 571182"/>
                <a:gd name="T7" fmla="*/ 73015 h 739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73936">
                  <a:moveTo>
                    <a:pt x="0" y="73936"/>
                  </a:moveTo>
                  <a:lnTo>
                    <a:pt x="186870" y="0"/>
                  </a:lnTo>
                  <a:lnTo>
                    <a:pt x="571182" y="62030"/>
                  </a:lnTo>
                  <a:lnTo>
                    <a:pt x="0" y="73936"/>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nvGrpSpPr>
            <p:cNvPr id="2076" name="组合 146"/>
            <p:cNvGrpSpPr/>
            <p:nvPr/>
          </p:nvGrpSpPr>
          <p:grpSpPr bwMode="auto">
            <a:xfrm>
              <a:off x="10040902" y="2008990"/>
              <a:ext cx="785666" cy="695765"/>
              <a:chOff x="0" y="0"/>
              <a:chExt cx="1052270" cy="931862"/>
            </a:xfrm>
          </p:grpSpPr>
          <p:sp>
            <p:nvSpPr>
              <p:cNvPr id="2082" name="等腰三角形 3"/>
              <p:cNvSpPr/>
              <p:nvPr/>
            </p:nvSpPr>
            <p:spPr bwMode="auto">
              <a:xfrm>
                <a:off x="257075" y="823394"/>
                <a:ext cx="795183" cy="106295"/>
              </a:xfrm>
              <a:custGeom>
                <a:avLst/>
                <a:gdLst>
                  <a:gd name="T0" fmla="*/ 0 w 571182"/>
                  <a:gd name="T1" fmla="*/ 106295 h 104892"/>
                  <a:gd name="T2" fmla="*/ 270374 w 571182"/>
                  <a:gd name="T3" fmla="*/ 0 h 104892"/>
                  <a:gd name="T4" fmla="*/ 795183 w 571182"/>
                  <a:gd name="T5" fmla="*/ 94230 h 104892"/>
                  <a:gd name="T6" fmla="*/ 0 w 571182"/>
                  <a:gd name="T7" fmla="*/ 106295 h 1048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1182" h="104892">
                    <a:moveTo>
                      <a:pt x="0" y="104892"/>
                    </a:moveTo>
                    <a:lnTo>
                      <a:pt x="194210" y="0"/>
                    </a:lnTo>
                    <a:lnTo>
                      <a:pt x="571182" y="92986"/>
                    </a:lnTo>
                    <a:lnTo>
                      <a:pt x="0" y="104892"/>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nvGrpSpPr>
              <p:cNvPr id="2083" name="组合 142"/>
              <p:cNvGrpSpPr/>
              <p:nvPr/>
            </p:nvGrpSpPr>
            <p:grpSpPr bwMode="auto">
              <a:xfrm>
                <a:off x="0" y="0"/>
                <a:ext cx="525463" cy="931862"/>
                <a:chOff x="0" y="0"/>
                <a:chExt cx="525463" cy="931862"/>
              </a:xfrm>
            </p:grpSpPr>
            <p:sp>
              <p:nvSpPr>
                <p:cNvPr id="2084" name="Freeform 5"/>
                <p:cNvSpPr/>
                <p:nvPr/>
              </p:nvSpPr>
              <p:spPr bwMode="auto">
                <a:xfrm>
                  <a:off x="261938" y="0"/>
                  <a:ext cx="263525" cy="931862"/>
                </a:xfrm>
                <a:custGeom>
                  <a:avLst/>
                  <a:gdLst>
                    <a:gd name="T0" fmla="*/ 0 w 166"/>
                    <a:gd name="T1" fmla="*/ 931862 h 587"/>
                    <a:gd name="T2" fmla="*/ 0 w 166"/>
                    <a:gd name="T3" fmla="*/ 0 h 587"/>
                    <a:gd name="T4" fmla="*/ 98425 w 166"/>
                    <a:gd name="T5" fmla="*/ 314325 h 587"/>
                    <a:gd name="T6" fmla="*/ 100013 w 166"/>
                    <a:gd name="T7" fmla="*/ 314325 h 587"/>
                    <a:gd name="T8" fmla="*/ 263525 w 166"/>
                    <a:gd name="T9" fmla="*/ 831850 h 587"/>
                    <a:gd name="T10" fmla="*/ 0 w 166"/>
                    <a:gd name="T11" fmla="*/ 931862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 h="587">
                      <a:moveTo>
                        <a:pt x="0" y="587"/>
                      </a:moveTo>
                      <a:lnTo>
                        <a:pt x="0" y="0"/>
                      </a:lnTo>
                      <a:lnTo>
                        <a:pt x="62" y="198"/>
                      </a:lnTo>
                      <a:lnTo>
                        <a:pt x="63" y="198"/>
                      </a:lnTo>
                      <a:lnTo>
                        <a:pt x="166" y="524"/>
                      </a:lnTo>
                      <a:lnTo>
                        <a:pt x="0" y="587"/>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85" name="Freeform 6"/>
                <p:cNvSpPr/>
                <p:nvPr/>
              </p:nvSpPr>
              <p:spPr bwMode="auto">
                <a:xfrm>
                  <a:off x="0" y="0"/>
                  <a:ext cx="261938" cy="931862"/>
                </a:xfrm>
                <a:custGeom>
                  <a:avLst/>
                  <a:gdLst>
                    <a:gd name="T0" fmla="*/ 261938 w 165"/>
                    <a:gd name="T1" fmla="*/ 0 h 587"/>
                    <a:gd name="T2" fmla="*/ 261938 w 165"/>
                    <a:gd name="T3" fmla="*/ 931862 h 587"/>
                    <a:gd name="T4" fmla="*/ 0 w 165"/>
                    <a:gd name="T5" fmla="*/ 831850 h 587"/>
                    <a:gd name="T6" fmla="*/ 261938 w 165"/>
                    <a:gd name="T7" fmla="*/ 0 h 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 h="587">
                      <a:moveTo>
                        <a:pt x="165" y="0"/>
                      </a:moveTo>
                      <a:lnTo>
                        <a:pt x="165" y="587"/>
                      </a:lnTo>
                      <a:lnTo>
                        <a:pt x="0" y="524"/>
                      </a:lnTo>
                      <a:lnTo>
                        <a:pt x="165" y="0"/>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grpSp>
          <p:nvGrpSpPr>
            <p:cNvPr id="2077" name="组合 153"/>
            <p:cNvGrpSpPr/>
            <p:nvPr/>
          </p:nvGrpSpPr>
          <p:grpSpPr bwMode="auto">
            <a:xfrm>
              <a:off x="10403537" y="2123000"/>
              <a:ext cx="548432" cy="503635"/>
              <a:chOff x="0" y="0"/>
              <a:chExt cx="1148384" cy="1054581"/>
            </a:xfrm>
          </p:grpSpPr>
          <p:sp>
            <p:nvSpPr>
              <p:cNvPr id="2078" name="Freeform 28"/>
              <p:cNvSpPr>
                <a:spLocks noEditPoints="1"/>
              </p:cNvSpPr>
              <p:nvPr/>
            </p:nvSpPr>
            <p:spPr bwMode="auto">
              <a:xfrm>
                <a:off x="15699" y="0"/>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79" name="Freeform 29"/>
              <p:cNvSpPr>
                <a:spLocks noEditPoints="1"/>
              </p:cNvSpPr>
              <p:nvPr/>
            </p:nvSpPr>
            <p:spPr bwMode="auto">
              <a:xfrm>
                <a:off x="0" y="166407"/>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80" name="Freeform 30"/>
              <p:cNvSpPr/>
              <p:nvPr/>
            </p:nvSpPr>
            <p:spPr bwMode="auto">
              <a:xfrm>
                <a:off x="295137" y="0"/>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81" name="等腰三角形 3"/>
              <p:cNvSpPr/>
              <p:nvPr/>
            </p:nvSpPr>
            <p:spPr bwMode="auto">
              <a:xfrm>
                <a:off x="264181" y="928927"/>
                <a:ext cx="884203" cy="126299"/>
              </a:xfrm>
              <a:custGeom>
                <a:avLst/>
                <a:gdLst>
                  <a:gd name="T0" fmla="*/ 0 w 913468"/>
                  <a:gd name="T1" fmla="*/ 126299 h 126323"/>
                  <a:gd name="T2" fmla="*/ 318737 w 913468"/>
                  <a:gd name="T3" fmla="*/ 0 h 126323"/>
                  <a:gd name="T4" fmla="*/ 884203 w 913468"/>
                  <a:gd name="T5" fmla="*/ 110110 h 126323"/>
                  <a:gd name="T6" fmla="*/ 0 w 913468"/>
                  <a:gd name="T7" fmla="*/ 126299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grpSp>
      <p:pic>
        <p:nvPicPr>
          <p:cNvPr id="2" name="图片 1"/>
          <p:cNvPicPr>
            <a:picLocks noChangeAspect="1"/>
          </p:cNvPicPr>
          <p:nvPr/>
        </p:nvPicPr>
        <p:blipFill>
          <a:blip r:embed="rId1"/>
          <a:stretch>
            <a:fillRect/>
          </a:stretch>
        </p:blipFill>
        <p:spPr>
          <a:xfrm>
            <a:off x="358140" y="915035"/>
            <a:ext cx="10815955" cy="42138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BF9E1"/>
        </a:solidFill>
        <a:effectLst/>
      </p:bgPr>
    </p:bg>
    <p:spTree>
      <p:nvGrpSpPr>
        <p:cNvPr id="1" name=""/>
        <p:cNvGrpSpPr/>
        <p:nvPr/>
      </p:nvGrpSpPr>
      <p:grpSpPr>
        <a:xfrm>
          <a:off x="0" y="0"/>
          <a:ext cx="0" cy="0"/>
          <a:chOff x="0" y="0"/>
          <a:chExt cx="0" cy="0"/>
        </a:xfrm>
      </p:grpSpPr>
      <p:sp>
        <p:nvSpPr>
          <p:cNvPr id="12296" name="Rectangle 17"/>
          <p:cNvSpPr>
            <a:spLocks noChangeArrowheads="1"/>
          </p:cNvSpPr>
          <p:nvPr/>
        </p:nvSpPr>
        <p:spPr bwMode="auto">
          <a:xfrm>
            <a:off x="683260" y="1096010"/>
            <a:ext cx="6090285" cy="222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 typeface="Arial" panose="020B0604020202020204" pitchFamily="34" charset="0"/>
              <a:buNone/>
            </a:pPr>
            <a:endParaRPr sz="1400">
              <a:latin typeface="微软雅黑" panose="020B0503020204020204" pitchFamily="34" charset="-122"/>
              <a:ea typeface="微软雅黑" panose="020B0503020204020204" pitchFamily="34" charset="-122"/>
              <a:sym typeface="Gill Sans"/>
            </a:endParaRPr>
          </a:p>
        </p:txBody>
      </p:sp>
      <p:sp>
        <p:nvSpPr>
          <p:cNvPr id="12297" name="Rectangle 17"/>
          <p:cNvSpPr>
            <a:spLocks noChangeArrowheads="1"/>
          </p:cNvSpPr>
          <p:nvPr/>
        </p:nvSpPr>
        <p:spPr bwMode="auto">
          <a:xfrm>
            <a:off x="8069263" y="4505325"/>
            <a:ext cx="22066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 typeface="Arial" panose="020B0604020202020204" pitchFamily="34" charset="0"/>
              <a:buNone/>
            </a:pPr>
            <a:endParaRPr lang="en-US" altLang="zh-CN" sz="1400">
              <a:latin typeface="微软雅黑" panose="020B0503020204020204" pitchFamily="34" charset="-122"/>
              <a:ea typeface="微软雅黑" panose="020B0503020204020204" pitchFamily="34" charset="-122"/>
              <a:sym typeface="Lato Light"/>
            </a:endParaRPr>
          </a:p>
        </p:txBody>
      </p:sp>
      <p:sp>
        <p:nvSpPr>
          <p:cNvPr id="12298" name="矩形 1"/>
          <p:cNvSpPr>
            <a:spLocks noChangeArrowheads="1"/>
          </p:cNvSpPr>
          <p:nvPr/>
        </p:nvSpPr>
        <p:spPr bwMode="auto">
          <a:xfrm>
            <a:off x="0" y="6169025"/>
            <a:ext cx="12192000" cy="688975"/>
          </a:xfrm>
          <a:prstGeom prst="rect">
            <a:avLst/>
          </a:prstGeom>
          <a:solidFill>
            <a:srgbClr val="83C4CF"/>
          </a:solidFill>
          <a:ln w="12700">
            <a:solidFill>
              <a:srgbClr val="FBF9E1"/>
            </a:solidFill>
            <a:miter lim="800000"/>
          </a:ln>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1" name="矩形 74"/>
          <p:cNvSpPr>
            <a:spLocks noChangeArrowheads="1"/>
          </p:cNvSpPr>
          <p:nvPr/>
        </p:nvSpPr>
        <p:spPr bwMode="auto">
          <a:xfrm>
            <a:off x="759262" y="148251"/>
            <a:ext cx="5330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defTabSz="4572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defTabSz="4572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defTabSz="4572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 typeface="Arial" panose="020B0604020202020204" pitchFamily="34" charset="0"/>
              <a:buNone/>
            </a:pPr>
            <a:r>
              <a:rPr lang="zh-CN" altLang="en-US" b="1" dirty="0">
                <a:solidFill>
                  <a:srgbClr val="357B87"/>
                </a:solidFill>
                <a:latin typeface="微软雅黑" panose="020B0503020204020204" pitchFamily="34" charset="-122"/>
                <a:ea typeface="微软雅黑" panose="020B0503020204020204" pitchFamily="34" charset="-122"/>
              </a:rPr>
              <a:t> Data and estimation models</a:t>
            </a:r>
            <a:endParaRPr lang="zh-CN" altLang="en-US" b="1" dirty="0">
              <a:solidFill>
                <a:srgbClr val="357B87"/>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0" y="184722"/>
            <a:ext cx="683062" cy="486749"/>
          </a:xfrm>
          <a:prstGeom prst="rect">
            <a:avLst/>
          </a:prstGeom>
          <a:solidFill>
            <a:srgbClr val="357B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78790" y="1096010"/>
            <a:ext cx="10194925" cy="1314450"/>
          </a:xfrm>
          <a:prstGeom prst="rect">
            <a:avLst/>
          </a:prstGeom>
        </p:spPr>
      </p:pic>
      <p:pic>
        <p:nvPicPr>
          <p:cNvPr id="3" name="图片 2"/>
          <p:cNvPicPr>
            <a:picLocks noChangeAspect="1"/>
          </p:cNvPicPr>
          <p:nvPr/>
        </p:nvPicPr>
        <p:blipFill>
          <a:blip r:embed="rId2"/>
          <a:stretch>
            <a:fillRect/>
          </a:stretch>
        </p:blipFill>
        <p:spPr>
          <a:xfrm>
            <a:off x="479425" y="2543175"/>
            <a:ext cx="10193655" cy="1504950"/>
          </a:xfrm>
          <a:prstGeom prst="rect">
            <a:avLst/>
          </a:prstGeom>
        </p:spPr>
      </p:pic>
      <p:pic>
        <p:nvPicPr>
          <p:cNvPr id="4" name="图片 3"/>
          <p:cNvPicPr>
            <a:picLocks noChangeAspect="1"/>
          </p:cNvPicPr>
          <p:nvPr/>
        </p:nvPicPr>
        <p:blipFill>
          <a:blip r:embed="rId3"/>
          <a:stretch>
            <a:fillRect/>
          </a:stretch>
        </p:blipFill>
        <p:spPr>
          <a:xfrm>
            <a:off x="683260" y="4249420"/>
            <a:ext cx="10194290" cy="1346835"/>
          </a:xfrm>
          <a:prstGeom prst="rect">
            <a:avLst/>
          </a:prstGeom>
        </p:spPr>
      </p:pic>
      <p:grpSp>
        <p:nvGrpSpPr>
          <p:cNvPr id="8206" name="组合 18"/>
          <p:cNvGrpSpPr/>
          <p:nvPr/>
        </p:nvGrpSpPr>
        <p:grpSpPr bwMode="auto">
          <a:xfrm rot="2700000">
            <a:off x="10712768" y="5160328"/>
            <a:ext cx="1577975" cy="1577975"/>
            <a:chOff x="0" y="0"/>
            <a:chExt cx="1579336" cy="1579336"/>
          </a:xfrm>
        </p:grpSpPr>
        <p:sp>
          <p:nvSpPr>
            <p:cNvPr id="8224" name="空心弧 19"/>
            <p:cNvSpPr/>
            <p:nvPr/>
          </p:nvSpPr>
          <p:spPr bwMode="auto">
            <a:xfrm rot="1800000">
              <a:off x="0" y="0"/>
              <a:ext cx="1579336" cy="1579336"/>
            </a:xfrm>
            <a:custGeom>
              <a:avLst/>
              <a:gdLst>
                <a:gd name="T0" fmla="*/ 29919 w 1579336"/>
                <a:gd name="T1" fmla="*/ 1004976 h 1579336"/>
                <a:gd name="T2" fmla="*/ 272746 w 1579336"/>
                <a:gd name="T3" fmla="*/ 192703 h 1579336"/>
                <a:gd name="T4" fmla="*/ 1111392 w 1579336"/>
                <a:gd name="T5" fmla="*/ 68510 h 1579336"/>
                <a:gd name="T6" fmla="*/ 1579209 w 1579336"/>
                <a:gd name="T7" fmla="*/ 775545 h 1579336"/>
                <a:gd name="T8" fmla="*/ 1456104 w 1579336"/>
                <a:gd name="T9" fmla="*/ 777747 h 1579336"/>
                <a:gd name="T10" fmla="*/ 1061229 w 1579336"/>
                <a:gd name="T11" fmla="*/ 180953 h 1579336"/>
                <a:gd name="T12" fmla="*/ 353344 w 1579336"/>
                <a:gd name="T13" fmla="*/ 285782 h 1579336"/>
                <a:gd name="T14" fmla="*/ 148379 w 1579336"/>
                <a:gd name="T15" fmla="*/ 971405 h 1579336"/>
                <a:gd name="T16" fmla="*/ 29919 w 1579336"/>
                <a:gd name="T17" fmla="*/ 1004976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29919" y="1004976"/>
                  </a:moveTo>
                  <a:cubicBezTo>
                    <a:pt x="-53665" y="710037"/>
                    <a:pt x="41001" y="393375"/>
                    <a:pt x="272746" y="192703"/>
                  </a:cubicBezTo>
                  <a:cubicBezTo>
                    <a:pt x="504491" y="-7969"/>
                    <a:pt x="831435" y="-56385"/>
                    <a:pt x="1111392" y="68510"/>
                  </a:cubicBezTo>
                  <a:cubicBezTo>
                    <a:pt x="1391349" y="193405"/>
                    <a:pt x="1573727" y="469041"/>
                    <a:pt x="1579209" y="775545"/>
                  </a:cubicBezTo>
                  <a:lnTo>
                    <a:pt x="1456104" y="777747"/>
                  </a:lnTo>
                  <a:cubicBezTo>
                    <a:pt x="1451476" y="519033"/>
                    <a:pt x="1297535" y="286374"/>
                    <a:pt x="1061229" y="180953"/>
                  </a:cubicBezTo>
                  <a:cubicBezTo>
                    <a:pt x="824922" y="75532"/>
                    <a:pt x="548956" y="116399"/>
                    <a:pt x="353344" y="285782"/>
                  </a:cubicBezTo>
                  <a:cubicBezTo>
                    <a:pt x="157733" y="455165"/>
                    <a:pt x="77828" y="722453"/>
                    <a:pt x="148379" y="971405"/>
                  </a:cubicBezTo>
                  <a:lnTo>
                    <a:pt x="29919" y="1004976"/>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8225" name="空心弧 20"/>
            <p:cNvSpPr/>
            <p:nvPr/>
          </p:nvSpPr>
          <p:spPr bwMode="auto">
            <a:xfrm rot="-8100000">
              <a:off x="0" y="0"/>
              <a:ext cx="1579336" cy="1579336"/>
            </a:xfrm>
            <a:custGeom>
              <a:avLst/>
              <a:gdLst>
                <a:gd name="T0" fmla="*/ 312578 w 1579336"/>
                <a:gd name="T1" fmla="*/ 1418922 h 1579336"/>
                <a:gd name="T2" fmla="*/ 70745 w 1579336"/>
                <a:gd name="T3" fmla="*/ 462981 h 1579336"/>
                <a:gd name="T4" fmla="*/ 949890 w 1579336"/>
                <a:gd name="T5" fmla="*/ 16426 h 1579336"/>
                <a:gd name="T6" fmla="*/ 1579210 w 1579336"/>
                <a:gd name="T7" fmla="*/ 775546 h 1579336"/>
                <a:gd name="T8" fmla="*/ 1456104 w 1579336"/>
                <a:gd name="T9" fmla="*/ 777747 h 1579336"/>
                <a:gd name="T10" fmla="*/ 924907 w 1579336"/>
                <a:gd name="T11" fmla="*/ 136989 h 1579336"/>
                <a:gd name="T12" fmla="*/ 182839 w 1579336"/>
                <a:gd name="T13" fmla="*/ 513918 h 1579336"/>
                <a:gd name="T14" fmla="*/ 386965 w 1579336"/>
                <a:gd name="T15" fmla="*/ 1320809 h 1579336"/>
                <a:gd name="T16" fmla="*/ 312578 w 1579336"/>
                <a:gd name="T17" fmla="*/ 1418922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312578" y="1418922"/>
                  </a:moveTo>
                  <a:cubicBezTo>
                    <a:pt x="18480" y="1195941"/>
                    <a:pt x="-81941" y="798988"/>
                    <a:pt x="70745" y="462981"/>
                  </a:cubicBezTo>
                  <a:cubicBezTo>
                    <a:pt x="223431" y="126973"/>
                    <a:pt x="588495" y="-58458"/>
                    <a:pt x="949890" y="16426"/>
                  </a:cubicBezTo>
                  <a:cubicBezTo>
                    <a:pt x="1311285" y="91310"/>
                    <a:pt x="1572610" y="406533"/>
                    <a:pt x="1579210" y="775546"/>
                  </a:cubicBezTo>
                  <a:lnTo>
                    <a:pt x="1456104" y="777747"/>
                  </a:lnTo>
                  <a:cubicBezTo>
                    <a:pt x="1450532" y="466271"/>
                    <a:pt x="1229954" y="200197"/>
                    <a:pt x="924907" y="136989"/>
                  </a:cubicBezTo>
                  <a:cubicBezTo>
                    <a:pt x="619860" y="73781"/>
                    <a:pt x="311718" y="230300"/>
                    <a:pt x="182839" y="513918"/>
                  </a:cubicBezTo>
                  <a:cubicBezTo>
                    <a:pt x="53960" y="797535"/>
                    <a:pt x="138723" y="1132596"/>
                    <a:pt x="386965" y="1320809"/>
                  </a:cubicBezTo>
                  <a:lnTo>
                    <a:pt x="312578" y="1418922"/>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grpSp>
        <p:nvGrpSpPr>
          <p:cNvPr id="6" name="组合 18"/>
          <p:cNvGrpSpPr/>
          <p:nvPr/>
        </p:nvGrpSpPr>
        <p:grpSpPr bwMode="auto">
          <a:xfrm rot="15720000">
            <a:off x="9940738" y="5045883"/>
            <a:ext cx="1352924" cy="1875444"/>
            <a:chOff x="30587" y="-1076828"/>
            <a:chExt cx="1668089" cy="1876833"/>
          </a:xfrm>
        </p:grpSpPr>
        <p:sp>
          <p:nvSpPr>
            <p:cNvPr id="7" name="空心弧 19"/>
            <p:cNvSpPr/>
            <p:nvPr/>
          </p:nvSpPr>
          <p:spPr bwMode="auto">
            <a:xfrm rot="1800000">
              <a:off x="119340" y="-1076828"/>
              <a:ext cx="1579336" cy="1579336"/>
            </a:xfrm>
            <a:custGeom>
              <a:avLst/>
              <a:gdLst>
                <a:gd name="T0" fmla="*/ 29919 w 1579336"/>
                <a:gd name="T1" fmla="*/ 1004976 h 1579336"/>
                <a:gd name="T2" fmla="*/ 272746 w 1579336"/>
                <a:gd name="T3" fmla="*/ 192703 h 1579336"/>
                <a:gd name="T4" fmla="*/ 1111392 w 1579336"/>
                <a:gd name="T5" fmla="*/ 68510 h 1579336"/>
                <a:gd name="T6" fmla="*/ 1579209 w 1579336"/>
                <a:gd name="T7" fmla="*/ 775545 h 1579336"/>
                <a:gd name="T8" fmla="*/ 1456104 w 1579336"/>
                <a:gd name="T9" fmla="*/ 777747 h 1579336"/>
                <a:gd name="T10" fmla="*/ 1061229 w 1579336"/>
                <a:gd name="T11" fmla="*/ 180953 h 1579336"/>
                <a:gd name="T12" fmla="*/ 353344 w 1579336"/>
                <a:gd name="T13" fmla="*/ 285782 h 1579336"/>
                <a:gd name="T14" fmla="*/ 148379 w 1579336"/>
                <a:gd name="T15" fmla="*/ 971405 h 1579336"/>
                <a:gd name="T16" fmla="*/ 29919 w 1579336"/>
                <a:gd name="T17" fmla="*/ 1004976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29919" y="1004976"/>
                  </a:moveTo>
                  <a:cubicBezTo>
                    <a:pt x="-53665" y="710037"/>
                    <a:pt x="41001" y="393375"/>
                    <a:pt x="272746" y="192703"/>
                  </a:cubicBezTo>
                  <a:cubicBezTo>
                    <a:pt x="504491" y="-7969"/>
                    <a:pt x="831435" y="-56385"/>
                    <a:pt x="1111392" y="68510"/>
                  </a:cubicBezTo>
                  <a:cubicBezTo>
                    <a:pt x="1391349" y="193405"/>
                    <a:pt x="1573727" y="469041"/>
                    <a:pt x="1579209" y="775545"/>
                  </a:cubicBezTo>
                  <a:lnTo>
                    <a:pt x="1456104" y="777747"/>
                  </a:lnTo>
                  <a:cubicBezTo>
                    <a:pt x="1451476" y="519033"/>
                    <a:pt x="1297535" y="286374"/>
                    <a:pt x="1061229" y="180953"/>
                  </a:cubicBezTo>
                  <a:cubicBezTo>
                    <a:pt x="824922" y="75532"/>
                    <a:pt x="548956" y="116399"/>
                    <a:pt x="353344" y="285782"/>
                  </a:cubicBezTo>
                  <a:cubicBezTo>
                    <a:pt x="157733" y="455165"/>
                    <a:pt x="77828" y="722453"/>
                    <a:pt x="148379" y="971405"/>
                  </a:cubicBezTo>
                  <a:lnTo>
                    <a:pt x="29919" y="1004976"/>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8" name="空心弧 20"/>
            <p:cNvSpPr/>
            <p:nvPr/>
          </p:nvSpPr>
          <p:spPr bwMode="auto">
            <a:xfrm rot="-8100000">
              <a:off x="30587" y="-779331"/>
              <a:ext cx="1579336" cy="1579336"/>
            </a:xfrm>
            <a:custGeom>
              <a:avLst/>
              <a:gdLst>
                <a:gd name="T0" fmla="*/ 312578 w 1579336"/>
                <a:gd name="T1" fmla="*/ 1418922 h 1579336"/>
                <a:gd name="T2" fmla="*/ 70745 w 1579336"/>
                <a:gd name="T3" fmla="*/ 462981 h 1579336"/>
                <a:gd name="T4" fmla="*/ 949890 w 1579336"/>
                <a:gd name="T5" fmla="*/ 16426 h 1579336"/>
                <a:gd name="T6" fmla="*/ 1579210 w 1579336"/>
                <a:gd name="T7" fmla="*/ 775546 h 1579336"/>
                <a:gd name="T8" fmla="*/ 1456104 w 1579336"/>
                <a:gd name="T9" fmla="*/ 777747 h 1579336"/>
                <a:gd name="T10" fmla="*/ 924907 w 1579336"/>
                <a:gd name="T11" fmla="*/ 136989 h 1579336"/>
                <a:gd name="T12" fmla="*/ 182839 w 1579336"/>
                <a:gd name="T13" fmla="*/ 513918 h 1579336"/>
                <a:gd name="T14" fmla="*/ 386965 w 1579336"/>
                <a:gd name="T15" fmla="*/ 1320809 h 1579336"/>
                <a:gd name="T16" fmla="*/ 312578 w 1579336"/>
                <a:gd name="T17" fmla="*/ 1418922 h 1579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9336" h="1579336">
                  <a:moveTo>
                    <a:pt x="312578" y="1418922"/>
                  </a:moveTo>
                  <a:cubicBezTo>
                    <a:pt x="18480" y="1195941"/>
                    <a:pt x="-81941" y="798988"/>
                    <a:pt x="70745" y="462981"/>
                  </a:cubicBezTo>
                  <a:cubicBezTo>
                    <a:pt x="223431" y="126973"/>
                    <a:pt x="588495" y="-58458"/>
                    <a:pt x="949890" y="16426"/>
                  </a:cubicBezTo>
                  <a:cubicBezTo>
                    <a:pt x="1311285" y="91310"/>
                    <a:pt x="1572610" y="406533"/>
                    <a:pt x="1579210" y="775546"/>
                  </a:cubicBezTo>
                  <a:lnTo>
                    <a:pt x="1456104" y="777747"/>
                  </a:lnTo>
                  <a:cubicBezTo>
                    <a:pt x="1450532" y="466271"/>
                    <a:pt x="1229954" y="200197"/>
                    <a:pt x="924907" y="136989"/>
                  </a:cubicBezTo>
                  <a:cubicBezTo>
                    <a:pt x="619860" y="73781"/>
                    <a:pt x="311718" y="230300"/>
                    <a:pt x="182839" y="513918"/>
                  </a:cubicBezTo>
                  <a:cubicBezTo>
                    <a:pt x="53960" y="797535"/>
                    <a:pt x="138723" y="1132596"/>
                    <a:pt x="386965" y="1320809"/>
                  </a:cubicBezTo>
                  <a:lnTo>
                    <a:pt x="312578" y="1418922"/>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1"/>
          <p:cNvGrpSpPr/>
          <p:nvPr/>
        </p:nvGrpSpPr>
        <p:grpSpPr bwMode="auto">
          <a:xfrm>
            <a:off x="9364663" y="3033713"/>
            <a:ext cx="419100" cy="604837"/>
            <a:chOff x="0" y="0"/>
            <a:chExt cx="276552" cy="398732"/>
          </a:xfrm>
        </p:grpSpPr>
        <p:sp>
          <p:nvSpPr>
            <p:cNvPr id="4132" name="Freeform 51"/>
            <p:cNvSpPr/>
            <p:nvPr/>
          </p:nvSpPr>
          <p:spPr bwMode="auto">
            <a:xfrm>
              <a:off x="113923" y="272425"/>
              <a:ext cx="53659" cy="126307"/>
            </a:xfrm>
            <a:custGeom>
              <a:avLst/>
              <a:gdLst>
                <a:gd name="T0" fmla="*/ 0 w 27"/>
                <a:gd name="T1" fmla="*/ 0 h 64"/>
                <a:gd name="T2" fmla="*/ 23848 w 27"/>
                <a:gd name="T3" fmla="*/ 1974 h 64"/>
                <a:gd name="T4" fmla="*/ 53659 w 27"/>
                <a:gd name="T5" fmla="*/ 0 h 64"/>
                <a:gd name="T6" fmla="*/ 53659 w 27"/>
                <a:gd name="T7" fmla="*/ 126307 h 64"/>
                <a:gd name="T8" fmla="*/ 0 w 27"/>
                <a:gd name="T9" fmla="*/ 126307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3" name="Freeform 52"/>
            <p:cNvSpPr/>
            <p:nvPr/>
          </p:nvSpPr>
          <p:spPr bwMode="auto">
            <a:xfrm>
              <a:off x="0" y="0"/>
              <a:ext cx="276552" cy="274902"/>
            </a:xfrm>
            <a:custGeom>
              <a:avLst/>
              <a:gdLst>
                <a:gd name="T0" fmla="*/ 167125 w 139"/>
                <a:gd name="T1" fmla="*/ 272924 h 139"/>
                <a:gd name="T2" fmla="*/ 137281 w 139"/>
                <a:gd name="T3" fmla="*/ 274902 h 139"/>
                <a:gd name="T4" fmla="*/ 113406 w 139"/>
                <a:gd name="T5" fmla="*/ 272924 h 139"/>
                <a:gd name="T6" fmla="*/ 39792 w 139"/>
                <a:gd name="T7" fmla="*/ 235348 h 139"/>
                <a:gd name="T8" fmla="*/ 0 w 139"/>
                <a:gd name="T9" fmla="*/ 138440 h 139"/>
                <a:gd name="T10" fmla="*/ 39792 w 139"/>
                <a:gd name="T11" fmla="*/ 41532 h 139"/>
                <a:gd name="T12" fmla="*/ 137281 w 139"/>
                <a:gd name="T13" fmla="*/ 0 h 139"/>
                <a:gd name="T14" fmla="*/ 236760 w 139"/>
                <a:gd name="T15" fmla="*/ 41532 h 139"/>
                <a:gd name="T16" fmla="*/ 276552 w 139"/>
                <a:gd name="T17" fmla="*/ 138440 h 139"/>
                <a:gd name="T18" fmla="*/ 236760 w 139"/>
                <a:gd name="T19" fmla="*/ 235348 h 139"/>
                <a:gd name="T20" fmla="*/ 167125 w 139"/>
                <a:gd name="T21" fmla="*/ 27292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099" name="组合 47"/>
          <p:cNvGrpSpPr/>
          <p:nvPr/>
        </p:nvGrpSpPr>
        <p:grpSpPr bwMode="auto">
          <a:xfrm>
            <a:off x="0" y="3078163"/>
            <a:ext cx="12192000" cy="3823970"/>
            <a:chOff x="0" y="0"/>
            <a:chExt cx="12192000" cy="3823492"/>
          </a:xfrm>
        </p:grpSpPr>
        <p:sp>
          <p:nvSpPr>
            <p:cNvPr id="4129" name="矩形 17"/>
            <p:cNvSpPr>
              <a:spLocks noChangeArrowheads="1"/>
            </p:cNvSpPr>
            <p:nvPr/>
          </p:nvSpPr>
          <p:spPr bwMode="auto">
            <a:xfrm>
              <a:off x="0" y="1549206"/>
              <a:ext cx="12192000" cy="2274286"/>
            </a:xfrm>
            <a:prstGeom prst="rect">
              <a:avLst/>
            </a:prstGeom>
            <a:solidFill>
              <a:srgbClr val="A7D69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0" name="椭圆 46"/>
            <p:cNvSpPr>
              <a:spLocks noChangeArrowheads="1"/>
            </p:cNvSpPr>
            <p:nvPr/>
          </p:nvSpPr>
          <p:spPr bwMode="auto">
            <a:xfrm>
              <a:off x="10261600" y="279365"/>
              <a:ext cx="625475" cy="626984"/>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31" name="椭圆 48"/>
            <p:cNvSpPr>
              <a:spLocks noChangeArrowheads="1"/>
            </p:cNvSpPr>
            <p:nvPr/>
          </p:nvSpPr>
          <p:spPr bwMode="auto">
            <a:xfrm>
              <a:off x="10887075" y="0"/>
              <a:ext cx="271463" cy="271428"/>
            </a:xfrm>
            <a:prstGeom prst="ellipse">
              <a:avLst/>
            </a:prstGeom>
            <a:solidFill>
              <a:srgbClr val="A7D6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grpSp>
        <p:nvGrpSpPr>
          <p:cNvPr id="4101" name="组合 18"/>
          <p:cNvGrpSpPr/>
          <p:nvPr/>
        </p:nvGrpSpPr>
        <p:grpSpPr bwMode="auto">
          <a:xfrm>
            <a:off x="693420" y="4874895"/>
            <a:ext cx="1786255" cy="1708150"/>
            <a:chOff x="0" y="0"/>
            <a:chExt cx="1802332" cy="1708029"/>
          </a:xfrm>
        </p:grpSpPr>
        <p:grpSp>
          <p:nvGrpSpPr>
            <p:cNvPr id="4109" name="组合 19"/>
            <p:cNvGrpSpPr/>
            <p:nvPr/>
          </p:nvGrpSpPr>
          <p:grpSpPr bwMode="auto">
            <a:xfrm>
              <a:off x="1540576" y="760334"/>
              <a:ext cx="261756" cy="377397"/>
              <a:chOff x="0" y="0"/>
              <a:chExt cx="411371" cy="593112"/>
            </a:xfrm>
          </p:grpSpPr>
          <p:sp>
            <p:nvSpPr>
              <p:cNvPr id="4127" name="Freeform 51"/>
              <p:cNvSpPr/>
              <p:nvPr/>
            </p:nvSpPr>
            <p:spPr bwMode="auto">
              <a:xfrm>
                <a:off x="169463" y="405231"/>
                <a:ext cx="79818" cy="187881"/>
              </a:xfrm>
              <a:custGeom>
                <a:avLst/>
                <a:gdLst>
                  <a:gd name="T0" fmla="*/ 0 w 27"/>
                  <a:gd name="T1" fmla="*/ 0 h 64"/>
                  <a:gd name="T2" fmla="*/ 35475 w 27"/>
                  <a:gd name="T3" fmla="*/ 2936 h 64"/>
                  <a:gd name="T4" fmla="*/ 79818 w 27"/>
                  <a:gd name="T5" fmla="*/ 0 h 64"/>
                  <a:gd name="T6" fmla="*/ 79818 w 27"/>
                  <a:gd name="T7" fmla="*/ 187881 h 64"/>
                  <a:gd name="T8" fmla="*/ 0 w 27"/>
                  <a:gd name="T9" fmla="*/ 187881 h 64"/>
                  <a:gd name="T10" fmla="*/ 0 w 2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8" name="Freeform 52"/>
              <p:cNvSpPr/>
              <p:nvPr/>
            </p:nvSpPr>
            <p:spPr bwMode="auto">
              <a:xfrm>
                <a:off x="0" y="0"/>
                <a:ext cx="411371" cy="408916"/>
              </a:xfrm>
              <a:custGeom>
                <a:avLst/>
                <a:gdLst>
                  <a:gd name="T0" fmla="*/ 248598 w 139"/>
                  <a:gd name="T1" fmla="*/ 405974 h 139"/>
                  <a:gd name="T2" fmla="*/ 204206 w 139"/>
                  <a:gd name="T3" fmla="*/ 408916 h 139"/>
                  <a:gd name="T4" fmla="*/ 168692 w 139"/>
                  <a:gd name="T5" fmla="*/ 405974 h 139"/>
                  <a:gd name="T6" fmla="*/ 59190 w 139"/>
                  <a:gd name="T7" fmla="*/ 350079 h 139"/>
                  <a:gd name="T8" fmla="*/ 0 w 139"/>
                  <a:gd name="T9" fmla="*/ 205929 h 139"/>
                  <a:gd name="T10" fmla="*/ 59190 w 139"/>
                  <a:gd name="T11" fmla="*/ 61779 h 139"/>
                  <a:gd name="T12" fmla="*/ 204206 w 139"/>
                  <a:gd name="T13" fmla="*/ 0 h 139"/>
                  <a:gd name="T14" fmla="*/ 352181 w 139"/>
                  <a:gd name="T15" fmla="*/ 61779 h 139"/>
                  <a:gd name="T16" fmla="*/ 411371 w 139"/>
                  <a:gd name="T17" fmla="*/ 205929 h 139"/>
                  <a:gd name="T18" fmla="*/ 352181 w 139"/>
                  <a:gd name="T19" fmla="*/ 350079 h 139"/>
                  <a:gd name="T20" fmla="*/ 248598 w 139"/>
                  <a:gd name="T21" fmla="*/ 405974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solidFill>
                <a:srgbClr val="5B955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110" name="等腰三角形 3"/>
            <p:cNvSpPr/>
            <p:nvPr/>
          </p:nvSpPr>
          <p:spPr bwMode="auto">
            <a:xfrm>
              <a:off x="633595" y="1319120"/>
              <a:ext cx="620892" cy="58733"/>
            </a:xfrm>
            <a:custGeom>
              <a:avLst/>
              <a:gdLst>
                <a:gd name="T0" fmla="*/ 0 w 913468"/>
                <a:gd name="T1" fmla="*/ 58733 h 65363"/>
                <a:gd name="T2" fmla="*/ 90301 w 913468"/>
                <a:gd name="T3" fmla="*/ 0 h 65363"/>
                <a:gd name="T4" fmla="*/ 620892 w 913468"/>
                <a:gd name="T5" fmla="*/ 44183 h 65363"/>
                <a:gd name="T6" fmla="*/ 0 w 913468"/>
                <a:gd name="T7" fmla="*/ 58733 h 65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65363">
                  <a:moveTo>
                    <a:pt x="0" y="65363"/>
                  </a:moveTo>
                  <a:lnTo>
                    <a:pt x="132852" y="0"/>
                  </a:lnTo>
                  <a:lnTo>
                    <a:pt x="913468" y="49171"/>
                  </a:lnTo>
                  <a:lnTo>
                    <a:pt x="0" y="6536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111" name="Freeform 20"/>
            <p:cNvSpPr/>
            <p:nvPr/>
          </p:nvSpPr>
          <p:spPr bwMode="auto">
            <a:xfrm>
              <a:off x="543179" y="1236018"/>
              <a:ext cx="108845" cy="142336"/>
            </a:xfrm>
            <a:custGeom>
              <a:avLst/>
              <a:gdLst>
                <a:gd name="T0" fmla="*/ 108845 w 104"/>
                <a:gd name="T1" fmla="*/ 142336 h 136"/>
                <a:gd name="T2" fmla="*/ 0 w 104"/>
                <a:gd name="T3" fmla="*/ 99426 h 136"/>
                <a:gd name="T4" fmla="*/ 0 w 104"/>
                <a:gd name="T5" fmla="*/ 0 h 136"/>
                <a:gd name="T6" fmla="*/ 108845 w 104"/>
                <a:gd name="T7" fmla="*/ 42910 h 136"/>
                <a:gd name="T8" fmla="*/ 108845 w 104"/>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6">
                  <a:moveTo>
                    <a:pt x="104" y="136"/>
                  </a:moveTo>
                  <a:lnTo>
                    <a:pt x="0" y="95"/>
                  </a:lnTo>
                  <a:lnTo>
                    <a:pt x="0" y="0"/>
                  </a:lnTo>
                  <a:lnTo>
                    <a:pt x="104" y="41"/>
                  </a:lnTo>
                  <a:lnTo>
                    <a:pt x="104" y="136"/>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2" name="Freeform 21"/>
            <p:cNvSpPr/>
            <p:nvPr/>
          </p:nvSpPr>
          <p:spPr bwMode="auto">
            <a:xfrm>
              <a:off x="652024" y="1236018"/>
              <a:ext cx="110938" cy="142336"/>
            </a:xfrm>
            <a:custGeom>
              <a:avLst/>
              <a:gdLst>
                <a:gd name="T0" fmla="*/ 0 w 106"/>
                <a:gd name="T1" fmla="*/ 142336 h 136"/>
                <a:gd name="T2" fmla="*/ 0 w 106"/>
                <a:gd name="T3" fmla="*/ 42910 h 136"/>
                <a:gd name="T4" fmla="*/ 110938 w 106"/>
                <a:gd name="T5" fmla="*/ 0 h 136"/>
                <a:gd name="T6" fmla="*/ 110938 w 106"/>
                <a:gd name="T7" fmla="*/ 99426 h 136"/>
                <a:gd name="T8" fmla="*/ 0 w 106"/>
                <a:gd name="T9" fmla="*/ 1423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136">
                  <a:moveTo>
                    <a:pt x="0" y="136"/>
                  </a:moveTo>
                  <a:lnTo>
                    <a:pt x="0" y="41"/>
                  </a:lnTo>
                  <a:lnTo>
                    <a:pt x="106" y="0"/>
                  </a:lnTo>
                  <a:lnTo>
                    <a:pt x="106" y="95"/>
                  </a:lnTo>
                  <a:lnTo>
                    <a:pt x="0" y="136"/>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3" name="Freeform 22"/>
            <p:cNvSpPr>
              <a:spLocks noEditPoints="1"/>
            </p:cNvSpPr>
            <p:nvPr/>
          </p:nvSpPr>
          <p:spPr bwMode="auto">
            <a:xfrm>
              <a:off x="280485" y="211410"/>
              <a:ext cx="371538" cy="1114614"/>
            </a:xfrm>
            <a:custGeom>
              <a:avLst/>
              <a:gdLst>
                <a:gd name="T0" fmla="*/ 14652 w 355"/>
                <a:gd name="T1" fmla="*/ 917856 h 1065"/>
                <a:gd name="T2" fmla="*/ 371538 w 355"/>
                <a:gd name="T3" fmla="*/ 1054959 h 1065"/>
                <a:gd name="T4" fmla="*/ 371538 w 355"/>
                <a:gd name="T5" fmla="*/ 1114614 h 1065"/>
                <a:gd name="T6" fmla="*/ 0 w 355"/>
                <a:gd name="T7" fmla="*/ 970185 h 1065"/>
                <a:gd name="T8" fmla="*/ 14652 w 355"/>
                <a:gd name="T9" fmla="*/ 917856 h 1065"/>
                <a:gd name="T10" fmla="*/ 371538 w 355"/>
                <a:gd name="T11" fmla="*/ 1000536 h 1065"/>
                <a:gd name="T12" fmla="*/ 32444 w 355"/>
                <a:gd name="T13" fmla="*/ 868666 h 1065"/>
                <a:gd name="T14" fmla="*/ 47096 w 355"/>
                <a:gd name="T15" fmla="*/ 816337 h 1065"/>
                <a:gd name="T16" fmla="*/ 371538 w 355"/>
                <a:gd name="T17" fmla="*/ 940881 h 1065"/>
                <a:gd name="T18" fmla="*/ 371538 w 355"/>
                <a:gd name="T19" fmla="*/ 1000536 h 1065"/>
                <a:gd name="T20" fmla="*/ 78494 w 355"/>
                <a:gd name="T21" fmla="*/ 714818 h 1065"/>
                <a:gd name="T22" fmla="*/ 371538 w 355"/>
                <a:gd name="T23" fmla="*/ 826803 h 1065"/>
                <a:gd name="T24" fmla="*/ 371538 w 355"/>
                <a:gd name="T25" fmla="*/ 883319 h 1065"/>
                <a:gd name="T26" fmla="*/ 63842 w 355"/>
                <a:gd name="T27" fmla="*/ 767147 h 1065"/>
                <a:gd name="T28" fmla="*/ 78494 w 355"/>
                <a:gd name="T29" fmla="*/ 714818 h 1065"/>
                <a:gd name="T30" fmla="*/ 110938 w 355"/>
                <a:gd name="T31" fmla="*/ 613299 h 1065"/>
                <a:gd name="T32" fmla="*/ 371538 w 355"/>
                <a:gd name="T33" fmla="*/ 712725 h 1065"/>
                <a:gd name="T34" fmla="*/ 371538 w 355"/>
                <a:gd name="T35" fmla="*/ 769241 h 1065"/>
                <a:gd name="T36" fmla="*/ 96286 w 355"/>
                <a:gd name="T37" fmla="*/ 662489 h 1065"/>
                <a:gd name="T38" fmla="*/ 110938 w 355"/>
                <a:gd name="T39" fmla="*/ 613299 h 1065"/>
                <a:gd name="T40" fmla="*/ 371538 w 355"/>
                <a:gd name="T41" fmla="*/ 597601 h 1065"/>
                <a:gd name="T42" fmla="*/ 371538 w 355"/>
                <a:gd name="T43" fmla="*/ 655163 h 1065"/>
                <a:gd name="T44" fmla="*/ 128730 w 355"/>
                <a:gd name="T45" fmla="*/ 560970 h 1065"/>
                <a:gd name="T46" fmla="*/ 143382 w 355"/>
                <a:gd name="T47" fmla="*/ 510734 h 1065"/>
                <a:gd name="T48" fmla="*/ 371538 w 355"/>
                <a:gd name="T49" fmla="*/ 597601 h 1065"/>
                <a:gd name="T50" fmla="*/ 175826 w 355"/>
                <a:gd name="T51" fmla="*/ 407122 h 1065"/>
                <a:gd name="T52" fmla="*/ 371538 w 355"/>
                <a:gd name="T53" fmla="*/ 483523 h 1065"/>
                <a:gd name="T54" fmla="*/ 371538 w 355"/>
                <a:gd name="T55" fmla="*/ 537945 h 1065"/>
                <a:gd name="T56" fmla="*/ 161174 w 355"/>
                <a:gd name="T57" fmla="*/ 459451 h 1065"/>
                <a:gd name="T58" fmla="*/ 175826 w 355"/>
                <a:gd name="T59" fmla="*/ 407122 h 1065"/>
                <a:gd name="T60" fmla="*/ 371538 w 355"/>
                <a:gd name="T61" fmla="*/ 367352 h 1065"/>
                <a:gd name="T62" fmla="*/ 371538 w 355"/>
                <a:gd name="T63" fmla="*/ 423867 h 1065"/>
                <a:gd name="T64" fmla="*/ 192572 w 355"/>
                <a:gd name="T65" fmla="*/ 356886 h 1065"/>
                <a:gd name="T66" fmla="*/ 207224 w 355"/>
                <a:gd name="T67" fmla="*/ 304557 h 1065"/>
                <a:gd name="T68" fmla="*/ 371538 w 355"/>
                <a:gd name="T69" fmla="*/ 367352 h 1065"/>
                <a:gd name="T70" fmla="*/ 371538 w 355"/>
                <a:gd name="T71" fmla="*/ 253274 h 1065"/>
                <a:gd name="T72" fmla="*/ 371538 w 355"/>
                <a:gd name="T73" fmla="*/ 309789 h 1065"/>
                <a:gd name="T74" fmla="*/ 225016 w 355"/>
                <a:gd name="T75" fmla="*/ 255367 h 1065"/>
                <a:gd name="T76" fmla="*/ 239668 w 355"/>
                <a:gd name="T77" fmla="*/ 203038 h 1065"/>
                <a:gd name="T78" fmla="*/ 371538 w 355"/>
                <a:gd name="T79" fmla="*/ 253274 h 1065"/>
                <a:gd name="T80" fmla="*/ 371538 w 355"/>
                <a:gd name="T81" fmla="*/ 195712 h 1065"/>
                <a:gd name="T82" fmla="*/ 254320 w 355"/>
                <a:gd name="T83" fmla="*/ 153848 h 1065"/>
                <a:gd name="T84" fmla="*/ 272112 w 355"/>
                <a:gd name="T85" fmla="*/ 101519 h 1065"/>
                <a:gd name="T86" fmla="*/ 371538 w 355"/>
                <a:gd name="T87" fmla="*/ 139196 h 1065"/>
                <a:gd name="T88" fmla="*/ 371538 w 355"/>
                <a:gd name="T89" fmla="*/ 195712 h 1065"/>
                <a:gd name="T90" fmla="*/ 304557 w 355"/>
                <a:gd name="T91" fmla="*/ 0 h 1065"/>
                <a:gd name="T92" fmla="*/ 371538 w 355"/>
                <a:gd name="T93" fmla="*/ 24071 h 1065"/>
                <a:gd name="T94" fmla="*/ 371538 w 355"/>
                <a:gd name="T95" fmla="*/ 81634 h 1065"/>
                <a:gd name="T96" fmla="*/ 286765 w 355"/>
                <a:gd name="T97" fmla="*/ 49190 h 1065"/>
                <a:gd name="T98" fmla="*/ 30455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4" name="Freeform 23"/>
            <p:cNvSpPr>
              <a:spLocks noEditPoints="1"/>
            </p:cNvSpPr>
            <p:nvPr/>
          </p:nvSpPr>
          <p:spPr bwMode="auto">
            <a:xfrm>
              <a:off x="295137" y="0"/>
              <a:ext cx="356886" cy="1266369"/>
            </a:xfrm>
            <a:custGeom>
              <a:avLst/>
              <a:gdLst>
                <a:gd name="T0" fmla="*/ 356886 w 341"/>
                <a:gd name="T1" fmla="*/ 235482 h 1210"/>
                <a:gd name="T2" fmla="*/ 289904 w 341"/>
                <a:gd name="T3" fmla="*/ 211410 h 1210"/>
                <a:gd name="T4" fmla="*/ 356886 w 341"/>
                <a:gd name="T5" fmla="*/ 0 h 1210"/>
                <a:gd name="T6" fmla="*/ 356886 w 341"/>
                <a:gd name="T7" fmla="*/ 235482 h 1210"/>
                <a:gd name="T8" fmla="*/ 17792 w 341"/>
                <a:gd name="T9" fmla="*/ 1080077 h 1210"/>
                <a:gd name="T10" fmla="*/ 356886 w 341"/>
                <a:gd name="T11" fmla="*/ 1211947 h 1210"/>
                <a:gd name="T12" fmla="*/ 356886 w 341"/>
                <a:gd name="T13" fmla="*/ 1266369 h 1210"/>
                <a:gd name="T14" fmla="*/ 0 w 341"/>
                <a:gd name="T15" fmla="*/ 1129266 h 1210"/>
                <a:gd name="T16" fmla="*/ 17792 w 341"/>
                <a:gd name="T17" fmla="*/ 1080077 h 1210"/>
                <a:gd name="T18" fmla="*/ 356886 w 341"/>
                <a:gd name="T19" fmla="*/ 1152291 h 1210"/>
                <a:gd name="T20" fmla="*/ 32444 w 341"/>
                <a:gd name="T21" fmla="*/ 1027747 h 1210"/>
                <a:gd name="T22" fmla="*/ 49190 w 341"/>
                <a:gd name="T23" fmla="*/ 978558 h 1210"/>
                <a:gd name="T24" fmla="*/ 356886 w 341"/>
                <a:gd name="T25" fmla="*/ 1094729 h 1210"/>
                <a:gd name="T26" fmla="*/ 356886 w 341"/>
                <a:gd name="T27" fmla="*/ 1152291 h 1210"/>
                <a:gd name="T28" fmla="*/ 356886 w 341"/>
                <a:gd name="T29" fmla="*/ 1038213 h 1210"/>
                <a:gd name="T30" fmla="*/ 63842 w 341"/>
                <a:gd name="T31" fmla="*/ 926229 h 1210"/>
                <a:gd name="T32" fmla="*/ 81634 w 341"/>
                <a:gd name="T33" fmla="*/ 873899 h 1210"/>
                <a:gd name="T34" fmla="*/ 356886 w 341"/>
                <a:gd name="T35" fmla="*/ 980651 h 1210"/>
                <a:gd name="T36" fmla="*/ 356886 w 341"/>
                <a:gd name="T37" fmla="*/ 1038213 h 1210"/>
                <a:gd name="T38" fmla="*/ 114078 w 341"/>
                <a:gd name="T39" fmla="*/ 772380 h 1210"/>
                <a:gd name="T40" fmla="*/ 356886 w 341"/>
                <a:gd name="T41" fmla="*/ 866573 h 1210"/>
                <a:gd name="T42" fmla="*/ 356886 w 341"/>
                <a:gd name="T43" fmla="*/ 924135 h 1210"/>
                <a:gd name="T44" fmla="*/ 96286 w 341"/>
                <a:gd name="T45" fmla="*/ 824710 h 1210"/>
                <a:gd name="T46" fmla="*/ 114078 w 341"/>
                <a:gd name="T47" fmla="*/ 772380 h 1210"/>
                <a:gd name="T48" fmla="*/ 356886 w 341"/>
                <a:gd name="T49" fmla="*/ 809011 h 1210"/>
                <a:gd name="T50" fmla="*/ 128730 w 341"/>
                <a:gd name="T51" fmla="*/ 722144 h 1210"/>
                <a:gd name="T52" fmla="*/ 146522 w 341"/>
                <a:gd name="T53" fmla="*/ 670862 h 1210"/>
                <a:gd name="T54" fmla="*/ 356886 w 341"/>
                <a:gd name="T55" fmla="*/ 749356 h 1210"/>
                <a:gd name="T56" fmla="*/ 356886 w 341"/>
                <a:gd name="T57" fmla="*/ 809011 h 1210"/>
                <a:gd name="T58" fmla="*/ 177920 w 341"/>
                <a:gd name="T59" fmla="*/ 568296 h 1210"/>
                <a:gd name="T60" fmla="*/ 356886 w 341"/>
                <a:gd name="T61" fmla="*/ 635278 h 1210"/>
                <a:gd name="T62" fmla="*/ 356886 w 341"/>
                <a:gd name="T63" fmla="*/ 694933 h 1210"/>
                <a:gd name="T64" fmla="*/ 161174 w 341"/>
                <a:gd name="T65" fmla="*/ 618532 h 1210"/>
                <a:gd name="T66" fmla="*/ 177920 w 341"/>
                <a:gd name="T67" fmla="*/ 568296 h 1210"/>
                <a:gd name="T68" fmla="*/ 356886 w 341"/>
                <a:gd name="T69" fmla="*/ 578762 h 1210"/>
                <a:gd name="T70" fmla="*/ 192572 w 341"/>
                <a:gd name="T71" fmla="*/ 515967 h 1210"/>
                <a:gd name="T72" fmla="*/ 210364 w 341"/>
                <a:gd name="T73" fmla="*/ 466777 h 1210"/>
                <a:gd name="T74" fmla="*/ 356886 w 341"/>
                <a:gd name="T75" fmla="*/ 521200 h 1210"/>
                <a:gd name="T76" fmla="*/ 356886 w 341"/>
                <a:gd name="T77" fmla="*/ 578762 h 1210"/>
                <a:gd name="T78" fmla="*/ 356886 w 341"/>
                <a:gd name="T79" fmla="*/ 464684 h 1210"/>
                <a:gd name="T80" fmla="*/ 225016 w 341"/>
                <a:gd name="T81" fmla="*/ 414448 h 1210"/>
                <a:gd name="T82" fmla="*/ 239668 w 341"/>
                <a:gd name="T83" fmla="*/ 365258 h 1210"/>
                <a:gd name="T84" fmla="*/ 356886 w 341"/>
                <a:gd name="T85" fmla="*/ 407122 h 1210"/>
                <a:gd name="T86" fmla="*/ 356886 w 341"/>
                <a:gd name="T87" fmla="*/ 464684 h 1210"/>
                <a:gd name="T88" fmla="*/ 356886 w 341"/>
                <a:gd name="T89" fmla="*/ 293044 h 1210"/>
                <a:gd name="T90" fmla="*/ 356886 w 341"/>
                <a:gd name="T91" fmla="*/ 350606 h 1210"/>
                <a:gd name="T92" fmla="*/ 257460 w 341"/>
                <a:gd name="T93" fmla="*/ 312929 h 1210"/>
                <a:gd name="T94" fmla="*/ 272112 w 341"/>
                <a:gd name="T95" fmla="*/ 260600 h 1210"/>
                <a:gd name="T96" fmla="*/ 356886 w 341"/>
                <a:gd name="T97" fmla="*/ 293044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5" name="Freeform 24"/>
            <p:cNvSpPr/>
            <p:nvPr/>
          </p:nvSpPr>
          <p:spPr bwMode="auto">
            <a:xfrm>
              <a:off x="652024" y="0"/>
              <a:ext cx="371538" cy="1326025"/>
            </a:xfrm>
            <a:custGeom>
              <a:avLst/>
              <a:gdLst>
                <a:gd name="T0" fmla="*/ 0 w 355"/>
                <a:gd name="T1" fmla="*/ 350606 h 1267"/>
                <a:gd name="T2" fmla="*/ 0 w 355"/>
                <a:gd name="T3" fmla="*/ 293044 h 1267"/>
                <a:gd name="T4" fmla="*/ 0 w 355"/>
                <a:gd name="T5" fmla="*/ 235482 h 1267"/>
                <a:gd name="T6" fmla="*/ 0 w 355"/>
                <a:gd name="T7" fmla="*/ 0 h 1267"/>
                <a:gd name="T8" fmla="*/ 138149 w 355"/>
                <a:gd name="T9" fmla="*/ 446892 h 1267"/>
                <a:gd name="T10" fmla="*/ 140243 w 355"/>
                <a:gd name="T11" fmla="*/ 446892 h 1267"/>
                <a:gd name="T12" fmla="*/ 371538 w 355"/>
                <a:gd name="T13" fmla="*/ 1181596 h 1267"/>
                <a:gd name="T14" fmla="*/ 0 w 355"/>
                <a:gd name="T15" fmla="*/ 1326025 h 1267"/>
                <a:gd name="T16" fmla="*/ 0 w 355"/>
                <a:gd name="T17" fmla="*/ 1266370 h 1267"/>
                <a:gd name="T18" fmla="*/ 0 w 355"/>
                <a:gd name="T19" fmla="*/ 1211947 h 1267"/>
                <a:gd name="T20" fmla="*/ 0 w 355"/>
                <a:gd name="T21" fmla="*/ 1152292 h 1267"/>
                <a:gd name="T22" fmla="*/ 0 w 355"/>
                <a:gd name="T23" fmla="*/ 1094729 h 1267"/>
                <a:gd name="T24" fmla="*/ 0 w 355"/>
                <a:gd name="T25" fmla="*/ 1038214 h 1267"/>
                <a:gd name="T26" fmla="*/ 0 w 355"/>
                <a:gd name="T27" fmla="*/ 980651 h 1267"/>
                <a:gd name="T28" fmla="*/ 0 w 355"/>
                <a:gd name="T29" fmla="*/ 924136 h 1267"/>
                <a:gd name="T30" fmla="*/ 0 w 355"/>
                <a:gd name="T31" fmla="*/ 866574 h 1267"/>
                <a:gd name="T32" fmla="*/ 0 w 355"/>
                <a:gd name="T33" fmla="*/ 809011 h 1267"/>
                <a:gd name="T34" fmla="*/ 0 w 355"/>
                <a:gd name="T35" fmla="*/ 749356 h 1267"/>
                <a:gd name="T36" fmla="*/ 0 w 355"/>
                <a:gd name="T37" fmla="*/ 694933 h 1267"/>
                <a:gd name="T38" fmla="*/ 0 w 355"/>
                <a:gd name="T39" fmla="*/ 635278 h 1267"/>
                <a:gd name="T40" fmla="*/ 0 w 355"/>
                <a:gd name="T41" fmla="*/ 578762 h 1267"/>
                <a:gd name="T42" fmla="*/ 0 w 355"/>
                <a:gd name="T43" fmla="*/ 521200 h 1267"/>
                <a:gd name="T44" fmla="*/ 0 w 355"/>
                <a:gd name="T45" fmla="*/ 464684 h 1267"/>
                <a:gd name="T46" fmla="*/ 0 w 355"/>
                <a:gd name="T47" fmla="*/ 407122 h 1267"/>
                <a:gd name="T48" fmla="*/ 0 w 355"/>
                <a:gd name="T49" fmla="*/ 350606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6" name="Freeform 25"/>
            <p:cNvSpPr>
              <a:spLocks noEditPoints="1"/>
            </p:cNvSpPr>
            <p:nvPr/>
          </p:nvSpPr>
          <p:spPr bwMode="auto">
            <a:xfrm>
              <a:off x="812151" y="586088"/>
              <a:ext cx="295137" cy="881225"/>
            </a:xfrm>
            <a:custGeom>
              <a:avLst/>
              <a:gdLst>
                <a:gd name="T0" fmla="*/ 39770 w 282"/>
                <a:gd name="T1" fmla="*/ 645743 h 842"/>
                <a:gd name="T2" fmla="*/ 295137 w 282"/>
                <a:gd name="T3" fmla="*/ 745169 h 842"/>
                <a:gd name="T4" fmla="*/ 295137 w 282"/>
                <a:gd name="T5" fmla="*/ 789125 h 842"/>
                <a:gd name="T6" fmla="*/ 27211 w 282"/>
                <a:gd name="T7" fmla="*/ 687607 h 842"/>
                <a:gd name="T8" fmla="*/ 39770 w 282"/>
                <a:gd name="T9" fmla="*/ 645743 h 842"/>
                <a:gd name="T10" fmla="*/ 295137 w 282"/>
                <a:gd name="T11" fmla="*/ 700166 h 842"/>
                <a:gd name="T12" fmla="*/ 52329 w 282"/>
                <a:gd name="T13" fmla="*/ 605973 h 842"/>
                <a:gd name="T14" fmla="*/ 64888 w 282"/>
                <a:gd name="T15" fmla="*/ 566203 h 842"/>
                <a:gd name="T16" fmla="*/ 295137 w 282"/>
                <a:gd name="T17" fmla="*/ 655163 h 842"/>
                <a:gd name="T18" fmla="*/ 295137 w 282"/>
                <a:gd name="T19" fmla="*/ 700166 h 842"/>
                <a:gd name="T20" fmla="*/ 90006 w 282"/>
                <a:gd name="T21" fmla="*/ 484569 h 842"/>
                <a:gd name="T22" fmla="*/ 295137 w 282"/>
                <a:gd name="T23" fmla="*/ 563063 h 842"/>
                <a:gd name="T24" fmla="*/ 295137 w 282"/>
                <a:gd name="T25" fmla="*/ 608066 h 842"/>
                <a:gd name="T26" fmla="*/ 77447 w 282"/>
                <a:gd name="T27" fmla="*/ 526433 h 842"/>
                <a:gd name="T28" fmla="*/ 90006 w 282"/>
                <a:gd name="T29" fmla="*/ 484569 h 842"/>
                <a:gd name="T30" fmla="*/ 295137 w 282"/>
                <a:gd name="T31" fmla="*/ 474103 h 842"/>
                <a:gd name="T32" fmla="*/ 295137 w 282"/>
                <a:gd name="T33" fmla="*/ 519106 h 842"/>
                <a:gd name="T34" fmla="*/ 104659 w 282"/>
                <a:gd name="T35" fmla="*/ 444799 h 842"/>
                <a:gd name="T36" fmla="*/ 117218 w 282"/>
                <a:gd name="T37" fmla="*/ 405029 h 842"/>
                <a:gd name="T38" fmla="*/ 295137 w 282"/>
                <a:gd name="T39" fmla="*/ 474103 h 842"/>
                <a:gd name="T40" fmla="*/ 141289 w 282"/>
                <a:gd name="T41" fmla="*/ 322348 h 842"/>
                <a:gd name="T42" fmla="*/ 295137 w 282"/>
                <a:gd name="T43" fmla="*/ 382004 h 842"/>
                <a:gd name="T44" fmla="*/ 295137 w 282"/>
                <a:gd name="T45" fmla="*/ 427007 h 842"/>
                <a:gd name="T46" fmla="*/ 128730 w 282"/>
                <a:gd name="T47" fmla="*/ 362119 h 842"/>
                <a:gd name="T48" fmla="*/ 141289 w 282"/>
                <a:gd name="T49" fmla="*/ 322348 h 842"/>
                <a:gd name="T50" fmla="*/ 166407 w 282"/>
                <a:gd name="T51" fmla="*/ 242808 h 842"/>
                <a:gd name="T52" fmla="*/ 295137 w 282"/>
                <a:gd name="T53" fmla="*/ 293044 h 842"/>
                <a:gd name="T54" fmla="*/ 295137 w 282"/>
                <a:gd name="T55" fmla="*/ 338047 h 842"/>
                <a:gd name="T56" fmla="*/ 153848 w 282"/>
                <a:gd name="T57" fmla="*/ 282578 h 842"/>
                <a:gd name="T58" fmla="*/ 166407 w 282"/>
                <a:gd name="T59" fmla="*/ 242808 h 842"/>
                <a:gd name="T60" fmla="*/ 295137 w 282"/>
                <a:gd name="T61" fmla="*/ 245948 h 842"/>
                <a:gd name="T62" fmla="*/ 178966 w 282"/>
                <a:gd name="T63" fmla="*/ 200944 h 842"/>
                <a:gd name="T64" fmla="*/ 191525 w 282"/>
                <a:gd name="T65" fmla="*/ 161174 h 842"/>
                <a:gd name="T66" fmla="*/ 295137 w 282"/>
                <a:gd name="T67" fmla="*/ 200944 h 842"/>
                <a:gd name="T68" fmla="*/ 295137 w 282"/>
                <a:gd name="T69" fmla="*/ 245948 h 842"/>
                <a:gd name="T70" fmla="*/ 218736 w 282"/>
                <a:gd name="T71" fmla="*/ 79540 h 842"/>
                <a:gd name="T72" fmla="*/ 295137 w 282"/>
                <a:gd name="T73" fmla="*/ 111985 h 842"/>
                <a:gd name="T74" fmla="*/ 295137 w 282"/>
                <a:gd name="T75" fmla="*/ 155941 h 842"/>
                <a:gd name="T76" fmla="*/ 203038 w 282"/>
                <a:gd name="T77" fmla="*/ 121404 h 842"/>
                <a:gd name="T78" fmla="*/ 218736 w 282"/>
                <a:gd name="T79" fmla="*/ 79540 h 842"/>
                <a:gd name="T80" fmla="*/ 242808 w 282"/>
                <a:gd name="T81" fmla="*/ 0 h 842"/>
                <a:gd name="T82" fmla="*/ 295137 w 282"/>
                <a:gd name="T83" fmla="*/ 19885 h 842"/>
                <a:gd name="T84" fmla="*/ 295137 w 282"/>
                <a:gd name="T85" fmla="*/ 64888 h 842"/>
                <a:gd name="T86" fmla="*/ 230249 w 282"/>
                <a:gd name="T87" fmla="*/ 39770 h 842"/>
                <a:gd name="T88" fmla="*/ 242808 w 282"/>
                <a:gd name="T89" fmla="*/ 0 h 842"/>
                <a:gd name="T90" fmla="*/ 15699 w 282"/>
                <a:gd name="T91" fmla="*/ 727377 h 842"/>
                <a:gd name="T92" fmla="*/ 295137 w 282"/>
                <a:gd name="T93" fmla="*/ 836222 h 842"/>
                <a:gd name="T94" fmla="*/ 295137 w 282"/>
                <a:gd name="T95" fmla="*/ 881225 h 842"/>
                <a:gd name="T96" fmla="*/ 0 w 282"/>
                <a:gd name="T97" fmla="*/ 767147 h 842"/>
                <a:gd name="T98" fmla="*/ 15699 w 282"/>
                <a:gd name="T99" fmla="*/ 72737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solidFill>
              <a:srgbClr val="B8863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7" name="Freeform 26"/>
            <p:cNvSpPr>
              <a:spLocks noEditPoints="1"/>
            </p:cNvSpPr>
            <p:nvPr/>
          </p:nvSpPr>
          <p:spPr bwMode="auto">
            <a:xfrm>
              <a:off x="827850" y="419681"/>
              <a:ext cx="279439" cy="1002629"/>
            </a:xfrm>
            <a:custGeom>
              <a:avLst/>
              <a:gdLst>
                <a:gd name="T0" fmla="*/ 11512 w 267"/>
                <a:gd name="T1" fmla="*/ 854014 h 958"/>
                <a:gd name="T2" fmla="*/ 279439 w 267"/>
                <a:gd name="T3" fmla="*/ 955533 h 958"/>
                <a:gd name="T4" fmla="*/ 279439 w 267"/>
                <a:gd name="T5" fmla="*/ 1002629 h 958"/>
                <a:gd name="T6" fmla="*/ 0 w 267"/>
                <a:gd name="T7" fmla="*/ 893784 h 958"/>
                <a:gd name="T8" fmla="*/ 11512 w 267"/>
                <a:gd name="T9" fmla="*/ 854014 h 958"/>
                <a:gd name="T10" fmla="*/ 279439 w 267"/>
                <a:gd name="T11" fmla="*/ 866573 h 958"/>
                <a:gd name="T12" fmla="*/ 279439 w 267"/>
                <a:gd name="T13" fmla="*/ 911576 h 958"/>
                <a:gd name="T14" fmla="*/ 24072 w 267"/>
                <a:gd name="T15" fmla="*/ 812150 h 958"/>
                <a:gd name="T16" fmla="*/ 36631 w 267"/>
                <a:gd name="T17" fmla="*/ 772380 h 958"/>
                <a:gd name="T18" fmla="*/ 279439 w 267"/>
                <a:gd name="T19" fmla="*/ 866573 h 958"/>
                <a:gd name="T20" fmla="*/ 279439 w 267"/>
                <a:gd name="T21" fmla="*/ 821570 h 958"/>
                <a:gd name="T22" fmla="*/ 49190 w 267"/>
                <a:gd name="T23" fmla="*/ 732610 h 958"/>
                <a:gd name="T24" fmla="*/ 61749 w 267"/>
                <a:gd name="T25" fmla="*/ 692840 h 958"/>
                <a:gd name="T26" fmla="*/ 279439 w 267"/>
                <a:gd name="T27" fmla="*/ 774473 h 958"/>
                <a:gd name="T28" fmla="*/ 279439 w 267"/>
                <a:gd name="T29" fmla="*/ 821570 h 958"/>
                <a:gd name="T30" fmla="*/ 88960 w 267"/>
                <a:gd name="T31" fmla="*/ 611206 h 958"/>
                <a:gd name="T32" fmla="*/ 279439 w 267"/>
                <a:gd name="T33" fmla="*/ 685514 h 958"/>
                <a:gd name="T34" fmla="*/ 279439 w 267"/>
                <a:gd name="T35" fmla="*/ 729470 h 958"/>
                <a:gd name="T36" fmla="*/ 74308 w 267"/>
                <a:gd name="T37" fmla="*/ 650976 h 958"/>
                <a:gd name="T38" fmla="*/ 88960 w 267"/>
                <a:gd name="T39" fmla="*/ 611206 h 958"/>
                <a:gd name="T40" fmla="*/ 279439 w 267"/>
                <a:gd name="T41" fmla="*/ 640510 h 958"/>
                <a:gd name="T42" fmla="*/ 101519 w 267"/>
                <a:gd name="T43" fmla="*/ 571436 h 958"/>
                <a:gd name="T44" fmla="*/ 113032 w 267"/>
                <a:gd name="T45" fmla="*/ 528526 h 958"/>
                <a:gd name="T46" fmla="*/ 279439 w 267"/>
                <a:gd name="T47" fmla="*/ 593414 h 958"/>
                <a:gd name="T48" fmla="*/ 279439 w 267"/>
                <a:gd name="T49" fmla="*/ 640510 h 958"/>
                <a:gd name="T50" fmla="*/ 279439 w 267"/>
                <a:gd name="T51" fmla="*/ 548411 h 958"/>
                <a:gd name="T52" fmla="*/ 125591 w 267"/>
                <a:gd name="T53" fmla="*/ 488755 h 958"/>
                <a:gd name="T54" fmla="*/ 138150 w 267"/>
                <a:gd name="T55" fmla="*/ 448985 h 958"/>
                <a:gd name="T56" fmla="*/ 279439 w 267"/>
                <a:gd name="T57" fmla="*/ 504454 h 958"/>
                <a:gd name="T58" fmla="*/ 279439 w 267"/>
                <a:gd name="T59" fmla="*/ 548411 h 958"/>
                <a:gd name="T60" fmla="*/ 279439 w 267"/>
                <a:gd name="T61" fmla="*/ 0 h 958"/>
                <a:gd name="T62" fmla="*/ 279439 w 267"/>
                <a:gd name="T63" fmla="*/ 186292 h 958"/>
                <a:gd name="T64" fmla="*/ 227110 w 267"/>
                <a:gd name="T65" fmla="*/ 166407 h 958"/>
                <a:gd name="T66" fmla="*/ 279439 w 267"/>
                <a:gd name="T67" fmla="*/ 0 h 958"/>
                <a:gd name="T68" fmla="*/ 279439 w 267"/>
                <a:gd name="T69" fmla="*/ 412355 h 958"/>
                <a:gd name="T70" fmla="*/ 279439 w 267"/>
                <a:gd name="T71" fmla="*/ 459451 h 958"/>
                <a:gd name="T72" fmla="*/ 150709 w 267"/>
                <a:gd name="T73" fmla="*/ 409215 h 958"/>
                <a:gd name="T74" fmla="*/ 163268 w 267"/>
                <a:gd name="T75" fmla="*/ 367352 h 958"/>
                <a:gd name="T76" fmla="*/ 279439 w 267"/>
                <a:gd name="T77" fmla="*/ 412355 h 958"/>
                <a:gd name="T78" fmla="*/ 279439 w 267"/>
                <a:gd name="T79" fmla="*/ 367352 h 958"/>
                <a:gd name="T80" fmla="*/ 175827 w 267"/>
                <a:gd name="T81" fmla="*/ 327581 h 958"/>
                <a:gd name="T82" fmla="*/ 187339 w 267"/>
                <a:gd name="T83" fmla="*/ 287811 h 958"/>
                <a:gd name="T84" fmla="*/ 279439 w 267"/>
                <a:gd name="T85" fmla="*/ 322348 h 958"/>
                <a:gd name="T86" fmla="*/ 279439 w 267"/>
                <a:gd name="T87" fmla="*/ 367352 h 958"/>
                <a:gd name="T88" fmla="*/ 279439 w 267"/>
                <a:gd name="T89" fmla="*/ 278392 h 958"/>
                <a:gd name="T90" fmla="*/ 203038 w 267"/>
                <a:gd name="T91" fmla="*/ 245948 h 958"/>
                <a:gd name="T92" fmla="*/ 214551 w 267"/>
                <a:gd name="T93" fmla="*/ 206177 h 958"/>
                <a:gd name="T94" fmla="*/ 279439 w 267"/>
                <a:gd name="T95" fmla="*/ 231295 h 958"/>
                <a:gd name="T96" fmla="*/ 279439 w 267"/>
                <a:gd name="T97" fmla="*/ 278392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solidFill>
              <a:srgbClr val="D99F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8" name="Freeform 27"/>
            <p:cNvSpPr/>
            <p:nvPr/>
          </p:nvSpPr>
          <p:spPr bwMode="auto">
            <a:xfrm>
              <a:off x="1107288" y="4196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1577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4455 h 1001"/>
                <a:gd name="T32" fmla="*/ 0 w 281"/>
                <a:gd name="T33" fmla="*/ 459451 h 1001"/>
                <a:gd name="T34" fmla="*/ 0 w 281"/>
                <a:gd name="T35" fmla="*/ 412355 h 1001"/>
                <a:gd name="T36" fmla="*/ 0 w 281"/>
                <a:gd name="T37" fmla="*/ 367352 h 1001"/>
                <a:gd name="T38" fmla="*/ 0 w 281"/>
                <a:gd name="T39" fmla="*/ 322349 h 1001"/>
                <a:gd name="T40" fmla="*/ 0 w 281"/>
                <a:gd name="T41" fmla="*/ 278392 h 1001"/>
                <a:gd name="T42" fmla="*/ 0 w 281"/>
                <a:gd name="T43" fmla="*/ 231296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solidFill>
              <a:srgbClr val="FACE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9" name="Freeform 28"/>
            <p:cNvSpPr>
              <a:spLocks noEditPoints="1"/>
            </p:cNvSpPr>
            <p:nvPr/>
          </p:nvSpPr>
          <p:spPr bwMode="auto">
            <a:xfrm>
              <a:off x="15699" y="511781"/>
              <a:ext cx="279439" cy="1002629"/>
            </a:xfrm>
            <a:custGeom>
              <a:avLst/>
              <a:gdLst>
                <a:gd name="T0" fmla="*/ 279439 w 267"/>
                <a:gd name="T1" fmla="*/ 774473 h 958"/>
                <a:gd name="T2" fmla="*/ 279439 w 267"/>
                <a:gd name="T3" fmla="*/ 821570 h 958"/>
                <a:gd name="T4" fmla="*/ 49190 w 267"/>
                <a:gd name="T5" fmla="*/ 732610 h 958"/>
                <a:gd name="T6" fmla="*/ 61749 w 267"/>
                <a:gd name="T7" fmla="*/ 692840 h 958"/>
                <a:gd name="T8" fmla="*/ 279439 w 267"/>
                <a:gd name="T9" fmla="*/ 774473 h 958"/>
                <a:gd name="T10" fmla="*/ 279439 w 267"/>
                <a:gd name="T11" fmla="*/ 729470 h 958"/>
                <a:gd name="T12" fmla="*/ 74308 w 267"/>
                <a:gd name="T13" fmla="*/ 649930 h 958"/>
                <a:gd name="T14" fmla="*/ 88960 w 267"/>
                <a:gd name="T15" fmla="*/ 610159 h 958"/>
                <a:gd name="T16" fmla="*/ 279439 w 267"/>
                <a:gd name="T17" fmla="*/ 685514 h 958"/>
                <a:gd name="T18" fmla="*/ 279439 w 267"/>
                <a:gd name="T19" fmla="*/ 729470 h 958"/>
                <a:gd name="T20" fmla="*/ 101519 w 267"/>
                <a:gd name="T21" fmla="*/ 570389 h 958"/>
                <a:gd name="T22" fmla="*/ 113032 w 267"/>
                <a:gd name="T23" fmla="*/ 528526 h 958"/>
                <a:gd name="T24" fmla="*/ 279439 w 267"/>
                <a:gd name="T25" fmla="*/ 593414 h 958"/>
                <a:gd name="T26" fmla="*/ 279439 w 267"/>
                <a:gd name="T27" fmla="*/ 640510 h 958"/>
                <a:gd name="T28" fmla="*/ 101519 w 267"/>
                <a:gd name="T29" fmla="*/ 570389 h 958"/>
                <a:gd name="T30" fmla="*/ 279439 w 267"/>
                <a:gd name="T31" fmla="*/ 548411 h 958"/>
                <a:gd name="T32" fmla="*/ 125591 w 267"/>
                <a:gd name="T33" fmla="*/ 488755 h 958"/>
                <a:gd name="T34" fmla="*/ 138150 w 267"/>
                <a:gd name="T35" fmla="*/ 448985 h 958"/>
                <a:gd name="T36" fmla="*/ 279439 w 267"/>
                <a:gd name="T37" fmla="*/ 503408 h 958"/>
                <a:gd name="T38" fmla="*/ 279439 w 267"/>
                <a:gd name="T39" fmla="*/ 548411 h 958"/>
                <a:gd name="T40" fmla="*/ 279439 w 267"/>
                <a:gd name="T41" fmla="*/ 459451 h 958"/>
                <a:gd name="T42" fmla="*/ 150709 w 267"/>
                <a:gd name="T43" fmla="*/ 409215 h 958"/>
                <a:gd name="T44" fmla="*/ 163268 w 267"/>
                <a:gd name="T45" fmla="*/ 367352 h 958"/>
                <a:gd name="T46" fmla="*/ 279439 w 267"/>
                <a:gd name="T47" fmla="*/ 412355 h 958"/>
                <a:gd name="T48" fmla="*/ 279439 w 267"/>
                <a:gd name="T49" fmla="*/ 459451 h 958"/>
                <a:gd name="T50" fmla="*/ 279439 w 267"/>
                <a:gd name="T51" fmla="*/ 0 h 958"/>
                <a:gd name="T52" fmla="*/ 279439 w 267"/>
                <a:gd name="T53" fmla="*/ 186292 h 958"/>
                <a:gd name="T54" fmla="*/ 227110 w 267"/>
                <a:gd name="T55" fmla="*/ 166407 h 958"/>
                <a:gd name="T56" fmla="*/ 279439 w 267"/>
                <a:gd name="T57" fmla="*/ 0 h 958"/>
                <a:gd name="T58" fmla="*/ 187339 w 267"/>
                <a:gd name="T59" fmla="*/ 287811 h 958"/>
                <a:gd name="T60" fmla="*/ 279439 w 267"/>
                <a:gd name="T61" fmla="*/ 322348 h 958"/>
                <a:gd name="T62" fmla="*/ 279439 w 267"/>
                <a:gd name="T63" fmla="*/ 367352 h 958"/>
                <a:gd name="T64" fmla="*/ 177920 w 267"/>
                <a:gd name="T65" fmla="*/ 327581 h 958"/>
                <a:gd name="T66" fmla="*/ 187339 w 267"/>
                <a:gd name="T67" fmla="*/ 287811 h 958"/>
                <a:gd name="T68" fmla="*/ 279439 w 267"/>
                <a:gd name="T69" fmla="*/ 277345 h 958"/>
                <a:gd name="T70" fmla="*/ 203038 w 267"/>
                <a:gd name="T71" fmla="*/ 248041 h 958"/>
                <a:gd name="T72" fmla="*/ 214551 w 267"/>
                <a:gd name="T73" fmla="*/ 206177 h 958"/>
                <a:gd name="T74" fmla="*/ 279439 w 267"/>
                <a:gd name="T75" fmla="*/ 230249 h 958"/>
                <a:gd name="T76" fmla="*/ 279439 w 267"/>
                <a:gd name="T77" fmla="*/ 277345 h 958"/>
                <a:gd name="T78" fmla="*/ 279439 w 267"/>
                <a:gd name="T79" fmla="*/ 1002629 h 958"/>
                <a:gd name="T80" fmla="*/ 0 w 267"/>
                <a:gd name="T81" fmla="*/ 893784 h 958"/>
                <a:gd name="T82" fmla="*/ 11512 w 267"/>
                <a:gd name="T83" fmla="*/ 854014 h 958"/>
                <a:gd name="T84" fmla="*/ 279439 w 267"/>
                <a:gd name="T85" fmla="*/ 955533 h 958"/>
                <a:gd name="T86" fmla="*/ 279439 w 267"/>
                <a:gd name="T87" fmla="*/ 1002629 h 958"/>
                <a:gd name="T88" fmla="*/ 36631 w 267"/>
                <a:gd name="T89" fmla="*/ 772380 h 958"/>
                <a:gd name="T90" fmla="*/ 279439 w 267"/>
                <a:gd name="T91" fmla="*/ 866573 h 958"/>
                <a:gd name="T92" fmla="*/ 279439 w 267"/>
                <a:gd name="T93" fmla="*/ 910529 h 958"/>
                <a:gd name="T94" fmla="*/ 24072 w 267"/>
                <a:gd name="T95" fmla="*/ 814244 h 958"/>
                <a:gd name="T96" fmla="*/ 36631 w 267"/>
                <a:gd name="T97" fmla="*/ 772380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solidFill>
              <a:srgbClr val="5D974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0" name="Freeform 29"/>
            <p:cNvSpPr>
              <a:spLocks noEditPoints="1"/>
            </p:cNvSpPr>
            <p:nvPr/>
          </p:nvSpPr>
          <p:spPr bwMode="auto">
            <a:xfrm>
              <a:off x="0" y="678188"/>
              <a:ext cx="295137" cy="881225"/>
            </a:xfrm>
            <a:custGeom>
              <a:avLst/>
              <a:gdLst>
                <a:gd name="T0" fmla="*/ 295137 w 282"/>
                <a:gd name="T1" fmla="*/ 608066 h 842"/>
                <a:gd name="T2" fmla="*/ 77447 w 282"/>
                <a:gd name="T3" fmla="*/ 526433 h 842"/>
                <a:gd name="T4" fmla="*/ 90006 w 282"/>
                <a:gd name="T5" fmla="*/ 483523 h 842"/>
                <a:gd name="T6" fmla="*/ 295137 w 282"/>
                <a:gd name="T7" fmla="*/ 563063 h 842"/>
                <a:gd name="T8" fmla="*/ 295137 w 282"/>
                <a:gd name="T9" fmla="*/ 608066 h 842"/>
                <a:gd name="T10" fmla="*/ 295137 w 282"/>
                <a:gd name="T11" fmla="*/ 382004 h 842"/>
                <a:gd name="T12" fmla="*/ 295137 w 282"/>
                <a:gd name="T13" fmla="*/ 427007 h 842"/>
                <a:gd name="T14" fmla="*/ 128730 w 282"/>
                <a:gd name="T15" fmla="*/ 362119 h 842"/>
                <a:gd name="T16" fmla="*/ 141289 w 282"/>
                <a:gd name="T17" fmla="*/ 322348 h 842"/>
                <a:gd name="T18" fmla="*/ 295137 w 282"/>
                <a:gd name="T19" fmla="*/ 382004 h 842"/>
                <a:gd name="T20" fmla="*/ 117218 w 282"/>
                <a:gd name="T21" fmla="*/ 403982 h 842"/>
                <a:gd name="T22" fmla="*/ 295137 w 282"/>
                <a:gd name="T23" fmla="*/ 474103 h 842"/>
                <a:gd name="T24" fmla="*/ 295137 w 282"/>
                <a:gd name="T25" fmla="*/ 519106 h 842"/>
                <a:gd name="T26" fmla="*/ 104659 w 282"/>
                <a:gd name="T27" fmla="*/ 443752 h 842"/>
                <a:gd name="T28" fmla="*/ 117218 w 282"/>
                <a:gd name="T29" fmla="*/ 403982 h 842"/>
                <a:gd name="T30" fmla="*/ 166407 w 282"/>
                <a:gd name="T31" fmla="*/ 242808 h 842"/>
                <a:gd name="T32" fmla="*/ 295137 w 282"/>
                <a:gd name="T33" fmla="*/ 293044 h 842"/>
                <a:gd name="T34" fmla="*/ 295137 w 282"/>
                <a:gd name="T35" fmla="*/ 337001 h 842"/>
                <a:gd name="T36" fmla="*/ 153848 w 282"/>
                <a:gd name="T37" fmla="*/ 282578 h 842"/>
                <a:gd name="T38" fmla="*/ 166407 w 282"/>
                <a:gd name="T39" fmla="*/ 242808 h 842"/>
                <a:gd name="T40" fmla="*/ 193618 w 282"/>
                <a:gd name="T41" fmla="*/ 161174 h 842"/>
                <a:gd name="T42" fmla="*/ 295137 w 282"/>
                <a:gd name="T43" fmla="*/ 200944 h 842"/>
                <a:gd name="T44" fmla="*/ 295137 w 282"/>
                <a:gd name="T45" fmla="*/ 245948 h 842"/>
                <a:gd name="T46" fmla="*/ 178966 w 282"/>
                <a:gd name="T47" fmla="*/ 200944 h 842"/>
                <a:gd name="T48" fmla="*/ 193618 w 282"/>
                <a:gd name="T49" fmla="*/ 161174 h 842"/>
                <a:gd name="T50" fmla="*/ 203038 w 282"/>
                <a:gd name="T51" fmla="*/ 121404 h 842"/>
                <a:gd name="T52" fmla="*/ 218736 w 282"/>
                <a:gd name="T53" fmla="*/ 81634 h 842"/>
                <a:gd name="T54" fmla="*/ 295137 w 282"/>
                <a:gd name="T55" fmla="*/ 110938 h 842"/>
                <a:gd name="T56" fmla="*/ 295137 w 282"/>
                <a:gd name="T57" fmla="*/ 155941 h 842"/>
                <a:gd name="T58" fmla="*/ 203038 w 282"/>
                <a:gd name="T59" fmla="*/ 121404 h 842"/>
                <a:gd name="T60" fmla="*/ 242808 w 282"/>
                <a:gd name="T61" fmla="*/ 0 h 842"/>
                <a:gd name="T62" fmla="*/ 295137 w 282"/>
                <a:gd name="T63" fmla="*/ 19885 h 842"/>
                <a:gd name="T64" fmla="*/ 295137 w 282"/>
                <a:gd name="T65" fmla="*/ 63842 h 842"/>
                <a:gd name="T66" fmla="*/ 230249 w 282"/>
                <a:gd name="T67" fmla="*/ 39770 h 842"/>
                <a:gd name="T68" fmla="*/ 242808 w 282"/>
                <a:gd name="T69" fmla="*/ 0 h 842"/>
                <a:gd name="T70" fmla="*/ 15699 w 282"/>
                <a:gd name="T71" fmla="*/ 727377 h 842"/>
                <a:gd name="T72" fmla="*/ 295137 w 282"/>
                <a:gd name="T73" fmla="*/ 836222 h 842"/>
                <a:gd name="T74" fmla="*/ 295137 w 282"/>
                <a:gd name="T75" fmla="*/ 881225 h 842"/>
                <a:gd name="T76" fmla="*/ 0 w 282"/>
                <a:gd name="T77" fmla="*/ 767147 h 842"/>
                <a:gd name="T78" fmla="*/ 15699 w 282"/>
                <a:gd name="T79" fmla="*/ 727377 h 842"/>
                <a:gd name="T80" fmla="*/ 295137 w 282"/>
                <a:gd name="T81" fmla="*/ 789125 h 842"/>
                <a:gd name="T82" fmla="*/ 27211 w 282"/>
                <a:gd name="T83" fmla="*/ 687607 h 842"/>
                <a:gd name="T84" fmla="*/ 39770 w 282"/>
                <a:gd name="T85" fmla="*/ 647836 h 842"/>
                <a:gd name="T86" fmla="*/ 295137 w 282"/>
                <a:gd name="T87" fmla="*/ 744122 h 842"/>
                <a:gd name="T88" fmla="*/ 295137 w 282"/>
                <a:gd name="T89" fmla="*/ 789125 h 842"/>
                <a:gd name="T90" fmla="*/ 295137 w 282"/>
                <a:gd name="T91" fmla="*/ 700166 h 842"/>
                <a:gd name="T92" fmla="*/ 52329 w 282"/>
                <a:gd name="T93" fmla="*/ 605973 h 842"/>
                <a:gd name="T94" fmla="*/ 64888 w 282"/>
                <a:gd name="T95" fmla="*/ 566203 h 842"/>
                <a:gd name="T96" fmla="*/ 295137 w 282"/>
                <a:gd name="T97" fmla="*/ 655163 h 842"/>
                <a:gd name="T98" fmla="*/ 295137 w 282"/>
                <a:gd name="T99" fmla="*/ 700166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solidFill>
              <a:srgbClr val="578E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1" name="Freeform 30"/>
            <p:cNvSpPr/>
            <p:nvPr/>
          </p:nvSpPr>
          <p:spPr bwMode="auto">
            <a:xfrm>
              <a:off x="295137" y="511781"/>
              <a:ext cx="294091" cy="1047633"/>
            </a:xfrm>
            <a:custGeom>
              <a:avLst/>
              <a:gdLst>
                <a:gd name="T0" fmla="*/ 0 w 281"/>
                <a:gd name="T1" fmla="*/ 0 h 1001"/>
                <a:gd name="T2" fmla="*/ 110938 w 281"/>
                <a:gd name="T3" fmla="*/ 352700 h 1001"/>
                <a:gd name="T4" fmla="*/ 294091 w 281"/>
                <a:gd name="T5" fmla="*/ 933555 h 1001"/>
                <a:gd name="T6" fmla="*/ 0 w 281"/>
                <a:gd name="T7" fmla="*/ 1047633 h 1001"/>
                <a:gd name="T8" fmla="*/ 0 w 281"/>
                <a:gd name="T9" fmla="*/ 1002630 h 1001"/>
                <a:gd name="T10" fmla="*/ 0 w 281"/>
                <a:gd name="T11" fmla="*/ 955533 h 1001"/>
                <a:gd name="T12" fmla="*/ 0 w 281"/>
                <a:gd name="T13" fmla="*/ 910530 h 1001"/>
                <a:gd name="T14" fmla="*/ 0 w 281"/>
                <a:gd name="T15" fmla="*/ 866574 h 1001"/>
                <a:gd name="T16" fmla="*/ 0 w 281"/>
                <a:gd name="T17" fmla="*/ 821570 h 1001"/>
                <a:gd name="T18" fmla="*/ 0 w 281"/>
                <a:gd name="T19" fmla="*/ 774474 h 1001"/>
                <a:gd name="T20" fmla="*/ 0 w 281"/>
                <a:gd name="T21" fmla="*/ 729471 h 1001"/>
                <a:gd name="T22" fmla="*/ 0 w 281"/>
                <a:gd name="T23" fmla="*/ 685514 h 1001"/>
                <a:gd name="T24" fmla="*/ 0 w 281"/>
                <a:gd name="T25" fmla="*/ 640511 h 1001"/>
                <a:gd name="T26" fmla="*/ 0 w 281"/>
                <a:gd name="T27" fmla="*/ 593414 h 1001"/>
                <a:gd name="T28" fmla="*/ 0 w 281"/>
                <a:gd name="T29" fmla="*/ 548411 h 1001"/>
                <a:gd name="T30" fmla="*/ 0 w 281"/>
                <a:gd name="T31" fmla="*/ 503408 h 1001"/>
                <a:gd name="T32" fmla="*/ 0 w 281"/>
                <a:gd name="T33" fmla="*/ 459451 h 1001"/>
                <a:gd name="T34" fmla="*/ 0 w 281"/>
                <a:gd name="T35" fmla="*/ 412355 h 1001"/>
                <a:gd name="T36" fmla="*/ 0 w 281"/>
                <a:gd name="T37" fmla="*/ 367352 h 1001"/>
                <a:gd name="T38" fmla="*/ 0 w 281"/>
                <a:gd name="T39" fmla="*/ 322349 h 1001"/>
                <a:gd name="T40" fmla="*/ 0 w 281"/>
                <a:gd name="T41" fmla="*/ 277345 h 1001"/>
                <a:gd name="T42" fmla="*/ 0 w 281"/>
                <a:gd name="T43" fmla="*/ 230249 h 1001"/>
                <a:gd name="T44" fmla="*/ 0 w 281"/>
                <a:gd name="T45" fmla="*/ 186292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2" name="Freeform 31"/>
            <p:cNvSpPr>
              <a:spLocks noEditPoints="1"/>
            </p:cNvSpPr>
            <p:nvPr/>
          </p:nvSpPr>
          <p:spPr bwMode="auto">
            <a:xfrm>
              <a:off x="1253810" y="1469407"/>
              <a:ext cx="286765" cy="109892"/>
            </a:xfrm>
            <a:custGeom>
              <a:avLst/>
              <a:gdLst>
                <a:gd name="T0" fmla="*/ 227110 w 274"/>
                <a:gd name="T1" fmla="*/ 55469 h 105"/>
                <a:gd name="T2" fmla="*/ 143383 w 274"/>
                <a:gd name="T3" fmla="*/ 23025 h 105"/>
                <a:gd name="T4" fmla="*/ 58609 w 274"/>
                <a:gd name="T5" fmla="*/ 55469 h 105"/>
                <a:gd name="T6" fmla="*/ 143383 w 274"/>
                <a:gd name="T7" fmla="*/ 87914 h 105"/>
                <a:gd name="T8" fmla="*/ 227110 w 274"/>
                <a:gd name="T9" fmla="*/ 55469 h 105"/>
                <a:gd name="T10" fmla="*/ 177920 w 274"/>
                <a:gd name="T11" fmla="*/ 55469 h 105"/>
                <a:gd name="T12" fmla="*/ 143383 w 274"/>
                <a:gd name="T13" fmla="*/ 68028 h 105"/>
                <a:gd name="T14" fmla="*/ 108845 w 274"/>
                <a:gd name="T15" fmla="*/ 55469 h 105"/>
                <a:gd name="T16" fmla="*/ 143383 w 274"/>
                <a:gd name="T17" fmla="*/ 42910 h 105"/>
                <a:gd name="T18" fmla="*/ 177920 w 274"/>
                <a:gd name="T19" fmla="*/ 55469 h 105"/>
                <a:gd name="T20" fmla="*/ 143383 w 274"/>
                <a:gd name="T21" fmla="*/ 109892 h 105"/>
                <a:gd name="T22" fmla="*/ 0 w 274"/>
                <a:gd name="T23" fmla="*/ 55469 h 105"/>
                <a:gd name="T24" fmla="*/ 145476 w 274"/>
                <a:gd name="T25" fmla="*/ 0 h 105"/>
                <a:gd name="T26" fmla="*/ 286765 w 274"/>
                <a:gd name="T27" fmla="*/ 55469 h 105"/>
                <a:gd name="T28" fmla="*/ 143383 w 274"/>
                <a:gd name="T29" fmla="*/ 109892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solidFill>
              <a:srgbClr val="E0AC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Freeform 32"/>
            <p:cNvSpPr>
              <a:spLocks noEditPoints="1"/>
            </p:cNvSpPr>
            <p:nvPr/>
          </p:nvSpPr>
          <p:spPr bwMode="auto">
            <a:xfrm>
              <a:off x="1312419" y="1492432"/>
              <a:ext cx="228156" cy="215597"/>
            </a:xfrm>
            <a:custGeom>
              <a:avLst/>
              <a:gdLst>
                <a:gd name="T0" fmla="*/ 168501 w 218"/>
                <a:gd name="T1" fmla="*/ 32444 h 206"/>
                <a:gd name="T2" fmla="*/ 84774 w 218"/>
                <a:gd name="T3" fmla="*/ 64888 h 206"/>
                <a:gd name="T4" fmla="*/ 0 w 218"/>
                <a:gd name="T5" fmla="*/ 32444 h 206"/>
                <a:gd name="T6" fmla="*/ 84774 w 218"/>
                <a:gd name="T7" fmla="*/ 0 h 206"/>
                <a:gd name="T8" fmla="*/ 168501 w 218"/>
                <a:gd name="T9" fmla="*/ 32444 h 206"/>
                <a:gd name="T10" fmla="*/ 119311 w 218"/>
                <a:gd name="T11" fmla="*/ 32444 h 206"/>
                <a:gd name="T12" fmla="*/ 84774 w 218"/>
                <a:gd name="T13" fmla="*/ 19885 h 206"/>
                <a:gd name="T14" fmla="*/ 50236 w 218"/>
                <a:gd name="T15" fmla="*/ 32444 h 206"/>
                <a:gd name="T16" fmla="*/ 84774 w 218"/>
                <a:gd name="T17" fmla="*/ 45003 h 206"/>
                <a:gd name="T18" fmla="*/ 119311 w 218"/>
                <a:gd name="T19" fmla="*/ 32444 h 206"/>
                <a:gd name="T20" fmla="*/ 84774 w 218"/>
                <a:gd name="T21" fmla="*/ 86867 h 206"/>
                <a:gd name="T22" fmla="*/ 228156 w 218"/>
                <a:gd name="T23" fmla="*/ 32444 h 206"/>
                <a:gd name="T24" fmla="*/ 228156 w 218"/>
                <a:gd name="T25" fmla="*/ 94193 h 206"/>
                <a:gd name="T26" fmla="*/ 153848 w 218"/>
                <a:gd name="T27" fmla="*/ 94193 h 206"/>
                <a:gd name="T28" fmla="*/ 151755 w 218"/>
                <a:gd name="T29" fmla="*/ 159081 h 206"/>
                <a:gd name="T30" fmla="*/ 228156 w 218"/>
                <a:gd name="T31" fmla="*/ 114078 h 206"/>
                <a:gd name="T32" fmla="*/ 228156 w 218"/>
                <a:gd name="T33" fmla="*/ 161174 h 206"/>
                <a:gd name="T34" fmla="*/ 84774 w 218"/>
                <a:gd name="T35" fmla="*/ 215597 h 206"/>
                <a:gd name="T36" fmla="*/ 84774 w 218"/>
                <a:gd name="T37" fmla="*/ 8686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solidFill>
              <a:srgbClr val="B68B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4" name="Freeform 33"/>
            <p:cNvSpPr>
              <a:spLocks noEditPoints="1"/>
            </p:cNvSpPr>
            <p:nvPr/>
          </p:nvSpPr>
          <p:spPr bwMode="auto">
            <a:xfrm>
              <a:off x="1253810" y="1524876"/>
              <a:ext cx="321302" cy="183153"/>
            </a:xfrm>
            <a:custGeom>
              <a:avLst/>
              <a:gdLst>
                <a:gd name="T0" fmla="*/ 0 w 307"/>
                <a:gd name="T1" fmla="*/ 0 h 175"/>
                <a:gd name="T2" fmla="*/ 143382 w 307"/>
                <a:gd name="T3" fmla="*/ 54423 h 175"/>
                <a:gd name="T4" fmla="*/ 143382 w 307"/>
                <a:gd name="T5" fmla="*/ 183153 h 175"/>
                <a:gd name="T6" fmla="*/ 0 w 307"/>
                <a:gd name="T7" fmla="*/ 128730 h 175"/>
                <a:gd name="T8" fmla="*/ 0 w 307"/>
                <a:gd name="T9" fmla="*/ 0 h 175"/>
                <a:gd name="T10" fmla="*/ 286765 w 307"/>
                <a:gd name="T11" fmla="*/ 61749 h 175"/>
                <a:gd name="T12" fmla="*/ 321302 w 307"/>
                <a:gd name="T13" fmla="*/ 61749 h 175"/>
                <a:gd name="T14" fmla="*/ 286765 w 307"/>
                <a:gd name="T15" fmla="*/ 81634 h 175"/>
                <a:gd name="T16" fmla="*/ 210364 w 307"/>
                <a:gd name="T17" fmla="*/ 126637 h 175"/>
                <a:gd name="T18" fmla="*/ 212457 w 307"/>
                <a:gd name="T19" fmla="*/ 61749 h 175"/>
                <a:gd name="T20" fmla="*/ 286765 w 307"/>
                <a:gd name="T21" fmla="*/ 61749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solidFill>
              <a:srgbClr val="7B5D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5" name="Freeform 34"/>
            <p:cNvSpPr/>
            <p:nvPr/>
          </p:nvSpPr>
          <p:spPr bwMode="auto">
            <a:xfrm>
              <a:off x="1577206" y="1574065"/>
              <a:ext cx="27211" cy="25118"/>
            </a:xfrm>
            <a:custGeom>
              <a:avLst/>
              <a:gdLst>
                <a:gd name="T0" fmla="*/ 27211 w 11"/>
                <a:gd name="T1" fmla="*/ 12559 h 10"/>
                <a:gd name="T2" fmla="*/ 22264 w 11"/>
                <a:gd name="T3" fmla="*/ 22606 h 10"/>
                <a:gd name="T4" fmla="*/ 14842 w 11"/>
                <a:gd name="T5" fmla="*/ 25118 h 10"/>
                <a:gd name="T6" fmla="*/ 4947 w 11"/>
                <a:gd name="T7" fmla="*/ 22606 h 10"/>
                <a:gd name="T8" fmla="*/ 0 w 11"/>
                <a:gd name="T9" fmla="*/ 12559 h 10"/>
                <a:gd name="T10" fmla="*/ 4947 w 11"/>
                <a:gd name="T11" fmla="*/ 2512 h 10"/>
                <a:gd name="T12" fmla="*/ 14842 w 11"/>
                <a:gd name="T13" fmla="*/ 0 h 10"/>
                <a:gd name="T14" fmla="*/ 22264 w 11"/>
                <a:gd name="T15" fmla="*/ 2512 h 10"/>
                <a:gd name="T16" fmla="*/ 27211 w 11"/>
                <a:gd name="T17" fmla="*/ 12559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solidFill>
              <a:srgbClr val="73C0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6" name="等腰三角形 3"/>
            <p:cNvSpPr/>
            <p:nvPr/>
          </p:nvSpPr>
          <p:spPr bwMode="auto">
            <a:xfrm>
              <a:off x="262013" y="1439761"/>
              <a:ext cx="886081" cy="126991"/>
            </a:xfrm>
            <a:custGeom>
              <a:avLst/>
              <a:gdLst>
                <a:gd name="T0" fmla="*/ 0 w 913468"/>
                <a:gd name="T1" fmla="*/ 126991 h 126323"/>
                <a:gd name="T2" fmla="*/ 319414 w 913468"/>
                <a:gd name="T3" fmla="*/ 0 h 126323"/>
                <a:gd name="T4" fmla="*/ 886081 w 913468"/>
                <a:gd name="T5" fmla="*/ 110713 h 126323"/>
                <a:gd name="T6" fmla="*/ 0 w 913468"/>
                <a:gd name="T7" fmla="*/ 126991 h 126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26323">
                  <a:moveTo>
                    <a:pt x="0" y="126323"/>
                  </a:moveTo>
                  <a:lnTo>
                    <a:pt x="329286" y="0"/>
                  </a:lnTo>
                  <a:lnTo>
                    <a:pt x="913468" y="110131"/>
                  </a:lnTo>
                  <a:lnTo>
                    <a:pt x="0" y="12632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4103" name="等腰三角形 3"/>
          <p:cNvSpPr/>
          <p:nvPr/>
        </p:nvSpPr>
        <p:spPr bwMode="auto">
          <a:xfrm>
            <a:off x="3238500" y="6247765"/>
            <a:ext cx="885825" cy="119063"/>
          </a:xfrm>
          <a:custGeom>
            <a:avLst/>
            <a:gdLst>
              <a:gd name="T0" fmla="*/ 0 w 913468"/>
              <a:gd name="T1" fmla="*/ 119063 h 118703"/>
              <a:gd name="T2" fmla="*/ 281223 w 913468"/>
              <a:gd name="T3" fmla="*/ 0 h 118703"/>
              <a:gd name="T4" fmla="*/ 885825 w 913468"/>
              <a:gd name="T5" fmla="*/ 102822 h 118703"/>
              <a:gd name="T6" fmla="*/ 0 w 913468"/>
              <a:gd name="T7" fmla="*/ 119063 h 1187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468" h="118703">
                <a:moveTo>
                  <a:pt x="0" y="118703"/>
                </a:moveTo>
                <a:lnTo>
                  <a:pt x="289999" y="0"/>
                </a:lnTo>
                <a:lnTo>
                  <a:pt x="913468" y="102511"/>
                </a:lnTo>
                <a:lnTo>
                  <a:pt x="0" y="118703"/>
                </a:lnTo>
                <a:close/>
              </a:path>
            </a:pathLst>
          </a:custGeom>
          <a:solidFill>
            <a:schemeClr val="tx1">
              <a:alpha val="32941"/>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4105" name="组合 56"/>
          <p:cNvGrpSpPr/>
          <p:nvPr/>
        </p:nvGrpSpPr>
        <p:grpSpPr bwMode="auto">
          <a:xfrm>
            <a:off x="392113" y="6535420"/>
            <a:ext cx="3827462" cy="95250"/>
            <a:chOff x="0" y="0"/>
            <a:chExt cx="3827597" cy="95250"/>
          </a:xfrm>
        </p:grpSpPr>
        <p:cxnSp>
          <p:nvCxnSpPr>
            <p:cNvPr id="4106" name="直接连接符 53"/>
            <p:cNvCxnSpPr>
              <a:cxnSpLocks noChangeShapeType="1"/>
            </p:cNvCxnSpPr>
            <p:nvPr/>
          </p:nvCxnSpPr>
          <p:spPr bwMode="auto">
            <a:xfrm>
              <a:off x="38101" y="47625"/>
              <a:ext cx="3741869" cy="0"/>
            </a:xfrm>
            <a:prstGeom prst="line">
              <a:avLst/>
            </a:prstGeom>
            <a:noFill/>
            <a:ln w="6350">
              <a:solidFill>
                <a:srgbClr val="F7F3C6"/>
              </a:solidFill>
              <a:round/>
            </a:ln>
            <a:extLst>
              <a:ext uri="{909E8E84-426E-40DD-AFC4-6F175D3DCCD1}">
                <a14:hiddenFill xmlns:a14="http://schemas.microsoft.com/office/drawing/2010/main">
                  <a:noFill/>
                </a14:hiddenFill>
              </a:ext>
            </a:extLst>
          </p:spPr>
        </p:cxnSp>
        <p:sp>
          <p:nvSpPr>
            <p:cNvPr id="4107" name="椭圆 54"/>
            <p:cNvSpPr>
              <a:spLocks noChangeArrowheads="1"/>
            </p:cNvSpPr>
            <p:nvPr/>
          </p:nvSpPr>
          <p:spPr bwMode="auto">
            <a:xfrm>
              <a:off x="0"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08" name="椭圆 55"/>
            <p:cNvSpPr>
              <a:spLocks noChangeArrowheads="1"/>
            </p:cNvSpPr>
            <p:nvPr/>
          </p:nvSpPr>
          <p:spPr bwMode="auto">
            <a:xfrm>
              <a:off x="3732344" y="0"/>
              <a:ext cx="95253" cy="95250"/>
            </a:xfrm>
            <a:prstGeom prst="ellipse">
              <a:avLst/>
            </a:prstGeom>
            <a:solidFill>
              <a:srgbClr val="F7F3C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7" name="矩形 16"/>
          <p:cNvSpPr/>
          <p:nvPr/>
        </p:nvSpPr>
        <p:spPr bwMode="auto">
          <a:xfrm>
            <a:off x="0" y="1842"/>
            <a:ext cx="683062" cy="486749"/>
          </a:xfrm>
          <a:prstGeom prst="rect">
            <a:avLst/>
          </a:prstGeom>
          <a:solidFill>
            <a:srgbClr val="A7D6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 name="文本框 1"/>
          <p:cNvSpPr txBox="1"/>
          <p:nvPr/>
        </p:nvSpPr>
        <p:spPr>
          <a:xfrm>
            <a:off x="709295" y="1905"/>
            <a:ext cx="6337935" cy="521970"/>
          </a:xfrm>
          <a:prstGeom prst="rect">
            <a:avLst/>
          </a:prstGeom>
          <a:noFill/>
        </p:spPr>
        <p:txBody>
          <a:bodyPr wrap="square" rtlCol="0" anchor="t">
            <a:spAutoFit/>
          </a:bodyPr>
          <a:p>
            <a:pPr eaLnBrk="1" hangingPunct="1">
              <a:lnSpc>
                <a:spcPct val="100000"/>
              </a:lnSpc>
              <a:spcBef>
                <a:spcPct val="0"/>
              </a:spcBef>
              <a:buFont typeface="Arial" panose="020B0604020202020204" pitchFamily="34" charset="0"/>
              <a:buNone/>
            </a:pPr>
            <a:r>
              <a:rPr lang="en-US" altLang="zh-CN" sz="2800" b="1" dirty="0">
                <a:solidFill>
                  <a:srgbClr val="A7D692"/>
                </a:solidFill>
                <a:latin typeface="微软雅黑" panose="020B0503020204020204" pitchFamily="34" charset="-122"/>
                <a:ea typeface="微软雅黑" panose="020B0503020204020204" pitchFamily="34" charset="-122"/>
                <a:sym typeface="+mn-ea"/>
              </a:rPr>
              <a:t>conclusions</a:t>
            </a:r>
            <a:endParaRPr lang="zh-CN" altLang="en-US" sz="2800"/>
          </a:p>
        </p:txBody>
      </p:sp>
      <p:sp>
        <p:nvSpPr>
          <p:cNvPr id="3" name="文本框 2"/>
          <p:cNvSpPr txBox="1"/>
          <p:nvPr/>
        </p:nvSpPr>
        <p:spPr>
          <a:xfrm>
            <a:off x="392430" y="962025"/>
            <a:ext cx="10728325" cy="2676525"/>
          </a:xfrm>
          <a:prstGeom prst="rect">
            <a:avLst/>
          </a:prstGeom>
          <a:noFill/>
        </p:spPr>
        <p:txBody>
          <a:bodyPr wrap="square" rtlCol="0" anchor="t">
            <a:spAutoFit/>
          </a:bodyPr>
          <a:p>
            <a:pPr marL="342900" indent="-342900" algn="just">
              <a:buFont typeface="Wingdings" panose="05000000000000000000" charset="0"/>
              <a:buChar char=""/>
            </a:pPr>
            <a:r>
              <a:rPr lang="en-US" altLang="zh-CN" sz="2400">
                <a:solidFill>
                  <a:srgbClr val="92D050"/>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the conditional conservatism estimates in the Basu model (and in the modified models of Ball et al., 2013b and Collins et al., 2014) are overstated by more than 25% </a:t>
            </a:r>
            <a:r>
              <a:rPr lang="en-US" altLang="zh-CN" sz="2400">
                <a:solidFill>
                  <a:schemeClr val="tx1"/>
                </a:solidFill>
                <a:effectLst>
                  <a:outerShdw blurRad="38100" dist="19050" dir="2700000" algn="tl" rotWithShape="0">
                    <a:schemeClr val="dk1">
                      <a:alpha val="40000"/>
                    </a:schemeClr>
                  </a:outerShdw>
                </a:effectLst>
              </a:rPr>
              <a:t>with mistaken the cost stickiness into </a:t>
            </a:r>
            <a:r>
              <a:rPr lang="zh-CN" altLang="en-US" sz="2400">
                <a:effectLst>
                  <a:outerShdw blurRad="38100" dist="19050" dir="2700000" algn="tl" rotWithShape="0">
                    <a:schemeClr val="dk1">
                      <a:alpha val="40000"/>
                    </a:schemeClr>
                  </a:outerShdw>
                </a:effectLst>
                <a:sym typeface="+mn-ea"/>
              </a:rPr>
              <a:t>conservatism</a:t>
            </a:r>
            <a:r>
              <a:rPr lang="en-US" altLang="zh-CN" sz="2400">
                <a:effectLst>
                  <a:outerShdw blurRad="38100" dist="19050" dir="2700000" algn="tl" rotWithShape="0">
                    <a:schemeClr val="dk1">
                      <a:alpha val="40000"/>
                    </a:schemeClr>
                  </a:outerShdw>
                </a:effectLst>
                <a:sym typeface="+mn-ea"/>
              </a:rPr>
              <a:t>.</a:t>
            </a:r>
            <a:endParaRPr lang="en-US" altLang="zh-CN" sz="2400">
              <a:effectLst>
                <a:outerShdw blurRad="38100" dist="19050" dir="2700000" algn="tl" rotWithShape="0">
                  <a:schemeClr val="dk1">
                    <a:alpha val="40000"/>
                  </a:schemeClr>
                </a:outerShdw>
              </a:effectLst>
              <a:sym typeface="+mn-ea"/>
            </a:endParaRPr>
          </a:p>
          <a:p>
            <a:pPr marL="0" indent="0" algn="just">
              <a:buFont typeface="Wingdings" panose="05000000000000000000" charset="0"/>
              <a:buNone/>
            </a:pPr>
            <a:endParaRPr lang="en-US" altLang="zh-CN" sz="2400">
              <a:effectLst>
                <a:outerShdw blurRad="38100" dist="19050" dir="2700000" algn="tl" rotWithShape="0">
                  <a:schemeClr val="dk1">
                    <a:alpha val="40000"/>
                  </a:schemeClr>
                </a:outerShdw>
              </a:effectLst>
              <a:sym typeface="+mn-ea"/>
            </a:endParaRPr>
          </a:p>
          <a:p>
            <a:pPr marL="342900" indent="-342900" algn="just">
              <a:buFont typeface="Wingdings" panose="05000000000000000000" charset="0"/>
              <a:buChar char=""/>
            </a:pPr>
            <a:r>
              <a:rPr lang="en-US" altLang="zh-CN" sz="2400">
                <a:solidFill>
                  <a:srgbClr val="92D050"/>
                </a:solidFill>
                <a:effectLst>
                  <a:outerShdw blurRad="38100" dist="19050" dir="2700000" algn="tl" rotWithShape="0">
                    <a:schemeClr val="dk1">
                      <a:alpha val="40000"/>
                    </a:schemeClr>
                  </a:outerShdw>
                </a:effectLst>
                <a:sym typeface="+mn-ea"/>
              </a:rPr>
              <a:t>  </a:t>
            </a:r>
            <a:r>
              <a:rPr lang="en-US" altLang="zh-CN" sz="2400">
                <a:solidFill>
                  <a:schemeClr val="tx1"/>
                </a:solidFill>
                <a:effectLst>
                  <a:outerShdw blurRad="38100" dist="19050" dir="2700000" algn="tl" rotWithShape="0">
                    <a:schemeClr val="dk1">
                      <a:alpha val="40000"/>
                    </a:schemeClr>
                  </a:outerShdw>
                </a:effectLst>
                <a:sym typeface="+mn-ea"/>
              </a:rPr>
              <a:t>In addition, the cost stickiness leads to a 49% bias in the industry difference on  the </a:t>
            </a:r>
            <a:r>
              <a:rPr lang="zh-CN" altLang="en-US" sz="2400">
                <a:solidFill>
                  <a:schemeClr val="tx1"/>
                </a:solidFill>
                <a:effectLst>
                  <a:outerShdw blurRad="38100" dist="19050" dir="2700000" algn="tl" rotWithShape="0">
                    <a:schemeClr val="dk1">
                      <a:alpha val="40000"/>
                    </a:schemeClr>
                  </a:outerShdw>
                </a:effectLst>
                <a:sym typeface="+mn-ea"/>
              </a:rPr>
              <a:t>conservatism</a:t>
            </a:r>
            <a:r>
              <a:rPr lang="en-US" altLang="zh-CN" sz="2400">
                <a:solidFill>
                  <a:schemeClr val="tx1"/>
                </a:solidFill>
                <a:effectLst>
                  <a:outerShdw blurRad="38100" dist="19050" dir="2700000" algn="tl" rotWithShape="0">
                    <a:schemeClr val="dk1">
                      <a:alpha val="40000"/>
                    </a:schemeClr>
                  </a:outerShdw>
                </a:effectLst>
                <a:sym typeface="+mn-ea"/>
              </a:rPr>
              <a:t> estimates.</a:t>
            </a:r>
            <a:endParaRPr lang="en-US" altLang="zh-CN" sz="2400">
              <a:solidFill>
                <a:schemeClr val="tx1"/>
              </a:solidFill>
              <a:effectLst>
                <a:outerShdw blurRad="38100" dist="19050" dir="2700000" algn="tl" rotWithShape="0">
                  <a:schemeClr val="dk1">
                    <a:alpha val="40000"/>
                  </a:schemeClr>
                </a:outerShdw>
              </a:effectLst>
              <a:sym typeface="+mn-ea"/>
            </a:endParaRPr>
          </a:p>
          <a:p>
            <a:pPr algn="just"/>
            <a:endParaRPr lang="en-US" altLang="zh-CN" sz="240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4010</Words>
  <Application>WPS 演示</Application>
  <PresentationFormat>宽屏</PresentationFormat>
  <Paragraphs>74</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Calibri</vt:lpstr>
      <vt:lpstr>Calibri Light</vt:lpstr>
      <vt:lpstr>微软雅黑</vt:lpstr>
      <vt:lpstr>PT Sans</vt:lpstr>
      <vt:lpstr>Wingdings</vt:lpstr>
      <vt:lpstr>Gill Sans</vt:lpstr>
      <vt:lpstr>Lato Light</vt:lpstr>
      <vt:lpstr>Arial Unicode MS</vt:lpstr>
      <vt:lpstr>Segoe Print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Moonlighttwinkle</cp:lastModifiedBy>
  <cp:revision>36</cp:revision>
  <dcterms:created xsi:type="dcterms:W3CDTF">2015-05-04T04:30:00Z</dcterms:created>
  <dcterms:modified xsi:type="dcterms:W3CDTF">2017-11-19T14:19:43Z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