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85" r:id="rId3"/>
    <p:sldId id="304" r:id="rId4"/>
    <p:sldId id="289" r:id="rId5"/>
    <p:sldId id="288" r:id="rId6"/>
    <p:sldId id="293" r:id="rId7"/>
    <p:sldId id="287" r:id="rId8"/>
    <p:sldId id="296" r:id="rId9"/>
    <p:sldId id="297" r:id="rId10"/>
    <p:sldId id="286" r:id="rId11"/>
    <p:sldId id="298" r:id="rId12"/>
    <p:sldId id="299" r:id="rId13"/>
    <p:sldId id="301" r:id="rId14"/>
    <p:sldId id="302" r:id="rId15"/>
    <p:sldId id="295" r:id="rId16"/>
    <p:sldId id="294" r:id="rId17"/>
    <p:sldId id="290" r:id="rId18"/>
    <p:sldId id="303" r:id="rId19"/>
  </p:sldIdLst>
  <p:sldSz cx="9906000" cy="6858000" type="A4"/>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332" autoAdjust="0"/>
  </p:normalViewPr>
  <p:slideViewPr>
    <p:cSldViewPr snapToGrid="0">
      <p:cViewPr varScale="1">
        <p:scale>
          <a:sx n="65" d="100"/>
          <a:sy n="65" d="100"/>
        </p:scale>
        <p:origin x="-1380" y="-768"/>
      </p:cViewPr>
      <p:guideLst>
        <p:guide orient="horz" pos="2160"/>
        <p:guide pos="2880"/>
        <p:guide pos="3120"/>
      </p:guideLst>
    </p:cSldViewPr>
  </p:slid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86254-FEF6-4258-9D39-4032BAEC59D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164A0E3-4A6F-40CA-96CE-D32E72372CA2}">
      <dgm:prSet phldrT="[文本]" phldr="1"/>
      <dgm:spPr/>
      <dgm:t>
        <a:bodyPr/>
        <a:lstStyle/>
        <a:p>
          <a:endParaRPr lang="zh-CN" altLang="en-US" dirty="0"/>
        </a:p>
      </dgm:t>
    </dgm:pt>
    <dgm:pt modelId="{72D7BCEE-3202-422A-862E-08533F1460A5}" type="parTrans" cxnId="{993697AE-072C-4410-87CD-9D763706557C}">
      <dgm:prSet/>
      <dgm:spPr/>
      <dgm:t>
        <a:bodyPr/>
        <a:lstStyle/>
        <a:p>
          <a:endParaRPr lang="zh-CN" altLang="en-US"/>
        </a:p>
      </dgm:t>
    </dgm:pt>
    <dgm:pt modelId="{9326DD2D-A87A-4D92-9FB5-6C3CA6E384B3}" type="sibTrans" cxnId="{993697AE-072C-4410-87CD-9D763706557C}">
      <dgm:prSet/>
      <dgm:spPr/>
      <dgm:t>
        <a:bodyPr/>
        <a:lstStyle/>
        <a:p>
          <a:endParaRPr lang="zh-CN" altLang="en-US"/>
        </a:p>
      </dgm:t>
    </dgm:pt>
    <dgm:pt modelId="{C806ECDF-4DDD-4134-BC9E-36E7A4B07473}">
      <dgm:prSet phldrT="[文本]"/>
      <dgm:spPr/>
      <dgm:t>
        <a:bodyPr/>
        <a:lstStyle/>
        <a:p>
          <a:r>
            <a:rPr lang="en-US" altLang="en-US" dirty="0" smtClean="0"/>
            <a:t>PROBLEM STATEMENT</a:t>
          </a:r>
          <a:endParaRPr lang="zh-CN" altLang="en-US" dirty="0"/>
        </a:p>
      </dgm:t>
    </dgm:pt>
    <dgm:pt modelId="{8B14163B-1988-4222-ABB4-481C0C758522}" type="parTrans" cxnId="{3883ED6C-708F-4C7D-828E-6913DE7892DE}">
      <dgm:prSet/>
      <dgm:spPr/>
      <dgm:t>
        <a:bodyPr/>
        <a:lstStyle/>
        <a:p>
          <a:endParaRPr lang="zh-CN" altLang="en-US"/>
        </a:p>
      </dgm:t>
    </dgm:pt>
    <dgm:pt modelId="{0B12CBA1-46E8-4C60-96EE-ED42DDB35C6F}" type="sibTrans" cxnId="{3883ED6C-708F-4C7D-828E-6913DE7892DE}">
      <dgm:prSet/>
      <dgm:spPr/>
      <dgm:t>
        <a:bodyPr/>
        <a:lstStyle/>
        <a:p>
          <a:endParaRPr lang="zh-CN" altLang="en-US"/>
        </a:p>
      </dgm:t>
    </dgm:pt>
    <dgm:pt modelId="{57DEA4AB-D8F2-4614-BBD8-B49E44202FD4}">
      <dgm:prSet phldrT="[文本]" phldr="1"/>
      <dgm:spPr/>
      <dgm:t>
        <a:bodyPr/>
        <a:lstStyle/>
        <a:p>
          <a:endParaRPr lang="zh-CN" altLang="en-US" dirty="0"/>
        </a:p>
      </dgm:t>
    </dgm:pt>
    <dgm:pt modelId="{C6D31E4F-24D3-4B34-BFC4-550E75AAD7A2}" type="parTrans" cxnId="{3F135115-4BA4-4F9D-AA0D-4BA5E6F7C3F4}">
      <dgm:prSet/>
      <dgm:spPr/>
      <dgm:t>
        <a:bodyPr/>
        <a:lstStyle/>
        <a:p>
          <a:endParaRPr lang="zh-CN" altLang="en-US"/>
        </a:p>
      </dgm:t>
    </dgm:pt>
    <dgm:pt modelId="{1756D641-698E-4B7B-A364-029211B0C853}" type="sibTrans" cxnId="{3F135115-4BA4-4F9D-AA0D-4BA5E6F7C3F4}">
      <dgm:prSet/>
      <dgm:spPr/>
      <dgm:t>
        <a:bodyPr/>
        <a:lstStyle/>
        <a:p>
          <a:endParaRPr lang="zh-CN" altLang="en-US"/>
        </a:p>
      </dgm:t>
    </dgm:pt>
    <dgm:pt modelId="{00ECD3D2-15F9-4A5D-8089-B6D7F9499169}">
      <dgm:prSet phldrT="[文本]"/>
      <dgm:spPr/>
      <dgm:t>
        <a:bodyPr/>
        <a:lstStyle/>
        <a:p>
          <a:r>
            <a:rPr lang="en-US" altLang="en-US" dirty="0" smtClean="0"/>
            <a:t>PRIOR LITERATURE</a:t>
          </a:r>
          <a:endParaRPr lang="zh-CN" altLang="en-US" dirty="0"/>
        </a:p>
      </dgm:t>
    </dgm:pt>
    <dgm:pt modelId="{EF2E91DC-5B21-4C86-B55C-BA90764C56BF}" type="parTrans" cxnId="{67C1A9D3-5CB9-4B68-A1DC-402E92CC2C11}">
      <dgm:prSet/>
      <dgm:spPr/>
      <dgm:t>
        <a:bodyPr/>
        <a:lstStyle/>
        <a:p>
          <a:endParaRPr lang="zh-CN" altLang="en-US"/>
        </a:p>
      </dgm:t>
    </dgm:pt>
    <dgm:pt modelId="{C03AB851-C2F1-4930-873E-A513C7E233DA}" type="sibTrans" cxnId="{67C1A9D3-5CB9-4B68-A1DC-402E92CC2C11}">
      <dgm:prSet/>
      <dgm:spPr/>
      <dgm:t>
        <a:bodyPr/>
        <a:lstStyle/>
        <a:p>
          <a:endParaRPr lang="zh-CN" altLang="en-US"/>
        </a:p>
      </dgm:t>
    </dgm:pt>
    <dgm:pt modelId="{D2AC6195-DAEB-4EB2-9388-7BD5B3BC38C1}">
      <dgm:prSet phldrT="[文本]" phldr="1"/>
      <dgm:spPr/>
      <dgm:t>
        <a:bodyPr/>
        <a:lstStyle/>
        <a:p>
          <a:endParaRPr lang="zh-CN" altLang="en-US" dirty="0"/>
        </a:p>
      </dgm:t>
    </dgm:pt>
    <dgm:pt modelId="{36A74081-1E99-45E5-BFD6-D4121257E7E9}" type="parTrans" cxnId="{9135CFFA-1266-4FF3-9B46-F066C58D0D54}">
      <dgm:prSet/>
      <dgm:spPr/>
      <dgm:t>
        <a:bodyPr/>
        <a:lstStyle/>
        <a:p>
          <a:endParaRPr lang="zh-CN" altLang="en-US"/>
        </a:p>
      </dgm:t>
    </dgm:pt>
    <dgm:pt modelId="{19F47019-1D36-4DCB-B766-3A86F9BD8FE4}" type="sibTrans" cxnId="{9135CFFA-1266-4FF3-9B46-F066C58D0D54}">
      <dgm:prSet/>
      <dgm:spPr/>
      <dgm:t>
        <a:bodyPr/>
        <a:lstStyle/>
        <a:p>
          <a:endParaRPr lang="zh-CN" altLang="en-US"/>
        </a:p>
      </dgm:t>
    </dgm:pt>
    <dgm:pt modelId="{F558AAAB-DD73-4B09-9FEC-270692AF4373}">
      <dgm:prSet phldrT="[文本]"/>
      <dgm:spPr/>
      <dgm:t>
        <a:bodyPr/>
        <a:lstStyle/>
        <a:p>
          <a:r>
            <a:rPr lang="en-US" altLang="en-US" dirty="0" smtClean="0"/>
            <a:t>THEORY AND HYPOTHESES DEVELOPMENT</a:t>
          </a:r>
          <a:endParaRPr lang="zh-CN" altLang="en-US" dirty="0"/>
        </a:p>
      </dgm:t>
    </dgm:pt>
    <dgm:pt modelId="{2D4741EC-B36A-4B9E-9BA0-C1D9A4F446BD}" type="parTrans" cxnId="{1A221C87-D921-4AE5-B7E3-D01BC38B7A23}">
      <dgm:prSet/>
      <dgm:spPr/>
      <dgm:t>
        <a:bodyPr/>
        <a:lstStyle/>
        <a:p>
          <a:endParaRPr lang="zh-CN" altLang="en-US"/>
        </a:p>
      </dgm:t>
    </dgm:pt>
    <dgm:pt modelId="{720D9EAD-54BF-49D1-9452-763C9D961976}" type="sibTrans" cxnId="{1A221C87-D921-4AE5-B7E3-D01BC38B7A23}">
      <dgm:prSet/>
      <dgm:spPr/>
      <dgm:t>
        <a:bodyPr/>
        <a:lstStyle/>
        <a:p>
          <a:endParaRPr lang="zh-CN" altLang="en-US"/>
        </a:p>
      </dgm:t>
    </dgm:pt>
    <dgm:pt modelId="{756AB90D-E08C-4D02-841B-400EC7FEBC73}" type="pres">
      <dgm:prSet presAssocID="{8BB86254-FEF6-4258-9D39-4032BAEC59D8}" presName="linearFlow" presStyleCnt="0">
        <dgm:presLayoutVars>
          <dgm:dir/>
          <dgm:animLvl val="lvl"/>
          <dgm:resizeHandles val="exact"/>
        </dgm:presLayoutVars>
      </dgm:prSet>
      <dgm:spPr/>
    </dgm:pt>
    <dgm:pt modelId="{1B8301C6-7339-4889-8085-BD3044AFFE23}" type="pres">
      <dgm:prSet presAssocID="{1164A0E3-4A6F-40CA-96CE-D32E72372CA2}" presName="composite" presStyleCnt="0"/>
      <dgm:spPr/>
    </dgm:pt>
    <dgm:pt modelId="{F239BD2C-C9E6-4272-BD7F-A7BCCE440431}" type="pres">
      <dgm:prSet presAssocID="{1164A0E3-4A6F-40CA-96CE-D32E72372CA2}" presName="parentText" presStyleLbl="alignNode1" presStyleIdx="0" presStyleCnt="3">
        <dgm:presLayoutVars>
          <dgm:chMax val="1"/>
          <dgm:bulletEnabled val="1"/>
        </dgm:presLayoutVars>
      </dgm:prSet>
      <dgm:spPr/>
    </dgm:pt>
    <dgm:pt modelId="{F9E44EE2-D465-4990-BF4C-765103B821A7}" type="pres">
      <dgm:prSet presAssocID="{1164A0E3-4A6F-40CA-96CE-D32E72372CA2}" presName="descendantText" presStyleLbl="alignAcc1" presStyleIdx="0" presStyleCnt="3" custScaleY="52073" custLinFactNeighborX="-36" custLinFactNeighborY="-21424">
        <dgm:presLayoutVars>
          <dgm:bulletEnabled val="1"/>
        </dgm:presLayoutVars>
      </dgm:prSet>
      <dgm:spPr/>
      <dgm:t>
        <a:bodyPr/>
        <a:lstStyle/>
        <a:p>
          <a:endParaRPr lang="zh-CN" altLang="en-US"/>
        </a:p>
      </dgm:t>
    </dgm:pt>
    <dgm:pt modelId="{9F8A3F5E-509F-4F07-B4C6-DD9CC46AA134}" type="pres">
      <dgm:prSet presAssocID="{9326DD2D-A87A-4D92-9FB5-6C3CA6E384B3}" presName="sp" presStyleCnt="0"/>
      <dgm:spPr/>
    </dgm:pt>
    <dgm:pt modelId="{FE8DDA5C-8B6C-4599-A4B9-5B4B139CD486}" type="pres">
      <dgm:prSet presAssocID="{57DEA4AB-D8F2-4614-BBD8-B49E44202FD4}" presName="composite" presStyleCnt="0"/>
      <dgm:spPr/>
    </dgm:pt>
    <dgm:pt modelId="{173D01E9-EBB1-40B7-B8AC-04ACC7FC7B26}" type="pres">
      <dgm:prSet presAssocID="{57DEA4AB-D8F2-4614-BBD8-B49E44202FD4}" presName="parentText" presStyleLbl="alignNode1" presStyleIdx="1" presStyleCnt="3">
        <dgm:presLayoutVars>
          <dgm:chMax val="1"/>
          <dgm:bulletEnabled val="1"/>
        </dgm:presLayoutVars>
      </dgm:prSet>
      <dgm:spPr/>
    </dgm:pt>
    <dgm:pt modelId="{F1688DBE-B11A-4FF5-8417-D701CF03DF68}" type="pres">
      <dgm:prSet presAssocID="{57DEA4AB-D8F2-4614-BBD8-B49E44202FD4}" presName="descendantText" presStyleLbl="alignAcc1" presStyleIdx="1" presStyleCnt="3" custScaleY="49377" custLinFactNeighborY="-70329">
        <dgm:presLayoutVars>
          <dgm:bulletEnabled val="1"/>
        </dgm:presLayoutVars>
      </dgm:prSet>
      <dgm:spPr/>
      <dgm:t>
        <a:bodyPr/>
        <a:lstStyle/>
        <a:p>
          <a:endParaRPr lang="zh-CN" altLang="en-US"/>
        </a:p>
      </dgm:t>
    </dgm:pt>
    <dgm:pt modelId="{3493401D-DB78-48D0-89A1-B87DA1D19F71}" type="pres">
      <dgm:prSet presAssocID="{1756D641-698E-4B7B-A364-029211B0C853}" presName="sp" presStyleCnt="0"/>
      <dgm:spPr/>
    </dgm:pt>
    <dgm:pt modelId="{986220E9-AE40-4000-868A-F3F2354ED62C}" type="pres">
      <dgm:prSet presAssocID="{D2AC6195-DAEB-4EB2-9388-7BD5B3BC38C1}" presName="composite" presStyleCnt="0"/>
      <dgm:spPr/>
    </dgm:pt>
    <dgm:pt modelId="{78003BF8-6432-4F9F-9978-A16B6EAA6370}" type="pres">
      <dgm:prSet presAssocID="{D2AC6195-DAEB-4EB2-9388-7BD5B3BC38C1}" presName="parentText" presStyleLbl="alignNode1" presStyleIdx="2" presStyleCnt="3">
        <dgm:presLayoutVars>
          <dgm:chMax val="1"/>
          <dgm:bulletEnabled val="1"/>
        </dgm:presLayoutVars>
      </dgm:prSet>
      <dgm:spPr/>
    </dgm:pt>
    <dgm:pt modelId="{F642C969-E11F-41D5-BDDA-0B7F51A2D722}" type="pres">
      <dgm:prSet presAssocID="{D2AC6195-DAEB-4EB2-9388-7BD5B3BC38C1}" presName="descendantText" presStyleLbl="alignAcc1" presStyleIdx="2" presStyleCnt="3" custScaleY="48165" custLinFactY="-22731" custLinFactNeighborY="-100000">
        <dgm:presLayoutVars>
          <dgm:bulletEnabled val="1"/>
        </dgm:presLayoutVars>
      </dgm:prSet>
      <dgm:spPr/>
      <dgm:t>
        <a:bodyPr/>
        <a:lstStyle/>
        <a:p>
          <a:endParaRPr lang="zh-CN" altLang="en-US"/>
        </a:p>
      </dgm:t>
    </dgm:pt>
  </dgm:ptLst>
  <dgm:cxnLst>
    <dgm:cxn modelId="{993697AE-072C-4410-87CD-9D763706557C}" srcId="{8BB86254-FEF6-4258-9D39-4032BAEC59D8}" destId="{1164A0E3-4A6F-40CA-96CE-D32E72372CA2}" srcOrd="0" destOrd="0" parTransId="{72D7BCEE-3202-422A-862E-08533F1460A5}" sibTransId="{9326DD2D-A87A-4D92-9FB5-6C3CA6E384B3}"/>
    <dgm:cxn modelId="{1A221C87-D921-4AE5-B7E3-D01BC38B7A23}" srcId="{D2AC6195-DAEB-4EB2-9388-7BD5B3BC38C1}" destId="{F558AAAB-DD73-4B09-9FEC-270692AF4373}" srcOrd="0" destOrd="0" parTransId="{2D4741EC-B36A-4B9E-9BA0-C1D9A4F446BD}" sibTransId="{720D9EAD-54BF-49D1-9452-763C9D961976}"/>
    <dgm:cxn modelId="{DDEF5802-E62D-4206-B1FB-407C13EA4358}" type="presOf" srcId="{57DEA4AB-D8F2-4614-BBD8-B49E44202FD4}" destId="{173D01E9-EBB1-40B7-B8AC-04ACC7FC7B26}" srcOrd="0" destOrd="0" presId="urn:microsoft.com/office/officeart/2005/8/layout/chevron2"/>
    <dgm:cxn modelId="{068E7C23-7209-4DF0-ADBC-6B0F5A77E690}" type="presOf" srcId="{8BB86254-FEF6-4258-9D39-4032BAEC59D8}" destId="{756AB90D-E08C-4D02-841B-400EC7FEBC73}" srcOrd="0" destOrd="0" presId="urn:microsoft.com/office/officeart/2005/8/layout/chevron2"/>
    <dgm:cxn modelId="{3883ED6C-708F-4C7D-828E-6913DE7892DE}" srcId="{1164A0E3-4A6F-40CA-96CE-D32E72372CA2}" destId="{C806ECDF-4DDD-4134-BC9E-36E7A4B07473}" srcOrd="0" destOrd="0" parTransId="{8B14163B-1988-4222-ABB4-481C0C758522}" sibTransId="{0B12CBA1-46E8-4C60-96EE-ED42DDB35C6F}"/>
    <dgm:cxn modelId="{DB683199-FFC1-4533-8B11-DF5A65155784}" type="presOf" srcId="{F558AAAB-DD73-4B09-9FEC-270692AF4373}" destId="{F642C969-E11F-41D5-BDDA-0B7F51A2D722}" srcOrd="0" destOrd="0" presId="urn:microsoft.com/office/officeart/2005/8/layout/chevron2"/>
    <dgm:cxn modelId="{7BFFB129-DEC3-4DA6-AC00-53DE78FB96DD}" type="presOf" srcId="{D2AC6195-DAEB-4EB2-9388-7BD5B3BC38C1}" destId="{78003BF8-6432-4F9F-9978-A16B6EAA6370}" srcOrd="0" destOrd="0" presId="urn:microsoft.com/office/officeart/2005/8/layout/chevron2"/>
    <dgm:cxn modelId="{67C1A9D3-5CB9-4B68-A1DC-402E92CC2C11}" srcId="{57DEA4AB-D8F2-4614-BBD8-B49E44202FD4}" destId="{00ECD3D2-15F9-4A5D-8089-B6D7F9499169}" srcOrd="0" destOrd="0" parTransId="{EF2E91DC-5B21-4C86-B55C-BA90764C56BF}" sibTransId="{C03AB851-C2F1-4930-873E-A513C7E233DA}"/>
    <dgm:cxn modelId="{3F135115-4BA4-4F9D-AA0D-4BA5E6F7C3F4}" srcId="{8BB86254-FEF6-4258-9D39-4032BAEC59D8}" destId="{57DEA4AB-D8F2-4614-BBD8-B49E44202FD4}" srcOrd="1" destOrd="0" parTransId="{C6D31E4F-24D3-4B34-BFC4-550E75AAD7A2}" sibTransId="{1756D641-698E-4B7B-A364-029211B0C853}"/>
    <dgm:cxn modelId="{3C064246-346D-40E7-9C4A-E12FA68070E9}" type="presOf" srcId="{C806ECDF-4DDD-4134-BC9E-36E7A4B07473}" destId="{F9E44EE2-D465-4990-BF4C-765103B821A7}" srcOrd="0" destOrd="0" presId="urn:microsoft.com/office/officeart/2005/8/layout/chevron2"/>
    <dgm:cxn modelId="{9135CFFA-1266-4FF3-9B46-F066C58D0D54}" srcId="{8BB86254-FEF6-4258-9D39-4032BAEC59D8}" destId="{D2AC6195-DAEB-4EB2-9388-7BD5B3BC38C1}" srcOrd="2" destOrd="0" parTransId="{36A74081-1E99-45E5-BFD6-D4121257E7E9}" sibTransId="{19F47019-1D36-4DCB-B766-3A86F9BD8FE4}"/>
    <dgm:cxn modelId="{801B795A-9C76-4C36-89F2-1454599A91C6}" type="presOf" srcId="{1164A0E3-4A6F-40CA-96CE-D32E72372CA2}" destId="{F239BD2C-C9E6-4272-BD7F-A7BCCE440431}" srcOrd="0" destOrd="0" presId="urn:microsoft.com/office/officeart/2005/8/layout/chevron2"/>
    <dgm:cxn modelId="{41F3CD1A-4E9B-4D9F-A201-10201999DAC8}" type="presOf" srcId="{00ECD3D2-15F9-4A5D-8089-B6D7F9499169}" destId="{F1688DBE-B11A-4FF5-8417-D701CF03DF68}" srcOrd="0" destOrd="0" presId="urn:microsoft.com/office/officeart/2005/8/layout/chevron2"/>
    <dgm:cxn modelId="{9C05675A-CB2E-4DB5-8F81-4B0A6344FF79}" type="presParOf" srcId="{756AB90D-E08C-4D02-841B-400EC7FEBC73}" destId="{1B8301C6-7339-4889-8085-BD3044AFFE23}" srcOrd="0" destOrd="0" presId="urn:microsoft.com/office/officeart/2005/8/layout/chevron2"/>
    <dgm:cxn modelId="{703FA275-C714-49ED-BF98-4B5CCB8FCA1A}" type="presParOf" srcId="{1B8301C6-7339-4889-8085-BD3044AFFE23}" destId="{F239BD2C-C9E6-4272-BD7F-A7BCCE440431}" srcOrd="0" destOrd="0" presId="urn:microsoft.com/office/officeart/2005/8/layout/chevron2"/>
    <dgm:cxn modelId="{0436B7D4-E437-4F66-BC38-A17CE24E04BD}" type="presParOf" srcId="{1B8301C6-7339-4889-8085-BD3044AFFE23}" destId="{F9E44EE2-D465-4990-BF4C-765103B821A7}" srcOrd="1" destOrd="0" presId="urn:microsoft.com/office/officeart/2005/8/layout/chevron2"/>
    <dgm:cxn modelId="{C162896D-DAB5-4561-9E24-DDD309C5DB24}" type="presParOf" srcId="{756AB90D-E08C-4D02-841B-400EC7FEBC73}" destId="{9F8A3F5E-509F-4F07-B4C6-DD9CC46AA134}" srcOrd="1" destOrd="0" presId="urn:microsoft.com/office/officeart/2005/8/layout/chevron2"/>
    <dgm:cxn modelId="{AC240D12-5510-4E7F-8996-D3CEC5E543D6}" type="presParOf" srcId="{756AB90D-E08C-4D02-841B-400EC7FEBC73}" destId="{FE8DDA5C-8B6C-4599-A4B9-5B4B139CD486}" srcOrd="2" destOrd="0" presId="urn:microsoft.com/office/officeart/2005/8/layout/chevron2"/>
    <dgm:cxn modelId="{F89FE96C-5632-42A7-AE10-53DF75460A84}" type="presParOf" srcId="{FE8DDA5C-8B6C-4599-A4B9-5B4B139CD486}" destId="{173D01E9-EBB1-40B7-B8AC-04ACC7FC7B26}" srcOrd="0" destOrd="0" presId="urn:microsoft.com/office/officeart/2005/8/layout/chevron2"/>
    <dgm:cxn modelId="{BCEC8931-A6C9-4407-A602-1A3E52AD4651}" type="presParOf" srcId="{FE8DDA5C-8B6C-4599-A4B9-5B4B139CD486}" destId="{F1688DBE-B11A-4FF5-8417-D701CF03DF68}" srcOrd="1" destOrd="0" presId="urn:microsoft.com/office/officeart/2005/8/layout/chevron2"/>
    <dgm:cxn modelId="{2024F3FC-7DCF-428B-89AB-9F802E263262}" type="presParOf" srcId="{756AB90D-E08C-4D02-841B-400EC7FEBC73}" destId="{3493401D-DB78-48D0-89A1-B87DA1D19F71}" srcOrd="3" destOrd="0" presId="urn:microsoft.com/office/officeart/2005/8/layout/chevron2"/>
    <dgm:cxn modelId="{C80CF389-05E4-4459-999A-B27B8A0212FE}" type="presParOf" srcId="{756AB90D-E08C-4D02-841B-400EC7FEBC73}" destId="{986220E9-AE40-4000-868A-F3F2354ED62C}" srcOrd="4" destOrd="0" presId="urn:microsoft.com/office/officeart/2005/8/layout/chevron2"/>
    <dgm:cxn modelId="{AC4BC7B6-67EC-4547-BCF2-BA9B9A75376C}" type="presParOf" srcId="{986220E9-AE40-4000-868A-F3F2354ED62C}" destId="{78003BF8-6432-4F9F-9978-A16B6EAA6370}" srcOrd="0" destOrd="0" presId="urn:microsoft.com/office/officeart/2005/8/layout/chevron2"/>
    <dgm:cxn modelId="{65887A38-3BC5-48AF-B6C5-2B7F0213E9B8}" type="presParOf" srcId="{986220E9-AE40-4000-868A-F3F2354ED62C}" destId="{F642C969-E11F-41D5-BDDA-0B7F51A2D722}"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38879E5-E27A-4CBA-BF87-D97401FB037C}" type="datetimeFigureOut">
              <a:rPr lang="zh-CN" altLang="en-US"/>
              <a:pPr>
                <a:defRPr/>
              </a:pPr>
              <a:t>2017-11-10</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A192785-283E-4A93-A6BF-CCEA5BC986F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52525"/>
            <a:ext cx="6435165"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95958" y="296901"/>
            <a:ext cx="7956670"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0AF3313-B622-4893-8776-B61146BB93A7}" type="datetimeFigureOut">
              <a:rPr lang="zh-CN" altLang="en-US"/>
              <a:pPr>
                <a:defRPr/>
              </a:pPr>
              <a:t>2017-11-10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A2591F-C15C-41C2-B5CE-DDA70FE2FE9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141E568-972C-44F2-AE7A-CFC499C9FFE5}" type="datetimeFigureOut">
              <a:rPr lang="zh-CN" altLang="en-US"/>
              <a:pPr>
                <a:defRPr/>
              </a:pPr>
              <a:t>2017-11-10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372131-0A51-45F8-8F4E-C9DF78301C6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8DAE372-9A6A-4F64-81C6-DABD87AA2EB6}" type="datetimeFigureOut">
              <a:rPr lang="zh-CN" altLang="en-US"/>
              <a:pPr>
                <a:defRPr/>
              </a:pPr>
              <a:t>2017-11-10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53F357-927C-4C2D-9AC6-4C8BB84A379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1406A53-32F9-4957-9A12-F3FD1F37ECDA}" type="datetimeFigureOut">
              <a:rPr lang="zh-CN" altLang="en-US"/>
              <a:pPr>
                <a:defRPr/>
              </a:pPr>
              <a:t>2017-11-10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A252CB3-1354-4191-9F42-CDFC9824E28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3AC1C43-C0BC-480B-A8F6-82F3A86016D5}" type="datetimeFigureOut">
              <a:rPr lang="zh-CN" altLang="en-US"/>
              <a:pPr>
                <a:defRPr/>
              </a:pPr>
              <a:t>2017-11-10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A9F7970-4537-4B90-B2D9-756256A01821}"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FAA885C-2474-4AF7-90A2-A382A9272906}" type="datetimeFigureOut">
              <a:rPr lang="zh-CN" altLang="en-US"/>
              <a:pPr>
                <a:defRPr/>
              </a:pPr>
              <a:t>2017-11-10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7A4EB8A-F16B-444B-B62E-6C9C0D26853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97AC153-C0AF-477A-8F1B-91C141191646}" type="datetimeFigureOut">
              <a:rPr lang="zh-CN" altLang="en-US"/>
              <a:pPr>
                <a:defRPr/>
              </a:pPr>
              <a:t>2017-11-10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6989914-0036-48EA-A382-053B1DC1E27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E2763B7-92BD-4B21-A0E4-56714188F3FE}" type="datetimeFigureOut">
              <a:rPr lang="zh-CN" altLang="en-US"/>
              <a:pPr>
                <a:defRPr/>
              </a:pPr>
              <a:t>2017-11-10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7585E81-F179-4DCC-A446-7CEF2BA2A4B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F43C99A-6F0C-45D2-8133-ADA6C5B40928}" type="datetimeFigureOut">
              <a:rPr lang="zh-CN" altLang="en-US"/>
              <a:pPr>
                <a:defRPr/>
              </a:pPr>
              <a:t>2017-11-10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D7080C-2A19-46DB-9A21-184D9377679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D43D5-9B47-40F9-8196-B5B39BB8A241}" type="datetimeFigureOut">
              <a:rPr lang="zh-CN" altLang="en-US"/>
              <a:pPr>
                <a:defRPr/>
              </a:pPr>
              <a:t>2017-11-10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2EF0C6-180A-46A5-886F-FBD072C4D3E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3A7B49C4-6350-4DFC-A9FD-7727B899A86D}" type="datetimeFigureOut">
              <a:rPr lang="zh-CN" altLang="en-US"/>
              <a:pPr>
                <a:defRPr/>
              </a:pPr>
              <a:t>2017-11-10</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B290CBA5-09B2-4753-9352-D52634154A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fontAlgn="base">
        <a:spcBef>
          <a:spcPct val="0"/>
        </a:spcBef>
        <a:spcAft>
          <a:spcPct val="0"/>
        </a:spcAft>
        <a:defRPr sz="4400">
          <a:solidFill>
            <a:schemeClr val="tx1"/>
          </a:solidFill>
          <a:latin typeface="微软雅黑" pitchFamily="34" charset="-122"/>
          <a:ea typeface="微软雅黑" pitchFamily="34" charset="-122"/>
        </a:defRPr>
      </a:lvl6pPr>
      <a:lvl7pPr marL="914400" algn="ctr" rtl="0" fontAlgn="base">
        <a:spcBef>
          <a:spcPct val="0"/>
        </a:spcBef>
        <a:spcAft>
          <a:spcPct val="0"/>
        </a:spcAft>
        <a:defRPr sz="4400">
          <a:solidFill>
            <a:schemeClr val="tx1"/>
          </a:solidFill>
          <a:latin typeface="微软雅黑" pitchFamily="34" charset="-122"/>
          <a:ea typeface="微软雅黑" pitchFamily="34" charset="-122"/>
        </a:defRPr>
      </a:lvl7pPr>
      <a:lvl8pPr marL="1371600" algn="ctr" rtl="0" fontAlgn="base">
        <a:spcBef>
          <a:spcPct val="0"/>
        </a:spcBef>
        <a:spcAft>
          <a:spcPct val="0"/>
        </a:spcAft>
        <a:defRPr sz="4400">
          <a:solidFill>
            <a:schemeClr val="tx1"/>
          </a:solidFill>
          <a:latin typeface="微软雅黑" pitchFamily="34" charset="-122"/>
          <a:ea typeface="微软雅黑" pitchFamily="34" charset="-122"/>
        </a:defRPr>
      </a:lvl8pPr>
      <a:lvl9pPr marL="1828800" algn="ctr" rtl="0" fontAlgn="base">
        <a:spcBef>
          <a:spcPct val="0"/>
        </a:spcBef>
        <a:spcAft>
          <a:spcPct val="0"/>
        </a:spcAft>
        <a:defRPr sz="4400">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9"/>
          <p:cNvSpPr txBox="1">
            <a:spLocks noChangeArrowheads="1"/>
          </p:cNvSpPr>
          <p:nvPr/>
        </p:nvSpPr>
        <p:spPr bwMode="auto">
          <a:xfrm>
            <a:off x="3716592" y="5308497"/>
            <a:ext cx="3188315" cy="1015663"/>
          </a:xfrm>
          <a:prstGeom prst="rect">
            <a:avLst/>
          </a:prstGeom>
          <a:noFill/>
          <a:ln w="9525">
            <a:noFill/>
            <a:miter lim="800000"/>
            <a:headEnd/>
            <a:tailEnd/>
          </a:ln>
        </p:spPr>
        <p:txBody>
          <a:bodyPr wrap="square">
            <a:spAutoFit/>
          </a:bodyPr>
          <a:lstStyle/>
          <a:p>
            <a:pPr algn="r"/>
            <a:r>
              <a:rPr lang="en-US" altLang="zh-CN" sz="2000" dirty="0" smtClean="0">
                <a:solidFill>
                  <a:srgbClr val="595959"/>
                </a:solidFill>
                <a:latin typeface="微软雅黑" pitchFamily="34" charset="-122"/>
                <a:ea typeface="微软雅黑" pitchFamily="34" charset="-122"/>
              </a:rPr>
              <a:t>School of Management</a:t>
            </a:r>
            <a:endParaRPr lang="en-US" altLang="zh-CN" sz="2000" dirty="0">
              <a:solidFill>
                <a:srgbClr val="595959"/>
              </a:solidFill>
              <a:latin typeface="微软雅黑" pitchFamily="34" charset="-122"/>
              <a:ea typeface="微软雅黑" pitchFamily="34" charset="-122"/>
            </a:endParaRPr>
          </a:p>
          <a:p>
            <a:pPr algn="ctr"/>
            <a:r>
              <a:rPr lang="en-US" altLang="zh-CN" sz="2000" dirty="0" smtClean="0">
                <a:solidFill>
                  <a:srgbClr val="595959"/>
                </a:solidFill>
                <a:latin typeface="微软雅黑" pitchFamily="34" charset="-122"/>
                <a:ea typeface="微软雅黑" pitchFamily="34" charset="-122"/>
              </a:rPr>
              <a:t>Zhangqi</a:t>
            </a:r>
            <a:endParaRPr lang="en-US" altLang="zh-CN" sz="2000" dirty="0">
              <a:solidFill>
                <a:srgbClr val="595959"/>
              </a:solidFill>
              <a:latin typeface="微软雅黑" pitchFamily="34" charset="-122"/>
              <a:ea typeface="微软雅黑" pitchFamily="34" charset="-122"/>
            </a:endParaRPr>
          </a:p>
          <a:p>
            <a:pPr algn="ctr"/>
            <a:r>
              <a:rPr lang="en-US" altLang="zh-CN" sz="2000" dirty="0">
                <a:solidFill>
                  <a:srgbClr val="595959"/>
                </a:solidFill>
                <a:latin typeface="微软雅黑" pitchFamily="34" charset="-122"/>
                <a:ea typeface="微软雅黑" pitchFamily="34" charset="-122"/>
              </a:rPr>
              <a:t>15720473</a:t>
            </a:r>
            <a:endParaRPr lang="zh-CN" altLang="en-US" sz="2000" dirty="0">
              <a:solidFill>
                <a:srgbClr val="595959"/>
              </a:solidFill>
              <a:latin typeface="微软雅黑" pitchFamily="34" charset="-122"/>
              <a:ea typeface="微软雅黑" pitchFamily="34" charset="-122"/>
            </a:endParaRPr>
          </a:p>
        </p:txBody>
      </p:sp>
      <p:sp>
        <p:nvSpPr>
          <p:cNvPr id="3075" name="文本框 7"/>
          <p:cNvSpPr txBox="1">
            <a:spLocks noChangeArrowheads="1"/>
          </p:cNvSpPr>
          <p:nvPr/>
        </p:nvSpPr>
        <p:spPr bwMode="auto">
          <a:xfrm>
            <a:off x="1027113" y="1549400"/>
            <a:ext cx="8878887" cy="2862263"/>
          </a:xfrm>
          <a:prstGeom prst="rect">
            <a:avLst/>
          </a:prstGeom>
          <a:noFill/>
          <a:ln w="9525">
            <a:noFill/>
            <a:miter lim="800000"/>
            <a:headEnd/>
            <a:tailEnd/>
          </a:ln>
        </p:spPr>
        <p:txBody>
          <a:bodyPr>
            <a:spAutoFit/>
          </a:bodyPr>
          <a:lstStyle/>
          <a:p>
            <a:pPr algn="ctr"/>
            <a:r>
              <a:rPr lang="en-US" altLang="zh-CN" sz="3600" b="1" dirty="0">
                <a:solidFill>
                  <a:schemeClr val="accent2"/>
                </a:solidFill>
                <a:latin typeface="微软雅黑" pitchFamily="34" charset="-122"/>
                <a:ea typeface="微软雅黑" pitchFamily="34" charset="-122"/>
              </a:rPr>
              <a:t>Factors </a:t>
            </a:r>
          </a:p>
          <a:p>
            <a:pPr algn="ctr"/>
            <a:r>
              <a:rPr lang="en-US" altLang="zh-CN" sz="3600" b="1" dirty="0">
                <a:solidFill>
                  <a:schemeClr val="accent2"/>
                </a:solidFill>
                <a:latin typeface="微软雅黑" pitchFamily="34" charset="-122"/>
                <a:ea typeface="微软雅黑" pitchFamily="34" charset="-122"/>
              </a:rPr>
              <a:t>Influencing the Adoption of </a:t>
            </a:r>
          </a:p>
          <a:p>
            <a:pPr algn="ctr"/>
            <a:r>
              <a:rPr lang="en-US" altLang="zh-CN" sz="3600" b="1" dirty="0">
                <a:solidFill>
                  <a:schemeClr val="accent2"/>
                </a:solidFill>
                <a:latin typeface="微软雅黑" pitchFamily="34" charset="-122"/>
                <a:ea typeface="微软雅黑" pitchFamily="34" charset="-122"/>
              </a:rPr>
              <a:t>International Financial Reporting Standards by </a:t>
            </a:r>
          </a:p>
          <a:p>
            <a:pPr algn="ctr"/>
            <a:r>
              <a:rPr lang="en-US" altLang="zh-CN" sz="3600" b="1" dirty="0">
                <a:solidFill>
                  <a:schemeClr val="accent2"/>
                </a:solidFill>
                <a:latin typeface="微软雅黑" pitchFamily="34" charset="-122"/>
                <a:ea typeface="微软雅黑" pitchFamily="34" charset="-122"/>
              </a:rPr>
              <a:t>African Countries</a:t>
            </a:r>
            <a:endParaRPr lang="zh-CN" altLang="en-US" sz="3600" b="1" dirty="0">
              <a:solidFill>
                <a:schemeClr val="accent2"/>
              </a:solidFill>
              <a:latin typeface="微软雅黑" pitchFamily="34" charset="-122"/>
              <a:ea typeface="微软雅黑" pitchFamily="34" charset="-122"/>
            </a:endParaRPr>
          </a:p>
        </p:txBody>
      </p:sp>
      <p:cxnSp>
        <p:nvCxnSpPr>
          <p:cNvPr id="4" name="直接连接符 3"/>
          <p:cNvCxnSpPr/>
          <p:nvPr/>
        </p:nvCxnSpPr>
        <p:spPr>
          <a:xfrm>
            <a:off x="430213" y="3576638"/>
            <a:ext cx="1849437" cy="226536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703388" y="-115888"/>
            <a:ext cx="7524750" cy="6946901"/>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 name="矩形 4"/>
          <p:cNvSpPr/>
          <p:nvPr/>
        </p:nvSpPr>
        <p:spPr>
          <a:xfrm rot="19380000">
            <a:off x="960438" y="1225550"/>
            <a:ext cx="2262187" cy="2159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16" name="直接连接符 15"/>
          <p:cNvCxnSpPr/>
          <p:nvPr/>
        </p:nvCxnSpPr>
        <p:spPr>
          <a:xfrm>
            <a:off x="8242300" y="481013"/>
            <a:ext cx="1049338" cy="128428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50938" y="4848225"/>
            <a:ext cx="474662" cy="58261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41058" y="4498257"/>
            <a:ext cx="2669458" cy="400110"/>
          </a:xfrm>
          <a:prstGeom prst="rect">
            <a:avLst/>
          </a:prstGeom>
          <a:noFill/>
        </p:spPr>
        <p:txBody>
          <a:bodyPr wrap="square" rtlCol="0">
            <a:spAutoFit/>
          </a:bodyPr>
          <a:lstStyle/>
          <a:p>
            <a:pPr algn="ctr"/>
            <a:r>
              <a:rPr lang="en-US" altLang="zh-CN" sz="2000" dirty="0" smtClean="0">
                <a:solidFill>
                  <a:schemeClr val="accent1"/>
                </a:solidFill>
              </a:rPr>
              <a:t>(Stainbank </a:t>
            </a:r>
            <a:r>
              <a:rPr lang="en-US" altLang="zh-CN" sz="2000" dirty="0">
                <a:solidFill>
                  <a:schemeClr val="accent1"/>
                </a:solidFill>
              </a:rPr>
              <a:t>L </a:t>
            </a:r>
            <a:r>
              <a:rPr lang="en-US" altLang="zh-CN" sz="2000" dirty="0" smtClean="0">
                <a:solidFill>
                  <a:schemeClr val="accent1"/>
                </a:solidFill>
              </a:rPr>
              <a:t>J)</a:t>
            </a:r>
            <a:endParaRPr lang="zh-CN" altLang="en-US" sz="20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RESULTS</a:t>
            </a:r>
            <a:endParaRPr lang="zh-CN" altLang="en-US" b="0" dirty="0"/>
          </a:p>
        </p:txBody>
      </p:sp>
      <p:sp>
        <p:nvSpPr>
          <p:cNvPr id="10" name="矩形 9"/>
          <p:cNvSpPr/>
          <p:nvPr/>
        </p:nvSpPr>
        <p:spPr>
          <a:xfrm>
            <a:off x="477838" y="1295400"/>
            <a:ext cx="8755062" cy="523220"/>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rPr>
              <a:t>Descriptive </a:t>
            </a:r>
            <a:r>
              <a:rPr lang="en-US" altLang="zh-CN" sz="2800" b="1" dirty="0" smtClean="0">
                <a:solidFill>
                  <a:schemeClr val="accent5"/>
                </a:solidFill>
              </a:rPr>
              <a:t>statistics</a:t>
            </a:r>
            <a:endParaRPr lang="en-US" altLang="zh-CN" sz="2800" b="1" dirty="0">
              <a:solidFill>
                <a:schemeClr val="accent5"/>
              </a:solidFill>
            </a:endParaRPr>
          </a:p>
        </p:txBody>
      </p:sp>
      <p:pic>
        <p:nvPicPr>
          <p:cNvPr id="11269" name="Picture 5"/>
          <p:cNvPicPr>
            <a:picLocks noChangeAspect="1" noChangeArrowheads="1"/>
          </p:cNvPicPr>
          <p:nvPr/>
        </p:nvPicPr>
        <p:blipFill>
          <a:blip r:embed="rId2"/>
          <a:srcRect/>
          <a:stretch>
            <a:fillRect/>
          </a:stretch>
        </p:blipFill>
        <p:spPr bwMode="auto">
          <a:xfrm>
            <a:off x="563506" y="1944790"/>
            <a:ext cx="8645889" cy="2302745"/>
          </a:xfrm>
          <a:prstGeom prst="rect">
            <a:avLst/>
          </a:prstGeom>
          <a:noFill/>
          <a:ln w="9525">
            <a:noFill/>
            <a:miter lim="800000"/>
            <a:headEnd/>
            <a:tailEnd/>
          </a:ln>
          <a:effectLst/>
        </p:spPr>
      </p:pic>
      <p:sp>
        <p:nvSpPr>
          <p:cNvPr id="6" name="TextBox 5"/>
          <p:cNvSpPr txBox="1"/>
          <p:nvPr/>
        </p:nvSpPr>
        <p:spPr>
          <a:xfrm>
            <a:off x="560445" y="4527755"/>
            <a:ext cx="8613051" cy="1323439"/>
          </a:xfrm>
          <a:prstGeom prst="rect">
            <a:avLst/>
          </a:prstGeom>
          <a:noFill/>
        </p:spPr>
        <p:txBody>
          <a:bodyPr wrap="square" rtlCol="0">
            <a:spAutoFit/>
          </a:bodyPr>
          <a:lstStyle/>
          <a:p>
            <a:pPr algn="just"/>
            <a:r>
              <a:rPr lang="en-US" altLang="zh-CN" sz="2000" dirty="0" smtClean="0">
                <a:latin typeface="微软雅黑" pitchFamily="34" charset="-122"/>
                <a:ea typeface="微软雅黑" pitchFamily="34" charset="-122"/>
              </a:rPr>
              <a:t>The t-test was used to compare the means of the two groups. All the variables were statistically different except for the degree of openness measured through the ratio of incoming foreign direct investment to GDP.</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RESULTS</a:t>
            </a:r>
            <a:endParaRPr lang="zh-CN" altLang="en-US" b="0" dirty="0"/>
          </a:p>
        </p:txBody>
      </p:sp>
      <p:sp>
        <p:nvSpPr>
          <p:cNvPr id="10" name="矩形 9"/>
          <p:cNvSpPr/>
          <p:nvPr/>
        </p:nvSpPr>
        <p:spPr>
          <a:xfrm>
            <a:off x="477838" y="1295400"/>
            <a:ext cx="8755062" cy="1446550"/>
          </a:xfrm>
          <a:prstGeom prst="rect">
            <a:avLst/>
          </a:prstGeom>
        </p:spPr>
        <p:txBody>
          <a:bodyPr>
            <a:spAutoFit/>
          </a:bodyPr>
          <a:lstStyle/>
          <a:p>
            <a:pPr algn="ctr" fontAlgn="auto">
              <a:spcBef>
                <a:spcPts val="0"/>
              </a:spcBef>
              <a:spcAft>
                <a:spcPts val="0"/>
              </a:spcAft>
              <a:defRPr/>
            </a:pPr>
            <a:r>
              <a:rPr lang="en-US" altLang="zh-CN" sz="2800" b="1" dirty="0" smtClean="0">
                <a:solidFill>
                  <a:schemeClr val="accent5"/>
                </a:solidFill>
              </a:rPr>
              <a:t>Multivariate </a:t>
            </a:r>
            <a:r>
              <a:rPr lang="en-US" altLang="zh-CN" sz="2800" b="1" dirty="0">
                <a:solidFill>
                  <a:schemeClr val="accent5"/>
                </a:solidFill>
              </a:rPr>
              <a:t>analysis</a:t>
            </a:r>
          </a:p>
          <a:p>
            <a:pPr algn="just" fontAlgn="auto">
              <a:spcBef>
                <a:spcPts val="0"/>
              </a:spcBef>
              <a:spcAft>
                <a:spcPts val="0"/>
              </a:spcAft>
              <a:defRPr/>
            </a:pPr>
            <a:endParaRPr lang="en-US" altLang="zh-CN" sz="2000" dirty="0">
              <a:latin typeface="+mn-ea"/>
              <a:ea typeface="+mn-ea"/>
            </a:endParaRPr>
          </a:p>
          <a:p>
            <a:pPr algn="just" fontAlgn="auto">
              <a:spcBef>
                <a:spcPts val="0"/>
              </a:spcBef>
              <a:spcAft>
                <a:spcPts val="0"/>
              </a:spcAft>
              <a:defRPr/>
            </a:pPr>
            <a:endParaRPr lang="en-US" altLang="zh-CN" sz="2000" dirty="0">
              <a:latin typeface="+mn-ea"/>
              <a:ea typeface="+mn-ea"/>
            </a:endParaRPr>
          </a:p>
          <a:p>
            <a:pPr algn="just" fontAlgn="auto">
              <a:spcBef>
                <a:spcPts val="0"/>
              </a:spcBef>
              <a:spcAft>
                <a:spcPts val="0"/>
              </a:spcAft>
              <a:defRPr/>
            </a:pPr>
            <a:endParaRPr lang="zh-CN" altLang="en-US" sz="2000" dirty="0">
              <a:latin typeface="+mn-ea"/>
              <a:ea typeface="+mn-ea"/>
            </a:endParaRPr>
          </a:p>
        </p:txBody>
      </p:sp>
      <p:pic>
        <p:nvPicPr>
          <p:cNvPr id="27651" name="Picture 3"/>
          <p:cNvPicPr>
            <a:picLocks noChangeAspect="1" noChangeArrowheads="1"/>
          </p:cNvPicPr>
          <p:nvPr/>
        </p:nvPicPr>
        <p:blipFill>
          <a:blip r:embed="rId2"/>
          <a:srcRect/>
          <a:stretch>
            <a:fillRect/>
          </a:stretch>
        </p:blipFill>
        <p:spPr bwMode="auto">
          <a:xfrm>
            <a:off x="777241" y="1884895"/>
            <a:ext cx="8427720" cy="757523"/>
          </a:xfrm>
          <a:prstGeom prst="rect">
            <a:avLst/>
          </a:prstGeom>
          <a:noFill/>
          <a:ln w="9525">
            <a:noFill/>
            <a:miter lim="800000"/>
            <a:headEnd/>
            <a:tailEnd/>
          </a:ln>
          <a:effectLst/>
        </p:spPr>
      </p:pic>
      <p:sp>
        <p:nvSpPr>
          <p:cNvPr id="7" name="TextBox 6"/>
          <p:cNvSpPr txBox="1"/>
          <p:nvPr/>
        </p:nvSpPr>
        <p:spPr>
          <a:xfrm>
            <a:off x="808212" y="2850864"/>
            <a:ext cx="8276795" cy="2554545"/>
          </a:xfrm>
          <a:prstGeom prst="rect">
            <a:avLst/>
          </a:prstGeom>
          <a:noFill/>
        </p:spPr>
        <p:txBody>
          <a:bodyPr wrap="square" rtlCol="0">
            <a:spAutoFit/>
          </a:bodyPr>
          <a:lstStyle/>
          <a:p>
            <a:pPr algn="just"/>
            <a:r>
              <a:rPr lang="en-US" altLang="zh-CN" sz="2000" dirty="0" smtClean="0">
                <a:latin typeface="+mn-ea"/>
                <a:ea typeface="+mn-ea"/>
                <a:cs typeface="Times New Roman" pitchFamily="18" charset="0"/>
              </a:rPr>
              <a:t>Pi is the probability that a country will adopt IFRS;</a:t>
            </a:r>
          </a:p>
          <a:p>
            <a:pPr algn="just"/>
            <a:r>
              <a:rPr lang="en-US" altLang="zh-CN" sz="2000" dirty="0" smtClean="0">
                <a:latin typeface="+mn-ea"/>
                <a:ea typeface="+mn-ea"/>
                <a:cs typeface="Times New Roman" pitchFamily="18" charset="0"/>
              </a:rPr>
              <a:t>Eco5yri is the average economic growth per capita for 5 years;</a:t>
            </a:r>
          </a:p>
          <a:p>
            <a:pPr algn="just"/>
            <a:r>
              <a:rPr lang="en-US" altLang="zh-CN" sz="2000" dirty="0" err="1" smtClean="0">
                <a:latin typeface="+mn-ea"/>
                <a:ea typeface="+mn-ea"/>
                <a:cs typeface="Times New Roman" pitchFamily="18" charset="0"/>
              </a:rPr>
              <a:t>Adliti</a:t>
            </a:r>
            <a:r>
              <a:rPr lang="en-US" altLang="zh-CN" sz="2000" dirty="0" smtClean="0">
                <a:latin typeface="+mn-ea"/>
                <a:ea typeface="+mn-ea"/>
                <a:cs typeface="Times New Roman" pitchFamily="18" charset="0"/>
              </a:rPr>
              <a:t> is the adult literacy rate in the country;</a:t>
            </a:r>
          </a:p>
          <a:p>
            <a:pPr algn="just"/>
            <a:r>
              <a:rPr lang="en-US" altLang="zh-CN" sz="2000" dirty="0" err="1" smtClean="0">
                <a:latin typeface="+mn-ea"/>
                <a:ea typeface="+mn-ea"/>
                <a:cs typeface="Times New Roman" pitchFamily="18" charset="0"/>
              </a:rPr>
              <a:t>Fdii</a:t>
            </a:r>
            <a:r>
              <a:rPr lang="en-US" altLang="zh-CN" sz="2000" dirty="0" smtClean="0">
                <a:latin typeface="+mn-ea"/>
                <a:ea typeface="+mn-ea"/>
                <a:cs typeface="Times New Roman" pitchFamily="18" charset="0"/>
              </a:rPr>
              <a:t> is the ratio of incoming foreign direct investment as a ratio to GDP;</a:t>
            </a:r>
          </a:p>
          <a:p>
            <a:pPr algn="just"/>
            <a:r>
              <a:rPr lang="en-US" altLang="zh-CN" sz="2000" dirty="0" err="1" smtClean="0">
                <a:latin typeface="+mn-ea"/>
                <a:ea typeface="+mn-ea"/>
                <a:cs typeface="Times New Roman" pitchFamily="18" charset="0"/>
              </a:rPr>
              <a:t>Culti</a:t>
            </a:r>
            <a:r>
              <a:rPr lang="en-US" altLang="zh-CN" sz="2000" dirty="0" smtClean="0">
                <a:latin typeface="+mn-ea"/>
                <a:ea typeface="+mn-ea"/>
                <a:cs typeface="Times New Roman" pitchFamily="18" charset="0"/>
              </a:rPr>
              <a:t> is either 1 or 0, dependant on whether a country shares cultural links with the UK or not; and </a:t>
            </a:r>
            <a:r>
              <a:rPr lang="en-US" altLang="zh-CN" sz="2000" dirty="0" err="1" smtClean="0">
                <a:latin typeface="+mn-ea"/>
                <a:ea typeface="+mn-ea"/>
                <a:cs typeface="Times New Roman" pitchFamily="18" charset="0"/>
              </a:rPr>
              <a:t>Capi</a:t>
            </a:r>
            <a:r>
              <a:rPr lang="en-US" altLang="zh-CN" sz="2000" dirty="0" smtClean="0">
                <a:latin typeface="+mn-ea"/>
                <a:ea typeface="+mn-ea"/>
                <a:cs typeface="Times New Roman" pitchFamily="18" charset="0"/>
              </a:rPr>
              <a:t> is the market capitalization as a percent of GDP.</a:t>
            </a:r>
            <a:endParaRPr lang="zh-CN" altLang="en-US" sz="2000" dirty="0">
              <a:latin typeface="+mn-ea"/>
              <a:ea typeface="+mn-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RESULTS</a:t>
            </a:r>
            <a:endParaRPr lang="zh-CN" altLang="en-US" b="0" dirty="0"/>
          </a:p>
        </p:txBody>
      </p:sp>
      <p:sp>
        <p:nvSpPr>
          <p:cNvPr id="10" name="矩形 9"/>
          <p:cNvSpPr/>
          <p:nvPr/>
        </p:nvSpPr>
        <p:spPr>
          <a:xfrm>
            <a:off x="477838" y="1295400"/>
            <a:ext cx="8755062" cy="1138773"/>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rPr>
              <a:t>Correlation matrix among variables</a:t>
            </a:r>
            <a:endParaRPr lang="en-US" altLang="zh-CN" sz="2000" dirty="0">
              <a:latin typeface="+mn-ea"/>
              <a:ea typeface="+mn-ea"/>
            </a:endParaRPr>
          </a:p>
          <a:p>
            <a:pPr algn="just" fontAlgn="auto">
              <a:spcBef>
                <a:spcPts val="0"/>
              </a:spcBef>
              <a:spcAft>
                <a:spcPts val="0"/>
              </a:spcAft>
              <a:defRPr/>
            </a:pPr>
            <a:endParaRPr lang="en-US" altLang="zh-CN" sz="2000" dirty="0">
              <a:latin typeface="+mn-ea"/>
              <a:ea typeface="+mn-ea"/>
            </a:endParaRPr>
          </a:p>
          <a:p>
            <a:pPr algn="just" fontAlgn="auto">
              <a:spcBef>
                <a:spcPts val="0"/>
              </a:spcBef>
              <a:spcAft>
                <a:spcPts val="0"/>
              </a:spcAft>
              <a:defRPr/>
            </a:pPr>
            <a:endParaRPr lang="zh-CN" altLang="en-US" sz="2000" dirty="0">
              <a:latin typeface="+mn-ea"/>
              <a:ea typeface="+mn-ea"/>
            </a:endParaRPr>
          </a:p>
        </p:txBody>
      </p:sp>
      <p:sp>
        <p:nvSpPr>
          <p:cNvPr id="7" name="TextBox 6"/>
          <p:cNvSpPr txBox="1"/>
          <p:nvPr/>
        </p:nvSpPr>
        <p:spPr>
          <a:xfrm>
            <a:off x="822960" y="4237212"/>
            <a:ext cx="8321040" cy="1323439"/>
          </a:xfrm>
          <a:prstGeom prst="rect">
            <a:avLst/>
          </a:prstGeom>
          <a:noFill/>
        </p:spPr>
        <p:txBody>
          <a:bodyPr wrap="square" rtlCol="0">
            <a:spAutoFit/>
          </a:bodyPr>
          <a:lstStyle/>
          <a:p>
            <a:pPr algn="just"/>
            <a:r>
              <a:rPr lang="en-US" altLang="zh-CN" sz="2000" dirty="0" smtClean="0">
                <a:latin typeface="+mn-ea"/>
                <a:ea typeface="+mn-ea"/>
                <a:cs typeface="Times New Roman" pitchFamily="18" charset="0"/>
              </a:rPr>
              <a:t>The table suggests some correlation between some of the variables; the cultural and adoption variables have a strong positive correlation as well as the cultural variable and the level of adult literacy.</a:t>
            </a:r>
            <a:endParaRPr lang="zh-CN" altLang="en-US" sz="2000" dirty="0">
              <a:latin typeface="+mn-ea"/>
              <a:ea typeface="+mn-ea"/>
              <a:cs typeface="Times New Roman" pitchFamily="18" charset="0"/>
            </a:endParaRPr>
          </a:p>
        </p:txBody>
      </p:sp>
      <p:pic>
        <p:nvPicPr>
          <p:cNvPr id="28674" name="Picture 2"/>
          <p:cNvPicPr>
            <a:picLocks noChangeAspect="1" noChangeArrowheads="1"/>
          </p:cNvPicPr>
          <p:nvPr/>
        </p:nvPicPr>
        <p:blipFill>
          <a:blip r:embed="rId2"/>
          <a:srcRect/>
          <a:stretch>
            <a:fillRect/>
          </a:stretch>
        </p:blipFill>
        <p:spPr bwMode="auto">
          <a:xfrm>
            <a:off x="779514" y="1851076"/>
            <a:ext cx="8379236" cy="22115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RESULTS</a:t>
            </a:r>
            <a:endParaRPr lang="zh-CN" altLang="en-US" b="0" dirty="0"/>
          </a:p>
        </p:txBody>
      </p:sp>
      <p:sp>
        <p:nvSpPr>
          <p:cNvPr id="10" name="矩形 9"/>
          <p:cNvSpPr/>
          <p:nvPr/>
        </p:nvSpPr>
        <p:spPr>
          <a:xfrm>
            <a:off x="477838" y="1295400"/>
            <a:ext cx="8755062" cy="830997"/>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rPr>
              <a:t>Variance inflation factor</a:t>
            </a:r>
          </a:p>
          <a:p>
            <a:pPr algn="just" fontAlgn="auto">
              <a:spcBef>
                <a:spcPts val="0"/>
              </a:spcBef>
              <a:spcAft>
                <a:spcPts val="0"/>
              </a:spcAft>
              <a:defRPr/>
            </a:pPr>
            <a:endParaRPr lang="zh-CN" altLang="en-US" sz="2000" dirty="0">
              <a:latin typeface="+mn-ea"/>
              <a:ea typeface="+mn-ea"/>
            </a:endParaRPr>
          </a:p>
        </p:txBody>
      </p:sp>
      <p:sp>
        <p:nvSpPr>
          <p:cNvPr id="7" name="TextBox 6"/>
          <p:cNvSpPr txBox="1"/>
          <p:nvPr/>
        </p:nvSpPr>
        <p:spPr>
          <a:xfrm>
            <a:off x="793464" y="4237212"/>
            <a:ext cx="8321040" cy="1015663"/>
          </a:xfrm>
          <a:prstGeom prst="rect">
            <a:avLst/>
          </a:prstGeom>
          <a:noFill/>
        </p:spPr>
        <p:txBody>
          <a:bodyPr wrap="square" rtlCol="0">
            <a:spAutoFit/>
          </a:bodyPr>
          <a:lstStyle/>
          <a:p>
            <a:pPr algn="just"/>
            <a:r>
              <a:rPr lang="en-US" altLang="zh-CN" sz="2000" dirty="0" smtClean="0">
                <a:latin typeface="+mn-ea"/>
                <a:ea typeface="+mn-ea"/>
                <a:cs typeface="Times New Roman" pitchFamily="18" charset="0"/>
              </a:rPr>
              <a:t>The VIF results in this table indicate there are no problems with no VIF in excess of 20 and no tolerance below 0.05 and there should not be any problems in regressing the model.</a:t>
            </a:r>
            <a:endParaRPr lang="zh-CN" altLang="en-US" sz="2000" dirty="0">
              <a:latin typeface="+mn-ea"/>
              <a:ea typeface="+mn-ea"/>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500216" y="2005783"/>
            <a:ext cx="8870832" cy="1641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RESULTS</a:t>
            </a:r>
            <a:endParaRPr lang="zh-CN" altLang="en-US" b="0" dirty="0"/>
          </a:p>
        </p:txBody>
      </p:sp>
      <p:sp>
        <p:nvSpPr>
          <p:cNvPr id="10" name="矩形 9"/>
          <p:cNvSpPr/>
          <p:nvPr/>
        </p:nvSpPr>
        <p:spPr>
          <a:xfrm>
            <a:off x="477838" y="1295400"/>
            <a:ext cx="8755062" cy="830997"/>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rPr>
              <a:t>Logistic regression</a:t>
            </a:r>
            <a:endParaRPr lang="en-US" altLang="zh-CN" sz="2000" dirty="0">
              <a:latin typeface="+mn-ea"/>
              <a:ea typeface="+mn-ea"/>
            </a:endParaRPr>
          </a:p>
          <a:p>
            <a:pPr algn="just" fontAlgn="auto">
              <a:spcBef>
                <a:spcPts val="0"/>
              </a:spcBef>
              <a:spcAft>
                <a:spcPts val="0"/>
              </a:spcAft>
              <a:defRPr/>
            </a:pPr>
            <a:endParaRPr lang="zh-CN" altLang="en-US" sz="2000" dirty="0">
              <a:latin typeface="+mn-ea"/>
              <a:ea typeface="+mn-ea"/>
            </a:endParaRPr>
          </a:p>
        </p:txBody>
      </p:sp>
      <p:sp>
        <p:nvSpPr>
          <p:cNvPr id="7" name="TextBox 6"/>
          <p:cNvSpPr txBox="1"/>
          <p:nvPr/>
        </p:nvSpPr>
        <p:spPr>
          <a:xfrm>
            <a:off x="648929" y="4340448"/>
            <a:ext cx="8627806" cy="2246769"/>
          </a:xfrm>
          <a:prstGeom prst="rect">
            <a:avLst/>
          </a:prstGeom>
          <a:noFill/>
        </p:spPr>
        <p:txBody>
          <a:bodyPr wrap="square" rtlCol="0">
            <a:spAutoFit/>
          </a:bodyPr>
          <a:lstStyle/>
          <a:p>
            <a:pPr algn="just"/>
            <a:r>
              <a:rPr lang="en-US" altLang="zh-CN" sz="2000" dirty="0" smtClean="0">
                <a:latin typeface="+mn-ea"/>
                <a:ea typeface="+mn-ea"/>
                <a:cs typeface="Times New Roman" pitchFamily="18" charset="0"/>
              </a:rPr>
              <a:t>The variable for economic growth and relative capital market size have the expected sign (positive) and is significant up to the 10% level. </a:t>
            </a:r>
          </a:p>
          <a:p>
            <a:pPr algn="just"/>
            <a:r>
              <a:rPr lang="en-US" altLang="zh-CN" sz="2000" dirty="0" smtClean="0">
                <a:latin typeface="+mn-ea"/>
                <a:ea typeface="+mn-ea"/>
                <a:cs typeface="Times New Roman" pitchFamily="18" charset="0"/>
              </a:rPr>
              <a:t>The cultural variable is the most significant of the explanatory variables.</a:t>
            </a:r>
          </a:p>
          <a:p>
            <a:pPr algn="just"/>
            <a:r>
              <a:rPr lang="en-US" altLang="zh-CN" sz="2000" dirty="0" smtClean="0">
                <a:latin typeface="+mn-ea"/>
                <a:ea typeface="+mn-ea"/>
                <a:cs typeface="Times New Roman" pitchFamily="18" charset="0"/>
              </a:rPr>
              <a:t>The variables for adult literacy and economic openness (represented by FDI) are both statistically insignificant.</a:t>
            </a:r>
            <a:endParaRPr lang="zh-CN" altLang="en-US" sz="2000" dirty="0">
              <a:latin typeface="+mn-ea"/>
              <a:ea typeface="+mn-ea"/>
              <a:cs typeface="Times New Roman" pitchFamily="18" charset="0"/>
            </a:endParaRPr>
          </a:p>
        </p:txBody>
      </p:sp>
      <p:pic>
        <p:nvPicPr>
          <p:cNvPr id="30722" name="Picture 2"/>
          <p:cNvPicPr>
            <a:picLocks noChangeAspect="1" noChangeArrowheads="1"/>
          </p:cNvPicPr>
          <p:nvPr/>
        </p:nvPicPr>
        <p:blipFill>
          <a:blip r:embed="rId2"/>
          <a:srcRect/>
          <a:stretch>
            <a:fillRect/>
          </a:stretch>
        </p:blipFill>
        <p:spPr bwMode="auto">
          <a:xfrm>
            <a:off x="634180" y="1887795"/>
            <a:ext cx="8509819" cy="24482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CONCLUSIONS</a:t>
            </a:r>
            <a:endParaRPr lang="zh-CN" altLang="en-US" b="0" dirty="0"/>
          </a:p>
        </p:txBody>
      </p:sp>
      <p:sp>
        <p:nvSpPr>
          <p:cNvPr id="10" name="矩形 9"/>
          <p:cNvSpPr/>
          <p:nvPr/>
        </p:nvSpPr>
        <p:spPr>
          <a:xfrm>
            <a:off x="477838" y="1339644"/>
            <a:ext cx="8695659" cy="4801314"/>
          </a:xfrm>
          <a:prstGeom prst="rect">
            <a:avLst/>
          </a:prstGeom>
        </p:spPr>
        <p:txBody>
          <a:bodyPr wrap="square">
            <a:spAutoFit/>
          </a:bodyPr>
          <a:lstStyle/>
          <a:p>
            <a:pPr algn="just" fontAlgn="auto">
              <a:spcBef>
                <a:spcPts val="0"/>
              </a:spcBef>
              <a:spcAft>
                <a:spcPts val="0"/>
              </a:spcAft>
              <a:defRPr/>
            </a:pPr>
            <a:r>
              <a:rPr lang="en-US" altLang="zh-CN" sz="2200" dirty="0">
                <a:latin typeface="+mn-ea"/>
                <a:ea typeface="+mn-ea"/>
              </a:rPr>
              <a:t>The objective of this study was to identify which factors influence the adoption of </a:t>
            </a:r>
            <a:r>
              <a:rPr lang="en-US" altLang="zh-CN" sz="2200" dirty="0" smtClean="0">
                <a:latin typeface="+mn-ea"/>
                <a:ea typeface="+mn-ea"/>
              </a:rPr>
              <a:t>IFRS in </a:t>
            </a:r>
            <a:r>
              <a:rPr lang="en-US" altLang="zh-CN" sz="2200" dirty="0">
                <a:latin typeface="+mn-ea"/>
                <a:ea typeface="+mn-ea"/>
              </a:rPr>
              <a:t>African countries. The variables investigated were economic growth, the </a:t>
            </a:r>
            <a:r>
              <a:rPr lang="en-US" altLang="zh-CN" sz="2200" dirty="0" smtClean="0">
                <a:latin typeface="+mn-ea"/>
                <a:ea typeface="+mn-ea"/>
              </a:rPr>
              <a:t>education level</a:t>
            </a:r>
            <a:r>
              <a:rPr lang="en-US" altLang="zh-CN" sz="2200" dirty="0">
                <a:latin typeface="+mn-ea"/>
                <a:ea typeface="+mn-ea"/>
              </a:rPr>
              <a:t>, economic openness, culture and relative capital market size. A logistic </a:t>
            </a:r>
            <a:r>
              <a:rPr lang="en-US" altLang="zh-CN" sz="2200" dirty="0" smtClean="0">
                <a:latin typeface="+mn-ea"/>
                <a:ea typeface="+mn-ea"/>
              </a:rPr>
              <a:t>regression was </a:t>
            </a:r>
            <a:r>
              <a:rPr lang="en-US" altLang="zh-CN" sz="2200" dirty="0">
                <a:latin typeface="+mn-ea"/>
                <a:ea typeface="+mn-ea"/>
              </a:rPr>
              <a:t>applied to a sample of 32 African countries. </a:t>
            </a:r>
            <a:endParaRPr lang="en-US" altLang="zh-CN" sz="2200" dirty="0" smtClean="0">
              <a:latin typeface="+mn-ea"/>
              <a:ea typeface="+mn-ea"/>
            </a:endParaRPr>
          </a:p>
          <a:p>
            <a:pPr algn="just" fontAlgn="auto">
              <a:spcBef>
                <a:spcPts val="0"/>
              </a:spcBef>
              <a:spcAft>
                <a:spcPts val="0"/>
              </a:spcAft>
              <a:defRPr/>
            </a:pPr>
            <a:endParaRPr lang="en-US" altLang="zh-CN" sz="2000" dirty="0" smtClean="0">
              <a:latin typeface="+mn-ea"/>
              <a:ea typeface="+mn-ea"/>
            </a:endParaRPr>
          </a:p>
          <a:p>
            <a:pPr algn="just" fontAlgn="auto">
              <a:spcBef>
                <a:spcPts val="0"/>
              </a:spcBef>
              <a:spcAft>
                <a:spcPts val="0"/>
              </a:spcAft>
              <a:defRPr/>
            </a:pPr>
            <a:r>
              <a:rPr lang="en-US" altLang="zh-CN" sz="2200" dirty="0" smtClean="0">
                <a:latin typeface="+mn-ea"/>
                <a:ea typeface="+mn-ea"/>
              </a:rPr>
              <a:t>The </a:t>
            </a:r>
            <a:r>
              <a:rPr lang="en-US" altLang="zh-CN" sz="2200" dirty="0">
                <a:latin typeface="+mn-ea"/>
                <a:ea typeface="+mn-ea"/>
              </a:rPr>
              <a:t>results indicate that as </a:t>
            </a:r>
            <a:r>
              <a:rPr lang="en-US" altLang="zh-CN" sz="2200" dirty="0" smtClean="0">
                <a:latin typeface="+mn-ea"/>
                <a:ea typeface="+mn-ea"/>
              </a:rPr>
              <a:t>African countries </a:t>
            </a:r>
            <a:r>
              <a:rPr lang="en-US" altLang="zh-CN" sz="2200" dirty="0">
                <a:latin typeface="+mn-ea"/>
                <a:ea typeface="+mn-ea"/>
              </a:rPr>
              <a:t>begin to grow at a quicker rate, they are more likely to adopt IFRS. </a:t>
            </a:r>
            <a:r>
              <a:rPr lang="en-US" altLang="zh-CN" sz="2200" dirty="0" smtClean="0">
                <a:latin typeface="+mn-ea"/>
                <a:ea typeface="+mn-ea"/>
              </a:rPr>
              <a:t>Countries with </a:t>
            </a:r>
            <a:r>
              <a:rPr lang="en-US" altLang="zh-CN" sz="2200" dirty="0">
                <a:latin typeface="+mn-ea"/>
                <a:ea typeface="+mn-ea"/>
              </a:rPr>
              <a:t>relatively higher levels of market capitalization are also more likely to adopt IFRS</a:t>
            </a:r>
            <a:r>
              <a:rPr lang="en-US" altLang="zh-CN" sz="2200" dirty="0" smtClean="0">
                <a:latin typeface="+mn-ea"/>
                <a:ea typeface="+mn-ea"/>
              </a:rPr>
              <a:t>. The </a:t>
            </a:r>
            <a:r>
              <a:rPr lang="en-US" altLang="zh-CN" sz="2200" dirty="0">
                <a:latin typeface="+mn-ea"/>
                <a:ea typeface="+mn-ea"/>
              </a:rPr>
              <a:t>cultural variable was the most significant of the explanatory variables, </a:t>
            </a:r>
            <a:r>
              <a:rPr lang="en-US" altLang="zh-CN" sz="2200" dirty="0" smtClean="0">
                <a:latin typeface="+mn-ea"/>
                <a:ea typeface="+mn-ea"/>
              </a:rPr>
              <a:t>suggesting that </a:t>
            </a:r>
            <a:r>
              <a:rPr lang="en-US" altLang="zh-CN" sz="2200" dirty="0">
                <a:latin typeface="+mn-ea"/>
                <a:ea typeface="+mn-ea"/>
              </a:rPr>
              <a:t>African countries with cultural ties to the UK are significantly more likely to </a:t>
            </a:r>
            <a:r>
              <a:rPr lang="en-US" altLang="zh-CN" sz="2200" dirty="0" smtClean="0">
                <a:latin typeface="+mn-ea"/>
                <a:ea typeface="+mn-ea"/>
              </a:rPr>
              <a:t>adopt IFRS </a:t>
            </a:r>
            <a:r>
              <a:rPr lang="en-US" altLang="zh-CN" sz="2200" dirty="0">
                <a:latin typeface="+mn-ea"/>
                <a:ea typeface="+mn-ea"/>
              </a:rPr>
              <a:t>than those with no such cultural ties</a:t>
            </a:r>
            <a:r>
              <a:rPr lang="en-US" altLang="zh-CN" sz="2200" dirty="0" smtClean="0">
                <a:latin typeface="+mn-ea"/>
                <a:ea typeface="+mn-ea"/>
              </a:rPr>
              <a:t>.</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LIMITATIONS</a:t>
            </a:r>
            <a:endParaRPr lang="zh-CN" altLang="en-US" b="0" dirty="0"/>
          </a:p>
        </p:txBody>
      </p:sp>
      <p:sp>
        <p:nvSpPr>
          <p:cNvPr id="10" name="矩形 9"/>
          <p:cNvSpPr/>
          <p:nvPr/>
        </p:nvSpPr>
        <p:spPr>
          <a:xfrm>
            <a:off x="507336" y="1413383"/>
            <a:ext cx="8607168" cy="4770537"/>
          </a:xfrm>
          <a:prstGeom prst="rect">
            <a:avLst/>
          </a:prstGeom>
        </p:spPr>
        <p:txBody>
          <a:bodyPr wrap="square">
            <a:spAutoFit/>
          </a:bodyPr>
          <a:lstStyle/>
          <a:p>
            <a:pPr algn="just" fontAlgn="auto">
              <a:spcBef>
                <a:spcPts val="0"/>
              </a:spcBef>
              <a:spcAft>
                <a:spcPts val="0"/>
              </a:spcAft>
              <a:defRPr/>
            </a:pPr>
            <a:r>
              <a:rPr lang="en-US" altLang="zh-CN" sz="2200" dirty="0">
                <a:latin typeface="+mn-lt"/>
                <a:ea typeface="+mn-ea"/>
              </a:rPr>
              <a:t>A limitation of the study is that the decision as to whether a country had or had not adopted IFRS was based on the information on </a:t>
            </a:r>
            <a:r>
              <a:rPr lang="en-US" altLang="zh-CN" sz="2200" dirty="0" smtClean="0">
                <a:latin typeface="+mn-lt"/>
                <a:ea typeface="+mn-ea"/>
              </a:rPr>
              <a:t>websites. </a:t>
            </a:r>
            <a:r>
              <a:rPr lang="en-US" altLang="zh-CN" sz="2200" dirty="0" err="1" smtClean="0">
                <a:latin typeface="+mn-lt"/>
                <a:ea typeface="+mn-ea"/>
              </a:rPr>
              <a:t>Ramanna</a:t>
            </a:r>
            <a:r>
              <a:rPr lang="en-US" altLang="zh-CN" sz="2200" dirty="0" smtClean="0">
                <a:latin typeface="+mn-lt"/>
                <a:ea typeface="+mn-ea"/>
              </a:rPr>
              <a:t> and </a:t>
            </a:r>
            <a:r>
              <a:rPr lang="en-US" altLang="zh-CN" sz="2200" dirty="0" err="1" smtClean="0">
                <a:latin typeface="+mn-lt"/>
                <a:ea typeface="+mn-ea"/>
              </a:rPr>
              <a:t>Sletten</a:t>
            </a:r>
            <a:r>
              <a:rPr lang="en-US" altLang="zh-CN" sz="2200" dirty="0" smtClean="0">
                <a:latin typeface="+mn-lt"/>
                <a:ea typeface="+mn-ea"/>
              </a:rPr>
              <a:t> (2009) found that in some instances the information on the </a:t>
            </a:r>
            <a:r>
              <a:rPr lang="en-US" altLang="zh-CN" sz="2200" dirty="0" err="1" smtClean="0">
                <a:latin typeface="+mn-lt"/>
                <a:ea typeface="+mn-ea"/>
              </a:rPr>
              <a:t>IASplus</a:t>
            </a:r>
            <a:r>
              <a:rPr lang="en-US" altLang="zh-CN" sz="2200" dirty="0" smtClean="0">
                <a:latin typeface="+mn-lt"/>
                <a:ea typeface="+mn-ea"/>
              </a:rPr>
              <a:t> website was not correct when it was independently verified. </a:t>
            </a:r>
          </a:p>
          <a:p>
            <a:pPr algn="just" fontAlgn="auto">
              <a:spcBef>
                <a:spcPts val="0"/>
              </a:spcBef>
              <a:spcAft>
                <a:spcPts val="0"/>
              </a:spcAft>
              <a:defRPr/>
            </a:pPr>
            <a:endParaRPr lang="en-US" altLang="zh-CN" sz="2000" dirty="0" smtClean="0">
              <a:latin typeface="+mn-lt"/>
              <a:ea typeface="+mn-ea"/>
            </a:endParaRPr>
          </a:p>
          <a:p>
            <a:pPr algn="just" fontAlgn="auto">
              <a:spcBef>
                <a:spcPts val="0"/>
              </a:spcBef>
              <a:spcAft>
                <a:spcPts val="0"/>
              </a:spcAft>
              <a:defRPr/>
            </a:pPr>
            <a:r>
              <a:rPr lang="en-US" altLang="zh-CN" sz="2200" dirty="0" smtClean="0">
                <a:latin typeface="+mn-ea"/>
                <a:ea typeface="+mn-ea"/>
              </a:rPr>
              <a:t>A </a:t>
            </a:r>
            <a:r>
              <a:rPr lang="en-US" altLang="zh-CN" sz="2200" dirty="0">
                <a:latin typeface="+mn-ea"/>
                <a:ea typeface="+mn-ea"/>
              </a:rPr>
              <a:t>second limitation is that the study only used two options: adopted IFRS or not adopted IFRS. (No distinction was made between IAS adoption and IFRS adoption.) In reality, there are many steps to IFRS adoption, and a number of permutations, such as IFRS adopted but not implemented, or implemented but not enforced, or IFRS adopted only for some sectors of the economy and so on. </a:t>
            </a:r>
            <a:endParaRPr lang="en-US" altLang="zh-CN" sz="2000" dirty="0">
              <a:latin typeface="+mn-ea"/>
              <a:ea typeface="+mn-ea"/>
            </a:endParaRPr>
          </a:p>
          <a:p>
            <a:pPr algn="just" fontAlgn="auto">
              <a:spcBef>
                <a:spcPts val="0"/>
              </a:spcBef>
              <a:spcAft>
                <a:spcPts val="0"/>
              </a:spcAft>
              <a:defRPr/>
            </a:pPr>
            <a:endParaRPr lang="zh-CN" altLang="en-US" sz="2000" dirty="0">
              <a:latin typeface="+mn-ea"/>
              <a:ea typeface="+mn-ea"/>
            </a:endParaRPr>
          </a:p>
        </p:txBody>
      </p:sp>
      <p:sp>
        <p:nvSpPr>
          <p:cNvPr id="13316" name="Rectangle 2"/>
          <p:cNvSpPr>
            <a:spLocks noChangeArrowheads="1"/>
          </p:cNvSpPr>
          <p:nvPr/>
        </p:nvSpPr>
        <p:spPr bwMode="auto">
          <a:xfrm>
            <a:off x="0" y="0"/>
            <a:ext cx="9906000" cy="457200"/>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
        <p:nvSpPr>
          <p:cNvPr id="13317" name="Rectangle 3"/>
          <p:cNvSpPr>
            <a:spLocks noChangeArrowheads="1"/>
          </p:cNvSpPr>
          <p:nvPr/>
        </p:nvSpPr>
        <p:spPr bwMode="auto">
          <a:xfrm>
            <a:off x="0" y="638175"/>
            <a:ext cx="9906000" cy="0"/>
          </a:xfrm>
          <a:prstGeom prst="rect">
            <a:avLst/>
          </a:prstGeom>
          <a:noFill/>
          <a:ln w="9525">
            <a:noFill/>
            <a:miter lim="800000"/>
            <a:headEnd/>
            <a:tailEnd/>
          </a:ln>
        </p:spPr>
        <p:txBody>
          <a:bodyPr wrap="none" anchor="ctr">
            <a:spAutoFit/>
          </a:bodyPr>
          <a:lstStyle/>
          <a:p>
            <a:endParaRPr lang="zh-CN" altLang="zh-CN"/>
          </a:p>
        </p:txBody>
      </p:sp>
      <p:sp>
        <p:nvSpPr>
          <p:cNvPr id="13318" name="Rectangle 5"/>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FURTHER RESEARCH</a:t>
            </a:r>
            <a:endParaRPr lang="zh-CN" altLang="en-US" b="0" dirty="0"/>
          </a:p>
        </p:txBody>
      </p:sp>
      <p:sp>
        <p:nvSpPr>
          <p:cNvPr id="10" name="矩形 9"/>
          <p:cNvSpPr/>
          <p:nvPr/>
        </p:nvSpPr>
        <p:spPr>
          <a:xfrm>
            <a:off x="415465" y="1444675"/>
            <a:ext cx="8728534" cy="4154984"/>
          </a:xfrm>
          <a:prstGeom prst="rect">
            <a:avLst/>
          </a:prstGeom>
        </p:spPr>
        <p:txBody>
          <a:bodyPr wrap="square">
            <a:spAutoFit/>
          </a:bodyPr>
          <a:lstStyle/>
          <a:p>
            <a:pPr algn="just" fontAlgn="auto">
              <a:spcBef>
                <a:spcPts val="0"/>
              </a:spcBef>
              <a:spcAft>
                <a:spcPts val="0"/>
              </a:spcAft>
              <a:defRPr/>
            </a:pPr>
            <a:r>
              <a:rPr lang="en-US" altLang="zh-CN" sz="2200" dirty="0">
                <a:latin typeface="+mn-lt"/>
                <a:ea typeface="+mn-ea"/>
              </a:rPr>
              <a:t>Further research could focus on using different educational variables to isolate which aspect of education is more likely to affect IFRS adoption. </a:t>
            </a:r>
            <a:endParaRPr lang="en-US" altLang="zh-CN" sz="2200" dirty="0" smtClean="0">
              <a:latin typeface="+mn-lt"/>
              <a:ea typeface="+mn-ea"/>
            </a:endParaRPr>
          </a:p>
          <a:p>
            <a:pPr algn="just" fontAlgn="auto">
              <a:spcBef>
                <a:spcPts val="0"/>
              </a:spcBef>
              <a:spcAft>
                <a:spcPts val="0"/>
              </a:spcAft>
              <a:defRPr/>
            </a:pPr>
            <a:r>
              <a:rPr lang="en-US" altLang="zh-CN" sz="2200" dirty="0" smtClean="0">
                <a:latin typeface="+mn-lt"/>
                <a:ea typeface="+mn-ea"/>
              </a:rPr>
              <a:t>It </a:t>
            </a:r>
            <a:r>
              <a:rPr lang="en-US" altLang="zh-CN" sz="2200" dirty="0">
                <a:latin typeface="+mn-lt"/>
                <a:ea typeface="+mn-ea"/>
              </a:rPr>
              <a:t>was also noted that IFRS adoption does not necessarily imply IFRS implementation. The PAO Global Development Report (IFAC, 2012:26) notes that </a:t>
            </a:r>
            <a:r>
              <a:rPr lang="en-US" altLang="zh-CN" sz="2200" dirty="0" smtClean="0">
                <a:latin typeface="+mn-lt"/>
                <a:ea typeface="+mn-ea"/>
              </a:rPr>
              <a:t>although "adoption </a:t>
            </a:r>
            <a:r>
              <a:rPr lang="en-US" altLang="zh-CN" sz="2200" dirty="0">
                <a:latin typeface="+mn-lt"/>
                <a:ea typeface="+mn-ea"/>
              </a:rPr>
              <a:t>is relatively prevalent, there is still a large gap between adoption and actual implementation of IFRSs in some countries”. </a:t>
            </a:r>
            <a:endParaRPr lang="en-US" altLang="zh-CN" sz="2200" dirty="0" smtClean="0">
              <a:latin typeface="+mn-lt"/>
              <a:ea typeface="+mn-ea"/>
            </a:endParaRPr>
          </a:p>
          <a:p>
            <a:pPr algn="just" fontAlgn="auto">
              <a:spcBef>
                <a:spcPts val="0"/>
              </a:spcBef>
              <a:spcAft>
                <a:spcPts val="0"/>
              </a:spcAft>
              <a:defRPr/>
            </a:pPr>
            <a:r>
              <a:rPr lang="en-US" altLang="zh-CN" sz="2200" dirty="0" smtClean="0">
                <a:latin typeface="+mn-lt"/>
                <a:ea typeface="+mn-ea"/>
              </a:rPr>
              <a:t>Further </a:t>
            </a:r>
            <a:r>
              <a:rPr lang="en-US" altLang="zh-CN" sz="2200" dirty="0">
                <a:latin typeface="+mn-lt"/>
                <a:ea typeface="+mn-ea"/>
              </a:rPr>
              <a:t>research could use both an adoption and implementation variable to </a:t>
            </a:r>
            <a:r>
              <a:rPr lang="en-US" altLang="zh-CN" sz="2200" dirty="0" smtClean="0">
                <a:latin typeface="+mn-lt"/>
                <a:ea typeface="+mn-ea"/>
              </a:rPr>
              <a:t>analyze </a:t>
            </a:r>
            <a:r>
              <a:rPr lang="en-US" altLang="zh-CN" sz="2200" dirty="0">
                <a:latin typeface="+mn-lt"/>
                <a:ea typeface="+mn-ea"/>
              </a:rPr>
              <a:t>why some countries may have adopted IFRS yet not implemented IFRS or determine the implementation challenges that countries in Africa face.</a:t>
            </a:r>
            <a:endParaRPr lang="zh-CN" altLang="en-US" sz="2200" dirty="0">
              <a:latin typeface="+mn-ea"/>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1885" y="2875936"/>
            <a:ext cx="7905135" cy="830997"/>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altLang="zh-CN" sz="4800" b="1" cap="none" spc="0" dirty="0" smtClean="0">
                <a:ln/>
                <a:solidFill>
                  <a:schemeClr val="accent5">
                    <a:tint val="50000"/>
                    <a:satMod val="180000"/>
                  </a:schemeClr>
                </a:solidFill>
                <a:effectLst/>
              </a:rPr>
              <a:t>Thank you for listening!</a:t>
            </a:r>
            <a:endParaRPr lang="zh-CN" altLang="en-US" sz="4800" b="1" cap="none" spc="0" dirty="0">
              <a:ln/>
              <a:solidFill>
                <a:schemeClr val="accent5">
                  <a:tint val="50000"/>
                  <a:satMod val="180000"/>
                </a:schemeClr>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buFont typeface="Arial" pitchFamily="34" charset="0"/>
              <a:buNone/>
              <a:defRPr/>
            </a:pPr>
            <a:r>
              <a:rPr lang="en-US" altLang="zh-CN" b="0" dirty="0" smtClean="0"/>
              <a:t>SOURCE</a:t>
            </a:r>
            <a:endParaRPr lang="zh-CN" altLang="en-US" b="0" dirty="0"/>
          </a:p>
        </p:txBody>
      </p:sp>
      <p:sp>
        <p:nvSpPr>
          <p:cNvPr id="10" name="矩形 9"/>
          <p:cNvSpPr/>
          <p:nvPr/>
        </p:nvSpPr>
        <p:spPr>
          <a:xfrm>
            <a:off x="486442" y="2300748"/>
            <a:ext cx="8628062" cy="1815882"/>
          </a:xfrm>
          <a:prstGeom prst="rect">
            <a:avLst/>
          </a:prstGeom>
        </p:spPr>
        <p:txBody>
          <a:bodyPr>
            <a:spAutoFit/>
          </a:bodyPr>
          <a:lstStyle/>
          <a:p>
            <a:pPr algn="just" fontAlgn="auto">
              <a:spcBef>
                <a:spcPts val="0"/>
              </a:spcBef>
              <a:spcAft>
                <a:spcPts val="0"/>
              </a:spcAft>
              <a:defRPr/>
            </a:pPr>
            <a:r>
              <a:rPr lang="en-US" altLang="zh-CN" sz="2800" dirty="0">
                <a:latin typeface="+mn-lt"/>
                <a:ea typeface="+mn-ea"/>
              </a:rPr>
              <a:t>Stainbank L J. Factors Influencing the Adoption of International Financial Reporting Standards by African Countries[J]. Journal of Accounting Research, 2014, 28(1):79-95.</a:t>
            </a:r>
            <a:endParaRPr lang="zh-CN" altLang="en-US" sz="2800" dirty="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buFont typeface="Arial" pitchFamily="34" charset="0"/>
              <a:buNone/>
              <a:defRPr/>
            </a:pPr>
            <a:r>
              <a:rPr lang="en-US" altLang="zh-CN" b="0" dirty="0" smtClean="0"/>
              <a:t>STRUCTURE</a:t>
            </a:r>
            <a:endParaRPr lang="zh-CN" altLang="en-US" b="0" dirty="0"/>
          </a:p>
        </p:txBody>
      </p:sp>
      <p:graphicFrame>
        <p:nvGraphicFramePr>
          <p:cNvPr id="4" name="图示 3"/>
          <p:cNvGraphicFramePr/>
          <p:nvPr/>
        </p:nvGraphicFramePr>
        <p:xfrm>
          <a:off x="1164303" y="1507885"/>
          <a:ext cx="7493000" cy="4553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组合 10"/>
          <p:cNvGrpSpPr/>
          <p:nvPr/>
        </p:nvGrpSpPr>
        <p:grpSpPr>
          <a:xfrm>
            <a:off x="2328076" y="5087418"/>
            <a:ext cx="6373472" cy="1224891"/>
            <a:chOff x="1151766" y="919646"/>
            <a:chExt cx="6341233" cy="768264"/>
          </a:xfrm>
        </p:grpSpPr>
        <p:sp>
          <p:nvSpPr>
            <p:cNvPr id="12" name="同侧圆角矩形 11"/>
            <p:cNvSpPr/>
            <p:nvPr/>
          </p:nvSpPr>
          <p:spPr>
            <a:xfrm rot="5400000">
              <a:off x="4058340" y="-1904755"/>
              <a:ext cx="528085" cy="6341233"/>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同侧圆角矩形 4"/>
            <p:cNvSpPr/>
            <p:nvPr/>
          </p:nvSpPr>
          <p:spPr>
            <a:xfrm>
              <a:off x="1151767" y="919646"/>
              <a:ext cx="6315454" cy="7682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3970" rIns="13970" bIns="13970" numCol="1" spcCol="1270" anchor="ctr" anchorCtr="0">
              <a:noAutofit/>
            </a:bodyPr>
            <a:lstStyle/>
            <a:p>
              <a:pPr marL="228600" lvl="1" indent="-228600" defTabSz="977900">
                <a:lnSpc>
                  <a:spcPct val="90000"/>
                </a:lnSpc>
                <a:spcAft>
                  <a:spcPct val="15000"/>
                </a:spcAft>
                <a:buChar char="••"/>
              </a:pPr>
              <a:r>
                <a:rPr lang="en-US" altLang="en-US" sz="2200" dirty="0"/>
                <a:t>CONCLUSIONS, LIMITATIONS </a:t>
              </a:r>
              <a:r>
                <a:rPr lang="en-US" altLang="en-US" sz="2200" dirty="0" smtClean="0"/>
                <a:t>AND </a:t>
              </a:r>
              <a:r>
                <a:rPr lang="en-US" altLang="en-US" sz="2200" dirty="0"/>
                <a:t>FURTHER RESEARCH</a:t>
              </a:r>
              <a:endParaRPr lang="zh-CN" altLang="en-US" sz="2200" kern="1200" dirty="0"/>
            </a:p>
          </p:txBody>
        </p:sp>
      </p:grpSp>
      <p:grpSp>
        <p:nvGrpSpPr>
          <p:cNvPr id="14" name="组合 13"/>
          <p:cNvGrpSpPr/>
          <p:nvPr/>
        </p:nvGrpSpPr>
        <p:grpSpPr>
          <a:xfrm>
            <a:off x="2328073" y="4271085"/>
            <a:ext cx="6341233" cy="528085"/>
            <a:chOff x="1151766" y="957952"/>
            <a:chExt cx="6341233" cy="528085"/>
          </a:xfrm>
        </p:grpSpPr>
        <p:sp>
          <p:nvSpPr>
            <p:cNvPr id="15" name="同侧圆角矩形 14"/>
            <p:cNvSpPr/>
            <p:nvPr/>
          </p:nvSpPr>
          <p:spPr>
            <a:xfrm rot="5400000">
              <a:off x="4058340" y="-1948622"/>
              <a:ext cx="528085" cy="6341233"/>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同侧圆角矩形 4"/>
            <p:cNvSpPr/>
            <p:nvPr/>
          </p:nvSpPr>
          <p:spPr>
            <a:xfrm>
              <a:off x="1151767" y="983730"/>
              <a:ext cx="6315454" cy="4765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3970" rIns="13970" bIns="13970" numCol="1" spcCol="1270" anchor="ctr" anchorCtr="0">
              <a:noAutofit/>
            </a:bodyPr>
            <a:lstStyle/>
            <a:p>
              <a:pPr marL="228600" lvl="1" indent="-228600" defTabSz="977900">
                <a:lnSpc>
                  <a:spcPct val="90000"/>
                </a:lnSpc>
                <a:spcAft>
                  <a:spcPct val="15000"/>
                </a:spcAft>
                <a:buChar char="••"/>
              </a:pPr>
              <a:r>
                <a:rPr lang="en-US" altLang="en-US" sz="2200" dirty="0"/>
                <a:t>RESEARCH </a:t>
              </a:r>
              <a:r>
                <a:rPr lang="en-US" altLang="en-US" sz="2200" dirty="0" smtClean="0"/>
                <a:t>METHODOLOGY AND RESULTS</a:t>
              </a:r>
              <a:endParaRPr lang="en-US" altLang="en-US" sz="22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PROBLEM STATEMENT</a:t>
            </a:r>
            <a:endParaRPr lang="zh-CN" altLang="en-US" b="0" dirty="0"/>
          </a:p>
        </p:txBody>
      </p:sp>
      <p:sp>
        <p:nvSpPr>
          <p:cNvPr id="10" name="矩形 9"/>
          <p:cNvSpPr/>
          <p:nvPr/>
        </p:nvSpPr>
        <p:spPr>
          <a:xfrm>
            <a:off x="490743" y="2183632"/>
            <a:ext cx="8594263" cy="1384995"/>
          </a:xfrm>
          <a:prstGeom prst="rect">
            <a:avLst/>
          </a:prstGeom>
        </p:spPr>
        <p:txBody>
          <a:bodyPr wrap="square">
            <a:spAutoFit/>
          </a:bodyPr>
          <a:lstStyle/>
          <a:p>
            <a:pPr algn="just" fontAlgn="auto">
              <a:spcBef>
                <a:spcPts val="0"/>
              </a:spcBef>
              <a:spcAft>
                <a:spcPts val="0"/>
              </a:spcAft>
              <a:defRPr/>
            </a:pPr>
            <a:r>
              <a:rPr lang="en-US" altLang="zh-CN" sz="2800" dirty="0">
                <a:latin typeface="+mn-ea"/>
                <a:ea typeface="+mn-ea"/>
              </a:rPr>
              <a:t>The purpose of this research is to focus only on African countries and identify factors influencing the adoption of IFRS in African countries.</a:t>
            </a:r>
            <a:endParaRPr lang="zh-CN" altLang="en-US" sz="2800" dirty="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7956550" cy="649287"/>
          </a:xfrm>
        </p:spPr>
        <p:txBody>
          <a:bodyPr rtlCol="0"/>
          <a:lstStyle/>
          <a:p>
            <a:pPr eaLnBrk="1" fontAlgn="auto" hangingPunct="1">
              <a:spcAft>
                <a:spcPts val="0"/>
              </a:spcAft>
              <a:defRPr/>
            </a:pPr>
            <a:r>
              <a:rPr lang="en-US" altLang="zh-CN" b="0" dirty="0" smtClean="0"/>
              <a:t>PRIOR LITERATURE</a:t>
            </a:r>
            <a:endParaRPr lang="zh-CN" altLang="en-US" b="0" dirty="0"/>
          </a:p>
        </p:txBody>
      </p:sp>
      <p:sp>
        <p:nvSpPr>
          <p:cNvPr id="10" name="矩形 9"/>
          <p:cNvSpPr/>
          <p:nvPr/>
        </p:nvSpPr>
        <p:spPr>
          <a:xfrm>
            <a:off x="574675" y="1341438"/>
            <a:ext cx="8584073" cy="4154984"/>
          </a:xfrm>
          <a:prstGeom prst="rect">
            <a:avLst/>
          </a:prstGeom>
        </p:spPr>
        <p:txBody>
          <a:bodyPr wrap="square">
            <a:spAutoFit/>
          </a:bodyPr>
          <a:lstStyle/>
          <a:p>
            <a:pPr algn="just" fontAlgn="auto">
              <a:spcBef>
                <a:spcPts val="0"/>
              </a:spcBef>
              <a:spcAft>
                <a:spcPts val="0"/>
              </a:spcAft>
              <a:defRPr/>
            </a:pPr>
            <a:r>
              <a:rPr lang="zh-CN" altLang="en-US" sz="2200" dirty="0" smtClean="0">
                <a:latin typeface="+mn-ea"/>
                <a:ea typeface="+mn-ea"/>
              </a:rPr>
              <a:t>①</a:t>
            </a:r>
            <a:r>
              <a:rPr lang="en-US" altLang="zh-CN" sz="2200" dirty="0">
                <a:latin typeface="+mn-ea"/>
                <a:ea typeface="+mn-ea"/>
              </a:rPr>
              <a:t>Gray (1988) and </a:t>
            </a:r>
            <a:r>
              <a:rPr lang="en-US" altLang="zh-CN" sz="2200" dirty="0" err="1">
                <a:latin typeface="+mn-ea"/>
                <a:ea typeface="+mn-ea"/>
              </a:rPr>
              <a:t>Nobes</a:t>
            </a:r>
            <a:r>
              <a:rPr lang="en-US" altLang="zh-CN" sz="2200" dirty="0">
                <a:latin typeface="+mn-ea"/>
                <a:ea typeface="+mn-ea"/>
              </a:rPr>
              <a:t> (2004) have linked or described the development of financial reporting by reference to external factors or cultural differences.</a:t>
            </a:r>
            <a:endParaRPr lang="en-US" altLang="zh-CN" sz="2200" dirty="0" smtClean="0">
              <a:latin typeface="+mn-ea"/>
              <a:ea typeface="+mn-ea"/>
            </a:endParaRPr>
          </a:p>
          <a:p>
            <a:pPr algn="just" fontAlgn="auto">
              <a:spcBef>
                <a:spcPts val="0"/>
              </a:spcBef>
              <a:spcAft>
                <a:spcPts val="0"/>
              </a:spcAft>
              <a:defRPr/>
            </a:pPr>
            <a:r>
              <a:rPr lang="zh-CN" altLang="en-US" sz="2200" dirty="0" smtClean="0">
                <a:latin typeface="+mn-ea"/>
                <a:ea typeface="+mn-ea"/>
              </a:rPr>
              <a:t>②</a:t>
            </a:r>
            <a:r>
              <a:rPr lang="en-US" altLang="zh-CN" sz="2200" dirty="0" err="1">
                <a:latin typeface="+mn-ea"/>
                <a:ea typeface="+mn-ea"/>
              </a:rPr>
              <a:t>Zeghal</a:t>
            </a:r>
            <a:r>
              <a:rPr lang="en-US" altLang="zh-CN" sz="2200" dirty="0">
                <a:latin typeface="+mn-ea"/>
                <a:ea typeface="+mn-ea"/>
              </a:rPr>
              <a:t> and </a:t>
            </a:r>
            <a:r>
              <a:rPr lang="en-US" altLang="zh-CN" sz="2200" dirty="0" err="1">
                <a:latin typeface="+mn-ea"/>
                <a:ea typeface="+mn-ea"/>
              </a:rPr>
              <a:t>Mhedhbi’s</a:t>
            </a:r>
            <a:r>
              <a:rPr lang="en-US" altLang="zh-CN" sz="2200" dirty="0">
                <a:latin typeface="+mn-ea"/>
                <a:ea typeface="+mn-ea"/>
              </a:rPr>
              <a:t> (2006:4) study which used a sample of 64 developing countries, identified that developing countries with the highest literacy rates, an Anglo-American culture and a capital market are most likely to adopt IFRS.</a:t>
            </a:r>
            <a:endParaRPr lang="en-US" altLang="zh-CN" sz="2200" dirty="0" smtClean="0">
              <a:latin typeface="+mn-ea"/>
              <a:ea typeface="+mn-ea"/>
            </a:endParaRPr>
          </a:p>
          <a:p>
            <a:pPr algn="just" fontAlgn="auto">
              <a:spcBef>
                <a:spcPts val="0"/>
              </a:spcBef>
              <a:spcAft>
                <a:spcPts val="0"/>
              </a:spcAft>
              <a:defRPr/>
            </a:pPr>
            <a:r>
              <a:rPr lang="zh-CN" altLang="en-US" sz="2200" dirty="0" smtClean="0">
                <a:latin typeface="+mn-ea"/>
                <a:ea typeface="+mn-ea"/>
              </a:rPr>
              <a:t>③</a:t>
            </a:r>
            <a:r>
              <a:rPr lang="en-US" altLang="zh-CN" sz="2200" dirty="0">
                <a:latin typeface="+mn-ea"/>
                <a:ea typeface="+mn-ea"/>
              </a:rPr>
              <a:t>The Judge et al. (2010) study, using a sample of 132 countries, found that foreign aid</a:t>
            </a:r>
            <a:r>
              <a:rPr lang="en-US" altLang="zh-CN" sz="2200" dirty="0" smtClean="0">
                <a:latin typeface="+mn-ea"/>
                <a:ea typeface="+mn-ea"/>
              </a:rPr>
              <a:t>, import </a:t>
            </a:r>
            <a:r>
              <a:rPr lang="en-US" altLang="zh-CN" sz="2200" dirty="0">
                <a:latin typeface="+mn-ea"/>
                <a:ea typeface="+mn-ea"/>
              </a:rPr>
              <a:t>penetration and educational attainment, as three forms of isomorphic </a:t>
            </a:r>
            <a:r>
              <a:rPr lang="en-US" altLang="zh-CN" sz="2200" dirty="0" smtClean="0">
                <a:latin typeface="+mn-ea"/>
                <a:ea typeface="+mn-ea"/>
              </a:rPr>
              <a:t>pressures (</a:t>
            </a:r>
            <a:r>
              <a:rPr lang="en-US" altLang="zh-CN" sz="2200" dirty="0">
                <a:latin typeface="+mn-ea"/>
                <a:ea typeface="+mn-ea"/>
              </a:rPr>
              <a:t>coercive, mimetic and normative), are predictive of IFRS adoption</a:t>
            </a:r>
            <a:r>
              <a:rPr lang="en-US" altLang="zh-CN" sz="2200" dirty="0" smtClean="0">
                <a:latin typeface="+mn-ea"/>
                <a:ea typeface="+mn-ea"/>
              </a:rPr>
              <a:t>.</a:t>
            </a:r>
            <a:endParaRPr lang="zh-CN" altLang="en-US" sz="2200" dirty="0">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9013825" cy="649287"/>
          </a:xfrm>
        </p:spPr>
        <p:txBody>
          <a:bodyPr rtlCol="0"/>
          <a:lstStyle/>
          <a:p>
            <a:pPr eaLnBrk="1" fontAlgn="auto" hangingPunct="1">
              <a:spcAft>
                <a:spcPts val="0"/>
              </a:spcAft>
              <a:defRPr/>
            </a:pPr>
            <a:r>
              <a:rPr lang="en-US" altLang="zh-CN" sz="3200" b="0" dirty="0" smtClean="0"/>
              <a:t>THEORY AND HYPOTHESES DEVELOPMENT</a:t>
            </a:r>
            <a:endParaRPr lang="zh-CN" altLang="en-US" sz="3200" b="0" dirty="0"/>
          </a:p>
        </p:txBody>
      </p:sp>
      <p:sp>
        <p:nvSpPr>
          <p:cNvPr id="10" name="矩形 9"/>
          <p:cNvSpPr/>
          <p:nvPr/>
        </p:nvSpPr>
        <p:spPr>
          <a:xfrm>
            <a:off x="574675" y="1341438"/>
            <a:ext cx="8702675" cy="5016500"/>
          </a:xfrm>
          <a:prstGeom prst="rect">
            <a:avLst/>
          </a:prstGeom>
        </p:spPr>
        <p:txBody>
          <a:bodyPr>
            <a:spAutoFit/>
          </a:bodyPr>
          <a:lstStyle/>
          <a:p>
            <a:pPr algn="just" fontAlgn="auto">
              <a:spcBef>
                <a:spcPts val="0"/>
              </a:spcBef>
              <a:spcAft>
                <a:spcPts val="0"/>
              </a:spcAft>
              <a:defRPr/>
            </a:pPr>
            <a:r>
              <a:rPr lang="zh-CN" altLang="en-US" sz="2000" b="1" dirty="0" smtClean="0">
                <a:latin typeface="+mn-ea"/>
                <a:ea typeface="+mn-ea"/>
              </a:rPr>
              <a:t>①</a:t>
            </a:r>
            <a:r>
              <a:rPr lang="en-US" altLang="zh-CN" sz="2000" b="1" dirty="0" smtClean="0">
                <a:latin typeface="+mn-ea"/>
                <a:ea typeface="+mn-ea"/>
              </a:rPr>
              <a:t>Economic </a:t>
            </a:r>
            <a:r>
              <a:rPr lang="en-US" altLang="zh-CN" sz="2000" b="1" dirty="0">
                <a:latin typeface="+mn-ea"/>
                <a:ea typeface="+mn-ea"/>
              </a:rPr>
              <a:t>growth</a:t>
            </a:r>
          </a:p>
          <a:p>
            <a:pPr algn="just" fontAlgn="auto">
              <a:spcBef>
                <a:spcPts val="0"/>
              </a:spcBef>
              <a:spcAft>
                <a:spcPts val="0"/>
              </a:spcAft>
              <a:defRPr/>
            </a:pPr>
            <a:r>
              <a:rPr lang="en-US" altLang="zh-CN" sz="2000" dirty="0">
                <a:latin typeface="+mn-ea"/>
                <a:ea typeface="+mn-ea"/>
              </a:rPr>
              <a:t>Hypothesis no.1: The probability that an African country will adopt IFRS increases with the economic growth of that country.</a:t>
            </a:r>
          </a:p>
          <a:p>
            <a:pPr algn="just" fontAlgn="auto">
              <a:spcBef>
                <a:spcPts val="0"/>
              </a:spcBef>
              <a:spcAft>
                <a:spcPts val="0"/>
              </a:spcAft>
              <a:defRPr/>
            </a:pPr>
            <a:r>
              <a:rPr lang="zh-CN" altLang="en-US" sz="2000" b="1" dirty="0" smtClean="0">
                <a:latin typeface="+mn-ea"/>
                <a:ea typeface="+mn-ea"/>
              </a:rPr>
              <a:t>②</a:t>
            </a:r>
            <a:r>
              <a:rPr lang="en-US" altLang="zh-CN" sz="2000" b="1" dirty="0" smtClean="0">
                <a:latin typeface="+mn-ea"/>
                <a:ea typeface="+mn-ea"/>
              </a:rPr>
              <a:t>Education </a:t>
            </a:r>
            <a:r>
              <a:rPr lang="en-US" altLang="zh-CN" sz="2000" b="1" dirty="0">
                <a:latin typeface="+mn-ea"/>
                <a:ea typeface="+mn-ea"/>
              </a:rPr>
              <a:t>level (measured by adult literacy)</a:t>
            </a:r>
          </a:p>
          <a:p>
            <a:pPr algn="just" fontAlgn="auto">
              <a:spcBef>
                <a:spcPts val="0"/>
              </a:spcBef>
              <a:spcAft>
                <a:spcPts val="0"/>
              </a:spcAft>
              <a:defRPr/>
            </a:pPr>
            <a:r>
              <a:rPr lang="en-US" altLang="zh-CN" sz="2000" dirty="0">
                <a:latin typeface="+mn-ea"/>
                <a:ea typeface="+mn-ea"/>
              </a:rPr>
              <a:t>Hypothesis no.2: The probability that an African country will adopt IFRS is positively linked to its education level.</a:t>
            </a:r>
          </a:p>
          <a:p>
            <a:pPr algn="just" fontAlgn="auto">
              <a:spcBef>
                <a:spcPts val="0"/>
              </a:spcBef>
              <a:spcAft>
                <a:spcPts val="0"/>
              </a:spcAft>
              <a:defRPr/>
            </a:pPr>
            <a:r>
              <a:rPr lang="zh-CN" altLang="en-US" sz="2000" b="1" dirty="0" smtClean="0">
                <a:latin typeface="+mn-ea"/>
                <a:ea typeface="+mn-ea"/>
              </a:rPr>
              <a:t>③</a:t>
            </a:r>
            <a:r>
              <a:rPr lang="en-US" altLang="zh-CN" sz="2000" b="1" dirty="0" smtClean="0">
                <a:latin typeface="+mn-ea"/>
                <a:ea typeface="+mn-ea"/>
              </a:rPr>
              <a:t>External </a:t>
            </a:r>
            <a:r>
              <a:rPr lang="en-US" altLang="zh-CN" sz="2000" b="1" dirty="0">
                <a:latin typeface="+mn-ea"/>
                <a:ea typeface="+mn-ea"/>
              </a:rPr>
              <a:t>economic openness</a:t>
            </a:r>
          </a:p>
          <a:p>
            <a:pPr algn="just" fontAlgn="auto">
              <a:spcBef>
                <a:spcPts val="0"/>
              </a:spcBef>
              <a:spcAft>
                <a:spcPts val="0"/>
              </a:spcAft>
              <a:defRPr/>
            </a:pPr>
            <a:r>
              <a:rPr lang="en-US" altLang="zh-CN" sz="2000" dirty="0">
                <a:latin typeface="+mn-ea"/>
                <a:ea typeface="+mn-ea"/>
              </a:rPr>
              <a:t>Hypothesis no.3: The probability that an African country will adopt IFRS increases if there is a high degree of external economic openness in that country.</a:t>
            </a:r>
          </a:p>
          <a:p>
            <a:pPr algn="just" fontAlgn="auto">
              <a:spcBef>
                <a:spcPts val="0"/>
              </a:spcBef>
              <a:spcAft>
                <a:spcPts val="0"/>
              </a:spcAft>
              <a:defRPr/>
            </a:pPr>
            <a:r>
              <a:rPr lang="zh-CN" altLang="en-US" sz="2000" b="1" dirty="0" smtClean="0">
                <a:latin typeface="+mn-ea"/>
                <a:ea typeface="+mn-ea"/>
              </a:rPr>
              <a:t>④</a:t>
            </a:r>
            <a:r>
              <a:rPr lang="en-US" altLang="zh-CN" sz="2000" b="1" dirty="0" smtClean="0">
                <a:latin typeface="+mn-ea"/>
                <a:ea typeface="+mn-ea"/>
              </a:rPr>
              <a:t>Culture</a:t>
            </a:r>
            <a:endParaRPr lang="en-US" altLang="zh-CN" sz="2000" b="1" dirty="0">
              <a:latin typeface="+mn-ea"/>
              <a:ea typeface="+mn-ea"/>
            </a:endParaRPr>
          </a:p>
          <a:p>
            <a:pPr algn="just" fontAlgn="auto">
              <a:spcBef>
                <a:spcPts val="0"/>
              </a:spcBef>
              <a:spcAft>
                <a:spcPts val="0"/>
              </a:spcAft>
              <a:defRPr/>
            </a:pPr>
            <a:r>
              <a:rPr lang="en-US" altLang="zh-CN" sz="2000" dirty="0">
                <a:latin typeface="+mn-ea"/>
                <a:ea typeface="+mn-ea"/>
              </a:rPr>
              <a:t>Hypothesis </a:t>
            </a:r>
            <a:r>
              <a:rPr lang="en-US" altLang="zh-CN" sz="2000" dirty="0" smtClean="0">
                <a:latin typeface="+mn-ea"/>
                <a:ea typeface="+mn-ea"/>
              </a:rPr>
              <a:t>no.4</a:t>
            </a:r>
            <a:r>
              <a:rPr lang="en-US" altLang="zh-CN" sz="2000" dirty="0">
                <a:latin typeface="+mn-ea"/>
                <a:ea typeface="+mn-ea"/>
              </a:rPr>
              <a:t>: The probability that an African country will adopt IFRS increases if the country has an English (UK) background.</a:t>
            </a:r>
            <a:endParaRPr lang="en-US" altLang="zh-CN" sz="2000" dirty="0">
              <a:latin typeface="+mn-ea"/>
              <a:ea typeface="+mn-ea"/>
            </a:endParaRPr>
          </a:p>
          <a:p>
            <a:pPr algn="just" fontAlgn="auto">
              <a:spcBef>
                <a:spcPts val="0"/>
              </a:spcBef>
              <a:spcAft>
                <a:spcPts val="0"/>
              </a:spcAft>
              <a:defRPr/>
            </a:pPr>
            <a:r>
              <a:rPr lang="zh-CN" altLang="en-US" sz="2000" b="1" dirty="0" smtClean="0">
                <a:latin typeface="+mn-ea"/>
                <a:ea typeface="+mn-ea"/>
              </a:rPr>
              <a:t>⑤</a:t>
            </a:r>
            <a:r>
              <a:rPr lang="en-US" altLang="zh-CN" sz="2000" b="1" dirty="0" smtClean="0">
                <a:latin typeface="+mn-ea"/>
                <a:ea typeface="+mn-ea"/>
              </a:rPr>
              <a:t>Capital </a:t>
            </a:r>
            <a:r>
              <a:rPr lang="en-US" altLang="zh-CN" sz="2000" b="1" dirty="0">
                <a:latin typeface="+mn-ea"/>
                <a:ea typeface="+mn-ea"/>
              </a:rPr>
              <a:t>market size</a:t>
            </a:r>
          </a:p>
          <a:p>
            <a:pPr algn="just" fontAlgn="auto">
              <a:spcBef>
                <a:spcPts val="0"/>
              </a:spcBef>
              <a:spcAft>
                <a:spcPts val="0"/>
              </a:spcAft>
              <a:defRPr/>
            </a:pPr>
            <a:r>
              <a:rPr lang="en-US" altLang="zh-CN" sz="2000" dirty="0">
                <a:latin typeface="+mn-ea"/>
                <a:ea typeface="+mn-ea"/>
              </a:rPr>
              <a:t>Hypothesis </a:t>
            </a:r>
            <a:r>
              <a:rPr lang="en-US" altLang="zh-CN" sz="2000" dirty="0" smtClean="0">
                <a:latin typeface="+mn-ea"/>
                <a:ea typeface="+mn-ea"/>
              </a:rPr>
              <a:t>no.5</a:t>
            </a:r>
            <a:r>
              <a:rPr lang="en-US" altLang="zh-CN" sz="2000" dirty="0">
                <a:latin typeface="+mn-ea"/>
                <a:ea typeface="+mn-ea"/>
              </a:rPr>
              <a:t>: African countries with relatively higher levels of market capitalization are more likely to adopt IFRS.</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8821737" cy="649287"/>
          </a:xfrm>
        </p:spPr>
        <p:txBody>
          <a:bodyPr rtlCol="0"/>
          <a:lstStyle/>
          <a:p>
            <a:pPr eaLnBrk="1" fontAlgn="auto" hangingPunct="1">
              <a:spcAft>
                <a:spcPts val="0"/>
              </a:spcAft>
              <a:defRPr/>
            </a:pPr>
            <a:r>
              <a:rPr lang="en-US" altLang="zh-CN" b="0" dirty="0" smtClean="0"/>
              <a:t>RESEARCH METHODOLOGY</a:t>
            </a:r>
            <a:endParaRPr lang="zh-CN" altLang="en-US" b="0" dirty="0"/>
          </a:p>
        </p:txBody>
      </p:sp>
      <p:sp>
        <p:nvSpPr>
          <p:cNvPr id="10" name="矩形 9"/>
          <p:cNvSpPr/>
          <p:nvPr/>
        </p:nvSpPr>
        <p:spPr>
          <a:xfrm>
            <a:off x="496888" y="1371600"/>
            <a:ext cx="8691562" cy="4340225"/>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latin typeface="+mn-ea"/>
                <a:ea typeface="+mn-ea"/>
              </a:rPr>
              <a:t>The study’s variables</a:t>
            </a:r>
          </a:p>
          <a:p>
            <a:pPr algn="just" fontAlgn="auto">
              <a:spcBef>
                <a:spcPts val="0"/>
              </a:spcBef>
              <a:spcAft>
                <a:spcPts val="0"/>
              </a:spcAft>
              <a:defRPr/>
            </a:pPr>
            <a:r>
              <a:rPr lang="en-US" altLang="zh-CN" sz="2000" b="1" dirty="0">
                <a:latin typeface="+mn-ea"/>
                <a:ea typeface="+mn-ea"/>
              </a:rPr>
              <a:t>The adoption variable</a:t>
            </a:r>
          </a:p>
          <a:p>
            <a:pPr algn="just" fontAlgn="auto">
              <a:spcBef>
                <a:spcPts val="0"/>
              </a:spcBef>
              <a:spcAft>
                <a:spcPts val="0"/>
              </a:spcAft>
              <a:defRPr/>
            </a:pPr>
            <a:r>
              <a:rPr lang="en-US" altLang="zh-CN" sz="2000" dirty="0">
                <a:latin typeface="+mn-lt"/>
                <a:ea typeface="+mn-ea"/>
              </a:rPr>
              <a:t>This variable was coded as equal to 1 if a country has adopted IFRS and 0 if a country has not adopted IFRS.</a:t>
            </a:r>
          </a:p>
          <a:p>
            <a:pPr algn="just" fontAlgn="auto">
              <a:spcBef>
                <a:spcPts val="0"/>
              </a:spcBef>
              <a:spcAft>
                <a:spcPts val="0"/>
              </a:spcAft>
              <a:defRPr/>
            </a:pPr>
            <a:endParaRPr lang="en-US" altLang="zh-CN" sz="2000" dirty="0">
              <a:latin typeface="+mn-lt"/>
              <a:ea typeface="+mn-ea"/>
            </a:endParaRPr>
          </a:p>
          <a:p>
            <a:pPr algn="ctr" fontAlgn="auto">
              <a:spcBef>
                <a:spcPts val="0"/>
              </a:spcBef>
              <a:spcAft>
                <a:spcPts val="0"/>
              </a:spcAft>
              <a:defRPr/>
            </a:pPr>
            <a:r>
              <a:rPr lang="en-US" altLang="zh-CN" sz="2800" b="1" dirty="0">
                <a:solidFill>
                  <a:schemeClr val="accent5"/>
                </a:solidFill>
                <a:latin typeface="+mn-lt"/>
                <a:ea typeface="+mn-ea"/>
              </a:rPr>
              <a:t>Independent variables</a:t>
            </a:r>
          </a:p>
          <a:p>
            <a:pPr fontAlgn="auto">
              <a:spcBef>
                <a:spcPts val="0"/>
              </a:spcBef>
              <a:spcAft>
                <a:spcPts val="0"/>
              </a:spcAft>
              <a:defRPr/>
            </a:pPr>
            <a:r>
              <a:rPr lang="zh-CN" altLang="en-US" sz="2000" b="1" dirty="0">
                <a:latin typeface="+mn-lt"/>
                <a:ea typeface="+mn-ea"/>
              </a:rPr>
              <a:t>①</a:t>
            </a:r>
            <a:r>
              <a:rPr lang="en-US" altLang="zh-CN" sz="2000" b="1" dirty="0">
                <a:latin typeface="+mn-lt"/>
                <a:ea typeface="+mn-ea"/>
              </a:rPr>
              <a:t>Economic growth (Eco5yr)</a:t>
            </a:r>
          </a:p>
          <a:p>
            <a:pPr algn="just" fontAlgn="auto">
              <a:spcBef>
                <a:spcPts val="0"/>
              </a:spcBef>
              <a:spcAft>
                <a:spcPts val="0"/>
              </a:spcAft>
              <a:defRPr/>
            </a:pPr>
            <a:r>
              <a:rPr lang="en-US" altLang="zh-CN" sz="2000" dirty="0">
                <a:latin typeface="+mn-lt"/>
                <a:ea typeface="+mn-ea"/>
              </a:rPr>
              <a:t>Economic growth was measured as the average annual increase in the per capita GDP of each country in the last five years leading to adoption of the IFRS.</a:t>
            </a:r>
          </a:p>
          <a:p>
            <a:pPr algn="just" fontAlgn="auto">
              <a:spcBef>
                <a:spcPts val="0"/>
              </a:spcBef>
              <a:spcAft>
                <a:spcPts val="0"/>
              </a:spcAft>
              <a:defRPr/>
            </a:pPr>
            <a:r>
              <a:rPr lang="zh-CN" altLang="en-US" sz="2000" b="1" dirty="0">
                <a:latin typeface="+mn-lt"/>
                <a:ea typeface="+mn-ea"/>
              </a:rPr>
              <a:t>②</a:t>
            </a:r>
            <a:r>
              <a:rPr lang="en-US" altLang="zh-CN" sz="2000" b="1" dirty="0">
                <a:latin typeface="+mn-lt"/>
                <a:ea typeface="+mn-ea"/>
              </a:rPr>
              <a:t>Adult literacy rate (</a:t>
            </a:r>
            <a:r>
              <a:rPr lang="en-US" altLang="zh-CN" sz="2000" b="1" dirty="0" err="1">
                <a:latin typeface="+mn-lt"/>
                <a:ea typeface="+mn-ea"/>
              </a:rPr>
              <a:t>Adlit</a:t>
            </a:r>
            <a:r>
              <a:rPr lang="en-US" altLang="zh-CN" sz="2000" b="1" dirty="0">
                <a:latin typeface="+mn-lt"/>
                <a:ea typeface="+mn-ea"/>
              </a:rPr>
              <a:t>)</a:t>
            </a:r>
          </a:p>
          <a:p>
            <a:pPr algn="just" fontAlgn="auto">
              <a:spcBef>
                <a:spcPts val="0"/>
              </a:spcBef>
              <a:spcAft>
                <a:spcPts val="0"/>
              </a:spcAft>
              <a:defRPr/>
            </a:pPr>
            <a:r>
              <a:rPr lang="en-US" altLang="zh-CN" sz="2000" dirty="0">
                <a:latin typeface="+mn-lt"/>
                <a:ea typeface="+mn-ea"/>
              </a:rPr>
              <a:t>The level of adult literacy was used as the measure for the level of education in the countries.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8821737" cy="649287"/>
          </a:xfrm>
        </p:spPr>
        <p:txBody>
          <a:bodyPr rtlCol="0"/>
          <a:lstStyle/>
          <a:p>
            <a:pPr eaLnBrk="1" fontAlgn="auto" hangingPunct="1">
              <a:spcAft>
                <a:spcPts val="0"/>
              </a:spcAft>
              <a:defRPr/>
            </a:pPr>
            <a:r>
              <a:rPr lang="en-US" altLang="zh-CN" b="0" dirty="0" smtClean="0"/>
              <a:t>RESEARCH METHODOLOGY</a:t>
            </a:r>
            <a:endParaRPr lang="zh-CN" altLang="en-US" b="0" dirty="0"/>
          </a:p>
        </p:txBody>
      </p:sp>
      <p:sp>
        <p:nvSpPr>
          <p:cNvPr id="10" name="矩形 9"/>
          <p:cNvSpPr/>
          <p:nvPr/>
        </p:nvSpPr>
        <p:spPr>
          <a:xfrm>
            <a:off x="496888" y="1327150"/>
            <a:ext cx="8691562" cy="3908425"/>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latin typeface="+mn-lt"/>
                <a:ea typeface="+mn-ea"/>
              </a:rPr>
              <a:t>Independent variables</a:t>
            </a:r>
            <a:endParaRPr lang="en-US" altLang="zh-CN" sz="2000" b="1" dirty="0">
              <a:solidFill>
                <a:schemeClr val="accent5"/>
              </a:solidFill>
              <a:latin typeface="+mn-lt"/>
              <a:ea typeface="+mn-ea"/>
            </a:endParaRPr>
          </a:p>
          <a:p>
            <a:pPr algn="just" fontAlgn="auto">
              <a:spcBef>
                <a:spcPts val="0"/>
              </a:spcBef>
              <a:spcAft>
                <a:spcPts val="0"/>
              </a:spcAft>
              <a:defRPr/>
            </a:pPr>
            <a:endParaRPr lang="en-US" altLang="zh-CN" sz="2000" b="1" dirty="0">
              <a:latin typeface="+mn-lt"/>
              <a:ea typeface="+mn-ea"/>
            </a:endParaRPr>
          </a:p>
          <a:p>
            <a:pPr algn="just" fontAlgn="auto">
              <a:spcBef>
                <a:spcPts val="0"/>
              </a:spcBef>
              <a:spcAft>
                <a:spcPts val="0"/>
              </a:spcAft>
              <a:defRPr/>
            </a:pPr>
            <a:r>
              <a:rPr lang="zh-CN" altLang="en-US" sz="2000" b="1" dirty="0">
                <a:latin typeface="+mn-lt"/>
                <a:ea typeface="+mn-ea"/>
              </a:rPr>
              <a:t>③</a:t>
            </a:r>
            <a:r>
              <a:rPr lang="en-US" altLang="zh-CN" sz="2000" b="1" dirty="0">
                <a:latin typeface="+mn-lt"/>
                <a:ea typeface="+mn-ea"/>
              </a:rPr>
              <a:t>Inflows of foreign direct investment (</a:t>
            </a:r>
            <a:r>
              <a:rPr lang="en-US" altLang="zh-CN" sz="2000" b="1" dirty="0" err="1">
                <a:latin typeface="+mn-lt"/>
                <a:ea typeface="+mn-ea"/>
              </a:rPr>
              <a:t>Fdi</a:t>
            </a:r>
            <a:r>
              <a:rPr lang="en-US" altLang="zh-CN" sz="2000" b="1" dirty="0">
                <a:latin typeface="+mn-lt"/>
                <a:ea typeface="+mn-ea"/>
              </a:rPr>
              <a:t>)</a:t>
            </a:r>
          </a:p>
          <a:p>
            <a:pPr algn="just" fontAlgn="auto">
              <a:spcBef>
                <a:spcPts val="0"/>
              </a:spcBef>
              <a:spcAft>
                <a:spcPts val="0"/>
              </a:spcAft>
              <a:defRPr/>
            </a:pPr>
            <a:r>
              <a:rPr lang="en-US" altLang="zh-CN" sz="2000" dirty="0"/>
              <a:t>Foreign direct investment as a percentage of GDP was used to measure the degree of openness.</a:t>
            </a:r>
            <a:endParaRPr lang="en-US" altLang="zh-CN" sz="2000" b="1" dirty="0">
              <a:latin typeface="+mn-lt"/>
              <a:ea typeface="+mn-ea"/>
            </a:endParaRPr>
          </a:p>
          <a:p>
            <a:pPr fontAlgn="auto">
              <a:spcBef>
                <a:spcPts val="0"/>
              </a:spcBef>
              <a:spcAft>
                <a:spcPts val="0"/>
              </a:spcAft>
              <a:defRPr/>
            </a:pPr>
            <a:r>
              <a:rPr lang="zh-CN" altLang="en-US" sz="2000" b="1" dirty="0">
                <a:latin typeface="+mn-lt"/>
                <a:ea typeface="+mn-ea"/>
              </a:rPr>
              <a:t>④</a:t>
            </a:r>
            <a:r>
              <a:rPr lang="en-US" altLang="zh-CN" sz="2000" b="1" dirty="0">
                <a:latin typeface="+mn-lt"/>
                <a:ea typeface="+mn-ea"/>
              </a:rPr>
              <a:t>Cultural ties to the UK (Cult)</a:t>
            </a:r>
          </a:p>
          <a:p>
            <a:pPr algn="just" fontAlgn="auto">
              <a:spcBef>
                <a:spcPts val="0"/>
              </a:spcBef>
              <a:spcAft>
                <a:spcPts val="0"/>
              </a:spcAft>
              <a:defRPr/>
            </a:pPr>
            <a:r>
              <a:rPr lang="en-US" altLang="zh-CN" sz="2000" dirty="0">
                <a:latin typeface="+mn-lt"/>
                <a:ea typeface="+mn-ea"/>
              </a:rPr>
              <a:t>This is a dummy variable that takes the value of 1 if the country has Ties to British culture or zero otherwise.</a:t>
            </a:r>
          </a:p>
          <a:p>
            <a:pPr algn="just" fontAlgn="auto">
              <a:spcBef>
                <a:spcPts val="0"/>
              </a:spcBef>
              <a:spcAft>
                <a:spcPts val="0"/>
              </a:spcAft>
              <a:defRPr/>
            </a:pPr>
            <a:r>
              <a:rPr lang="zh-CN" altLang="en-US" sz="2000" b="1" dirty="0">
                <a:latin typeface="+mn-lt"/>
                <a:ea typeface="+mn-ea"/>
              </a:rPr>
              <a:t>⑤</a:t>
            </a:r>
            <a:r>
              <a:rPr lang="en-US" altLang="zh-CN" sz="2000" b="1" dirty="0">
                <a:latin typeface="+mn-lt"/>
                <a:ea typeface="+mn-ea"/>
              </a:rPr>
              <a:t>Relative capital market size (Cap)</a:t>
            </a:r>
          </a:p>
          <a:p>
            <a:pPr algn="just" fontAlgn="auto">
              <a:spcBef>
                <a:spcPts val="0"/>
              </a:spcBef>
              <a:spcAft>
                <a:spcPts val="0"/>
              </a:spcAft>
              <a:defRPr/>
            </a:pPr>
            <a:r>
              <a:rPr lang="en-US" altLang="zh-CN" sz="2000" dirty="0">
                <a:latin typeface="+mn-lt"/>
                <a:ea typeface="+mn-ea"/>
              </a:rPr>
              <a:t>The relative capital market size was measured by the average market capitalization as a percentage of GDP.</a:t>
            </a:r>
          </a:p>
          <a:p>
            <a:pPr algn="just" fontAlgn="auto">
              <a:spcBef>
                <a:spcPts val="0"/>
              </a:spcBef>
              <a:spcAft>
                <a:spcPts val="0"/>
              </a:spcAft>
              <a:defRPr/>
            </a:pPr>
            <a:endParaRPr lang="en-US" altLang="zh-CN" sz="2000" dirty="0">
              <a:latin typeface="+mn-lt"/>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5288" y="296863"/>
            <a:ext cx="8821737" cy="649287"/>
          </a:xfrm>
        </p:spPr>
        <p:txBody>
          <a:bodyPr rtlCol="0"/>
          <a:lstStyle/>
          <a:p>
            <a:pPr eaLnBrk="1" fontAlgn="auto" hangingPunct="1">
              <a:spcAft>
                <a:spcPts val="0"/>
              </a:spcAft>
              <a:defRPr/>
            </a:pPr>
            <a:r>
              <a:rPr lang="en-US" altLang="zh-CN" b="0" dirty="0" smtClean="0"/>
              <a:t>RESEARCH METHODOLOGY</a:t>
            </a:r>
            <a:endParaRPr lang="zh-CN" altLang="en-US" b="0" dirty="0"/>
          </a:p>
        </p:txBody>
      </p:sp>
      <p:sp>
        <p:nvSpPr>
          <p:cNvPr id="10" name="矩形 9"/>
          <p:cNvSpPr/>
          <p:nvPr/>
        </p:nvSpPr>
        <p:spPr>
          <a:xfrm>
            <a:off x="496888" y="1327150"/>
            <a:ext cx="8691562" cy="4893647"/>
          </a:xfrm>
          <a:prstGeom prst="rect">
            <a:avLst/>
          </a:prstGeom>
        </p:spPr>
        <p:txBody>
          <a:bodyPr>
            <a:spAutoFit/>
          </a:bodyPr>
          <a:lstStyle/>
          <a:p>
            <a:pPr algn="ctr" fontAlgn="auto">
              <a:spcBef>
                <a:spcPts val="0"/>
              </a:spcBef>
              <a:spcAft>
                <a:spcPts val="0"/>
              </a:spcAft>
              <a:defRPr/>
            </a:pPr>
            <a:r>
              <a:rPr lang="en-US" altLang="zh-CN" sz="2800" b="1" dirty="0">
                <a:solidFill>
                  <a:schemeClr val="accent5"/>
                </a:solidFill>
                <a:latin typeface="+mn-lt"/>
                <a:ea typeface="+mn-ea"/>
              </a:rPr>
              <a:t>Sources of data</a:t>
            </a:r>
          </a:p>
          <a:p>
            <a:pPr algn="just" fontAlgn="auto">
              <a:spcBef>
                <a:spcPts val="0"/>
              </a:spcBef>
              <a:spcAft>
                <a:spcPts val="0"/>
              </a:spcAft>
              <a:defRPr/>
            </a:pPr>
            <a:endParaRPr lang="en-US" altLang="zh-CN" sz="2000" dirty="0" smtClean="0">
              <a:latin typeface="+mn-lt"/>
              <a:ea typeface="+mn-ea"/>
            </a:endParaRPr>
          </a:p>
          <a:p>
            <a:pPr algn="just" fontAlgn="auto">
              <a:spcBef>
                <a:spcPts val="0"/>
              </a:spcBef>
              <a:spcAft>
                <a:spcPts val="0"/>
              </a:spcAft>
              <a:defRPr/>
            </a:pPr>
            <a:r>
              <a:rPr lang="en-US" altLang="zh-CN" sz="2000" dirty="0" smtClean="0">
                <a:latin typeface="+mn-lt"/>
                <a:ea typeface="+mn-ea"/>
              </a:rPr>
              <a:t>All </a:t>
            </a:r>
            <a:r>
              <a:rPr lang="en-US" altLang="zh-CN" sz="2000" dirty="0">
                <a:latin typeface="+mn-lt"/>
                <a:ea typeface="+mn-ea"/>
              </a:rPr>
              <a:t>the data extracted for the variables were available on the World Bank website, with the exception of cultural ties to the UK where colonial history and subsequent membership of the Commonwealth of Nations was used.</a:t>
            </a:r>
            <a:endParaRPr lang="en-US" altLang="zh-CN" sz="2000" dirty="0">
              <a:latin typeface="+mn-lt"/>
              <a:ea typeface="+mn-ea"/>
            </a:endParaRPr>
          </a:p>
          <a:p>
            <a:pPr algn="ctr" fontAlgn="auto">
              <a:spcBef>
                <a:spcPts val="0"/>
              </a:spcBef>
              <a:spcAft>
                <a:spcPts val="0"/>
              </a:spcAft>
              <a:defRPr/>
            </a:pPr>
            <a:endParaRPr lang="en-US" altLang="zh-CN" sz="2400" b="1" dirty="0">
              <a:solidFill>
                <a:schemeClr val="accent5"/>
              </a:solidFill>
              <a:latin typeface="+mn-lt"/>
              <a:ea typeface="+mn-ea"/>
            </a:endParaRPr>
          </a:p>
          <a:p>
            <a:pPr algn="ctr" fontAlgn="auto">
              <a:spcBef>
                <a:spcPts val="0"/>
              </a:spcBef>
              <a:spcAft>
                <a:spcPts val="0"/>
              </a:spcAft>
              <a:defRPr/>
            </a:pPr>
            <a:r>
              <a:rPr lang="en-US" altLang="zh-CN" sz="2800" b="1" dirty="0">
                <a:solidFill>
                  <a:schemeClr val="accent5"/>
                </a:solidFill>
                <a:latin typeface="+mn-lt"/>
                <a:ea typeface="+mn-ea"/>
              </a:rPr>
              <a:t>Sample </a:t>
            </a:r>
            <a:r>
              <a:rPr lang="en-US" altLang="zh-CN" sz="2800" b="1" dirty="0" smtClean="0">
                <a:solidFill>
                  <a:schemeClr val="accent5"/>
                </a:solidFill>
                <a:latin typeface="+mn-lt"/>
                <a:ea typeface="+mn-ea"/>
              </a:rPr>
              <a:t>countries</a:t>
            </a:r>
          </a:p>
          <a:p>
            <a:pPr fontAlgn="auto">
              <a:spcBef>
                <a:spcPts val="0"/>
              </a:spcBef>
              <a:spcAft>
                <a:spcPts val="0"/>
              </a:spcAft>
              <a:defRPr/>
            </a:pPr>
            <a:endParaRPr lang="en-US" altLang="zh-CN" sz="2000" dirty="0" smtClean="0">
              <a:latin typeface="+mn-lt"/>
              <a:ea typeface="+mn-ea"/>
            </a:endParaRPr>
          </a:p>
          <a:p>
            <a:pPr algn="just" fontAlgn="auto">
              <a:spcBef>
                <a:spcPts val="0"/>
              </a:spcBef>
              <a:spcAft>
                <a:spcPts val="0"/>
              </a:spcAft>
              <a:defRPr/>
            </a:pPr>
            <a:r>
              <a:rPr lang="en-US" altLang="zh-CN" sz="2000" dirty="0" smtClean="0">
                <a:latin typeface="+mn-lt"/>
                <a:ea typeface="+mn-ea"/>
              </a:rPr>
              <a:t>While </a:t>
            </a:r>
            <a:r>
              <a:rPr lang="en-US" altLang="zh-CN" sz="2000" dirty="0">
                <a:latin typeface="+mn-lt"/>
                <a:ea typeface="+mn-ea"/>
              </a:rPr>
              <a:t>all 48 African countries in the Deloitte (2011) dataset were chosen, difficulties </a:t>
            </a:r>
            <a:r>
              <a:rPr lang="en-US" altLang="zh-CN" sz="2000" dirty="0" smtClean="0">
                <a:latin typeface="+mn-lt"/>
                <a:ea typeface="+mn-ea"/>
              </a:rPr>
              <a:t>in obtaining </a:t>
            </a:r>
            <a:r>
              <a:rPr lang="en-US" altLang="zh-CN" sz="2000" dirty="0">
                <a:latin typeface="+mn-lt"/>
                <a:ea typeface="+mn-ea"/>
              </a:rPr>
              <a:t>the necessary data for all of them meant that only 32 countries comprised </a:t>
            </a:r>
            <a:r>
              <a:rPr lang="en-US" altLang="zh-CN" sz="2000" dirty="0" smtClean="0">
                <a:latin typeface="+mn-lt"/>
                <a:ea typeface="+mn-ea"/>
              </a:rPr>
              <a:t>the final </a:t>
            </a:r>
            <a:r>
              <a:rPr lang="en-US" altLang="zh-CN" sz="2000" dirty="0">
                <a:latin typeface="+mn-lt"/>
                <a:ea typeface="+mn-ea"/>
              </a:rPr>
              <a:t>data set.</a:t>
            </a:r>
            <a:endParaRPr lang="en-US" altLang="zh-CN" sz="2000" dirty="0">
              <a:latin typeface="+mn-lt"/>
              <a:ea typeface="+mn-ea"/>
            </a:endParaRPr>
          </a:p>
          <a:p>
            <a:pPr algn="just" fontAlgn="auto">
              <a:spcBef>
                <a:spcPts val="0"/>
              </a:spcBef>
              <a:spcAft>
                <a:spcPts val="0"/>
              </a:spcAft>
              <a:defRPr/>
            </a:pPr>
            <a:endParaRPr lang="en-US" altLang="zh-CN" sz="2000" dirty="0">
              <a:latin typeface="+mn-lt"/>
              <a:ea typeface="+mn-ea"/>
            </a:endParaRPr>
          </a:p>
          <a:p>
            <a:pPr algn="ctr" fontAlgn="auto">
              <a:spcBef>
                <a:spcPts val="0"/>
              </a:spcBef>
              <a:spcAft>
                <a:spcPts val="0"/>
              </a:spcAft>
              <a:defRPr/>
            </a:pPr>
            <a:endParaRPr lang="en-US" altLang="zh-CN" sz="2800" b="1" dirty="0">
              <a:solidFill>
                <a:schemeClr val="accent5"/>
              </a:solidFill>
              <a:latin typeface="+mn-lt"/>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753</TotalTime>
  <Words>1253</Words>
  <Application>Microsoft Office PowerPoint</Application>
  <PresentationFormat>A4 纸张(210x297 毫米)</PresentationFormat>
  <Paragraphs>95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Arial</vt:lpstr>
      <vt:lpstr>宋体</vt:lpstr>
      <vt:lpstr>微软雅黑</vt:lpstr>
      <vt:lpstr>Calibri</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ASUS</cp:lastModifiedBy>
  <cp:revision>195</cp:revision>
  <dcterms:created xsi:type="dcterms:W3CDTF">2015-04-19T07:39:12Z</dcterms:created>
  <dcterms:modified xsi:type="dcterms:W3CDTF">2017-11-10T03:49:53Z</dcterms:modified>
</cp:coreProperties>
</file>