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714" r:id="rId1"/>
  </p:sldMasterIdLst>
  <p:sldIdLst>
    <p:sldId id="312" r:id="rId2"/>
    <p:sldId id="278" r:id="rId3"/>
    <p:sldId id="325" r:id="rId4"/>
    <p:sldId id="314" r:id="rId5"/>
    <p:sldId id="313" r:id="rId6"/>
    <p:sldId id="263" r:id="rId7"/>
    <p:sldId id="326" r:id="rId8"/>
    <p:sldId id="329" r:id="rId9"/>
    <p:sldId id="330" r:id="rId10"/>
    <p:sldId id="320" r:id="rId11"/>
    <p:sldId id="264" r:id="rId12"/>
    <p:sldId id="271" r:id="rId13"/>
    <p:sldId id="315" r:id="rId14"/>
    <p:sldId id="322" r:id="rId15"/>
    <p:sldId id="321" r:id="rId16"/>
    <p:sldId id="328" r:id="rId17"/>
    <p:sldId id="331" r:id="rId18"/>
    <p:sldId id="316" r:id="rId19"/>
    <p:sldId id="317" r:id="rId20"/>
    <p:sldId id="318" r:id="rId21"/>
    <p:sldId id="308" r:id="rId22"/>
    <p:sldId id="332" r:id="rId23"/>
    <p:sldId id="336" r:id="rId24"/>
    <p:sldId id="333" r:id="rId25"/>
    <p:sldId id="334" r:id="rId26"/>
    <p:sldId id="337" r:id="rId27"/>
    <p:sldId id="338" r:id="rId28"/>
    <p:sldId id="339" r:id="rId29"/>
  </p:sldIdLst>
  <p:sldSz cx="12192000" cy="6858000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  <p:embeddedFont>
      <p:font typeface="华文楷体" panose="02010600040101010101" pitchFamily="2" charset="-122"/>
      <p:regular r:id="rId35"/>
    </p:embeddedFont>
  </p:embeddedFontLst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6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88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7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4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2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0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8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9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9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843D7D-036B-4620-85AD-793BFC4FDC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97C3-9FE4-4D52-A603-C8C9805E4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.baidu.com/search/detail?ct=503316480&amp;z=undefined&amp;tn=baiduimagedetail&amp;ipn=d&amp;word=%E4%BA%BF%E6%BB%8B&amp;step_word=&amp;ie=utf-8&amp;in=&amp;cl=2&amp;lm=-1&amp;st=undefined&amp;hd=undefined&amp;latest=undefined&amp;copyright=undefined&amp;cs=1007631086,2955182680&amp;os=3615957481,3489702126&amp;simid=4243301840,736713294&amp;pn=4&amp;rn=1&amp;di=89210&amp;ln=1525&amp;fr=&amp;fmq=1558335570839_R&amp;fm=&amp;ic=undefined&amp;s=undefined&amp;se=&amp;sme=&amp;tab=0&amp;width=undefined&amp;height=undefined&amp;face=undefined&amp;is=0,0&amp;istype=0&amp;ist=&amp;jit=&amp;bdtype=0&amp;spn=0&amp;pi=0&amp;gsm=0&amp;objurl=http%3A%2F%2Fimg.mp.itc.cn%2Fupload%2F20170804%2F90c2860195094d8d88eb34f00947522b_th.jpg&amp;rpstart=0&amp;rpnum=0&amp;adpicid=0&amp;force=undefined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image.baidu.com/search/detail?ct=503316480&amp;z=&amp;tn=baiduimagedetail&amp;ipn=d&amp;word=%E6%8F%90%E9%97%AE%E7%8E%AF%E8%8A%82&amp;step_word=&amp;ie=utf-8&amp;in=&amp;cl=2&amp;lm=-1&amp;st=-1&amp;hd=&amp;latest=&amp;copyright=&amp;cs=1820039901,2727119054&amp;os=3276484390,976443094&amp;simid=0,0&amp;pn=0&amp;rn=1&amp;di=189420&amp;ln=1013&amp;fr=&amp;fmq=1558358292913_R&amp;ic=&amp;s=undefined&amp;se=&amp;sme=&amp;tab=0&amp;width=&amp;height=&amp;face=undefined&amp;is=0,0&amp;istype=2&amp;ist=&amp;jit=&amp;bdtype=0&amp;spn=0&amp;pi=0&amp;gsm=0&amp;objurl=http%3A%2F%2Fwww.jungle.org.cn%2Fuploads%2Fallimg%2F180627%2F1-1P62G42I1435.jpg&amp;rpstart=0&amp;rpnum=0&amp;adpicid=0&amp;force=undefine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197E52E1-D251-49A2-8258-F2D3AE60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4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ca2eafb1b4bfc3310e16fac4b5a4c3">
            <a:extLst>
              <a:ext uri="{FF2B5EF4-FFF2-40B4-BE49-F238E27FC236}">
                <a16:creationId xmlns:a16="http://schemas.microsoft.com/office/drawing/2014/main" id="{125E5E00-6621-4B89-B455-23BE603B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4" y="0"/>
            <a:ext cx="1118457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03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059" y="6570634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华康娃娃体W5(P)" panose="040B0500000000000000" pitchFamily="82" charset="-122"/>
                <a:ea typeface="华康娃娃体W5(P)" panose="040B0500000000000000" pitchFamily="82" charset="-122"/>
                <a:cs typeface="Arial" panose="020B0604020202020204" pitchFamily="34" charset="0"/>
              </a:rPr>
              <a:t>小陆老师收集</a:t>
            </a:r>
          </a:p>
        </p:txBody>
      </p:sp>
      <p:pic>
        <p:nvPicPr>
          <p:cNvPr id="4" name="Picture 3" descr="11fd0d4386a14d3c9ce6aab1e189b75a">
            <a:extLst>
              <a:ext uri="{FF2B5EF4-FFF2-40B4-BE49-F238E27FC236}">
                <a16:creationId xmlns:a16="http://schemas.microsoft.com/office/drawing/2014/main" id="{5E54E412-9026-4B03-9717-C7BFF11B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6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30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059" y="6570634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  <a:cs typeface="Arial" panose="020B0604020202020204" pitchFamily="34" charset="0"/>
              </a:rPr>
              <a:t>小陆老师收集</a:t>
            </a:r>
          </a:p>
        </p:txBody>
      </p:sp>
      <p:pic>
        <p:nvPicPr>
          <p:cNvPr id="4" name="Picture 5" descr="45bca22336734105b7a302241f5cc240">
            <a:extLst>
              <a:ext uri="{FF2B5EF4-FFF2-40B4-BE49-F238E27FC236}">
                <a16:creationId xmlns:a16="http://schemas.microsoft.com/office/drawing/2014/main" id="{93AEBA8B-C13B-4FA8-B676-3B5B5DB3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" y="-2585"/>
            <a:ext cx="12100560" cy="686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0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7fd80ff611694d9399946bcae6444742">
            <a:extLst>
              <a:ext uri="{FF2B5EF4-FFF2-40B4-BE49-F238E27FC236}">
                <a16:creationId xmlns:a16="http://schemas.microsoft.com/office/drawing/2014/main" id="{5F49A113-3313-436E-AB2E-70BD1AB3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" y="0"/>
            <a:ext cx="121383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96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dd163a43f7de7a31db8af27538b387">
            <a:extLst>
              <a:ext uri="{FF2B5EF4-FFF2-40B4-BE49-F238E27FC236}">
                <a16:creationId xmlns:a16="http://schemas.microsoft.com/office/drawing/2014/main" id="{F64CEDEF-7C8B-4DFF-9F47-B723FE93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1760"/>
            <a:ext cx="9997440" cy="666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8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=3329972356,936242775&amp;fm=173&amp;app=49&amp;f=JPEG?w=530&amp;h=467&amp;s=D984F61A5F777E9A06F4E0570200F0F1">
            <a:extLst>
              <a:ext uri="{FF2B5EF4-FFF2-40B4-BE49-F238E27FC236}">
                <a16:creationId xmlns:a16="http://schemas.microsoft.com/office/drawing/2014/main" id="{7A0A4B30-36D4-4893-97D9-3580773E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" y="771208"/>
            <a:ext cx="5729836" cy="506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u=1994790746,2158543769&amp;fm=173&amp;app=49&amp;f=JPEG?w=526&amp;h=444&amp;s=0B84F4065F375E9A0EE5E27602007074">
            <a:extLst>
              <a:ext uri="{FF2B5EF4-FFF2-40B4-BE49-F238E27FC236}">
                <a16:creationId xmlns:a16="http://schemas.microsoft.com/office/drawing/2014/main" id="{CE5A0303-D5F8-4CA6-B0A7-B3C84A03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91" y="771208"/>
            <a:ext cx="5994901" cy="506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29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329D4-2349-4B2A-B0D0-9797DDA35524}"/>
              </a:ext>
            </a:extLst>
          </p:cNvPr>
          <p:cNvSpPr/>
          <p:nvPr/>
        </p:nvSpPr>
        <p:spPr>
          <a:xfrm>
            <a:off x="924560" y="1053515"/>
            <a:ext cx="10180320" cy="3609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 3 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亿滋国际未来规划</a:t>
            </a:r>
          </a:p>
        </p:txBody>
      </p:sp>
    </p:spTree>
    <p:extLst>
      <p:ext uri="{BB962C8B-B14F-4D97-AF65-F5344CB8AC3E}">
        <p14:creationId xmlns:p14="http://schemas.microsoft.com/office/powerpoint/2010/main" val="356859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81DF4F-DF0B-4957-9B1C-DC60ACD4BD38}"/>
              </a:ext>
            </a:extLst>
          </p:cNvPr>
          <p:cNvSpPr/>
          <p:nvPr/>
        </p:nvSpPr>
        <p:spPr>
          <a:xfrm>
            <a:off x="739254" y="1356141"/>
            <a:ext cx="5211683" cy="45871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开放式创新</a:t>
            </a:r>
            <a:endParaRPr lang="en-US" altLang="zh-CN" sz="4000" dirty="0">
              <a:ln w="0"/>
              <a:effectLst>
                <a:reflection blurRad="6350" stA="93000" endPos="4000" dir="5400000" sy="-90000" algn="bl" rotWithShape="0"/>
              </a:effectLst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增加销量</a:t>
            </a:r>
            <a:r>
              <a:rPr lang="en-US" altLang="zh-CN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——</a:t>
            </a: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收购</a:t>
            </a:r>
            <a:endParaRPr lang="en-US" altLang="zh-CN" sz="4000" dirty="0">
              <a:ln w="0"/>
              <a:effectLst>
                <a:reflection blurRad="6350" stA="93000" endPos="4000" dir="5400000" sy="-90000" algn="bl" rotWithShape="0"/>
              </a:effectLst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新兴市场发掘</a:t>
            </a:r>
            <a:endParaRPr lang="en-US" altLang="zh-CN" sz="4000" dirty="0">
              <a:ln w="0"/>
              <a:effectLst>
                <a:reflection blurRad="6350" stA="93000" endPos="4000" dir="5400000" sy="-90000" algn="bl" rotWithShape="0"/>
              </a:effectLst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商品进一步提价</a:t>
            </a:r>
            <a:endParaRPr lang="en-US" altLang="zh-CN" sz="4000" dirty="0">
              <a:ln w="0"/>
              <a:effectLst>
                <a:reflection blurRad="6350" stA="93000" endPos="4000" dir="5400000" sy="-90000" algn="bl" rotWithShape="0"/>
              </a:effectLst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dirty="0">
                <a:ln w="0"/>
                <a:effectLst>
                  <a:reflection blurRad="6350" stA="93000" endPos="4000" dir="5400000" sy="-90000" algn="bl" rotWithShape="0"/>
                </a:effectLst>
              </a:rPr>
              <a:t>创新研发中心</a:t>
            </a:r>
            <a:endParaRPr lang="zh-CN" altLang="en-US" sz="4000" b="0" cap="none" spc="0" dirty="0">
              <a:ln w="0"/>
              <a:effectLst>
                <a:reflection blurRad="6350" stA="93000" endPos="4000" dir="5400000" sy="-90000" algn="bl" rotWithShape="0"/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C0587-3BF6-42E0-9AFF-D17E637A6421}"/>
              </a:ext>
            </a:extLst>
          </p:cNvPr>
          <p:cNvSpPr/>
          <p:nvPr/>
        </p:nvSpPr>
        <p:spPr>
          <a:xfrm>
            <a:off x="210905" y="250280"/>
            <a:ext cx="31341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0" indent="-685800" algn="ctr">
              <a:buFont typeface="Arial" panose="020B0604020202020204" pitchFamily="34" charset="0"/>
              <a:buChar char="•"/>
            </a:pP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未来规划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4B4505-5F99-4305-9131-88A9B800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6" y="2079997"/>
            <a:ext cx="4820091" cy="31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72363ed017846e08d7e54c8d5aed9a4">
            <a:extLst>
              <a:ext uri="{FF2B5EF4-FFF2-40B4-BE49-F238E27FC236}">
                <a16:creationId xmlns:a16="http://schemas.microsoft.com/office/drawing/2014/main" id="{433DAA55-37CD-4B4A-A226-A15C6446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96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92a135dd09e4abb98a169f6a8d73294">
            <a:extLst>
              <a:ext uri="{FF2B5EF4-FFF2-40B4-BE49-F238E27FC236}">
                <a16:creationId xmlns:a16="http://schemas.microsoft.com/office/drawing/2014/main" id="{C687AEBB-9BE2-4A18-82AB-CC010259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4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227DE-151C-406C-A3F3-59E987D5E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16" y="132777"/>
            <a:ext cx="8745596" cy="66840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015B63-203C-4E2C-9BF2-6C0A9E471609}"/>
              </a:ext>
            </a:extLst>
          </p:cNvPr>
          <p:cNvSpPr/>
          <p:nvPr/>
        </p:nvSpPr>
        <p:spPr>
          <a:xfrm>
            <a:off x="5145404" y="41145"/>
            <a:ext cx="1576072" cy="11721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目录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607B1-0853-46CD-AD37-DEE54C718EF0}"/>
              </a:ext>
            </a:extLst>
          </p:cNvPr>
          <p:cNvSpPr/>
          <p:nvPr/>
        </p:nvSpPr>
        <p:spPr>
          <a:xfrm>
            <a:off x="3892286" y="1554013"/>
            <a:ext cx="7295587" cy="43761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公司简介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亿滋企业价值创造能力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亿滋国际未来规划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投资建议</a:t>
            </a:r>
          </a:p>
        </p:txBody>
      </p:sp>
    </p:spTree>
    <p:extLst>
      <p:ext uri="{BB962C8B-B14F-4D97-AF65-F5344CB8AC3E}">
        <p14:creationId xmlns:p14="http://schemas.microsoft.com/office/powerpoint/2010/main" val="211609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2caca558b384b4c964613f33dad9ec2">
            <a:extLst>
              <a:ext uri="{FF2B5EF4-FFF2-40B4-BE49-F238E27FC236}">
                <a16:creationId xmlns:a16="http://schemas.microsoft.com/office/drawing/2014/main" id="{7ABD2105-3964-49A8-ADDF-AF6F1A4C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12152523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8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-41145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02059" y="6570634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  <a:cs typeface="Arial" panose="020B0604020202020204" pitchFamily="34" charset="0"/>
              </a:rPr>
              <a:t>小陆老师收集</a:t>
            </a:r>
          </a:p>
        </p:txBody>
      </p:sp>
      <p:pic>
        <p:nvPicPr>
          <p:cNvPr id="2050" name="Picture 2" descr="无标题">
            <a:extLst>
              <a:ext uri="{FF2B5EF4-FFF2-40B4-BE49-F238E27FC236}">
                <a16:creationId xmlns:a16="http://schemas.microsoft.com/office/drawing/2014/main" id="{2BFC9F2D-CFF4-4A6D-BF19-455A6AE7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19" y="1480474"/>
            <a:ext cx="7290119" cy="516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36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329D4-2349-4B2A-B0D0-9797DDA35524}"/>
              </a:ext>
            </a:extLst>
          </p:cNvPr>
          <p:cNvSpPr/>
          <p:nvPr/>
        </p:nvSpPr>
        <p:spPr>
          <a:xfrm>
            <a:off x="924560" y="1053515"/>
            <a:ext cx="10180320" cy="3609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 4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投资建议</a:t>
            </a:r>
          </a:p>
        </p:txBody>
      </p:sp>
    </p:spTree>
    <p:extLst>
      <p:ext uri="{BB962C8B-B14F-4D97-AF65-F5344CB8AC3E}">
        <p14:creationId xmlns:p14="http://schemas.microsoft.com/office/powerpoint/2010/main" val="295881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无标题">
            <a:extLst>
              <a:ext uri="{FF2B5EF4-FFF2-40B4-BE49-F238E27FC236}">
                <a16:creationId xmlns:a16="http://schemas.microsoft.com/office/drawing/2014/main" id="{5A30A253-C778-4C0A-8565-FD91B5FA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5403"/>
            <a:ext cx="12219956" cy="669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57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">
            <a:extLst>
              <a:ext uri="{FF2B5EF4-FFF2-40B4-BE49-F238E27FC236}">
                <a16:creationId xmlns:a16="http://schemas.microsoft.com/office/drawing/2014/main" id="{82217193-25DA-4004-9795-B72E427D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50"/>
            <a:ext cx="12190412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97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">
            <a:extLst>
              <a:ext uri="{FF2B5EF4-FFF2-40B4-BE49-F238E27FC236}">
                <a16:creationId xmlns:a16="http://schemas.microsoft.com/office/drawing/2014/main" id="{D70FE036-2F29-4972-BB76-E19D62FE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3" y="71120"/>
            <a:ext cx="12095317" cy="671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52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4E89E5-AF16-4707-83BA-5357EE210ED5}"/>
              </a:ext>
            </a:extLst>
          </p:cNvPr>
          <p:cNvSpPr/>
          <p:nvPr/>
        </p:nvSpPr>
        <p:spPr>
          <a:xfrm>
            <a:off x="1513840" y="1106873"/>
            <a:ext cx="9164320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虽然目前休闲零食行业处于一个新常态的经济形势下，对销售有一定影响，但整个行业发展还是较为稳定。作为龙头糖果饼干生产商，亿滋国际近几年来营业收入和净利润都呈增长趋势，偿债能力、盈利能力等指标良好。现在正积极加采用各国“产品本土化”战略，其发展空间巨大，食品等基础零食仍有很大的空间，公司切合政府提出的“生态化”概念，大力参与可持续发展生产，未来有望转型升级，最终形成“大金融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大数据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互联网”的智慧“供产销”。所以，该公司股票对投资者而言可以长期持有。</a:t>
            </a:r>
          </a:p>
        </p:txBody>
      </p:sp>
    </p:spTree>
    <p:extLst>
      <p:ext uri="{BB962C8B-B14F-4D97-AF65-F5344CB8AC3E}">
        <p14:creationId xmlns:p14="http://schemas.microsoft.com/office/powerpoint/2010/main" val="293561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6D7460-404C-4803-BCDE-EB9AE636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32302F-D765-4AF7-A3EF-FA978F603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2111307"/>
            <a:ext cx="8727440" cy="26353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FE1E3-DA4D-4B6E-A3C8-8335110A9D8F}"/>
              </a:ext>
            </a:extLst>
          </p:cNvPr>
          <p:cNvSpPr/>
          <p:nvPr/>
        </p:nvSpPr>
        <p:spPr>
          <a:xfrm>
            <a:off x="4031264" y="2580668"/>
            <a:ext cx="4817344" cy="15320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7200" b="1" dirty="0">
                <a:ln w="12700" cmpd="sng">
                  <a:solidFill>
                    <a:srgbClr val="5AA0F5"/>
                  </a:solidFill>
                  <a:prstDash val="solid"/>
                </a:ln>
                <a:solidFill>
                  <a:srgbClr val="0E5580">
                    <a:lumMod val="40000"/>
                    <a:lumOff val="60000"/>
                  </a:srgbClr>
                </a:solidFill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08341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hlinkClick r:id="rId2"/>
            <a:extLst>
              <a:ext uri="{FF2B5EF4-FFF2-40B4-BE49-F238E27FC236}">
                <a16:creationId xmlns:a16="http://schemas.microsoft.com/office/drawing/2014/main" id="{269D735D-7AF1-424B-93FC-A041D831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" y="80327"/>
            <a:ext cx="11906390" cy="66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329D4-2349-4B2A-B0D0-9797DDA35524}"/>
              </a:ext>
            </a:extLst>
          </p:cNvPr>
          <p:cNvSpPr/>
          <p:nvPr/>
        </p:nvSpPr>
        <p:spPr>
          <a:xfrm>
            <a:off x="2672080" y="840155"/>
            <a:ext cx="6096000" cy="3609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 1 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公司简介</a:t>
            </a:r>
            <a:endParaRPr lang="en-US" altLang="zh-CN" sz="6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35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902F8-24B7-4346-87A3-9A7FAD0B97C8}"/>
              </a:ext>
            </a:extLst>
          </p:cNvPr>
          <p:cNvSpPr/>
          <p:nvPr/>
        </p:nvSpPr>
        <p:spPr>
          <a:xfrm>
            <a:off x="1290320" y="2721878"/>
            <a:ext cx="9326880" cy="3343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亿滋是全球领先的巧克力、饼干、口香糖、糖果、咖啡及固体饮料制造商，前身是美国第一、全球第二大食品公司</a:t>
            </a:r>
            <a:r>
              <a:rPr lang="en-US" altLang="zh-CN" sz="2400" dirty="0"/>
              <a:t>——</a:t>
            </a:r>
            <a:r>
              <a:rPr lang="zh-CN" altLang="en-US" sz="2400" dirty="0"/>
              <a:t>卡夫食品。卡夫食品于</a:t>
            </a:r>
            <a:r>
              <a:rPr lang="en-US" altLang="zh-CN" sz="2400" dirty="0"/>
              <a:t>2012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月拆分为两家独立上市公司，面向北美的杂货业务沿用卡夫食品的名字，而面向全球市场的零食业务则有了新名字</a:t>
            </a:r>
            <a:r>
              <a:rPr lang="en-US" altLang="zh-CN" sz="2400" dirty="0"/>
              <a:t>——</a:t>
            </a:r>
            <a:r>
              <a:rPr lang="zh-CN" altLang="en-US" sz="2400" dirty="0"/>
              <a:t>亿滋国际。亿滋国际在纳斯达克上市，股票代码为</a:t>
            </a:r>
            <a:r>
              <a:rPr lang="en-US" altLang="zh-CN" sz="2400" dirty="0"/>
              <a:t>“MDLZ”</a:t>
            </a:r>
            <a:r>
              <a:rPr lang="zh-CN" altLang="en-US" sz="2400" dirty="0"/>
              <a:t>。年收益</a:t>
            </a:r>
            <a:r>
              <a:rPr lang="en-US" altLang="zh-CN" sz="2400" dirty="0"/>
              <a:t>350+</a:t>
            </a:r>
            <a:r>
              <a:rPr lang="zh-CN" altLang="en-US" sz="2400" dirty="0"/>
              <a:t>亿美元，世界</a:t>
            </a:r>
            <a:r>
              <a:rPr lang="en-US" altLang="zh-CN" sz="2400" dirty="0"/>
              <a:t>500</a:t>
            </a:r>
            <a:r>
              <a:rPr lang="zh-CN" altLang="en-US" sz="2400" dirty="0"/>
              <a:t>强第</a:t>
            </a:r>
            <a:r>
              <a:rPr lang="en-US" altLang="zh-CN" sz="2400" dirty="0"/>
              <a:t>459</a:t>
            </a:r>
            <a:r>
              <a:rPr lang="zh-CN" altLang="en-US" sz="2400" dirty="0"/>
              <a:t>位。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28CEAB-810D-43EB-AB74-D30D3F9E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365760"/>
            <a:ext cx="4762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65DF29-D743-4CEC-898D-41415EF6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" y="37214"/>
            <a:ext cx="12070506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2059" y="6570634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  <a:lumOff val="35000"/>
                  </a:schemeClr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  <a:cs typeface="Arial" panose="020B0604020202020204" pitchFamily="34" charset="0"/>
              </a:rPr>
              <a:t>小陆老师收集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A337DF-84C9-4A9C-9293-FC12D9E4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9" y="0"/>
            <a:ext cx="110540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329D4-2349-4B2A-B0D0-9797DDA35524}"/>
              </a:ext>
            </a:extLst>
          </p:cNvPr>
          <p:cNvSpPr/>
          <p:nvPr/>
        </p:nvSpPr>
        <p:spPr>
          <a:xfrm>
            <a:off x="924560" y="1053515"/>
            <a:ext cx="10180320" cy="3609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 2 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企业价值创造能力</a:t>
            </a:r>
          </a:p>
        </p:txBody>
      </p:sp>
    </p:spTree>
    <p:extLst>
      <p:ext uri="{BB962C8B-B14F-4D97-AF65-F5344CB8AC3E}">
        <p14:creationId xmlns:p14="http://schemas.microsoft.com/office/powerpoint/2010/main" val="17097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111559-6378-4B05-88C8-D0B15949DB04}"/>
              </a:ext>
            </a:extLst>
          </p:cNvPr>
          <p:cNvSpPr/>
          <p:nvPr/>
        </p:nvSpPr>
        <p:spPr>
          <a:xfrm>
            <a:off x="5201919" y="779402"/>
            <a:ext cx="5313681" cy="55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从行业来说，亿滋旗下产品属于休闲食品，主要包括糖果、面包、膨化食品……近年来，全球收入水平的不断提高，休闲娱乐支出逐渐增多，休闲食品行业也在迅速发展。</a:t>
            </a:r>
          </a:p>
          <a:p>
            <a:pPr indent="2794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休闲食品总体市场正以年均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16.70%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复合增长以上的速度膨胀，预计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2019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年年产值可达到</a:t>
            </a: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19925.28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亿元。在当今的市场环境下，消费需求呈现多元化与个性化，休闲零食前景将更加明朗。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6C276E-916E-49CF-98A9-C6156CBDCD2D}"/>
              </a:ext>
            </a:extLst>
          </p:cNvPr>
          <p:cNvSpPr/>
          <p:nvPr/>
        </p:nvSpPr>
        <p:spPr>
          <a:xfrm>
            <a:off x="231225" y="280566"/>
            <a:ext cx="31341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行业现状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545C49-2D05-4746-9F00-7AD8B936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4" y="1930400"/>
            <a:ext cx="4665896" cy="37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1B5A4B-02A7-4E49-A7D9-C2C5DED9F53C}"/>
              </a:ext>
            </a:extLst>
          </p:cNvPr>
          <p:cNvSpPr/>
          <p:nvPr/>
        </p:nvSpPr>
        <p:spPr>
          <a:xfrm>
            <a:off x="1610360" y="1944275"/>
            <a:ext cx="8971280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/>
              <a:t>  </a:t>
            </a:r>
            <a:r>
              <a:rPr lang="zh-CN" altLang="zh-CN" sz="2400" dirty="0"/>
              <a:t>亿滋虽在食品业占有相对优势，但任有许多竞争对手。以雀巢、可口可乐、百事、通用磨坊等为代表的食品巨头们都在尝试新的布局。亿滋食品在五年前就预见饼干业务未来激烈竞争</a:t>
            </a:r>
            <a:r>
              <a:rPr lang="zh-CN" altLang="en-US" sz="2400" dirty="0"/>
              <a:t>。</a:t>
            </a:r>
            <a:endParaRPr lang="en-US" altLang="zh-CN" sz="2400" dirty="0"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indent="2794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亿滋未来的核心竞争力在于：能不能满足消费者日益丰富的消费需求以及日益提升的个性化需求，伴随智能制造的发展，如何将消费者的需求迅速转化为生产线上的生产过程。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A43A32-C043-4E15-9C56-10805DE866EF}"/>
              </a:ext>
            </a:extLst>
          </p:cNvPr>
          <p:cNvSpPr/>
          <p:nvPr/>
        </p:nvSpPr>
        <p:spPr>
          <a:xfrm>
            <a:off x="149945" y="280760"/>
            <a:ext cx="31341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0" indent="-685800" algn="ctr">
              <a:buFont typeface="Arial" panose="020B0604020202020204" pitchFamily="34" charset="0"/>
              <a:buChar char="•"/>
            </a:pPr>
            <a:r>
              <a:rPr lang="zh-CN" altLang="en-US" sz="4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行业竞争</a:t>
            </a:r>
          </a:p>
        </p:txBody>
      </p:sp>
    </p:spTree>
    <p:extLst>
      <p:ext uri="{BB962C8B-B14F-4D97-AF65-F5344CB8AC3E}">
        <p14:creationId xmlns:p14="http://schemas.microsoft.com/office/powerpoint/2010/main" val="585941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495</Words>
  <Application>Microsoft Office PowerPoint</Application>
  <PresentationFormat>宽屏</PresentationFormat>
  <Paragraphs>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华文楷体</vt:lpstr>
      <vt:lpstr>Arial</vt:lpstr>
      <vt:lpstr>Times New Roman</vt:lpstr>
      <vt:lpstr>Century Gothic</vt:lpstr>
      <vt:lpstr>华康娃娃体W5(P)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宫 奕帆</cp:lastModifiedBy>
  <cp:revision>33</cp:revision>
  <dcterms:created xsi:type="dcterms:W3CDTF">2014-09-23T10:43:03Z</dcterms:created>
  <dcterms:modified xsi:type="dcterms:W3CDTF">2019-05-20T13:31:21Z</dcterms:modified>
</cp:coreProperties>
</file>