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0" r:id="rId3"/>
    <p:sldId id="347" r:id="rId4"/>
    <p:sldId id="345" r:id="rId5"/>
    <p:sldId id="286" r:id="rId6"/>
    <p:sldId id="295" r:id="rId7"/>
    <p:sldId id="315" r:id="rId8"/>
    <p:sldId id="338" r:id="rId9"/>
    <p:sldId id="348" r:id="rId10"/>
    <p:sldId id="287" r:id="rId11"/>
    <p:sldId id="339" r:id="rId12"/>
    <p:sldId id="342" r:id="rId13"/>
    <p:sldId id="349" r:id="rId14"/>
    <p:sldId id="346" r:id="rId15"/>
    <p:sldId id="351" r:id="rId16"/>
    <p:sldId id="341" r:id="rId17"/>
    <p:sldId id="352" r:id="rId18"/>
    <p:sldId id="340" r:id="rId19"/>
    <p:sldId id="350" r:id="rId20"/>
    <p:sldId id="284" r:id="rId21"/>
    <p:sldId id="28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04">
          <p15:clr>
            <a:srgbClr val="A4A3A4"/>
          </p15:clr>
        </p15:guide>
        <p15:guide id="2" pos="387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BB3"/>
    <a:srgbClr val="FDCD5F"/>
    <a:srgbClr val="55C1E7"/>
    <a:srgbClr val="93B784"/>
    <a:srgbClr val="1B90A2"/>
    <a:srgbClr val="A6A6A6"/>
    <a:srgbClr val="595E64"/>
    <a:srgbClr val="4FCCAC"/>
    <a:srgbClr val="A1D46F"/>
    <a:srgbClr val="D2D4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47" autoAdjust="0"/>
    <p:restoredTop sz="92818" autoAdjust="0"/>
  </p:normalViewPr>
  <p:slideViewPr>
    <p:cSldViewPr snapToGrid="0">
      <p:cViewPr>
        <p:scale>
          <a:sx n="75" d="100"/>
          <a:sy n="75" d="100"/>
        </p:scale>
        <p:origin x="280" y="1120"/>
      </p:cViewPr>
      <p:guideLst>
        <p:guide orient="horz" pos="1904"/>
        <p:guide pos="3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13T21:55:25.07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t>2017/11/20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t>‹#›</a:t>
            </a:fld>
            <a:endParaRPr lang="zh-CN" altLang="en-US"/>
          </a:p>
        </p:txBody>
      </p:sp>
    </p:spTree>
    <p:extLst>
      <p:ext uri="{BB962C8B-B14F-4D97-AF65-F5344CB8AC3E}">
        <p14:creationId xmlns:p14="http://schemas.microsoft.com/office/powerpoint/2010/main" val="206923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E111FDB-DAD7-4D52-9BAA-09527333435C}" type="slidenum">
              <a:rPr lang="zh-CN" altLang="en-US" smtClean="0"/>
              <a:t>8</a:t>
            </a:fld>
            <a:endParaRPr lang="zh-CN" altLang="en-US"/>
          </a:p>
        </p:txBody>
      </p:sp>
    </p:spTree>
    <p:extLst>
      <p:ext uri="{BB962C8B-B14F-4D97-AF65-F5344CB8AC3E}">
        <p14:creationId xmlns:p14="http://schemas.microsoft.com/office/powerpoint/2010/main" val="29197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a:fillRect/>
          </a:stretch>
        </p:blipFill>
        <p:spPr>
          <a:xfrm>
            <a:off x="0" y="0"/>
            <a:ext cx="12192000" cy="738968"/>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0" y="6313714"/>
            <a:ext cx="12192000" cy="544286"/>
          </a:xfrm>
          <a:prstGeom prst="rect">
            <a:avLst/>
          </a:prstGeom>
        </p:spPr>
      </p:pic>
      <p:grpSp>
        <p:nvGrpSpPr>
          <p:cNvPr id="9" name="组合 8"/>
          <p:cNvGrpSpPr/>
          <p:nvPr userDrawn="1"/>
        </p:nvGrpSpPr>
        <p:grpSpPr>
          <a:xfrm>
            <a:off x="0" y="134543"/>
            <a:ext cx="465354" cy="469881"/>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C0710-1941-4207-AFC4-70422DBD405E}" type="datetimeFigureOut">
              <a:rPr lang="zh-CN" altLang="en-US" smtClean="0"/>
              <a:t>2017/11/20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7A2-AB4B-46DB-92F9-EC6C90760E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918307" y="-7540984"/>
            <a:ext cx="13994746"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等腰三角形 11"/>
          <p:cNvSpPr/>
          <p:nvPr/>
        </p:nvSpPr>
        <p:spPr>
          <a:xfrm rot="18000000" flipH="1">
            <a:off x="8264078" y="2786034"/>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4935523" y="1487367"/>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034033" y="6243560"/>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248357" y="104592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3590151" y="5171429"/>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1358649" y="2497461"/>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35483" y="1987187"/>
            <a:ext cx="11022566" cy="1569660"/>
          </a:xfrm>
          <a:prstGeom prst="rect">
            <a:avLst/>
          </a:prstGeom>
          <a:noFill/>
        </p:spPr>
        <p:txBody>
          <a:bodyPr wrap="square" rtlCol="0">
            <a:spAutoFit/>
          </a:bodyPr>
          <a:lstStyle/>
          <a:p>
            <a:r>
              <a:rPr lang="en-US" altLang="zh-CN" sz="4800" dirty="0"/>
              <a:t>Compensation </a:t>
            </a:r>
            <a:r>
              <a:rPr lang="en-US" altLang="zh-CN" sz="4800" dirty="0" smtClean="0"/>
              <a:t>Goals </a:t>
            </a:r>
            <a:r>
              <a:rPr lang="en-US" altLang="zh-CN" sz="4800" dirty="0"/>
              <a:t>and F</a:t>
            </a:r>
            <a:r>
              <a:rPr lang="en-US" altLang="zh-CN" sz="4800" dirty="0" smtClean="0"/>
              <a:t>irm </a:t>
            </a:r>
            <a:r>
              <a:rPr lang="en-US" altLang="zh-CN" sz="4800" dirty="0"/>
              <a:t>P</a:t>
            </a:r>
            <a:r>
              <a:rPr lang="en-US" altLang="zh-CN" sz="4800" dirty="0" smtClean="0"/>
              <a:t>erformance</a:t>
            </a:r>
            <a:r>
              <a:rPr lang="en-US" altLang="zh-CN" sz="4800" dirty="0"/>
              <a:t/>
            </a:r>
            <a:br>
              <a:rPr lang="en-US" altLang="zh-CN" sz="4800" dirty="0"/>
            </a:br>
            <a:endParaRPr lang="en-US" altLang="zh-CN" sz="4800" dirty="0"/>
          </a:p>
        </p:txBody>
      </p:sp>
      <p:grpSp>
        <p:nvGrpSpPr>
          <p:cNvPr id="3" name="组合 2"/>
          <p:cNvGrpSpPr/>
          <p:nvPr/>
        </p:nvGrpSpPr>
        <p:grpSpPr>
          <a:xfrm>
            <a:off x="987024" y="3341396"/>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10030805" y="3341396"/>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10683358" y="514493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1080103" y="556302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1849819" y="6281081"/>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31155" y="6167737"/>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037115" y="4443122"/>
            <a:ext cx="6620934" cy="830997"/>
          </a:xfrm>
          <a:prstGeom prst="rect">
            <a:avLst/>
          </a:prstGeom>
          <a:noFill/>
        </p:spPr>
        <p:txBody>
          <a:bodyPr wrap="square" rtlCol="0">
            <a:spAutoFit/>
          </a:bodyPr>
          <a:lstStyle/>
          <a:p>
            <a:r>
              <a:rPr lang="en-US" altLang="zh-CN" sz="2400" dirty="0"/>
              <a:t>Benjamin </a:t>
            </a:r>
            <a:r>
              <a:rPr lang="en-US" altLang="zh-CN" sz="2400" dirty="0" smtClean="0"/>
              <a:t>Bennett, </a:t>
            </a:r>
            <a:r>
              <a:rPr lang="en-US" altLang="zh-CN" sz="2400" dirty="0"/>
              <a:t>J. </a:t>
            </a:r>
            <a:r>
              <a:rPr lang="en-US" altLang="zh-CN" sz="2400" dirty="0" err="1"/>
              <a:t>Carr</a:t>
            </a:r>
            <a:r>
              <a:rPr lang="en-US" altLang="zh-CN" sz="2400" dirty="0"/>
              <a:t> </a:t>
            </a:r>
            <a:r>
              <a:rPr lang="en-US" altLang="zh-CN" sz="2400" dirty="0" err="1"/>
              <a:t>Bettisb</a:t>
            </a:r>
            <a:r>
              <a:rPr lang="en-US" altLang="zh-CN" sz="2400" dirty="0"/>
              <a:t>, </a:t>
            </a:r>
            <a:r>
              <a:rPr lang="en-US" altLang="zh-CN" sz="2400" dirty="0" err="1"/>
              <a:t>Radhakrishnan</a:t>
            </a:r>
            <a:r>
              <a:rPr lang="en-US" altLang="zh-CN" sz="2400" dirty="0"/>
              <a:t> </a:t>
            </a:r>
            <a:r>
              <a:rPr lang="en-US" altLang="zh-CN" sz="2400" dirty="0" err="1" smtClean="0"/>
              <a:t>Gopalan</a:t>
            </a:r>
            <a:r>
              <a:rPr lang="en-US" altLang="zh-CN" sz="2400" dirty="0" smtClean="0"/>
              <a:t>, </a:t>
            </a:r>
            <a:r>
              <a:rPr lang="en-US" altLang="zh-CN" sz="2400" dirty="0"/>
              <a:t>Todd </a:t>
            </a:r>
            <a:r>
              <a:rPr lang="en-US" altLang="zh-CN" sz="2400" dirty="0" smtClean="0"/>
              <a:t>Milbourn,2017</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581257" y="160035"/>
            <a:ext cx="8511307"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Hypothesized</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581257" y="989893"/>
            <a:ext cx="11192932" cy="4893647"/>
          </a:xfrm>
          <a:prstGeom prst="rect">
            <a:avLst/>
          </a:prstGeom>
        </p:spPr>
        <p:txBody>
          <a:bodyPr wrap="square">
            <a:spAutoFit/>
          </a:bodyPr>
          <a:lstStyle/>
          <a:p>
            <a:endParaRPr lang="en-US" altLang="zh-CN" sz="2400" dirty="0" smtClean="0"/>
          </a:p>
          <a:p>
            <a:r>
              <a:rPr lang="zh-CN" altLang="en-US" sz="2000" dirty="0"/>
              <a:t> </a:t>
            </a:r>
            <a:r>
              <a:rPr lang="zh-CN" altLang="en-US" sz="2000" dirty="0" smtClean="0"/>
              <a:t>       </a:t>
            </a:r>
            <a:r>
              <a:rPr lang="en-US" altLang="zh-CN" sz="2400" dirty="0" smtClean="0"/>
              <a:t>The paper expects </a:t>
            </a:r>
            <a:r>
              <a:rPr lang="en-US" altLang="zh-CN" sz="2400" dirty="0"/>
              <a:t>the reported performance of a disproportionate number of firms to </a:t>
            </a:r>
            <a:r>
              <a:rPr lang="en-US" altLang="zh-CN" sz="2400" dirty="0" smtClean="0"/>
              <a:t>exceed </a:t>
            </a:r>
            <a:r>
              <a:rPr lang="en-US" altLang="zh-CN" sz="2400" dirty="0"/>
              <a:t>the goal by a small margin as compared to fall short by a small margin. </a:t>
            </a:r>
          </a:p>
          <a:p>
            <a:r>
              <a:rPr lang="zh-CN" altLang="en-US" sz="2400" dirty="0" smtClean="0"/>
              <a:t>       </a:t>
            </a:r>
            <a:r>
              <a:rPr lang="en-US" altLang="zh-CN" sz="2400" dirty="0" smtClean="0"/>
              <a:t>The paper expects a larger discontinuity in the density of underlying performance for executives that obtain grants that depend on a single metric as compared to executives that obtain grants contingent on multiple metrics. </a:t>
            </a:r>
          </a:p>
          <a:p>
            <a:r>
              <a:rPr lang="zh-CN" altLang="en-US" sz="2400" dirty="0" smtClean="0"/>
              <a:t>       </a:t>
            </a:r>
            <a:r>
              <a:rPr lang="en-US" altLang="zh-CN" sz="2400" dirty="0" smtClean="0"/>
              <a:t>The </a:t>
            </a:r>
            <a:r>
              <a:rPr lang="en-US" altLang="zh-CN" sz="2400" dirty="0"/>
              <a:t>slope of the PPR at the performance goal may also affect the extent of performance clustering. To the extent pay increases at a slower rate when performance exceeds a kink that is concave, The paper expects </a:t>
            </a:r>
            <a:r>
              <a:rPr lang="en-US" altLang="zh-CN" sz="2400" dirty="0" smtClean="0"/>
              <a:t>performance </a:t>
            </a:r>
            <a:r>
              <a:rPr lang="en-US" altLang="zh-CN" sz="2400" dirty="0"/>
              <a:t>to </a:t>
            </a:r>
            <a:r>
              <a:rPr lang="en-US" altLang="zh-CN" sz="2400" dirty="0" smtClean="0"/>
              <a:t>cluster </a:t>
            </a:r>
            <a:r>
              <a:rPr lang="en-US" altLang="zh-CN" sz="2400" dirty="0"/>
              <a:t>around concave kinks and </a:t>
            </a:r>
            <a:r>
              <a:rPr lang="en-US" altLang="zh-CN" sz="2400" i="1" dirty="0"/>
              <a:t>not </a:t>
            </a:r>
            <a:r>
              <a:rPr lang="en-US" altLang="zh-CN" sz="2400" dirty="0"/>
              <a:t>around convex kinks. </a:t>
            </a:r>
          </a:p>
          <a:p>
            <a:r>
              <a:rPr lang="zh-CN" altLang="en-US" sz="2400" dirty="0" smtClean="0"/>
              <a:t>      </a:t>
            </a:r>
            <a:r>
              <a:rPr lang="en-US" altLang="zh-CN" sz="2400" dirty="0" smtClean="0"/>
              <a:t> </a:t>
            </a:r>
            <a:r>
              <a:rPr lang="en-US" altLang="zh-CN" sz="2400" dirty="0"/>
              <a:t>the board evaluates managers relative to the target and </a:t>
            </a:r>
            <a:r>
              <a:rPr lang="en-US" altLang="zh-CN" sz="2400" dirty="0" smtClean="0"/>
              <a:t>punishes </a:t>
            </a:r>
            <a:r>
              <a:rPr lang="en-US" altLang="zh-CN" sz="2400" dirty="0"/>
              <a:t>underperformance, then The paper expects </a:t>
            </a:r>
            <a:r>
              <a:rPr lang="en-US" altLang="zh-CN" sz="2400" dirty="0" smtClean="0"/>
              <a:t>CEOs </a:t>
            </a:r>
            <a:r>
              <a:rPr lang="en-US" altLang="zh-CN" sz="2400" dirty="0"/>
              <a:t>who fail to meet their target to be more likely to experience forced turnover. </a:t>
            </a:r>
          </a:p>
        </p:txBody>
      </p:sp>
      <p:sp>
        <p:nvSpPr>
          <p:cNvPr id="4" name="椭圆 3"/>
          <p:cNvSpPr/>
          <p:nvPr/>
        </p:nvSpPr>
        <p:spPr>
          <a:xfrm>
            <a:off x="762000" y="1473200"/>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762000" y="2187534"/>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762000" y="3250451"/>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762000" y="4758268"/>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581257" y="160035"/>
            <a:ext cx="8511307"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Data</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1591733" y="2832795"/>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1591733" y="1405468"/>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591732" y="3606801"/>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22400" y="895403"/>
            <a:ext cx="9347200" cy="4247317"/>
          </a:xfrm>
          <a:prstGeom prst="rect">
            <a:avLst/>
          </a:prstGeom>
        </p:spPr>
        <p:txBody>
          <a:bodyPr wrap="square">
            <a:spAutoFit/>
          </a:bodyPr>
          <a:lstStyle/>
          <a:p>
            <a:endParaRPr lang="en-US" altLang="zh-CN" sz="2400" b="1" dirty="0" smtClean="0"/>
          </a:p>
          <a:p>
            <a:r>
              <a:rPr lang="en-US" altLang="zh-CN" sz="2400" dirty="0" smtClean="0"/>
              <a:t>       Data </a:t>
            </a:r>
            <a:r>
              <a:rPr lang="en-US" altLang="zh-CN" sz="2400" dirty="0"/>
              <a:t>on the metrics used to design stock and bonus awards are from Incentive Lab (hereafter IL). Similar to Standard and Poor’s (S&amp;P) (the provider of </a:t>
            </a:r>
            <a:r>
              <a:rPr lang="en-US" altLang="zh-CN" sz="2400" dirty="0" err="1"/>
              <a:t>ExecuComp</a:t>
            </a:r>
            <a:r>
              <a:rPr lang="en-US" altLang="zh-CN" sz="2400" dirty="0"/>
              <a:t>), IL collects grant data from firms’ </a:t>
            </a:r>
            <a:r>
              <a:rPr lang="en-US" altLang="zh-CN" sz="2400" dirty="0" smtClean="0"/>
              <a:t>proxy statements</a:t>
            </a:r>
            <a:r>
              <a:rPr lang="en-US" altLang="zh-CN" sz="2400" dirty="0"/>
              <a:t>. </a:t>
            </a:r>
            <a:endParaRPr lang="en-US" altLang="zh-CN" sz="2400" dirty="0" smtClean="0"/>
          </a:p>
          <a:p>
            <a:r>
              <a:rPr lang="en-US" altLang="zh-CN" sz="2400" dirty="0"/>
              <a:t> </a:t>
            </a:r>
            <a:r>
              <a:rPr lang="en-US" altLang="zh-CN" sz="2400" dirty="0" smtClean="0"/>
              <a:t>      They obtains </a:t>
            </a:r>
            <a:r>
              <a:rPr lang="en-US" altLang="zh-CN" sz="2400" dirty="0"/>
              <a:t>data on other components of executive pay, such as salary and bonus, from </a:t>
            </a:r>
            <a:r>
              <a:rPr lang="en-US" altLang="zh-CN" sz="2400" dirty="0" err="1"/>
              <a:t>ExecuComp</a:t>
            </a:r>
            <a:r>
              <a:rPr lang="en-US" altLang="zh-CN" sz="2400" dirty="0"/>
              <a:t>. </a:t>
            </a:r>
            <a:endParaRPr lang="en-US" altLang="zh-CN" sz="2400" dirty="0" smtClean="0"/>
          </a:p>
          <a:p>
            <a:r>
              <a:rPr lang="en-US" altLang="zh-CN" sz="2400" dirty="0" smtClean="0"/>
              <a:t>       They complements </a:t>
            </a:r>
            <a:r>
              <a:rPr lang="en-US" altLang="zh-CN" sz="2400" dirty="0"/>
              <a:t>the compensation data with stock </a:t>
            </a:r>
            <a:r>
              <a:rPr lang="en-US" altLang="zh-CN" sz="2400" dirty="0" smtClean="0"/>
              <a:t>returns </a:t>
            </a:r>
            <a:r>
              <a:rPr lang="en-US" altLang="zh-CN" sz="2400" dirty="0"/>
              <a:t>from CRSP and firm and segment financial data from </a:t>
            </a:r>
            <a:r>
              <a:rPr lang="en-US" altLang="zh-CN" sz="2400" dirty="0" err="1"/>
              <a:t>Compustat</a:t>
            </a:r>
            <a:r>
              <a:rPr lang="en-US" altLang="zh-CN" sz="2400" dirty="0"/>
              <a:t>. </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1540366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581257" y="160035"/>
            <a:ext cx="8511307" cy="523220"/>
          </a:xfrm>
          <a:prstGeom prst="rect">
            <a:avLst/>
          </a:prstGeom>
          <a:noFill/>
        </p:spPr>
        <p:txBody>
          <a:bodyPr wrap="square" rtlCol="0">
            <a:spAutoFit/>
          </a:bodyPr>
          <a:lstStyle/>
          <a:p>
            <a:r>
              <a:rPr lang="en-US" altLang="zh-CN" sz="2800" i="1" dirty="0" smtClean="0"/>
              <a:t> </a:t>
            </a:r>
            <a:r>
              <a:rPr lang="en-US" altLang="zh-CN" sz="2800" b="1" dirty="0">
                <a:solidFill>
                  <a:schemeClr val="bg1"/>
                </a:solidFill>
                <a:latin typeface="微软雅黑" panose="020B0503020204020204" pitchFamily="34" charset="-122"/>
                <a:ea typeface="微软雅黑" panose="020B0503020204020204" pitchFamily="34" charset="-122"/>
              </a:rPr>
              <a:t>Regression sample </a:t>
            </a:r>
          </a:p>
        </p:txBody>
      </p:sp>
      <p:sp>
        <p:nvSpPr>
          <p:cNvPr id="4" name="椭圆 3"/>
          <p:cNvSpPr/>
          <p:nvPr/>
        </p:nvSpPr>
        <p:spPr>
          <a:xfrm>
            <a:off x="299095" y="1083734"/>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299095" y="4409534"/>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3048000" y="2690336"/>
            <a:ext cx="6096000" cy="923330"/>
          </a:xfrm>
          <a:prstGeom prst="rect">
            <a:avLst/>
          </a:prstGeom>
        </p:spPr>
        <p:txBody>
          <a:bodyPr>
            <a:spAutoFit/>
          </a:bodyPr>
          <a:lstStyle/>
          <a:p>
            <a:endParaRPr lang="en-US" altLang="zh-CN" dirty="0"/>
          </a:p>
          <a:p>
            <a:endParaRPr lang="en-US" altLang="zh-CN" dirty="0"/>
          </a:p>
          <a:p>
            <a:endParaRPr lang="en-US" altLang="zh-CN" dirty="0"/>
          </a:p>
        </p:txBody>
      </p:sp>
      <p:sp>
        <p:nvSpPr>
          <p:cNvPr id="2" name="矩形 1"/>
          <p:cNvSpPr/>
          <p:nvPr/>
        </p:nvSpPr>
        <p:spPr>
          <a:xfrm>
            <a:off x="581257" y="938705"/>
            <a:ext cx="11238210" cy="5078313"/>
          </a:xfrm>
          <a:prstGeom prst="rect">
            <a:avLst/>
          </a:prstGeom>
        </p:spPr>
        <p:txBody>
          <a:bodyPr wrap="square">
            <a:spAutoFit/>
          </a:bodyPr>
          <a:lstStyle/>
          <a:p>
            <a:r>
              <a:rPr lang="en-US" altLang="zh-CN" sz="2400" dirty="0" smtClean="0">
                <a:latin typeface="Gulliver" charset="0"/>
              </a:rPr>
              <a:t>     To </a:t>
            </a:r>
            <a:r>
              <a:rPr lang="en-US" altLang="zh-CN" sz="2400" dirty="0">
                <a:latin typeface="Gulliver" charset="0"/>
              </a:rPr>
              <a:t>statistically compare the size of the discontinuities and also to accommodate for discontinuities at multiple points in the density, we perform a regression analysis </a:t>
            </a:r>
            <a:r>
              <a:rPr lang="en-US" altLang="zh-CN" sz="2400" dirty="0" err="1">
                <a:latin typeface="Gulliver" charset="0"/>
              </a:rPr>
              <a:t>es</a:t>
            </a:r>
            <a:r>
              <a:rPr lang="en-US" altLang="zh-CN" sz="2400" dirty="0">
                <a:latin typeface="Gulliver" charset="0"/>
              </a:rPr>
              <a:t>- </a:t>
            </a:r>
            <a:r>
              <a:rPr lang="en-US" altLang="zh-CN" sz="2400" dirty="0" err="1">
                <a:latin typeface="Gulliver" charset="0"/>
              </a:rPr>
              <a:t>timating</a:t>
            </a:r>
            <a:r>
              <a:rPr lang="en-US" altLang="zh-CN" sz="2400" dirty="0">
                <a:latin typeface="Gulliver" charset="0"/>
              </a:rPr>
              <a:t> the following model: </a:t>
            </a:r>
            <a:endParaRPr lang="en-US" altLang="zh-CN" sz="2400" dirty="0"/>
          </a:p>
          <a:p>
            <a:r>
              <a:rPr lang="en-US" altLang="zh-CN" sz="2400" dirty="0" smtClean="0">
                <a:latin typeface="Gulliver" charset="0"/>
              </a:rPr>
              <a:t>      Number </a:t>
            </a:r>
            <a:r>
              <a:rPr lang="en-US" altLang="zh-CN" sz="2400" dirty="0">
                <a:latin typeface="Gulliver" charset="0"/>
              </a:rPr>
              <a:t>of firms </a:t>
            </a:r>
            <a:r>
              <a:rPr lang="en-US" altLang="zh-CN" sz="2400" dirty="0">
                <a:latin typeface="MTSY" charset="0"/>
              </a:rPr>
              <a:t>= </a:t>
            </a:r>
            <a:r>
              <a:rPr lang="en-US" altLang="zh-CN" sz="2400" dirty="0">
                <a:latin typeface="RMTMI" charset="0"/>
              </a:rPr>
              <a:t>α </a:t>
            </a:r>
            <a:r>
              <a:rPr lang="en-US" altLang="zh-CN" sz="2400" dirty="0">
                <a:latin typeface="MTSY" charset="0"/>
              </a:rPr>
              <a:t>+ </a:t>
            </a:r>
            <a:r>
              <a:rPr lang="en-US" altLang="zh-CN" sz="2400" dirty="0">
                <a:latin typeface="RMTMI" charset="0"/>
              </a:rPr>
              <a:t>β</a:t>
            </a:r>
            <a:r>
              <a:rPr lang="en-US" altLang="zh-CN" sz="2400" dirty="0">
                <a:latin typeface="Gulliver" charset="0"/>
              </a:rPr>
              <a:t>0Metric </a:t>
            </a:r>
            <a:r>
              <a:rPr lang="en-US" altLang="zh-CN" sz="2400" dirty="0">
                <a:latin typeface="MTSY" charset="0"/>
              </a:rPr>
              <a:t>× </a:t>
            </a:r>
            <a:r>
              <a:rPr lang="en-US" altLang="zh-CN" sz="2400" dirty="0">
                <a:latin typeface="Gulliver" charset="0"/>
              </a:rPr>
              <a:t>Mid </a:t>
            </a:r>
            <a:r>
              <a:rPr lang="en-US" altLang="zh-CN" sz="2400" dirty="0">
                <a:latin typeface="MTSY" charset="0"/>
              </a:rPr>
              <a:t>− </a:t>
            </a:r>
            <a:r>
              <a:rPr lang="en-US" altLang="zh-CN" sz="2400" dirty="0" smtClean="0">
                <a:latin typeface="Gulliver" charset="0"/>
              </a:rPr>
              <a:t>point</a:t>
            </a:r>
            <a:r>
              <a:rPr lang="en-US" altLang="zh-CN" sz="2400" dirty="0" smtClean="0">
                <a:latin typeface="MTSY" charset="0"/>
              </a:rPr>
              <a:t>+ </a:t>
            </a:r>
            <a:r>
              <a:rPr lang="en-US" altLang="zh-CN" sz="2400" dirty="0">
                <a:latin typeface="RMTMI" charset="0"/>
              </a:rPr>
              <a:t>β</a:t>
            </a:r>
            <a:r>
              <a:rPr lang="en-US" altLang="zh-CN" sz="2400" dirty="0">
                <a:latin typeface="Gulliver" charset="0"/>
              </a:rPr>
              <a:t>1Metric </a:t>
            </a:r>
            <a:r>
              <a:rPr lang="en-US" altLang="zh-CN" sz="2400" dirty="0">
                <a:latin typeface="MTSY" charset="0"/>
              </a:rPr>
              <a:t>× </a:t>
            </a:r>
            <a:r>
              <a:rPr lang="en-US" altLang="zh-CN" sz="2400" dirty="0">
                <a:latin typeface="Gulliver" charset="0"/>
              </a:rPr>
              <a:t>Mid </a:t>
            </a:r>
            <a:r>
              <a:rPr lang="en-US" altLang="zh-CN" sz="2400" dirty="0">
                <a:latin typeface="MTSY" charset="0"/>
              </a:rPr>
              <a:t>− </a:t>
            </a:r>
            <a:r>
              <a:rPr lang="en-US" altLang="zh-CN" sz="2400" dirty="0">
                <a:latin typeface="Gulliver" charset="0"/>
              </a:rPr>
              <a:t>point2 </a:t>
            </a:r>
            <a:r>
              <a:rPr lang="en-US" altLang="zh-CN" sz="2400" dirty="0">
                <a:latin typeface="MTSY" charset="0"/>
              </a:rPr>
              <a:t>+ </a:t>
            </a:r>
            <a:r>
              <a:rPr lang="en-US" altLang="zh-CN" sz="2400" dirty="0" smtClean="0">
                <a:latin typeface="RMTMI" charset="0"/>
              </a:rPr>
              <a:t>β</a:t>
            </a:r>
            <a:r>
              <a:rPr lang="en-US" altLang="zh-CN" sz="2400" dirty="0" smtClean="0">
                <a:latin typeface="Gulliver" charset="0"/>
              </a:rPr>
              <a:t>2Metric</a:t>
            </a:r>
            <a:r>
              <a:rPr lang="en-US" altLang="zh-CN" sz="2400" dirty="0" smtClean="0">
                <a:latin typeface="MTSY" charset="0"/>
              </a:rPr>
              <a:t>× </a:t>
            </a:r>
            <a:r>
              <a:rPr lang="en-US" altLang="zh-CN" sz="2400" dirty="0">
                <a:latin typeface="Gulliver" charset="0"/>
              </a:rPr>
              <a:t>Mid </a:t>
            </a:r>
            <a:r>
              <a:rPr lang="en-US" altLang="zh-CN" sz="2400" dirty="0">
                <a:latin typeface="MTSY" charset="0"/>
              </a:rPr>
              <a:t>− </a:t>
            </a:r>
            <a:r>
              <a:rPr lang="en-US" altLang="zh-CN" sz="2400" dirty="0">
                <a:latin typeface="Gulliver" charset="0"/>
              </a:rPr>
              <a:t>point3 </a:t>
            </a:r>
            <a:r>
              <a:rPr lang="en-US" altLang="zh-CN" sz="2400" dirty="0">
                <a:latin typeface="MTSY" charset="0"/>
              </a:rPr>
              <a:t>+ </a:t>
            </a:r>
            <a:r>
              <a:rPr lang="en-US" altLang="zh-CN" sz="2400" dirty="0">
                <a:latin typeface="RMTMI" charset="0"/>
              </a:rPr>
              <a:t>β</a:t>
            </a:r>
            <a:r>
              <a:rPr lang="en-US" altLang="zh-CN" sz="2400" dirty="0">
                <a:latin typeface="Gulliver" charset="0"/>
              </a:rPr>
              <a:t>3Metric </a:t>
            </a:r>
            <a:r>
              <a:rPr lang="en-US" altLang="zh-CN" sz="2400" dirty="0">
                <a:latin typeface="MTSY" charset="0"/>
              </a:rPr>
              <a:t>× </a:t>
            </a:r>
            <a:r>
              <a:rPr lang="en-US" altLang="zh-CN" sz="2400" dirty="0">
                <a:latin typeface="Gulliver" charset="0"/>
              </a:rPr>
              <a:t>Mid </a:t>
            </a:r>
            <a:r>
              <a:rPr lang="en-US" altLang="zh-CN" sz="2400" dirty="0">
                <a:latin typeface="MTSY" charset="0"/>
              </a:rPr>
              <a:t>− </a:t>
            </a:r>
            <a:r>
              <a:rPr lang="en-US" altLang="zh-CN" sz="2400" dirty="0" smtClean="0">
                <a:latin typeface="Gulliver" charset="0"/>
              </a:rPr>
              <a:t>point4</a:t>
            </a:r>
            <a:r>
              <a:rPr lang="en-US" altLang="zh-CN" sz="2400" dirty="0" smtClean="0">
                <a:latin typeface="MTSY" charset="0"/>
              </a:rPr>
              <a:t>+ </a:t>
            </a:r>
            <a:r>
              <a:rPr lang="en-US" altLang="zh-CN" sz="2400" dirty="0">
                <a:latin typeface="RMTMI" charset="0"/>
              </a:rPr>
              <a:t>β</a:t>
            </a:r>
            <a:r>
              <a:rPr lang="en-US" altLang="zh-CN" sz="2400" dirty="0">
                <a:latin typeface="Gulliver" charset="0"/>
              </a:rPr>
              <a:t>4Number of goals </a:t>
            </a:r>
            <a:r>
              <a:rPr lang="en-US" altLang="zh-CN" sz="2400" dirty="0">
                <a:latin typeface="MTSY" charset="0"/>
              </a:rPr>
              <a:t>+ </a:t>
            </a:r>
            <a:r>
              <a:rPr lang="en-US" altLang="zh-CN" sz="2400" i="1" dirty="0">
                <a:latin typeface="Gulliver" charset="0"/>
              </a:rPr>
              <a:t>Y </a:t>
            </a:r>
            <a:r>
              <a:rPr lang="en-US" altLang="zh-CN" sz="2400" i="1" dirty="0" smtClean="0">
                <a:latin typeface="Gulliver" charset="0"/>
              </a:rPr>
              <a:t>                                                                                                                        </a:t>
            </a:r>
            <a:endParaRPr lang="en-US" altLang="zh-CN" sz="2400" dirty="0" smtClean="0">
              <a:latin typeface="Gulliver" charset="0"/>
            </a:endParaRPr>
          </a:p>
          <a:p>
            <a:r>
              <a:rPr lang="en-US" altLang="zh-CN" sz="2400" dirty="0"/>
              <a:t> </a:t>
            </a:r>
            <a:r>
              <a:rPr lang="en-US" altLang="zh-CN" sz="2400" dirty="0" smtClean="0"/>
              <a:t>     The </a:t>
            </a:r>
            <a:r>
              <a:rPr lang="en-US" altLang="zh-CN" sz="2400" dirty="0"/>
              <a:t>dependent variable, </a:t>
            </a:r>
            <a:r>
              <a:rPr lang="en-US" altLang="zh-CN" sz="2400" i="1" dirty="0"/>
              <a:t>Number of firms </a:t>
            </a:r>
            <a:r>
              <a:rPr lang="en-US" altLang="zh-CN" sz="2400" dirty="0"/>
              <a:t>is the log- </a:t>
            </a:r>
            <a:r>
              <a:rPr lang="en-US" altLang="zh-CN" sz="2400" dirty="0" err="1"/>
              <a:t>arithm</a:t>
            </a:r>
            <a:r>
              <a:rPr lang="en-US" altLang="zh-CN" sz="2400" dirty="0"/>
              <a:t> of one plus the number of firms whose reported performance falls in a particular bin. </a:t>
            </a:r>
          </a:p>
          <a:p>
            <a:r>
              <a:rPr lang="en-US" altLang="zh-CN" sz="2400" dirty="0" smtClean="0">
                <a:latin typeface="Gulliver" charset="0"/>
              </a:rPr>
              <a:t> </a:t>
            </a:r>
            <a:r>
              <a:rPr lang="en-US" altLang="zh-CN" sz="2400" dirty="0"/>
              <a:t>main independent variable is </a:t>
            </a:r>
            <a:r>
              <a:rPr lang="en-US" altLang="zh-CN" sz="2400" i="1" dirty="0"/>
              <a:t>Number of goals</a:t>
            </a:r>
            <a:r>
              <a:rPr lang="en-US" altLang="zh-CN" sz="2400" dirty="0"/>
              <a:t>, which is the logarithm of one plus the number of firms whose target or threshold performance is in a particular bin. </a:t>
            </a:r>
            <a:endParaRPr lang="en-US" altLang="zh-CN" sz="2400" dirty="0" smtClean="0"/>
          </a:p>
          <a:p>
            <a:r>
              <a:rPr lang="en-US" altLang="zh-CN" sz="2400" i="1" dirty="0" smtClean="0"/>
              <a:t>      </a:t>
            </a:r>
            <a:r>
              <a:rPr lang="en-US" altLang="zh-CN" sz="2400" i="1" dirty="0" err="1" smtClean="0"/>
              <a:t>yi</a:t>
            </a:r>
            <a:r>
              <a:rPr lang="en-US" altLang="zh-CN" sz="2400" i="1" dirty="0" smtClean="0"/>
              <a:t> </a:t>
            </a:r>
            <a:r>
              <a:rPr lang="en-US" altLang="zh-CN" sz="2400" dirty="0"/>
              <a:t>= α + β0 x Exceed EPS/Sales/Profit + β1 x </a:t>
            </a:r>
            <a:r>
              <a:rPr lang="en-US" altLang="zh-CN" sz="2400" dirty="0" smtClean="0"/>
              <a:t>Size+β2 </a:t>
            </a:r>
            <a:r>
              <a:rPr lang="en-US" altLang="zh-CN" sz="2400" dirty="0"/>
              <a:t>x </a:t>
            </a:r>
            <a:r>
              <a:rPr lang="en-US" altLang="zh-CN" sz="2400" dirty="0" err="1"/>
              <a:t>Markettobook+</a:t>
            </a:r>
            <a:r>
              <a:rPr lang="en-US" altLang="zh-CN" sz="2400" i="1" dirty="0" err="1"/>
              <a:t>Y</a:t>
            </a:r>
            <a:r>
              <a:rPr lang="en-US" altLang="zh-CN" sz="2400" i="1" dirty="0"/>
              <a:t> </a:t>
            </a:r>
            <a:r>
              <a:rPr lang="en-US" altLang="zh-CN" sz="2400" dirty="0"/>
              <a:t>+</a:t>
            </a:r>
            <a:r>
              <a:rPr lang="en-US" altLang="zh-CN" sz="2400" dirty="0" err="1"/>
              <a:t>γ</a:t>
            </a:r>
            <a:r>
              <a:rPr lang="en-US" altLang="zh-CN" sz="2400" i="1" dirty="0" err="1"/>
              <a:t>j</a:t>
            </a:r>
            <a:r>
              <a:rPr lang="en-US" altLang="zh-CN" sz="2400" i="1" dirty="0"/>
              <a:t> </a:t>
            </a:r>
            <a:r>
              <a:rPr lang="en-US" altLang="zh-CN" sz="2400" dirty="0"/>
              <a:t>+</a:t>
            </a:r>
            <a:r>
              <a:rPr lang="en-US" altLang="zh-CN" sz="2400" dirty="0" err="1"/>
              <a:t>ε</a:t>
            </a:r>
            <a:r>
              <a:rPr lang="en-US" altLang="zh-CN" sz="2400" i="1" dirty="0" err="1"/>
              <a:t>i</a:t>
            </a:r>
            <a:r>
              <a:rPr lang="en-US" altLang="zh-CN" sz="2400" i="1" dirty="0"/>
              <a:t> </a:t>
            </a:r>
            <a:r>
              <a:rPr lang="en-US" altLang="zh-CN" sz="2400" i="1" dirty="0" smtClean="0"/>
              <a:t>                                                </a:t>
            </a:r>
            <a:endParaRPr lang="en-US" altLang="zh-CN" sz="2400" dirty="0"/>
          </a:p>
          <a:p>
            <a:r>
              <a:rPr lang="en-US" altLang="zh-CN" sz="2400" dirty="0"/>
              <a:t> </a:t>
            </a:r>
            <a:r>
              <a:rPr lang="en-US" altLang="zh-CN" sz="2400" dirty="0" smtClean="0"/>
              <a:t>     The </a:t>
            </a:r>
            <a:r>
              <a:rPr lang="en-US" altLang="zh-CN" sz="2400" dirty="0"/>
              <a:t>dependent variable is one of </a:t>
            </a:r>
            <a:r>
              <a:rPr lang="en-US" altLang="zh-CN" sz="2400" i="1" dirty="0"/>
              <a:t>Accruals, R&amp;D/TA, SG&amp;A/Sales, </a:t>
            </a:r>
            <a:r>
              <a:rPr lang="en-US" altLang="zh-CN" sz="2400" dirty="0"/>
              <a:t>or </a:t>
            </a:r>
            <a:r>
              <a:rPr lang="en-US" altLang="zh-CN" sz="2400" i="1" dirty="0"/>
              <a:t>Repurchase</a:t>
            </a:r>
            <a:r>
              <a:rPr lang="en-US" altLang="zh-CN" sz="2400" dirty="0"/>
              <a:t>. The main independent variable is one of </a:t>
            </a:r>
            <a:r>
              <a:rPr lang="en-US" altLang="zh-CN" sz="2400" i="1" dirty="0"/>
              <a:t>Exceed EPS, Exceed sales</a:t>
            </a:r>
            <a:r>
              <a:rPr lang="en-US" altLang="zh-CN" sz="2400" dirty="0"/>
              <a:t>, or </a:t>
            </a:r>
            <a:r>
              <a:rPr lang="en-US" altLang="zh-CN" sz="2400" i="1" dirty="0"/>
              <a:t>Exceed profit</a:t>
            </a:r>
            <a:r>
              <a:rPr lang="en-US" altLang="zh-CN" sz="2400" dirty="0"/>
              <a:t>. </a:t>
            </a:r>
          </a:p>
          <a:p>
            <a:endParaRPr lang="en-US" altLang="zh-CN" dirty="0"/>
          </a:p>
          <a:p>
            <a:endParaRPr lang="en-US" altLang="zh-CN" dirty="0"/>
          </a:p>
        </p:txBody>
      </p:sp>
    </p:spTree>
    <p:extLst>
      <p:ext uri="{BB962C8B-B14F-4D97-AF65-F5344CB8AC3E}">
        <p14:creationId xmlns:p14="http://schemas.microsoft.com/office/powerpoint/2010/main" val="6118184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34102" y="2369357"/>
            <a:ext cx="2609596" cy="1569660"/>
          </a:xfrm>
          <a:prstGeom prst="rect">
            <a:avLst/>
          </a:prstGeom>
          <a:noFill/>
        </p:spPr>
        <p:txBody>
          <a:bodyPr wrap="square" rtlCol="0">
            <a:spAutoFit/>
          </a:bodyPr>
          <a:lstStyle/>
          <a:p>
            <a:r>
              <a:rPr lang="en-US" altLang="zh-CN" sz="4800" b="1" smtClean="0"/>
              <a:t>Part</a:t>
            </a:r>
          </a:p>
          <a:p>
            <a:r>
              <a:rPr lang="en-US" altLang="zh-CN" sz="4800" b="1" dirty="0" smtClean="0"/>
              <a:t>Three</a:t>
            </a:r>
            <a:endParaRPr lang="zh-CN" altLang="en-US" sz="4800" b="1" dirty="0">
              <a:solidFill>
                <a:srgbClr val="595E64"/>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5285428" y="2668300"/>
            <a:ext cx="5430197" cy="830997"/>
          </a:xfrm>
          <a:prstGeom prst="rect">
            <a:avLst/>
          </a:prstGeom>
          <a:noFill/>
        </p:spPr>
        <p:txBody>
          <a:bodyPr wrap="square" rtlCol="0">
            <a:spAutoFit/>
          </a:bodyPr>
          <a:lstStyle/>
          <a:p>
            <a:r>
              <a:rPr lang="en-US" altLang="zh-CN" sz="4800" dirty="0">
                <a:solidFill>
                  <a:srgbClr val="595E64"/>
                </a:solidFill>
                <a:latin typeface="微软雅黑" panose="020B0503020204020204" pitchFamily="34" charset="-122"/>
                <a:ea typeface="微软雅黑" panose="020B0503020204020204" pitchFamily="34" charset="-122"/>
              </a:rPr>
              <a:t>Empirical process </a:t>
            </a:r>
          </a:p>
        </p:txBody>
      </p:sp>
    </p:spTree>
    <p:extLst>
      <p:ext uri="{BB962C8B-B14F-4D97-AF65-F5344CB8AC3E}">
        <p14:creationId xmlns:p14="http://schemas.microsoft.com/office/powerpoint/2010/main" val="4263444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581257" y="160035"/>
            <a:ext cx="8511307"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Empirical process </a:t>
            </a:r>
          </a:p>
        </p:txBody>
      </p:sp>
      <p:sp>
        <p:nvSpPr>
          <p:cNvPr id="3" name="矩形 2"/>
          <p:cNvSpPr/>
          <p:nvPr/>
        </p:nvSpPr>
        <p:spPr>
          <a:xfrm>
            <a:off x="3048000" y="2690336"/>
            <a:ext cx="6096000" cy="923330"/>
          </a:xfrm>
          <a:prstGeom prst="rect">
            <a:avLst/>
          </a:prstGeom>
        </p:spPr>
        <p:txBody>
          <a:bodyPr>
            <a:spAutoFit/>
          </a:bodyPr>
          <a:lstStyle/>
          <a:p>
            <a:endParaRPr lang="en-US" altLang="zh-CN" dirty="0"/>
          </a:p>
          <a:p>
            <a:endParaRPr lang="en-US" altLang="zh-CN" dirty="0"/>
          </a:p>
          <a:p>
            <a:endParaRPr lang="en-US" altLang="zh-CN" dirty="0"/>
          </a:p>
        </p:txBody>
      </p:sp>
      <p:sp>
        <p:nvSpPr>
          <p:cNvPr id="7" name="矩形 6"/>
          <p:cNvSpPr/>
          <p:nvPr/>
        </p:nvSpPr>
        <p:spPr>
          <a:xfrm>
            <a:off x="0" y="744810"/>
            <a:ext cx="12666134" cy="1754326"/>
          </a:xfrm>
          <a:prstGeom prst="rect">
            <a:avLst/>
          </a:prstGeom>
        </p:spPr>
        <p:txBody>
          <a:bodyPr wrap="square">
            <a:spAutoFit/>
          </a:bodyPr>
          <a:lstStyle/>
          <a:p>
            <a:r>
              <a:rPr lang="en-US" altLang="zh-CN" sz="1600" b="1" dirty="0" smtClean="0">
                <a:latin typeface="Gulliver" charset="0"/>
              </a:rPr>
              <a:t>      </a:t>
            </a:r>
            <a:r>
              <a:rPr lang="en-US" altLang="zh-CN" sz="2400" b="1" dirty="0" smtClean="0"/>
              <a:t>Table </a:t>
            </a:r>
            <a:r>
              <a:rPr lang="en-US" altLang="zh-CN" sz="2400" b="1" dirty="0"/>
              <a:t>1 </a:t>
            </a:r>
            <a:r>
              <a:rPr lang="en-US" altLang="zh-CN" sz="2400" dirty="0" smtClean="0"/>
              <a:t>Summary </a:t>
            </a:r>
            <a:r>
              <a:rPr lang="en-US" altLang="zh-CN" sz="2400" dirty="0"/>
              <a:t>characteristics.</a:t>
            </a:r>
            <a:r>
              <a:rPr lang="en-US" altLang="zh-CN" dirty="0"/>
              <a:t/>
            </a:r>
            <a:br>
              <a:rPr lang="en-US" altLang="zh-CN" dirty="0"/>
            </a:br>
            <a:r>
              <a:rPr lang="en-US" altLang="zh-CN" sz="1600" dirty="0" smtClean="0"/>
              <a:t>     This </a:t>
            </a:r>
            <a:r>
              <a:rPr lang="en-US" altLang="zh-CN" sz="1600" dirty="0"/>
              <a:t>table reports the summary statistics of the key variables used in our analysis. Panel A reports the summary characteristics of grants broken down </a:t>
            </a:r>
            <a:r>
              <a:rPr lang="en-US" altLang="zh-CN" sz="1600" dirty="0" smtClean="0"/>
              <a:t>based </a:t>
            </a:r>
            <a:r>
              <a:rPr lang="en-US" altLang="zh-CN" sz="1600" dirty="0"/>
              <a:t>on the metric employed. Panel B reports the summary statistics of the variables that compare actual performance outcomes to corresponding performance goals in the compensation contract. All variables are defined in detail in Appendix A. The data covers the </a:t>
            </a:r>
            <a:r>
              <a:rPr lang="en-US" altLang="zh-CN" sz="1600" dirty="0" smtClean="0"/>
              <a:t>period</a:t>
            </a:r>
          </a:p>
          <a:p>
            <a:r>
              <a:rPr lang="en-US" altLang="zh-CN" sz="1600" dirty="0" smtClean="0"/>
              <a:t> </a:t>
            </a:r>
            <a:r>
              <a:rPr lang="en-US" altLang="zh-CN" sz="1600" dirty="0"/>
              <a:t>2006–2012. The compensation data are from Incentive Lab (IL), </a:t>
            </a:r>
            <a:r>
              <a:rPr lang="en-US" altLang="zh-CN" sz="1600" dirty="0" err="1"/>
              <a:t>Compustat</a:t>
            </a:r>
            <a:r>
              <a:rPr lang="en-US" altLang="zh-CN" sz="1600" dirty="0"/>
              <a:t>, CRSP, and </a:t>
            </a:r>
            <a:r>
              <a:rPr lang="en-US" altLang="zh-CN" sz="1600" dirty="0" err="1"/>
              <a:t>ExecuComp</a:t>
            </a:r>
            <a:r>
              <a:rPr lang="en-US" altLang="zh-CN" sz="1600" dirty="0"/>
              <a:t>. </a:t>
            </a:r>
          </a:p>
          <a:p>
            <a:endParaRPr lang="en-US" altLang="zh-CN" sz="2000" dirty="0"/>
          </a:p>
        </p:txBody>
      </p:sp>
      <p:sp>
        <p:nvSpPr>
          <p:cNvPr id="5" name="椭圆 4"/>
          <p:cNvSpPr/>
          <p:nvPr/>
        </p:nvSpPr>
        <p:spPr>
          <a:xfrm>
            <a:off x="169332" y="880534"/>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2048934" y="2137809"/>
            <a:ext cx="8094132" cy="4142205"/>
          </a:xfrm>
          <a:prstGeom prst="rect">
            <a:avLst/>
          </a:prstGeom>
        </p:spPr>
      </p:pic>
    </p:spTree>
    <p:extLst>
      <p:ext uri="{BB962C8B-B14F-4D97-AF65-F5344CB8AC3E}">
        <p14:creationId xmlns:p14="http://schemas.microsoft.com/office/powerpoint/2010/main" val="9018312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581257" y="160035"/>
            <a:ext cx="8511307"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Empirical process</a:t>
            </a:r>
          </a:p>
        </p:txBody>
      </p:sp>
      <p:sp>
        <p:nvSpPr>
          <p:cNvPr id="3" name="矩形 2"/>
          <p:cNvSpPr/>
          <p:nvPr/>
        </p:nvSpPr>
        <p:spPr>
          <a:xfrm>
            <a:off x="3048000" y="2690336"/>
            <a:ext cx="6096000" cy="923330"/>
          </a:xfrm>
          <a:prstGeom prst="rect">
            <a:avLst/>
          </a:prstGeom>
        </p:spPr>
        <p:txBody>
          <a:bodyPr>
            <a:spAutoFit/>
          </a:bodyPr>
          <a:lstStyle/>
          <a:p>
            <a:endParaRPr lang="en-US" altLang="zh-CN" dirty="0"/>
          </a:p>
          <a:p>
            <a:endParaRPr lang="en-US" altLang="zh-CN" dirty="0"/>
          </a:p>
          <a:p>
            <a:endParaRPr lang="en-US" altLang="zh-CN" dirty="0"/>
          </a:p>
        </p:txBody>
      </p:sp>
      <p:pic>
        <p:nvPicPr>
          <p:cNvPr id="5" name="图片 4"/>
          <p:cNvPicPr>
            <a:picLocks noChangeAspect="1"/>
          </p:cNvPicPr>
          <p:nvPr/>
        </p:nvPicPr>
        <p:blipFill>
          <a:blip r:embed="rId2"/>
          <a:stretch>
            <a:fillRect/>
          </a:stretch>
        </p:blipFill>
        <p:spPr>
          <a:xfrm>
            <a:off x="1117600" y="1106499"/>
            <a:ext cx="9872133" cy="5209634"/>
          </a:xfrm>
          <a:prstGeom prst="rect">
            <a:avLst/>
          </a:prstGeom>
        </p:spPr>
      </p:pic>
      <p:sp>
        <p:nvSpPr>
          <p:cNvPr id="6" name="矩形 5"/>
          <p:cNvSpPr/>
          <p:nvPr/>
        </p:nvSpPr>
        <p:spPr>
          <a:xfrm>
            <a:off x="5633309" y="740989"/>
            <a:ext cx="958724" cy="369332"/>
          </a:xfrm>
          <a:prstGeom prst="rect">
            <a:avLst/>
          </a:prstGeom>
        </p:spPr>
        <p:txBody>
          <a:bodyPr wrap="none">
            <a:spAutoFit/>
          </a:bodyPr>
          <a:lstStyle/>
          <a:p>
            <a:r>
              <a:rPr lang="en-US" altLang="zh-CN" b="1" dirty="0">
                <a:latin typeface="Gulliver" charset="0"/>
              </a:rPr>
              <a:t>Table 2 </a:t>
            </a:r>
            <a:endParaRPr lang="zh-CN" altLang="en-US" b="1" dirty="0"/>
          </a:p>
        </p:txBody>
      </p:sp>
    </p:spTree>
    <p:extLst>
      <p:ext uri="{BB962C8B-B14F-4D97-AF65-F5344CB8AC3E}">
        <p14:creationId xmlns:p14="http://schemas.microsoft.com/office/powerpoint/2010/main" val="7919618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581257" y="160035"/>
            <a:ext cx="8511307"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Empirical process</a:t>
            </a:r>
          </a:p>
        </p:txBody>
      </p:sp>
      <p:sp>
        <p:nvSpPr>
          <p:cNvPr id="4" name="椭圆 3"/>
          <p:cNvSpPr/>
          <p:nvPr/>
        </p:nvSpPr>
        <p:spPr>
          <a:xfrm>
            <a:off x="186267" y="1100667"/>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3048000" y="2690336"/>
            <a:ext cx="6096000" cy="923330"/>
          </a:xfrm>
          <a:prstGeom prst="rect">
            <a:avLst/>
          </a:prstGeom>
        </p:spPr>
        <p:txBody>
          <a:bodyPr>
            <a:spAutoFit/>
          </a:bodyPr>
          <a:lstStyle/>
          <a:p>
            <a:endParaRPr lang="en-US" altLang="zh-CN" dirty="0"/>
          </a:p>
          <a:p>
            <a:endParaRPr lang="en-US" altLang="zh-CN" dirty="0"/>
          </a:p>
          <a:p>
            <a:endParaRPr lang="en-US" altLang="zh-CN" dirty="0"/>
          </a:p>
        </p:txBody>
      </p:sp>
      <p:sp>
        <p:nvSpPr>
          <p:cNvPr id="2" name="矩形 1"/>
          <p:cNvSpPr/>
          <p:nvPr/>
        </p:nvSpPr>
        <p:spPr>
          <a:xfrm>
            <a:off x="355600" y="936010"/>
            <a:ext cx="11836400" cy="3108543"/>
          </a:xfrm>
          <a:prstGeom prst="rect">
            <a:avLst/>
          </a:prstGeom>
        </p:spPr>
        <p:txBody>
          <a:bodyPr wrap="square">
            <a:spAutoFit/>
          </a:bodyPr>
          <a:lstStyle/>
          <a:p>
            <a:r>
              <a:rPr lang="en-US" altLang="zh-CN" sz="2800" dirty="0" smtClean="0">
                <a:latin typeface="Gulliver" charset="0"/>
              </a:rPr>
              <a:t>   Table </a:t>
            </a:r>
            <a:r>
              <a:rPr lang="en-US" altLang="zh-CN" sz="2800" dirty="0">
                <a:latin typeface="Gulliver" charset="0"/>
              </a:rPr>
              <a:t>2 reports the results of an ordinary least squares (OLS) regression </a:t>
            </a:r>
            <a:endParaRPr lang="en-US" altLang="zh-CN" sz="2800" dirty="0"/>
          </a:p>
          <a:p>
            <a:r>
              <a:rPr lang="en-US" altLang="zh-CN" sz="2400" dirty="0" smtClean="0">
                <a:latin typeface="Gulliver" charset="0"/>
              </a:rPr>
              <a:t>    relating </a:t>
            </a:r>
            <a:r>
              <a:rPr lang="en-US" altLang="zh-CN" sz="2400" dirty="0">
                <a:latin typeface="Gulliver" charset="0"/>
              </a:rPr>
              <a:t>number of firms whose performance (earnings, sales, or profit) falls within a bin to the bin mid-point and the number of firms with a performance goal in the same bin. Standard errors reported in </a:t>
            </a:r>
            <a:r>
              <a:rPr lang="en-US" altLang="zh-CN" sz="2400" dirty="0" smtClean="0">
                <a:latin typeface="Gulliver" charset="0"/>
              </a:rPr>
              <a:t>parentheses </a:t>
            </a:r>
            <a:r>
              <a:rPr lang="en-US" altLang="zh-CN" sz="2400" dirty="0">
                <a:latin typeface="Gulliver" charset="0"/>
              </a:rPr>
              <a:t>are robust to </a:t>
            </a:r>
            <a:r>
              <a:rPr lang="en-US" altLang="zh-CN" sz="2400" dirty="0" err="1">
                <a:latin typeface="Gulliver" charset="0"/>
              </a:rPr>
              <a:t>heteroskedasticity</a:t>
            </a:r>
            <a:r>
              <a:rPr lang="en-US" altLang="zh-CN" sz="2400" dirty="0">
                <a:latin typeface="Gulliver" charset="0"/>
              </a:rPr>
              <a:t> and are clustered at the bin level. All variables are defined in detail in </a:t>
            </a:r>
            <a:r>
              <a:rPr lang="en-US" altLang="zh-CN" sz="2400" dirty="0">
                <a:solidFill>
                  <a:srgbClr val="007FAA"/>
                </a:solidFill>
                <a:latin typeface="Gulliver" charset="0"/>
              </a:rPr>
              <a:t>Appendix A</a:t>
            </a:r>
            <a:r>
              <a:rPr lang="en-US" altLang="zh-CN" sz="2400" dirty="0">
                <a:latin typeface="Gulliver" charset="0"/>
              </a:rPr>
              <a:t>. The data cover the period 2006–2012. The compensation data are from Incentive Lab (IL), </a:t>
            </a:r>
            <a:r>
              <a:rPr lang="en-US" altLang="zh-CN" sz="2400" dirty="0" err="1" smtClean="0">
                <a:latin typeface="Gulliver" charset="0"/>
              </a:rPr>
              <a:t>Compus</a:t>
            </a:r>
            <a:r>
              <a:rPr lang="en-US" altLang="zh-CN" sz="2400" dirty="0" err="1" smtClean="0"/>
              <a:t>tat</a:t>
            </a:r>
            <a:r>
              <a:rPr lang="en-US" altLang="zh-CN" sz="2400" dirty="0"/>
              <a:t>, CRSP, and </a:t>
            </a:r>
            <a:r>
              <a:rPr lang="en-US" altLang="zh-CN" sz="2400" dirty="0" err="1"/>
              <a:t>ExecuComp</a:t>
            </a:r>
            <a:r>
              <a:rPr lang="en-US" altLang="zh-CN" sz="2400" dirty="0"/>
              <a:t>. (∗ ∗ ∗ ); (∗ ∗ ); (∗ ) denote 1%, 5%, and 10%, levels respectively. </a:t>
            </a:r>
          </a:p>
          <a:p>
            <a:r>
              <a:rPr lang="en-US" altLang="zh-CN" sz="2400" dirty="0" smtClean="0">
                <a:latin typeface="Gulliver" charset="0"/>
              </a:rPr>
              <a:t> </a:t>
            </a:r>
            <a:endParaRPr lang="en-US" altLang="zh-CN" sz="2400" dirty="0"/>
          </a:p>
        </p:txBody>
      </p:sp>
    </p:spTree>
    <p:extLst>
      <p:ext uri="{BB962C8B-B14F-4D97-AF65-F5344CB8AC3E}">
        <p14:creationId xmlns:p14="http://schemas.microsoft.com/office/powerpoint/2010/main" val="390004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581257" y="160035"/>
            <a:ext cx="8511307"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Empirical process</a:t>
            </a:r>
          </a:p>
        </p:txBody>
      </p:sp>
      <p:sp>
        <p:nvSpPr>
          <p:cNvPr id="3" name="矩形 2"/>
          <p:cNvSpPr/>
          <p:nvPr/>
        </p:nvSpPr>
        <p:spPr>
          <a:xfrm>
            <a:off x="3048000" y="2690336"/>
            <a:ext cx="6096000" cy="923330"/>
          </a:xfrm>
          <a:prstGeom prst="rect">
            <a:avLst/>
          </a:prstGeom>
        </p:spPr>
        <p:txBody>
          <a:bodyPr>
            <a:spAutoFit/>
          </a:bodyPr>
          <a:lstStyle/>
          <a:p>
            <a:endParaRPr lang="en-US" altLang="zh-CN" dirty="0"/>
          </a:p>
          <a:p>
            <a:endParaRPr lang="en-US" altLang="zh-CN" dirty="0"/>
          </a:p>
          <a:p>
            <a:endParaRPr lang="en-US" altLang="zh-CN" dirty="0"/>
          </a:p>
        </p:txBody>
      </p:sp>
      <p:sp>
        <p:nvSpPr>
          <p:cNvPr id="2" name="矩形 1"/>
          <p:cNvSpPr/>
          <p:nvPr/>
        </p:nvSpPr>
        <p:spPr>
          <a:xfrm>
            <a:off x="355600" y="936010"/>
            <a:ext cx="11836400" cy="461665"/>
          </a:xfrm>
          <a:prstGeom prst="rect">
            <a:avLst/>
          </a:prstGeom>
        </p:spPr>
        <p:txBody>
          <a:bodyPr wrap="square">
            <a:spAutoFit/>
          </a:bodyPr>
          <a:lstStyle/>
          <a:p>
            <a:r>
              <a:rPr lang="en-US" altLang="zh-CN" sz="2400" dirty="0" smtClean="0">
                <a:latin typeface="Gulliver" charset="0"/>
              </a:rPr>
              <a:t> </a:t>
            </a:r>
            <a:endParaRPr lang="en-US" altLang="zh-CN" sz="2400" dirty="0"/>
          </a:p>
        </p:txBody>
      </p:sp>
      <p:pic>
        <p:nvPicPr>
          <p:cNvPr id="6" name="图片 5"/>
          <p:cNvPicPr>
            <a:picLocks noChangeAspect="1"/>
          </p:cNvPicPr>
          <p:nvPr/>
        </p:nvPicPr>
        <p:blipFill>
          <a:blip r:embed="rId2"/>
          <a:stretch>
            <a:fillRect/>
          </a:stretch>
        </p:blipFill>
        <p:spPr>
          <a:xfrm>
            <a:off x="1202267" y="1351012"/>
            <a:ext cx="9668934" cy="4968654"/>
          </a:xfrm>
          <a:prstGeom prst="rect">
            <a:avLst/>
          </a:prstGeom>
        </p:spPr>
      </p:pic>
      <p:sp>
        <p:nvSpPr>
          <p:cNvPr id="7" name="矩形 6"/>
          <p:cNvSpPr/>
          <p:nvPr/>
        </p:nvSpPr>
        <p:spPr>
          <a:xfrm>
            <a:off x="5170618" y="886080"/>
            <a:ext cx="925382" cy="369332"/>
          </a:xfrm>
          <a:prstGeom prst="rect">
            <a:avLst/>
          </a:prstGeom>
        </p:spPr>
        <p:txBody>
          <a:bodyPr wrap="none">
            <a:spAutoFit/>
          </a:bodyPr>
          <a:lstStyle/>
          <a:p>
            <a:r>
              <a:rPr lang="en-US" altLang="zh-CN" dirty="0">
                <a:latin typeface="Gulliver" charset="0"/>
              </a:rPr>
              <a:t>Table </a:t>
            </a:r>
            <a:r>
              <a:rPr lang="en-US" altLang="zh-CN" dirty="0" smtClean="0">
                <a:latin typeface="Gulliver" charset="0"/>
              </a:rPr>
              <a:t>3 </a:t>
            </a:r>
            <a:endParaRPr lang="zh-CN" altLang="en-US" dirty="0"/>
          </a:p>
        </p:txBody>
      </p:sp>
    </p:spTree>
    <p:extLst>
      <p:ext uri="{BB962C8B-B14F-4D97-AF65-F5344CB8AC3E}">
        <p14:creationId xmlns:p14="http://schemas.microsoft.com/office/powerpoint/2010/main" val="151956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581257" y="160035"/>
            <a:ext cx="8511307"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Empirical Process </a:t>
            </a:r>
          </a:p>
        </p:txBody>
      </p:sp>
      <p:sp>
        <p:nvSpPr>
          <p:cNvPr id="3" name="矩形 2"/>
          <p:cNvSpPr/>
          <p:nvPr/>
        </p:nvSpPr>
        <p:spPr>
          <a:xfrm>
            <a:off x="3048000" y="2690336"/>
            <a:ext cx="6096000" cy="923330"/>
          </a:xfrm>
          <a:prstGeom prst="rect">
            <a:avLst/>
          </a:prstGeom>
        </p:spPr>
        <p:txBody>
          <a:bodyPr>
            <a:spAutoFit/>
          </a:bodyPr>
          <a:lstStyle/>
          <a:p>
            <a:endParaRPr lang="en-US" altLang="zh-CN" dirty="0"/>
          </a:p>
          <a:p>
            <a:endParaRPr lang="en-US" altLang="zh-CN" dirty="0"/>
          </a:p>
          <a:p>
            <a:endParaRPr lang="en-US" altLang="zh-CN" dirty="0"/>
          </a:p>
        </p:txBody>
      </p:sp>
      <p:sp>
        <p:nvSpPr>
          <p:cNvPr id="7" name="矩形 6"/>
          <p:cNvSpPr/>
          <p:nvPr/>
        </p:nvSpPr>
        <p:spPr>
          <a:xfrm>
            <a:off x="270933" y="723043"/>
            <a:ext cx="11921067" cy="4462760"/>
          </a:xfrm>
          <a:prstGeom prst="rect">
            <a:avLst/>
          </a:prstGeom>
        </p:spPr>
        <p:txBody>
          <a:bodyPr wrap="square">
            <a:spAutoFit/>
          </a:bodyPr>
          <a:lstStyle/>
          <a:p>
            <a:r>
              <a:rPr lang="en-US" altLang="zh-CN" sz="1600" b="1" dirty="0" smtClean="0">
                <a:latin typeface="Gulliver" charset="0"/>
              </a:rPr>
              <a:t>     </a:t>
            </a:r>
            <a:r>
              <a:rPr lang="en-US" altLang="zh-CN" sz="2400" b="1" dirty="0" smtClean="0">
                <a:latin typeface="Gulliver" charset="0"/>
              </a:rPr>
              <a:t>Table </a:t>
            </a:r>
            <a:r>
              <a:rPr lang="en-US" altLang="zh-CN" sz="2400" b="1" dirty="0">
                <a:latin typeface="Gulliver" charset="0"/>
              </a:rPr>
              <a:t>3 </a:t>
            </a:r>
            <a:r>
              <a:rPr lang="en-US" altLang="zh-CN" sz="2400" dirty="0" smtClean="0"/>
              <a:t> </a:t>
            </a:r>
            <a:r>
              <a:rPr lang="en-US" altLang="zh-CN" sz="2400" dirty="0" smtClean="0">
                <a:latin typeface="Gulliver" charset="0"/>
              </a:rPr>
              <a:t>Evidence </a:t>
            </a:r>
            <a:r>
              <a:rPr lang="en-US" altLang="zh-CN" sz="2400" dirty="0">
                <a:latin typeface="Gulliver" charset="0"/>
              </a:rPr>
              <a:t>for target ratcheting effect.</a:t>
            </a:r>
            <a:r>
              <a:rPr lang="en-US" altLang="zh-CN" sz="1600" dirty="0">
                <a:latin typeface="Gulliver" charset="0"/>
              </a:rPr>
              <a:t/>
            </a:r>
            <a:br>
              <a:rPr lang="en-US" altLang="zh-CN" sz="1600" dirty="0">
                <a:latin typeface="Gulliver" charset="0"/>
              </a:rPr>
            </a:br>
            <a:r>
              <a:rPr lang="en-US" altLang="zh-CN" sz="1600" dirty="0" smtClean="0">
                <a:latin typeface="Gulliver" charset="0"/>
              </a:rPr>
              <a:t>     </a:t>
            </a:r>
            <a:r>
              <a:rPr lang="en-US" altLang="zh-CN" sz="2000" dirty="0" smtClean="0">
                <a:latin typeface="Gulliver" charset="0"/>
              </a:rPr>
              <a:t>Panel </a:t>
            </a:r>
            <a:r>
              <a:rPr lang="en-US" altLang="zh-CN" sz="2000" dirty="0">
                <a:latin typeface="Gulliver" charset="0"/>
              </a:rPr>
              <a:t>A reports the results of multivariate tests for correlation in performance targets. The dependent variable </a:t>
            </a:r>
            <a:r>
              <a:rPr lang="en-US" altLang="zh-CN" sz="2000" i="1" dirty="0">
                <a:latin typeface="Gulliver" charset="0"/>
              </a:rPr>
              <a:t>EPS/Sales/Profit goal</a:t>
            </a:r>
            <a:r>
              <a:rPr lang="en-US" altLang="zh-CN" sz="2000" dirty="0">
                <a:latin typeface="Gulliver" charset="0"/>
              </a:rPr>
              <a:t>, is equal to the </a:t>
            </a:r>
            <a:r>
              <a:rPr lang="en-US" altLang="zh-CN" sz="2000" dirty="0" smtClean="0">
                <a:latin typeface="Gulliver" charset="0"/>
              </a:rPr>
              <a:t>EPS/Sales/Profit </a:t>
            </a:r>
            <a:r>
              <a:rPr lang="en-US" altLang="zh-CN" sz="2000" dirty="0">
                <a:latin typeface="Gulliver" charset="0"/>
              </a:rPr>
              <a:t>goal in the current period. The main independent variable </a:t>
            </a:r>
            <a:r>
              <a:rPr lang="en-US" altLang="zh-CN" sz="2000" dirty="0" smtClean="0">
                <a:latin typeface="Gulliver" charset="0"/>
              </a:rPr>
              <a:t>is</a:t>
            </a:r>
          </a:p>
          <a:p>
            <a:r>
              <a:rPr lang="en-US" altLang="zh-CN" sz="2000" dirty="0" smtClean="0">
                <a:latin typeface="Gulliver" charset="0"/>
              </a:rPr>
              <a:t> </a:t>
            </a:r>
            <a:r>
              <a:rPr lang="en-US" altLang="zh-CN" sz="2000" dirty="0">
                <a:latin typeface="Gulliver" charset="0"/>
              </a:rPr>
              <a:t>Lag EPS/Sales/Profit and is equal to the previous period’s firm EPS/Sales/Profit. Panel B reports the results of multivariate tests that relate the probability of a firm meeting its performance target to the performance relative to </a:t>
            </a:r>
            <a:endParaRPr lang="en-US" altLang="zh-CN" sz="2000" dirty="0" smtClean="0">
              <a:latin typeface="Gulliver" charset="0"/>
            </a:endParaRPr>
          </a:p>
          <a:p>
            <a:r>
              <a:rPr lang="en-US" altLang="zh-CN" sz="2000" dirty="0" smtClean="0">
                <a:latin typeface="Gulliver" charset="0"/>
              </a:rPr>
              <a:t>target </a:t>
            </a:r>
            <a:r>
              <a:rPr lang="en-US" altLang="zh-CN" sz="2000" dirty="0">
                <a:latin typeface="Gulliver" charset="0"/>
              </a:rPr>
              <a:t>the previous year. The dependent variable is Meet target, a dummy variable that identifies firms that meet their performance target in the next period. The main independent variable is </a:t>
            </a:r>
            <a:r>
              <a:rPr lang="en-US" altLang="zh-CN" sz="2000" i="1" dirty="0">
                <a:latin typeface="Gulliver" charset="0"/>
              </a:rPr>
              <a:t>Exceed target </a:t>
            </a:r>
            <a:r>
              <a:rPr lang="en-US" altLang="zh-CN" sz="2000" dirty="0">
                <a:latin typeface="Gulliver" charset="0"/>
              </a:rPr>
              <a:t>(CEOs who meet the </a:t>
            </a:r>
            <a:endParaRPr lang="en-US" altLang="zh-CN" sz="2000" dirty="0" smtClean="0">
              <a:latin typeface="Gulliver" charset="0"/>
            </a:endParaRPr>
          </a:p>
          <a:p>
            <a:r>
              <a:rPr lang="en-US" altLang="zh-CN" sz="2000" dirty="0" smtClean="0">
                <a:latin typeface="Gulliver" charset="0"/>
              </a:rPr>
              <a:t>performance </a:t>
            </a:r>
            <a:r>
              <a:rPr lang="en-US" altLang="zh-CN" sz="2000" dirty="0">
                <a:latin typeface="Gulliver" charset="0"/>
              </a:rPr>
              <a:t>target in the current period). This variable takes a value one for firms whose performance is in the two bins just above the performance goal and zero otherwise. Details on the definition of the variables in this table are provided in </a:t>
            </a:r>
            <a:r>
              <a:rPr lang="en-US" altLang="zh-CN" sz="2000" dirty="0">
                <a:solidFill>
                  <a:srgbClr val="007FAA"/>
                </a:solidFill>
                <a:latin typeface="Gulliver" charset="0"/>
              </a:rPr>
              <a:t>Appendix A</a:t>
            </a:r>
            <a:r>
              <a:rPr lang="en-US" altLang="zh-CN" sz="2000" dirty="0">
                <a:latin typeface="Gulliver" charset="0"/>
              </a:rPr>
              <a:t>. Standard errors reported in parentheses are robust to </a:t>
            </a:r>
            <a:r>
              <a:rPr lang="en-US" altLang="zh-CN" sz="2000" dirty="0" err="1">
                <a:latin typeface="Gulliver" charset="0"/>
              </a:rPr>
              <a:t>heteroskedasticity</a:t>
            </a:r>
            <a:r>
              <a:rPr lang="en-US" altLang="zh-CN" sz="2000" dirty="0">
                <a:latin typeface="Gulliver" charset="0"/>
              </a:rPr>
              <a:t> and are clustered at the two-digit SIC industry level, except in Specification 1 of Panel A, which includes firm fixed effects and standard errors clustered at the firm level. The data cover the period 2006–2012. The compensation data are from Incentive Lab (IL), </a:t>
            </a:r>
            <a:r>
              <a:rPr lang="en-US" altLang="zh-CN" sz="2000" dirty="0" err="1">
                <a:latin typeface="Gulliver" charset="0"/>
              </a:rPr>
              <a:t>Compustat</a:t>
            </a:r>
            <a:r>
              <a:rPr lang="en-US" altLang="zh-CN" sz="2000" dirty="0">
                <a:latin typeface="Gulliver" charset="0"/>
              </a:rPr>
              <a:t>, CRSP, and </a:t>
            </a:r>
            <a:r>
              <a:rPr lang="en-US" altLang="zh-CN" sz="2000" dirty="0" err="1">
                <a:latin typeface="Gulliver" charset="0"/>
              </a:rPr>
              <a:t>ExecuComp</a:t>
            </a:r>
            <a:r>
              <a:rPr lang="en-US" altLang="zh-CN" sz="2000" dirty="0">
                <a:latin typeface="Gulliver" charset="0"/>
              </a:rPr>
              <a:t>. (</a:t>
            </a:r>
            <a:r>
              <a:rPr lang="en-US" altLang="zh-CN" sz="2000" dirty="0">
                <a:latin typeface="MTSY" charset="0"/>
              </a:rPr>
              <a:t>∗∗∗</a:t>
            </a:r>
            <a:r>
              <a:rPr lang="en-US" altLang="zh-CN" sz="2000" dirty="0">
                <a:latin typeface="Gulliver" charset="0"/>
              </a:rPr>
              <a:t>); (</a:t>
            </a:r>
            <a:r>
              <a:rPr lang="en-US" altLang="zh-CN" sz="2000" dirty="0">
                <a:latin typeface="MTSY" charset="0"/>
              </a:rPr>
              <a:t>∗∗</a:t>
            </a:r>
            <a:r>
              <a:rPr lang="en-US" altLang="zh-CN" sz="2000" dirty="0">
                <a:latin typeface="Gulliver" charset="0"/>
              </a:rPr>
              <a:t>); (</a:t>
            </a:r>
            <a:r>
              <a:rPr lang="en-US" altLang="zh-CN" sz="2000" dirty="0">
                <a:latin typeface="MTSY" charset="0"/>
              </a:rPr>
              <a:t>∗</a:t>
            </a:r>
            <a:r>
              <a:rPr lang="en-US" altLang="zh-CN" sz="2000" dirty="0">
                <a:latin typeface="Gulliver" charset="0"/>
              </a:rPr>
              <a:t>) denote statistical significance at 1%, 5%, and 10%, levels respectively. </a:t>
            </a:r>
            <a:endParaRPr lang="en-US" altLang="zh-CN" sz="2000" dirty="0"/>
          </a:p>
        </p:txBody>
      </p:sp>
      <p:sp>
        <p:nvSpPr>
          <p:cNvPr id="13" name="椭圆 12"/>
          <p:cNvSpPr/>
          <p:nvPr/>
        </p:nvSpPr>
        <p:spPr>
          <a:xfrm>
            <a:off x="327257" y="841576"/>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104697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34102" y="2369357"/>
            <a:ext cx="2609596" cy="1569660"/>
          </a:xfrm>
          <a:prstGeom prst="rect">
            <a:avLst/>
          </a:prstGeom>
          <a:noFill/>
        </p:spPr>
        <p:txBody>
          <a:bodyPr wrap="square" rtlCol="0">
            <a:spAutoFit/>
          </a:bodyPr>
          <a:lstStyle/>
          <a:p>
            <a:r>
              <a:rPr lang="en-US" altLang="zh-CN" sz="4800" b="1" dirty="0" smtClean="0"/>
              <a:t>Part</a:t>
            </a:r>
          </a:p>
          <a:p>
            <a:r>
              <a:rPr lang="en-US" altLang="zh-CN" sz="4800" b="1" dirty="0" smtClean="0"/>
              <a:t>Four</a:t>
            </a:r>
            <a:endParaRPr lang="zh-CN" altLang="en-US" sz="4800" b="1" dirty="0">
              <a:solidFill>
                <a:srgbClr val="595E64"/>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5285428" y="2668300"/>
            <a:ext cx="5430197" cy="830997"/>
          </a:xfrm>
          <a:prstGeom prst="rect">
            <a:avLst/>
          </a:prstGeom>
          <a:noFill/>
        </p:spPr>
        <p:txBody>
          <a:bodyPr wrap="square" rtlCol="0">
            <a:spAutoFit/>
          </a:bodyPr>
          <a:lstStyle/>
          <a:p>
            <a:r>
              <a:rPr lang="en-US" altLang="zh-CN" sz="4800" dirty="0">
                <a:solidFill>
                  <a:srgbClr val="595E64"/>
                </a:solidFill>
                <a:latin typeface="微软雅黑" panose="020B0503020204020204" pitchFamily="34" charset="-122"/>
                <a:ea typeface="微软雅黑" panose="020B0503020204020204" pitchFamily="34" charset="-122"/>
              </a:rPr>
              <a:t>Conclusion</a:t>
            </a:r>
            <a:endParaRPr lang="zh-CN" altLang="en-US" sz="4800" dirty="0">
              <a:solidFill>
                <a:srgbClr val="595E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31877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0" y="2646600"/>
            <a:ext cx="2603521" cy="830997"/>
          </a:xfrm>
          <a:prstGeom prst="rect">
            <a:avLst/>
          </a:prstGeom>
          <a:noFill/>
        </p:spPr>
        <p:txBody>
          <a:bodyPr wrap="square" rtlCol="0">
            <a:spAutoFit/>
          </a:bodyPr>
          <a:lstStyle/>
          <a:p>
            <a:r>
              <a:rPr lang="en-US" altLang="zh-CN" sz="4800" b="1"/>
              <a:t>Directory</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等腰三角形 7"/>
          <p:cNvSpPr/>
          <p:nvPr/>
        </p:nvSpPr>
        <p:spPr>
          <a:xfrm rot="5400000" flipH="1">
            <a:off x="4551880" y="1121191"/>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429" y="1054863"/>
            <a:ext cx="1932494" cy="584775"/>
          </a:xfrm>
          <a:prstGeom prst="rect">
            <a:avLst/>
          </a:prstGeom>
          <a:noFill/>
        </p:spPr>
        <p:txBody>
          <a:bodyPr wrap="square" rtlCol="0">
            <a:spAutoFit/>
          </a:bodyPr>
          <a:lstStyle/>
          <a:p>
            <a:r>
              <a:rPr lang="en-US" altLang="zh-CN" sz="3200" b="1" dirty="0"/>
              <a:t>Part One</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285429" y="2442696"/>
            <a:ext cx="1932494" cy="584775"/>
          </a:xfrm>
          <a:prstGeom prst="rect">
            <a:avLst/>
          </a:prstGeom>
          <a:noFill/>
        </p:spPr>
        <p:txBody>
          <a:bodyPr wrap="square" rtlCol="0">
            <a:spAutoFit/>
          </a:bodyPr>
          <a:lstStyle/>
          <a:p>
            <a:r>
              <a:rPr lang="en-US" altLang="zh-CN" sz="3200" b="1" dirty="0"/>
              <a:t>Part </a:t>
            </a:r>
            <a:r>
              <a:rPr lang="zh-CN" altLang="en-US" sz="3200" b="1" dirty="0"/>
              <a:t> </a:t>
            </a:r>
            <a:r>
              <a:rPr lang="en-US" altLang="zh-CN" sz="3200" b="1" dirty="0" smtClean="0"/>
              <a:t>Two</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450667" y="2511637"/>
            <a:ext cx="6447277" cy="523220"/>
          </a:xfrm>
          <a:prstGeom prst="rect">
            <a:avLst/>
          </a:prstGeom>
          <a:noFill/>
        </p:spPr>
        <p:txBody>
          <a:bodyPr wrap="square" rtlCol="0">
            <a:spAutoFit/>
          </a:bodyPr>
          <a:lstStyle/>
          <a:p>
            <a:r>
              <a:rPr lang="en-US" altLang="zh-CN" sz="2800" dirty="0">
                <a:solidFill>
                  <a:srgbClr val="595E64"/>
                </a:solidFill>
                <a:latin typeface="微软雅黑" panose="020B0503020204020204" pitchFamily="34" charset="-122"/>
                <a:ea typeface="微软雅黑" panose="020B0503020204020204" pitchFamily="34" charset="-122"/>
                <a:sym typeface="+mn-ea"/>
              </a:rPr>
              <a:t>Research method</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551880" y="2509024"/>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285429" y="3830529"/>
            <a:ext cx="2165238" cy="584775"/>
          </a:xfrm>
          <a:prstGeom prst="rect">
            <a:avLst/>
          </a:prstGeom>
          <a:noFill/>
        </p:spPr>
        <p:txBody>
          <a:bodyPr wrap="square" rtlCol="0">
            <a:spAutoFit/>
          </a:bodyPr>
          <a:lstStyle/>
          <a:p>
            <a:r>
              <a:rPr lang="en-US" altLang="zh-CN" sz="3200" b="1" dirty="0"/>
              <a:t>Part </a:t>
            </a:r>
            <a:r>
              <a:rPr lang="en-US" altLang="zh-CN" sz="3200" b="1" dirty="0" smtClean="0"/>
              <a:t> Three</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5400000" flipH="1">
            <a:off x="4551880" y="3896857"/>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85429" y="5218362"/>
            <a:ext cx="1932494" cy="584775"/>
          </a:xfrm>
          <a:prstGeom prst="rect">
            <a:avLst/>
          </a:prstGeom>
          <a:noFill/>
        </p:spPr>
        <p:txBody>
          <a:bodyPr wrap="square" rtlCol="0">
            <a:spAutoFit/>
          </a:bodyPr>
          <a:lstStyle/>
          <a:p>
            <a:r>
              <a:rPr lang="en-US" altLang="zh-CN" sz="3200" b="1" dirty="0"/>
              <a:t>Part One</a:t>
            </a:r>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450667" y="5270925"/>
            <a:ext cx="2821022" cy="523220"/>
          </a:xfrm>
          <a:prstGeom prst="rect">
            <a:avLst/>
          </a:prstGeom>
          <a:noFill/>
        </p:spPr>
        <p:txBody>
          <a:bodyPr wrap="square" rtlCol="0">
            <a:spAutoFit/>
          </a:bodyPr>
          <a:lstStyle/>
          <a:p>
            <a:r>
              <a:rPr lang="en-US" altLang="zh-CN" sz="2800" dirty="0">
                <a:solidFill>
                  <a:srgbClr val="595E64"/>
                </a:solidFill>
                <a:latin typeface="微软雅黑" panose="020B0503020204020204" pitchFamily="34" charset="-122"/>
                <a:ea typeface="微软雅黑" panose="020B0503020204020204" pitchFamily="34" charset="-122"/>
              </a:rPr>
              <a:t>Conclusion</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551880" y="5284690"/>
            <a:ext cx="519388" cy="45211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450667" y="1111863"/>
            <a:ext cx="2313262" cy="523220"/>
          </a:xfrm>
          <a:prstGeom prst="rect">
            <a:avLst/>
          </a:prstGeom>
        </p:spPr>
        <p:txBody>
          <a:bodyPr wrap="none">
            <a:spAutoFit/>
          </a:bodyPr>
          <a:lstStyle/>
          <a:p>
            <a:r>
              <a:rPr lang="en-US" altLang="zh-CN" sz="2800" dirty="0" smtClean="0">
                <a:solidFill>
                  <a:srgbClr val="595E64"/>
                </a:solidFill>
                <a:latin typeface="微软雅黑" panose="020B0503020204020204" pitchFamily="34" charset="-122"/>
                <a:ea typeface="微软雅黑" panose="020B0503020204020204" pitchFamily="34" charset="-122"/>
              </a:rPr>
              <a:t>Introduction</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 name="矩形 1"/>
          <p:cNvSpPr/>
          <p:nvPr/>
        </p:nvSpPr>
        <p:spPr>
          <a:xfrm>
            <a:off x="7450667" y="3911411"/>
            <a:ext cx="3270254" cy="523220"/>
          </a:xfrm>
          <a:prstGeom prst="rect">
            <a:avLst/>
          </a:prstGeom>
        </p:spPr>
        <p:txBody>
          <a:bodyPr wrap="none">
            <a:spAutoFit/>
          </a:bodyPr>
          <a:lstStyle/>
          <a:p>
            <a:r>
              <a:rPr lang="en-US" altLang="zh-CN" sz="2800" dirty="0">
                <a:solidFill>
                  <a:srgbClr val="595E64"/>
                </a:solidFill>
                <a:latin typeface="微软雅黑" panose="020B0503020204020204" pitchFamily="34" charset="-122"/>
                <a:ea typeface="微软雅黑" panose="020B0503020204020204" pitchFamily="34" charset="-122"/>
              </a:rPr>
              <a:t>Empirical process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460" y="146685"/>
            <a:ext cx="509841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 </a:t>
            </a:r>
            <a:r>
              <a:rPr lang="en-US" altLang="zh-CN" sz="3200" b="1" dirty="0">
                <a:solidFill>
                  <a:schemeClr val="bg1"/>
                </a:solidFill>
                <a:latin typeface="微软雅黑" panose="020B0503020204020204" pitchFamily="34" charset="-122"/>
                <a:ea typeface="微软雅黑" panose="020B0503020204020204" pitchFamily="34" charset="-122"/>
              </a:rPr>
              <a:t>C</a:t>
            </a:r>
            <a:r>
              <a:rPr lang="en-US" altLang="zh-CN" sz="3200" b="1" dirty="0" smtClean="0">
                <a:solidFill>
                  <a:schemeClr val="bg1"/>
                </a:solidFill>
                <a:latin typeface="微软雅黑" panose="020B0503020204020204" pitchFamily="34" charset="-122"/>
                <a:ea typeface="微软雅黑" panose="020B0503020204020204" pitchFamily="34" charset="-122"/>
              </a:rPr>
              <a:t>onclusion</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9468" y="818515"/>
            <a:ext cx="11050058" cy="5170646"/>
          </a:xfrm>
          <a:prstGeom prst="rect">
            <a:avLst/>
          </a:prstGeom>
          <a:noFill/>
        </p:spPr>
        <p:txBody>
          <a:bodyPr wrap="square" rtlCol="0">
            <a:spAutoFit/>
          </a:bodyPr>
          <a:lstStyle/>
          <a:p>
            <a:r>
              <a:rPr lang="en-US" altLang="zh-CN" sz="2400" dirty="0" smtClean="0"/>
              <a:t>       </a:t>
            </a:r>
            <a:r>
              <a:rPr lang="en-US" altLang="zh-CN" dirty="0" smtClean="0"/>
              <a:t>The paper finds </a:t>
            </a:r>
            <a:r>
              <a:rPr lang="en-US" altLang="zh-CN" dirty="0"/>
              <a:t>evidence consistent with executives </a:t>
            </a:r>
            <a:r>
              <a:rPr lang="en-US" altLang="zh-CN" dirty="0" smtClean="0"/>
              <a:t>managing </a:t>
            </a:r>
            <a:r>
              <a:rPr lang="en-US" altLang="zh-CN" dirty="0"/>
              <a:t>reported accounting performance to achieve </a:t>
            </a:r>
            <a:r>
              <a:rPr lang="en-US" altLang="zh-CN" dirty="0" smtClean="0"/>
              <a:t>compensation </a:t>
            </a:r>
            <a:r>
              <a:rPr lang="en-US" altLang="zh-CN" dirty="0"/>
              <a:t>goals. A disproportionately large number of firms just exceed the goals as compared to the number of firms that just fail to meet the goals. This effect is present for earnings-based goals, and is stronger among executives who receive grants contingent on a single metric as </a:t>
            </a:r>
            <a:r>
              <a:rPr lang="en-US" altLang="zh-CN" dirty="0" smtClean="0"/>
              <a:t>opposed </a:t>
            </a:r>
            <a:r>
              <a:rPr lang="en-US" altLang="zh-CN" dirty="0"/>
              <a:t>to grants contingent on multiple metrics. This effect is strong for grants with a concave kink at the target and those with non-equity payouts. We do not find a </a:t>
            </a:r>
            <a:r>
              <a:rPr lang="en-US" altLang="zh-CN" dirty="0" smtClean="0"/>
              <a:t>corresponding </a:t>
            </a:r>
            <a:r>
              <a:rPr lang="en-US" altLang="zh-CN" dirty="0"/>
              <a:t>tendency for firms to beat relative performance goals. Consistent with firms understating performance to influence subsequent targets, firms that just beat </a:t>
            </a:r>
            <a:r>
              <a:rPr lang="en-US" altLang="zh-CN" dirty="0" smtClean="0"/>
              <a:t>performance </a:t>
            </a:r>
            <a:r>
              <a:rPr lang="en-US" altLang="zh-CN" dirty="0"/>
              <a:t>targets are more likely to meet their subsequent targets. CEOs of firms that fail to meet performance targets are more likely to experience forced turnover. Firms that just exceed their EPS goal have higher abnormal accruals and lower R&amp;D expenditures as compared to firms that just miss their EPS goal. Firms that just exceed their profit goal have lower SG&amp;A expenses as compared to firms that miss their goal. </a:t>
            </a:r>
            <a:endParaRPr lang="en-US" altLang="zh-CN" dirty="0" smtClean="0"/>
          </a:p>
          <a:p>
            <a:r>
              <a:rPr lang="zh-CN" altLang="en-US" dirty="0" smtClean="0"/>
              <a:t>        </a:t>
            </a:r>
            <a:r>
              <a:rPr lang="zh-CN" altLang="en-US" dirty="0"/>
              <a:t> </a:t>
            </a:r>
            <a:r>
              <a:rPr lang="en-US" altLang="zh-CN" dirty="0" smtClean="0"/>
              <a:t>Their results indicates </a:t>
            </a:r>
            <a:r>
              <a:rPr lang="en-US" altLang="zh-CN" dirty="0"/>
              <a:t>less </a:t>
            </a:r>
            <a:r>
              <a:rPr lang="en-US" altLang="zh-CN" dirty="0" smtClean="0"/>
              <a:t>performance </a:t>
            </a:r>
            <a:r>
              <a:rPr lang="en-US" altLang="zh-CN" dirty="0"/>
              <a:t>management if goals are specified either relative to other firms or in terms of sales or profit targets. On the other hand, there appears to be greater performance management in the case of EPS-based </a:t>
            </a:r>
            <a:r>
              <a:rPr lang="en-US" altLang="zh-CN" dirty="0" smtClean="0"/>
              <a:t>goals. They also </a:t>
            </a:r>
            <a:r>
              <a:rPr lang="en-US" altLang="zh-CN" dirty="0"/>
              <a:t>find that grants that involve a concavity in the PPR and grants that use cash payouts are more likely to result in </a:t>
            </a:r>
            <a:r>
              <a:rPr lang="en-US" altLang="zh-CN" dirty="0" smtClean="0"/>
              <a:t>performance </a:t>
            </a:r>
            <a:r>
              <a:rPr lang="en-US" altLang="zh-CN" dirty="0"/>
              <a:t>management by CEOs. We believe that </a:t>
            </a:r>
            <a:r>
              <a:rPr lang="en-US" altLang="zh-CN" dirty="0" smtClean="0"/>
              <a:t>compensation </a:t>
            </a:r>
            <a:r>
              <a:rPr lang="en-US" altLang="zh-CN" dirty="0"/>
              <a:t>committees and consultants should consider </a:t>
            </a:r>
            <a:r>
              <a:rPr lang="en-US" altLang="zh-CN" dirty="0" smtClean="0"/>
              <a:t>structuring </a:t>
            </a:r>
            <a:r>
              <a:rPr lang="en-US" altLang="zh-CN" dirty="0"/>
              <a:t>performance-pay contracts that are relative versus ab- solute to minimize performance management. </a:t>
            </a:r>
            <a:endParaRPr lang="en-US" altLang="zh-CN" dirty="0"/>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901373" y="-7490705"/>
            <a:ext cx="13994746"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等腰三角形 11"/>
          <p:cNvSpPr/>
          <p:nvPr/>
        </p:nvSpPr>
        <p:spPr>
          <a:xfrm rot="18000000" flipH="1">
            <a:off x="8264078" y="2786034"/>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4935523" y="1487367"/>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034033" y="6243560"/>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248357" y="104592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3590151" y="5171429"/>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1358649" y="2497461"/>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125788" y="3341395"/>
            <a:ext cx="6038332" cy="923330"/>
          </a:xfrm>
          <a:prstGeom prst="rect">
            <a:avLst/>
          </a:prstGeom>
          <a:noFill/>
        </p:spPr>
        <p:txBody>
          <a:bodyPr wrap="square" rtlCol="0">
            <a:spAutoFit/>
          </a:bodyPr>
          <a:lstStyle/>
          <a:p>
            <a:pPr algn="dist"/>
            <a:r>
              <a:rPr lang="en-US" altLang="zh-CN" sz="5400" b="1" dirty="0" smtClean="0">
                <a:solidFill>
                  <a:srgbClr val="595E64"/>
                </a:solidFill>
                <a:latin typeface="微软雅黑" panose="020B0503020204020204" pitchFamily="34" charset="-122"/>
                <a:ea typeface="微软雅黑" panose="020B0503020204020204" pitchFamily="34" charset="-122"/>
              </a:rPr>
              <a:t>Thanks</a:t>
            </a:r>
            <a:endParaRPr lang="zh-CN" altLang="en-US" sz="5400" b="1" dirty="0">
              <a:solidFill>
                <a:srgbClr val="595E6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58568" y="3341396"/>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9230710" y="3341396"/>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10683358" y="514493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1080103" y="556302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1849819" y="6281081"/>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31155" y="6167737"/>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5241" y="2598003"/>
            <a:ext cx="2609596" cy="830997"/>
          </a:xfrm>
          <a:prstGeom prst="rect">
            <a:avLst/>
          </a:prstGeom>
          <a:noFill/>
        </p:spPr>
        <p:txBody>
          <a:bodyPr wrap="square" rtlCol="0">
            <a:spAutoFit/>
          </a:bodyPr>
          <a:lstStyle/>
          <a:p>
            <a:r>
              <a:rPr lang="en-US" altLang="zh-CN" sz="4800" b="1" dirty="0" smtClean="0"/>
              <a:t>Part One</a:t>
            </a:r>
            <a:endParaRPr lang="zh-CN" altLang="en-US" sz="4800" b="1" dirty="0">
              <a:solidFill>
                <a:srgbClr val="595E64"/>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5285428" y="2668300"/>
            <a:ext cx="5430197" cy="830997"/>
          </a:xfrm>
          <a:prstGeom prst="rect">
            <a:avLst/>
          </a:prstGeom>
          <a:noFill/>
        </p:spPr>
        <p:txBody>
          <a:bodyPr wrap="square" rtlCol="0">
            <a:spAutoFit/>
          </a:bodyPr>
          <a:lstStyle/>
          <a:p>
            <a:r>
              <a:rPr lang="en-US" altLang="zh-CN" sz="4800" dirty="0">
                <a:solidFill>
                  <a:srgbClr val="595E64"/>
                </a:solidFill>
                <a:latin typeface="微软雅黑" panose="020B0503020204020204" pitchFamily="34" charset="-122"/>
                <a:ea typeface="微软雅黑" panose="020B0503020204020204" pitchFamily="34" charset="-122"/>
              </a:rPr>
              <a:t>Introduction</a:t>
            </a:r>
            <a:endParaRPr lang="zh-CN" altLang="en-US" sz="4800" dirty="0">
              <a:solidFill>
                <a:srgbClr val="595E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75765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2" y="146700"/>
            <a:ext cx="8511307"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Abstract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632691" y="1006271"/>
            <a:ext cx="11220641" cy="5447645"/>
          </a:xfrm>
          <a:prstGeom prst="rect">
            <a:avLst/>
          </a:prstGeom>
        </p:spPr>
        <p:txBody>
          <a:bodyPr wrap="square">
            <a:spAutoFit/>
          </a:bodyPr>
          <a:lstStyle/>
          <a:p>
            <a:r>
              <a:rPr lang="en-US" altLang="zh-CN" sz="2400" dirty="0" smtClean="0">
                <a:latin typeface="Gulliver" charset="0"/>
              </a:rPr>
              <a:t>     </a:t>
            </a:r>
            <a:r>
              <a:rPr lang="en-US" altLang="zh-CN" sz="2400" dirty="0"/>
              <a:t>Using a large data set of performance goals employed in executive incentive contracts, we find that a disproportionately large number of firms exceed their goals by a small margin as compared to the number that fall short of the goal by a similar margin. This </a:t>
            </a:r>
            <a:r>
              <a:rPr lang="en-US" altLang="zh-CN" sz="2400" dirty="0" smtClean="0"/>
              <a:t>asymmetry </a:t>
            </a:r>
            <a:r>
              <a:rPr lang="en-US" altLang="zh-CN" sz="2400" dirty="0"/>
              <a:t>is particularly acute for earnings goals, when compensation is contingent on a single goal, when the pay-performance relationship around the goal is concave-shaped, and for grants with non-equity-based payouts. Firms that exceed their compensation target by a small margin are more likely to beat the target the next period and CEOs of firms that miss their targets are more likely to experience a forced turnover. Firms that just exceed their Earnings Per Share (EPS) goals have higher abnormal accruals and lower Research and Development (R&amp;D) expenditures, and firms that just exceed their profit goals have lower Selling, General and Administrative (SG&amp;A) expenditures. Overall, our results high- light some of the costs of linking managerial compensation to specific compensation </a:t>
            </a:r>
            <a:r>
              <a:rPr lang="en-US" altLang="zh-CN" sz="2400" dirty="0" smtClean="0"/>
              <a:t>targets</a:t>
            </a:r>
            <a:r>
              <a:rPr lang="en-US" altLang="zh-CN" sz="2400" dirty="0"/>
              <a:t>. </a:t>
            </a:r>
          </a:p>
          <a:p>
            <a:endParaRPr lang="en-US" altLang="zh-CN" dirty="0"/>
          </a:p>
          <a:p>
            <a:endParaRPr lang="en-US" altLang="zh-CN" dirty="0"/>
          </a:p>
        </p:txBody>
      </p:sp>
    </p:spTree>
    <p:extLst>
      <p:ext uri="{BB962C8B-B14F-4D97-AF65-F5344CB8AC3E}">
        <p14:creationId xmlns:p14="http://schemas.microsoft.com/office/powerpoint/2010/main" val="241220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2" y="146700"/>
            <a:ext cx="8511307"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Research background</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29493" y="904672"/>
            <a:ext cx="11762507" cy="5816977"/>
          </a:xfrm>
          <a:prstGeom prst="rect">
            <a:avLst/>
          </a:prstGeom>
        </p:spPr>
        <p:txBody>
          <a:bodyPr wrap="square">
            <a:spAutoFit/>
          </a:bodyPr>
          <a:lstStyle/>
          <a:p>
            <a:r>
              <a:rPr lang="en-US" altLang="zh-CN" sz="2400" dirty="0" smtClean="0">
                <a:latin typeface="Gulliver" charset="0"/>
              </a:rPr>
              <a:t>      In </a:t>
            </a:r>
            <a:r>
              <a:rPr lang="en-US" altLang="zh-CN" sz="2400" dirty="0">
                <a:latin typeface="Gulliver" charset="0"/>
              </a:rPr>
              <a:t>their ongoing effort to link managerial pay to </a:t>
            </a:r>
            <a:r>
              <a:rPr lang="en-US" altLang="zh-CN" sz="2400" dirty="0" smtClean="0">
                <a:latin typeface="Gulliver" charset="0"/>
              </a:rPr>
              <a:t>performance</a:t>
            </a:r>
            <a:r>
              <a:rPr lang="en-US" altLang="zh-CN" sz="2400" dirty="0">
                <a:latin typeface="Gulliver" charset="0"/>
              </a:rPr>
              <a:t>, firms are increasingly tying non-equity </a:t>
            </a:r>
            <a:r>
              <a:rPr lang="en-US" altLang="zh-CN" sz="2400" i="1" dirty="0">
                <a:latin typeface="Gulliver" charset="0"/>
              </a:rPr>
              <a:t>and </a:t>
            </a:r>
            <a:r>
              <a:rPr lang="en-US" altLang="zh-CN" sz="2400" dirty="0">
                <a:latin typeface="Gulliver" charset="0"/>
              </a:rPr>
              <a:t>equity grants to achieving explicit performance goals. </a:t>
            </a:r>
            <a:r>
              <a:rPr lang="en-US" altLang="zh-CN" sz="2400" dirty="0"/>
              <a:t>Rewarding managers for achieving explicit performance goals certainly has a bright side. It makes pay more </a:t>
            </a:r>
            <a:r>
              <a:rPr lang="en-US" altLang="zh-CN" sz="2400" dirty="0" smtClean="0"/>
              <a:t>transparent </a:t>
            </a:r>
            <a:r>
              <a:rPr lang="en-US" altLang="zh-CN" sz="2400" dirty="0"/>
              <a:t>and offers strong incentives, especially when the goal is challenging. On the other hand, identifying explicit performance goals and having “jumps and kinks” in the PPR at the goals may also have a dark side. If there is a jump in managerial pay for achieving a performance goal, and if actual performance is close to but short of the goal, managers may be tempted to take actions – with possible negative long-term consequences – to push reported </a:t>
            </a:r>
            <a:r>
              <a:rPr lang="en-US" altLang="zh-CN" sz="2400" dirty="0" smtClean="0"/>
              <a:t>performance </a:t>
            </a:r>
            <a:r>
              <a:rPr lang="en-US" altLang="zh-CN" sz="2400" dirty="0"/>
              <a:t>to (or past) the goal. In other words, managerial myopia may be exacerbated around “jump points” in the PPR. The effect of kinks on managerial behavior is more nuanced. If the kink is concave, it may reduce the man- ager’s incentives to improve firm performance much be- yond the kink. On the other hand if the kink is convex, it will not only incentivize managers to push performance beyond the kink, but may also affect their incentives to take risk. </a:t>
            </a:r>
          </a:p>
          <a:p>
            <a:endParaRPr lang="en-US" altLang="zh-CN" dirty="0"/>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3" y="146700"/>
            <a:ext cx="3589664"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Research 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97468" y="1562523"/>
            <a:ext cx="10837332" cy="2246769"/>
          </a:xfrm>
          <a:prstGeom prst="rect">
            <a:avLst/>
          </a:prstGeom>
          <a:noFill/>
        </p:spPr>
        <p:txBody>
          <a:bodyPr wrap="square" rtlCol="0">
            <a:spAutoFit/>
          </a:bodyPr>
          <a:lstStyle/>
          <a:p>
            <a:r>
              <a:rPr lang="en-US" altLang="zh-CN" sz="2800" dirty="0" smtClean="0"/>
              <a:t>     The content of the paper is to </a:t>
            </a:r>
            <a:r>
              <a:rPr lang="en-US" altLang="zh-CN" sz="2800" dirty="0"/>
              <a:t>use </a:t>
            </a:r>
            <a:r>
              <a:rPr lang="en-US" altLang="zh-CN" sz="2800" dirty="0" smtClean="0"/>
              <a:t>data </a:t>
            </a:r>
            <a:r>
              <a:rPr lang="en-US" altLang="zh-CN" sz="2800" dirty="0"/>
              <a:t>to understand how goals in the </a:t>
            </a:r>
            <a:r>
              <a:rPr lang="en-US" altLang="zh-CN" sz="2800" dirty="0" smtClean="0"/>
              <a:t>incentive </a:t>
            </a:r>
            <a:r>
              <a:rPr lang="en-US" altLang="zh-CN" sz="2800" dirty="0"/>
              <a:t>contracts influence reported performance. Specifically, </a:t>
            </a:r>
            <a:r>
              <a:rPr lang="en-US" altLang="zh-CN" sz="2800" dirty="0" smtClean="0"/>
              <a:t>they studies </a:t>
            </a:r>
            <a:r>
              <a:rPr lang="en-US" altLang="zh-CN" sz="2800" dirty="0"/>
              <a:t>the distribution of reported performance around the incentive goals and </a:t>
            </a:r>
            <a:r>
              <a:rPr lang="en-US" altLang="zh-CN" sz="2800" dirty="0" smtClean="0"/>
              <a:t>tests </a:t>
            </a:r>
            <a:r>
              <a:rPr lang="en-US" altLang="zh-CN" sz="2800" dirty="0"/>
              <a:t>to see if performance clusters around the goals. </a:t>
            </a:r>
            <a:r>
              <a:rPr lang="en-US" altLang="zh-CN" sz="2800" dirty="0" smtClean="0"/>
              <a:t>they </a:t>
            </a:r>
            <a:r>
              <a:rPr lang="en-US" altLang="zh-CN" sz="2800" dirty="0"/>
              <a:t>also </a:t>
            </a:r>
            <a:r>
              <a:rPr lang="en-US" altLang="zh-CN" sz="2800" dirty="0" smtClean="0"/>
              <a:t>conducts </a:t>
            </a:r>
            <a:r>
              <a:rPr lang="en-US" altLang="zh-CN" sz="2800" dirty="0"/>
              <a:t>tests to explore the </a:t>
            </a:r>
            <a:r>
              <a:rPr lang="en-US" altLang="zh-CN" sz="2800" dirty="0" smtClean="0"/>
              <a:t>possible </a:t>
            </a:r>
            <a:r>
              <a:rPr lang="en-US" altLang="zh-CN" sz="2800" dirty="0"/>
              <a:t>reasons for such clustering.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32693" y="146700"/>
            <a:ext cx="5339482"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Research significance</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20655" y="1306605"/>
            <a:ext cx="10103039" cy="3693319"/>
          </a:xfrm>
          <a:prstGeom prst="rect">
            <a:avLst/>
          </a:prstGeom>
        </p:spPr>
        <p:txBody>
          <a:bodyPr wrap="square">
            <a:spAutoFit/>
          </a:bodyPr>
          <a:lstStyle/>
          <a:p>
            <a:r>
              <a:rPr lang="en-US" altLang="zh-CN" sz="2400" dirty="0" smtClean="0">
                <a:latin typeface="Gulliver" charset="0"/>
              </a:rPr>
              <a:t>     The paper is </a:t>
            </a:r>
            <a:r>
              <a:rPr lang="en-US" altLang="zh-CN" sz="2400" dirty="0">
                <a:latin typeface="Gulliver" charset="0"/>
              </a:rPr>
              <a:t>the first to show that they manage performance to meet compensation plan goals. </a:t>
            </a:r>
            <a:r>
              <a:rPr lang="en-US" altLang="zh-CN" sz="2400" dirty="0" smtClean="0">
                <a:latin typeface="Gulliver" charset="0"/>
              </a:rPr>
              <a:t>Paper </a:t>
            </a:r>
            <a:r>
              <a:rPr lang="en-US" altLang="zh-CN" sz="2400" dirty="0">
                <a:latin typeface="Gulliver" charset="0"/>
              </a:rPr>
              <a:t>results highlight the costs of having </a:t>
            </a:r>
            <a:r>
              <a:rPr lang="en-US" altLang="zh-CN" sz="2400" i="1" dirty="0">
                <a:latin typeface="Gulliver" charset="0"/>
              </a:rPr>
              <a:t>explicit </a:t>
            </a:r>
            <a:r>
              <a:rPr lang="en-US" altLang="zh-CN" sz="2400" dirty="0">
                <a:latin typeface="Gulliver" charset="0"/>
              </a:rPr>
              <a:t>performance goals when executives </a:t>
            </a:r>
            <a:r>
              <a:rPr lang="en-US" altLang="zh-CN" sz="2400" dirty="0" smtClean="0">
                <a:latin typeface="Gulliver" charset="0"/>
              </a:rPr>
              <a:t>exercise </a:t>
            </a:r>
            <a:r>
              <a:rPr lang="en-US" altLang="zh-CN" sz="2400" dirty="0">
                <a:latin typeface="Gulliver" charset="0"/>
              </a:rPr>
              <a:t>power over the reported performance. Furthermore, </a:t>
            </a:r>
            <a:r>
              <a:rPr lang="en-US" altLang="zh-CN" sz="2400" dirty="0" smtClean="0">
                <a:latin typeface="Gulliver" charset="0"/>
              </a:rPr>
              <a:t>the paper </a:t>
            </a:r>
            <a:r>
              <a:rPr lang="en-US" altLang="zh-CN" sz="2400" dirty="0">
                <a:latin typeface="Gulliver" charset="0"/>
              </a:rPr>
              <a:t>not only </a:t>
            </a:r>
            <a:r>
              <a:rPr lang="en-US" altLang="zh-CN" sz="2400" dirty="0" smtClean="0">
                <a:latin typeface="Gulliver" charset="0"/>
              </a:rPr>
              <a:t>knows </a:t>
            </a:r>
            <a:r>
              <a:rPr lang="en-US" altLang="zh-CN" sz="2400" dirty="0">
                <a:latin typeface="Gulliver" charset="0"/>
              </a:rPr>
              <a:t>the monetary penalty managers face for not meeting a performance goal, thereby being able to design sharper cross-sectional tests, but </a:t>
            </a:r>
            <a:r>
              <a:rPr lang="en-US" altLang="zh-CN" sz="2400" dirty="0" smtClean="0">
                <a:latin typeface="Gulliver" charset="0"/>
              </a:rPr>
              <a:t>their </a:t>
            </a:r>
            <a:r>
              <a:rPr lang="en-US" altLang="zh-CN" sz="2400" dirty="0">
                <a:latin typeface="Gulliver" charset="0"/>
              </a:rPr>
              <a:t>analysis also helps highlight the important role performance goals can play in predicting actual firm performance. </a:t>
            </a:r>
            <a:endParaRPr lang="en-US" altLang="zh-CN" sz="2400" dirty="0" smtClean="0">
              <a:latin typeface="Gulliver" charset="0"/>
            </a:endParaRPr>
          </a:p>
          <a:p>
            <a:r>
              <a:rPr lang="en-US" altLang="zh-CN" sz="2400" dirty="0" smtClean="0"/>
              <a:t>     In </a:t>
            </a:r>
            <a:r>
              <a:rPr lang="en-US" altLang="zh-CN" sz="2400" dirty="0"/>
              <a:t>addition to the intended contribution to the </a:t>
            </a:r>
            <a:r>
              <a:rPr lang="en-US" altLang="zh-CN" sz="2400" dirty="0" smtClean="0"/>
              <a:t>literature</a:t>
            </a:r>
            <a:r>
              <a:rPr lang="en-US" altLang="zh-CN" sz="2400" dirty="0"/>
              <a:t>, </a:t>
            </a:r>
            <a:r>
              <a:rPr lang="en-US" altLang="zh-CN" sz="2400" dirty="0" smtClean="0"/>
              <a:t>the </a:t>
            </a:r>
            <a:r>
              <a:rPr lang="en-US" altLang="zh-CN" sz="2400" dirty="0"/>
              <a:t>paper may also </a:t>
            </a:r>
            <a:r>
              <a:rPr lang="en-US" altLang="zh-CN" sz="2400" dirty="0" smtClean="0"/>
              <a:t>adds </a:t>
            </a:r>
            <a:r>
              <a:rPr lang="en-US" altLang="zh-CN" sz="2400" dirty="0"/>
              <a:t>to the already active, policy- oriented, executive compensation debate. </a:t>
            </a:r>
          </a:p>
          <a:p>
            <a:endParaRPr lang="en-US" altLang="zh-CN" dirty="0"/>
          </a:p>
        </p:txBody>
      </p:sp>
      <p:sp>
        <p:nvSpPr>
          <p:cNvPr id="4" name="椭圆 3"/>
          <p:cNvSpPr/>
          <p:nvPr/>
        </p:nvSpPr>
        <p:spPr>
          <a:xfrm>
            <a:off x="1011577" y="1439334"/>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1011576" y="3996267"/>
            <a:ext cx="169333" cy="18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2" y="146700"/>
            <a:ext cx="8511307"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Empirical methodology </a:t>
            </a:r>
          </a:p>
        </p:txBody>
      </p:sp>
      <p:sp>
        <p:nvSpPr>
          <p:cNvPr id="2" name="矩形 1"/>
          <p:cNvSpPr/>
          <p:nvPr/>
        </p:nvSpPr>
        <p:spPr>
          <a:xfrm>
            <a:off x="355599" y="1354668"/>
            <a:ext cx="11667067" cy="4832092"/>
          </a:xfrm>
          <a:prstGeom prst="rect">
            <a:avLst/>
          </a:prstGeom>
        </p:spPr>
        <p:txBody>
          <a:bodyPr wrap="square">
            <a:spAutoFit/>
          </a:bodyPr>
          <a:lstStyle/>
          <a:p>
            <a:r>
              <a:rPr lang="en-US" altLang="zh-CN" sz="2800" dirty="0" smtClean="0"/>
              <a:t>    In </a:t>
            </a:r>
            <a:r>
              <a:rPr lang="en-US" altLang="zh-CN" sz="2800" dirty="0"/>
              <a:t>this section, </a:t>
            </a:r>
            <a:r>
              <a:rPr lang="en-US" altLang="zh-CN" sz="2800" dirty="0" smtClean="0"/>
              <a:t>they describes </a:t>
            </a:r>
            <a:r>
              <a:rPr lang="en-US" altLang="zh-CN" sz="2800" dirty="0"/>
              <a:t>the tests that </a:t>
            </a:r>
            <a:r>
              <a:rPr lang="en-US" altLang="zh-CN" sz="2800" dirty="0" smtClean="0"/>
              <a:t>they performs </a:t>
            </a:r>
            <a:r>
              <a:rPr lang="en-US" altLang="zh-CN" sz="2800" dirty="0"/>
              <a:t>to identify manipulation of firm performance to meet goals. All the tests look for discrepancies in the distribution of reported performance. </a:t>
            </a:r>
          </a:p>
          <a:p>
            <a:r>
              <a:rPr lang="en-US" altLang="zh-CN" sz="2800" dirty="0" smtClean="0"/>
              <a:t>   The </a:t>
            </a:r>
            <a:r>
              <a:rPr lang="en-US" altLang="zh-CN" sz="2800" dirty="0"/>
              <a:t>first test </a:t>
            </a:r>
            <a:r>
              <a:rPr lang="en-US" altLang="zh-CN" sz="2800" dirty="0" smtClean="0"/>
              <a:t>they implements </a:t>
            </a:r>
            <a:r>
              <a:rPr lang="en-US" altLang="zh-CN" sz="2800" dirty="0"/>
              <a:t>is the one described in McCrary (2008) that is designed to test for the presence of a discontinuity at a point in a density. </a:t>
            </a:r>
            <a:endParaRPr lang="en-US" altLang="zh-CN" sz="2800" dirty="0" smtClean="0"/>
          </a:p>
          <a:p>
            <a:r>
              <a:rPr lang="en-US" altLang="zh-CN" sz="2800" dirty="0" smtClean="0"/>
              <a:t>   The </a:t>
            </a:r>
            <a:r>
              <a:rPr lang="en-US" altLang="zh-CN" sz="2800" dirty="0"/>
              <a:t>second test that </a:t>
            </a:r>
            <a:r>
              <a:rPr lang="en-US" altLang="zh-CN" sz="2800" dirty="0" smtClean="0"/>
              <a:t>they conducts </a:t>
            </a:r>
            <a:r>
              <a:rPr lang="en-US" altLang="zh-CN" sz="2800" dirty="0"/>
              <a:t>to detect performance manipulation is from </a:t>
            </a:r>
            <a:r>
              <a:rPr lang="en-US" altLang="zh-CN" sz="2800" dirty="0" err="1"/>
              <a:t>Bollen</a:t>
            </a:r>
            <a:r>
              <a:rPr lang="en-US" altLang="zh-CN" sz="2800" dirty="0"/>
              <a:t> and Pool (2009). This test not only serves as a robustness check on the test in McCrary (2008), but also allows </a:t>
            </a:r>
            <a:r>
              <a:rPr lang="en-US" altLang="zh-CN" sz="2800" dirty="0" smtClean="0"/>
              <a:t>they </a:t>
            </a:r>
            <a:r>
              <a:rPr lang="en-US" altLang="zh-CN" sz="2800" dirty="0"/>
              <a:t>to test for </a:t>
            </a:r>
            <a:r>
              <a:rPr lang="en-US" altLang="zh-CN" sz="2800" dirty="0" smtClean="0"/>
              <a:t>discontinuities </a:t>
            </a:r>
            <a:r>
              <a:rPr lang="en-US" altLang="zh-CN" sz="2800" dirty="0"/>
              <a:t>all through the density. </a:t>
            </a:r>
          </a:p>
          <a:p>
            <a:endParaRPr lang="en-US" altLang="zh-CN" sz="2800" dirty="0" smtClean="0"/>
          </a:p>
          <a:p>
            <a:endParaRPr lang="en-US" altLang="zh-CN" sz="28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0" y="2581700"/>
            <a:ext cx="2609596" cy="830997"/>
          </a:xfrm>
          <a:prstGeom prst="rect">
            <a:avLst/>
          </a:prstGeom>
          <a:noFill/>
        </p:spPr>
        <p:txBody>
          <a:bodyPr wrap="square" rtlCol="0">
            <a:spAutoFit/>
          </a:bodyPr>
          <a:lstStyle/>
          <a:p>
            <a:r>
              <a:rPr lang="en-US" altLang="zh-CN" sz="4800" b="1" dirty="0" smtClean="0"/>
              <a:t>Part Two</a:t>
            </a:r>
            <a:endParaRPr lang="zh-CN" altLang="en-US" sz="4800" b="1" dirty="0">
              <a:solidFill>
                <a:srgbClr val="595E64"/>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507029" y="27622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5285428" y="2668300"/>
            <a:ext cx="5430197" cy="830997"/>
          </a:xfrm>
          <a:prstGeom prst="rect">
            <a:avLst/>
          </a:prstGeom>
          <a:noFill/>
        </p:spPr>
        <p:txBody>
          <a:bodyPr wrap="square" rtlCol="0">
            <a:spAutoFit/>
          </a:bodyPr>
          <a:lstStyle/>
          <a:p>
            <a:r>
              <a:rPr lang="en-US" altLang="zh-CN" sz="4800" dirty="0">
                <a:solidFill>
                  <a:srgbClr val="595E64"/>
                </a:solidFill>
                <a:latin typeface="微软雅黑" panose="020B0503020204020204" pitchFamily="34" charset="-122"/>
                <a:ea typeface="微软雅黑" panose="020B0503020204020204" pitchFamily="34" charset="-122"/>
                <a:sym typeface="+mn-ea"/>
              </a:rPr>
              <a:t>Research </a:t>
            </a:r>
            <a:r>
              <a:rPr lang="en-US" altLang="zh-CN" sz="4800" dirty="0" smtClean="0">
                <a:solidFill>
                  <a:srgbClr val="595E64"/>
                </a:solidFill>
                <a:latin typeface="微软雅黑" panose="020B0503020204020204" pitchFamily="34" charset="-122"/>
                <a:ea typeface="微软雅黑" panose="020B0503020204020204" pitchFamily="34" charset="-122"/>
                <a:sym typeface="+mn-ea"/>
              </a:rPr>
              <a:t>design</a:t>
            </a:r>
            <a:endParaRPr lang="zh-CN" altLang="en-US" sz="4800" dirty="0">
              <a:solidFill>
                <a:srgbClr val="595E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04948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1623</Words>
  <Application>Microsoft Macintosh PowerPoint</Application>
  <PresentationFormat>宽屏</PresentationFormat>
  <Paragraphs>81</Paragraphs>
  <Slides>21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Calibri</vt:lpstr>
      <vt:lpstr>Calibri Light</vt:lpstr>
      <vt:lpstr>Gulliver</vt:lpstr>
      <vt:lpstr>MTSY</vt:lpstr>
      <vt:lpstr>RMTMI</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Microsoft Office 用户</cp:lastModifiedBy>
  <cp:revision>265</cp:revision>
  <dcterms:created xsi:type="dcterms:W3CDTF">2014-10-16T08:35:00Z</dcterms:created>
  <dcterms:modified xsi:type="dcterms:W3CDTF">2017-11-20T05:30:47Z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