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7"/>
  </p:notesMasterIdLst>
  <p:sldIdLst>
    <p:sldId id="256" r:id="rId3"/>
    <p:sldId id="294" r:id="rId4"/>
    <p:sldId id="295" r:id="rId5"/>
    <p:sldId id="266" r:id="rId6"/>
    <p:sldId id="298" r:id="rId7"/>
    <p:sldId id="297" r:id="rId8"/>
    <p:sldId id="267" r:id="rId9"/>
    <p:sldId id="299" r:id="rId10"/>
    <p:sldId id="300" r:id="rId11"/>
    <p:sldId id="296" r:id="rId12"/>
    <p:sldId id="289" r:id="rId13"/>
    <p:sldId id="301" r:id="rId14"/>
    <p:sldId id="307" r:id="rId15"/>
    <p:sldId id="293" r:id="rId16"/>
    <p:sldId id="308" r:id="rId17"/>
    <p:sldId id="302" r:id="rId18"/>
    <p:sldId id="303" r:id="rId19"/>
    <p:sldId id="304" r:id="rId20"/>
    <p:sldId id="309" r:id="rId21"/>
    <p:sldId id="306" r:id="rId22"/>
    <p:sldId id="311" r:id="rId23"/>
    <p:sldId id="290" r:id="rId24"/>
    <p:sldId id="291" r:id="rId25"/>
    <p:sldId id="263"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0CE697"/>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2" autoAdjust="0"/>
    <p:restoredTop sz="82384" autoAdjust="0"/>
  </p:normalViewPr>
  <p:slideViewPr>
    <p:cSldViewPr snapToGrid="0" snapToObjects="1">
      <p:cViewPr>
        <p:scale>
          <a:sx n="79" d="100"/>
          <a:sy n="79" d="100"/>
        </p:scale>
        <p:origin x="264" y="16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601C1-B7F9-1646-B258-6490FB26928D}" type="doc">
      <dgm:prSet loTypeId="urn:microsoft.com/office/officeart/2005/8/layout/hierarchy2" loCatId="" qsTypeId="urn:microsoft.com/office/officeart/2005/8/quickstyle/simple4" qsCatId="simple" csTypeId="urn:microsoft.com/office/officeart/2005/8/colors/colorful4" csCatId="colorful" phldr="1"/>
      <dgm:spPr/>
      <dgm:t>
        <a:bodyPr/>
        <a:lstStyle/>
        <a:p>
          <a:endParaRPr lang="zh-CN" altLang="en-US"/>
        </a:p>
      </dgm:t>
    </dgm:pt>
    <dgm:pt modelId="{AC749A52-A68F-E74C-AA3F-CDDFBF526F8D}">
      <dgm:prSet phldrT="[文本]"/>
      <dgm:spPr/>
      <dgm:t>
        <a:bodyPr/>
        <a:lstStyle/>
        <a:p>
          <a:r>
            <a:rPr lang="en-US" altLang="zh-CN" dirty="0" smtClean="0">
              <a:latin typeface="Arial" charset="0"/>
              <a:ea typeface="Arial" charset="0"/>
              <a:cs typeface="Arial" charset="0"/>
            </a:rPr>
            <a:t>SHARES</a:t>
          </a:r>
          <a:endParaRPr lang="zh-CN" altLang="en-US" dirty="0">
            <a:latin typeface="Arial" charset="0"/>
            <a:ea typeface="Arial" charset="0"/>
            <a:cs typeface="Arial" charset="0"/>
          </a:endParaRPr>
        </a:p>
      </dgm:t>
    </dgm:pt>
    <dgm:pt modelId="{9D4E7FF3-F861-3F48-8DA4-2E2DC93587A0}" type="parTrans" cxnId="{6C04678E-C1FB-B84B-A30B-CE7EC99E2388}">
      <dgm:prSet/>
      <dgm:spPr/>
      <dgm:t>
        <a:bodyPr/>
        <a:lstStyle/>
        <a:p>
          <a:endParaRPr lang="zh-CN" altLang="en-US">
            <a:latin typeface="Arial" charset="0"/>
            <a:ea typeface="Arial" charset="0"/>
            <a:cs typeface="Arial" charset="0"/>
          </a:endParaRPr>
        </a:p>
      </dgm:t>
    </dgm:pt>
    <dgm:pt modelId="{1D928E09-4D51-1640-B6CB-6F5C60615668}" type="sibTrans" cxnId="{6C04678E-C1FB-B84B-A30B-CE7EC99E2388}">
      <dgm:prSet/>
      <dgm:spPr/>
      <dgm:t>
        <a:bodyPr/>
        <a:lstStyle/>
        <a:p>
          <a:endParaRPr lang="zh-CN" altLang="en-US">
            <a:latin typeface="Arial" charset="0"/>
            <a:ea typeface="Arial" charset="0"/>
            <a:cs typeface="Arial" charset="0"/>
          </a:endParaRPr>
        </a:p>
      </dgm:t>
    </dgm:pt>
    <dgm:pt modelId="{68BD9DF7-060F-194C-BBDE-7D78AFF9C508}">
      <dgm:prSet phldrT="[文本]"/>
      <dgm:spPr/>
      <dgm:t>
        <a:bodyPr/>
        <a:lstStyle/>
        <a:p>
          <a:r>
            <a:rPr lang="en-US" altLang="en-US" dirty="0" smtClean="0">
              <a:latin typeface="Arial" charset="0"/>
              <a:ea typeface="Arial" charset="0"/>
              <a:cs typeface="Arial" charset="0"/>
            </a:rPr>
            <a:t>tradable shares </a:t>
          </a:r>
          <a:endParaRPr lang="zh-CN" altLang="en-US" dirty="0">
            <a:latin typeface="Arial" charset="0"/>
            <a:ea typeface="Arial" charset="0"/>
            <a:cs typeface="Arial" charset="0"/>
          </a:endParaRPr>
        </a:p>
      </dgm:t>
    </dgm:pt>
    <dgm:pt modelId="{4E8CF928-7B2D-3543-A2D6-13F85A40C68C}" type="parTrans" cxnId="{1C0A53BB-E5E2-F64C-A47D-AE4541FB1C4F}">
      <dgm:prSet/>
      <dgm:spPr/>
      <dgm:t>
        <a:bodyPr/>
        <a:lstStyle/>
        <a:p>
          <a:endParaRPr lang="zh-CN" altLang="en-US">
            <a:latin typeface="Arial" charset="0"/>
            <a:ea typeface="Arial" charset="0"/>
            <a:cs typeface="Arial" charset="0"/>
          </a:endParaRPr>
        </a:p>
      </dgm:t>
    </dgm:pt>
    <dgm:pt modelId="{C31EEDE6-FD16-1B40-8A7C-620C03CB8ED4}" type="sibTrans" cxnId="{1C0A53BB-E5E2-F64C-A47D-AE4541FB1C4F}">
      <dgm:prSet/>
      <dgm:spPr/>
      <dgm:t>
        <a:bodyPr/>
        <a:lstStyle/>
        <a:p>
          <a:endParaRPr lang="zh-CN" altLang="en-US">
            <a:latin typeface="Arial" charset="0"/>
            <a:ea typeface="Arial" charset="0"/>
            <a:cs typeface="Arial" charset="0"/>
          </a:endParaRPr>
        </a:p>
      </dgm:t>
    </dgm:pt>
    <dgm:pt modelId="{96ABB2D6-66B0-0C48-9929-70C4093AEECF}">
      <dgm:prSet phldrT="[文本]"/>
      <dgm:spPr/>
      <dgm:t>
        <a:bodyPr/>
        <a:lstStyle/>
        <a:p>
          <a:r>
            <a:rPr lang="en-US" altLang="en-US" dirty="0" smtClean="0">
              <a:latin typeface="Arial" charset="0"/>
              <a:ea typeface="Arial" charset="0"/>
              <a:cs typeface="Arial" charset="0"/>
            </a:rPr>
            <a:t>A-shares</a:t>
          </a:r>
          <a:endParaRPr lang="zh-CN" altLang="en-US" dirty="0">
            <a:latin typeface="Arial" charset="0"/>
            <a:ea typeface="Arial" charset="0"/>
            <a:cs typeface="Arial" charset="0"/>
          </a:endParaRPr>
        </a:p>
      </dgm:t>
    </dgm:pt>
    <dgm:pt modelId="{CA587F30-B080-9645-A091-4A0D22D72AA6}" type="parTrans" cxnId="{B7662DE0-0AB0-8441-9DEB-D599CE2472AD}">
      <dgm:prSet/>
      <dgm:spPr/>
      <dgm:t>
        <a:bodyPr/>
        <a:lstStyle/>
        <a:p>
          <a:endParaRPr lang="zh-CN" altLang="en-US">
            <a:latin typeface="Arial" charset="0"/>
            <a:ea typeface="Arial" charset="0"/>
            <a:cs typeface="Arial" charset="0"/>
          </a:endParaRPr>
        </a:p>
      </dgm:t>
    </dgm:pt>
    <dgm:pt modelId="{A4A3FBF5-5FD2-434F-8FC0-0036E13F0ED5}" type="sibTrans" cxnId="{B7662DE0-0AB0-8441-9DEB-D599CE2472AD}">
      <dgm:prSet/>
      <dgm:spPr/>
      <dgm:t>
        <a:bodyPr/>
        <a:lstStyle/>
        <a:p>
          <a:endParaRPr lang="zh-CN" altLang="en-US">
            <a:latin typeface="Arial" charset="0"/>
            <a:ea typeface="Arial" charset="0"/>
            <a:cs typeface="Arial" charset="0"/>
          </a:endParaRPr>
        </a:p>
      </dgm:t>
    </dgm:pt>
    <dgm:pt modelId="{8694DAB5-9994-EA40-9EE2-FB5E02DD9FC1}">
      <dgm:prSet phldrT="[文本]"/>
      <dgm:spPr/>
      <dgm:t>
        <a:bodyPr/>
        <a:lstStyle/>
        <a:p>
          <a:r>
            <a:rPr lang="en-US" altLang="en-US" dirty="0" smtClean="0">
              <a:latin typeface="Arial" charset="0"/>
              <a:ea typeface="Arial" charset="0"/>
              <a:cs typeface="Arial" charset="0"/>
            </a:rPr>
            <a:t>legal person shares</a:t>
          </a:r>
          <a:endParaRPr lang="zh-CN" altLang="en-US" dirty="0">
            <a:latin typeface="Arial" charset="0"/>
            <a:ea typeface="Arial" charset="0"/>
            <a:cs typeface="Arial" charset="0"/>
          </a:endParaRPr>
        </a:p>
      </dgm:t>
    </dgm:pt>
    <dgm:pt modelId="{A76E1041-F6E1-6046-AC8B-6EC3AE610215}" type="parTrans" cxnId="{A2BEE93B-3675-2C46-8726-AA5A17E3B3F8}">
      <dgm:prSet/>
      <dgm:spPr/>
      <dgm:t>
        <a:bodyPr/>
        <a:lstStyle/>
        <a:p>
          <a:endParaRPr lang="zh-CN" altLang="en-US">
            <a:latin typeface="Arial" charset="0"/>
            <a:ea typeface="Arial" charset="0"/>
            <a:cs typeface="Arial" charset="0"/>
          </a:endParaRPr>
        </a:p>
      </dgm:t>
    </dgm:pt>
    <dgm:pt modelId="{AF9C3F7F-F914-3D4A-AAAC-303E1006830D}" type="sibTrans" cxnId="{A2BEE93B-3675-2C46-8726-AA5A17E3B3F8}">
      <dgm:prSet/>
      <dgm:spPr/>
      <dgm:t>
        <a:bodyPr/>
        <a:lstStyle/>
        <a:p>
          <a:endParaRPr lang="zh-CN" altLang="en-US">
            <a:latin typeface="Arial" charset="0"/>
            <a:ea typeface="Arial" charset="0"/>
            <a:cs typeface="Arial" charset="0"/>
          </a:endParaRPr>
        </a:p>
      </dgm:t>
    </dgm:pt>
    <dgm:pt modelId="{4545AE96-7A6A-444C-8E72-D47675E8BC4E}">
      <dgm:prSet phldrT="[文本]"/>
      <dgm:spPr/>
      <dgm:t>
        <a:bodyPr/>
        <a:lstStyle/>
        <a:p>
          <a:r>
            <a:rPr lang="en-US" altLang="en-US" dirty="0" smtClean="0">
              <a:latin typeface="Arial" charset="0"/>
              <a:ea typeface="Arial" charset="0"/>
              <a:cs typeface="Arial" charset="0"/>
            </a:rPr>
            <a:t>employee shares</a:t>
          </a:r>
          <a:endParaRPr lang="zh-CN" altLang="en-US" dirty="0">
            <a:latin typeface="Arial" charset="0"/>
            <a:ea typeface="Arial" charset="0"/>
            <a:cs typeface="Arial" charset="0"/>
          </a:endParaRPr>
        </a:p>
      </dgm:t>
    </dgm:pt>
    <dgm:pt modelId="{382B511B-2BDF-054E-A480-04C3F020DFB4}" type="parTrans" cxnId="{0C52C0B2-7992-7142-B95A-FC7099DE2C8D}">
      <dgm:prSet/>
      <dgm:spPr/>
      <dgm:t>
        <a:bodyPr/>
        <a:lstStyle/>
        <a:p>
          <a:endParaRPr lang="zh-CN" altLang="en-US">
            <a:latin typeface="Arial" charset="0"/>
            <a:ea typeface="Arial" charset="0"/>
            <a:cs typeface="Arial" charset="0"/>
          </a:endParaRPr>
        </a:p>
      </dgm:t>
    </dgm:pt>
    <dgm:pt modelId="{DA77B13B-92D2-0F47-B3E6-C21ED32FA55E}" type="sibTrans" cxnId="{0C52C0B2-7992-7142-B95A-FC7099DE2C8D}">
      <dgm:prSet/>
      <dgm:spPr/>
      <dgm:t>
        <a:bodyPr/>
        <a:lstStyle/>
        <a:p>
          <a:endParaRPr lang="zh-CN" altLang="en-US">
            <a:latin typeface="Arial" charset="0"/>
            <a:ea typeface="Arial" charset="0"/>
            <a:cs typeface="Arial" charset="0"/>
          </a:endParaRPr>
        </a:p>
      </dgm:t>
    </dgm:pt>
    <dgm:pt modelId="{71F17210-5496-734D-8B74-993ACEA350F3}">
      <dgm:prSet phldrT="[文本]"/>
      <dgm:spPr/>
      <dgm:t>
        <a:bodyPr/>
        <a:lstStyle/>
        <a:p>
          <a:r>
            <a:rPr lang="en-US" altLang="en-US" dirty="0" smtClean="0">
              <a:latin typeface="Arial" charset="0"/>
              <a:ea typeface="Arial" charset="0"/>
              <a:cs typeface="Arial" charset="0"/>
            </a:rPr>
            <a:t>B-shares</a:t>
          </a:r>
          <a:endParaRPr lang="zh-CN" altLang="en-US" dirty="0">
            <a:latin typeface="Arial" charset="0"/>
            <a:ea typeface="Arial" charset="0"/>
            <a:cs typeface="Arial" charset="0"/>
          </a:endParaRPr>
        </a:p>
      </dgm:t>
    </dgm:pt>
    <dgm:pt modelId="{B7883832-DC92-3843-A33B-D5E2FA8AAEA7}" type="parTrans" cxnId="{B2FE8C2A-77C7-AF48-9551-32B27D44732B}">
      <dgm:prSet/>
      <dgm:spPr/>
      <dgm:t>
        <a:bodyPr/>
        <a:lstStyle/>
        <a:p>
          <a:endParaRPr lang="zh-CN" altLang="en-US">
            <a:latin typeface="Arial" charset="0"/>
            <a:ea typeface="Arial" charset="0"/>
            <a:cs typeface="Arial" charset="0"/>
          </a:endParaRPr>
        </a:p>
      </dgm:t>
    </dgm:pt>
    <dgm:pt modelId="{A2315780-31F0-A549-9F2F-CB90E6AD07E3}" type="sibTrans" cxnId="{B2FE8C2A-77C7-AF48-9551-32B27D44732B}">
      <dgm:prSet/>
      <dgm:spPr/>
      <dgm:t>
        <a:bodyPr/>
        <a:lstStyle/>
        <a:p>
          <a:endParaRPr lang="zh-CN" altLang="en-US">
            <a:latin typeface="Arial" charset="0"/>
            <a:ea typeface="Arial" charset="0"/>
            <a:cs typeface="Arial" charset="0"/>
          </a:endParaRPr>
        </a:p>
      </dgm:t>
    </dgm:pt>
    <dgm:pt modelId="{BE267A40-5550-1548-9C81-3E540CA352DF}">
      <dgm:prSet phldrT="[文本]"/>
      <dgm:spPr/>
      <dgm:t>
        <a:bodyPr/>
        <a:lstStyle/>
        <a:p>
          <a:r>
            <a:rPr lang="en-US" altLang="en-US" dirty="0" smtClean="0">
              <a:latin typeface="Arial" charset="0"/>
              <a:ea typeface="Arial" charset="0"/>
              <a:cs typeface="Arial" charset="0"/>
            </a:rPr>
            <a:t>non-tradable shares</a:t>
          </a:r>
          <a:endParaRPr lang="zh-CN" altLang="en-US" dirty="0">
            <a:latin typeface="Arial" charset="0"/>
            <a:ea typeface="Arial" charset="0"/>
            <a:cs typeface="Arial" charset="0"/>
          </a:endParaRPr>
        </a:p>
      </dgm:t>
    </dgm:pt>
    <dgm:pt modelId="{609FD3F6-EFCA-114B-907D-65DECAB28840}" type="parTrans" cxnId="{7070A137-0476-2D46-B209-CCD81EDF6495}">
      <dgm:prSet/>
      <dgm:spPr/>
      <dgm:t>
        <a:bodyPr/>
        <a:lstStyle/>
        <a:p>
          <a:endParaRPr lang="zh-CN" altLang="en-US">
            <a:latin typeface="Arial" charset="0"/>
            <a:ea typeface="Arial" charset="0"/>
            <a:cs typeface="Arial" charset="0"/>
          </a:endParaRPr>
        </a:p>
      </dgm:t>
    </dgm:pt>
    <dgm:pt modelId="{AB210116-D27B-3246-BBCB-E74C573E2220}" type="sibTrans" cxnId="{7070A137-0476-2D46-B209-CCD81EDF6495}">
      <dgm:prSet/>
      <dgm:spPr/>
      <dgm:t>
        <a:bodyPr/>
        <a:lstStyle/>
        <a:p>
          <a:endParaRPr lang="zh-CN" altLang="en-US">
            <a:latin typeface="Arial" charset="0"/>
            <a:ea typeface="Arial" charset="0"/>
            <a:cs typeface="Arial" charset="0"/>
          </a:endParaRPr>
        </a:p>
      </dgm:t>
    </dgm:pt>
    <dgm:pt modelId="{E6BF23EC-86AF-6F42-A1E7-2B1C68AFCDA2}">
      <dgm:prSet phldrT="[文本]"/>
      <dgm:spPr/>
      <dgm:t>
        <a:bodyPr/>
        <a:lstStyle/>
        <a:p>
          <a:r>
            <a:rPr lang="en-US" altLang="en-US" dirty="0" smtClean="0">
              <a:latin typeface="Arial" charset="0"/>
              <a:ea typeface="Arial" charset="0"/>
              <a:cs typeface="Arial" charset="0"/>
            </a:rPr>
            <a:t>H-shares</a:t>
          </a:r>
          <a:endParaRPr lang="zh-CN" altLang="en-US" dirty="0">
            <a:latin typeface="Arial" charset="0"/>
            <a:ea typeface="Arial" charset="0"/>
            <a:cs typeface="Arial" charset="0"/>
          </a:endParaRPr>
        </a:p>
      </dgm:t>
    </dgm:pt>
    <dgm:pt modelId="{C58F0749-AC10-D841-9784-2C6F334814B9}" type="parTrans" cxnId="{859FD97E-F89F-BB41-90E2-15DA7B6389E2}">
      <dgm:prSet/>
      <dgm:spPr/>
      <dgm:t>
        <a:bodyPr/>
        <a:lstStyle/>
        <a:p>
          <a:endParaRPr lang="zh-CN" altLang="en-US">
            <a:latin typeface="Arial" charset="0"/>
            <a:ea typeface="Arial" charset="0"/>
            <a:cs typeface="Arial" charset="0"/>
          </a:endParaRPr>
        </a:p>
      </dgm:t>
    </dgm:pt>
    <dgm:pt modelId="{05C72108-B23D-2047-B590-35B519736A7C}" type="sibTrans" cxnId="{859FD97E-F89F-BB41-90E2-15DA7B6389E2}">
      <dgm:prSet/>
      <dgm:spPr/>
      <dgm:t>
        <a:bodyPr/>
        <a:lstStyle/>
        <a:p>
          <a:endParaRPr lang="zh-CN" altLang="en-US">
            <a:latin typeface="Arial" charset="0"/>
            <a:ea typeface="Arial" charset="0"/>
            <a:cs typeface="Arial" charset="0"/>
          </a:endParaRPr>
        </a:p>
      </dgm:t>
    </dgm:pt>
    <dgm:pt modelId="{F3F73419-5F64-4545-87B8-63B689DDB00C}">
      <dgm:prSet phldrT="[文本]"/>
      <dgm:spPr/>
      <dgm:t>
        <a:bodyPr/>
        <a:lstStyle/>
        <a:p>
          <a:r>
            <a:rPr lang="en-US" altLang="en-US" dirty="0" smtClean="0">
              <a:latin typeface="Arial" charset="0"/>
              <a:ea typeface="Arial" charset="0"/>
              <a:cs typeface="Arial" charset="0"/>
            </a:rPr>
            <a:t>other foreign shares</a:t>
          </a:r>
          <a:endParaRPr lang="zh-CN" altLang="en-US" dirty="0">
            <a:latin typeface="Arial" charset="0"/>
            <a:ea typeface="Arial" charset="0"/>
            <a:cs typeface="Arial" charset="0"/>
          </a:endParaRPr>
        </a:p>
      </dgm:t>
    </dgm:pt>
    <dgm:pt modelId="{C8A594EA-F455-3E47-8904-9E28D9121DC9}" type="parTrans" cxnId="{8D7BD4AA-F51A-274F-BE27-F3B20AAE3EC7}">
      <dgm:prSet/>
      <dgm:spPr/>
      <dgm:t>
        <a:bodyPr/>
        <a:lstStyle/>
        <a:p>
          <a:endParaRPr lang="zh-CN" altLang="en-US">
            <a:latin typeface="Arial" charset="0"/>
            <a:ea typeface="Arial" charset="0"/>
            <a:cs typeface="Arial" charset="0"/>
          </a:endParaRPr>
        </a:p>
      </dgm:t>
    </dgm:pt>
    <dgm:pt modelId="{65B2F64C-965F-E346-8B3B-87B88A5B2DC6}" type="sibTrans" cxnId="{8D7BD4AA-F51A-274F-BE27-F3B20AAE3EC7}">
      <dgm:prSet/>
      <dgm:spPr/>
      <dgm:t>
        <a:bodyPr/>
        <a:lstStyle/>
        <a:p>
          <a:endParaRPr lang="zh-CN" altLang="en-US">
            <a:latin typeface="Arial" charset="0"/>
            <a:ea typeface="Arial" charset="0"/>
            <a:cs typeface="Arial" charset="0"/>
          </a:endParaRPr>
        </a:p>
      </dgm:t>
    </dgm:pt>
    <dgm:pt modelId="{B2EDF46F-E641-1D47-9348-ACA3A1B0FC3B}">
      <dgm:prSet phldrT="[文本]"/>
      <dgm:spPr/>
      <dgm:t>
        <a:bodyPr/>
        <a:lstStyle/>
        <a:p>
          <a:r>
            <a:rPr lang="en-US" altLang="en-US" dirty="0" smtClean="0">
              <a:latin typeface="Arial" charset="0"/>
              <a:ea typeface="Arial" charset="0"/>
              <a:cs typeface="Arial" charset="0"/>
            </a:rPr>
            <a:t>state shares</a:t>
          </a:r>
          <a:endParaRPr lang="zh-CN" altLang="en-US" dirty="0">
            <a:latin typeface="Arial" charset="0"/>
            <a:ea typeface="Arial" charset="0"/>
            <a:cs typeface="Arial" charset="0"/>
          </a:endParaRPr>
        </a:p>
      </dgm:t>
    </dgm:pt>
    <dgm:pt modelId="{E901CE65-5EEC-AE4D-AAB9-E82F12477708}" type="sibTrans" cxnId="{BFDA4AEF-0326-B243-B2D6-F2B03DA5A63F}">
      <dgm:prSet/>
      <dgm:spPr/>
      <dgm:t>
        <a:bodyPr/>
        <a:lstStyle/>
        <a:p>
          <a:endParaRPr lang="zh-CN" altLang="en-US">
            <a:latin typeface="Arial" charset="0"/>
            <a:ea typeface="Arial" charset="0"/>
            <a:cs typeface="Arial" charset="0"/>
          </a:endParaRPr>
        </a:p>
      </dgm:t>
    </dgm:pt>
    <dgm:pt modelId="{E5372E59-4266-254F-90E1-0502AA5DCD1A}" type="parTrans" cxnId="{BFDA4AEF-0326-B243-B2D6-F2B03DA5A63F}">
      <dgm:prSet/>
      <dgm:spPr/>
      <dgm:t>
        <a:bodyPr/>
        <a:lstStyle/>
        <a:p>
          <a:endParaRPr lang="zh-CN" altLang="en-US">
            <a:latin typeface="Arial" charset="0"/>
            <a:ea typeface="Arial" charset="0"/>
            <a:cs typeface="Arial" charset="0"/>
          </a:endParaRPr>
        </a:p>
      </dgm:t>
    </dgm:pt>
    <dgm:pt modelId="{B9C8F028-E57C-6949-8609-C9CD436FB4AB}" type="pres">
      <dgm:prSet presAssocID="{91D601C1-B7F9-1646-B258-6490FB26928D}" presName="diagram" presStyleCnt="0">
        <dgm:presLayoutVars>
          <dgm:chPref val="1"/>
          <dgm:dir/>
          <dgm:animOne val="branch"/>
          <dgm:animLvl val="lvl"/>
          <dgm:resizeHandles val="exact"/>
        </dgm:presLayoutVars>
      </dgm:prSet>
      <dgm:spPr/>
      <dgm:t>
        <a:bodyPr/>
        <a:lstStyle/>
        <a:p>
          <a:endParaRPr lang="zh-CN" altLang="en-US"/>
        </a:p>
      </dgm:t>
    </dgm:pt>
    <dgm:pt modelId="{16115FD1-6162-0F4E-B349-86920C674FD0}" type="pres">
      <dgm:prSet presAssocID="{AC749A52-A68F-E74C-AA3F-CDDFBF526F8D}" presName="root1" presStyleCnt="0"/>
      <dgm:spPr/>
    </dgm:pt>
    <dgm:pt modelId="{4F82A86A-2EDF-274E-90EF-5C9E9B7F817B}" type="pres">
      <dgm:prSet presAssocID="{AC749A52-A68F-E74C-AA3F-CDDFBF526F8D}" presName="LevelOneTextNode" presStyleLbl="node0" presStyleIdx="0" presStyleCnt="1">
        <dgm:presLayoutVars>
          <dgm:chPref val="3"/>
        </dgm:presLayoutVars>
      </dgm:prSet>
      <dgm:spPr/>
      <dgm:t>
        <a:bodyPr/>
        <a:lstStyle/>
        <a:p>
          <a:endParaRPr lang="zh-CN" altLang="en-US"/>
        </a:p>
      </dgm:t>
    </dgm:pt>
    <dgm:pt modelId="{A5EBDFF6-0389-C542-8D7C-454284EE727B}" type="pres">
      <dgm:prSet presAssocID="{AC749A52-A68F-E74C-AA3F-CDDFBF526F8D}" presName="level2hierChild" presStyleCnt="0"/>
      <dgm:spPr/>
    </dgm:pt>
    <dgm:pt modelId="{ECA479FF-7AC5-ED4C-BAA2-3350354CDD95}" type="pres">
      <dgm:prSet presAssocID="{4E8CF928-7B2D-3543-A2D6-13F85A40C68C}" presName="conn2-1" presStyleLbl="parChTrans1D2" presStyleIdx="0" presStyleCnt="2"/>
      <dgm:spPr/>
      <dgm:t>
        <a:bodyPr/>
        <a:lstStyle/>
        <a:p>
          <a:endParaRPr lang="zh-CN" altLang="en-US"/>
        </a:p>
      </dgm:t>
    </dgm:pt>
    <dgm:pt modelId="{46851332-B7C4-D54D-9DA6-C37CA09790C1}" type="pres">
      <dgm:prSet presAssocID="{4E8CF928-7B2D-3543-A2D6-13F85A40C68C}" presName="connTx" presStyleLbl="parChTrans1D2" presStyleIdx="0" presStyleCnt="2"/>
      <dgm:spPr/>
      <dgm:t>
        <a:bodyPr/>
        <a:lstStyle/>
        <a:p>
          <a:endParaRPr lang="zh-CN" altLang="en-US"/>
        </a:p>
      </dgm:t>
    </dgm:pt>
    <dgm:pt modelId="{43CB281C-3EB5-FD42-A021-450FEC4F61C2}" type="pres">
      <dgm:prSet presAssocID="{68BD9DF7-060F-194C-BBDE-7D78AFF9C508}" presName="root2" presStyleCnt="0"/>
      <dgm:spPr/>
    </dgm:pt>
    <dgm:pt modelId="{038A058C-2F3B-7249-BB49-9F038629B05A}" type="pres">
      <dgm:prSet presAssocID="{68BD9DF7-060F-194C-BBDE-7D78AFF9C508}" presName="LevelTwoTextNode" presStyleLbl="node2" presStyleIdx="0" presStyleCnt="2">
        <dgm:presLayoutVars>
          <dgm:chPref val="3"/>
        </dgm:presLayoutVars>
      </dgm:prSet>
      <dgm:spPr/>
      <dgm:t>
        <a:bodyPr/>
        <a:lstStyle/>
        <a:p>
          <a:endParaRPr lang="zh-CN" altLang="en-US"/>
        </a:p>
      </dgm:t>
    </dgm:pt>
    <dgm:pt modelId="{54DDD4F1-7403-FA48-9C67-A91BF9CE16F3}" type="pres">
      <dgm:prSet presAssocID="{68BD9DF7-060F-194C-BBDE-7D78AFF9C508}" presName="level3hierChild" presStyleCnt="0"/>
      <dgm:spPr/>
    </dgm:pt>
    <dgm:pt modelId="{65DAF354-7CC0-C04C-953C-E56A412C4CC8}" type="pres">
      <dgm:prSet presAssocID="{CA587F30-B080-9645-A091-4A0D22D72AA6}" presName="conn2-1" presStyleLbl="parChTrans1D3" presStyleIdx="0" presStyleCnt="7"/>
      <dgm:spPr/>
      <dgm:t>
        <a:bodyPr/>
        <a:lstStyle/>
        <a:p>
          <a:endParaRPr lang="zh-CN" altLang="en-US"/>
        </a:p>
      </dgm:t>
    </dgm:pt>
    <dgm:pt modelId="{D85F3A90-9D57-E441-833A-F1B5EAA6ED87}" type="pres">
      <dgm:prSet presAssocID="{CA587F30-B080-9645-A091-4A0D22D72AA6}" presName="connTx" presStyleLbl="parChTrans1D3" presStyleIdx="0" presStyleCnt="7"/>
      <dgm:spPr/>
      <dgm:t>
        <a:bodyPr/>
        <a:lstStyle/>
        <a:p>
          <a:endParaRPr lang="zh-CN" altLang="en-US"/>
        </a:p>
      </dgm:t>
    </dgm:pt>
    <dgm:pt modelId="{4734C410-4E39-6C4B-B8FE-37FFC10635EE}" type="pres">
      <dgm:prSet presAssocID="{96ABB2D6-66B0-0C48-9929-70C4093AEECF}" presName="root2" presStyleCnt="0"/>
      <dgm:spPr/>
    </dgm:pt>
    <dgm:pt modelId="{7342B355-A01C-B647-A6AA-75104674BBAF}" type="pres">
      <dgm:prSet presAssocID="{96ABB2D6-66B0-0C48-9929-70C4093AEECF}" presName="LevelTwoTextNode" presStyleLbl="node3" presStyleIdx="0" presStyleCnt="7">
        <dgm:presLayoutVars>
          <dgm:chPref val="3"/>
        </dgm:presLayoutVars>
      </dgm:prSet>
      <dgm:spPr/>
      <dgm:t>
        <a:bodyPr/>
        <a:lstStyle/>
        <a:p>
          <a:endParaRPr lang="zh-CN" altLang="en-US"/>
        </a:p>
      </dgm:t>
    </dgm:pt>
    <dgm:pt modelId="{69697891-4C77-354F-B100-45C11C4AC587}" type="pres">
      <dgm:prSet presAssocID="{96ABB2D6-66B0-0C48-9929-70C4093AEECF}" presName="level3hierChild" presStyleCnt="0"/>
      <dgm:spPr/>
    </dgm:pt>
    <dgm:pt modelId="{01DA1773-FE49-ED40-8155-7F4DA5704D0A}" type="pres">
      <dgm:prSet presAssocID="{B7883832-DC92-3843-A33B-D5E2FA8AAEA7}" presName="conn2-1" presStyleLbl="parChTrans1D3" presStyleIdx="1" presStyleCnt="7"/>
      <dgm:spPr/>
      <dgm:t>
        <a:bodyPr/>
        <a:lstStyle/>
        <a:p>
          <a:endParaRPr lang="zh-CN" altLang="en-US"/>
        </a:p>
      </dgm:t>
    </dgm:pt>
    <dgm:pt modelId="{73B282D3-5C08-C340-AB5C-3CF7DDD9283B}" type="pres">
      <dgm:prSet presAssocID="{B7883832-DC92-3843-A33B-D5E2FA8AAEA7}" presName="connTx" presStyleLbl="parChTrans1D3" presStyleIdx="1" presStyleCnt="7"/>
      <dgm:spPr/>
      <dgm:t>
        <a:bodyPr/>
        <a:lstStyle/>
        <a:p>
          <a:endParaRPr lang="zh-CN" altLang="en-US"/>
        </a:p>
      </dgm:t>
    </dgm:pt>
    <dgm:pt modelId="{40092D95-8334-A346-A369-73BD27D6A4D9}" type="pres">
      <dgm:prSet presAssocID="{71F17210-5496-734D-8B74-993ACEA350F3}" presName="root2" presStyleCnt="0"/>
      <dgm:spPr/>
    </dgm:pt>
    <dgm:pt modelId="{D60F1235-A0AB-C144-A3F6-596DB0BD62FC}" type="pres">
      <dgm:prSet presAssocID="{71F17210-5496-734D-8B74-993ACEA350F3}" presName="LevelTwoTextNode" presStyleLbl="node3" presStyleIdx="1" presStyleCnt="7">
        <dgm:presLayoutVars>
          <dgm:chPref val="3"/>
        </dgm:presLayoutVars>
      </dgm:prSet>
      <dgm:spPr/>
      <dgm:t>
        <a:bodyPr/>
        <a:lstStyle/>
        <a:p>
          <a:endParaRPr lang="zh-CN" altLang="en-US"/>
        </a:p>
      </dgm:t>
    </dgm:pt>
    <dgm:pt modelId="{FF35989D-93BD-C44D-9D4D-5F33DBA644AA}" type="pres">
      <dgm:prSet presAssocID="{71F17210-5496-734D-8B74-993ACEA350F3}" presName="level3hierChild" presStyleCnt="0"/>
      <dgm:spPr/>
    </dgm:pt>
    <dgm:pt modelId="{CD8E9303-7D45-4F4F-ABEC-8C3E55E729CB}" type="pres">
      <dgm:prSet presAssocID="{C58F0749-AC10-D841-9784-2C6F334814B9}" presName="conn2-1" presStyleLbl="parChTrans1D3" presStyleIdx="2" presStyleCnt="7"/>
      <dgm:spPr/>
      <dgm:t>
        <a:bodyPr/>
        <a:lstStyle/>
        <a:p>
          <a:endParaRPr lang="zh-CN" altLang="en-US"/>
        </a:p>
      </dgm:t>
    </dgm:pt>
    <dgm:pt modelId="{991CA2BC-6146-FA4D-B88C-8CE786ECAA5F}" type="pres">
      <dgm:prSet presAssocID="{C58F0749-AC10-D841-9784-2C6F334814B9}" presName="connTx" presStyleLbl="parChTrans1D3" presStyleIdx="2" presStyleCnt="7"/>
      <dgm:spPr/>
      <dgm:t>
        <a:bodyPr/>
        <a:lstStyle/>
        <a:p>
          <a:endParaRPr lang="zh-CN" altLang="en-US"/>
        </a:p>
      </dgm:t>
    </dgm:pt>
    <dgm:pt modelId="{A49E4320-26C4-694F-9FDA-95FA64BE65BC}" type="pres">
      <dgm:prSet presAssocID="{E6BF23EC-86AF-6F42-A1E7-2B1C68AFCDA2}" presName="root2" presStyleCnt="0"/>
      <dgm:spPr/>
    </dgm:pt>
    <dgm:pt modelId="{CC787509-1B77-2345-B264-375399BC925E}" type="pres">
      <dgm:prSet presAssocID="{E6BF23EC-86AF-6F42-A1E7-2B1C68AFCDA2}" presName="LevelTwoTextNode" presStyleLbl="node3" presStyleIdx="2" presStyleCnt="7">
        <dgm:presLayoutVars>
          <dgm:chPref val="3"/>
        </dgm:presLayoutVars>
      </dgm:prSet>
      <dgm:spPr/>
      <dgm:t>
        <a:bodyPr/>
        <a:lstStyle/>
        <a:p>
          <a:endParaRPr lang="zh-CN" altLang="en-US"/>
        </a:p>
      </dgm:t>
    </dgm:pt>
    <dgm:pt modelId="{0A2AD591-CA31-8348-8492-4FA10F2922A4}" type="pres">
      <dgm:prSet presAssocID="{E6BF23EC-86AF-6F42-A1E7-2B1C68AFCDA2}" presName="level3hierChild" presStyleCnt="0"/>
      <dgm:spPr/>
    </dgm:pt>
    <dgm:pt modelId="{4440AC78-1666-EE4D-B8DC-975BBF67FFDA}" type="pres">
      <dgm:prSet presAssocID="{C8A594EA-F455-3E47-8904-9E28D9121DC9}" presName="conn2-1" presStyleLbl="parChTrans1D3" presStyleIdx="3" presStyleCnt="7"/>
      <dgm:spPr/>
      <dgm:t>
        <a:bodyPr/>
        <a:lstStyle/>
        <a:p>
          <a:endParaRPr lang="zh-CN" altLang="en-US"/>
        </a:p>
      </dgm:t>
    </dgm:pt>
    <dgm:pt modelId="{F42D866E-5AB2-7545-959B-DE30F611763B}" type="pres">
      <dgm:prSet presAssocID="{C8A594EA-F455-3E47-8904-9E28D9121DC9}" presName="connTx" presStyleLbl="parChTrans1D3" presStyleIdx="3" presStyleCnt="7"/>
      <dgm:spPr/>
      <dgm:t>
        <a:bodyPr/>
        <a:lstStyle/>
        <a:p>
          <a:endParaRPr lang="zh-CN" altLang="en-US"/>
        </a:p>
      </dgm:t>
    </dgm:pt>
    <dgm:pt modelId="{061F372B-F6BB-1545-BD8B-2AF195CAE765}" type="pres">
      <dgm:prSet presAssocID="{F3F73419-5F64-4545-87B8-63B689DDB00C}" presName="root2" presStyleCnt="0"/>
      <dgm:spPr/>
    </dgm:pt>
    <dgm:pt modelId="{5CDE1AB5-BF87-354F-A6D5-BF64A433294F}" type="pres">
      <dgm:prSet presAssocID="{F3F73419-5F64-4545-87B8-63B689DDB00C}" presName="LevelTwoTextNode" presStyleLbl="node3" presStyleIdx="3" presStyleCnt="7">
        <dgm:presLayoutVars>
          <dgm:chPref val="3"/>
        </dgm:presLayoutVars>
      </dgm:prSet>
      <dgm:spPr/>
      <dgm:t>
        <a:bodyPr/>
        <a:lstStyle/>
        <a:p>
          <a:endParaRPr lang="zh-CN" altLang="en-US"/>
        </a:p>
      </dgm:t>
    </dgm:pt>
    <dgm:pt modelId="{F0AD1AB9-568E-A447-A9BC-3003FA0AD782}" type="pres">
      <dgm:prSet presAssocID="{F3F73419-5F64-4545-87B8-63B689DDB00C}" presName="level3hierChild" presStyleCnt="0"/>
      <dgm:spPr/>
    </dgm:pt>
    <dgm:pt modelId="{A1C1BFF0-66BA-D94D-8ACA-2D6E16F0D20C}" type="pres">
      <dgm:prSet presAssocID="{609FD3F6-EFCA-114B-907D-65DECAB28840}" presName="conn2-1" presStyleLbl="parChTrans1D2" presStyleIdx="1" presStyleCnt="2"/>
      <dgm:spPr/>
      <dgm:t>
        <a:bodyPr/>
        <a:lstStyle/>
        <a:p>
          <a:endParaRPr lang="zh-CN" altLang="en-US"/>
        </a:p>
      </dgm:t>
    </dgm:pt>
    <dgm:pt modelId="{BAD9CBA8-0F9E-BF49-8E78-0A2C4A630EC1}" type="pres">
      <dgm:prSet presAssocID="{609FD3F6-EFCA-114B-907D-65DECAB28840}" presName="connTx" presStyleLbl="parChTrans1D2" presStyleIdx="1" presStyleCnt="2"/>
      <dgm:spPr/>
      <dgm:t>
        <a:bodyPr/>
        <a:lstStyle/>
        <a:p>
          <a:endParaRPr lang="zh-CN" altLang="en-US"/>
        </a:p>
      </dgm:t>
    </dgm:pt>
    <dgm:pt modelId="{32CF5FF1-326E-0C4A-B1EB-4F91C85244A8}" type="pres">
      <dgm:prSet presAssocID="{BE267A40-5550-1548-9C81-3E540CA352DF}" presName="root2" presStyleCnt="0"/>
      <dgm:spPr/>
    </dgm:pt>
    <dgm:pt modelId="{CE80992A-D25F-2549-B80C-ED94C4D36BCD}" type="pres">
      <dgm:prSet presAssocID="{BE267A40-5550-1548-9C81-3E540CA352DF}" presName="LevelTwoTextNode" presStyleLbl="node2" presStyleIdx="1" presStyleCnt="2">
        <dgm:presLayoutVars>
          <dgm:chPref val="3"/>
        </dgm:presLayoutVars>
      </dgm:prSet>
      <dgm:spPr/>
      <dgm:t>
        <a:bodyPr/>
        <a:lstStyle/>
        <a:p>
          <a:endParaRPr lang="zh-CN" altLang="en-US"/>
        </a:p>
      </dgm:t>
    </dgm:pt>
    <dgm:pt modelId="{766BFE9C-9FDB-A94E-99B4-06999F4C1577}" type="pres">
      <dgm:prSet presAssocID="{BE267A40-5550-1548-9C81-3E540CA352DF}" presName="level3hierChild" presStyleCnt="0"/>
      <dgm:spPr/>
    </dgm:pt>
    <dgm:pt modelId="{D712E161-61D1-DA48-BF6D-8456D70C3FD9}" type="pres">
      <dgm:prSet presAssocID="{E5372E59-4266-254F-90E1-0502AA5DCD1A}" presName="conn2-1" presStyleLbl="parChTrans1D3" presStyleIdx="4" presStyleCnt="7"/>
      <dgm:spPr/>
      <dgm:t>
        <a:bodyPr/>
        <a:lstStyle/>
        <a:p>
          <a:endParaRPr lang="zh-CN" altLang="en-US"/>
        </a:p>
      </dgm:t>
    </dgm:pt>
    <dgm:pt modelId="{7EE64CB1-A51F-EB44-8404-5312043D0379}" type="pres">
      <dgm:prSet presAssocID="{E5372E59-4266-254F-90E1-0502AA5DCD1A}" presName="connTx" presStyleLbl="parChTrans1D3" presStyleIdx="4" presStyleCnt="7"/>
      <dgm:spPr/>
      <dgm:t>
        <a:bodyPr/>
        <a:lstStyle/>
        <a:p>
          <a:endParaRPr lang="zh-CN" altLang="en-US"/>
        </a:p>
      </dgm:t>
    </dgm:pt>
    <dgm:pt modelId="{5FF1360D-9766-8D4C-AC74-557EAF78199D}" type="pres">
      <dgm:prSet presAssocID="{B2EDF46F-E641-1D47-9348-ACA3A1B0FC3B}" presName="root2" presStyleCnt="0"/>
      <dgm:spPr/>
    </dgm:pt>
    <dgm:pt modelId="{9AC8021E-7BA8-C749-98ED-6C55F673B005}" type="pres">
      <dgm:prSet presAssocID="{B2EDF46F-E641-1D47-9348-ACA3A1B0FC3B}" presName="LevelTwoTextNode" presStyleLbl="node3" presStyleIdx="4" presStyleCnt="7">
        <dgm:presLayoutVars>
          <dgm:chPref val="3"/>
        </dgm:presLayoutVars>
      </dgm:prSet>
      <dgm:spPr/>
      <dgm:t>
        <a:bodyPr/>
        <a:lstStyle/>
        <a:p>
          <a:endParaRPr lang="zh-CN" altLang="en-US"/>
        </a:p>
      </dgm:t>
    </dgm:pt>
    <dgm:pt modelId="{E7B300BB-A369-D840-BC6F-B46B0917E446}" type="pres">
      <dgm:prSet presAssocID="{B2EDF46F-E641-1D47-9348-ACA3A1B0FC3B}" presName="level3hierChild" presStyleCnt="0"/>
      <dgm:spPr/>
    </dgm:pt>
    <dgm:pt modelId="{01E7BB39-D823-7B48-AA8B-2BA2524B769A}" type="pres">
      <dgm:prSet presAssocID="{A76E1041-F6E1-6046-AC8B-6EC3AE610215}" presName="conn2-1" presStyleLbl="parChTrans1D3" presStyleIdx="5" presStyleCnt="7"/>
      <dgm:spPr/>
      <dgm:t>
        <a:bodyPr/>
        <a:lstStyle/>
        <a:p>
          <a:endParaRPr lang="zh-CN" altLang="en-US"/>
        </a:p>
      </dgm:t>
    </dgm:pt>
    <dgm:pt modelId="{B856B249-C9C4-E243-A311-5860AA7C745C}" type="pres">
      <dgm:prSet presAssocID="{A76E1041-F6E1-6046-AC8B-6EC3AE610215}" presName="connTx" presStyleLbl="parChTrans1D3" presStyleIdx="5" presStyleCnt="7"/>
      <dgm:spPr/>
      <dgm:t>
        <a:bodyPr/>
        <a:lstStyle/>
        <a:p>
          <a:endParaRPr lang="zh-CN" altLang="en-US"/>
        </a:p>
      </dgm:t>
    </dgm:pt>
    <dgm:pt modelId="{7DF67411-F1C2-DD4B-908E-DFF59DAE7A60}" type="pres">
      <dgm:prSet presAssocID="{8694DAB5-9994-EA40-9EE2-FB5E02DD9FC1}" presName="root2" presStyleCnt="0"/>
      <dgm:spPr/>
    </dgm:pt>
    <dgm:pt modelId="{151141D3-2AA6-1448-96FB-E86D6360DA8F}" type="pres">
      <dgm:prSet presAssocID="{8694DAB5-9994-EA40-9EE2-FB5E02DD9FC1}" presName="LevelTwoTextNode" presStyleLbl="node3" presStyleIdx="5" presStyleCnt="7">
        <dgm:presLayoutVars>
          <dgm:chPref val="3"/>
        </dgm:presLayoutVars>
      </dgm:prSet>
      <dgm:spPr/>
      <dgm:t>
        <a:bodyPr/>
        <a:lstStyle/>
        <a:p>
          <a:endParaRPr lang="zh-CN" altLang="en-US"/>
        </a:p>
      </dgm:t>
    </dgm:pt>
    <dgm:pt modelId="{E962C169-B899-1944-A5A7-EBE500D77F8D}" type="pres">
      <dgm:prSet presAssocID="{8694DAB5-9994-EA40-9EE2-FB5E02DD9FC1}" presName="level3hierChild" presStyleCnt="0"/>
      <dgm:spPr/>
    </dgm:pt>
    <dgm:pt modelId="{F612D126-C1AF-1244-B7DC-4BF3E89DCFA1}" type="pres">
      <dgm:prSet presAssocID="{382B511B-2BDF-054E-A480-04C3F020DFB4}" presName="conn2-1" presStyleLbl="parChTrans1D3" presStyleIdx="6" presStyleCnt="7"/>
      <dgm:spPr/>
      <dgm:t>
        <a:bodyPr/>
        <a:lstStyle/>
        <a:p>
          <a:endParaRPr lang="zh-CN" altLang="en-US"/>
        </a:p>
      </dgm:t>
    </dgm:pt>
    <dgm:pt modelId="{29FFBA9D-9BC2-2248-B242-BFF4E829205B}" type="pres">
      <dgm:prSet presAssocID="{382B511B-2BDF-054E-A480-04C3F020DFB4}" presName="connTx" presStyleLbl="parChTrans1D3" presStyleIdx="6" presStyleCnt="7"/>
      <dgm:spPr/>
      <dgm:t>
        <a:bodyPr/>
        <a:lstStyle/>
        <a:p>
          <a:endParaRPr lang="zh-CN" altLang="en-US"/>
        </a:p>
      </dgm:t>
    </dgm:pt>
    <dgm:pt modelId="{9A734F21-9ECE-4B4E-A10E-CA30C8C91579}" type="pres">
      <dgm:prSet presAssocID="{4545AE96-7A6A-444C-8E72-D47675E8BC4E}" presName="root2" presStyleCnt="0"/>
      <dgm:spPr/>
    </dgm:pt>
    <dgm:pt modelId="{9A542F6F-79F6-A049-AB7C-BB6300D43097}" type="pres">
      <dgm:prSet presAssocID="{4545AE96-7A6A-444C-8E72-D47675E8BC4E}" presName="LevelTwoTextNode" presStyleLbl="node3" presStyleIdx="6" presStyleCnt="7">
        <dgm:presLayoutVars>
          <dgm:chPref val="3"/>
        </dgm:presLayoutVars>
      </dgm:prSet>
      <dgm:spPr/>
      <dgm:t>
        <a:bodyPr/>
        <a:lstStyle/>
        <a:p>
          <a:endParaRPr lang="zh-CN" altLang="en-US"/>
        </a:p>
      </dgm:t>
    </dgm:pt>
    <dgm:pt modelId="{B4CF84B3-3B9E-6542-A9BF-DE6C2CED9843}" type="pres">
      <dgm:prSet presAssocID="{4545AE96-7A6A-444C-8E72-D47675E8BC4E}" presName="level3hierChild" presStyleCnt="0"/>
      <dgm:spPr/>
    </dgm:pt>
  </dgm:ptLst>
  <dgm:cxnLst>
    <dgm:cxn modelId="{549950BA-221C-8744-AD6F-D1DCC2FCA7B3}" type="presOf" srcId="{382B511B-2BDF-054E-A480-04C3F020DFB4}" destId="{F612D126-C1AF-1244-B7DC-4BF3E89DCFA1}" srcOrd="0" destOrd="0" presId="urn:microsoft.com/office/officeart/2005/8/layout/hierarchy2"/>
    <dgm:cxn modelId="{45D916A9-18F8-3140-8873-E420ED647697}" type="presOf" srcId="{4E8CF928-7B2D-3543-A2D6-13F85A40C68C}" destId="{46851332-B7C4-D54D-9DA6-C37CA09790C1}" srcOrd="1" destOrd="0" presId="urn:microsoft.com/office/officeart/2005/8/layout/hierarchy2"/>
    <dgm:cxn modelId="{6C04678E-C1FB-B84B-A30B-CE7EC99E2388}" srcId="{91D601C1-B7F9-1646-B258-6490FB26928D}" destId="{AC749A52-A68F-E74C-AA3F-CDDFBF526F8D}" srcOrd="0" destOrd="0" parTransId="{9D4E7FF3-F861-3F48-8DA4-2E2DC93587A0}" sibTransId="{1D928E09-4D51-1640-B6CB-6F5C60615668}"/>
    <dgm:cxn modelId="{C60113C1-EB60-0143-9118-B2B048433854}" type="presOf" srcId="{E5372E59-4266-254F-90E1-0502AA5DCD1A}" destId="{7EE64CB1-A51F-EB44-8404-5312043D0379}" srcOrd="1" destOrd="0" presId="urn:microsoft.com/office/officeart/2005/8/layout/hierarchy2"/>
    <dgm:cxn modelId="{F4386F05-75C2-E74F-AB2D-DC2740503ABB}" type="presOf" srcId="{A76E1041-F6E1-6046-AC8B-6EC3AE610215}" destId="{B856B249-C9C4-E243-A311-5860AA7C745C}" srcOrd="1" destOrd="0" presId="urn:microsoft.com/office/officeart/2005/8/layout/hierarchy2"/>
    <dgm:cxn modelId="{7070A137-0476-2D46-B209-CCD81EDF6495}" srcId="{AC749A52-A68F-E74C-AA3F-CDDFBF526F8D}" destId="{BE267A40-5550-1548-9C81-3E540CA352DF}" srcOrd="1" destOrd="0" parTransId="{609FD3F6-EFCA-114B-907D-65DECAB28840}" sibTransId="{AB210116-D27B-3246-BBCB-E74C573E2220}"/>
    <dgm:cxn modelId="{B7DBB31F-7C3D-4E4E-B26D-0E7EB7A39BA5}" type="presOf" srcId="{609FD3F6-EFCA-114B-907D-65DECAB28840}" destId="{BAD9CBA8-0F9E-BF49-8E78-0A2C4A630EC1}" srcOrd="1" destOrd="0" presId="urn:microsoft.com/office/officeart/2005/8/layout/hierarchy2"/>
    <dgm:cxn modelId="{7588CD3E-2E4F-5E4B-8212-B6FBCC10D4A1}" type="presOf" srcId="{C8A594EA-F455-3E47-8904-9E28D9121DC9}" destId="{4440AC78-1666-EE4D-B8DC-975BBF67FFDA}" srcOrd="0" destOrd="0" presId="urn:microsoft.com/office/officeart/2005/8/layout/hierarchy2"/>
    <dgm:cxn modelId="{CF8EBF7F-134C-9F41-BE04-C2635E710BE2}" type="presOf" srcId="{CA587F30-B080-9645-A091-4A0D22D72AA6}" destId="{65DAF354-7CC0-C04C-953C-E56A412C4CC8}" srcOrd="0" destOrd="0" presId="urn:microsoft.com/office/officeart/2005/8/layout/hierarchy2"/>
    <dgm:cxn modelId="{859FD97E-F89F-BB41-90E2-15DA7B6389E2}" srcId="{68BD9DF7-060F-194C-BBDE-7D78AFF9C508}" destId="{E6BF23EC-86AF-6F42-A1E7-2B1C68AFCDA2}" srcOrd="2" destOrd="0" parTransId="{C58F0749-AC10-D841-9784-2C6F334814B9}" sibTransId="{05C72108-B23D-2047-B590-35B519736A7C}"/>
    <dgm:cxn modelId="{D19317CF-AE9D-E94D-9D56-6DEA2DE4439D}" type="presOf" srcId="{AC749A52-A68F-E74C-AA3F-CDDFBF526F8D}" destId="{4F82A86A-2EDF-274E-90EF-5C9E9B7F817B}" srcOrd="0" destOrd="0" presId="urn:microsoft.com/office/officeart/2005/8/layout/hierarchy2"/>
    <dgm:cxn modelId="{DD877352-B594-8A46-BE1E-7E3E15B839E8}" type="presOf" srcId="{71F17210-5496-734D-8B74-993ACEA350F3}" destId="{D60F1235-A0AB-C144-A3F6-596DB0BD62FC}" srcOrd="0" destOrd="0" presId="urn:microsoft.com/office/officeart/2005/8/layout/hierarchy2"/>
    <dgm:cxn modelId="{3AC7E928-E8EF-3F4C-A09A-7EF17E8C0B4D}" type="presOf" srcId="{4E8CF928-7B2D-3543-A2D6-13F85A40C68C}" destId="{ECA479FF-7AC5-ED4C-BAA2-3350354CDD95}" srcOrd="0" destOrd="0" presId="urn:microsoft.com/office/officeart/2005/8/layout/hierarchy2"/>
    <dgm:cxn modelId="{E194D87D-DDF6-6F48-B0B6-6B81E0A4791B}" type="presOf" srcId="{B7883832-DC92-3843-A33B-D5E2FA8AAEA7}" destId="{01DA1773-FE49-ED40-8155-7F4DA5704D0A}" srcOrd="0" destOrd="0" presId="urn:microsoft.com/office/officeart/2005/8/layout/hierarchy2"/>
    <dgm:cxn modelId="{38F4AB4E-C85E-C543-BB05-4BBA40B24989}" type="presOf" srcId="{91D601C1-B7F9-1646-B258-6490FB26928D}" destId="{B9C8F028-E57C-6949-8609-C9CD436FB4AB}" srcOrd="0" destOrd="0" presId="urn:microsoft.com/office/officeart/2005/8/layout/hierarchy2"/>
    <dgm:cxn modelId="{D8A4A228-43DF-3D40-A96D-8FB53A469C65}" type="presOf" srcId="{4545AE96-7A6A-444C-8E72-D47675E8BC4E}" destId="{9A542F6F-79F6-A049-AB7C-BB6300D43097}" srcOrd="0" destOrd="0" presId="urn:microsoft.com/office/officeart/2005/8/layout/hierarchy2"/>
    <dgm:cxn modelId="{723F8DB0-FFA0-3F40-8F34-C8173C138C22}" type="presOf" srcId="{C58F0749-AC10-D841-9784-2C6F334814B9}" destId="{991CA2BC-6146-FA4D-B88C-8CE786ECAA5F}" srcOrd="1" destOrd="0" presId="urn:microsoft.com/office/officeart/2005/8/layout/hierarchy2"/>
    <dgm:cxn modelId="{8D7BD4AA-F51A-274F-BE27-F3B20AAE3EC7}" srcId="{68BD9DF7-060F-194C-BBDE-7D78AFF9C508}" destId="{F3F73419-5F64-4545-87B8-63B689DDB00C}" srcOrd="3" destOrd="0" parTransId="{C8A594EA-F455-3E47-8904-9E28D9121DC9}" sibTransId="{65B2F64C-965F-E346-8B3B-87B88A5B2DC6}"/>
    <dgm:cxn modelId="{9C069A70-6119-0D43-A9D0-F3726891598C}" type="presOf" srcId="{B7883832-DC92-3843-A33B-D5E2FA8AAEA7}" destId="{73B282D3-5C08-C340-AB5C-3CF7DDD9283B}" srcOrd="1" destOrd="0" presId="urn:microsoft.com/office/officeart/2005/8/layout/hierarchy2"/>
    <dgm:cxn modelId="{B7662DE0-0AB0-8441-9DEB-D599CE2472AD}" srcId="{68BD9DF7-060F-194C-BBDE-7D78AFF9C508}" destId="{96ABB2D6-66B0-0C48-9929-70C4093AEECF}" srcOrd="0" destOrd="0" parTransId="{CA587F30-B080-9645-A091-4A0D22D72AA6}" sibTransId="{A4A3FBF5-5FD2-434F-8FC0-0036E13F0ED5}"/>
    <dgm:cxn modelId="{B26B8EB5-B99D-594E-99A1-67D311FAA0F4}" type="presOf" srcId="{CA587F30-B080-9645-A091-4A0D22D72AA6}" destId="{D85F3A90-9D57-E441-833A-F1B5EAA6ED87}" srcOrd="1" destOrd="0" presId="urn:microsoft.com/office/officeart/2005/8/layout/hierarchy2"/>
    <dgm:cxn modelId="{586671A3-3D95-7743-8F98-BE312EB997D3}" type="presOf" srcId="{609FD3F6-EFCA-114B-907D-65DECAB28840}" destId="{A1C1BFF0-66BA-D94D-8ACA-2D6E16F0D20C}" srcOrd="0" destOrd="0" presId="urn:microsoft.com/office/officeart/2005/8/layout/hierarchy2"/>
    <dgm:cxn modelId="{1C0A53BB-E5E2-F64C-A47D-AE4541FB1C4F}" srcId="{AC749A52-A68F-E74C-AA3F-CDDFBF526F8D}" destId="{68BD9DF7-060F-194C-BBDE-7D78AFF9C508}" srcOrd="0" destOrd="0" parTransId="{4E8CF928-7B2D-3543-A2D6-13F85A40C68C}" sibTransId="{C31EEDE6-FD16-1B40-8A7C-620C03CB8ED4}"/>
    <dgm:cxn modelId="{45EDC8B4-CB1A-664C-827B-957EAA962BC7}" type="presOf" srcId="{E6BF23EC-86AF-6F42-A1E7-2B1C68AFCDA2}" destId="{CC787509-1B77-2345-B264-375399BC925E}" srcOrd="0" destOrd="0" presId="urn:microsoft.com/office/officeart/2005/8/layout/hierarchy2"/>
    <dgm:cxn modelId="{783A5197-E144-9241-A46A-43E79002F51B}" type="presOf" srcId="{8694DAB5-9994-EA40-9EE2-FB5E02DD9FC1}" destId="{151141D3-2AA6-1448-96FB-E86D6360DA8F}" srcOrd="0" destOrd="0" presId="urn:microsoft.com/office/officeart/2005/8/layout/hierarchy2"/>
    <dgm:cxn modelId="{C2BA63B8-5C01-1240-98AC-A7617006E3B7}" type="presOf" srcId="{C58F0749-AC10-D841-9784-2C6F334814B9}" destId="{CD8E9303-7D45-4F4F-ABEC-8C3E55E729CB}" srcOrd="0" destOrd="0" presId="urn:microsoft.com/office/officeart/2005/8/layout/hierarchy2"/>
    <dgm:cxn modelId="{1A6C86D3-95C0-E143-AA2E-4425C938D75E}" type="presOf" srcId="{BE267A40-5550-1548-9C81-3E540CA352DF}" destId="{CE80992A-D25F-2549-B80C-ED94C4D36BCD}" srcOrd="0" destOrd="0" presId="urn:microsoft.com/office/officeart/2005/8/layout/hierarchy2"/>
    <dgm:cxn modelId="{35842DE6-64A8-FD41-B266-1118DD561E13}" type="presOf" srcId="{68BD9DF7-060F-194C-BBDE-7D78AFF9C508}" destId="{038A058C-2F3B-7249-BB49-9F038629B05A}" srcOrd="0" destOrd="0" presId="urn:microsoft.com/office/officeart/2005/8/layout/hierarchy2"/>
    <dgm:cxn modelId="{BFDA4AEF-0326-B243-B2D6-F2B03DA5A63F}" srcId="{BE267A40-5550-1548-9C81-3E540CA352DF}" destId="{B2EDF46F-E641-1D47-9348-ACA3A1B0FC3B}" srcOrd="0" destOrd="0" parTransId="{E5372E59-4266-254F-90E1-0502AA5DCD1A}" sibTransId="{E901CE65-5EEC-AE4D-AAB9-E82F12477708}"/>
    <dgm:cxn modelId="{A570D7E0-C3CC-7A46-BF64-FFB71D00DE2D}" type="presOf" srcId="{C8A594EA-F455-3E47-8904-9E28D9121DC9}" destId="{F42D866E-5AB2-7545-959B-DE30F611763B}" srcOrd="1" destOrd="0" presId="urn:microsoft.com/office/officeart/2005/8/layout/hierarchy2"/>
    <dgm:cxn modelId="{4C02789E-6BBE-524F-8338-3A6571046841}" type="presOf" srcId="{E5372E59-4266-254F-90E1-0502AA5DCD1A}" destId="{D712E161-61D1-DA48-BF6D-8456D70C3FD9}" srcOrd="0" destOrd="0" presId="urn:microsoft.com/office/officeart/2005/8/layout/hierarchy2"/>
    <dgm:cxn modelId="{0C52C0B2-7992-7142-B95A-FC7099DE2C8D}" srcId="{BE267A40-5550-1548-9C81-3E540CA352DF}" destId="{4545AE96-7A6A-444C-8E72-D47675E8BC4E}" srcOrd="2" destOrd="0" parTransId="{382B511B-2BDF-054E-A480-04C3F020DFB4}" sibTransId="{DA77B13B-92D2-0F47-B3E6-C21ED32FA55E}"/>
    <dgm:cxn modelId="{201BE90A-3B30-9542-8A14-23314AEE81B4}" type="presOf" srcId="{F3F73419-5F64-4545-87B8-63B689DDB00C}" destId="{5CDE1AB5-BF87-354F-A6D5-BF64A433294F}" srcOrd="0" destOrd="0" presId="urn:microsoft.com/office/officeart/2005/8/layout/hierarchy2"/>
    <dgm:cxn modelId="{40A994FA-D0E2-9E4B-8262-662AFB3025CB}" type="presOf" srcId="{96ABB2D6-66B0-0C48-9929-70C4093AEECF}" destId="{7342B355-A01C-B647-A6AA-75104674BBAF}" srcOrd="0" destOrd="0" presId="urn:microsoft.com/office/officeart/2005/8/layout/hierarchy2"/>
    <dgm:cxn modelId="{458B3EB0-74FE-624E-80CA-EAB91D98D9A2}" type="presOf" srcId="{A76E1041-F6E1-6046-AC8B-6EC3AE610215}" destId="{01E7BB39-D823-7B48-AA8B-2BA2524B769A}" srcOrd="0" destOrd="0" presId="urn:microsoft.com/office/officeart/2005/8/layout/hierarchy2"/>
    <dgm:cxn modelId="{EB6063BE-EE8D-0948-9A54-25952CE42B19}" type="presOf" srcId="{B2EDF46F-E641-1D47-9348-ACA3A1B0FC3B}" destId="{9AC8021E-7BA8-C749-98ED-6C55F673B005}" srcOrd="0" destOrd="0" presId="urn:microsoft.com/office/officeart/2005/8/layout/hierarchy2"/>
    <dgm:cxn modelId="{F09B8DAA-DA01-0C4A-B68C-99956D6F1B7A}" type="presOf" srcId="{382B511B-2BDF-054E-A480-04C3F020DFB4}" destId="{29FFBA9D-9BC2-2248-B242-BFF4E829205B}" srcOrd="1" destOrd="0" presId="urn:microsoft.com/office/officeart/2005/8/layout/hierarchy2"/>
    <dgm:cxn modelId="{A2BEE93B-3675-2C46-8726-AA5A17E3B3F8}" srcId="{BE267A40-5550-1548-9C81-3E540CA352DF}" destId="{8694DAB5-9994-EA40-9EE2-FB5E02DD9FC1}" srcOrd="1" destOrd="0" parTransId="{A76E1041-F6E1-6046-AC8B-6EC3AE610215}" sibTransId="{AF9C3F7F-F914-3D4A-AAAC-303E1006830D}"/>
    <dgm:cxn modelId="{B2FE8C2A-77C7-AF48-9551-32B27D44732B}" srcId="{68BD9DF7-060F-194C-BBDE-7D78AFF9C508}" destId="{71F17210-5496-734D-8B74-993ACEA350F3}" srcOrd="1" destOrd="0" parTransId="{B7883832-DC92-3843-A33B-D5E2FA8AAEA7}" sibTransId="{A2315780-31F0-A549-9F2F-CB90E6AD07E3}"/>
    <dgm:cxn modelId="{1386134C-EBBA-324D-A9BB-59FE594D08A4}" type="presParOf" srcId="{B9C8F028-E57C-6949-8609-C9CD436FB4AB}" destId="{16115FD1-6162-0F4E-B349-86920C674FD0}" srcOrd="0" destOrd="0" presId="urn:microsoft.com/office/officeart/2005/8/layout/hierarchy2"/>
    <dgm:cxn modelId="{B6A2CA09-7D43-4E4D-858A-A4F01913C0B5}" type="presParOf" srcId="{16115FD1-6162-0F4E-B349-86920C674FD0}" destId="{4F82A86A-2EDF-274E-90EF-5C9E9B7F817B}" srcOrd="0" destOrd="0" presId="urn:microsoft.com/office/officeart/2005/8/layout/hierarchy2"/>
    <dgm:cxn modelId="{D9A6BD6B-3A5C-5346-96D4-FFA13C43E70F}" type="presParOf" srcId="{16115FD1-6162-0F4E-B349-86920C674FD0}" destId="{A5EBDFF6-0389-C542-8D7C-454284EE727B}" srcOrd="1" destOrd="0" presId="urn:microsoft.com/office/officeart/2005/8/layout/hierarchy2"/>
    <dgm:cxn modelId="{CD4234C3-8323-B04A-93B1-4C32FA36E090}" type="presParOf" srcId="{A5EBDFF6-0389-C542-8D7C-454284EE727B}" destId="{ECA479FF-7AC5-ED4C-BAA2-3350354CDD95}" srcOrd="0" destOrd="0" presId="urn:microsoft.com/office/officeart/2005/8/layout/hierarchy2"/>
    <dgm:cxn modelId="{F927070E-4ECE-C845-B008-B9FA43F34097}" type="presParOf" srcId="{ECA479FF-7AC5-ED4C-BAA2-3350354CDD95}" destId="{46851332-B7C4-D54D-9DA6-C37CA09790C1}" srcOrd="0" destOrd="0" presId="urn:microsoft.com/office/officeart/2005/8/layout/hierarchy2"/>
    <dgm:cxn modelId="{09E82421-9847-FB49-AABB-A4E41D8F1A27}" type="presParOf" srcId="{A5EBDFF6-0389-C542-8D7C-454284EE727B}" destId="{43CB281C-3EB5-FD42-A021-450FEC4F61C2}" srcOrd="1" destOrd="0" presId="urn:microsoft.com/office/officeart/2005/8/layout/hierarchy2"/>
    <dgm:cxn modelId="{F4187435-74BE-4641-957C-2DFC5CFE8870}" type="presParOf" srcId="{43CB281C-3EB5-FD42-A021-450FEC4F61C2}" destId="{038A058C-2F3B-7249-BB49-9F038629B05A}" srcOrd="0" destOrd="0" presId="urn:microsoft.com/office/officeart/2005/8/layout/hierarchy2"/>
    <dgm:cxn modelId="{A2A6C11D-1747-124B-91FC-BBB023670C06}" type="presParOf" srcId="{43CB281C-3EB5-FD42-A021-450FEC4F61C2}" destId="{54DDD4F1-7403-FA48-9C67-A91BF9CE16F3}" srcOrd="1" destOrd="0" presId="urn:microsoft.com/office/officeart/2005/8/layout/hierarchy2"/>
    <dgm:cxn modelId="{518B4924-515B-2A46-80E2-7412E7F6E10D}" type="presParOf" srcId="{54DDD4F1-7403-FA48-9C67-A91BF9CE16F3}" destId="{65DAF354-7CC0-C04C-953C-E56A412C4CC8}" srcOrd="0" destOrd="0" presId="urn:microsoft.com/office/officeart/2005/8/layout/hierarchy2"/>
    <dgm:cxn modelId="{D7D003A8-1166-E94C-9F8F-69BD21AD79E3}" type="presParOf" srcId="{65DAF354-7CC0-C04C-953C-E56A412C4CC8}" destId="{D85F3A90-9D57-E441-833A-F1B5EAA6ED87}" srcOrd="0" destOrd="0" presId="urn:microsoft.com/office/officeart/2005/8/layout/hierarchy2"/>
    <dgm:cxn modelId="{B8226DB4-306D-CD41-B214-6BE79B395D5E}" type="presParOf" srcId="{54DDD4F1-7403-FA48-9C67-A91BF9CE16F3}" destId="{4734C410-4E39-6C4B-B8FE-37FFC10635EE}" srcOrd="1" destOrd="0" presId="urn:microsoft.com/office/officeart/2005/8/layout/hierarchy2"/>
    <dgm:cxn modelId="{8ABA37F0-74C6-7A40-91C9-C16F5E0B9280}" type="presParOf" srcId="{4734C410-4E39-6C4B-B8FE-37FFC10635EE}" destId="{7342B355-A01C-B647-A6AA-75104674BBAF}" srcOrd="0" destOrd="0" presId="urn:microsoft.com/office/officeart/2005/8/layout/hierarchy2"/>
    <dgm:cxn modelId="{2BEA9847-1253-AB4C-9AC6-0996002A704E}" type="presParOf" srcId="{4734C410-4E39-6C4B-B8FE-37FFC10635EE}" destId="{69697891-4C77-354F-B100-45C11C4AC587}" srcOrd="1" destOrd="0" presId="urn:microsoft.com/office/officeart/2005/8/layout/hierarchy2"/>
    <dgm:cxn modelId="{B90E3194-AD6F-F54C-8836-8FB7ED254660}" type="presParOf" srcId="{54DDD4F1-7403-FA48-9C67-A91BF9CE16F3}" destId="{01DA1773-FE49-ED40-8155-7F4DA5704D0A}" srcOrd="2" destOrd="0" presId="urn:microsoft.com/office/officeart/2005/8/layout/hierarchy2"/>
    <dgm:cxn modelId="{4F1B1CC7-6137-FB43-A219-BB5EE96AA8BB}" type="presParOf" srcId="{01DA1773-FE49-ED40-8155-7F4DA5704D0A}" destId="{73B282D3-5C08-C340-AB5C-3CF7DDD9283B}" srcOrd="0" destOrd="0" presId="urn:microsoft.com/office/officeart/2005/8/layout/hierarchy2"/>
    <dgm:cxn modelId="{B943E427-F3D3-2343-B817-9478A6CE7AD4}" type="presParOf" srcId="{54DDD4F1-7403-FA48-9C67-A91BF9CE16F3}" destId="{40092D95-8334-A346-A369-73BD27D6A4D9}" srcOrd="3" destOrd="0" presId="urn:microsoft.com/office/officeart/2005/8/layout/hierarchy2"/>
    <dgm:cxn modelId="{BCFCC69B-36AB-FC41-8323-9D339425E1EE}" type="presParOf" srcId="{40092D95-8334-A346-A369-73BD27D6A4D9}" destId="{D60F1235-A0AB-C144-A3F6-596DB0BD62FC}" srcOrd="0" destOrd="0" presId="urn:microsoft.com/office/officeart/2005/8/layout/hierarchy2"/>
    <dgm:cxn modelId="{3F7F29A5-BCCF-484E-AD20-693332A732C4}" type="presParOf" srcId="{40092D95-8334-A346-A369-73BD27D6A4D9}" destId="{FF35989D-93BD-C44D-9D4D-5F33DBA644AA}" srcOrd="1" destOrd="0" presId="urn:microsoft.com/office/officeart/2005/8/layout/hierarchy2"/>
    <dgm:cxn modelId="{31940038-379F-4941-AA6D-88AB233E1E08}" type="presParOf" srcId="{54DDD4F1-7403-FA48-9C67-A91BF9CE16F3}" destId="{CD8E9303-7D45-4F4F-ABEC-8C3E55E729CB}" srcOrd="4" destOrd="0" presId="urn:microsoft.com/office/officeart/2005/8/layout/hierarchy2"/>
    <dgm:cxn modelId="{3FF5869E-9F5F-F34F-8AE2-10EBAC590E0D}" type="presParOf" srcId="{CD8E9303-7D45-4F4F-ABEC-8C3E55E729CB}" destId="{991CA2BC-6146-FA4D-B88C-8CE786ECAA5F}" srcOrd="0" destOrd="0" presId="urn:microsoft.com/office/officeart/2005/8/layout/hierarchy2"/>
    <dgm:cxn modelId="{7375CC64-5CA2-A046-A80A-1C880955B870}" type="presParOf" srcId="{54DDD4F1-7403-FA48-9C67-A91BF9CE16F3}" destId="{A49E4320-26C4-694F-9FDA-95FA64BE65BC}" srcOrd="5" destOrd="0" presId="urn:microsoft.com/office/officeart/2005/8/layout/hierarchy2"/>
    <dgm:cxn modelId="{8CF51783-1D9C-EE49-B6D6-E64E504EF59D}" type="presParOf" srcId="{A49E4320-26C4-694F-9FDA-95FA64BE65BC}" destId="{CC787509-1B77-2345-B264-375399BC925E}" srcOrd="0" destOrd="0" presId="urn:microsoft.com/office/officeart/2005/8/layout/hierarchy2"/>
    <dgm:cxn modelId="{501148D2-E4FE-E944-8771-2ECAA9994251}" type="presParOf" srcId="{A49E4320-26C4-694F-9FDA-95FA64BE65BC}" destId="{0A2AD591-CA31-8348-8492-4FA10F2922A4}" srcOrd="1" destOrd="0" presId="urn:microsoft.com/office/officeart/2005/8/layout/hierarchy2"/>
    <dgm:cxn modelId="{B914BDEC-E8EF-514F-9985-8674339DADA5}" type="presParOf" srcId="{54DDD4F1-7403-FA48-9C67-A91BF9CE16F3}" destId="{4440AC78-1666-EE4D-B8DC-975BBF67FFDA}" srcOrd="6" destOrd="0" presId="urn:microsoft.com/office/officeart/2005/8/layout/hierarchy2"/>
    <dgm:cxn modelId="{F6A821E3-0A56-7843-BD78-B85F0C026593}" type="presParOf" srcId="{4440AC78-1666-EE4D-B8DC-975BBF67FFDA}" destId="{F42D866E-5AB2-7545-959B-DE30F611763B}" srcOrd="0" destOrd="0" presId="urn:microsoft.com/office/officeart/2005/8/layout/hierarchy2"/>
    <dgm:cxn modelId="{954361EA-F064-D24A-BCFA-AB0D1A38A9D0}" type="presParOf" srcId="{54DDD4F1-7403-FA48-9C67-A91BF9CE16F3}" destId="{061F372B-F6BB-1545-BD8B-2AF195CAE765}" srcOrd="7" destOrd="0" presId="urn:microsoft.com/office/officeart/2005/8/layout/hierarchy2"/>
    <dgm:cxn modelId="{24AE6E55-5B9E-184F-AE1B-3731DD542450}" type="presParOf" srcId="{061F372B-F6BB-1545-BD8B-2AF195CAE765}" destId="{5CDE1AB5-BF87-354F-A6D5-BF64A433294F}" srcOrd="0" destOrd="0" presId="urn:microsoft.com/office/officeart/2005/8/layout/hierarchy2"/>
    <dgm:cxn modelId="{01F03A44-5B81-D04B-A02B-148A3E46BC9C}" type="presParOf" srcId="{061F372B-F6BB-1545-BD8B-2AF195CAE765}" destId="{F0AD1AB9-568E-A447-A9BC-3003FA0AD782}" srcOrd="1" destOrd="0" presId="urn:microsoft.com/office/officeart/2005/8/layout/hierarchy2"/>
    <dgm:cxn modelId="{3B02A81D-1398-654A-B67C-30A0A91E0101}" type="presParOf" srcId="{A5EBDFF6-0389-C542-8D7C-454284EE727B}" destId="{A1C1BFF0-66BA-D94D-8ACA-2D6E16F0D20C}" srcOrd="2" destOrd="0" presId="urn:microsoft.com/office/officeart/2005/8/layout/hierarchy2"/>
    <dgm:cxn modelId="{02D9C8F6-45A2-9C45-BBCF-4058E65C9AF8}" type="presParOf" srcId="{A1C1BFF0-66BA-D94D-8ACA-2D6E16F0D20C}" destId="{BAD9CBA8-0F9E-BF49-8E78-0A2C4A630EC1}" srcOrd="0" destOrd="0" presId="urn:microsoft.com/office/officeart/2005/8/layout/hierarchy2"/>
    <dgm:cxn modelId="{8D95111D-396C-EB4A-835C-E278FDF82B06}" type="presParOf" srcId="{A5EBDFF6-0389-C542-8D7C-454284EE727B}" destId="{32CF5FF1-326E-0C4A-B1EB-4F91C85244A8}" srcOrd="3" destOrd="0" presId="urn:microsoft.com/office/officeart/2005/8/layout/hierarchy2"/>
    <dgm:cxn modelId="{640B215B-AD89-C34A-8CBC-6B1A461779F0}" type="presParOf" srcId="{32CF5FF1-326E-0C4A-B1EB-4F91C85244A8}" destId="{CE80992A-D25F-2549-B80C-ED94C4D36BCD}" srcOrd="0" destOrd="0" presId="urn:microsoft.com/office/officeart/2005/8/layout/hierarchy2"/>
    <dgm:cxn modelId="{FC5E75CD-4C18-574B-8D4F-FFA1B89771C2}" type="presParOf" srcId="{32CF5FF1-326E-0C4A-B1EB-4F91C85244A8}" destId="{766BFE9C-9FDB-A94E-99B4-06999F4C1577}" srcOrd="1" destOrd="0" presId="urn:microsoft.com/office/officeart/2005/8/layout/hierarchy2"/>
    <dgm:cxn modelId="{A00E1FEE-4D16-0B42-B1FA-2FB412284169}" type="presParOf" srcId="{766BFE9C-9FDB-A94E-99B4-06999F4C1577}" destId="{D712E161-61D1-DA48-BF6D-8456D70C3FD9}" srcOrd="0" destOrd="0" presId="urn:microsoft.com/office/officeart/2005/8/layout/hierarchy2"/>
    <dgm:cxn modelId="{6B5A353B-5183-B34E-BC6B-B37059F8FE3F}" type="presParOf" srcId="{D712E161-61D1-DA48-BF6D-8456D70C3FD9}" destId="{7EE64CB1-A51F-EB44-8404-5312043D0379}" srcOrd="0" destOrd="0" presId="urn:microsoft.com/office/officeart/2005/8/layout/hierarchy2"/>
    <dgm:cxn modelId="{2A6DAFB5-2CAE-474A-AE8A-9FB8766A71E7}" type="presParOf" srcId="{766BFE9C-9FDB-A94E-99B4-06999F4C1577}" destId="{5FF1360D-9766-8D4C-AC74-557EAF78199D}" srcOrd="1" destOrd="0" presId="urn:microsoft.com/office/officeart/2005/8/layout/hierarchy2"/>
    <dgm:cxn modelId="{F682784E-A685-C042-83B7-4E94BD060603}" type="presParOf" srcId="{5FF1360D-9766-8D4C-AC74-557EAF78199D}" destId="{9AC8021E-7BA8-C749-98ED-6C55F673B005}" srcOrd="0" destOrd="0" presId="urn:microsoft.com/office/officeart/2005/8/layout/hierarchy2"/>
    <dgm:cxn modelId="{9B0C7AB2-CB36-5F44-BEE3-C0EBEF8746AC}" type="presParOf" srcId="{5FF1360D-9766-8D4C-AC74-557EAF78199D}" destId="{E7B300BB-A369-D840-BC6F-B46B0917E446}" srcOrd="1" destOrd="0" presId="urn:microsoft.com/office/officeart/2005/8/layout/hierarchy2"/>
    <dgm:cxn modelId="{5958314A-6A52-3C41-BC8A-A2C539DD7A3A}" type="presParOf" srcId="{766BFE9C-9FDB-A94E-99B4-06999F4C1577}" destId="{01E7BB39-D823-7B48-AA8B-2BA2524B769A}" srcOrd="2" destOrd="0" presId="urn:microsoft.com/office/officeart/2005/8/layout/hierarchy2"/>
    <dgm:cxn modelId="{C16172E3-C932-8F49-B1DF-23DD775A7A85}" type="presParOf" srcId="{01E7BB39-D823-7B48-AA8B-2BA2524B769A}" destId="{B856B249-C9C4-E243-A311-5860AA7C745C}" srcOrd="0" destOrd="0" presId="urn:microsoft.com/office/officeart/2005/8/layout/hierarchy2"/>
    <dgm:cxn modelId="{EB193CA9-B935-1B48-92DD-845C79CFC69A}" type="presParOf" srcId="{766BFE9C-9FDB-A94E-99B4-06999F4C1577}" destId="{7DF67411-F1C2-DD4B-908E-DFF59DAE7A60}" srcOrd="3" destOrd="0" presId="urn:microsoft.com/office/officeart/2005/8/layout/hierarchy2"/>
    <dgm:cxn modelId="{390B8B82-E4CD-2849-8792-ACB11F200B50}" type="presParOf" srcId="{7DF67411-F1C2-DD4B-908E-DFF59DAE7A60}" destId="{151141D3-2AA6-1448-96FB-E86D6360DA8F}" srcOrd="0" destOrd="0" presId="urn:microsoft.com/office/officeart/2005/8/layout/hierarchy2"/>
    <dgm:cxn modelId="{D7B75587-D5F8-D842-B64F-3B7A1BC6D1F9}" type="presParOf" srcId="{7DF67411-F1C2-DD4B-908E-DFF59DAE7A60}" destId="{E962C169-B899-1944-A5A7-EBE500D77F8D}" srcOrd="1" destOrd="0" presId="urn:microsoft.com/office/officeart/2005/8/layout/hierarchy2"/>
    <dgm:cxn modelId="{F2CE589D-C3C4-B54C-A8FB-4B7E310B40D8}" type="presParOf" srcId="{766BFE9C-9FDB-A94E-99B4-06999F4C1577}" destId="{F612D126-C1AF-1244-B7DC-4BF3E89DCFA1}" srcOrd="4" destOrd="0" presId="urn:microsoft.com/office/officeart/2005/8/layout/hierarchy2"/>
    <dgm:cxn modelId="{89B689C0-3900-4D42-8C6C-6F676F704703}" type="presParOf" srcId="{F612D126-C1AF-1244-B7DC-4BF3E89DCFA1}" destId="{29FFBA9D-9BC2-2248-B242-BFF4E829205B}" srcOrd="0" destOrd="0" presId="urn:microsoft.com/office/officeart/2005/8/layout/hierarchy2"/>
    <dgm:cxn modelId="{DA91E5C0-2027-9249-9C0C-73CA9CCD6E76}" type="presParOf" srcId="{766BFE9C-9FDB-A94E-99B4-06999F4C1577}" destId="{9A734F21-9ECE-4B4E-A10E-CA30C8C91579}" srcOrd="5" destOrd="0" presId="urn:microsoft.com/office/officeart/2005/8/layout/hierarchy2"/>
    <dgm:cxn modelId="{7456E5C8-8491-294C-810F-8536F7A20C5E}" type="presParOf" srcId="{9A734F21-9ECE-4B4E-A10E-CA30C8C91579}" destId="{9A542F6F-79F6-A049-AB7C-BB6300D43097}" srcOrd="0" destOrd="0" presId="urn:microsoft.com/office/officeart/2005/8/layout/hierarchy2"/>
    <dgm:cxn modelId="{9A8946F0-75D1-E84A-98AB-2E66D1B30FD8}" type="presParOf" srcId="{9A734F21-9ECE-4B4E-A10E-CA30C8C91579}" destId="{B4CF84B3-3B9E-6542-A9BF-DE6C2CED984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2A86A-2EDF-274E-90EF-5C9E9B7F817B}">
      <dsp:nvSpPr>
        <dsp:cNvPr id="0" name=""/>
        <dsp:cNvSpPr/>
      </dsp:nvSpPr>
      <dsp:spPr>
        <a:xfrm>
          <a:off x="1144504" y="2181031"/>
          <a:ext cx="1165963" cy="58298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latin typeface="Arial" charset="0"/>
              <a:ea typeface="Arial" charset="0"/>
              <a:cs typeface="Arial" charset="0"/>
            </a:rPr>
            <a:t>SHARES</a:t>
          </a:r>
          <a:endParaRPr lang="zh-CN" altLang="en-US" sz="1500" kern="1200" dirty="0">
            <a:latin typeface="Arial" charset="0"/>
            <a:ea typeface="Arial" charset="0"/>
            <a:cs typeface="Arial" charset="0"/>
          </a:endParaRPr>
        </a:p>
      </dsp:txBody>
      <dsp:txXfrm>
        <a:off x="1161579" y="2198106"/>
        <a:ext cx="1131813" cy="548831"/>
      </dsp:txXfrm>
    </dsp:sp>
    <dsp:sp modelId="{ECA479FF-7AC5-ED4C-BAA2-3350354CDD95}">
      <dsp:nvSpPr>
        <dsp:cNvPr id="0" name=""/>
        <dsp:cNvSpPr/>
      </dsp:nvSpPr>
      <dsp:spPr>
        <a:xfrm rot="17500715">
          <a:off x="1912384" y="1874515"/>
          <a:ext cx="1262549" cy="22763"/>
        </a:xfrm>
        <a:custGeom>
          <a:avLst/>
          <a:gdLst/>
          <a:ahLst/>
          <a:cxnLst/>
          <a:rect l="0" t="0" r="0" b="0"/>
          <a:pathLst>
            <a:path>
              <a:moveTo>
                <a:pt x="0" y="11381"/>
              </a:moveTo>
              <a:lnTo>
                <a:pt x="1262549" y="11381"/>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2512096" y="1854333"/>
        <a:ext cx="63127" cy="63127"/>
      </dsp:txXfrm>
    </dsp:sp>
    <dsp:sp modelId="{038A058C-2F3B-7249-BB49-9F038629B05A}">
      <dsp:nvSpPr>
        <dsp:cNvPr id="0" name=""/>
        <dsp:cNvSpPr/>
      </dsp:nvSpPr>
      <dsp:spPr>
        <a:xfrm>
          <a:off x="2776852" y="1007781"/>
          <a:ext cx="1165963" cy="58298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tradable shares </a:t>
          </a:r>
          <a:endParaRPr lang="zh-CN" altLang="en-US" sz="1500" kern="1200" dirty="0">
            <a:latin typeface="Arial" charset="0"/>
            <a:ea typeface="Arial" charset="0"/>
            <a:cs typeface="Arial" charset="0"/>
          </a:endParaRPr>
        </a:p>
      </dsp:txBody>
      <dsp:txXfrm>
        <a:off x="2793927" y="1024856"/>
        <a:ext cx="1131813" cy="548831"/>
      </dsp:txXfrm>
    </dsp:sp>
    <dsp:sp modelId="{65DAF354-7CC0-C04C-953C-E56A412C4CC8}">
      <dsp:nvSpPr>
        <dsp:cNvPr id="0" name=""/>
        <dsp:cNvSpPr/>
      </dsp:nvSpPr>
      <dsp:spPr>
        <a:xfrm rot="17692822">
          <a:off x="3621744" y="785068"/>
          <a:ext cx="1108527" cy="22763"/>
        </a:xfrm>
        <a:custGeom>
          <a:avLst/>
          <a:gdLst/>
          <a:ahLst/>
          <a:cxnLst/>
          <a:rect l="0" t="0" r="0" b="0"/>
          <a:pathLst>
            <a:path>
              <a:moveTo>
                <a:pt x="0" y="11381"/>
              </a:moveTo>
              <a:lnTo>
                <a:pt x="1108527" y="1138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4148294" y="768737"/>
        <a:ext cx="55426" cy="55426"/>
      </dsp:txXfrm>
    </dsp:sp>
    <dsp:sp modelId="{7342B355-A01C-B647-A6AA-75104674BBAF}">
      <dsp:nvSpPr>
        <dsp:cNvPr id="0" name=""/>
        <dsp:cNvSpPr/>
      </dsp:nvSpPr>
      <dsp:spPr>
        <a:xfrm>
          <a:off x="4409200" y="2138"/>
          <a:ext cx="1165963" cy="5829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A-shares</a:t>
          </a:r>
          <a:endParaRPr lang="zh-CN" altLang="en-US" sz="1500" kern="1200" dirty="0">
            <a:latin typeface="Arial" charset="0"/>
            <a:ea typeface="Arial" charset="0"/>
            <a:cs typeface="Arial" charset="0"/>
          </a:endParaRPr>
        </a:p>
      </dsp:txBody>
      <dsp:txXfrm>
        <a:off x="4426275" y="19213"/>
        <a:ext cx="1131813" cy="548831"/>
      </dsp:txXfrm>
    </dsp:sp>
    <dsp:sp modelId="{01DA1773-FE49-ED40-8155-7F4DA5704D0A}">
      <dsp:nvSpPr>
        <dsp:cNvPr id="0" name=""/>
        <dsp:cNvSpPr/>
      </dsp:nvSpPr>
      <dsp:spPr>
        <a:xfrm rot="19457599">
          <a:off x="3888830" y="1120283"/>
          <a:ext cx="574355" cy="22763"/>
        </a:xfrm>
        <a:custGeom>
          <a:avLst/>
          <a:gdLst/>
          <a:ahLst/>
          <a:cxnLst/>
          <a:rect l="0" t="0" r="0" b="0"/>
          <a:pathLst>
            <a:path>
              <a:moveTo>
                <a:pt x="0" y="11381"/>
              </a:moveTo>
              <a:lnTo>
                <a:pt x="574355" y="1138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4161649" y="1117306"/>
        <a:ext cx="28717" cy="28717"/>
      </dsp:txXfrm>
    </dsp:sp>
    <dsp:sp modelId="{D60F1235-A0AB-C144-A3F6-596DB0BD62FC}">
      <dsp:nvSpPr>
        <dsp:cNvPr id="0" name=""/>
        <dsp:cNvSpPr/>
      </dsp:nvSpPr>
      <dsp:spPr>
        <a:xfrm>
          <a:off x="4409200" y="672567"/>
          <a:ext cx="1165963" cy="5829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B-shares</a:t>
          </a:r>
          <a:endParaRPr lang="zh-CN" altLang="en-US" sz="1500" kern="1200" dirty="0">
            <a:latin typeface="Arial" charset="0"/>
            <a:ea typeface="Arial" charset="0"/>
            <a:cs typeface="Arial" charset="0"/>
          </a:endParaRPr>
        </a:p>
      </dsp:txBody>
      <dsp:txXfrm>
        <a:off x="4426275" y="689642"/>
        <a:ext cx="1131813" cy="548831"/>
      </dsp:txXfrm>
    </dsp:sp>
    <dsp:sp modelId="{CD8E9303-7D45-4F4F-ABEC-8C3E55E729CB}">
      <dsp:nvSpPr>
        <dsp:cNvPr id="0" name=""/>
        <dsp:cNvSpPr/>
      </dsp:nvSpPr>
      <dsp:spPr>
        <a:xfrm rot="2142401">
          <a:off x="3888830" y="1455497"/>
          <a:ext cx="574355" cy="22763"/>
        </a:xfrm>
        <a:custGeom>
          <a:avLst/>
          <a:gdLst/>
          <a:ahLst/>
          <a:cxnLst/>
          <a:rect l="0" t="0" r="0" b="0"/>
          <a:pathLst>
            <a:path>
              <a:moveTo>
                <a:pt x="0" y="11381"/>
              </a:moveTo>
              <a:lnTo>
                <a:pt x="574355" y="1138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4161649" y="1452520"/>
        <a:ext cx="28717" cy="28717"/>
      </dsp:txXfrm>
    </dsp:sp>
    <dsp:sp modelId="{CC787509-1B77-2345-B264-375399BC925E}">
      <dsp:nvSpPr>
        <dsp:cNvPr id="0" name=""/>
        <dsp:cNvSpPr/>
      </dsp:nvSpPr>
      <dsp:spPr>
        <a:xfrm>
          <a:off x="4409200" y="1342995"/>
          <a:ext cx="1165963" cy="5829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H-shares</a:t>
          </a:r>
          <a:endParaRPr lang="zh-CN" altLang="en-US" sz="1500" kern="1200" dirty="0">
            <a:latin typeface="Arial" charset="0"/>
            <a:ea typeface="Arial" charset="0"/>
            <a:cs typeface="Arial" charset="0"/>
          </a:endParaRPr>
        </a:p>
      </dsp:txBody>
      <dsp:txXfrm>
        <a:off x="4426275" y="1360070"/>
        <a:ext cx="1131813" cy="548831"/>
      </dsp:txXfrm>
    </dsp:sp>
    <dsp:sp modelId="{4440AC78-1666-EE4D-B8DC-975BBF67FFDA}">
      <dsp:nvSpPr>
        <dsp:cNvPr id="0" name=""/>
        <dsp:cNvSpPr/>
      </dsp:nvSpPr>
      <dsp:spPr>
        <a:xfrm rot="3907178">
          <a:off x="3621744" y="1790712"/>
          <a:ext cx="1108527" cy="22763"/>
        </a:xfrm>
        <a:custGeom>
          <a:avLst/>
          <a:gdLst/>
          <a:ahLst/>
          <a:cxnLst/>
          <a:rect l="0" t="0" r="0" b="0"/>
          <a:pathLst>
            <a:path>
              <a:moveTo>
                <a:pt x="0" y="11381"/>
              </a:moveTo>
              <a:lnTo>
                <a:pt x="1108527" y="1138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4148294" y="1774380"/>
        <a:ext cx="55426" cy="55426"/>
      </dsp:txXfrm>
    </dsp:sp>
    <dsp:sp modelId="{5CDE1AB5-BF87-354F-A6D5-BF64A433294F}">
      <dsp:nvSpPr>
        <dsp:cNvPr id="0" name=""/>
        <dsp:cNvSpPr/>
      </dsp:nvSpPr>
      <dsp:spPr>
        <a:xfrm>
          <a:off x="4409200" y="2013424"/>
          <a:ext cx="1165963" cy="5829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other foreign shares</a:t>
          </a:r>
          <a:endParaRPr lang="zh-CN" altLang="en-US" sz="1500" kern="1200" dirty="0">
            <a:latin typeface="Arial" charset="0"/>
            <a:ea typeface="Arial" charset="0"/>
            <a:cs typeface="Arial" charset="0"/>
          </a:endParaRPr>
        </a:p>
      </dsp:txBody>
      <dsp:txXfrm>
        <a:off x="4426275" y="2030499"/>
        <a:ext cx="1131813" cy="548831"/>
      </dsp:txXfrm>
    </dsp:sp>
    <dsp:sp modelId="{A1C1BFF0-66BA-D94D-8ACA-2D6E16F0D20C}">
      <dsp:nvSpPr>
        <dsp:cNvPr id="0" name=""/>
        <dsp:cNvSpPr/>
      </dsp:nvSpPr>
      <dsp:spPr>
        <a:xfrm rot="4099285">
          <a:off x="1912384" y="3047766"/>
          <a:ext cx="1262549" cy="22763"/>
        </a:xfrm>
        <a:custGeom>
          <a:avLst/>
          <a:gdLst/>
          <a:ahLst/>
          <a:cxnLst/>
          <a:rect l="0" t="0" r="0" b="0"/>
          <a:pathLst>
            <a:path>
              <a:moveTo>
                <a:pt x="0" y="11381"/>
              </a:moveTo>
              <a:lnTo>
                <a:pt x="1262549" y="11381"/>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2512096" y="3027584"/>
        <a:ext cx="63127" cy="63127"/>
      </dsp:txXfrm>
    </dsp:sp>
    <dsp:sp modelId="{CE80992A-D25F-2549-B80C-ED94C4D36BCD}">
      <dsp:nvSpPr>
        <dsp:cNvPr id="0" name=""/>
        <dsp:cNvSpPr/>
      </dsp:nvSpPr>
      <dsp:spPr>
        <a:xfrm>
          <a:off x="2776852" y="3354282"/>
          <a:ext cx="1165963" cy="58298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non-tradable shares</a:t>
          </a:r>
          <a:endParaRPr lang="zh-CN" altLang="en-US" sz="1500" kern="1200" dirty="0">
            <a:latin typeface="Arial" charset="0"/>
            <a:ea typeface="Arial" charset="0"/>
            <a:cs typeface="Arial" charset="0"/>
          </a:endParaRPr>
        </a:p>
      </dsp:txBody>
      <dsp:txXfrm>
        <a:off x="2793927" y="3371357"/>
        <a:ext cx="1131813" cy="548831"/>
      </dsp:txXfrm>
    </dsp:sp>
    <dsp:sp modelId="{D712E161-61D1-DA48-BF6D-8456D70C3FD9}">
      <dsp:nvSpPr>
        <dsp:cNvPr id="0" name=""/>
        <dsp:cNvSpPr/>
      </dsp:nvSpPr>
      <dsp:spPr>
        <a:xfrm rot="18289469">
          <a:off x="3767660" y="3299176"/>
          <a:ext cx="816694" cy="22763"/>
        </a:xfrm>
        <a:custGeom>
          <a:avLst/>
          <a:gdLst/>
          <a:ahLst/>
          <a:cxnLst/>
          <a:rect l="0" t="0" r="0" b="0"/>
          <a:pathLst>
            <a:path>
              <a:moveTo>
                <a:pt x="0" y="11381"/>
              </a:moveTo>
              <a:lnTo>
                <a:pt x="816694" y="1138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4155590" y="3290141"/>
        <a:ext cx="40834" cy="40834"/>
      </dsp:txXfrm>
    </dsp:sp>
    <dsp:sp modelId="{9AC8021E-7BA8-C749-98ED-6C55F673B005}">
      <dsp:nvSpPr>
        <dsp:cNvPr id="0" name=""/>
        <dsp:cNvSpPr/>
      </dsp:nvSpPr>
      <dsp:spPr>
        <a:xfrm>
          <a:off x="4409200" y="2683853"/>
          <a:ext cx="1165963" cy="5829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state shares</a:t>
          </a:r>
          <a:endParaRPr lang="zh-CN" altLang="en-US" sz="1500" kern="1200" dirty="0">
            <a:latin typeface="Arial" charset="0"/>
            <a:ea typeface="Arial" charset="0"/>
            <a:cs typeface="Arial" charset="0"/>
          </a:endParaRPr>
        </a:p>
      </dsp:txBody>
      <dsp:txXfrm>
        <a:off x="4426275" y="2700928"/>
        <a:ext cx="1131813" cy="548831"/>
      </dsp:txXfrm>
    </dsp:sp>
    <dsp:sp modelId="{01E7BB39-D823-7B48-AA8B-2BA2524B769A}">
      <dsp:nvSpPr>
        <dsp:cNvPr id="0" name=""/>
        <dsp:cNvSpPr/>
      </dsp:nvSpPr>
      <dsp:spPr>
        <a:xfrm>
          <a:off x="3942815" y="3634391"/>
          <a:ext cx="466385" cy="22763"/>
        </a:xfrm>
        <a:custGeom>
          <a:avLst/>
          <a:gdLst/>
          <a:ahLst/>
          <a:cxnLst/>
          <a:rect l="0" t="0" r="0" b="0"/>
          <a:pathLst>
            <a:path>
              <a:moveTo>
                <a:pt x="0" y="11381"/>
              </a:moveTo>
              <a:lnTo>
                <a:pt x="466385" y="1138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4164348" y="3634113"/>
        <a:ext cx="23319" cy="23319"/>
      </dsp:txXfrm>
    </dsp:sp>
    <dsp:sp modelId="{151141D3-2AA6-1448-96FB-E86D6360DA8F}">
      <dsp:nvSpPr>
        <dsp:cNvPr id="0" name=""/>
        <dsp:cNvSpPr/>
      </dsp:nvSpPr>
      <dsp:spPr>
        <a:xfrm>
          <a:off x="4409200" y="3354282"/>
          <a:ext cx="1165963" cy="5829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legal person shares</a:t>
          </a:r>
          <a:endParaRPr lang="zh-CN" altLang="en-US" sz="1500" kern="1200" dirty="0">
            <a:latin typeface="Arial" charset="0"/>
            <a:ea typeface="Arial" charset="0"/>
            <a:cs typeface="Arial" charset="0"/>
          </a:endParaRPr>
        </a:p>
      </dsp:txBody>
      <dsp:txXfrm>
        <a:off x="4426275" y="3371357"/>
        <a:ext cx="1131813" cy="548831"/>
      </dsp:txXfrm>
    </dsp:sp>
    <dsp:sp modelId="{F612D126-C1AF-1244-B7DC-4BF3E89DCFA1}">
      <dsp:nvSpPr>
        <dsp:cNvPr id="0" name=""/>
        <dsp:cNvSpPr/>
      </dsp:nvSpPr>
      <dsp:spPr>
        <a:xfrm rot="3310531">
          <a:off x="3767660" y="3969605"/>
          <a:ext cx="816694" cy="22763"/>
        </a:xfrm>
        <a:custGeom>
          <a:avLst/>
          <a:gdLst/>
          <a:ahLst/>
          <a:cxnLst/>
          <a:rect l="0" t="0" r="0" b="0"/>
          <a:pathLst>
            <a:path>
              <a:moveTo>
                <a:pt x="0" y="11381"/>
              </a:moveTo>
              <a:lnTo>
                <a:pt x="816694" y="1138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Arial" charset="0"/>
            <a:ea typeface="Arial" charset="0"/>
            <a:cs typeface="Arial" charset="0"/>
          </a:endParaRPr>
        </a:p>
      </dsp:txBody>
      <dsp:txXfrm>
        <a:off x="4155590" y="3960570"/>
        <a:ext cx="40834" cy="40834"/>
      </dsp:txXfrm>
    </dsp:sp>
    <dsp:sp modelId="{9A542F6F-79F6-A049-AB7C-BB6300D43097}">
      <dsp:nvSpPr>
        <dsp:cNvPr id="0" name=""/>
        <dsp:cNvSpPr/>
      </dsp:nvSpPr>
      <dsp:spPr>
        <a:xfrm>
          <a:off x="4409200" y="4024711"/>
          <a:ext cx="1165963" cy="5829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latin typeface="Arial" charset="0"/>
              <a:ea typeface="Arial" charset="0"/>
              <a:cs typeface="Arial" charset="0"/>
            </a:rPr>
            <a:t>employee shares</a:t>
          </a:r>
          <a:endParaRPr lang="zh-CN" altLang="en-US" sz="1500" kern="1200" dirty="0">
            <a:latin typeface="Arial" charset="0"/>
            <a:ea typeface="Arial" charset="0"/>
            <a:cs typeface="Arial" charset="0"/>
          </a:endParaRPr>
        </a:p>
      </dsp:txBody>
      <dsp:txXfrm>
        <a:off x="4426275" y="4041786"/>
        <a:ext cx="1131813" cy="5488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4458A-5C30-4B88-B95E-18A7A1D230E6}" type="datetimeFigureOut">
              <a:rPr lang="zh-CN" altLang="en-US" smtClean="0"/>
              <a:t>17/11/21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F63B3-4206-4FD8-B10C-93E6AF903888}" type="slidenum">
              <a:rPr lang="zh-CN" altLang="en-US" smtClean="0"/>
              <a:t>‹#›</a:t>
            </a:fld>
            <a:endParaRPr lang="zh-CN" altLang="en-US"/>
          </a:p>
        </p:txBody>
      </p:sp>
    </p:spTree>
    <p:extLst>
      <p:ext uri="{BB962C8B-B14F-4D97-AF65-F5344CB8AC3E}">
        <p14:creationId xmlns:p14="http://schemas.microsoft.com/office/powerpoint/2010/main" val="4030692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2</a:t>
            </a:fld>
            <a:endParaRPr lang="zh-CN" altLang="en-US"/>
          </a:p>
        </p:txBody>
      </p:sp>
    </p:spTree>
    <p:extLst>
      <p:ext uri="{BB962C8B-B14F-4D97-AF65-F5344CB8AC3E}">
        <p14:creationId xmlns:p14="http://schemas.microsoft.com/office/powerpoint/2010/main" val="207836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11</a:t>
            </a:fld>
            <a:endParaRPr lang="zh-CN" altLang="en-US"/>
          </a:p>
        </p:txBody>
      </p:sp>
    </p:spTree>
    <p:extLst>
      <p:ext uri="{BB962C8B-B14F-4D97-AF65-F5344CB8AC3E}">
        <p14:creationId xmlns:p14="http://schemas.microsoft.com/office/powerpoint/2010/main" val="59712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12</a:t>
            </a:fld>
            <a:endParaRPr lang="zh-CN" altLang="en-US"/>
          </a:p>
        </p:txBody>
      </p:sp>
    </p:spTree>
    <p:extLst>
      <p:ext uri="{BB962C8B-B14F-4D97-AF65-F5344CB8AC3E}">
        <p14:creationId xmlns:p14="http://schemas.microsoft.com/office/powerpoint/2010/main" val="124755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13</a:t>
            </a:fld>
            <a:endParaRPr lang="zh-CN" altLang="en-US"/>
          </a:p>
        </p:txBody>
      </p:sp>
    </p:spTree>
    <p:extLst>
      <p:ext uri="{BB962C8B-B14F-4D97-AF65-F5344CB8AC3E}">
        <p14:creationId xmlns:p14="http://schemas.microsoft.com/office/powerpoint/2010/main" val="192486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14</a:t>
            </a:fld>
            <a:endParaRPr lang="zh-CN" altLang="en-US"/>
          </a:p>
        </p:txBody>
      </p:sp>
    </p:spTree>
    <p:extLst>
      <p:ext uri="{BB962C8B-B14F-4D97-AF65-F5344CB8AC3E}">
        <p14:creationId xmlns:p14="http://schemas.microsoft.com/office/powerpoint/2010/main" val="295673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15</a:t>
            </a:fld>
            <a:endParaRPr lang="zh-CN" altLang="en-US"/>
          </a:p>
        </p:txBody>
      </p:sp>
    </p:spTree>
    <p:extLst>
      <p:ext uri="{BB962C8B-B14F-4D97-AF65-F5344CB8AC3E}">
        <p14:creationId xmlns:p14="http://schemas.microsoft.com/office/powerpoint/2010/main" val="1212963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16</a:t>
            </a:fld>
            <a:endParaRPr lang="zh-CN" altLang="en-US"/>
          </a:p>
        </p:txBody>
      </p:sp>
    </p:spTree>
    <p:extLst>
      <p:ext uri="{BB962C8B-B14F-4D97-AF65-F5344CB8AC3E}">
        <p14:creationId xmlns:p14="http://schemas.microsoft.com/office/powerpoint/2010/main" val="1580072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17</a:t>
            </a:fld>
            <a:endParaRPr lang="zh-CN" altLang="en-US"/>
          </a:p>
        </p:txBody>
      </p:sp>
    </p:spTree>
    <p:extLst>
      <p:ext uri="{BB962C8B-B14F-4D97-AF65-F5344CB8AC3E}">
        <p14:creationId xmlns:p14="http://schemas.microsoft.com/office/powerpoint/2010/main" val="208851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18</a:t>
            </a:fld>
            <a:endParaRPr lang="zh-CN" altLang="en-US"/>
          </a:p>
        </p:txBody>
      </p:sp>
    </p:spTree>
    <p:extLst>
      <p:ext uri="{BB962C8B-B14F-4D97-AF65-F5344CB8AC3E}">
        <p14:creationId xmlns:p14="http://schemas.microsoft.com/office/powerpoint/2010/main" val="695956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19</a:t>
            </a:fld>
            <a:endParaRPr lang="zh-CN" altLang="en-US"/>
          </a:p>
        </p:txBody>
      </p:sp>
    </p:spTree>
    <p:extLst>
      <p:ext uri="{BB962C8B-B14F-4D97-AF65-F5344CB8AC3E}">
        <p14:creationId xmlns:p14="http://schemas.microsoft.com/office/powerpoint/2010/main" val="1642236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20</a:t>
            </a:fld>
            <a:endParaRPr lang="zh-CN" altLang="en-US"/>
          </a:p>
        </p:txBody>
      </p:sp>
    </p:spTree>
    <p:extLst>
      <p:ext uri="{BB962C8B-B14F-4D97-AF65-F5344CB8AC3E}">
        <p14:creationId xmlns:p14="http://schemas.microsoft.com/office/powerpoint/2010/main" val="22605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solidFill>
                <a:latin typeface="微软雅黑" panose="020B0503020204020204" pitchFamily="34" charset="-122"/>
                <a:ea typeface="微软雅黑" panose="020B0503020204020204" pitchFamily="34" charset="-122"/>
                <a:sym typeface="+mn-ea"/>
              </a:rPr>
              <a:t>在于：</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首先，本文涉及</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法律与金融</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，总结了前人研究；</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其次，在确定投资者保护对金融市场发展的影响外，还探讨了法律如何影响公司所有权结构；</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最后，本文阐述了关于公司所有权结构对估值的影响。</a:t>
            </a:r>
          </a:p>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3</a:t>
            </a:fld>
            <a:endParaRPr lang="zh-CN" altLang="en-US"/>
          </a:p>
        </p:txBody>
      </p:sp>
    </p:spTree>
    <p:extLst>
      <p:ext uri="{BB962C8B-B14F-4D97-AF65-F5344CB8AC3E}">
        <p14:creationId xmlns:p14="http://schemas.microsoft.com/office/powerpoint/2010/main" val="2044387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21</a:t>
            </a:fld>
            <a:endParaRPr lang="zh-CN" altLang="en-US"/>
          </a:p>
        </p:txBody>
      </p:sp>
    </p:spTree>
    <p:extLst>
      <p:ext uri="{BB962C8B-B14F-4D97-AF65-F5344CB8AC3E}">
        <p14:creationId xmlns:p14="http://schemas.microsoft.com/office/powerpoint/2010/main" val="1556486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3FAF63B3-4206-4FD8-B10C-93E6AF903888}" type="slidenum">
              <a:rPr lang="zh-CN" altLang="en-US" smtClean="0"/>
              <a:t>22</a:t>
            </a:fld>
            <a:endParaRPr lang="zh-CN" altLang="en-US"/>
          </a:p>
        </p:txBody>
      </p:sp>
    </p:spTree>
    <p:extLst>
      <p:ext uri="{BB962C8B-B14F-4D97-AF65-F5344CB8AC3E}">
        <p14:creationId xmlns:p14="http://schemas.microsoft.com/office/powerpoint/2010/main" val="2253403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23</a:t>
            </a:fld>
            <a:endParaRPr lang="zh-CN" altLang="en-US"/>
          </a:p>
        </p:txBody>
      </p:sp>
    </p:spTree>
    <p:extLst>
      <p:ext uri="{BB962C8B-B14F-4D97-AF65-F5344CB8AC3E}">
        <p14:creationId xmlns:p14="http://schemas.microsoft.com/office/powerpoint/2010/main" val="27943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solidFill>
                <a:latin typeface="微软雅黑" panose="020B0503020204020204" pitchFamily="34" charset="-122"/>
                <a:ea typeface="微软雅黑" panose="020B0503020204020204" pitchFamily="34" charset="-122"/>
                <a:sym typeface="+mn-ea"/>
              </a:rPr>
              <a:t>在于：</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首先，本文涉及</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法律与金融</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，总结了前人研究；</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其次，在确定投资者保护对金融市场发展的影响外，还探讨了法律如何影响公司所有权结构；</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最后，本文阐述了关于公司所有权结构对估值的影响。</a:t>
            </a:r>
          </a:p>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4</a:t>
            </a:fld>
            <a:endParaRPr lang="zh-CN" altLang="en-US"/>
          </a:p>
        </p:txBody>
      </p:sp>
    </p:spTree>
    <p:extLst>
      <p:ext uri="{BB962C8B-B14F-4D97-AF65-F5344CB8AC3E}">
        <p14:creationId xmlns:p14="http://schemas.microsoft.com/office/powerpoint/2010/main" val="320070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solidFill>
                <a:latin typeface="微软雅黑" panose="020B0503020204020204" pitchFamily="34" charset="-122"/>
                <a:ea typeface="微软雅黑" panose="020B0503020204020204" pitchFamily="34" charset="-122"/>
                <a:sym typeface="+mn-ea"/>
              </a:rPr>
              <a:t>在于：</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首先，本文涉及</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法律与金融</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，总结了前人研究；</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其次，在确定投资者保护对金融市场发展的影响外，还探讨了法律如何影响公司所有权结构；</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最后，本文阐述了关于公司所有权结构对估值的影响。</a:t>
            </a:r>
          </a:p>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5</a:t>
            </a:fld>
            <a:endParaRPr lang="zh-CN" altLang="en-US"/>
          </a:p>
        </p:txBody>
      </p:sp>
    </p:spTree>
    <p:extLst>
      <p:ext uri="{BB962C8B-B14F-4D97-AF65-F5344CB8AC3E}">
        <p14:creationId xmlns:p14="http://schemas.microsoft.com/office/powerpoint/2010/main" val="210907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solidFill>
                <a:latin typeface="微软雅黑" panose="020B0503020204020204" pitchFamily="34" charset="-122"/>
                <a:ea typeface="微软雅黑" panose="020B0503020204020204" pitchFamily="34" charset="-122"/>
                <a:sym typeface="+mn-ea"/>
              </a:rPr>
              <a:t>在于：</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首先，本文涉及</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法律与金融</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，总结了前人研究；</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其次，在确定投资者保护对金融市场发展的影响外，还探讨了法律如何影响公司所有权结构；</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最后，本文阐述了关于公司所有权结构对估值的影响。</a:t>
            </a:r>
          </a:p>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6</a:t>
            </a:fld>
            <a:endParaRPr lang="zh-CN" altLang="en-US"/>
          </a:p>
        </p:txBody>
      </p:sp>
    </p:spTree>
    <p:extLst>
      <p:ext uri="{BB962C8B-B14F-4D97-AF65-F5344CB8AC3E}">
        <p14:creationId xmlns:p14="http://schemas.microsoft.com/office/powerpoint/2010/main" val="91323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7</a:t>
            </a:fld>
            <a:endParaRPr lang="zh-CN" altLang="en-US"/>
          </a:p>
        </p:txBody>
      </p:sp>
    </p:spTree>
    <p:extLst>
      <p:ext uri="{BB962C8B-B14F-4D97-AF65-F5344CB8AC3E}">
        <p14:creationId xmlns:p14="http://schemas.microsoft.com/office/powerpoint/2010/main" val="3461201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8</a:t>
            </a:fld>
            <a:endParaRPr lang="zh-CN" altLang="en-US"/>
          </a:p>
        </p:txBody>
      </p:sp>
    </p:spTree>
    <p:extLst>
      <p:ext uri="{BB962C8B-B14F-4D97-AF65-F5344CB8AC3E}">
        <p14:creationId xmlns:p14="http://schemas.microsoft.com/office/powerpoint/2010/main" val="617289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9</a:t>
            </a:fld>
            <a:endParaRPr lang="zh-CN" altLang="en-US"/>
          </a:p>
        </p:txBody>
      </p:sp>
    </p:spTree>
    <p:extLst>
      <p:ext uri="{BB962C8B-B14F-4D97-AF65-F5344CB8AC3E}">
        <p14:creationId xmlns:p14="http://schemas.microsoft.com/office/powerpoint/2010/main" val="138013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solidFill>
                <a:latin typeface="微软雅黑" panose="020B0503020204020204" pitchFamily="34" charset="-122"/>
                <a:ea typeface="微软雅黑" panose="020B0503020204020204" pitchFamily="34" charset="-122"/>
                <a:sym typeface="+mn-ea"/>
              </a:rPr>
              <a:t>在于：</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首先，本文涉及</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法律与金融</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，总结了前人研究；</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其次，在确定投资者保护对金融市场发展的影响外，还探讨了法律如何影响公司所有权结构；</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sym typeface="+mn-ea"/>
              </a:rPr>
              <a:t>最后，本文阐述了关于公司所有权结构对估值的影响。</a:t>
            </a:r>
          </a:p>
          <a:p>
            <a:endParaRPr lang="zh-CN" altLang="en-US" dirty="0"/>
          </a:p>
        </p:txBody>
      </p:sp>
      <p:sp>
        <p:nvSpPr>
          <p:cNvPr id="4" name="灯片编号占位符 3"/>
          <p:cNvSpPr>
            <a:spLocks noGrp="1"/>
          </p:cNvSpPr>
          <p:nvPr>
            <p:ph type="sldNum" sz="quarter" idx="10"/>
          </p:nvPr>
        </p:nvSpPr>
        <p:spPr/>
        <p:txBody>
          <a:bodyPr/>
          <a:lstStyle/>
          <a:p>
            <a:fld id="{3FAF63B3-4206-4FD8-B10C-93E6AF903888}" type="slidenum">
              <a:rPr lang="zh-CN" altLang="en-US" smtClean="0"/>
              <a:t>10</a:t>
            </a:fld>
            <a:endParaRPr lang="zh-CN" altLang="en-US"/>
          </a:p>
        </p:txBody>
      </p:sp>
    </p:spTree>
    <p:extLst>
      <p:ext uri="{BB962C8B-B14F-4D97-AF65-F5344CB8AC3E}">
        <p14:creationId xmlns:p14="http://schemas.microsoft.com/office/powerpoint/2010/main" val="76927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userDrawn="1"/>
        </p:nvSpPr>
        <p:spPr>
          <a:xfrm>
            <a:off x="2127250" y="2113778"/>
            <a:ext cx="7937500" cy="2676012"/>
          </a:xfrm>
          <a:prstGeom prst="rect">
            <a:avLst/>
          </a:prstGeom>
          <a:solidFill>
            <a:schemeClr val="bg1"/>
          </a:solidFill>
          <a:ln w="1238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4"/>
          <p:cNvSpPr>
            <a:spLocks noGrp="1"/>
          </p:cNvSpPr>
          <p:nvPr>
            <p:ph type="body" sz="quarter" idx="10" hasCustomPrompt="1"/>
          </p:nvPr>
        </p:nvSpPr>
        <p:spPr>
          <a:xfrm>
            <a:off x="3702050" y="2585831"/>
            <a:ext cx="4787900" cy="590931"/>
          </a:xfrm>
          <a:prstGeom prst="rect">
            <a:avLst/>
          </a:prstGeom>
        </p:spPr>
        <p:txBody>
          <a:bodyPr>
            <a:spAutoFit/>
          </a:bodyPr>
          <a:lstStyle>
            <a:lvl1pPr marL="0" indent="0" algn="ctr">
              <a:buNone/>
              <a:defRPr sz="3600" b="1">
                <a:solidFill>
                  <a:schemeClr val="accent2"/>
                </a:solidFill>
              </a:defRPr>
            </a:lvl1pPr>
          </a:lstStyle>
          <a:p>
            <a:pPr lvl="0"/>
            <a:r>
              <a:rPr lang="zh-CN" altLang="en-US" dirty="0"/>
              <a:t>请在这里输入学校名称</a:t>
            </a:r>
          </a:p>
        </p:txBody>
      </p:sp>
      <p:sp>
        <p:nvSpPr>
          <p:cNvPr id="6" name="文本占位符 4"/>
          <p:cNvSpPr>
            <a:spLocks noGrp="1"/>
          </p:cNvSpPr>
          <p:nvPr>
            <p:ph type="body" sz="quarter" idx="11" hasCustomPrompt="1"/>
          </p:nvPr>
        </p:nvSpPr>
        <p:spPr>
          <a:xfrm>
            <a:off x="2223562" y="3260648"/>
            <a:ext cx="7787448" cy="1089529"/>
          </a:xfrm>
          <a:prstGeom prst="rect">
            <a:avLst/>
          </a:prstGeom>
        </p:spPr>
        <p:txBody>
          <a:bodyPr wrap="square">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7200" b="1">
                <a:solidFill>
                  <a:schemeClr val="accent2"/>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dirty="0"/>
              <a:t>毕业设计答辩模板</a:t>
            </a:r>
          </a:p>
        </p:txBody>
      </p:sp>
      <p:grpSp>
        <p:nvGrpSpPr>
          <p:cNvPr id="7" name="组合 6"/>
          <p:cNvGrpSpPr/>
          <p:nvPr userDrawn="1"/>
        </p:nvGrpSpPr>
        <p:grpSpPr>
          <a:xfrm rot="3405983">
            <a:off x="7375593" y="1526379"/>
            <a:ext cx="8640015" cy="1300821"/>
            <a:chOff x="3890503" y="2733575"/>
            <a:chExt cx="5393266" cy="811998"/>
          </a:xfrm>
        </p:grpSpPr>
        <p:sp>
          <p:nvSpPr>
            <p:cNvPr id="8" name="矩形 7"/>
            <p:cNvSpPr/>
            <p:nvPr/>
          </p:nvSpPr>
          <p:spPr>
            <a:xfrm>
              <a:off x="3890503" y="2733575"/>
              <a:ext cx="5372100" cy="805648"/>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3" name="文本占位符 4"/>
          <p:cNvSpPr>
            <a:spLocks noGrp="1"/>
          </p:cNvSpPr>
          <p:nvPr>
            <p:ph type="body" sz="quarter" idx="12" hasCustomPrompt="1"/>
          </p:nvPr>
        </p:nvSpPr>
        <p:spPr>
          <a:xfrm>
            <a:off x="3437850" y="4991239"/>
            <a:ext cx="5251450" cy="341632"/>
          </a:xfrm>
          <a:prstGeom prst="rect">
            <a:avLst/>
          </a:prstGeom>
        </p:spPr>
        <p:txBody>
          <a:bodyPr wrap="square">
            <a:spAutoFit/>
          </a:bodyPr>
          <a:lstStyle>
            <a:lvl1pPr marL="0" indent="0" algn="ctr">
              <a:buNone/>
              <a:defRPr sz="1800" b="0" baseline="0">
                <a:solidFill>
                  <a:schemeClr val="accent2"/>
                </a:solidFill>
              </a:defRPr>
            </a:lvl1pPr>
          </a:lstStyle>
          <a:p>
            <a:pPr lvl="0"/>
            <a:r>
              <a:rPr lang="zh-CN" altLang="en-US" dirty="0"/>
              <a:t>答辩人：</a:t>
            </a:r>
            <a:r>
              <a:rPr lang="en-US" altLang="zh-CN" dirty="0"/>
              <a:t>JANE DOE </a:t>
            </a:r>
            <a:r>
              <a:rPr lang="zh-CN" altLang="en-US" dirty="0"/>
              <a:t>指导老师：</a:t>
            </a:r>
            <a:r>
              <a:rPr lang="en-US" altLang="zh-CN" dirty="0"/>
              <a:t>JOHN DOE</a:t>
            </a:r>
          </a:p>
        </p:txBody>
      </p:sp>
      <p:grpSp>
        <p:nvGrpSpPr>
          <p:cNvPr id="70" name="组合 69"/>
          <p:cNvGrpSpPr/>
          <p:nvPr userDrawn="1"/>
        </p:nvGrpSpPr>
        <p:grpSpPr>
          <a:xfrm>
            <a:off x="-179456" y="841970"/>
            <a:ext cx="825628" cy="6221203"/>
            <a:chOff x="-167808" y="1020401"/>
            <a:chExt cx="825628" cy="6221203"/>
          </a:xfrm>
        </p:grpSpPr>
        <p:grpSp>
          <p:nvGrpSpPr>
            <p:cNvPr id="44" name="组合 43"/>
            <p:cNvGrpSpPr/>
            <p:nvPr userDrawn="1"/>
          </p:nvGrpSpPr>
          <p:grpSpPr>
            <a:xfrm rot="1740000">
              <a:off x="87304" y="2950503"/>
              <a:ext cx="570516" cy="4291101"/>
              <a:chOff x="3384206" y="2493094"/>
              <a:chExt cx="570516" cy="4291101"/>
            </a:xfrm>
          </p:grpSpPr>
          <p:sp>
            <p:nvSpPr>
              <p:cNvPr id="45" name="矩形 44"/>
              <p:cNvSpPr/>
              <p:nvPr userDrawn="1"/>
            </p:nvSpPr>
            <p:spPr>
              <a:xfrm>
                <a:off x="3384206" y="3139295"/>
                <a:ext cx="570516" cy="3644900"/>
              </a:xfrm>
              <a:prstGeom prst="rect">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3384206" y="4675995"/>
                <a:ext cx="570516" cy="2108200"/>
              </a:xfrm>
              <a:prstGeom prst="rect">
                <a:avLst/>
              </a:prstGeom>
              <a:solidFill>
                <a:schemeClr val="accent1"/>
              </a:solid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3384206" y="2946868"/>
                <a:ext cx="570515" cy="18607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梯形 47"/>
              <p:cNvSpPr/>
              <p:nvPr userDrawn="1"/>
            </p:nvSpPr>
            <p:spPr>
              <a:xfrm>
                <a:off x="3396526" y="2679171"/>
                <a:ext cx="545875" cy="258222"/>
              </a:xfrm>
              <a:prstGeom prst="trapezoid">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userDrawn="1"/>
            </p:nvSpPr>
            <p:spPr>
              <a:xfrm>
                <a:off x="3646538" y="2493094"/>
                <a:ext cx="44732" cy="186077"/>
              </a:xfrm>
              <a:prstGeom prst="roundRect">
                <a:avLst/>
              </a:prstGeom>
              <a:solidFill>
                <a:schemeClr val="accent1"/>
              </a:solid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userDrawn="1"/>
          </p:nvGrpSpPr>
          <p:grpSpPr>
            <a:xfrm rot="1740000">
              <a:off x="-167808" y="1020401"/>
              <a:ext cx="570517" cy="4461480"/>
              <a:chOff x="1782878" y="2322715"/>
              <a:chExt cx="570517" cy="4461480"/>
            </a:xfrm>
          </p:grpSpPr>
          <p:sp>
            <p:nvSpPr>
              <p:cNvPr id="51" name="矩形 50"/>
              <p:cNvSpPr/>
              <p:nvPr/>
            </p:nvSpPr>
            <p:spPr>
              <a:xfrm>
                <a:off x="1782878" y="3139295"/>
                <a:ext cx="570516" cy="3644900"/>
              </a:xfrm>
              <a:prstGeom prst="rect">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1782878" y="2322715"/>
                <a:ext cx="570517" cy="729891"/>
              </a:xfrm>
              <a:prstGeom prst="triangle">
                <a:avLst/>
              </a:prstGeom>
              <a:noFill/>
              <a:ln w="123825">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1912021" y="2367390"/>
                <a:ext cx="278623" cy="356456"/>
              </a:xfrm>
              <a:prstGeom prst="triangle">
                <a:avLst/>
              </a:prstGeom>
              <a:solidFill>
                <a:schemeClr val="accent1"/>
              </a:solidFill>
              <a:ln w="123825">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979611" y="3139295"/>
                <a:ext cx="177050" cy="3644900"/>
              </a:xfrm>
              <a:prstGeom prst="rect">
                <a:avLst/>
              </a:prstGeom>
              <a:solidFill>
                <a:schemeClr val="accent1"/>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组合 54"/>
          <p:cNvGrpSpPr/>
          <p:nvPr userDrawn="1"/>
        </p:nvGrpSpPr>
        <p:grpSpPr>
          <a:xfrm rot="4461827">
            <a:off x="259889" y="-1287952"/>
            <a:ext cx="1357619" cy="2555062"/>
            <a:chOff x="7823558" y="6439711"/>
            <a:chExt cx="1357619" cy="2899547"/>
          </a:xfrm>
        </p:grpSpPr>
        <p:sp>
          <p:nvSpPr>
            <p:cNvPr id="56" name="矩形 55"/>
            <p:cNvSpPr/>
            <p:nvPr/>
          </p:nvSpPr>
          <p:spPr>
            <a:xfrm>
              <a:off x="7823558" y="6439711"/>
              <a:ext cx="1357619" cy="344484"/>
            </a:xfrm>
            <a:prstGeom prst="rect">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823558" y="6784194"/>
              <a:ext cx="1357619" cy="2210579"/>
            </a:xfrm>
            <a:prstGeom prst="rect">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823558" y="8994774"/>
              <a:ext cx="1357619" cy="344484"/>
            </a:xfrm>
            <a:prstGeom prst="rect">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userDrawn="1"/>
        </p:nvGrpSpPr>
        <p:grpSpPr>
          <a:xfrm rot="19864306">
            <a:off x="2762040" y="579583"/>
            <a:ext cx="1406489" cy="585690"/>
            <a:chOff x="2569945" y="2691421"/>
            <a:chExt cx="2034970" cy="847402"/>
          </a:xfrm>
        </p:grpSpPr>
        <p:sp>
          <p:nvSpPr>
            <p:cNvPr id="60"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3" name="组合 62"/>
          <p:cNvGrpSpPr/>
          <p:nvPr userDrawn="1"/>
        </p:nvGrpSpPr>
        <p:grpSpPr>
          <a:xfrm rot="1800000">
            <a:off x="10572006" y="4527773"/>
            <a:ext cx="881801" cy="1658704"/>
            <a:chOff x="4355440" y="7378700"/>
            <a:chExt cx="859138" cy="1616074"/>
          </a:xfrm>
        </p:grpSpPr>
        <p:grpSp>
          <p:nvGrpSpPr>
            <p:cNvPr id="64" name="组合 63"/>
            <p:cNvGrpSpPr/>
            <p:nvPr/>
          </p:nvGrpSpPr>
          <p:grpSpPr>
            <a:xfrm>
              <a:off x="4355440" y="7378700"/>
              <a:ext cx="859138" cy="917807"/>
              <a:chOff x="4240199" y="7378700"/>
              <a:chExt cx="974379" cy="787400"/>
            </a:xfrm>
          </p:grpSpPr>
          <p:sp>
            <p:nvSpPr>
              <p:cNvPr id="66" name="矩形 65"/>
              <p:cNvSpPr/>
              <p:nvPr/>
            </p:nvSpPr>
            <p:spPr>
              <a:xfrm>
                <a:off x="4370413" y="7378700"/>
                <a:ext cx="713950" cy="148256"/>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4240199" y="8017844"/>
                <a:ext cx="974379" cy="148256"/>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梯形 67"/>
              <p:cNvSpPr/>
              <p:nvPr/>
            </p:nvSpPr>
            <p:spPr>
              <a:xfrm>
                <a:off x="4495421" y="7538011"/>
                <a:ext cx="463935" cy="468778"/>
              </a:xfrm>
              <a:prstGeom prst="trapezoid">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等腰三角形 64"/>
            <p:cNvSpPr/>
            <p:nvPr/>
          </p:nvSpPr>
          <p:spPr>
            <a:xfrm rot="10800000">
              <a:off x="4698224" y="8326824"/>
              <a:ext cx="173567" cy="667950"/>
            </a:xfrm>
            <a:prstGeom prst="triangle">
              <a:avLst/>
            </a:prstGeom>
            <a:solidFill>
              <a:schemeClr val="accent1"/>
            </a:solidFill>
            <a:ln w="63500">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7" name="组合 76"/>
          <p:cNvGrpSpPr/>
          <p:nvPr userDrawn="1"/>
        </p:nvGrpSpPr>
        <p:grpSpPr>
          <a:xfrm rot="9131350">
            <a:off x="4890355" y="-13862"/>
            <a:ext cx="3905228" cy="1019181"/>
            <a:chOff x="2631524" y="3088040"/>
            <a:chExt cx="9803897" cy="2558608"/>
          </a:xfrm>
        </p:grpSpPr>
        <p:sp>
          <p:nvSpPr>
            <p:cNvPr id="78" name="圆角矩形 77"/>
            <p:cNvSpPr/>
            <p:nvPr/>
          </p:nvSpPr>
          <p:spPr>
            <a:xfrm>
              <a:off x="7423703" y="3088040"/>
              <a:ext cx="5011718" cy="2558608"/>
            </a:xfrm>
            <a:prstGeom prst="roundRect">
              <a:avLst>
                <a:gd name="adj" fmla="val 50000"/>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8137701" y="4102669"/>
              <a:ext cx="1468312" cy="529347"/>
            </a:xfrm>
            <a:prstGeom prst="roundRect">
              <a:avLst>
                <a:gd name="adj" fmla="val 50000"/>
              </a:avLst>
            </a:prstGeom>
            <a:solidFill>
              <a:schemeClr val="accent1"/>
            </a:solid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圆角矩形 79"/>
            <p:cNvSpPr/>
            <p:nvPr/>
          </p:nvSpPr>
          <p:spPr>
            <a:xfrm>
              <a:off x="8268101" y="4188252"/>
              <a:ext cx="749572" cy="358184"/>
            </a:xfrm>
            <a:prstGeom prst="roundRect">
              <a:avLst>
                <a:gd name="adj" fmla="val 50000"/>
              </a:avLst>
            </a:prstGeom>
            <a:solidFill>
              <a:schemeClr val="bg1"/>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80"/>
            <p:cNvSpPr/>
            <p:nvPr/>
          </p:nvSpPr>
          <p:spPr>
            <a:xfrm flipH="1" flipV="1">
              <a:off x="2631524" y="3211549"/>
              <a:ext cx="4792179" cy="1259177"/>
            </a:xfrm>
            <a:custGeom>
              <a:avLst/>
              <a:gdLst>
                <a:gd name="connsiteX0" fmla="*/ 3084211 w 3115572"/>
                <a:gd name="connsiteY0" fmla="*/ 495737 h 651570"/>
                <a:gd name="connsiteX1" fmla="*/ 3025845 w 3115572"/>
                <a:gd name="connsiteY1" fmla="*/ 495737 h 651570"/>
                <a:gd name="connsiteX2" fmla="*/ 2325454 w 3115572"/>
                <a:gd name="connsiteY2" fmla="*/ 631925 h 651570"/>
                <a:gd name="connsiteX3" fmla="*/ 1197045 w 3115572"/>
                <a:gd name="connsiteY3" fmla="*/ 9355 h 651570"/>
                <a:gd name="connsiteX4" fmla="*/ 29726 w 3115572"/>
                <a:gd name="connsiteY4" fmla="*/ 203908 h 651570"/>
                <a:gd name="connsiteX0" fmla="*/ 3084211 w 3084211"/>
                <a:gd name="connsiteY0" fmla="*/ 495737 h 651989"/>
                <a:gd name="connsiteX1" fmla="*/ 2325454 w 3084211"/>
                <a:gd name="connsiteY1" fmla="*/ 631925 h 651989"/>
                <a:gd name="connsiteX2" fmla="*/ 1197045 w 3084211"/>
                <a:gd name="connsiteY2" fmla="*/ 9355 h 651989"/>
                <a:gd name="connsiteX3" fmla="*/ 29726 w 3084211"/>
                <a:gd name="connsiteY3" fmla="*/ 203908 h 651989"/>
                <a:gd name="connsiteX0" fmla="*/ 3082843 w 3082843"/>
                <a:gd name="connsiteY0" fmla="*/ 492989 h 580453"/>
                <a:gd name="connsiteX1" fmla="*/ 1973891 w 3082843"/>
                <a:gd name="connsiteY1" fmla="*/ 551355 h 580453"/>
                <a:gd name="connsiteX2" fmla="*/ 1195677 w 3082843"/>
                <a:gd name="connsiteY2" fmla="*/ 6607 h 580453"/>
                <a:gd name="connsiteX3" fmla="*/ 28358 w 3082843"/>
                <a:gd name="connsiteY3" fmla="*/ 201160 h 580453"/>
                <a:gd name="connsiteX0" fmla="*/ 3074995 w 3074995"/>
                <a:gd name="connsiteY0" fmla="*/ 840039 h 952772"/>
                <a:gd name="connsiteX1" fmla="*/ 1966043 w 3074995"/>
                <a:gd name="connsiteY1" fmla="*/ 898405 h 952772"/>
                <a:gd name="connsiteX2" fmla="*/ 1654757 w 3074995"/>
                <a:gd name="connsiteY2" fmla="*/ 3461 h 952772"/>
                <a:gd name="connsiteX3" fmla="*/ 20510 w 3074995"/>
                <a:gd name="connsiteY3" fmla="*/ 548210 h 952772"/>
                <a:gd name="connsiteX0" fmla="*/ 2499718 w 2499718"/>
                <a:gd name="connsiteY0" fmla="*/ 1050586 h 1163319"/>
                <a:gd name="connsiteX1" fmla="*/ 1390766 w 2499718"/>
                <a:gd name="connsiteY1" fmla="*/ 1108952 h 1163319"/>
                <a:gd name="connsiteX2" fmla="*/ 1079480 w 2499718"/>
                <a:gd name="connsiteY2" fmla="*/ 214008 h 1163319"/>
                <a:gd name="connsiteX3" fmla="*/ 28893 w 2499718"/>
                <a:gd name="connsiteY3" fmla="*/ 0 h 1163319"/>
                <a:gd name="connsiteX0" fmla="*/ 2499718 w 2499718"/>
                <a:gd name="connsiteY0" fmla="*/ 1050586 h 1163319"/>
                <a:gd name="connsiteX1" fmla="*/ 1390766 w 2499718"/>
                <a:gd name="connsiteY1" fmla="*/ 1108952 h 1163319"/>
                <a:gd name="connsiteX2" fmla="*/ 1079480 w 2499718"/>
                <a:gd name="connsiteY2" fmla="*/ 214008 h 1163319"/>
                <a:gd name="connsiteX3" fmla="*/ 28893 w 2499718"/>
                <a:gd name="connsiteY3" fmla="*/ 0 h 1163319"/>
                <a:gd name="connsiteX0" fmla="*/ 2499718 w 2499718"/>
                <a:gd name="connsiteY0" fmla="*/ 1050586 h 1163319"/>
                <a:gd name="connsiteX1" fmla="*/ 1390766 w 2499718"/>
                <a:gd name="connsiteY1" fmla="*/ 1108952 h 1163319"/>
                <a:gd name="connsiteX2" fmla="*/ 1079480 w 2499718"/>
                <a:gd name="connsiteY2" fmla="*/ 214008 h 1163319"/>
                <a:gd name="connsiteX3" fmla="*/ 28893 w 2499718"/>
                <a:gd name="connsiteY3" fmla="*/ 0 h 1163319"/>
                <a:gd name="connsiteX0" fmla="*/ 1420238 w 1420238"/>
                <a:gd name="connsiteY0" fmla="*/ 836578 h 949311"/>
                <a:gd name="connsiteX1" fmla="*/ 311286 w 1420238"/>
                <a:gd name="connsiteY1" fmla="*/ 894944 h 949311"/>
                <a:gd name="connsiteX2" fmla="*/ 0 w 1420238"/>
                <a:gd name="connsiteY2" fmla="*/ 0 h 949311"/>
                <a:gd name="connsiteX0" fmla="*/ 1452625 w 1452625"/>
                <a:gd name="connsiteY0" fmla="*/ 908886 h 1021619"/>
                <a:gd name="connsiteX1" fmla="*/ 343673 w 1452625"/>
                <a:gd name="connsiteY1" fmla="*/ 967252 h 1021619"/>
                <a:gd name="connsiteX2" fmla="*/ 32387 w 1452625"/>
                <a:gd name="connsiteY2" fmla="*/ 72308 h 1021619"/>
                <a:gd name="connsiteX3" fmla="*/ 5975 w 1452625"/>
                <a:gd name="connsiteY3" fmla="*/ 52375 h 1021619"/>
                <a:gd name="connsiteX0" fmla="*/ 2175197 w 2175197"/>
                <a:gd name="connsiteY0" fmla="*/ 1124140 h 1236873"/>
                <a:gd name="connsiteX1" fmla="*/ 1066245 w 2175197"/>
                <a:gd name="connsiteY1" fmla="*/ 1182506 h 1236873"/>
                <a:gd name="connsiteX2" fmla="*/ 754959 w 2175197"/>
                <a:gd name="connsiteY2" fmla="*/ 287562 h 1236873"/>
                <a:gd name="connsiteX3" fmla="*/ 0 w 2175197"/>
                <a:gd name="connsiteY3" fmla="*/ 0 h 1236873"/>
                <a:gd name="connsiteX0" fmla="*/ 2517168 w 2517168"/>
                <a:gd name="connsiteY0" fmla="*/ 1146443 h 1259176"/>
                <a:gd name="connsiteX1" fmla="*/ 1408216 w 2517168"/>
                <a:gd name="connsiteY1" fmla="*/ 1204809 h 1259176"/>
                <a:gd name="connsiteX2" fmla="*/ 1096930 w 2517168"/>
                <a:gd name="connsiteY2" fmla="*/ 309865 h 1259176"/>
                <a:gd name="connsiteX3" fmla="*/ 0 w 2517168"/>
                <a:gd name="connsiteY3" fmla="*/ 0 h 1259176"/>
              </a:gdLst>
              <a:ahLst/>
              <a:cxnLst>
                <a:cxn ang="0">
                  <a:pos x="connsiteX0" y="connsiteY0"/>
                </a:cxn>
                <a:cxn ang="0">
                  <a:pos x="connsiteX1" y="connsiteY1"/>
                </a:cxn>
                <a:cxn ang="0">
                  <a:pos x="connsiteX2" y="connsiteY2"/>
                </a:cxn>
                <a:cxn ang="0">
                  <a:pos x="connsiteX3" y="connsiteY3"/>
                </a:cxn>
              </a:cxnLst>
              <a:rect l="l" t="t" r="r" b="b"/>
              <a:pathLst>
                <a:path w="2517168" h="1259176">
                  <a:moveTo>
                    <a:pt x="2517168" y="1146443"/>
                  </a:moveTo>
                  <a:cubicBezTo>
                    <a:pt x="2359094" y="1174815"/>
                    <a:pt x="1644922" y="1344239"/>
                    <a:pt x="1408216" y="1204809"/>
                  </a:cubicBezTo>
                  <a:cubicBezTo>
                    <a:pt x="1171510" y="1065379"/>
                    <a:pt x="1331633" y="510666"/>
                    <a:pt x="1096930" y="309865"/>
                  </a:cubicBezTo>
                  <a:cubicBezTo>
                    <a:pt x="862227" y="109064"/>
                    <a:pt x="5502" y="4153"/>
                    <a:pt x="0" y="0"/>
                  </a:cubicBezTo>
                </a:path>
              </a:pathLst>
            </a:cu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81909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0" y="333991"/>
            <a:ext cx="844039" cy="809101"/>
            <a:chOff x="5235243" y="4889058"/>
            <a:chExt cx="844039" cy="809101"/>
          </a:xfrm>
        </p:grpSpPr>
        <p:sp>
          <p:nvSpPr>
            <p:cNvPr id="5" name="任意多边形 4"/>
            <p:cNvSpPr/>
            <p:nvPr/>
          </p:nvSpPr>
          <p:spPr>
            <a:xfrm rot="5400000">
              <a:off x="5480022" y="5095523"/>
              <a:ext cx="404551" cy="793969"/>
            </a:xfrm>
            <a:custGeom>
              <a:avLst/>
              <a:gdLst>
                <a:gd name="connsiteX0" fmla="*/ 0 w 404551"/>
                <a:gd name="connsiteY0" fmla="*/ 793969 h 793969"/>
                <a:gd name="connsiteX1" fmla="*/ 0 w 404551"/>
                <a:gd name="connsiteY1" fmla="*/ 0 h 793969"/>
                <a:gd name="connsiteX2" fmla="*/ 206059 w 404551"/>
                <a:gd name="connsiteY2" fmla="*/ 0 h 793969"/>
                <a:gd name="connsiteX3" fmla="*/ 404551 w 404551"/>
                <a:gd name="connsiteY3" fmla="*/ 793969 h 793969"/>
              </a:gdLst>
              <a:ahLst/>
              <a:cxnLst>
                <a:cxn ang="0">
                  <a:pos x="connsiteX0" y="connsiteY0"/>
                </a:cxn>
                <a:cxn ang="0">
                  <a:pos x="connsiteX1" y="connsiteY1"/>
                </a:cxn>
                <a:cxn ang="0">
                  <a:pos x="connsiteX2" y="connsiteY2"/>
                </a:cxn>
                <a:cxn ang="0">
                  <a:pos x="connsiteX3" y="connsiteY3"/>
                </a:cxn>
              </a:cxnLst>
              <a:rect l="l" t="t" r="r" b="b"/>
              <a:pathLst>
                <a:path w="404551" h="793969">
                  <a:moveTo>
                    <a:pt x="0" y="793969"/>
                  </a:moveTo>
                  <a:lnTo>
                    <a:pt x="0" y="0"/>
                  </a:lnTo>
                  <a:lnTo>
                    <a:pt x="206059" y="0"/>
                  </a:lnTo>
                  <a:lnTo>
                    <a:pt x="404551" y="793969"/>
                  </a:lnTo>
                  <a:close/>
                </a:path>
              </a:pathLst>
            </a:custGeom>
            <a:solidFill>
              <a:schemeClr val="accent1"/>
            </a:solidFill>
            <a:ln w="111125">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梯形 3"/>
            <p:cNvSpPr/>
            <p:nvPr/>
          </p:nvSpPr>
          <p:spPr>
            <a:xfrm rot="5400000">
              <a:off x="5227677" y="4896624"/>
              <a:ext cx="809101" cy="793969"/>
            </a:xfrm>
            <a:prstGeom prst="trapezoid">
              <a:avLst/>
            </a:prstGeom>
            <a:noFill/>
            <a:ln w="111125">
              <a:solidFill>
                <a:srgbClr val="2536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6"/>
          <p:cNvSpPr>
            <a:spLocks noGrp="1"/>
          </p:cNvSpPr>
          <p:nvPr>
            <p:ph type="body" sz="quarter" idx="10" hasCustomPrompt="1"/>
          </p:nvPr>
        </p:nvSpPr>
        <p:spPr>
          <a:xfrm>
            <a:off x="1041400" y="495099"/>
            <a:ext cx="3742267" cy="480131"/>
          </a:xfrm>
          <a:prstGeom prst="rect">
            <a:avLst/>
          </a:prstGeom>
        </p:spPr>
        <p:txBody>
          <a:bodyPr wrap="square">
            <a:spAutoFit/>
          </a:bodyPr>
          <a:lstStyle>
            <a:lvl1pPr marL="0" indent="0">
              <a:buNone/>
              <a:defRPr>
                <a:solidFill>
                  <a:schemeClr val="accent2"/>
                </a:solidFill>
              </a:defRPr>
            </a:lvl1pPr>
          </a:lstStyle>
          <a:p>
            <a:pPr lvl="0"/>
            <a:r>
              <a:rPr lang="en-US" altLang="zh-CN" dirty="0"/>
              <a:t>Part One </a:t>
            </a:r>
            <a:r>
              <a:rPr lang="zh-CN" altLang="en-US" dirty="0"/>
              <a:t>输入标题</a:t>
            </a:r>
          </a:p>
        </p:txBody>
      </p:sp>
      <p:grpSp>
        <p:nvGrpSpPr>
          <p:cNvPr id="6" name="组合 5"/>
          <p:cNvGrpSpPr/>
          <p:nvPr userDrawn="1"/>
        </p:nvGrpSpPr>
        <p:grpSpPr>
          <a:xfrm rot="5400000" flipH="1">
            <a:off x="8679041" y="3456085"/>
            <a:ext cx="825628" cy="6221203"/>
            <a:chOff x="-167808" y="1020401"/>
            <a:chExt cx="825628" cy="6221203"/>
          </a:xfrm>
        </p:grpSpPr>
        <p:grpSp>
          <p:nvGrpSpPr>
            <p:cNvPr id="8" name="组合 7"/>
            <p:cNvGrpSpPr/>
            <p:nvPr userDrawn="1"/>
          </p:nvGrpSpPr>
          <p:grpSpPr>
            <a:xfrm rot="1740000">
              <a:off x="87304" y="2950503"/>
              <a:ext cx="570516" cy="4291101"/>
              <a:chOff x="3384206" y="2493094"/>
              <a:chExt cx="570516" cy="4291101"/>
            </a:xfrm>
          </p:grpSpPr>
          <p:sp>
            <p:nvSpPr>
              <p:cNvPr id="14" name="矩形 13"/>
              <p:cNvSpPr/>
              <p:nvPr userDrawn="1"/>
            </p:nvSpPr>
            <p:spPr>
              <a:xfrm>
                <a:off x="3384206" y="3139295"/>
                <a:ext cx="570516" cy="3644900"/>
              </a:xfrm>
              <a:prstGeom prst="rect">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3384206" y="4675995"/>
                <a:ext cx="570516" cy="2108200"/>
              </a:xfrm>
              <a:prstGeom prst="rect">
                <a:avLst/>
              </a:prstGeom>
              <a:solidFill>
                <a:schemeClr val="accent1"/>
              </a:solid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3384206" y="2946868"/>
                <a:ext cx="570515" cy="18607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梯形 16"/>
              <p:cNvSpPr/>
              <p:nvPr userDrawn="1"/>
            </p:nvSpPr>
            <p:spPr>
              <a:xfrm>
                <a:off x="3396526" y="2679171"/>
                <a:ext cx="545875" cy="258222"/>
              </a:xfrm>
              <a:prstGeom prst="trapezoid">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userDrawn="1"/>
            </p:nvSpPr>
            <p:spPr>
              <a:xfrm>
                <a:off x="3646538" y="2493094"/>
                <a:ext cx="44732" cy="186077"/>
              </a:xfrm>
              <a:prstGeom prst="roundRect">
                <a:avLst/>
              </a:prstGeom>
              <a:solidFill>
                <a:srgbClr val="0CE697"/>
              </a:solid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nvGrpSpPr>
          <p:grpSpPr>
            <a:xfrm rot="1740000">
              <a:off x="-167808" y="1020401"/>
              <a:ext cx="570517" cy="4461480"/>
              <a:chOff x="1782878" y="2322715"/>
              <a:chExt cx="570517" cy="4461480"/>
            </a:xfrm>
          </p:grpSpPr>
          <p:sp>
            <p:nvSpPr>
              <p:cNvPr id="10" name="矩形 9"/>
              <p:cNvSpPr/>
              <p:nvPr/>
            </p:nvSpPr>
            <p:spPr>
              <a:xfrm>
                <a:off x="1782878" y="3139295"/>
                <a:ext cx="570516" cy="3644900"/>
              </a:xfrm>
              <a:prstGeom prst="rect">
                <a:avLst/>
              </a:prstGeom>
              <a:noFill/>
              <a:ln w="1238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1782878" y="2322715"/>
                <a:ext cx="570517" cy="729891"/>
              </a:xfrm>
              <a:prstGeom prst="triangle">
                <a:avLst/>
              </a:prstGeom>
              <a:noFill/>
              <a:ln w="123825">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1912021" y="2367390"/>
                <a:ext cx="278623" cy="356456"/>
              </a:xfrm>
              <a:prstGeom prst="triangle">
                <a:avLst/>
              </a:prstGeom>
              <a:solidFill>
                <a:schemeClr val="accent1"/>
              </a:solidFill>
              <a:ln w="123825">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979611" y="3139295"/>
                <a:ext cx="177050" cy="3644900"/>
              </a:xfrm>
              <a:prstGeom prst="rect">
                <a:avLst/>
              </a:prstGeom>
              <a:solidFill>
                <a:schemeClr val="accent1"/>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44676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0" y="333991"/>
            <a:ext cx="844039" cy="809101"/>
            <a:chOff x="5235243" y="4889058"/>
            <a:chExt cx="844039" cy="809101"/>
          </a:xfrm>
        </p:grpSpPr>
        <p:sp>
          <p:nvSpPr>
            <p:cNvPr id="5" name="任意多边形 4"/>
            <p:cNvSpPr/>
            <p:nvPr/>
          </p:nvSpPr>
          <p:spPr>
            <a:xfrm rot="5400000">
              <a:off x="5480022" y="5095523"/>
              <a:ext cx="404551" cy="793969"/>
            </a:xfrm>
            <a:custGeom>
              <a:avLst/>
              <a:gdLst>
                <a:gd name="connsiteX0" fmla="*/ 0 w 404551"/>
                <a:gd name="connsiteY0" fmla="*/ 793969 h 793969"/>
                <a:gd name="connsiteX1" fmla="*/ 0 w 404551"/>
                <a:gd name="connsiteY1" fmla="*/ 0 h 793969"/>
                <a:gd name="connsiteX2" fmla="*/ 206059 w 404551"/>
                <a:gd name="connsiteY2" fmla="*/ 0 h 793969"/>
                <a:gd name="connsiteX3" fmla="*/ 404551 w 404551"/>
                <a:gd name="connsiteY3" fmla="*/ 793969 h 793969"/>
              </a:gdLst>
              <a:ahLst/>
              <a:cxnLst>
                <a:cxn ang="0">
                  <a:pos x="connsiteX0" y="connsiteY0"/>
                </a:cxn>
                <a:cxn ang="0">
                  <a:pos x="connsiteX1" y="connsiteY1"/>
                </a:cxn>
                <a:cxn ang="0">
                  <a:pos x="connsiteX2" y="connsiteY2"/>
                </a:cxn>
                <a:cxn ang="0">
                  <a:pos x="connsiteX3" y="connsiteY3"/>
                </a:cxn>
              </a:cxnLst>
              <a:rect l="l" t="t" r="r" b="b"/>
              <a:pathLst>
                <a:path w="404551" h="793969">
                  <a:moveTo>
                    <a:pt x="0" y="793969"/>
                  </a:moveTo>
                  <a:lnTo>
                    <a:pt x="0" y="0"/>
                  </a:lnTo>
                  <a:lnTo>
                    <a:pt x="206059" y="0"/>
                  </a:lnTo>
                  <a:lnTo>
                    <a:pt x="404551" y="793969"/>
                  </a:lnTo>
                  <a:close/>
                </a:path>
              </a:pathLst>
            </a:custGeom>
            <a:solidFill>
              <a:schemeClr val="accent1"/>
            </a:solidFill>
            <a:ln w="111125">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梯形 3"/>
            <p:cNvSpPr/>
            <p:nvPr/>
          </p:nvSpPr>
          <p:spPr>
            <a:xfrm rot="5400000">
              <a:off x="5227677" y="4896624"/>
              <a:ext cx="809101" cy="793969"/>
            </a:xfrm>
            <a:prstGeom prst="trapezoid">
              <a:avLst/>
            </a:prstGeom>
            <a:noFill/>
            <a:ln w="111125">
              <a:solidFill>
                <a:srgbClr val="2536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6"/>
          <p:cNvSpPr>
            <a:spLocks noGrp="1"/>
          </p:cNvSpPr>
          <p:nvPr>
            <p:ph type="body" sz="quarter" idx="10" hasCustomPrompt="1"/>
          </p:nvPr>
        </p:nvSpPr>
        <p:spPr>
          <a:xfrm>
            <a:off x="1041400" y="495099"/>
            <a:ext cx="3742267" cy="480131"/>
          </a:xfrm>
          <a:prstGeom prst="rect">
            <a:avLst/>
          </a:prstGeom>
        </p:spPr>
        <p:txBody>
          <a:bodyPr wrap="square">
            <a:spAutoFit/>
          </a:bodyPr>
          <a:lstStyle>
            <a:lvl1pPr marL="0" indent="0">
              <a:buNone/>
              <a:defRPr>
                <a:solidFill>
                  <a:schemeClr val="accent2"/>
                </a:solidFill>
              </a:defRPr>
            </a:lvl1pPr>
          </a:lstStyle>
          <a:p>
            <a:pPr lvl="0"/>
            <a:r>
              <a:rPr lang="en-US" altLang="zh-CN" dirty="0"/>
              <a:t>Part One </a:t>
            </a:r>
            <a:r>
              <a:rPr lang="zh-CN" altLang="en-US" dirty="0"/>
              <a:t>输入标题</a:t>
            </a:r>
          </a:p>
        </p:txBody>
      </p:sp>
      <p:sp>
        <p:nvSpPr>
          <p:cNvPr id="8" name="矩形 7"/>
          <p:cNvSpPr/>
          <p:nvPr userDrawn="1"/>
        </p:nvSpPr>
        <p:spPr>
          <a:xfrm>
            <a:off x="6891688" y="0"/>
            <a:ext cx="5300312" cy="6858000"/>
          </a:xfrm>
          <a:prstGeom prst="rect">
            <a:avLst/>
          </a:pr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userDrawn="1"/>
        </p:nvGrpSpPr>
        <p:grpSpPr>
          <a:xfrm>
            <a:off x="6891688" y="0"/>
            <a:ext cx="215900" cy="6872723"/>
            <a:chOff x="6891688" y="0"/>
            <a:chExt cx="393700" cy="6872723"/>
          </a:xfrm>
        </p:grpSpPr>
        <p:grpSp>
          <p:nvGrpSpPr>
            <p:cNvPr id="9" name="组合 8"/>
            <p:cNvGrpSpPr/>
            <p:nvPr userDrawn="1"/>
          </p:nvGrpSpPr>
          <p:grpSpPr>
            <a:xfrm rot="5400000">
              <a:off x="4391905" y="2499783"/>
              <a:ext cx="5393266" cy="393700"/>
              <a:chOff x="3890503" y="3151873"/>
              <a:chExt cx="5393266" cy="393700"/>
            </a:xfrm>
          </p:grpSpPr>
          <p:cxnSp>
            <p:nvCxnSpPr>
              <p:cNvPr id="10" name="直接连接符 9"/>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rot="5400000">
              <a:off x="7002813" y="4722226"/>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a:off x="6996463" y="4908201"/>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a:off x="6996463" y="5094175"/>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5400000">
              <a:off x="6996463" y="52801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6996463" y="5466125"/>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7088538" y="5560024"/>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a:off x="6996463" y="5838074"/>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5400000">
              <a:off x="6996463" y="6024049"/>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6996463" y="6210024"/>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5400000">
              <a:off x="6996463" y="6395998"/>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6996463" y="65819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6996463" y="6767948"/>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5400000">
              <a:off x="7088538" y="6489898"/>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6297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页">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椭圆 1"/>
          <p:cNvSpPr/>
          <p:nvPr userDrawn="1"/>
        </p:nvSpPr>
        <p:spPr>
          <a:xfrm>
            <a:off x="4008038" y="525054"/>
            <a:ext cx="4175922" cy="4175922"/>
          </a:xfrm>
          <a:prstGeom prst="ellipse">
            <a:avLst/>
          </a:prstGeom>
          <a:no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3705521" y="3892681"/>
            <a:ext cx="4902877" cy="1360913"/>
            <a:chOff x="4240377" y="5569244"/>
            <a:chExt cx="4902877" cy="1360913"/>
          </a:xfrm>
        </p:grpSpPr>
        <p:sp>
          <p:nvSpPr>
            <p:cNvPr id="9" name="任意多边形 8"/>
            <p:cNvSpPr/>
            <p:nvPr userDrawn="1"/>
          </p:nvSpPr>
          <p:spPr>
            <a:xfrm rot="21060000" flipH="1" flipV="1">
              <a:off x="4240377" y="6179228"/>
              <a:ext cx="947691" cy="750929"/>
            </a:xfrm>
            <a:custGeom>
              <a:avLst/>
              <a:gdLst>
                <a:gd name="connsiteX0" fmla="*/ 0 w 1990625"/>
                <a:gd name="connsiteY0" fmla="*/ 0 h 1219200"/>
                <a:gd name="connsiteX1" fmla="*/ 1990625 w 1990625"/>
                <a:gd name="connsiteY1" fmla="*/ 0 h 1219200"/>
                <a:gd name="connsiteX2" fmla="*/ 1520792 w 1990625"/>
                <a:gd name="connsiteY2" fmla="*/ 609600 h 1219200"/>
                <a:gd name="connsiteX3" fmla="*/ 1990625 w 1990625"/>
                <a:gd name="connsiteY3" fmla="*/ 1219200 h 1219200"/>
                <a:gd name="connsiteX4" fmla="*/ 0 w 1990625"/>
                <a:gd name="connsiteY4" fmla="*/ 1219200 h 1219200"/>
                <a:gd name="connsiteX5" fmla="*/ 0 w 1990625"/>
                <a:gd name="connsiteY5"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625" h="1219200">
                  <a:moveTo>
                    <a:pt x="0" y="0"/>
                  </a:moveTo>
                  <a:lnTo>
                    <a:pt x="1990625" y="0"/>
                  </a:lnTo>
                  <a:lnTo>
                    <a:pt x="1520792" y="609600"/>
                  </a:lnTo>
                  <a:lnTo>
                    <a:pt x="1990625" y="1219200"/>
                  </a:lnTo>
                  <a:lnTo>
                    <a:pt x="0" y="1219200"/>
                  </a:lnTo>
                  <a:lnTo>
                    <a:pt x="0" y="0"/>
                  </a:lnTo>
                  <a:close/>
                </a:path>
              </a:pathLst>
            </a:cu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21060000">
              <a:off x="8195563" y="5597424"/>
              <a:ext cx="947691" cy="750929"/>
            </a:xfrm>
            <a:custGeom>
              <a:avLst/>
              <a:gdLst>
                <a:gd name="connsiteX0" fmla="*/ 0 w 1990625"/>
                <a:gd name="connsiteY0" fmla="*/ 0 h 1219200"/>
                <a:gd name="connsiteX1" fmla="*/ 1990625 w 1990625"/>
                <a:gd name="connsiteY1" fmla="*/ 0 h 1219200"/>
                <a:gd name="connsiteX2" fmla="*/ 1520792 w 1990625"/>
                <a:gd name="connsiteY2" fmla="*/ 609600 h 1219200"/>
                <a:gd name="connsiteX3" fmla="*/ 1990625 w 1990625"/>
                <a:gd name="connsiteY3" fmla="*/ 1219200 h 1219200"/>
                <a:gd name="connsiteX4" fmla="*/ 0 w 1990625"/>
                <a:gd name="connsiteY4" fmla="*/ 1219200 h 1219200"/>
                <a:gd name="connsiteX5" fmla="*/ 0 w 1990625"/>
                <a:gd name="connsiteY5"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625" h="1219200">
                  <a:moveTo>
                    <a:pt x="0" y="0"/>
                  </a:moveTo>
                  <a:lnTo>
                    <a:pt x="1990625" y="0"/>
                  </a:lnTo>
                  <a:lnTo>
                    <a:pt x="1520792" y="609600"/>
                  </a:lnTo>
                  <a:lnTo>
                    <a:pt x="1990625" y="1219200"/>
                  </a:lnTo>
                  <a:lnTo>
                    <a:pt x="0" y="1219200"/>
                  </a:lnTo>
                  <a:lnTo>
                    <a:pt x="0" y="0"/>
                  </a:lnTo>
                  <a:close/>
                </a:path>
              </a:pathLst>
            </a:cu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userDrawn="1"/>
          </p:nvSpPr>
          <p:spPr>
            <a:xfrm rot="21076022">
              <a:off x="4684846" y="5569244"/>
              <a:ext cx="4093714" cy="850900"/>
            </a:xfrm>
            <a:prstGeom prst="parallelogram">
              <a:avLst/>
            </a:prstGeom>
            <a:solidFill>
              <a:schemeClr val="accent2"/>
            </a:solidFill>
            <a:ln w="1238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userDrawn="1"/>
        </p:nvGrpSpPr>
        <p:grpSpPr>
          <a:xfrm>
            <a:off x="20238" y="5573197"/>
            <a:ext cx="12171762" cy="965200"/>
            <a:chOff x="20238" y="5892800"/>
            <a:chExt cx="11909334" cy="965200"/>
          </a:xfrm>
        </p:grpSpPr>
        <p:sp>
          <p:nvSpPr>
            <p:cNvPr id="133" name="等腰三角形 132"/>
            <p:cNvSpPr/>
            <p:nvPr userDrawn="1"/>
          </p:nvSpPr>
          <p:spPr>
            <a:xfrm>
              <a:off x="20238" y="5892800"/>
              <a:ext cx="3987800" cy="965200"/>
            </a:xfrm>
            <a:prstGeom prst="triangle">
              <a:avLst/>
            </a:pr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等腰三角形 133"/>
            <p:cNvSpPr/>
            <p:nvPr userDrawn="1"/>
          </p:nvSpPr>
          <p:spPr>
            <a:xfrm>
              <a:off x="3981005" y="5892800"/>
              <a:ext cx="3987800" cy="965200"/>
            </a:xfrm>
            <a:prstGeom prst="triangle">
              <a:avLst/>
            </a:pr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等腰三角形 134"/>
            <p:cNvSpPr/>
            <p:nvPr userDrawn="1"/>
          </p:nvSpPr>
          <p:spPr>
            <a:xfrm>
              <a:off x="7941772" y="5892800"/>
              <a:ext cx="3987800" cy="965200"/>
            </a:xfrm>
            <a:prstGeom prst="triangle">
              <a:avLst/>
            </a:pr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9" name="矩形 138"/>
          <p:cNvSpPr/>
          <p:nvPr userDrawn="1"/>
        </p:nvSpPr>
        <p:spPr>
          <a:xfrm>
            <a:off x="0" y="6538397"/>
            <a:ext cx="12192000" cy="319603"/>
          </a:xfrm>
          <a:prstGeom prst="rect">
            <a:avLst/>
          </a:pr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占位符 4"/>
          <p:cNvSpPr>
            <a:spLocks noGrp="1"/>
          </p:cNvSpPr>
          <p:nvPr>
            <p:ph type="body" sz="quarter" idx="10" hasCustomPrompt="1"/>
          </p:nvPr>
        </p:nvSpPr>
        <p:spPr>
          <a:xfrm>
            <a:off x="3702050" y="1733561"/>
            <a:ext cx="4787900" cy="1716367"/>
          </a:xfrm>
          <a:prstGeom prst="rect">
            <a:avLst/>
          </a:prstGeom>
        </p:spPr>
        <p:txBody>
          <a:bodyPr>
            <a:spAutoFit/>
          </a:bodyPr>
          <a:lstStyle>
            <a:lvl1pPr marL="0" indent="0" algn="ctr">
              <a:buNone/>
              <a:defRPr sz="5400" b="0" baseline="0">
                <a:solidFill>
                  <a:schemeClr val="accent1"/>
                </a:solidFill>
              </a:defRPr>
            </a:lvl1pPr>
          </a:lstStyle>
          <a:p>
            <a:pPr lvl="0"/>
            <a:r>
              <a:rPr lang="en-US" altLang="zh-CN" dirty="0"/>
              <a:t>Thank You</a:t>
            </a:r>
          </a:p>
          <a:p>
            <a:pPr lvl="0"/>
            <a:r>
              <a:rPr lang="en-US" altLang="zh-CN" dirty="0"/>
              <a:t>For Watching</a:t>
            </a:r>
            <a:endParaRPr lang="zh-CN" altLang="en-US" dirty="0"/>
          </a:p>
        </p:txBody>
      </p:sp>
      <p:sp>
        <p:nvSpPr>
          <p:cNvPr id="141" name="文本占位符 4"/>
          <p:cNvSpPr>
            <a:spLocks noGrp="1"/>
          </p:cNvSpPr>
          <p:nvPr>
            <p:ph type="body" sz="quarter" idx="12" hasCustomPrompt="1"/>
          </p:nvPr>
        </p:nvSpPr>
        <p:spPr>
          <a:xfrm rot="21077348">
            <a:off x="3470274" y="4185548"/>
            <a:ext cx="5251450" cy="313932"/>
          </a:xfrm>
          <a:prstGeom prst="rect">
            <a:avLst/>
          </a:prstGeom>
        </p:spPr>
        <p:txBody>
          <a:bodyPr wrap="square">
            <a:spAutoFit/>
          </a:bodyPr>
          <a:lstStyle>
            <a:lvl1pPr marL="0" indent="0" algn="ctr">
              <a:buNone/>
              <a:defRPr sz="1600" b="0" baseline="0">
                <a:solidFill>
                  <a:schemeClr val="bg2"/>
                </a:solidFill>
              </a:defRPr>
            </a:lvl1pPr>
          </a:lstStyle>
          <a:p>
            <a:pPr lvl="0"/>
            <a:r>
              <a:rPr lang="zh-CN" altLang="en-US" dirty="0"/>
              <a:t>答辩人：</a:t>
            </a:r>
            <a:r>
              <a:rPr lang="en-US" altLang="zh-CN" dirty="0"/>
              <a:t>JANE DOE </a:t>
            </a:r>
            <a:r>
              <a:rPr lang="zh-CN" altLang="en-US" dirty="0"/>
              <a:t>指导老师：</a:t>
            </a:r>
            <a:r>
              <a:rPr lang="en-US" altLang="zh-CN" dirty="0"/>
              <a:t>JOHN DOE</a:t>
            </a:r>
          </a:p>
        </p:txBody>
      </p:sp>
    </p:spTree>
    <p:extLst>
      <p:ext uri="{BB962C8B-B14F-4D97-AF65-F5344CB8AC3E}">
        <p14:creationId xmlns:p14="http://schemas.microsoft.com/office/powerpoint/2010/main" val="1195263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rPr>
              <a:t>Impact</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2757927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29327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1769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组合 11"/>
          <p:cNvGrpSpPr/>
          <p:nvPr userDrawn="1"/>
        </p:nvGrpSpPr>
        <p:grpSpPr>
          <a:xfrm>
            <a:off x="7729087" y="490889"/>
            <a:ext cx="2646947" cy="539014"/>
            <a:chOff x="8489483" y="490889"/>
            <a:chExt cx="2646947" cy="539014"/>
          </a:xfrm>
        </p:grpSpPr>
        <p:cxnSp>
          <p:nvCxnSpPr>
            <p:cNvPr id="4" name="直接连接符 3"/>
            <p:cNvCxnSpPr/>
            <p:nvPr userDrawn="1"/>
          </p:nvCxnSpPr>
          <p:spPr>
            <a:xfrm>
              <a:off x="8489483"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489483"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userDrawn="1"/>
        </p:nvGrpSpPr>
        <p:grpSpPr>
          <a:xfrm>
            <a:off x="1808716" y="490889"/>
            <a:ext cx="2646947" cy="539014"/>
            <a:chOff x="1049154" y="490889"/>
            <a:chExt cx="2646947" cy="539014"/>
          </a:xfrm>
        </p:grpSpPr>
        <p:cxnSp>
          <p:nvCxnSpPr>
            <p:cNvPr id="3" name="直接连接符 2"/>
            <p:cNvCxnSpPr/>
            <p:nvPr userDrawn="1"/>
          </p:nvCxnSpPr>
          <p:spPr>
            <a:xfrm>
              <a:off x="1049154"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696101"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文本占位符 13"/>
          <p:cNvSpPr>
            <a:spLocks noGrp="1"/>
          </p:cNvSpPr>
          <p:nvPr>
            <p:ph type="body" sz="quarter" idx="10" hasCustomPrompt="1"/>
          </p:nvPr>
        </p:nvSpPr>
        <p:spPr>
          <a:xfrm>
            <a:off x="4455662" y="490889"/>
            <a:ext cx="3273425" cy="590931"/>
          </a:xfrm>
          <a:prstGeom prst="rect">
            <a:avLst/>
          </a:prstGeom>
        </p:spPr>
        <p:txBody>
          <a:bodyPr>
            <a:spAutoFit/>
          </a:bodyPr>
          <a:lstStyle>
            <a:lvl1pPr marL="0" indent="0" algn="ctr">
              <a:buNone/>
              <a:defRPr sz="3600" b="1">
                <a:solidFill>
                  <a:schemeClr val="accent1"/>
                </a:solidFill>
              </a:defRPr>
            </a:lvl1pPr>
          </a:lstStyle>
          <a:p>
            <a:pPr lvl="0"/>
            <a:r>
              <a:rPr lang="en-US" altLang="zh-CN" dirty="0"/>
              <a:t>CONTENT </a:t>
            </a:r>
            <a:r>
              <a:rPr lang="zh-CN" altLang="en-US" dirty="0"/>
              <a:t>目录</a:t>
            </a:r>
          </a:p>
        </p:txBody>
      </p:sp>
      <p:grpSp>
        <p:nvGrpSpPr>
          <p:cNvPr id="33" name="组合 32"/>
          <p:cNvGrpSpPr/>
          <p:nvPr userDrawn="1"/>
        </p:nvGrpSpPr>
        <p:grpSpPr>
          <a:xfrm>
            <a:off x="-14965" y="6464300"/>
            <a:ext cx="5393266" cy="393700"/>
            <a:chOff x="3890503" y="3151873"/>
            <a:chExt cx="5393266" cy="393700"/>
          </a:xfrm>
        </p:grpSpPr>
        <p:cxnSp>
          <p:nvCxnSpPr>
            <p:cNvPr id="35" name="直接连接符 34"/>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userDrawn="1"/>
        </p:nvGrpSpPr>
        <p:grpSpPr>
          <a:xfrm>
            <a:off x="5006352" y="6464300"/>
            <a:ext cx="5393266" cy="393700"/>
            <a:chOff x="3890503" y="3151873"/>
            <a:chExt cx="5393266" cy="393700"/>
          </a:xfrm>
        </p:grpSpPr>
        <p:cxnSp>
          <p:nvCxnSpPr>
            <p:cNvPr id="141" name="直接连接符 140"/>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76" name="直接连接符 175"/>
          <p:cNvCxnSpPr/>
          <p:nvPr/>
        </p:nvCxnSpPr>
        <p:spPr>
          <a:xfrm>
            <a:off x="9841693" y="664210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0027668"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1021364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0399617"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058559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0771566"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1095754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11143516"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1132949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1151546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11701440"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1188741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2073389"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1701440"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a:off x="2073712" y="3429000"/>
            <a:ext cx="24550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文本占位符 8"/>
          <p:cNvSpPr>
            <a:spLocks noGrp="1"/>
          </p:cNvSpPr>
          <p:nvPr>
            <p:ph type="body" sz="quarter" idx="14" hasCustomPrompt="1"/>
          </p:nvPr>
        </p:nvSpPr>
        <p:spPr>
          <a:xfrm>
            <a:off x="2552208"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122" name="文本占位符 8"/>
          <p:cNvSpPr>
            <a:spLocks noGrp="1"/>
          </p:cNvSpPr>
          <p:nvPr>
            <p:ph type="body" sz="quarter" idx="15" hasCustomPrompt="1"/>
          </p:nvPr>
        </p:nvSpPr>
        <p:spPr>
          <a:xfrm>
            <a:off x="248351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cxnSp>
        <p:nvCxnSpPr>
          <p:cNvPr id="123" name="直接连接符 122"/>
          <p:cNvCxnSpPr/>
          <p:nvPr userDrawn="1"/>
        </p:nvCxnSpPr>
        <p:spPr>
          <a:xfrm>
            <a:off x="4868469" y="3429000"/>
            <a:ext cx="24550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文本占位符 8"/>
          <p:cNvSpPr>
            <a:spLocks noGrp="1"/>
          </p:cNvSpPr>
          <p:nvPr>
            <p:ph type="body" sz="quarter" idx="16" hasCustomPrompt="1"/>
          </p:nvPr>
        </p:nvSpPr>
        <p:spPr>
          <a:xfrm>
            <a:off x="5346965"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125" name="文本占位符 8"/>
          <p:cNvSpPr>
            <a:spLocks noGrp="1"/>
          </p:cNvSpPr>
          <p:nvPr>
            <p:ph type="body" sz="quarter" idx="17" hasCustomPrompt="1"/>
          </p:nvPr>
        </p:nvSpPr>
        <p:spPr>
          <a:xfrm>
            <a:off x="5278270"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cxnSp>
        <p:nvCxnSpPr>
          <p:cNvPr id="126" name="直接连接符 125"/>
          <p:cNvCxnSpPr/>
          <p:nvPr userDrawn="1"/>
        </p:nvCxnSpPr>
        <p:spPr>
          <a:xfrm>
            <a:off x="7663226" y="3429000"/>
            <a:ext cx="24550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7" name="文本占位符 8"/>
          <p:cNvSpPr>
            <a:spLocks noGrp="1"/>
          </p:cNvSpPr>
          <p:nvPr>
            <p:ph type="body" sz="quarter" idx="18" hasCustomPrompt="1"/>
          </p:nvPr>
        </p:nvSpPr>
        <p:spPr>
          <a:xfrm>
            <a:off x="8141722"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128" name="文本占位符 8"/>
          <p:cNvSpPr>
            <a:spLocks noGrp="1"/>
          </p:cNvSpPr>
          <p:nvPr>
            <p:ph type="body" sz="quarter" idx="19" hasCustomPrompt="1"/>
          </p:nvPr>
        </p:nvSpPr>
        <p:spPr>
          <a:xfrm>
            <a:off x="8073027"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Tree>
    <p:extLst>
      <p:ext uri="{BB962C8B-B14F-4D97-AF65-F5344CB8AC3E}">
        <p14:creationId xmlns:p14="http://schemas.microsoft.com/office/powerpoint/2010/main" val="291334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组合 11"/>
          <p:cNvGrpSpPr/>
          <p:nvPr userDrawn="1"/>
        </p:nvGrpSpPr>
        <p:grpSpPr>
          <a:xfrm>
            <a:off x="7729087" y="490889"/>
            <a:ext cx="2646947" cy="539014"/>
            <a:chOff x="8489483" y="490889"/>
            <a:chExt cx="2646947" cy="539014"/>
          </a:xfrm>
        </p:grpSpPr>
        <p:cxnSp>
          <p:nvCxnSpPr>
            <p:cNvPr id="4" name="直接连接符 3"/>
            <p:cNvCxnSpPr/>
            <p:nvPr userDrawn="1"/>
          </p:nvCxnSpPr>
          <p:spPr>
            <a:xfrm>
              <a:off x="8489483"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489483"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userDrawn="1"/>
        </p:nvGrpSpPr>
        <p:grpSpPr>
          <a:xfrm>
            <a:off x="1808716" y="490889"/>
            <a:ext cx="2646947" cy="539014"/>
            <a:chOff x="1049154" y="490889"/>
            <a:chExt cx="2646947" cy="539014"/>
          </a:xfrm>
        </p:grpSpPr>
        <p:cxnSp>
          <p:nvCxnSpPr>
            <p:cNvPr id="3" name="直接连接符 2"/>
            <p:cNvCxnSpPr/>
            <p:nvPr userDrawn="1"/>
          </p:nvCxnSpPr>
          <p:spPr>
            <a:xfrm>
              <a:off x="1049154"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696101"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文本占位符 13"/>
          <p:cNvSpPr>
            <a:spLocks noGrp="1"/>
          </p:cNvSpPr>
          <p:nvPr>
            <p:ph type="body" sz="quarter" idx="10" hasCustomPrompt="1"/>
          </p:nvPr>
        </p:nvSpPr>
        <p:spPr>
          <a:xfrm>
            <a:off x="4455662" y="490889"/>
            <a:ext cx="3273425" cy="590931"/>
          </a:xfrm>
          <a:prstGeom prst="rect">
            <a:avLst/>
          </a:prstGeom>
        </p:spPr>
        <p:txBody>
          <a:bodyPr>
            <a:spAutoFit/>
          </a:bodyPr>
          <a:lstStyle>
            <a:lvl1pPr marL="0" indent="0" algn="ctr">
              <a:buNone/>
              <a:defRPr sz="3600" b="1">
                <a:solidFill>
                  <a:schemeClr val="accent1"/>
                </a:solidFill>
              </a:defRPr>
            </a:lvl1pPr>
          </a:lstStyle>
          <a:p>
            <a:pPr lvl="0"/>
            <a:r>
              <a:rPr lang="en-US" altLang="zh-CN" dirty="0"/>
              <a:t>CONTENT </a:t>
            </a:r>
            <a:r>
              <a:rPr lang="zh-CN" altLang="en-US" dirty="0"/>
              <a:t>目录</a:t>
            </a:r>
          </a:p>
        </p:txBody>
      </p:sp>
      <p:cxnSp>
        <p:nvCxnSpPr>
          <p:cNvPr id="26" name="直接连接符 25"/>
          <p:cNvCxnSpPr/>
          <p:nvPr userDrawn="1"/>
        </p:nvCxnSpPr>
        <p:spPr>
          <a:xfrm>
            <a:off x="686628" y="3429000"/>
            <a:ext cx="24550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占位符 8"/>
          <p:cNvSpPr>
            <a:spLocks noGrp="1"/>
          </p:cNvSpPr>
          <p:nvPr>
            <p:ph type="body" sz="quarter" idx="12" hasCustomPrompt="1"/>
          </p:nvPr>
        </p:nvSpPr>
        <p:spPr>
          <a:xfrm>
            <a:off x="1165124"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1" name="文本占位符 8"/>
          <p:cNvSpPr>
            <a:spLocks noGrp="1"/>
          </p:cNvSpPr>
          <p:nvPr>
            <p:ph type="body" sz="quarter" idx="13" hasCustomPrompt="1"/>
          </p:nvPr>
        </p:nvSpPr>
        <p:spPr>
          <a:xfrm>
            <a:off x="1096429"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grpSp>
        <p:nvGrpSpPr>
          <p:cNvPr id="33" name="组合 32"/>
          <p:cNvGrpSpPr/>
          <p:nvPr userDrawn="1"/>
        </p:nvGrpSpPr>
        <p:grpSpPr>
          <a:xfrm>
            <a:off x="-14965" y="6464300"/>
            <a:ext cx="5393266" cy="393700"/>
            <a:chOff x="3890503" y="3151873"/>
            <a:chExt cx="5393266" cy="393700"/>
          </a:xfrm>
        </p:grpSpPr>
        <p:cxnSp>
          <p:nvCxnSpPr>
            <p:cNvPr id="35" name="直接连接符 34"/>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userDrawn="1"/>
        </p:nvGrpSpPr>
        <p:grpSpPr>
          <a:xfrm>
            <a:off x="5006352" y="6464300"/>
            <a:ext cx="5393266" cy="393700"/>
            <a:chOff x="3890503" y="3151873"/>
            <a:chExt cx="5393266" cy="393700"/>
          </a:xfrm>
        </p:grpSpPr>
        <p:cxnSp>
          <p:nvCxnSpPr>
            <p:cNvPr id="141" name="直接连接符 140"/>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76" name="直接连接符 175"/>
          <p:cNvCxnSpPr/>
          <p:nvPr/>
        </p:nvCxnSpPr>
        <p:spPr>
          <a:xfrm>
            <a:off x="9841693" y="664210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0027668"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1021364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0399617"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058559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0771566"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1095754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11143516"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1132949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1151546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11701440"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1188741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2073389"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1701440"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nvCxnSpPr>
        <p:spPr>
          <a:xfrm>
            <a:off x="3481385" y="3429000"/>
            <a:ext cx="24550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占位符 8"/>
          <p:cNvSpPr>
            <a:spLocks noGrp="1"/>
          </p:cNvSpPr>
          <p:nvPr>
            <p:ph type="body" sz="quarter" idx="14" hasCustomPrompt="1"/>
          </p:nvPr>
        </p:nvSpPr>
        <p:spPr>
          <a:xfrm>
            <a:off x="3959881"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114" name="文本占位符 8"/>
          <p:cNvSpPr>
            <a:spLocks noGrp="1"/>
          </p:cNvSpPr>
          <p:nvPr>
            <p:ph type="body" sz="quarter" idx="15" hasCustomPrompt="1"/>
          </p:nvPr>
        </p:nvSpPr>
        <p:spPr>
          <a:xfrm>
            <a:off x="3891186"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cxnSp>
        <p:nvCxnSpPr>
          <p:cNvPr id="115" name="直接连接符 114"/>
          <p:cNvCxnSpPr/>
          <p:nvPr userDrawn="1"/>
        </p:nvCxnSpPr>
        <p:spPr>
          <a:xfrm>
            <a:off x="6276142" y="3429000"/>
            <a:ext cx="24550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6" name="文本占位符 8"/>
          <p:cNvSpPr>
            <a:spLocks noGrp="1"/>
          </p:cNvSpPr>
          <p:nvPr>
            <p:ph type="body" sz="quarter" idx="16" hasCustomPrompt="1"/>
          </p:nvPr>
        </p:nvSpPr>
        <p:spPr>
          <a:xfrm>
            <a:off x="6754638"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117" name="文本占位符 8"/>
          <p:cNvSpPr>
            <a:spLocks noGrp="1"/>
          </p:cNvSpPr>
          <p:nvPr>
            <p:ph type="body" sz="quarter" idx="17" hasCustomPrompt="1"/>
          </p:nvPr>
        </p:nvSpPr>
        <p:spPr>
          <a:xfrm>
            <a:off x="668594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cxnSp>
        <p:nvCxnSpPr>
          <p:cNvPr id="118" name="直接连接符 117"/>
          <p:cNvCxnSpPr/>
          <p:nvPr userDrawn="1"/>
        </p:nvCxnSpPr>
        <p:spPr>
          <a:xfrm>
            <a:off x="9070899" y="3429000"/>
            <a:ext cx="24550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文本占位符 8"/>
          <p:cNvSpPr>
            <a:spLocks noGrp="1"/>
          </p:cNvSpPr>
          <p:nvPr>
            <p:ph type="body" sz="quarter" idx="18" hasCustomPrompt="1"/>
          </p:nvPr>
        </p:nvSpPr>
        <p:spPr>
          <a:xfrm>
            <a:off x="9549395"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120" name="文本占位符 8"/>
          <p:cNvSpPr>
            <a:spLocks noGrp="1"/>
          </p:cNvSpPr>
          <p:nvPr>
            <p:ph type="body" sz="quarter" idx="19" hasCustomPrompt="1"/>
          </p:nvPr>
        </p:nvSpPr>
        <p:spPr>
          <a:xfrm>
            <a:off x="9480700"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Tree>
    <p:extLst>
      <p:ext uri="{BB962C8B-B14F-4D97-AF65-F5344CB8AC3E}">
        <p14:creationId xmlns:p14="http://schemas.microsoft.com/office/powerpoint/2010/main" val="225819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组合 11"/>
          <p:cNvGrpSpPr/>
          <p:nvPr userDrawn="1"/>
        </p:nvGrpSpPr>
        <p:grpSpPr>
          <a:xfrm>
            <a:off x="7729087" y="490889"/>
            <a:ext cx="2646947" cy="539014"/>
            <a:chOff x="8489483" y="490889"/>
            <a:chExt cx="2646947" cy="539014"/>
          </a:xfrm>
        </p:grpSpPr>
        <p:cxnSp>
          <p:nvCxnSpPr>
            <p:cNvPr id="4" name="直接连接符 3"/>
            <p:cNvCxnSpPr/>
            <p:nvPr userDrawn="1"/>
          </p:nvCxnSpPr>
          <p:spPr>
            <a:xfrm>
              <a:off x="8489483"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489483"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userDrawn="1"/>
        </p:nvGrpSpPr>
        <p:grpSpPr>
          <a:xfrm>
            <a:off x="1808716" y="490889"/>
            <a:ext cx="2646947" cy="539014"/>
            <a:chOff x="1049154" y="490889"/>
            <a:chExt cx="2646947" cy="539014"/>
          </a:xfrm>
        </p:grpSpPr>
        <p:cxnSp>
          <p:nvCxnSpPr>
            <p:cNvPr id="3" name="直接连接符 2"/>
            <p:cNvCxnSpPr/>
            <p:nvPr userDrawn="1"/>
          </p:nvCxnSpPr>
          <p:spPr>
            <a:xfrm>
              <a:off x="1049154"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696101"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文本占位符 13"/>
          <p:cNvSpPr>
            <a:spLocks noGrp="1"/>
          </p:cNvSpPr>
          <p:nvPr>
            <p:ph type="body" sz="quarter" idx="10" hasCustomPrompt="1"/>
          </p:nvPr>
        </p:nvSpPr>
        <p:spPr>
          <a:xfrm>
            <a:off x="4455662" y="490889"/>
            <a:ext cx="3273425" cy="590931"/>
          </a:xfrm>
          <a:prstGeom prst="rect">
            <a:avLst/>
          </a:prstGeom>
        </p:spPr>
        <p:txBody>
          <a:bodyPr>
            <a:spAutoFit/>
          </a:bodyPr>
          <a:lstStyle>
            <a:lvl1pPr marL="0" indent="0" algn="ctr">
              <a:buNone/>
              <a:defRPr sz="3600" b="1">
                <a:solidFill>
                  <a:schemeClr val="accent1"/>
                </a:solidFill>
              </a:defRPr>
            </a:lvl1pPr>
          </a:lstStyle>
          <a:p>
            <a:pPr lvl="0"/>
            <a:r>
              <a:rPr lang="en-US" altLang="zh-CN" dirty="0"/>
              <a:t>CONTENT </a:t>
            </a:r>
            <a:r>
              <a:rPr lang="zh-CN" altLang="en-US" dirty="0"/>
              <a:t>目录</a:t>
            </a:r>
          </a:p>
        </p:txBody>
      </p:sp>
      <p:cxnSp>
        <p:nvCxnSpPr>
          <p:cNvPr id="26" name="直接连接符 25"/>
          <p:cNvCxnSpPr/>
          <p:nvPr userDrawn="1"/>
        </p:nvCxnSpPr>
        <p:spPr>
          <a:xfrm>
            <a:off x="1693356"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3471356"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5283223"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7112022"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8890022"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占位符 8"/>
          <p:cNvSpPr>
            <a:spLocks noGrp="1"/>
          </p:cNvSpPr>
          <p:nvPr>
            <p:ph type="body" sz="quarter" idx="12" hasCustomPrompt="1"/>
          </p:nvPr>
        </p:nvSpPr>
        <p:spPr>
          <a:xfrm>
            <a:off x="1768595"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1" name="文本占位符 8"/>
          <p:cNvSpPr>
            <a:spLocks noGrp="1"/>
          </p:cNvSpPr>
          <p:nvPr>
            <p:ph type="body" sz="quarter" idx="13" hasCustomPrompt="1"/>
          </p:nvPr>
        </p:nvSpPr>
        <p:spPr>
          <a:xfrm>
            <a:off x="1693356"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22" name="文本占位符 8"/>
          <p:cNvSpPr>
            <a:spLocks noGrp="1"/>
          </p:cNvSpPr>
          <p:nvPr>
            <p:ph type="body" sz="quarter" idx="14" hasCustomPrompt="1"/>
          </p:nvPr>
        </p:nvSpPr>
        <p:spPr>
          <a:xfrm>
            <a:off x="3540051"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3" name="文本占位符 8"/>
          <p:cNvSpPr>
            <a:spLocks noGrp="1"/>
          </p:cNvSpPr>
          <p:nvPr>
            <p:ph type="body" sz="quarter" idx="15" hasCustomPrompt="1"/>
          </p:nvPr>
        </p:nvSpPr>
        <p:spPr>
          <a:xfrm>
            <a:off x="5351918"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4" name="文本占位符 8"/>
          <p:cNvSpPr>
            <a:spLocks noGrp="1"/>
          </p:cNvSpPr>
          <p:nvPr>
            <p:ph type="body" sz="quarter" idx="16" hasCustomPrompt="1"/>
          </p:nvPr>
        </p:nvSpPr>
        <p:spPr>
          <a:xfrm>
            <a:off x="7180717"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5" name="文本占位符 8"/>
          <p:cNvSpPr>
            <a:spLocks noGrp="1"/>
          </p:cNvSpPr>
          <p:nvPr>
            <p:ph type="body" sz="quarter" idx="17" hasCustomPrompt="1"/>
          </p:nvPr>
        </p:nvSpPr>
        <p:spPr>
          <a:xfrm>
            <a:off x="8958717"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8" name="文本占位符 8"/>
          <p:cNvSpPr>
            <a:spLocks noGrp="1"/>
          </p:cNvSpPr>
          <p:nvPr>
            <p:ph type="body" sz="quarter" idx="19" hasCustomPrompt="1"/>
          </p:nvPr>
        </p:nvSpPr>
        <p:spPr>
          <a:xfrm>
            <a:off x="3471356"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29" name="文本占位符 8"/>
          <p:cNvSpPr>
            <a:spLocks noGrp="1"/>
          </p:cNvSpPr>
          <p:nvPr>
            <p:ph type="body" sz="quarter" idx="20" hasCustomPrompt="1"/>
          </p:nvPr>
        </p:nvSpPr>
        <p:spPr>
          <a:xfrm>
            <a:off x="528322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30" name="文本占位符 8"/>
          <p:cNvSpPr>
            <a:spLocks noGrp="1"/>
          </p:cNvSpPr>
          <p:nvPr>
            <p:ph type="body" sz="quarter" idx="21" hasCustomPrompt="1"/>
          </p:nvPr>
        </p:nvSpPr>
        <p:spPr>
          <a:xfrm>
            <a:off x="711202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31" name="文本占位符 8"/>
          <p:cNvSpPr>
            <a:spLocks noGrp="1"/>
          </p:cNvSpPr>
          <p:nvPr>
            <p:ph type="body" sz="quarter" idx="22" hasCustomPrompt="1"/>
          </p:nvPr>
        </p:nvSpPr>
        <p:spPr>
          <a:xfrm>
            <a:off x="894082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grpSp>
        <p:nvGrpSpPr>
          <p:cNvPr id="33" name="组合 32"/>
          <p:cNvGrpSpPr/>
          <p:nvPr userDrawn="1"/>
        </p:nvGrpSpPr>
        <p:grpSpPr>
          <a:xfrm>
            <a:off x="-14965" y="6464300"/>
            <a:ext cx="5393266" cy="393700"/>
            <a:chOff x="3890503" y="3151873"/>
            <a:chExt cx="5393266" cy="393700"/>
          </a:xfrm>
        </p:grpSpPr>
        <p:cxnSp>
          <p:nvCxnSpPr>
            <p:cNvPr id="35" name="直接连接符 34"/>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userDrawn="1"/>
        </p:nvGrpSpPr>
        <p:grpSpPr>
          <a:xfrm>
            <a:off x="5006352" y="6464300"/>
            <a:ext cx="5393266" cy="393700"/>
            <a:chOff x="3890503" y="3151873"/>
            <a:chExt cx="5393266" cy="393700"/>
          </a:xfrm>
        </p:grpSpPr>
        <p:cxnSp>
          <p:nvCxnSpPr>
            <p:cNvPr id="141" name="直接连接符 140"/>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76" name="直接连接符 175"/>
          <p:cNvCxnSpPr/>
          <p:nvPr/>
        </p:nvCxnSpPr>
        <p:spPr>
          <a:xfrm>
            <a:off x="9841693" y="664210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0027668"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1021364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0399617"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058559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0771566"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1095754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11143516"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1132949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1151546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11701440"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1188741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2073389"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1701440"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1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组合 11"/>
          <p:cNvGrpSpPr/>
          <p:nvPr userDrawn="1"/>
        </p:nvGrpSpPr>
        <p:grpSpPr>
          <a:xfrm>
            <a:off x="7729087" y="490889"/>
            <a:ext cx="2646947" cy="539014"/>
            <a:chOff x="8489483" y="490889"/>
            <a:chExt cx="2646947" cy="539014"/>
          </a:xfrm>
        </p:grpSpPr>
        <p:cxnSp>
          <p:nvCxnSpPr>
            <p:cNvPr id="4" name="直接连接符 3"/>
            <p:cNvCxnSpPr/>
            <p:nvPr userDrawn="1"/>
          </p:nvCxnSpPr>
          <p:spPr>
            <a:xfrm>
              <a:off x="8489483"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489483"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userDrawn="1"/>
        </p:nvGrpSpPr>
        <p:grpSpPr>
          <a:xfrm>
            <a:off x="1808716" y="490889"/>
            <a:ext cx="2646947" cy="539014"/>
            <a:chOff x="1049154" y="490889"/>
            <a:chExt cx="2646947" cy="539014"/>
          </a:xfrm>
        </p:grpSpPr>
        <p:cxnSp>
          <p:nvCxnSpPr>
            <p:cNvPr id="3" name="直接连接符 2"/>
            <p:cNvCxnSpPr/>
            <p:nvPr userDrawn="1"/>
          </p:nvCxnSpPr>
          <p:spPr>
            <a:xfrm>
              <a:off x="1049154" y="760396"/>
              <a:ext cx="2646947"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696101" y="490889"/>
              <a:ext cx="0" cy="53901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文本占位符 13"/>
          <p:cNvSpPr>
            <a:spLocks noGrp="1"/>
          </p:cNvSpPr>
          <p:nvPr>
            <p:ph type="body" sz="quarter" idx="10" hasCustomPrompt="1"/>
          </p:nvPr>
        </p:nvSpPr>
        <p:spPr>
          <a:xfrm>
            <a:off x="4455662" y="490889"/>
            <a:ext cx="3273425" cy="590931"/>
          </a:xfrm>
          <a:prstGeom prst="rect">
            <a:avLst/>
          </a:prstGeom>
        </p:spPr>
        <p:txBody>
          <a:bodyPr>
            <a:spAutoFit/>
          </a:bodyPr>
          <a:lstStyle>
            <a:lvl1pPr marL="0" indent="0" algn="ctr">
              <a:buNone/>
              <a:defRPr sz="3600" b="1">
                <a:solidFill>
                  <a:schemeClr val="accent1"/>
                </a:solidFill>
              </a:defRPr>
            </a:lvl1pPr>
          </a:lstStyle>
          <a:p>
            <a:pPr lvl="0"/>
            <a:r>
              <a:rPr lang="en-US" altLang="zh-CN" dirty="0"/>
              <a:t>CONTENT </a:t>
            </a:r>
            <a:r>
              <a:rPr lang="zh-CN" altLang="en-US" dirty="0"/>
              <a:t>目录</a:t>
            </a:r>
          </a:p>
        </p:txBody>
      </p:sp>
      <p:cxnSp>
        <p:nvCxnSpPr>
          <p:cNvPr id="26" name="直接连接符 25"/>
          <p:cNvCxnSpPr/>
          <p:nvPr userDrawn="1"/>
        </p:nvCxnSpPr>
        <p:spPr>
          <a:xfrm>
            <a:off x="780166"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558166"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370033"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6198832"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7976832"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9788699" y="3429000"/>
            <a:ext cx="163546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占位符 8"/>
          <p:cNvSpPr>
            <a:spLocks noGrp="1"/>
          </p:cNvSpPr>
          <p:nvPr>
            <p:ph type="body" sz="quarter" idx="12" hasCustomPrompt="1"/>
          </p:nvPr>
        </p:nvSpPr>
        <p:spPr>
          <a:xfrm>
            <a:off x="855405"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1" name="文本占位符 8"/>
          <p:cNvSpPr>
            <a:spLocks noGrp="1"/>
          </p:cNvSpPr>
          <p:nvPr>
            <p:ph type="body" sz="quarter" idx="13" hasCustomPrompt="1"/>
          </p:nvPr>
        </p:nvSpPr>
        <p:spPr>
          <a:xfrm>
            <a:off x="780166"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22" name="文本占位符 8"/>
          <p:cNvSpPr>
            <a:spLocks noGrp="1"/>
          </p:cNvSpPr>
          <p:nvPr>
            <p:ph type="body" sz="quarter" idx="14" hasCustomPrompt="1"/>
          </p:nvPr>
        </p:nvSpPr>
        <p:spPr>
          <a:xfrm>
            <a:off x="2626861"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3" name="文本占位符 8"/>
          <p:cNvSpPr>
            <a:spLocks noGrp="1"/>
          </p:cNvSpPr>
          <p:nvPr>
            <p:ph type="body" sz="quarter" idx="15" hasCustomPrompt="1"/>
          </p:nvPr>
        </p:nvSpPr>
        <p:spPr>
          <a:xfrm>
            <a:off x="4438728"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4" name="文本占位符 8"/>
          <p:cNvSpPr>
            <a:spLocks noGrp="1"/>
          </p:cNvSpPr>
          <p:nvPr>
            <p:ph type="body" sz="quarter" idx="16" hasCustomPrompt="1"/>
          </p:nvPr>
        </p:nvSpPr>
        <p:spPr>
          <a:xfrm>
            <a:off x="6267527"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5" name="文本占位符 8"/>
          <p:cNvSpPr>
            <a:spLocks noGrp="1"/>
          </p:cNvSpPr>
          <p:nvPr>
            <p:ph type="body" sz="quarter" idx="17" hasCustomPrompt="1"/>
          </p:nvPr>
        </p:nvSpPr>
        <p:spPr>
          <a:xfrm>
            <a:off x="8045527"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7" name="文本占位符 8"/>
          <p:cNvSpPr>
            <a:spLocks noGrp="1"/>
          </p:cNvSpPr>
          <p:nvPr>
            <p:ph type="body" sz="quarter" idx="18" hasCustomPrompt="1"/>
          </p:nvPr>
        </p:nvSpPr>
        <p:spPr>
          <a:xfrm>
            <a:off x="9857394" y="2967436"/>
            <a:ext cx="1498070" cy="424732"/>
          </a:xfrm>
          <a:prstGeom prst="rect">
            <a:avLst/>
          </a:prstGeom>
        </p:spPr>
        <p:txBody>
          <a:bodyPr wrap="square">
            <a:spAutoFit/>
          </a:bodyPr>
          <a:lstStyle>
            <a:lvl1pPr marL="0" indent="0" algn="ctr">
              <a:buNone/>
              <a:defRPr sz="2400" b="0">
                <a:solidFill>
                  <a:schemeClr val="accent2"/>
                </a:solidFill>
              </a:defRPr>
            </a:lvl1pPr>
          </a:lstStyle>
          <a:p>
            <a:pPr lvl="0"/>
            <a:r>
              <a:rPr lang="en-US" altLang="zh-CN" dirty="0"/>
              <a:t>Part One</a:t>
            </a:r>
            <a:endParaRPr lang="zh-CN" altLang="en-US" dirty="0"/>
          </a:p>
        </p:txBody>
      </p:sp>
      <p:sp>
        <p:nvSpPr>
          <p:cNvPr id="28" name="文本占位符 8"/>
          <p:cNvSpPr>
            <a:spLocks noGrp="1"/>
          </p:cNvSpPr>
          <p:nvPr>
            <p:ph type="body" sz="quarter" idx="19" hasCustomPrompt="1"/>
          </p:nvPr>
        </p:nvSpPr>
        <p:spPr>
          <a:xfrm>
            <a:off x="2558166"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29" name="文本占位符 8"/>
          <p:cNvSpPr>
            <a:spLocks noGrp="1"/>
          </p:cNvSpPr>
          <p:nvPr>
            <p:ph type="body" sz="quarter" idx="20" hasCustomPrompt="1"/>
          </p:nvPr>
        </p:nvSpPr>
        <p:spPr>
          <a:xfrm>
            <a:off x="437003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30" name="文本占位符 8"/>
          <p:cNvSpPr>
            <a:spLocks noGrp="1"/>
          </p:cNvSpPr>
          <p:nvPr>
            <p:ph type="body" sz="quarter" idx="21" hasCustomPrompt="1"/>
          </p:nvPr>
        </p:nvSpPr>
        <p:spPr>
          <a:xfrm>
            <a:off x="619883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31" name="文本占位符 8"/>
          <p:cNvSpPr>
            <a:spLocks noGrp="1"/>
          </p:cNvSpPr>
          <p:nvPr>
            <p:ph type="body" sz="quarter" idx="22" hasCustomPrompt="1"/>
          </p:nvPr>
        </p:nvSpPr>
        <p:spPr>
          <a:xfrm>
            <a:off x="8027633"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sp>
        <p:nvSpPr>
          <p:cNvPr id="32" name="文本占位符 8"/>
          <p:cNvSpPr>
            <a:spLocks noGrp="1"/>
          </p:cNvSpPr>
          <p:nvPr>
            <p:ph type="body" sz="quarter" idx="23" hasCustomPrompt="1"/>
          </p:nvPr>
        </p:nvSpPr>
        <p:spPr>
          <a:xfrm>
            <a:off x="9788699" y="3488268"/>
            <a:ext cx="1635460" cy="424732"/>
          </a:xfrm>
          <a:prstGeom prst="rect">
            <a:avLst/>
          </a:prstGeom>
        </p:spPr>
        <p:txBody>
          <a:bodyPr wrap="square">
            <a:spAutoFit/>
          </a:bodyPr>
          <a:lstStyle>
            <a:lvl1pPr marL="0" indent="0" algn="ctr">
              <a:buNone/>
              <a:defRPr sz="2400">
                <a:solidFill>
                  <a:schemeClr val="accent2"/>
                </a:solidFill>
              </a:defRPr>
            </a:lvl1pPr>
          </a:lstStyle>
          <a:p>
            <a:pPr lvl="0"/>
            <a:r>
              <a:rPr lang="zh-CN" altLang="en-US" dirty="0"/>
              <a:t>输入标题</a:t>
            </a:r>
          </a:p>
        </p:txBody>
      </p:sp>
      <p:grpSp>
        <p:nvGrpSpPr>
          <p:cNvPr id="33" name="组合 32"/>
          <p:cNvGrpSpPr/>
          <p:nvPr userDrawn="1"/>
        </p:nvGrpSpPr>
        <p:grpSpPr>
          <a:xfrm>
            <a:off x="-14965" y="6464300"/>
            <a:ext cx="5393266" cy="393700"/>
            <a:chOff x="3890503" y="3151873"/>
            <a:chExt cx="5393266" cy="393700"/>
          </a:xfrm>
        </p:grpSpPr>
        <p:cxnSp>
          <p:nvCxnSpPr>
            <p:cNvPr id="35" name="直接连接符 34"/>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userDrawn="1"/>
        </p:nvGrpSpPr>
        <p:grpSpPr>
          <a:xfrm>
            <a:off x="5006352" y="6464300"/>
            <a:ext cx="5393266" cy="393700"/>
            <a:chOff x="3890503" y="3151873"/>
            <a:chExt cx="5393266" cy="393700"/>
          </a:xfrm>
        </p:grpSpPr>
        <p:cxnSp>
          <p:nvCxnSpPr>
            <p:cNvPr id="141" name="直接连接符 140"/>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76" name="直接连接符 175"/>
          <p:cNvCxnSpPr/>
          <p:nvPr/>
        </p:nvCxnSpPr>
        <p:spPr>
          <a:xfrm>
            <a:off x="9841693" y="664210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0027668"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1021364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0399617"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058559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0771566"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1095754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11143516"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1132949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1151546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11701440"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1188741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2073389"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1701440"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2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结尾页">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椭圆 1"/>
          <p:cNvSpPr/>
          <p:nvPr userDrawn="1"/>
        </p:nvSpPr>
        <p:spPr>
          <a:xfrm>
            <a:off x="4016296" y="793964"/>
            <a:ext cx="4175922" cy="4175922"/>
          </a:xfrm>
          <a:prstGeom prst="ellipse">
            <a:avLst/>
          </a:prstGeom>
          <a:no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21540000" flipH="1" flipV="1">
            <a:off x="3546372" y="4646607"/>
            <a:ext cx="947691" cy="750929"/>
          </a:xfrm>
          <a:custGeom>
            <a:avLst/>
            <a:gdLst>
              <a:gd name="connsiteX0" fmla="*/ 0 w 1990625"/>
              <a:gd name="connsiteY0" fmla="*/ 0 h 1219200"/>
              <a:gd name="connsiteX1" fmla="*/ 1990625 w 1990625"/>
              <a:gd name="connsiteY1" fmla="*/ 0 h 1219200"/>
              <a:gd name="connsiteX2" fmla="*/ 1520792 w 1990625"/>
              <a:gd name="connsiteY2" fmla="*/ 609600 h 1219200"/>
              <a:gd name="connsiteX3" fmla="*/ 1990625 w 1990625"/>
              <a:gd name="connsiteY3" fmla="*/ 1219200 h 1219200"/>
              <a:gd name="connsiteX4" fmla="*/ 0 w 1990625"/>
              <a:gd name="connsiteY4" fmla="*/ 1219200 h 1219200"/>
              <a:gd name="connsiteX5" fmla="*/ 0 w 1990625"/>
              <a:gd name="connsiteY5"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625" h="1219200">
                <a:moveTo>
                  <a:pt x="0" y="0"/>
                </a:moveTo>
                <a:lnTo>
                  <a:pt x="1990625" y="0"/>
                </a:lnTo>
                <a:lnTo>
                  <a:pt x="1520792" y="609600"/>
                </a:lnTo>
                <a:lnTo>
                  <a:pt x="1990625" y="1219200"/>
                </a:lnTo>
                <a:lnTo>
                  <a:pt x="0" y="1219200"/>
                </a:lnTo>
                <a:lnTo>
                  <a:pt x="0" y="0"/>
                </a:lnTo>
                <a:close/>
              </a:path>
            </a:pathLst>
          </a:cu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21540000">
            <a:off x="7544038" y="4620921"/>
            <a:ext cx="947691" cy="750929"/>
          </a:xfrm>
          <a:custGeom>
            <a:avLst/>
            <a:gdLst>
              <a:gd name="connsiteX0" fmla="*/ 0 w 1990625"/>
              <a:gd name="connsiteY0" fmla="*/ 0 h 1219200"/>
              <a:gd name="connsiteX1" fmla="*/ 1990625 w 1990625"/>
              <a:gd name="connsiteY1" fmla="*/ 0 h 1219200"/>
              <a:gd name="connsiteX2" fmla="*/ 1520792 w 1990625"/>
              <a:gd name="connsiteY2" fmla="*/ 609600 h 1219200"/>
              <a:gd name="connsiteX3" fmla="*/ 1990625 w 1990625"/>
              <a:gd name="connsiteY3" fmla="*/ 1219200 h 1219200"/>
              <a:gd name="connsiteX4" fmla="*/ 0 w 1990625"/>
              <a:gd name="connsiteY4" fmla="*/ 1219200 h 1219200"/>
              <a:gd name="connsiteX5" fmla="*/ 0 w 1990625"/>
              <a:gd name="connsiteY5"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625" h="1219200">
                <a:moveTo>
                  <a:pt x="0" y="0"/>
                </a:moveTo>
                <a:lnTo>
                  <a:pt x="1990625" y="0"/>
                </a:lnTo>
                <a:lnTo>
                  <a:pt x="1520792" y="609600"/>
                </a:lnTo>
                <a:lnTo>
                  <a:pt x="1990625" y="1219200"/>
                </a:lnTo>
                <a:lnTo>
                  <a:pt x="0" y="1219200"/>
                </a:lnTo>
                <a:lnTo>
                  <a:pt x="0" y="0"/>
                </a:lnTo>
                <a:close/>
              </a:path>
            </a:pathLst>
          </a:cu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p:cNvSpPr/>
          <p:nvPr userDrawn="1"/>
        </p:nvSpPr>
        <p:spPr>
          <a:xfrm rot="21556022">
            <a:off x="4049143" y="4189088"/>
            <a:ext cx="4093714" cy="850900"/>
          </a:xfrm>
          <a:prstGeom prst="flowChartProcess">
            <a:avLst/>
          </a:prstGeom>
          <a:solidFill>
            <a:schemeClr val="accent2"/>
          </a:solidFill>
          <a:ln w="1238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userDrawn="1"/>
        </p:nvSpPr>
        <p:spPr>
          <a:xfrm>
            <a:off x="0" y="6538397"/>
            <a:ext cx="12192000" cy="319603"/>
          </a:xfrm>
          <a:prstGeom prst="rect">
            <a:avLst/>
          </a:prstGeom>
          <a:solidFill>
            <a:schemeClr val="accent2"/>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占位符 4"/>
          <p:cNvSpPr>
            <a:spLocks noGrp="1"/>
          </p:cNvSpPr>
          <p:nvPr userDrawn="1">
            <p:ph type="body" sz="quarter" idx="10" hasCustomPrompt="1"/>
          </p:nvPr>
        </p:nvSpPr>
        <p:spPr>
          <a:xfrm>
            <a:off x="3702050" y="2420379"/>
            <a:ext cx="4787900" cy="1006429"/>
          </a:xfrm>
          <a:prstGeom prst="rect">
            <a:avLst/>
          </a:prstGeom>
        </p:spPr>
        <p:txBody>
          <a:bodyPr>
            <a:spAutoFit/>
          </a:bodyPr>
          <a:lstStyle>
            <a:lvl1pPr marL="0" indent="0" algn="ctr">
              <a:buNone/>
              <a:defRPr sz="6600" b="1" baseline="0">
                <a:solidFill>
                  <a:schemeClr val="accent1"/>
                </a:solidFill>
              </a:defRPr>
            </a:lvl1pPr>
          </a:lstStyle>
          <a:p>
            <a:pPr lvl="0"/>
            <a:r>
              <a:rPr lang="zh-CN" altLang="en-US" dirty="0"/>
              <a:t>输入标题</a:t>
            </a:r>
          </a:p>
        </p:txBody>
      </p:sp>
      <p:sp>
        <p:nvSpPr>
          <p:cNvPr id="141" name="文本占位符 4"/>
          <p:cNvSpPr>
            <a:spLocks noGrp="1"/>
          </p:cNvSpPr>
          <p:nvPr userDrawn="1">
            <p:ph type="body" sz="quarter" idx="12" hasCustomPrompt="1"/>
          </p:nvPr>
        </p:nvSpPr>
        <p:spPr>
          <a:xfrm>
            <a:off x="3478533" y="4354568"/>
            <a:ext cx="5251450" cy="535531"/>
          </a:xfrm>
          <a:prstGeom prst="rect">
            <a:avLst/>
          </a:prstGeom>
        </p:spPr>
        <p:txBody>
          <a:bodyPr wrap="square">
            <a:spAutoFit/>
          </a:bodyPr>
          <a:lstStyle>
            <a:lvl1pPr marL="0" indent="0" algn="ctr">
              <a:buNone/>
              <a:defRPr sz="3200" b="0" baseline="0">
                <a:solidFill>
                  <a:schemeClr val="bg2"/>
                </a:solidFill>
              </a:defRPr>
            </a:lvl1pPr>
          </a:lstStyle>
          <a:p>
            <a:pPr lvl="0"/>
            <a:r>
              <a:rPr lang="en-US" altLang="zh-CN" dirty="0"/>
              <a:t>Part ONE</a:t>
            </a:r>
          </a:p>
        </p:txBody>
      </p:sp>
    </p:spTree>
    <p:extLst>
      <p:ext uri="{BB962C8B-B14F-4D97-AF65-F5344CB8AC3E}">
        <p14:creationId xmlns:p14="http://schemas.microsoft.com/office/powerpoint/2010/main" val="95031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0" y="333991"/>
            <a:ext cx="844039" cy="809101"/>
            <a:chOff x="5235243" y="4889058"/>
            <a:chExt cx="844039" cy="809101"/>
          </a:xfrm>
        </p:grpSpPr>
        <p:sp>
          <p:nvSpPr>
            <p:cNvPr id="5" name="任意多边形 4"/>
            <p:cNvSpPr/>
            <p:nvPr/>
          </p:nvSpPr>
          <p:spPr>
            <a:xfrm rot="5400000">
              <a:off x="5480022" y="5095523"/>
              <a:ext cx="404551" cy="793969"/>
            </a:xfrm>
            <a:custGeom>
              <a:avLst/>
              <a:gdLst>
                <a:gd name="connsiteX0" fmla="*/ 0 w 404551"/>
                <a:gd name="connsiteY0" fmla="*/ 793969 h 793969"/>
                <a:gd name="connsiteX1" fmla="*/ 0 w 404551"/>
                <a:gd name="connsiteY1" fmla="*/ 0 h 793969"/>
                <a:gd name="connsiteX2" fmla="*/ 206059 w 404551"/>
                <a:gd name="connsiteY2" fmla="*/ 0 h 793969"/>
                <a:gd name="connsiteX3" fmla="*/ 404551 w 404551"/>
                <a:gd name="connsiteY3" fmla="*/ 793969 h 793969"/>
              </a:gdLst>
              <a:ahLst/>
              <a:cxnLst>
                <a:cxn ang="0">
                  <a:pos x="connsiteX0" y="connsiteY0"/>
                </a:cxn>
                <a:cxn ang="0">
                  <a:pos x="connsiteX1" y="connsiteY1"/>
                </a:cxn>
                <a:cxn ang="0">
                  <a:pos x="connsiteX2" y="connsiteY2"/>
                </a:cxn>
                <a:cxn ang="0">
                  <a:pos x="connsiteX3" y="connsiteY3"/>
                </a:cxn>
              </a:cxnLst>
              <a:rect l="l" t="t" r="r" b="b"/>
              <a:pathLst>
                <a:path w="404551" h="793969">
                  <a:moveTo>
                    <a:pt x="0" y="793969"/>
                  </a:moveTo>
                  <a:lnTo>
                    <a:pt x="0" y="0"/>
                  </a:lnTo>
                  <a:lnTo>
                    <a:pt x="206059" y="0"/>
                  </a:lnTo>
                  <a:lnTo>
                    <a:pt x="404551" y="793969"/>
                  </a:lnTo>
                  <a:close/>
                </a:path>
              </a:pathLst>
            </a:custGeom>
            <a:solidFill>
              <a:schemeClr val="accent1"/>
            </a:solidFill>
            <a:ln w="111125">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梯形 3"/>
            <p:cNvSpPr/>
            <p:nvPr/>
          </p:nvSpPr>
          <p:spPr>
            <a:xfrm rot="5400000">
              <a:off x="5227677" y="4896624"/>
              <a:ext cx="809101" cy="793969"/>
            </a:xfrm>
            <a:prstGeom prst="trapezoid">
              <a:avLst/>
            </a:prstGeom>
            <a:noFill/>
            <a:ln w="111125">
              <a:solidFill>
                <a:srgbClr val="2536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6"/>
          <p:cNvSpPr>
            <a:spLocks noGrp="1"/>
          </p:cNvSpPr>
          <p:nvPr>
            <p:ph type="body" sz="quarter" idx="10" hasCustomPrompt="1"/>
          </p:nvPr>
        </p:nvSpPr>
        <p:spPr>
          <a:xfrm>
            <a:off x="1041400" y="495099"/>
            <a:ext cx="3742267" cy="480131"/>
          </a:xfrm>
          <a:prstGeom prst="rect">
            <a:avLst/>
          </a:prstGeom>
        </p:spPr>
        <p:txBody>
          <a:bodyPr wrap="square">
            <a:spAutoFit/>
          </a:bodyPr>
          <a:lstStyle>
            <a:lvl1pPr marL="0" indent="0">
              <a:buNone/>
              <a:defRPr>
                <a:solidFill>
                  <a:schemeClr val="accent2"/>
                </a:solidFill>
              </a:defRPr>
            </a:lvl1pPr>
          </a:lstStyle>
          <a:p>
            <a:pPr lvl="0"/>
            <a:r>
              <a:rPr lang="en-US" altLang="zh-CN" dirty="0"/>
              <a:t>Part One </a:t>
            </a:r>
            <a:r>
              <a:rPr lang="zh-CN" altLang="en-US" dirty="0"/>
              <a:t>输入标题</a:t>
            </a:r>
          </a:p>
        </p:txBody>
      </p:sp>
      <p:grpSp>
        <p:nvGrpSpPr>
          <p:cNvPr id="8" name="组合 7"/>
          <p:cNvGrpSpPr/>
          <p:nvPr userDrawn="1"/>
        </p:nvGrpSpPr>
        <p:grpSpPr>
          <a:xfrm>
            <a:off x="-14965" y="6464300"/>
            <a:ext cx="5393266" cy="393700"/>
            <a:chOff x="3890503" y="3151873"/>
            <a:chExt cx="5393266" cy="393700"/>
          </a:xfrm>
        </p:grpSpPr>
        <p:cxnSp>
          <p:nvCxnSpPr>
            <p:cNvPr id="9" name="直接连接符 8"/>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userDrawn="1"/>
        </p:nvGrpSpPr>
        <p:grpSpPr>
          <a:xfrm>
            <a:off x="5006352" y="6464300"/>
            <a:ext cx="5393266" cy="393700"/>
            <a:chOff x="3890503" y="3151873"/>
            <a:chExt cx="5393266" cy="393700"/>
          </a:xfrm>
        </p:grpSpPr>
        <p:cxnSp>
          <p:nvCxnSpPr>
            <p:cNvPr id="44" name="直接连接符 43"/>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p:cNvCxnSpPr/>
          <p:nvPr userDrawn="1"/>
        </p:nvCxnSpPr>
        <p:spPr>
          <a:xfrm>
            <a:off x="9841693" y="664210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userDrawn="1"/>
        </p:nvCxnSpPr>
        <p:spPr>
          <a:xfrm>
            <a:off x="10027668"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userDrawn="1"/>
        </p:nvCxnSpPr>
        <p:spPr>
          <a:xfrm>
            <a:off x="1021364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userDrawn="1"/>
        </p:nvCxnSpPr>
        <p:spPr>
          <a:xfrm>
            <a:off x="10399617"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userDrawn="1"/>
        </p:nvCxnSpPr>
        <p:spPr>
          <a:xfrm>
            <a:off x="1058559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userDrawn="1"/>
        </p:nvCxnSpPr>
        <p:spPr>
          <a:xfrm>
            <a:off x="10771566"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userDrawn="1"/>
        </p:nvCxnSpPr>
        <p:spPr>
          <a:xfrm>
            <a:off x="1095754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userDrawn="1"/>
        </p:nvCxnSpPr>
        <p:spPr>
          <a:xfrm>
            <a:off x="11143516"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userDrawn="1"/>
        </p:nvCxnSpPr>
        <p:spPr>
          <a:xfrm>
            <a:off x="1132949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userDrawn="1"/>
        </p:nvCxnSpPr>
        <p:spPr>
          <a:xfrm>
            <a:off x="1151546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userDrawn="1"/>
        </p:nvCxnSpPr>
        <p:spPr>
          <a:xfrm>
            <a:off x="11701440"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userDrawn="1"/>
        </p:nvCxnSpPr>
        <p:spPr>
          <a:xfrm>
            <a:off x="1188741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12073389"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userDrawn="1"/>
        </p:nvCxnSpPr>
        <p:spPr>
          <a:xfrm>
            <a:off x="11701440"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00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accent2"/>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0" y="333991"/>
            <a:ext cx="844039" cy="809101"/>
            <a:chOff x="5235243" y="4889058"/>
            <a:chExt cx="844039" cy="809101"/>
          </a:xfrm>
        </p:grpSpPr>
        <p:sp>
          <p:nvSpPr>
            <p:cNvPr id="5" name="任意多边形 4"/>
            <p:cNvSpPr/>
            <p:nvPr/>
          </p:nvSpPr>
          <p:spPr>
            <a:xfrm rot="5400000">
              <a:off x="5480022" y="5095523"/>
              <a:ext cx="404551" cy="793969"/>
            </a:xfrm>
            <a:custGeom>
              <a:avLst/>
              <a:gdLst>
                <a:gd name="connsiteX0" fmla="*/ 0 w 404551"/>
                <a:gd name="connsiteY0" fmla="*/ 793969 h 793969"/>
                <a:gd name="connsiteX1" fmla="*/ 0 w 404551"/>
                <a:gd name="connsiteY1" fmla="*/ 0 h 793969"/>
                <a:gd name="connsiteX2" fmla="*/ 206059 w 404551"/>
                <a:gd name="connsiteY2" fmla="*/ 0 h 793969"/>
                <a:gd name="connsiteX3" fmla="*/ 404551 w 404551"/>
                <a:gd name="connsiteY3" fmla="*/ 793969 h 793969"/>
              </a:gdLst>
              <a:ahLst/>
              <a:cxnLst>
                <a:cxn ang="0">
                  <a:pos x="connsiteX0" y="connsiteY0"/>
                </a:cxn>
                <a:cxn ang="0">
                  <a:pos x="connsiteX1" y="connsiteY1"/>
                </a:cxn>
                <a:cxn ang="0">
                  <a:pos x="connsiteX2" y="connsiteY2"/>
                </a:cxn>
                <a:cxn ang="0">
                  <a:pos x="connsiteX3" y="connsiteY3"/>
                </a:cxn>
              </a:cxnLst>
              <a:rect l="l" t="t" r="r" b="b"/>
              <a:pathLst>
                <a:path w="404551" h="793969">
                  <a:moveTo>
                    <a:pt x="0" y="793969"/>
                  </a:moveTo>
                  <a:lnTo>
                    <a:pt x="0" y="0"/>
                  </a:lnTo>
                  <a:lnTo>
                    <a:pt x="206059" y="0"/>
                  </a:lnTo>
                  <a:lnTo>
                    <a:pt x="404551" y="793969"/>
                  </a:lnTo>
                  <a:close/>
                </a:path>
              </a:pathLst>
            </a:custGeom>
            <a:solidFill>
              <a:schemeClr val="accent1"/>
            </a:solidFill>
            <a:ln w="111125">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梯形 3"/>
            <p:cNvSpPr/>
            <p:nvPr/>
          </p:nvSpPr>
          <p:spPr>
            <a:xfrm rot="5400000">
              <a:off x="5227677" y="4896624"/>
              <a:ext cx="809101" cy="793969"/>
            </a:xfrm>
            <a:prstGeom prst="trapezoid">
              <a:avLst/>
            </a:prstGeom>
            <a:noFill/>
            <a:ln w="111125">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占位符 6"/>
          <p:cNvSpPr>
            <a:spLocks noGrp="1"/>
          </p:cNvSpPr>
          <p:nvPr>
            <p:ph type="body" sz="quarter" idx="10" hasCustomPrompt="1"/>
          </p:nvPr>
        </p:nvSpPr>
        <p:spPr>
          <a:xfrm>
            <a:off x="1041400" y="495099"/>
            <a:ext cx="3742267" cy="480131"/>
          </a:xfrm>
          <a:prstGeom prst="rect">
            <a:avLst/>
          </a:prstGeom>
        </p:spPr>
        <p:txBody>
          <a:bodyPr wrap="square">
            <a:spAutoFit/>
          </a:bodyPr>
          <a:lstStyle>
            <a:lvl1pPr marL="0" indent="0">
              <a:buNone/>
              <a:defRPr>
                <a:solidFill>
                  <a:schemeClr val="bg1"/>
                </a:solidFill>
              </a:defRPr>
            </a:lvl1pPr>
          </a:lstStyle>
          <a:p>
            <a:pPr lvl="0"/>
            <a:r>
              <a:rPr lang="en-US" altLang="zh-CN" dirty="0"/>
              <a:t>Part One </a:t>
            </a:r>
            <a:r>
              <a:rPr lang="zh-CN" altLang="en-US" dirty="0"/>
              <a:t>输入标题</a:t>
            </a:r>
          </a:p>
        </p:txBody>
      </p:sp>
      <p:grpSp>
        <p:nvGrpSpPr>
          <p:cNvPr id="6" name="组合 5"/>
          <p:cNvGrpSpPr/>
          <p:nvPr userDrawn="1"/>
        </p:nvGrpSpPr>
        <p:grpSpPr>
          <a:xfrm>
            <a:off x="-14965" y="6464300"/>
            <a:ext cx="5393266" cy="393700"/>
            <a:chOff x="3890503" y="3151873"/>
            <a:chExt cx="5393266" cy="393700"/>
          </a:xfrm>
        </p:grpSpPr>
        <p:cxnSp>
          <p:nvCxnSpPr>
            <p:cNvPr id="8" name="直接连接符 7"/>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userDrawn="1"/>
        </p:nvGrpSpPr>
        <p:grpSpPr>
          <a:xfrm>
            <a:off x="5006352" y="6464300"/>
            <a:ext cx="5393266" cy="393700"/>
            <a:chOff x="3890503" y="3151873"/>
            <a:chExt cx="5393266" cy="393700"/>
          </a:xfrm>
        </p:grpSpPr>
        <p:cxnSp>
          <p:nvCxnSpPr>
            <p:cNvPr id="43" name="直接连接符 42"/>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userDrawn="1"/>
        </p:nvCxnSpPr>
        <p:spPr>
          <a:xfrm>
            <a:off x="9841693" y="664210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userDrawn="1"/>
        </p:nvCxnSpPr>
        <p:spPr>
          <a:xfrm>
            <a:off x="10027668"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userDrawn="1"/>
        </p:nvCxnSpPr>
        <p:spPr>
          <a:xfrm>
            <a:off x="1021364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userDrawn="1"/>
        </p:nvCxnSpPr>
        <p:spPr>
          <a:xfrm>
            <a:off x="10399617"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userDrawn="1"/>
        </p:nvCxnSpPr>
        <p:spPr>
          <a:xfrm>
            <a:off x="10585592"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userDrawn="1"/>
        </p:nvCxnSpPr>
        <p:spPr>
          <a:xfrm>
            <a:off x="10771566"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userDrawn="1"/>
        </p:nvCxnSpPr>
        <p:spPr>
          <a:xfrm>
            <a:off x="1095754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userDrawn="1"/>
        </p:nvCxnSpPr>
        <p:spPr>
          <a:xfrm>
            <a:off x="11143516"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userDrawn="1"/>
        </p:nvCxnSpPr>
        <p:spPr>
          <a:xfrm>
            <a:off x="11329491"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userDrawn="1"/>
        </p:nvCxnSpPr>
        <p:spPr>
          <a:xfrm>
            <a:off x="1151546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userDrawn="1"/>
        </p:nvCxnSpPr>
        <p:spPr>
          <a:xfrm>
            <a:off x="11701440"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userDrawn="1"/>
        </p:nvCxnSpPr>
        <p:spPr>
          <a:xfrm>
            <a:off x="11887415"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userDrawn="1"/>
        </p:nvCxnSpPr>
        <p:spPr>
          <a:xfrm>
            <a:off x="12073389" y="6648450"/>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11701440" y="6464300"/>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3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0" y="333991"/>
            <a:ext cx="844039" cy="809101"/>
            <a:chOff x="5235243" y="4889058"/>
            <a:chExt cx="844039" cy="809101"/>
          </a:xfrm>
        </p:grpSpPr>
        <p:sp>
          <p:nvSpPr>
            <p:cNvPr id="5" name="任意多边形 4"/>
            <p:cNvSpPr/>
            <p:nvPr/>
          </p:nvSpPr>
          <p:spPr>
            <a:xfrm rot="5400000">
              <a:off x="5480022" y="5095523"/>
              <a:ext cx="404551" cy="793969"/>
            </a:xfrm>
            <a:custGeom>
              <a:avLst/>
              <a:gdLst>
                <a:gd name="connsiteX0" fmla="*/ 0 w 404551"/>
                <a:gd name="connsiteY0" fmla="*/ 793969 h 793969"/>
                <a:gd name="connsiteX1" fmla="*/ 0 w 404551"/>
                <a:gd name="connsiteY1" fmla="*/ 0 h 793969"/>
                <a:gd name="connsiteX2" fmla="*/ 206059 w 404551"/>
                <a:gd name="connsiteY2" fmla="*/ 0 h 793969"/>
                <a:gd name="connsiteX3" fmla="*/ 404551 w 404551"/>
                <a:gd name="connsiteY3" fmla="*/ 793969 h 793969"/>
              </a:gdLst>
              <a:ahLst/>
              <a:cxnLst>
                <a:cxn ang="0">
                  <a:pos x="connsiteX0" y="connsiteY0"/>
                </a:cxn>
                <a:cxn ang="0">
                  <a:pos x="connsiteX1" y="connsiteY1"/>
                </a:cxn>
                <a:cxn ang="0">
                  <a:pos x="connsiteX2" y="connsiteY2"/>
                </a:cxn>
                <a:cxn ang="0">
                  <a:pos x="connsiteX3" y="connsiteY3"/>
                </a:cxn>
              </a:cxnLst>
              <a:rect l="l" t="t" r="r" b="b"/>
              <a:pathLst>
                <a:path w="404551" h="793969">
                  <a:moveTo>
                    <a:pt x="0" y="793969"/>
                  </a:moveTo>
                  <a:lnTo>
                    <a:pt x="0" y="0"/>
                  </a:lnTo>
                  <a:lnTo>
                    <a:pt x="206059" y="0"/>
                  </a:lnTo>
                  <a:lnTo>
                    <a:pt x="404551" y="793969"/>
                  </a:lnTo>
                  <a:close/>
                </a:path>
              </a:pathLst>
            </a:custGeom>
            <a:solidFill>
              <a:schemeClr val="accent1"/>
            </a:solidFill>
            <a:ln w="111125">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梯形 3"/>
            <p:cNvSpPr/>
            <p:nvPr/>
          </p:nvSpPr>
          <p:spPr>
            <a:xfrm rot="5400000">
              <a:off x="5227677" y="4896624"/>
              <a:ext cx="809101" cy="793969"/>
            </a:xfrm>
            <a:prstGeom prst="trapezoid">
              <a:avLst/>
            </a:prstGeom>
            <a:noFill/>
            <a:ln w="111125">
              <a:solidFill>
                <a:srgbClr val="2536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6"/>
          <p:cNvSpPr>
            <a:spLocks noGrp="1"/>
          </p:cNvSpPr>
          <p:nvPr>
            <p:ph type="body" sz="quarter" idx="10" hasCustomPrompt="1"/>
          </p:nvPr>
        </p:nvSpPr>
        <p:spPr>
          <a:xfrm>
            <a:off x="1041400" y="495099"/>
            <a:ext cx="3742267" cy="480131"/>
          </a:xfrm>
          <a:prstGeom prst="rect">
            <a:avLst/>
          </a:prstGeom>
        </p:spPr>
        <p:txBody>
          <a:bodyPr wrap="square">
            <a:spAutoFit/>
          </a:bodyPr>
          <a:lstStyle>
            <a:lvl1pPr marL="0" indent="0">
              <a:buNone/>
              <a:defRPr>
                <a:solidFill>
                  <a:schemeClr val="accent2"/>
                </a:solidFill>
              </a:defRPr>
            </a:lvl1pPr>
          </a:lstStyle>
          <a:p>
            <a:pPr lvl="0"/>
            <a:r>
              <a:rPr lang="en-US" altLang="zh-CN" dirty="0"/>
              <a:t>Part One </a:t>
            </a:r>
            <a:r>
              <a:rPr lang="zh-CN" altLang="en-US" dirty="0"/>
              <a:t>输入标题</a:t>
            </a:r>
          </a:p>
        </p:txBody>
      </p:sp>
      <p:grpSp>
        <p:nvGrpSpPr>
          <p:cNvPr id="49" name="组合 48"/>
          <p:cNvGrpSpPr/>
          <p:nvPr userDrawn="1"/>
        </p:nvGrpSpPr>
        <p:grpSpPr>
          <a:xfrm rot="4907534">
            <a:off x="9022688" y="3068530"/>
            <a:ext cx="5826846" cy="971002"/>
            <a:chOff x="3890503" y="2733575"/>
            <a:chExt cx="5393266" cy="811998"/>
          </a:xfrm>
        </p:grpSpPr>
        <p:sp>
          <p:nvSpPr>
            <p:cNvPr id="50" name="矩形 49"/>
            <p:cNvSpPr/>
            <p:nvPr/>
          </p:nvSpPr>
          <p:spPr>
            <a:xfrm>
              <a:off x="3890503" y="2733575"/>
              <a:ext cx="5372100" cy="805648"/>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3890503" y="332967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07647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26245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44842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63440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820376"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00635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19232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37830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6427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75025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93622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2219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30817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49414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6801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86609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05207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238048"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424023"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60999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795972"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981947"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167921"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353896"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53987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725845"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8911820"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9097794"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283769" y="3336023"/>
              <a:ext cx="0" cy="20955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75025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680123"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609997"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539870" y="3151873"/>
              <a:ext cx="0" cy="39370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14287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8" r:id="rId2"/>
    <p:sldLayoutId id="2147483689" r:id="rId3"/>
    <p:sldLayoutId id="2147483687" r:id="rId4"/>
    <p:sldLayoutId id="2147483684" r:id="rId5"/>
    <p:sldLayoutId id="2147483695" r:id="rId6"/>
    <p:sldLayoutId id="2147483690" r:id="rId7"/>
    <p:sldLayoutId id="2147483691" r:id="rId8"/>
    <p:sldLayoutId id="2147483692" r:id="rId9"/>
    <p:sldLayoutId id="2147483693" r:id="rId10"/>
    <p:sldLayoutId id="2147483694" r:id="rId11"/>
    <p:sldLayoutId id="2147483685"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28666"/>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788319" y="2351947"/>
            <a:ext cx="8615362" cy="1421928"/>
          </a:xfrm>
        </p:spPr>
        <p:txBody>
          <a:bodyPr/>
          <a:lstStyle/>
          <a:p>
            <a:r>
              <a:rPr lang="en-US" altLang="zh-CN" sz="4800" dirty="0" smtClean="0"/>
              <a:t>dividend</a:t>
            </a:r>
            <a:r>
              <a:rPr lang="en-US" altLang="zh-CN" sz="4800" dirty="0"/>
              <a:t>, liquidity and firm valuation: Evidence from China </a:t>
            </a:r>
          </a:p>
        </p:txBody>
      </p:sp>
      <p:sp>
        <p:nvSpPr>
          <p:cNvPr id="10" name="文本占位符 6"/>
          <p:cNvSpPr>
            <a:spLocks noGrp="1"/>
          </p:cNvSpPr>
          <p:nvPr>
            <p:ph type="body" sz="quarter" idx="10"/>
          </p:nvPr>
        </p:nvSpPr>
        <p:spPr>
          <a:xfrm>
            <a:off x="1755894" y="4110896"/>
            <a:ext cx="8615362" cy="424732"/>
          </a:xfrm>
        </p:spPr>
        <p:txBody>
          <a:bodyPr/>
          <a:lstStyle/>
          <a:p>
            <a:r>
              <a:rPr lang="en-US" altLang="zh-CN" sz="2400" dirty="0" smtClean="0"/>
              <a:t>《</a:t>
            </a:r>
            <a:r>
              <a:rPr lang="en-US" altLang="zh-CN" sz="2400" dirty="0"/>
              <a:t>Applied Financial </a:t>
            </a:r>
            <a:r>
              <a:rPr lang="en-US" altLang="zh-CN" sz="2400" dirty="0" smtClean="0"/>
              <a:t>Economics》</a:t>
            </a:r>
            <a:r>
              <a:rPr lang="is-IS" altLang="zh-CN" sz="2400" dirty="0"/>
              <a:t>2014 , 24 (9) :587-603</a:t>
            </a:r>
            <a:endParaRPr lang="en-US" altLang="zh-CN" sz="2400" dirty="0"/>
          </a:p>
        </p:txBody>
      </p:sp>
      <p:sp>
        <p:nvSpPr>
          <p:cNvPr id="12" name="文本占位符 11"/>
          <p:cNvSpPr>
            <a:spLocks noGrp="1"/>
          </p:cNvSpPr>
          <p:nvPr>
            <p:ph type="body" sz="quarter" idx="12"/>
          </p:nvPr>
        </p:nvSpPr>
        <p:spPr>
          <a:xfrm>
            <a:off x="2514601" y="5276993"/>
            <a:ext cx="7200899" cy="341632"/>
          </a:xfrm>
        </p:spPr>
        <p:txBody>
          <a:bodyPr/>
          <a:lstStyle/>
          <a:p>
            <a:r>
              <a:rPr lang="en-US" altLang="zh-CN" b="1" dirty="0" smtClean="0"/>
              <a:t>Reporter</a:t>
            </a:r>
            <a:r>
              <a:rPr lang="zh-CN" altLang="en-US" b="1" dirty="0" smtClean="0"/>
              <a:t>：秦裕玮</a:t>
            </a:r>
            <a:r>
              <a:rPr lang="zh-CN" altLang="en-US" b="1" dirty="0"/>
              <a:t> </a:t>
            </a:r>
            <a:r>
              <a:rPr lang="zh-CN" altLang="en-US" b="1" dirty="0" smtClean="0"/>
              <a:t>  </a:t>
            </a:r>
            <a:r>
              <a:rPr lang="en-US" altLang="zh-CN" b="1" dirty="0" smtClean="0"/>
              <a:t>16720812</a:t>
            </a:r>
            <a:endParaRPr lang="zh-CN" altLang="en-US" b="1" dirty="0" smtClean="0"/>
          </a:p>
        </p:txBody>
      </p:sp>
    </p:spTree>
    <p:extLst>
      <p:ext uri="{BB962C8B-B14F-4D97-AF65-F5344CB8AC3E}">
        <p14:creationId xmlns:p14="http://schemas.microsoft.com/office/powerpoint/2010/main" val="1558473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80811"/>
            <a:ext cx="3742267" cy="480131"/>
          </a:xfrm>
        </p:spPr>
        <p:txBody>
          <a:bodyPr/>
          <a:lstStyle/>
          <a:p>
            <a:r>
              <a:rPr lang="en-US" altLang="zh-CN" dirty="0"/>
              <a:t>3</a:t>
            </a:r>
            <a:r>
              <a:rPr lang="en-US" altLang="zh-CN" dirty="0" smtClean="0"/>
              <a:t>. </a:t>
            </a:r>
            <a:r>
              <a:rPr lang="en-US" altLang="zh-CN" b="1" dirty="0"/>
              <a:t>Research hypotheses </a:t>
            </a:r>
            <a:endParaRPr lang="en-US" altLang="zh-CN" dirty="0"/>
          </a:p>
        </p:txBody>
      </p:sp>
      <p:sp>
        <p:nvSpPr>
          <p:cNvPr id="10" name="矩形 9"/>
          <p:cNvSpPr/>
          <p:nvPr/>
        </p:nvSpPr>
        <p:spPr>
          <a:xfrm>
            <a:off x="1350969" y="1113046"/>
            <a:ext cx="9678102" cy="707886"/>
          </a:xfrm>
          <a:prstGeom prst="rect">
            <a:avLst/>
          </a:prstGeom>
        </p:spPr>
        <p:txBody>
          <a:bodyPr wrap="square">
            <a:spAutoFit/>
          </a:bodyPr>
          <a:lstStyle/>
          <a:p>
            <a:pPr algn="just"/>
            <a:r>
              <a:rPr lang="en-US" altLang="zh-CN" sz="2000" b="1" dirty="0"/>
              <a:t>H1</a:t>
            </a:r>
            <a:r>
              <a:rPr lang="en-US" altLang="zh-CN" sz="2000" dirty="0"/>
              <a:t>: </a:t>
            </a:r>
            <a:r>
              <a:rPr lang="en-US" altLang="zh-CN" sz="2000" dirty="0">
                <a:latin typeface="Arial" charset="0"/>
                <a:ea typeface="Arial" charset="0"/>
                <a:cs typeface="Arial" charset="0"/>
              </a:rPr>
              <a:t>Ceteris paribus, as the B-share market is less liquid than the A-share market, the B-share should trade at a discount relative to its counterpart in the A share market. </a:t>
            </a:r>
          </a:p>
        </p:txBody>
      </p:sp>
      <p:grpSp>
        <p:nvGrpSpPr>
          <p:cNvPr id="11" name="组合 10"/>
          <p:cNvGrpSpPr/>
          <p:nvPr/>
        </p:nvGrpSpPr>
        <p:grpSpPr>
          <a:xfrm>
            <a:off x="615065" y="1225454"/>
            <a:ext cx="670842" cy="279352"/>
            <a:chOff x="2569945" y="2691421"/>
            <a:chExt cx="2034970" cy="847402"/>
          </a:xfrm>
        </p:grpSpPr>
        <p:sp>
          <p:nvSpPr>
            <p:cNvPr id="12"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3"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4"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9" name="矩形 28"/>
          <p:cNvSpPr/>
          <p:nvPr/>
        </p:nvSpPr>
        <p:spPr>
          <a:xfrm>
            <a:off x="1350969" y="1918061"/>
            <a:ext cx="9678102" cy="707886"/>
          </a:xfrm>
          <a:prstGeom prst="rect">
            <a:avLst/>
          </a:prstGeom>
        </p:spPr>
        <p:txBody>
          <a:bodyPr wrap="square">
            <a:spAutoFit/>
          </a:bodyPr>
          <a:lstStyle/>
          <a:p>
            <a:pPr algn="just"/>
            <a:r>
              <a:rPr lang="en-US" altLang="zh-CN" sz="2000" b="1" dirty="0" smtClean="0"/>
              <a:t>H2</a:t>
            </a:r>
            <a:r>
              <a:rPr lang="en-US" altLang="zh-CN" sz="2000" dirty="0" smtClean="0"/>
              <a:t>: </a:t>
            </a:r>
            <a:r>
              <a:rPr lang="en-US" altLang="zh-CN" sz="2000" dirty="0">
                <a:latin typeface="Arial" charset="0"/>
                <a:ea typeface="Arial" charset="0"/>
                <a:cs typeface="Arial" charset="0"/>
              </a:rPr>
              <a:t>Ceteris paribus, the higher the relative liquidity of B-shares, the higher the price premium traded on A-share counterpart. </a:t>
            </a:r>
          </a:p>
        </p:txBody>
      </p:sp>
      <p:grpSp>
        <p:nvGrpSpPr>
          <p:cNvPr id="30" name="组合 10"/>
          <p:cNvGrpSpPr/>
          <p:nvPr/>
        </p:nvGrpSpPr>
        <p:grpSpPr>
          <a:xfrm>
            <a:off x="615065" y="2030469"/>
            <a:ext cx="670842" cy="279352"/>
            <a:chOff x="2569945" y="2691421"/>
            <a:chExt cx="2034970" cy="847402"/>
          </a:xfrm>
        </p:grpSpPr>
        <p:sp>
          <p:nvSpPr>
            <p:cNvPr id="31"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3"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34" name="矩形 33"/>
          <p:cNvSpPr/>
          <p:nvPr/>
        </p:nvSpPr>
        <p:spPr>
          <a:xfrm>
            <a:off x="1350969" y="2682522"/>
            <a:ext cx="9678102" cy="707886"/>
          </a:xfrm>
          <a:prstGeom prst="rect">
            <a:avLst/>
          </a:prstGeom>
        </p:spPr>
        <p:txBody>
          <a:bodyPr wrap="square">
            <a:spAutoFit/>
          </a:bodyPr>
          <a:lstStyle/>
          <a:p>
            <a:pPr algn="just"/>
            <a:r>
              <a:rPr lang="en-US" altLang="zh-CN" sz="2000" b="1" dirty="0" smtClean="0"/>
              <a:t>H3a</a:t>
            </a:r>
            <a:r>
              <a:rPr lang="en-US" altLang="zh-CN" sz="2000" dirty="0" smtClean="0"/>
              <a:t>: </a:t>
            </a:r>
            <a:r>
              <a:rPr lang="en-US" altLang="zh-CN" sz="2000" dirty="0">
                <a:latin typeface="Arial" charset="0"/>
                <a:ea typeface="Arial" charset="0"/>
                <a:cs typeface="Arial" charset="0"/>
              </a:rPr>
              <a:t>Ceteris paribus, the price premium is higher for the companies who distribute the </a:t>
            </a:r>
            <a:r>
              <a:rPr lang="en-US" altLang="zh-CN" sz="2000" dirty="0" smtClean="0">
                <a:latin typeface="Arial" charset="0"/>
                <a:ea typeface="Arial" charset="0"/>
                <a:cs typeface="Arial" charset="0"/>
              </a:rPr>
              <a:t>cash </a:t>
            </a:r>
            <a:r>
              <a:rPr lang="en-US" altLang="zh-CN" sz="2000" dirty="0">
                <a:latin typeface="Arial" charset="0"/>
                <a:ea typeface="Arial" charset="0"/>
                <a:cs typeface="Arial" charset="0"/>
              </a:rPr>
              <a:t>dividend than for those without any dividend </a:t>
            </a:r>
            <a:r>
              <a:rPr lang="en-US" altLang="zh-CN" sz="2000" dirty="0" smtClean="0">
                <a:latin typeface="Arial" charset="0"/>
                <a:ea typeface="Arial" charset="0"/>
                <a:cs typeface="Arial" charset="0"/>
              </a:rPr>
              <a:t>payment</a:t>
            </a:r>
            <a:r>
              <a:rPr lang="en-US" altLang="zh-CN" sz="2000" dirty="0">
                <a:latin typeface="Arial" charset="0"/>
                <a:ea typeface="Arial" charset="0"/>
                <a:cs typeface="Arial" charset="0"/>
              </a:rPr>
              <a:t>.</a:t>
            </a:r>
          </a:p>
        </p:txBody>
      </p:sp>
      <p:grpSp>
        <p:nvGrpSpPr>
          <p:cNvPr id="38" name="组合 10"/>
          <p:cNvGrpSpPr/>
          <p:nvPr/>
        </p:nvGrpSpPr>
        <p:grpSpPr>
          <a:xfrm>
            <a:off x="615065" y="2794930"/>
            <a:ext cx="670842" cy="279352"/>
            <a:chOff x="2569945" y="2691421"/>
            <a:chExt cx="2034970" cy="847402"/>
          </a:xfrm>
        </p:grpSpPr>
        <p:sp>
          <p:nvSpPr>
            <p:cNvPr id="40"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4"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5"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56" name="矩形 55"/>
          <p:cNvSpPr/>
          <p:nvPr/>
        </p:nvSpPr>
        <p:spPr>
          <a:xfrm>
            <a:off x="1350969" y="3470398"/>
            <a:ext cx="9678102" cy="707886"/>
          </a:xfrm>
          <a:prstGeom prst="rect">
            <a:avLst/>
          </a:prstGeom>
        </p:spPr>
        <p:txBody>
          <a:bodyPr wrap="square">
            <a:spAutoFit/>
          </a:bodyPr>
          <a:lstStyle/>
          <a:p>
            <a:pPr algn="just"/>
            <a:r>
              <a:rPr lang="en-US" altLang="zh-CN" sz="2000" b="1" dirty="0" smtClean="0"/>
              <a:t>H3b</a:t>
            </a:r>
            <a:r>
              <a:rPr lang="en-US" altLang="zh-CN" sz="2000" dirty="0" smtClean="0"/>
              <a:t>: </a:t>
            </a:r>
            <a:r>
              <a:rPr lang="en-US" altLang="zh-CN" sz="2000" dirty="0">
                <a:latin typeface="Arial" charset="0"/>
                <a:ea typeface="Arial" charset="0"/>
                <a:cs typeface="Arial" charset="0"/>
              </a:rPr>
              <a:t>Ceteris paribus, B-share market reacts more positively (negatively</a:t>
            </a:r>
            <a:r>
              <a:rPr lang="en-US" altLang="zh-CN" sz="2000">
                <a:latin typeface="Arial" charset="0"/>
                <a:ea typeface="Arial" charset="0"/>
                <a:cs typeface="Arial" charset="0"/>
              </a:rPr>
              <a:t>) </a:t>
            </a:r>
            <a:r>
              <a:rPr lang="en-US" altLang="zh-CN" sz="2000" smtClean="0">
                <a:latin typeface="Arial" charset="0"/>
                <a:ea typeface="Arial" charset="0"/>
                <a:cs typeface="Arial" charset="0"/>
              </a:rPr>
              <a:t>to announcements </a:t>
            </a:r>
            <a:r>
              <a:rPr lang="en-US" altLang="zh-CN" sz="2000" dirty="0">
                <a:latin typeface="Arial" charset="0"/>
                <a:ea typeface="Arial" charset="0"/>
                <a:cs typeface="Arial" charset="0"/>
              </a:rPr>
              <a:t>of the dividend initiations (omissions) than A-share market. </a:t>
            </a:r>
          </a:p>
        </p:txBody>
      </p:sp>
      <p:grpSp>
        <p:nvGrpSpPr>
          <p:cNvPr id="57" name="组合 10"/>
          <p:cNvGrpSpPr/>
          <p:nvPr/>
        </p:nvGrpSpPr>
        <p:grpSpPr>
          <a:xfrm>
            <a:off x="615065" y="3582806"/>
            <a:ext cx="670842" cy="279352"/>
            <a:chOff x="2569945" y="2691421"/>
            <a:chExt cx="2034970" cy="847402"/>
          </a:xfrm>
        </p:grpSpPr>
        <p:sp>
          <p:nvSpPr>
            <p:cNvPr id="58"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9"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60"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61" name="矩形 60"/>
          <p:cNvSpPr/>
          <p:nvPr/>
        </p:nvSpPr>
        <p:spPr>
          <a:xfrm>
            <a:off x="1350969" y="4332865"/>
            <a:ext cx="9678102" cy="707886"/>
          </a:xfrm>
          <a:prstGeom prst="rect">
            <a:avLst/>
          </a:prstGeom>
        </p:spPr>
        <p:txBody>
          <a:bodyPr wrap="square">
            <a:spAutoFit/>
          </a:bodyPr>
          <a:lstStyle/>
          <a:p>
            <a:pPr algn="just"/>
            <a:r>
              <a:rPr lang="en-US" altLang="zh-CN" sz="2000" b="1" dirty="0" smtClean="0"/>
              <a:t>H4</a:t>
            </a:r>
            <a:r>
              <a:rPr lang="en-US" altLang="zh-CN" sz="2000" dirty="0" smtClean="0"/>
              <a:t>: </a:t>
            </a:r>
            <a:r>
              <a:rPr lang="en-US" altLang="zh-CN" sz="2000" dirty="0">
                <a:latin typeface="Arial" charset="0"/>
                <a:ea typeface="Arial" charset="0"/>
                <a:cs typeface="Arial" charset="0"/>
              </a:rPr>
              <a:t>Ceteris paribus, B-share market reacts more positively (negatively) to announcements of the dividend initiations (omissions) than A-share market. </a:t>
            </a:r>
          </a:p>
        </p:txBody>
      </p:sp>
      <p:grpSp>
        <p:nvGrpSpPr>
          <p:cNvPr id="62" name="组合 10"/>
          <p:cNvGrpSpPr/>
          <p:nvPr/>
        </p:nvGrpSpPr>
        <p:grpSpPr>
          <a:xfrm>
            <a:off x="615065" y="4445273"/>
            <a:ext cx="670842" cy="279352"/>
            <a:chOff x="2569945" y="2691421"/>
            <a:chExt cx="2034970" cy="847402"/>
          </a:xfrm>
        </p:grpSpPr>
        <p:sp>
          <p:nvSpPr>
            <p:cNvPr id="63"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4"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65"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66" name="矩形 65"/>
          <p:cNvSpPr/>
          <p:nvPr/>
        </p:nvSpPr>
        <p:spPr>
          <a:xfrm>
            <a:off x="1350969" y="5120622"/>
            <a:ext cx="9678102" cy="400110"/>
          </a:xfrm>
          <a:prstGeom prst="rect">
            <a:avLst/>
          </a:prstGeom>
        </p:spPr>
        <p:txBody>
          <a:bodyPr wrap="square">
            <a:spAutoFit/>
          </a:bodyPr>
          <a:lstStyle/>
          <a:p>
            <a:pPr algn="just"/>
            <a:r>
              <a:rPr lang="en-US" altLang="zh-CN" sz="2000" b="1" dirty="0" smtClean="0"/>
              <a:t>H5</a:t>
            </a:r>
            <a:r>
              <a:rPr lang="en-US" altLang="zh-CN" sz="2000" b="1" smtClean="0"/>
              <a:t>:</a:t>
            </a:r>
            <a:r>
              <a:rPr lang="en-US" altLang="zh-CN" sz="2000" smtClean="0"/>
              <a:t> </a:t>
            </a:r>
            <a:r>
              <a:rPr lang="en-US" altLang="zh-CN" sz="2000">
                <a:latin typeface="Arial" charset="0"/>
                <a:ea typeface="Arial" charset="0"/>
                <a:cs typeface="Arial" charset="0"/>
              </a:rPr>
              <a:t>Ceteris paribus, the more profitable the firm, the higher the price premium. </a:t>
            </a:r>
          </a:p>
        </p:txBody>
      </p:sp>
      <p:grpSp>
        <p:nvGrpSpPr>
          <p:cNvPr id="67" name="组合 10"/>
          <p:cNvGrpSpPr/>
          <p:nvPr/>
        </p:nvGrpSpPr>
        <p:grpSpPr>
          <a:xfrm>
            <a:off x="615065" y="5233030"/>
            <a:ext cx="670842" cy="279352"/>
            <a:chOff x="2569945" y="2691421"/>
            <a:chExt cx="2034970" cy="847402"/>
          </a:xfrm>
        </p:grpSpPr>
        <p:sp>
          <p:nvSpPr>
            <p:cNvPr id="68"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9"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70"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Tree>
    <p:extLst>
      <p:ext uri="{BB962C8B-B14F-4D97-AF65-F5344CB8AC3E}">
        <p14:creationId xmlns:p14="http://schemas.microsoft.com/office/powerpoint/2010/main" val="11670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3742267" cy="996170"/>
          </a:xfrm>
        </p:spPr>
        <p:txBody>
          <a:bodyPr/>
          <a:lstStyle/>
          <a:p>
            <a:pPr lvl="0"/>
            <a:r>
              <a:rPr lang="en-US" altLang="zh-CN" dirty="0"/>
              <a:t>4. </a:t>
            </a:r>
            <a:r>
              <a:rPr lang="en-US" altLang="zh-CN" dirty="0" smtClean="0"/>
              <a:t>Data </a:t>
            </a:r>
            <a:r>
              <a:rPr lang="en-US" altLang="zh-CN" dirty="0"/>
              <a:t>&amp; </a:t>
            </a:r>
            <a:r>
              <a:rPr lang="en-US" altLang="zh-CN" b="1" dirty="0">
                <a:latin typeface="Impact" panose="020B0806030902050204" pitchFamily="34" charset="0"/>
                <a:cs typeface="Calibri" panose="020F0502020204030204" pitchFamily="34" charset="0"/>
              </a:rPr>
              <a:t>Variables</a:t>
            </a:r>
          </a:p>
          <a:p>
            <a:endParaRPr lang="zh-CN" altLang="en-US" dirty="0"/>
          </a:p>
        </p:txBody>
      </p:sp>
      <p:sp>
        <p:nvSpPr>
          <p:cNvPr id="10" name="矩形 9"/>
          <p:cNvSpPr/>
          <p:nvPr/>
        </p:nvSpPr>
        <p:spPr>
          <a:xfrm>
            <a:off x="1350969" y="1113046"/>
            <a:ext cx="1980029" cy="445635"/>
          </a:xfrm>
          <a:prstGeom prst="rect">
            <a:avLst/>
          </a:prstGeom>
        </p:spPr>
        <p:txBody>
          <a:bodyPr wrap="none">
            <a:spAutoFit/>
          </a:bodyPr>
          <a:lstStyle/>
          <a:p>
            <a:pPr lvl="0">
              <a:lnSpc>
                <a:spcPct val="130000"/>
              </a:lnSpc>
            </a:pPr>
            <a:r>
              <a:rPr lang="en-US" altLang="zh-CN" sz="2000" b="1" dirty="0">
                <a:solidFill>
                  <a:schemeClr val="accent2"/>
                </a:solidFill>
                <a:latin typeface="Impact" panose="020B0806030902050204" pitchFamily="34" charset="0"/>
                <a:cs typeface="Calibri" panose="020F0502020204030204" pitchFamily="34" charset="0"/>
              </a:rPr>
              <a:t>Data elimination:</a:t>
            </a:r>
          </a:p>
        </p:txBody>
      </p:sp>
      <p:grpSp>
        <p:nvGrpSpPr>
          <p:cNvPr id="11" name="组合 10"/>
          <p:cNvGrpSpPr/>
          <p:nvPr/>
        </p:nvGrpSpPr>
        <p:grpSpPr>
          <a:xfrm>
            <a:off x="615065" y="1225454"/>
            <a:ext cx="670842" cy="279352"/>
            <a:chOff x="2569945" y="2691421"/>
            <a:chExt cx="2034970" cy="847402"/>
          </a:xfrm>
        </p:grpSpPr>
        <p:sp>
          <p:nvSpPr>
            <p:cNvPr id="12"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文本框 14"/>
          <p:cNvSpPr txBox="1"/>
          <p:nvPr/>
        </p:nvSpPr>
        <p:spPr>
          <a:xfrm>
            <a:off x="615065" y="1584796"/>
            <a:ext cx="4863013" cy="36933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lnSpc>
                <a:spcPct val="130000"/>
              </a:lnSpc>
              <a:buAutoNum type="arabicParenBoth"/>
            </a:pPr>
            <a:r>
              <a:rPr lang="en-US" altLang="zh-CN" sz="2000" dirty="0">
                <a:solidFill>
                  <a:schemeClr val="tx1">
                    <a:lumMod val="75000"/>
                    <a:lumOff val="25000"/>
                  </a:schemeClr>
                </a:solidFill>
                <a:latin typeface="Arial" charset="0"/>
                <a:ea typeface="Arial" charset="0"/>
                <a:cs typeface="Arial" charset="0"/>
              </a:rPr>
              <a:t>T</a:t>
            </a:r>
            <a:r>
              <a:rPr lang="en-US" altLang="zh-CN" sz="2000" dirty="0" smtClean="0">
                <a:solidFill>
                  <a:schemeClr val="tx1">
                    <a:lumMod val="75000"/>
                    <a:lumOff val="25000"/>
                  </a:schemeClr>
                </a:solidFill>
                <a:latin typeface="Arial" charset="0"/>
                <a:ea typeface="Arial" charset="0"/>
                <a:cs typeface="Arial" charset="0"/>
              </a:rPr>
              <a:t>he </a:t>
            </a:r>
            <a:r>
              <a:rPr lang="en-US" altLang="zh-CN" sz="2000" dirty="0">
                <a:solidFill>
                  <a:schemeClr val="tx1">
                    <a:lumMod val="75000"/>
                    <a:lumOff val="25000"/>
                  </a:schemeClr>
                </a:solidFill>
                <a:latin typeface="Arial" charset="0"/>
                <a:ea typeface="Arial" charset="0"/>
                <a:cs typeface="Arial" charset="0"/>
              </a:rPr>
              <a:t>firms are required to list on the A- and B-share markets for at least 12 months</a:t>
            </a:r>
            <a:r>
              <a:rPr lang="en-US" altLang="zh-CN" sz="2000" dirty="0" smtClean="0">
                <a:solidFill>
                  <a:schemeClr val="tx1">
                    <a:lumMod val="75000"/>
                    <a:lumOff val="25000"/>
                  </a:schemeClr>
                </a:solidFill>
                <a:latin typeface="Arial" charset="0"/>
                <a:ea typeface="Arial" charset="0"/>
                <a:cs typeface="Arial" charset="0"/>
              </a:rPr>
              <a:t>;</a:t>
            </a:r>
          </a:p>
          <a:p>
            <a:pPr marL="457200" indent="-457200" algn="just">
              <a:lnSpc>
                <a:spcPct val="130000"/>
              </a:lnSpc>
              <a:buAutoNum type="arabicParenBoth"/>
            </a:pPr>
            <a:r>
              <a:rPr lang="en-US" altLang="zh-CN" sz="2000" dirty="0" smtClean="0">
                <a:solidFill>
                  <a:schemeClr val="tx1">
                    <a:lumMod val="75000"/>
                    <a:lumOff val="25000"/>
                  </a:schemeClr>
                </a:solidFill>
                <a:latin typeface="Arial" charset="0"/>
                <a:ea typeface="Arial" charset="0"/>
                <a:cs typeface="Arial" charset="0"/>
              </a:rPr>
              <a:t>Stock </a:t>
            </a:r>
            <a:r>
              <a:rPr lang="en-US" altLang="zh-CN" sz="2000" dirty="0">
                <a:solidFill>
                  <a:schemeClr val="tx1">
                    <a:lumMod val="75000"/>
                    <a:lumOff val="25000"/>
                  </a:schemeClr>
                </a:solidFill>
                <a:latin typeface="Arial" charset="0"/>
                <a:ea typeface="Arial" charset="0"/>
                <a:cs typeface="Arial" charset="0"/>
              </a:rPr>
              <a:t>price are in between 0.50-500.00 RMB. </a:t>
            </a:r>
            <a:endParaRPr lang="en-US" altLang="zh-CN" sz="2000" dirty="0" smtClean="0">
              <a:solidFill>
                <a:schemeClr val="tx1">
                  <a:lumMod val="75000"/>
                  <a:lumOff val="25000"/>
                </a:schemeClr>
              </a:solidFill>
              <a:latin typeface="Arial" charset="0"/>
              <a:ea typeface="Arial" charset="0"/>
              <a:cs typeface="Arial" charset="0"/>
            </a:endParaRPr>
          </a:p>
          <a:p>
            <a:pPr marL="457200" indent="-457200" algn="just">
              <a:lnSpc>
                <a:spcPct val="130000"/>
              </a:lnSpc>
              <a:buAutoNum type="arabicParenBoth"/>
            </a:pPr>
            <a:r>
              <a:rPr lang="en-US" altLang="zh-CN" sz="2000" dirty="0" smtClean="0">
                <a:solidFill>
                  <a:schemeClr val="tx1">
                    <a:lumMod val="75000"/>
                    <a:lumOff val="25000"/>
                  </a:schemeClr>
                </a:solidFill>
                <a:latin typeface="Arial" charset="0"/>
                <a:ea typeface="Arial" charset="0"/>
                <a:cs typeface="Arial" charset="0"/>
              </a:rPr>
              <a:t>The </a:t>
            </a:r>
            <a:r>
              <a:rPr lang="en-US" altLang="zh-CN" sz="2000" dirty="0">
                <a:solidFill>
                  <a:schemeClr val="tx1">
                    <a:lumMod val="75000"/>
                    <a:lumOff val="25000"/>
                  </a:schemeClr>
                </a:solidFill>
                <a:latin typeface="Arial" charset="0"/>
                <a:ea typeface="Arial" charset="0"/>
                <a:cs typeface="Arial" charset="0"/>
              </a:rPr>
              <a:t>annual number of trading days should be at least 100 days. </a:t>
            </a:r>
            <a:endParaRPr lang="en-US" altLang="zh-CN" sz="2000" dirty="0" smtClean="0">
              <a:solidFill>
                <a:schemeClr val="tx1">
                  <a:lumMod val="75000"/>
                  <a:lumOff val="25000"/>
                </a:schemeClr>
              </a:solidFill>
              <a:latin typeface="Arial" charset="0"/>
              <a:ea typeface="Arial" charset="0"/>
              <a:cs typeface="Arial" charset="0"/>
            </a:endParaRPr>
          </a:p>
          <a:p>
            <a:pPr marL="457200" indent="-457200" algn="just">
              <a:lnSpc>
                <a:spcPct val="130000"/>
              </a:lnSpc>
              <a:buAutoNum type="arabicParenBoth"/>
            </a:pPr>
            <a:r>
              <a:rPr lang="en-US" altLang="zh-CN" sz="2000" dirty="0" smtClean="0">
                <a:solidFill>
                  <a:schemeClr val="tx1">
                    <a:lumMod val="75000"/>
                    <a:lumOff val="25000"/>
                  </a:schemeClr>
                </a:solidFill>
                <a:latin typeface="Arial" charset="0"/>
                <a:ea typeface="Arial" charset="0"/>
                <a:cs typeface="Arial" charset="0"/>
              </a:rPr>
              <a:t>Remove </a:t>
            </a:r>
            <a:r>
              <a:rPr lang="en-US" altLang="zh-CN" sz="2000" dirty="0">
                <a:solidFill>
                  <a:schemeClr val="tx1">
                    <a:lumMod val="75000"/>
                    <a:lumOff val="25000"/>
                  </a:schemeClr>
                </a:solidFill>
                <a:latin typeface="Arial" charset="0"/>
                <a:ea typeface="Arial" charset="0"/>
                <a:cs typeface="Arial" charset="0"/>
              </a:rPr>
              <a:t>the firms with negative book value of shareholders’ </a:t>
            </a:r>
            <a:r>
              <a:rPr lang="en-US" altLang="zh-CN" sz="2000" dirty="0" smtClean="0">
                <a:solidFill>
                  <a:schemeClr val="tx1">
                    <a:lumMod val="75000"/>
                    <a:lumOff val="25000"/>
                  </a:schemeClr>
                </a:solidFill>
                <a:latin typeface="Arial" charset="0"/>
                <a:ea typeface="Arial" charset="0"/>
                <a:cs typeface="Arial" charset="0"/>
              </a:rPr>
              <a:t>equity.</a:t>
            </a:r>
            <a:endParaRPr lang="zh-CN" altLang="en-US" sz="2000" dirty="0">
              <a:solidFill>
                <a:schemeClr val="tx1">
                  <a:lumMod val="75000"/>
                  <a:lumOff val="25000"/>
                </a:schemeClr>
              </a:solidFill>
              <a:latin typeface="Arial" charset="0"/>
              <a:ea typeface="Arial" charset="0"/>
              <a:cs typeface="Arial" charset="0"/>
            </a:endParaRPr>
          </a:p>
        </p:txBody>
      </p:sp>
      <p:pic>
        <p:nvPicPr>
          <p:cNvPr id="5" name="图片 4"/>
          <p:cNvPicPr>
            <a:picLocks noChangeAspect="1"/>
          </p:cNvPicPr>
          <p:nvPr/>
        </p:nvPicPr>
        <p:blipFill>
          <a:blip r:embed="rId3"/>
          <a:stretch>
            <a:fillRect/>
          </a:stretch>
        </p:blipFill>
        <p:spPr>
          <a:xfrm>
            <a:off x="5543140" y="1113046"/>
            <a:ext cx="5902685" cy="4141063"/>
          </a:xfrm>
          <a:prstGeom prst="rect">
            <a:avLst/>
          </a:prstGeom>
        </p:spPr>
      </p:pic>
    </p:spTree>
    <p:extLst>
      <p:ext uri="{BB962C8B-B14F-4D97-AF65-F5344CB8AC3E}">
        <p14:creationId xmlns:p14="http://schemas.microsoft.com/office/powerpoint/2010/main" val="137138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3742267" cy="480131"/>
          </a:xfrm>
        </p:spPr>
        <p:txBody>
          <a:bodyPr/>
          <a:lstStyle/>
          <a:p>
            <a:pPr lvl="0"/>
            <a:r>
              <a:rPr lang="en-US" altLang="zh-CN" dirty="0"/>
              <a:t>4</a:t>
            </a:r>
            <a:r>
              <a:rPr lang="en-US" altLang="zh-CN" dirty="0" smtClean="0"/>
              <a:t>. Data &amp; </a:t>
            </a:r>
            <a:r>
              <a:rPr lang="en-US" altLang="zh-CN" b="1" dirty="0" smtClean="0">
                <a:latin typeface="Impact" panose="020B0806030902050204" pitchFamily="34" charset="0"/>
                <a:cs typeface="Calibri" panose="020F0502020204030204" pitchFamily="34" charset="0"/>
              </a:rPr>
              <a:t>Variables</a:t>
            </a:r>
            <a:endParaRPr lang="en-US" altLang="zh-CN" b="1" dirty="0">
              <a:latin typeface="Impact" panose="020B0806030902050204" pitchFamily="34" charset="0"/>
              <a:cs typeface="Calibri" panose="020F0502020204030204" pitchFamily="34" charset="0"/>
            </a:endParaRPr>
          </a:p>
        </p:txBody>
      </p:sp>
      <p:sp>
        <p:nvSpPr>
          <p:cNvPr id="16" name="矩形 15"/>
          <p:cNvSpPr/>
          <p:nvPr/>
        </p:nvSpPr>
        <p:spPr>
          <a:xfrm>
            <a:off x="1182868" y="1269005"/>
            <a:ext cx="1196161" cy="445635"/>
          </a:xfrm>
          <a:prstGeom prst="rect">
            <a:avLst/>
          </a:prstGeom>
        </p:spPr>
        <p:txBody>
          <a:bodyPr wrap="none">
            <a:spAutoFit/>
          </a:bodyPr>
          <a:lstStyle/>
          <a:p>
            <a:pPr lvl="0">
              <a:lnSpc>
                <a:spcPct val="130000"/>
              </a:lnSpc>
            </a:pPr>
            <a:r>
              <a:rPr lang="en-US" altLang="zh-CN" sz="2000" b="1" dirty="0">
                <a:solidFill>
                  <a:schemeClr val="accent2"/>
                </a:solidFill>
                <a:latin typeface="Impact" panose="020B0806030902050204" pitchFamily="34" charset="0"/>
                <a:cs typeface="Calibri" panose="020F0502020204030204" pitchFamily="34" charset="0"/>
              </a:rPr>
              <a:t>Variables</a:t>
            </a:r>
          </a:p>
        </p:txBody>
      </p:sp>
      <p:grpSp>
        <p:nvGrpSpPr>
          <p:cNvPr id="17" name="组合 16"/>
          <p:cNvGrpSpPr/>
          <p:nvPr/>
        </p:nvGrpSpPr>
        <p:grpSpPr>
          <a:xfrm>
            <a:off x="446964" y="1381413"/>
            <a:ext cx="670842" cy="279352"/>
            <a:chOff x="2569945" y="2691421"/>
            <a:chExt cx="2034970" cy="847402"/>
          </a:xfrm>
        </p:grpSpPr>
        <p:sp>
          <p:nvSpPr>
            <p:cNvPr id="18"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4" name="表格 3"/>
          <p:cNvGraphicFramePr>
            <a:graphicFrameLocks noGrp="1"/>
          </p:cNvGraphicFramePr>
          <p:nvPr>
            <p:extLst>
              <p:ext uri="{D42A27DB-BD31-4B8C-83A1-F6EECF244321}">
                <p14:modId xmlns:p14="http://schemas.microsoft.com/office/powerpoint/2010/main" val="504279602"/>
              </p:ext>
            </p:extLst>
          </p:nvPr>
        </p:nvGraphicFramePr>
        <p:xfrm>
          <a:off x="446964" y="1978105"/>
          <a:ext cx="10357024" cy="3210560"/>
        </p:xfrm>
        <a:graphic>
          <a:graphicData uri="http://schemas.openxmlformats.org/drawingml/2006/table">
            <a:tbl>
              <a:tblPr firstRow="1" bandRow="1">
                <a:tableStyleId>{5C22544A-7EE6-4342-B048-85BDC9FD1C3A}</a:tableStyleId>
              </a:tblPr>
              <a:tblGrid>
                <a:gridCol w="1705393"/>
                <a:gridCol w="2869809"/>
                <a:gridCol w="5781822"/>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Impact" panose="020B0806030902050204" pitchFamily="34" charset="0"/>
                          <a:cs typeface="Calibri" panose="020F0502020204030204" pitchFamily="34" charset="0"/>
                        </a:rPr>
                        <a:t>Variables</a:t>
                      </a:r>
                      <a:r>
                        <a:rPr lang="en-US" altLang="zh-CN" sz="1800" b="1" baseline="0" dirty="0" smtClean="0">
                          <a:solidFill>
                            <a:schemeClr val="tx1"/>
                          </a:solidFill>
                          <a:latin typeface="+mn-lt"/>
                          <a:cs typeface="+mn-cs"/>
                        </a:rPr>
                        <a:t> definition</a:t>
                      </a:r>
                      <a:endParaRPr lang="en-US" altLang="zh-CN" sz="1800" b="1" dirty="0" smtClean="0">
                        <a:solidFill>
                          <a:schemeClr val="tx1"/>
                        </a:solidFill>
                        <a:latin typeface="Impact" panose="020B0806030902050204" pitchFamily="34" charset="0"/>
                        <a:cs typeface="Calibri" panose="020F0502020204030204" pitchFamily="34" charset="0"/>
                      </a:endParaRPr>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latin typeface="Arial" charset="0"/>
                          <a:ea typeface="Arial" charset="0"/>
                          <a:cs typeface="Arial" charset="0"/>
                        </a:rPr>
                        <a:t>Price premium</a:t>
                      </a:r>
                      <a:endParaRPr lang="zh-CN" altLang="en-US" dirty="0">
                        <a:latin typeface="Arial" charset="0"/>
                        <a:ea typeface="Arial" charset="0"/>
                        <a:cs typeface="Arial" charset="0"/>
                      </a:endParaRPr>
                    </a:p>
                  </a:txBody>
                  <a:tcPr/>
                </a:tc>
                <a:tc>
                  <a:txBody>
                    <a:bodyPr/>
                    <a:lstStyle/>
                    <a:p>
                      <a:pPr algn="just"/>
                      <a:r>
                        <a:rPr lang="en-US" altLang="zh-CN" dirty="0" err="1" smtClean="0">
                          <a:latin typeface="Arial" charset="0"/>
                          <a:ea typeface="Arial" charset="0"/>
                          <a:cs typeface="Arial" charset="0"/>
                        </a:rPr>
                        <a:t>Prem</a:t>
                      </a:r>
                      <a:r>
                        <a:rPr lang="en-US" altLang="zh-CN" dirty="0" smtClean="0">
                          <a:latin typeface="Arial" charset="0"/>
                          <a:ea typeface="Arial" charset="0"/>
                          <a:cs typeface="Arial" charset="0"/>
                        </a:rPr>
                        <a:t>=(PB-PA)/PA</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PA </a:t>
                      </a:r>
                      <a:r>
                        <a:rPr lang="en-US" altLang="zh-CN" dirty="0" smtClean="0">
                          <a:latin typeface="Arial" charset="0"/>
                          <a:ea typeface="Arial" charset="0"/>
                          <a:cs typeface="Arial" charset="0"/>
                        </a:rPr>
                        <a:t>and PB are daily close prices of A-share and B-share respectively</a:t>
                      </a:r>
                      <a:endParaRPr lang="zh-CN" altLang="en-US" dirty="0">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Liquidity</a:t>
                      </a:r>
                      <a:endParaRPr lang="zh-CN" altLang="en-US" dirty="0">
                        <a:latin typeface="Arial" charset="0"/>
                        <a:ea typeface="Arial" charset="0"/>
                        <a:cs typeface="Arial" charset="0"/>
                      </a:endParaRPr>
                    </a:p>
                  </a:txBody>
                  <a:tcPr/>
                </a:tc>
                <a:tc>
                  <a:txBody>
                    <a:bodyPr/>
                    <a:lstStyle/>
                    <a:p>
                      <a:pPr algn="just"/>
                      <a:r>
                        <a:rPr lang="en-US" altLang="zh-CN" dirty="0" err="1" smtClean="0">
                          <a:latin typeface="Arial" charset="0"/>
                          <a:ea typeface="Arial" charset="0"/>
                          <a:cs typeface="Arial" charset="0"/>
                        </a:rPr>
                        <a:t>Rliq</a:t>
                      </a:r>
                      <a:r>
                        <a:rPr lang="en-US" altLang="zh-CN" dirty="0" smtClean="0">
                          <a:latin typeface="Arial" charset="0"/>
                          <a:ea typeface="Arial" charset="0"/>
                          <a:cs typeface="Arial" charset="0"/>
                        </a:rPr>
                        <a:t>=ILLIQA/ILLIQB</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ILLIQ is defined as the annual average of daily ratio of absolute stock return to its dollar volume. It can be interpreted as the average daily price response associated with one dollar of trading volume. </a:t>
                      </a:r>
                      <a:endParaRPr lang="zh-CN" altLang="en-US" dirty="0">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Cash dividend</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Payout Ratio = total cash dividend /the net incomes</a:t>
                      </a:r>
                      <a:endParaRPr lang="zh-CN" altLang="en-US" dirty="0">
                        <a:latin typeface="Arial" charset="0"/>
                        <a:ea typeface="Arial" charset="0"/>
                        <a:cs typeface="Arial" charset="0"/>
                      </a:endParaRPr>
                    </a:p>
                  </a:txBody>
                  <a:tcPr/>
                </a:tc>
                <a:tc>
                  <a:txBody>
                    <a:bodyPr/>
                    <a:lstStyle/>
                    <a:p>
                      <a:endParaRPr lang="zh-CN" altLang="en-US">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Profitability</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EBIT</a:t>
                      </a:r>
                      <a:endParaRPr lang="zh-CN" altLang="en-US" dirty="0">
                        <a:latin typeface="Arial" charset="0"/>
                        <a:ea typeface="Arial" charset="0"/>
                        <a:cs typeface="Arial" charset="0"/>
                      </a:endParaRPr>
                    </a:p>
                  </a:txBody>
                  <a:tcPr/>
                </a:tc>
                <a:tc>
                  <a:txBody>
                    <a:bodyPr/>
                    <a:lstStyle/>
                    <a:p>
                      <a:endParaRPr lang="zh-CN" altLang="en-US" dirty="0">
                        <a:latin typeface="Arial" charset="0"/>
                        <a:ea typeface="Arial" charset="0"/>
                        <a:cs typeface="Arial" charset="0"/>
                      </a:endParaRPr>
                    </a:p>
                  </a:txBody>
                  <a:tcPr/>
                </a:tc>
              </a:tr>
            </a:tbl>
          </a:graphicData>
        </a:graphic>
      </p:graphicFrame>
    </p:spTree>
    <p:extLst>
      <p:ext uri="{BB962C8B-B14F-4D97-AF65-F5344CB8AC3E}">
        <p14:creationId xmlns:p14="http://schemas.microsoft.com/office/powerpoint/2010/main" val="971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3742267" cy="480131"/>
          </a:xfrm>
        </p:spPr>
        <p:txBody>
          <a:bodyPr/>
          <a:lstStyle/>
          <a:p>
            <a:pPr lvl="0"/>
            <a:r>
              <a:rPr lang="en-US" altLang="zh-CN" dirty="0"/>
              <a:t>4</a:t>
            </a:r>
            <a:r>
              <a:rPr lang="en-US" altLang="zh-CN" dirty="0" smtClean="0"/>
              <a:t>. Data &amp; </a:t>
            </a:r>
            <a:r>
              <a:rPr lang="en-US" altLang="zh-CN" b="1" dirty="0" smtClean="0">
                <a:latin typeface="Impact" panose="020B0806030902050204" pitchFamily="34" charset="0"/>
                <a:cs typeface="Calibri" panose="020F0502020204030204" pitchFamily="34" charset="0"/>
              </a:rPr>
              <a:t>Variables</a:t>
            </a:r>
            <a:endParaRPr lang="en-US" altLang="zh-CN" b="1" dirty="0">
              <a:latin typeface="Impact" panose="020B0806030902050204" pitchFamily="34" charset="0"/>
              <a:cs typeface="Calibri" panose="020F0502020204030204" pitchFamily="34" charset="0"/>
            </a:endParaRPr>
          </a:p>
        </p:txBody>
      </p:sp>
      <p:sp>
        <p:nvSpPr>
          <p:cNvPr id="16" name="矩形 15"/>
          <p:cNvSpPr/>
          <p:nvPr/>
        </p:nvSpPr>
        <p:spPr>
          <a:xfrm>
            <a:off x="1182868" y="1269005"/>
            <a:ext cx="1196161" cy="445635"/>
          </a:xfrm>
          <a:prstGeom prst="rect">
            <a:avLst/>
          </a:prstGeom>
        </p:spPr>
        <p:txBody>
          <a:bodyPr wrap="none">
            <a:spAutoFit/>
          </a:bodyPr>
          <a:lstStyle/>
          <a:p>
            <a:pPr lvl="0">
              <a:lnSpc>
                <a:spcPct val="130000"/>
              </a:lnSpc>
            </a:pPr>
            <a:r>
              <a:rPr lang="en-US" altLang="zh-CN" sz="2000" b="1" dirty="0">
                <a:solidFill>
                  <a:schemeClr val="accent2"/>
                </a:solidFill>
                <a:latin typeface="Impact" panose="020B0806030902050204" pitchFamily="34" charset="0"/>
                <a:cs typeface="Calibri" panose="020F0502020204030204" pitchFamily="34" charset="0"/>
              </a:rPr>
              <a:t>Variables</a:t>
            </a:r>
          </a:p>
        </p:txBody>
      </p:sp>
      <p:grpSp>
        <p:nvGrpSpPr>
          <p:cNvPr id="17" name="组合 16"/>
          <p:cNvGrpSpPr/>
          <p:nvPr/>
        </p:nvGrpSpPr>
        <p:grpSpPr>
          <a:xfrm>
            <a:off x="446964" y="1381413"/>
            <a:ext cx="670842" cy="279352"/>
            <a:chOff x="2569945" y="2691421"/>
            <a:chExt cx="2034970" cy="847402"/>
          </a:xfrm>
        </p:grpSpPr>
        <p:sp>
          <p:nvSpPr>
            <p:cNvPr id="18"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4" name="表格 3"/>
          <p:cNvGraphicFramePr>
            <a:graphicFrameLocks noGrp="1"/>
          </p:cNvGraphicFramePr>
          <p:nvPr>
            <p:extLst>
              <p:ext uri="{D42A27DB-BD31-4B8C-83A1-F6EECF244321}">
                <p14:modId xmlns:p14="http://schemas.microsoft.com/office/powerpoint/2010/main" val="32809224"/>
              </p:ext>
            </p:extLst>
          </p:nvPr>
        </p:nvGraphicFramePr>
        <p:xfrm>
          <a:off x="446964" y="1978105"/>
          <a:ext cx="10357024" cy="2961640"/>
        </p:xfrm>
        <a:graphic>
          <a:graphicData uri="http://schemas.openxmlformats.org/drawingml/2006/table">
            <a:tbl>
              <a:tblPr firstRow="1" bandRow="1">
                <a:tableStyleId>{5C22544A-7EE6-4342-B048-85BDC9FD1C3A}</a:tableStyleId>
              </a:tblPr>
              <a:tblGrid>
                <a:gridCol w="2606479"/>
                <a:gridCol w="1968723"/>
                <a:gridCol w="5781822"/>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latin typeface="Impact" panose="020B0806030902050204" pitchFamily="34" charset="0"/>
                          <a:cs typeface="Calibri" panose="020F0502020204030204" pitchFamily="34" charset="0"/>
                        </a:rPr>
                        <a:t>Control Variables</a:t>
                      </a:r>
                      <a:r>
                        <a:rPr lang="en-US" altLang="zh-CN" sz="1800" b="1" baseline="0" dirty="0" smtClean="0">
                          <a:solidFill>
                            <a:schemeClr val="tx1"/>
                          </a:solidFill>
                          <a:latin typeface="+mn-lt"/>
                          <a:cs typeface="+mn-cs"/>
                        </a:rPr>
                        <a:t> </a:t>
                      </a:r>
                      <a:r>
                        <a:rPr lang="en-US" altLang="zh-CN" sz="1800" b="1" baseline="0" dirty="0" smtClean="0">
                          <a:solidFill>
                            <a:schemeClr val="tx1"/>
                          </a:solidFill>
                          <a:latin typeface="+mn-lt"/>
                          <a:cs typeface="+mn-cs"/>
                        </a:rPr>
                        <a:t>definition</a:t>
                      </a:r>
                      <a:endParaRPr lang="en-US" altLang="zh-CN" sz="1800" b="1" dirty="0" smtClean="0">
                        <a:solidFill>
                          <a:schemeClr val="tx1"/>
                        </a:solidFill>
                        <a:latin typeface="Impact" panose="020B0806030902050204" pitchFamily="34" charset="0"/>
                        <a:cs typeface="Calibri" panose="020F0502020204030204" pitchFamily="34" charset="0"/>
                      </a:endParaRPr>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latin typeface="Arial" charset="0"/>
                          <a:ea typeface="Arial" charset="0"/>
                          <a:cs typeface="Arial" charset="0"/>
                        </a:rPr>
                        <a:t>Differential risk</a:t>
                      </a:r>
                      <a:endParaRPr lang="zh-CN" altLang="en-US" dirty="0">
                        <a:latin typeface="Arial" charset="0"/>
                        <a:ea typeface="Arial" charset="0"/>
                        <a:cs typeface="Arial" charset="0"/>
                      </a:endParaRPr>
                    </a:p>
                  </a:txBody>
                  <a:tcPr/>
                </a:tc>
                <a:tc>
                  <a:txBody>
                    <a:bodyPr/>
                    <a:lstStyle/>
                    <a:p>
                      <a:pPr algn="just"/>
                      <a:r>
                        <a:rPr lang="en-US" altLang="zh-CN" dirty="0" err="1" smtClean="0">
                          <a:latin typeface="Arial" charset="0"/>
                          <a:ea typeface="Arial" charset="0"/>
                          <a:cs typeface="Arial" charset="0"/>
                        </a:rPr>
                        <a:t>StdB</a:t>
                      </a:r>
                      <a:r>
                        <a:rPr lang="en-US" altLang="zh-CN" dirty="0" smtClean="0">
                          <a:latin typeface="Arial" charset="0"/>
                          <a:ea typeface="Arial" charset="0"/>
                          <a:cs typeface="Arial" charset="0"/>
                        </a:rPr>
                        <a:t>/</a:t>
                      </a:r>
                      <a:r>
                        <a:rPr lang="en-US" altLang="zh-CN" dirty="0" err="1" smtClean="0">
                          <a:latin typeface="Arial" charset="0"/>
                          <a:ea typeface="Arial" charset="0"/>
                          <a:cs typeface="Arial" charset="0"/>
                        </a:rPr>
                        <a:t>StdA</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The ratio of the return volatility of A and B shares</a:t>
                      </a:r>
                      <a:endParaRPr lang="zh-CN" altLang="en-US" dirty="0">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Relative share supply</a:t>
                      </a:r>
                      <a:endParaRPr lang="zh-CN" altLang="en-US" dirty="0">
                        <a:latin typeface="Arial" charset="0"/>
                        <a:ea typeface="Arial" charset="0"/>
                        <a:cs typeface="Arial" charset="0"/>
                      </a:endParaRPr>
                    </a:p>
                  </a:txBody>
                  <a:tcPr/>
                </a:tc>
                <a:tc>
                  <a:txBody>
                    <a:bodyPr/>
                    <a:lstStyle/>
                    <a:p>
                      <a:r>
                        <a:rPr lang="en-US" altLang="zh-CN" dirty="0" err="1" smtClean="0">
                          <a:latin typeface="Arial" charset="0"/>
                          <a:ea typeface="Arial" charset="0"/>
                          <a:cs typeface="Arial" charset="0"/>
                        </a:rPr>
                        <a:t>NoB</a:t>
                      </a:r>
                      <a:r>
                        <a:rPr lang="en-US" altLang="zh-CN" dirty="0" smtClean="0">
                          <a:latin typeface="Arial" charset="0"/>
                          <a:ea typeface="Arial" charset="0"/>
                          <a:cs typeface="Arial" charset="0"/>
                        </a:rPr>
                        <a:t>/</a:t>
                      </a:r>
                      <a:r>
                        <a:rPr lang="en-US" altLang="zh-CN" dirty="0" err="1" smtClean="0">
                          <a:latin typeface="Arial" charset="0"/>
                          <a:ea typeface="Arial" charset="0"/>
                          <a:cs typeface="Arial" charset="0"/>
                        </a:rPr>
                        <a:t>NoA</a:t>
                      </a:r>
                      <a:endParaRPr lang="zh-CN" altLang="en-US" dirty="0">
                        <a:latin typeface="Arial" charset="0"/>
                        <a:ea typeface="Arial" charset="0"/>
                        <a:cs typeface="Arial" charset="0"/>
                      </a:endParaRPr>
                    </a:p>
                  </a:txBody>
                  <a:tcPr/>
                </a:tc>
                <a:tc>
                  <a:txBody>
                    <a:bodyPr/>
                    <a:lstStyle/>
                    <a:p>
                      <a:r>
                        <a:rPr lang="en-US" altLang="zh-CN" dirty="0" smtClean="0">
                          <a:latin typeface="Arial" charset="0"/>
                          <a:ea typeface="Arial" charset="0"/>
                          <a:cs typeface="Arial" charset="0"/>
                        </a:rPr>
                        <a:t>The ratio of the return volatility of A and B shares </a:t>
                      </a:r>
                      <a:endParaRPr lang="zh-CN" altLang="en-US" dirty="0">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Information factor</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Size</a:t>
                      </a:r>
                      <a:endParaRPr lang="zh-CN" altLang="en-US" dirty="0">
                        <a:latin typeface="Arial" charset="0"/>
                        <a:ea typeface="Arial" charset="0"/>
                        <a:cs typeface="Arial" charset="0"/>
                      </a:endParaRPr>
                    </a:p>
                  </a:txBody>
                  <a:tcPr/>
                </a:tc>
                <a:tc>
                  <a:txBody>
                    <a:bodyPr/>
                    <a:lstStyle/>
                    <a:p>
                      <a:r>
                        <a:rPr lang="en-US" altLang="zh-CN" dirty="0" smtClean="0">
                          <a:latin typeface="Arial" charset="0"/>
                          <a:ea typeface="Arial" charset="0"/>
                          <a:cs typeface="Arial" charset="0"/>
                        </a:rPr>
                        <a:t>The logarithm of sales </a:t>
                      </a:r>
                      <a:endParaRPr lang="zh-CN" altLang="en-US" dirty="0">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Currency risk</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Inflation </a:t>
                      </a:r>
                      <a:endParaRPr lang="zh-CN" altLang="en-US" dirty="0">
                        <a:latin typeface="Arial" charset="0"/>
                        <a:ea typeface="Arial" charset="0"/>
                        <a:cs typeface="Arial" charset="0"/>
                      </a:endParaRPr>
                    </a:p>
                  </a:txBody>
                  <a:tcPr/>
                </a:tc>
                <a:tc>
                  <a:txBody>
                    <a:bodyPr/>
                    <a:lstStyle/>
                    <a:p>
                      <a:r>
                        <a:rPr lang="en-US" altLang="zh-CN" dirty="0" smtClean="0">
                          <a:latin typeface="Arial" charset="0"/>
                          <a:ea typeface="Arial" charset="0"/>
                          <a:cs typeface="Arial" charset="0"/>
                        </a:rPr>
                        <a:t>The inflation rate</a:t>
                      </a:r>
                      <a:endParaRPr lang="zh-CN" altLang="en-US" dirty="0">
                        <a:latin typeface="Arial" charset="0"/>
                        <a:ea typeface="Arial" charset="0"/>
                        <a:cs typeface="Arial" charset="0"/>
                      </a:endParaRPr>
                    </a:p>
                  </a:txBody>
                  <a:tcPr/>
                </a:tc>
              </a:tr>
              <a:tr h="3314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charset="0"/>
                          <a:ea typeface="Arial" charset="0"/>
                          <a:cs typeface="Arial" charset="0"/>
                        </a:rPr>
                        <a:t>Currency risk</a:t>
                      </a:r>
                      <a:endParaRPr lang="zh-CN" altLang="en-US" dirty="0" smtClean="0">
                        <a:latin typeface="Arial" charset="0"/>
                        <a:ea typeface="Arial" charset="0"/>
                        <a:cs typeface="Arial"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charset="0"/>
                          <a:ea typeface="Arial" charset="0"/>
                          <a:cs typeface="Arial" charset="0"/>
                        </a:rPr>
                        <a:t>Reserves</a:t>
                      </a:r>
                      <a:endParaRPr lang="zh-CN" altLang="en-US" dirty="0" smtClean="0">
                        <a:latin typeface="Arial" charset="0"/>
                        <a:ea typeface="Arial" charset="0"/>
                        <a:cs typeface="Arial" charset="0"/>
                      </a:endParaRPr>
                    </a:p>
                  </a:txBody>
                  <a:tcPr/>
                </a:tc>
                <a:tc>
                  <a:txBody>
                    <a:bodyPr/>
                    <a:lstStyle/>
                    <a:p>
                      <a:r>
                        <a:rPr lang="en-US" altLang="zh-CN" dirty="0" smtClean="0">
                          <a:latin typeface="Arial" charset="0"/>
                          <a:ea typeface="Arial" charset="0"/>
                          <a:cs typeface="Arial" charset="0"/>
                        </a:rPr>
                        <a:t>The total reserves </a:t>
                      </a:r>
                      <a:endParaRPr lang="zh-CN" altLang="en-US" dirty="0">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Governance concern</a:t>
                      </a:r>
                      <a:endParaRPr lang="zh-CN" altLang="en-US" dirty="0">
                        <a:latin typeface="Arial" charset="0"/>
                        <a:ea typeface="Arial" charset="0"/>
                        <a:cs typeface="Arial" charset="0"/>
                      </a:endParaRPr>
                    </a:p>
                  </a:txBody>
                  <a:tcPr/>
                </a:tc>
                <a:tc>
                  <a:txBody>
                    <a:bodyPr/>
                    <a:lstStyle/>
                    <a:p>
                      <a:pPr algn="just"/>
                      <a:r>
                        <a:rPr lang="en-US" altLang="zh-CN" dirty="0" smtClean="0">
                          <a:latin typeface="Arial" charset="0"/>
                          <a:ea typeface="Arial" charset="0"/>
                          <a:cs typeface="Arial" charset="0"/>
                        </a:rPr>
                        <a:t>Tradable</a:t>
                      </a:r>
                      <a:endParaRPr lang="zh-CN" altLang="en-US" dirty="0">
                        <a:latin typeface="Arial" charset="0"/>
                        <a:ea typeface="Arial" charset="0"/>
                        <a:cs typeface="Arial" charset="0"/>
                      </a:endParaRPr>
                    </a:p>
                  </a:txBody>
                  <a:tcPr/>
                </a:tc>
                <a:tc>
                  <a:txBody>
                    <a:bodyPr/>
                    <a:lstStyle/>
                    <a:p>
                      <a:r>
                        <a:rPr lang="en-US" altLang="zh-CN" dirty="0" smtClean="0">
                          <a:latin typeface="Arial" charset="0"/>
                          <a:ea typeface="Arial" charset="0"/>
                          <a:cs typeface="Arial" charset="0"/>
                        </a:rPr>
                        <a:t>The ratio of tradable shares </a:t>
                      </a:r>
                      <a:endParaRPr lang="zh-CN" altLang="en-US" dirty="0">
                        <a:latin typeface="Arial" charset="0"/>
                        <a:ea typeface="Arial" charset="0"/>
                        <a:cs typeface="Arial" charset="0"/>
                      </a:endParaRPr>
                    </a:p>
                  </a:txBody>
                  <a:tcPr/>
                </a:tc>
              </a:tr>
              <a:tr h="370840">
                <a:tc>
                  <a:txBody>
                    <a:bodyPr/>
                    <a:lstStyle/>
                    <a:p>
                      <a:r>
                        <a:rPr lang="en-US" altLang="zh-CN" dirty="0" smtClean="0">
                          <a:latin typeface="Arial" charset="0"/>
                          <a:ea typeface="Arial" charset="0"/>
                          <a:cs typeface="Arial" charset="0"/>
                        </a:rPr>
                        <a:t>Stock dividend</a:t>
                      </a:r>
                      <a:endParaRPr lang="zh-CN" altLang="en-US" dirty="0">
                        <a:latin typeface="Arial" charset="0"/>
                        <a:ea typeface="Arial" charset="0"/>
                        <a:cs typeface="Arial" charset="0"/>
                      </a:endParaRPr>
                    </a:p>
                  </a:txBody>
                  <a:tcPr/>
                </a:tc>
                <a:tc>
                  <a:txBody>
                    <a:bodyPr/>
                    <a:lstStyle/>
                    <a:p>
                      <a:pPr algn="just"/>
                      <a:r>
                        <a:rPr lang="en-US" altLang="zh-CN" dirty="0" err="1" smtClean="0">
                          <a:latin typeface="Arial" charset="0"/>
                          <a:ea typeface="Arial" charset="0"/>
                          <a:cs typeface="Arial" charset="0"/>
                        </a:rPr>
                        <a:t>DivStk</a:t>
                      </a:r>
                      <a:endParaRPr lang="zh-CN" altLang="en-US" dirty="0">
                        <a:latin typeface="Arial" charset="0"/>
                        <a:ea typeface="Arial" charset="0"/>
                        <a:cs typeface="Arial" charset="0"/>
                      </a:endParaRPr>
                    </a:p>
                  </a:txBody>
                  <a:tcPr/>
                </a:tc>
                <a:tc>
                  <a:txBody>
                    <a:bodyPr/>
                    <a:lstStyle/>
                    <a:p>
                      <a:r>
                        <a:rPr lang="en-US" altLang="zh-CN" dirty="0" smtClean="0">
                          <a:latin typeface="Arial" charset="0"/>
                          <a:ea typeface="Arial" charset="0"/>
                          <a:cs typeface="Arial" charset="0"/>
                        </a:rPr>
                        <a:t>Stock dividend per share </a:t>
                      </a:r>
                      <a:endParaRPr lang="zh-CN" altLang="en-US" dirty="0">
                        <a:latin typeface="Arial" charset="0"/>
                        <a:ea typeface="Arial" charset="0"/>
                        <a:cs typeface="Arial" charset="0"/>
                      </a:endParaRPr>
                    </a:p>
                  </a:txBody>
                  <a:tcPr/>
                </a:tc>
              </a:tr>
            </a:tbl>
          </a:graphicData>
        </a:graphic>
      </p:graphicFrame>
    </p:spTree>
    <p:extLst>
      <p:ext uri="{BB962C8B-B14F-4D97-AF65-F5344CB8AC3E}">
        <p14:creationId xmlns:p14="http://schemas.microsoft.com/office/powerpoint/2010/main" val="182445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5</a:t>
            </a:r>
            <a:r>
              <a:rPr lang="en-US" altLang="zh-CN" dirty="0" smtClean="0"/>
              <a:t>. </a:t>
            </a:r>
            <a:r>
              <a:rPr lang="en-US" altLang="zh-CN" b="1" dirty="0"/>
              <a:t>Methodology </a:t>
            </a:r>
            <a:endParaRPr lang="en-US" altLang="zh-CN" dirty="0"/>
          </a:p>
        </p:txBody>
      </p:sp>
      <p:sp>
        <p:nvSpPr>
          <p:cNvPr id="3" name="矩形 2"/>
          <p:cNvSpPr/>
          <p:nvPr/>
        </p:nvSpPr>
        <p:spPr>
          <a:xfrm>
            <a:off x="1041400" y="1106045"/>
            <a:ext cx="4139275" cy="523220"/>
          </a:xfrm>
          <a:prstGeom prst="rect">
            <a:avLst/>
          </a:prstGeom>
        </p:spPr>
        <p:txBody>
          <a:bodyPr wrap="none">
            <a:spAutoFit/>
          </a:bodyPr>
          <a:lstStyle/>
          <a:p>
            <a:r>
              <a:rPr lang="en-US" altLang="zh-CN" sz="2800" b="1" dirty="0">
                <a:solidFill>
                  <a:schemeClr val="accent2"/>
                </a:solidFill>
              </a:rPr>
              <a:t>Dynamic panel data model </a:t>
            </a:r>
          </a:p>
        </p:txBody>
      </p:sp>
      <p:pic>
        <p:nvPicPr>
          <p:cNvPr id="5" name="图片 4"/>
          <p:cNvPicPr>
            <a:picLocks noChangeAspect="1"/>
          </p:cNvPicPr>
          <p:nvPr/>
        </p:nvPicPr>
        <p:blipFill>
          <a:blip r:embed="rId3"/>
          <a:stretch>
            <a:fillRect/>
          </a:stretch>
        </p:blipFill>
        <p:spPr>
          <a:xfrm>
            <a:off x="1041400" y="2038944"/>
            <a:ext cx="7581900" cy="1765300"/>
          </a:xfrm>
          <a:prstGeom prst="rect">
            <a:avLst/>
          </a:prstGeom>
        </p:spPr>
      </p:pic>
      <p:sp>
        <p:nvSpPr>
          <p:cNvPr id="10" name="矩形 9"/>
          <p:cNvSpPr/>
          <p:nvPr/>
        </p:nvSpPr>
        <p:spPr>
          <a:xfrm>
            <a:off x="1041399" y="4096435"/>
            <a:ext cx="9735457" cy="1569660"/>
          </a:xfrm>
          <a:prstGeom prst="rect">
            <a:avLst/>
          </a:prstGeom>
        </p:spPr>
        <p:txBody>
          <a:bodyPr wrap="square">
            <a:spAutoFit/>
          </a:bodyPr>
          <a:lstStyle/>
          <a:p>
            <a:pPr marL="342900" indent="-342900">
              <a:buFont typeface="Arial" charset="0"/>
              <a:buChar char="•"/>
            </a:pPr>
            <a:r>
              <a:rPr lang="en-US" altLang="zh-CN" sz="2400" dirty="0">
                <a:latin typeface="Arial" charset="0"/>
                <a:ea typeface="Arial" charset="0"/>
                <a:cs typeface="Arial" charset="0"/>
              </a:rPr>
              <a:t>The above equation is the full model need to be estimated. </a:t>
            </a:r>
            <a:endParaRPr lang="en-US" altLang="zh-CN" sz="2400" dirty="0" smtClean="0">
              <a:latin typeface="Arial" charset="0"/>
              <a:ea typeface="Arial" charset="0"/>
              <a:cs typeface="Arial" charset="0"/>
            </a:endParaRPr>
          </a:p>
          <a:p>
            <a:pPr marL="342900" indent="-342900">
              <a:buFont typeface="Arial" charset="0"/>
              <a:buChar char="•"/>
            </a:pPr>
            <a:r>
              <a:rPr lang="en-US" altLang="zh-CN" sz="2400" dirty="0" smtClean="0">
                <a:latin typeface="Arial" charset="0"/>
                <a:ea typeface="Arial" charset="0"/>
                <a:cs typeface="Arial" charset="0"/>
              </a:rPr>
              <a:t>Price </a:t>
            </a:r>
            <a:r>
              <a:rPr lang="en-US" altLang="zh-CN" sz="2400" dirty="0">
                <a:latin typeface="Arial" charset="0"/>
                <a:ea typeface="Arial" charset="0"/>
                <a:cs typeface="Arial" charset="0"/>
              </a:rPr>
              <a:t>premium is regressed on its own lag and other independent variables and interaction terms. </a:t>
            </a:r>
          </a:p>
          <a:p>
            <a:endParaRPr lang="en-US" altLang="zh-CN" sz="2400" dirty="0">
              <a:latin typeface="Arial" charset="0"/>
              <a:ea typeface="Arial" charset="0"/>
              <a:cs typeface="Arial" charset="0"/>
            </a:endParaRPr>
          </a:p>
        </p:txBody>
      </p:sp>
    </p:spTree>
    <p:extLst>
      <p:ext uri="{BB962C8B-B14F-4D97-AF65-F5344CB8AC3E}">
        <p14:creationId xmlns:p14="http://schemas.microsoft.com/office/powerpoint/2010/main" val="204812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5</a:t>
            </a:r>
            <a:r>
              <a:rPr lang="en-US" altLang="zh-CN" dirty="0" smtClean="0"/>
              <a:t>. </a:t>
            </a:r>
            <a:r>
              <a:rPr lang="en-US" altLang="zh-CN" b="1" dirty="0"/>
              <a:t>Methodology </a:t>
            </a:r>
            <a:endParaRPr lang="en-US" altLang="zh-CN" dirty="0"/>
          </a:p>
        </p:txBody>
      </p:sp>
      <p:sp>
        <p:nvSpPr>
          <p:cNvPr id="3" name="矩形 2"/>
          <p:cNvSpPr/>
          <p:nvPr/>
        </p:nvSpPr>
        <p:spPr>
          <a:xfrm>
            <a:off x="1041400" y="1106045"/>
            <a:ext cx="3663182" cy="523220"/>
          </a:xfrm>
          <a:prstGeom prst="rect">
            <a:avLst/>
          </a:prstGeom>
        </p:spPr>
        <p:txBody>
          <a:bodyPr wrap="none">
            <a:spAutoFit/>
          </a:bodyPr>
          <a:lstStyle/>
          <a:p>
            <a:r>
              <a:rPr lang="en-US" altLang="zh-CN" sz="2800" b="1" dirty="0"/>
              <a:t>A event study approach </a:t>
            </a:r>
            <a:endParaRPr lang="en-US" altLang="zh-CN" sz="2800" dirty="0"/>
          </a:p>
        </p:txBody>
      </p:sp>
      <p:sp>
        <p:nvSpPr>
          <p:cNvPr id="4" name="矩形 3"/>
          <p:cNvSpPr/>
          <p:nvPr/>
        </p:nvSpPr>
        <p:spPr>
          <a:xfrm>
            <a:off x="1041399" y="1629265"/>
            <a:ext cx="9637487" cy="3046988"/>
          </a:xfrm>
          <a:prstGeom prst="rect">
            <a:avLst/>
          </a:prstGeom>
        </p:spPr>
        <p:txBody>
          <a:bodyPr wrap="square">
            <a:spAutoFit/>
          </a:bodyPr>
          <a:lstStyle/>
          <a:p>
            <a:pPr marL="342900" indent="-342900" algn="just">
              <a:buFont typeface="Arial" charset="0"/>
              <a:buChar char="•"/>
            </a:pPr>
            <a:r>
              <a:rPr lang="en-US" altLang="zh-CN" sz="2400" dirty="0" smtClean="0">
                <a:latin typeface="Arial" charset="0"/>
                <a:ea typeface="Arial" charset="0"/>
                <a:cs typeface="Arial" charset="0"/>
              </a:rPr>
              <a:t>The paper</a:t>
            </a:r>
            <a:r>
              <a:rPr lang="zh-CN" altLang="en-US" sz="2400" dirty="0" smtClean="0">
                <a:latin typeface="Arial" charset="0"/>
                <a:ea typeface="Arial" charset="0"/>
                <a:cs typeface="Arial" charset="0"/>
              </a:rPr>
              <a:t> </a:t>
            </a:r>
            <a:r>
              <a:rPr lang="zh-CN" altLang="en-US" sz="2400" dirty="0">
                <a:latin typeface="Arial" charset="0"/>
                <a:ea typeface="Arial" charset="0"/>
                <a:cs typeface="Arial" charset="0"/>
              </a:rPr>
              <a:t>may omit some variables that may compound our results in the dynamic panel analysis. </a:t>
            </a:r>
            <a:endParaRPr lang="en-US" altLang="zh-CN" sz="2400" dirty="0" smtClean="0">
              <a:latin typeface="Arial" charset="0"/>
              <a:ea typeface="Arial" charset="0"/>
              <a:cs typeface="Arial" charset="0"/>
            </a:endParaRPr>
          </a:p>
          <a:p>
            <a:pPr marL="342900" indent="-342900" algn="just">
              <a:buFont typeface="Arial" charset="0"/>
              <a:buChar char="•"/>
            </a:pPr>
            <a:r>
              <a:rPr lang="en-US" altLang="zh-CN" sz="2400" dirty="0" smtClean="0">
                <a:latin typeface="Arial" charset="0"/>
                <a:ea typeface="Arial" charset="0"/>
                <a:cs typeface="Arial" charset="0"/>
              </a:rPr>
              <a:t>The paper </a:t>
            </a:r>
            <a:r>
              <a:rPr lang="zh-CN" altLang="en-US" sz="2400" dirty="0" smtClean="0">
                <a:latin typeface="Arial" charset="0"/>
                <a:ea typeface="Arial" charset="0"/>
                <a:cs typeface="Arial" charset="0"/>
              </a:rPr>
              <a:t>further </a:t>
            </a:r>
            <a:r>
              <a:rPr lang="zh-CN" altLang="en-US" sz="2400" dirty="0">
                <a:latin typeface="Arial" charset="0"/>
                <a:ea typeface="Arial" charset="0"/>
                <a:cs typeface="Arial" charset="0"/>
              </a:rPr>
              <a:t>conduct an event study to investigate whether A- and B-share markets react differently to the announcements of dividend policy and whether the differential reaction is due to the relative liquidity. </a:t>
            </a:r>
            <a:endParaRPr lang="en-US" altLang="zh-CN" sz="2400" dirty="0" smtClean="0">
              <a:latin typeface="Arial" charset="0"/>
              <a:ea typeface="Arial" charset="0"/>
              <a:cs typeface="Arial" charset="0"/>
            </a:endParaRPr>
          </a:p>
          <a:p>
            <a:pPr marL="342900" indent="-342900" algn="just">
              <a:buFont typeface="Arial" charset="0"/>
              <a:buChar char="•"/>
            </a:pPr>
            <a:r>
              <a:rPr lang="zh-CN" altLang="en-US" sz="2400" dirty="0" smtClean="0">
                <a:latin typeface="Arial" charset="0"/>
                <a:ea typeface="Arial" charset="0"/>
                <a:cs typeface="Arial" charset="0"/>
              </a:rPr>
              <a:t>Based </a:t>
            </a:r>
            <a:r>
              <a:rPr lang="zh-CN" altLang="en-US" sz="2400" dirty="0">
                <a:latin typeface="Arial" charset="0"/>
                <a:ea typeface="Arial" charset="0"/>
                <a:cs typeface="Arial" charset="0"/>
              </a:rPr>
              <a:t>on the event study approach, </a:t>
            </a:r>
            <a:r>
              <a:rPr lang="en-US" altLang="zh-CN" sz="2400" dirty="0" smtClean="0">
                <a:latin typeface="Arial" charset="0"/>
                <a:ea typeface="Arial" charset="0"/>
                <a:cs typeface="Arial" charset="0"/>
              </a:rPr>
              <a:t>The paper</a:t>
            </a:r>
            <a:r>
              <a:rPr lang="zh-CN" altLang="en-US" sz="2400" dirty="0" smtClean="0">
                <a:latin typeface="Arial" charset="0"/>
                <a:ea typeface="Arial" charset="0"/>
                <a:cs typeface="Arial" charset="0"/>
              </a:rPr>
              <a:t> </a:t>
            </a:r>
            <a:r>
              <a:rPr lang="zh-CN" altLang="en-US" sz="2400" dirty="0">
                <a:latin typeface="Arial" charset="0"/>
                <a:ea typeface="Arial" charset="0"/>
                <a:cs typeface="Arial" charset="0"/>
              </a:rPr>
              <a:t>may reasonably assume other factors held constant in a short time period. </a:t>
            </a:r>
          </a:p>
        </p:txBody>
      </p:sp>
    </p:spTree>
    <p:extLst>
      <p:ext uri="{BB962C8B-B14F-4D97-AF65-F5344CB8AC3E}">
        <p14:creationId xmlns:p14="http://schemas.microsoft.com/office/powerpoint/2010/main" val="127588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6</a:t>
            </a:r>
            <a:r>
              <a:rPr lang="en-US" altLang="zh-CN" dirty="0" smtClean="0"/>
              <a:t>. </a:t>
            </a:r>
            <a:r>
              <a:rPr lang="en-US" altLang="zh-CN" b="1" dirty="0"/>
              <a:t>Empirical Results </a:t>
            </a:r>
            <a:endParaRPr lang="en-US" altLang="zh-CN" dirty="0"/>
          </a:p>
        </p:txBody>
      </p:sp>
      <p:sp>
        <p:nvSpPr>
          <p:cNvPr id="4" name="矩形 3"/>
          <p:cNvSpPr/>
          <p:nvPr/>
        </p:nvSpPr>
        <p:spPr>
          <a:xfrm>
            <a:off x="1041400" y="884122"/>
            <a:ext cx="8890832" cy="1077218"/>
          </a:xfrm>
          <a:prstGeom prst="rect">
            <a:avLst/>
          </a:prstGeom>
        </p:spPr>
        <p:txBody>
          <a:bodyPr wrap="none">
            <a:spAutoFit/>
          </a:bodyPr>
          <a:lstStyle/>
          <a:p>
            <a:r>
              <a:rPr lang="en-US" altLang="zh-CN" sz="2400" b="1" dirty="0">
                <a:solidFill>
                  <a:schemeClr val="accent2"/>
                </a:solidFill>
              </a:rPr>
              <a:t>Summary </a:t>
            </a:r>
            <a:r>
              <a:rPr lang="en-US" altLang="zh-CN" sz="2400" b="1" dirty="0" smtClean="0">
                <a:solidFill>
                  <a:schemeClr val="accent2"/>
                </a:solidFill>
              </a:rPr>
              <a:t>statistics</a:t>
            </a:r>
          </a:p>
          <a:p>
            <a:r>
              <a:rPr lang="en-US" altLang="zh-CN" sz="2000" dirty="0" smtClean="0">
                <a:latin typeface="Arial" charset="0"/>
                <a:ea typeface="Arial" charset="0"/>
                <a:cs typeface="Arial" charset="0"/>
              </a:rPr>
              <a:t>The </a:t>
            </a:r>
            <a:r>
              <a:rPr lang="en-US" altLang="zh-CN" sz="2000" dirty="0">
                <a:latin typeface="Arial" charset="0"/>
                <a:ea typeface="Arial" charset="0"/>
                <a:cs typeface="Arial" charset="0"/>
              </a:rPr>
              <a:t>table presents the summary statistics of the main variables in this study. </a:t>
            </a:r>
          </a:p>
          <a:p>
            <a:r>
              <a:rPr lang="en-US" altLang="zh-CN" sz="2000" b="1" dirty="0" smtClean="0">
                <a:solidFill>
                  <a:schemeClr val="accent2"/>
                </a:solidFill>
              </a:rPr>
              <a:t> </a:t>
            </a:r>
            <a:endParaRPr lang="en-US" altLang="zh-CN" sz="2000" b="1" dirty="0">
              <a:solidFill>
                <a:schemeClr val="accent2"/>
              </a:solidFill>
            </a:endParaRPr>
          </a:p>
        </p:txBody>
      </p:sp>
      <p:pic>
        <p:nvPicPr>
          <p:cNvPr id="8" name="图片 7"/>
          <p:cNvPicPr>
            <a:picLocks noChangeAspect="1"/>
          </p:cNvPicPr>
          <p:nvPr/>
        </p:nvPicPr>
        <p:blipFill rotWithShape="1">
          <a:blip r:embed="rId3"/>
          <a:srcRect l="-1282" t="40615" r="8857" b="-615"/>
          <a:stretch/>
        </p:blipFill>
        <p:spPr>
          <a:xfrm>
            <a:off x="799728" y="1777324"/>
            <a:ext cx="7079510" cy="4102971"/>
          </a:xfrm>
          <a:prstGeom prst="rect">
            <a:avLst/>
          </a:prstGeom>
        </p:spPr>
      </p:pic>
      <p:sp>
        <p:nvSpPr>
          <p:cNvPr id="3" name="椭圆 2"/>
          <p:cNvSpPr/>
          <p:nvPr/>
        </p:nvSpPr>
        <p:spPr>
          <a:xfrm>
            <a:off x="3672590" y="2176085"/>
            <a:ext cx="576276" cy="250856"/>
          </a:xfrm>
          <a:prstGeom prst="ellipse">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6" name="椭圆 5"/>
          <p:cNvSpPr/>
          <p:nvPr/>
        </p:nvSpPr>
        <p:spPr>
          <a:xfrm>
            <a:off x="6196930" y="2176085"/>
            <a:ext cx="576276" cy="250856"/>
          </a:xfrm>
          <a:prstGeom prst="ellipse">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7" name="椭圆 6"/>
          <p:cNvSpPr/>
          <p:nvPr/>
        </p:nvSpPr>
        <p:spPr>
          <a:xfrm>
            <a:off x="3693215" y="2425656"/>
            <a:ext cx="576276" cy="250856"/>
          </a:xfrm>
          <a:prstGeom prst="ellipse">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9" name="椭圆 8"/>
          <p:cNvSpPr/>
          <p:nvPr/>
        </p:nvSpPr>
        <p:spPr>
          <a:xfrm>
            <a:off x="3672590" y="2904775"/>
            <a:ext cx="576276" cy="250856"/>
          </a:xfrm>
          <a:prstGeom prst="ellipse">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0" name="椭圆 9"/>
          <p:cNvSpPr/>
          <p:nvPr/>
        </p:nvSpPr>
        <p:spPr>
          <a:xfrm>
            <a:off x="3693215" y="2665858"/>
            <a:ext cx="576276" cy="250856"/>
          </a:xfrm>
          <a:prstGeom prst="ellipse">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281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6</a:t>
            </a:r>
            <a:r>
              <a:rPr lang="en-US" altLang="zh-CN" dirty="0" smtClean="0"/>
              <a:t>. </a:t>
            </a:r>
            <a:r>
              <a:rPr lang="en-US" altLang="zh-CN" b="1" dirty="0"/>
              <a:t>Empirical Results </a:t>
            </a:r>
            <a:endParaRPr lang="en-US" altLang="zh-CN" dirty="0"/>
          </a:p>
        </p:txBody>
      </p:sp>
      <p:sp>
        <p:nvSpPr>
          <p:cNvPr id="4" name="矩形 3"/>
          <p:cNvSpPr/>
          <p:nvPr/>
        </p:nvSpPr>
        <p:spPr>
          <a:xfrm>
            <a:off x="1041400" y="884122"/>
            <a:ext cx="8086701" cy="1077218"/>
          </a:xfrm>
          <a:prstGeom prst="rect">
            <a:avLst/>
          </a:prstGeom>
        </p:spPr>
        <p:txBody>
          <a:bodyPr wrap="none">
            <a:spAutoFit/>
          </a:bodyPr>
          <a:lstStyle/>
          <a:p>
            <a:r>
              <a:rPr lang="en-US" altLang="zh-CN" sz="2400" b="1" dirty="0">
                <a:solidFill>
                  <a:schemeClr val="accent2"/>
                </a:solidFill>
              </a:rPr>
              <a:t>Summary </a:t>
            </a:r>
            <a:r>
              <a:rPr lang="en-US" altLang="zh-CN" sz="2400" b="1" dirty="0" smtClean="0">
                <a:solidFill>
                  <a:schemeClr val="accent2"/>
                </a:solidFill>
              </a:rPr>
              <a:t>statistics</a:t>
            </a:r>
          </a:p>
          <a:p>
            <a:r>
              <a:rPr lang="en-US" altLang="zh-CN" sz="2000" dirty="0">
                <a:latin typeface="Arial" charset="0"/>
                <a:ea typeface="Arial" charset="0"/>
                <a:cs typeface="Arial" charset="0"/>
              </a:rPr>
              <a:t>The correlation matrix among variables is reported in </a:t>
            </a:r>
            <a:r>
              <a:rPr lang="en-US" altLang="zh-CN" sz="2000" dirty="0" smtClean="0">
                <a:latin typeface="Arial" charset="0"/>
                <a:ea typeface="Arial" charset="0"/>
                <a:cs typeface="Arial" charset="0"/>
              </a:rPr>
              <a:t>the Table below </a:t>
            </a:r>
            <a:endParaRPr lang="en-US" altLang="zh-CN" sz="2000" dirty="0">
              <a:latin typeface="Arial" charset="0"/>
              <a:ea typeface="Arial" charset="0"/>
              <a:cs typeface="Arial" charset="0"/>
            </a:endParaRPr>
          </a:p>
          <a:p>
            <a:r>
              <a:rPr lang="en-US" altLang="zh-CN" sz="2000" b="1" dirty="0" smtClean="0">
                <a:solidFill>
                  <a:schemeClr val="accent2"/>
                </a:solidFill>
              </a:rPr>
              <a:t> </a:t>
            </a:r>
            <a:endParaRPr lang="en-US" altLang="zh-CN" sz="2000" b="1" dirty="0">
              <a:solidFill>
                <a:schemeClr val="accent2"/>
              </a:solidFill>
            </a:endParaRPr>
          </a:p>
        </p:txBody>
      </p:sp>
      <p:pic>
        <p:nvPicPr>
          <p:cNvPr id="3" name="图片 2"/>
          <p:cNvPicPr>
            <a:picLocks noChangeAspect="1"/>
          </p:cNvPicPr>
          <p:nvPr/>
        </p:nvPicPr>
        <p:blipFill>
          <a:blip r:embed="rId3"/>
          <a:stretch>
            <a:fillRect/>
          </a:stretch>
        </p:blipFill>
        <p:spPr>
          <a:xfrm>
            <a:off x="1041400" y="1961340"/>
            <a:ext cx="9994088" cy="3374781"/>
          </a:xfrm>
          <a:prstGeom prst="rect">
            <a:avLst/>
          </a:prstGeom>
        </p:spPr>
      </p:pic>
      <p:sp>
        <p:nvSpPr>
          <p:cNvPr id="5" name="矩形 4"/>
          <p:cNvSpPr/>
          <p:nvPr/>
        </p:nvSpPr>
        <p:spPr>
          <a:xfrm>
            <a:off x="1041400" y="5336121"/>
            <a:ext cx="9994088" cy="1015663"/>
          </a:xfrm>
          <a:prstGeom prst="rect">
            <a:avLst/>
          </a:prstGeom>
        </p:spPr>
        <p:txBody>
          <a:bodyPr wrap="square">
            <a:spAutoFit/>
          </a:bodyPr>
          <a:lstStyle/>
          <a:p>
            <a:r>
              <a:rPr lang="zh-CN" altLang="en-US" sz="2000" dirty="0">
                <a:latin typeface="Arial" charset="0"/>
                <a:ea typeface="Arial" charset="0"/>
                <a:cs typeface="Arial" charset="0"/>
              </a:rPr>
              <a:t>The price premium is </a:t>
            </a:r>
            <a:r>
              <a:rPr lang="zh-CN" altLang="en-US" sz="2000" b="1" dirty="0">
                <a:latin typeface="Arial" charset="0"/>
                <a:ea typeface="Arial" charset="0"/>
                <a:cs typeface="Arial" charset="0"/>
              </a:rPr>
              <a:t>positively correlated </a:t>
            </a:r>
            <a:r>
              <a:rPr lang="zh-CN" altLang="en-US" sz="2000" dirty="0">
                <a:latin typeface="Arial" charset="0"/>
                <a:ea typeface="Arial" charset="0"/>
                <a:cs typeface="Arial" charset="0"/>
              </a:rPr>
              <a:t>with the level of dividend payments, relative liquidity, profitability, firm size and the ratio of tradable shares. </a:t>
            </a:r>
            <a:endParaRPr lang="en-US" altLang="zh-CN" sz="2000" dirty="0" smtClean="0">
              <a:latin typeface="Arial" charset="0"/>
              <a:ea typeface="Arial" charset="0"/>
              <a:cs typeface="Arial" charset="0"/>
            </a:endParaRPr>
          </a:p>
          <a:p>
            <a:endParaRPr lang="en-US" altLang="zh-CN" sz="2000" dirty="0" smtClean="0">
              <a:latin typeface="Arial" charset="0"/>
              <a:ea typeface="Arial" charset="0"/>
              <a:cs typeface="Arial" charset="0"/>
            </a:endParaRPr>
          </a:p>
        </p:txBody>
      </p:sp>
    </p:spTree>
    <p:extLst>
      <p:ext uri="{BB962C8B-B14F-4D97-AF65-F5344CB8AC3E}">
        <p14:creationId xmlns:p14="http://schemas.microsoft.com/office/powerpoint/2010/main" val="112339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6</a:t>
            </a:r>
            <a:r>
              <a:rPr lang="en-US" altLang="zh-CN" dirty="0" smtClean="0"/>
              <a:t>. </a:t>
            </a:r>
            <a:r>
              <a:rPr lang="en-US" altLang="zh-CN" b="1" dirty="0"/>
              <a:t>Empirical Results </a:t>
            </a:r>
            <a:endParaRPr lang="en-US" altLang="zh-CN" dirty="0"/>
          </a:p>
        </p:txBody>
      </p:sp>
      <p:sp>
        <p:nvSpPr>
          <p:cNvPr id="4" name="矩形 3"/>
          <p:cNvSpPr/>
          <p:nvPr/>
        </p:nvSpPr>
        <p:spPr>
          <a:xfrm>
            <a:off x="1041400" y="884122"/>
            <a:ext cx="10698763" cy="769441"/>
          </a:xfrm>
          <a:prstGeom prst="rect">
            <a:avLst/>
          </a:prstGeom>
        </p:spPr>
        <p:txBody>
          <a:bodyPr wrap="none">
            <a:spAutoFit/>
          </a:bodyPr>
          <a:lstStyle/>
          <a:p>
            <a:r>
              <a:rPr lang="en-US" altLang="zh-CN" sz="2400" b="1" dirty="0"/>
              <a:t>Sub-sample analysis </a:t>
            </a:r>
            <a:endParaRPr lang="en-US" altLang="zh-CN" sz="2400" dirty="0"/>
          </a:p>
          <a:p>
            <a:r>
              <a:rPr lang="en-US" altLang="zh-CN" sz="2000" dirty="0" smtClean="0">
                <a:latin typeface="Arial" charset="0"/>
                <a:ea typeface="Arial" charset="0"/>
                <a:cs typeface="Arial" charset="0"/>
              </a:rPr>
              <a:t>The paper </a:t>
            </a:r>
            <a:r>
              <a:rPr lang="en-US" altLang="zh-CN" sz="2000" dirty="0">
                <a:latin typeface="Arial" charset="0"/>
                <a:ea typeface="Arial" charset="0"/>
                <a:cs typeface="Arial" charset="0"/>
              </a:rPr>
              <a:t>divided our sample into two groups: firms which issue and not issue cash dividend.</a:t>
            </a:r>
            <a:endParaRPr lang="en-US" altLang="zh-CN" sz="2000" b="1" dirty="0">
              <a:solidFill>
                <a:schemeClr val="accent2"/>
              </a:solidFill>
            </a:endParaRPr>
          </a:p>
        </p:txBody>
      </p:sp>
      <p:pic>
        <p:nvPicPr>
          <p:cNvPr id="5" name="图片 4"/>
          <p:cNvPicPr>
            <a:picLocks noChangeAspect="1"/>
          </p:cNvPicPr>
          <p:nvPr/>
        </p:nvPicPr>
        <p:blipFill rotWithShape="1">
          <a:blip r:embed="rId3"/>
          <a:srcRect l="3316" t="31130"/>
          <a:stretch/>
        </p:blipFill>
        <p:spPr>
          <a:xfrm>
            <a:off x="669470" y="2314377"/>
            <a:ext cx="6777917" cy="3577307"/>
          </a:xfrm>
          <a:prstGeom prst="rect">
            <a:avLst/>
          </a:prstGeom>
        </p:spPr>
      </p:pic>
      <p:sp>
        <p:nvSpPr>
          <p:cNvPr id="6" name="矩形 5"/>
          <p:cNvSpPr/>
          <p:nvPr/>
        </p:nvSpPr>
        <p:spPr>
          <a:xfrm>
            <a:off x="7633930" y="3009228"/>
            <a:ext cx="3310171" cy="1754326"/>
          </a:xfrm>
          <a:prstGeom prst="rect">
            <a:avLst/>
          </a:prstGeom>
        </p:spPr>
        <p:txBody>
          <a:bodyPr wrap="square">
            <a:spAutoFit/>
          </a:bodyPr>
          <a:lstStyle/>
          <a:p>
            <a:pPr algn="just"/>
            <a:r>
              <a:rPr lang="zh-CN" altLang="en-US">
                <a:latin typeface="Arial" charset="0"/>
                <a:ea typeface="Arial" charset="0"/>
                <a:cs typeface="Arial" charset="0"/>
              </a:rPr>
              <a:t>B-share sells at a discount in both groups and the price discount for cash dividend issued firms are significantly lower than the corresponding non-issued counterpart. </a:t>
            </a:r>
          </a:p>
        </p:txBody>
      </p:sp>
      <p:sp>
        <p:nvSpPr>
          <p:cNvPr id="3" name="矩形 2"/>
          <p:cNvSpPr/>
          <p:nvPr/>
        </p:nvSpPr>
        <p:spPr>
          <a:xfrm>
            <a:off x="1175657" y="1640528"/>
            <a:ext cx="10323616" cy="707886"/>
          </a:xfrm>
          <a:prstGeom prst="rect">
            <a:avLst/>
          </a:prstGeom>
        </p:spPr>
        <p:txBody>
          <a:bodyPr wrap="square">
            <a:spAutoFit/>
          </a:bodyPr>
          <a:lstStyle/>
          <a:p>
            <a:r>
              <a:rPr lang="en-US" altLang="zh-CN" sz="2000" b="1" dirty="0">
                <a:latin typeface="Arial" charset="0"/>
                <a:ea typeface="Arial" charset="0"/>
                <a:cs typeface="Arial" charset="0"/>
              </a:rPr>
              <a:t/>
            </a:r>
            <a:br>
              <a:rPr lang="en-US" altLang="zh-CN" sz="2000" b="1" dirty="0">
                <a:latin typeface="Arial" charset="0"/>
                <a:ea typeface="Arial" charset="0"/>
                <a:cs typeface="Arial" charset="0"/>
              </a:rPr>
            </a:br>
            <a:r>
              <a:rPr lang="en-US" altLang="zh-CN" sz="2000" b="1" dirty="0">
                <a:latin typeface="Arial" charset="0"/>
                <a:ea typeface="Arial" charset="0"/>
                <a:cs typeface="Arial" charset="0"/>
              </a:rPr>
              <a:t>The annual B-share price premium for dividend and non-dividend issued </a:t>
            </a:r>
            <a:r>
              <a:rPr lang="en-US" altLang="zh-CN" sz="2000" b="1">
                <a:latin typeface="Arial" charset="0"/>
                <a:ea typeface="Arial" charset="0"/>
                <a:cs typeface="Arial" charset="0"/>
              </a:rPr>
              <a:t>groups </a:t>
            </a:r>
            <a:endParaRPr lang="en-US" altLang="zh-CN" sz="1600" dirty="0">
              <a:latin typeface="Arial" charset="0"/>
              <a:ea typeface="Arial" charset="0"/>
              <a:cs typeface="Arial" charset="0"/>
            </a:endParaRPr>
          </a:p>
        </p:txBody>
      </p:sp>
    </p:spTree>
    <p:extLst>
      <p:ext uri="{BB962C8B-B14F-4D97-AF65-F5344CB8AC3E}">
        <p14:creationId xmlns:p14="http://schemas.microsoft.com/office/powerpoint/2010/main" val="6993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6</a:t>
            </a:r>
            <a:r>
              <a:rPr lang="en-US" altLang="zh-CN" dirty="0" smtClean="0"/>
              <a:t>. </a:t>
            </a:r>
            <a:r>
              <a:rPr lang="en-US" altLang="zh-CN" b="1" dirty="0"/>
              <a:t>Empirical Results </a:t>
            </a:r>
            <a:endParaRPr lang="en-US" altLang="zh-CN" dirty="0"/>
          </a:p>
        </p:txBody>
      </p:sp>
      <p:sp>
        <p:nvSpPr>
          <p:cNvPr id="4" name="矩形 3"/>
          <p:cNvSpPr/>
          <p:nvPr/>
        </p:nvSpPr>
        <p:spPr>
          <a:xfrm>
            <a:off x="1041400" y="884122"/>
            <a:ext cx="10437473" cy="769441"/>
          </a:xfrm>
          <a:prstGeom prst="rect">
            <a:avLst/>
          </a:prstGeom>
        </p:spPr>
        <p:txBody>
          <a:bodyPr wrap="none">
            <a:spAutoFit/>
          </a:bodyPr>
          <a:lstStyle/>
          <a:p>
            <a:r>
              <a:rPr lang="en-US" altLang="zh-CN" sz="2400" b="1" dirty="0"/>
              <a:t>Sub-sample analysis </a:t>
            </a:r>
            <a:endParaRPr lang="en-US" altLang="zh-CN" sz="2400" dirty="0"/>
          </a:p>
          <a:p>
            <a:r>
              <a:rPr lang="en-US" altLang="zh-CN" sz="2000" dirty="0" smtClean="0">
                <a:latin typeface="Arial" charset="0"/>
                <a:ea typeface="Arial" charset="0"/>
                <a:cs typeface="Arial" charset="0"/>
              </a:rPr>
              <a:t>The </a:t>
            </a:r>
            <a:r>
              <a:rPr lang="en-US" altLang="zh-CN" sz="2000" dirty="0">
                <a:latin typeface="Arial" charset="0"/>
                <a:ea typeface="Arial" charset="0"/>
                <a:cs typeface="Arial" charset="0"/>
              </a:rPr>
              <a:t>sample is further divided into three sub-samples of 1993-2000, 2001 and 2002 -2010. </a:t>
            </a:r>
          </a:p>
        </p:txBody>
      </p:sp>
      <p:sp>
        <p:nvSpPr>
          <p:cNvPr id="6" name="矩形 5"/>
          <p:cNvSpPr/>
          <p:nvPr/>
        </p:nvSpPr>
        <p:spPr>
          <a:xfrm>
            <a:off x="8386985" y="3058214"/>
            <a:ext cx="2765429" cy="1477328"/>
          </a:xfrm>
          <a:prstGeom prst="rect">
            <a:avLst/>
          </a:prstGeom>
        </p:spPr>
        <p:txBody>
          <a:bodyPr wrap="square">
            <a:spAutoFit/>
          </a:bodyPr>
          <a:lstStyle/>
          <a:p>
            <a:pPr algn="just"/>
            <a:r>
              <a:rPr lang="en-US" altLang="zh-CN" dirty="0" smtClean="0">
                <a:latin typeface="Arial" charset="0"/>
                <a:ea typeface="Arial" charset="0"/>
                <a:cs typeface="Arial" charset="0"/>
              </a:rPr>
              <a:t>The paper conducted </a:t>
            </a:r>
            <a:r>
              <a:rPr lang="en-US" altLang="zh-CN" dirty="0">
                <a:latin typeface="Arial" charset="0"/>
                <a:ea typeface="Arial" charset="0"/>
                <a:cs typeface="Arial" charset="0"/>
              </a:rPr>
              <a:t>a two sample t test for the firms which issue and not issue cash dividend in these three time periods. </a:t>
            </a:r>
          </a:p>
        </p:txBody>
      </p:sp>
      <p:sp>
        <p:nvSpPr>
          <p:cNvPr id="3" name="矩形 2"/>
          <p:cNvSpPr/>
          <p:nvPr/>
        </p:nvSpPr>
        <p:spPr>
          <a:xfrm>
            <a:off x="1098328" y="1330674"/>
            <a:ext cx="10323616" cy="707886"/>
          </a:xfrm>
          <a:prstGeom prst="rect">
            <a:avLst/>
          </a:prstGeom>
        </p:spPr>
        <p:txBody>
          <a:bodyPr wrap="square">
            <a:spAutoFit/>
          </a:bodyPr>
          <a:lstStyle/>
          <a:p>
            <a:r>
              <a:rPr lang="en-US" altLang="zh-CN" sz="2000" b="1">
                <a:latin typeface="Arial" charset="0"/>
                <a:ea typeface="Arial" charset="0"/>
                <a:cs typeface="Arial" charset="0"/>
              </a:rPr>
              <a:t/>
            </a:r>
            <a:br>
              <a:rPr lang="en-US" altLang="zh-CN" sz="2000" b="1">
                <a:latin typeface="Arial" charset="0"/>
                <a:ea typeface="Arial" charset="0"/>
                <a:cs typeface="Arial" charset="0"/>
              </a:rPr>
            </a:br>
            <a:r>
              <a:rPr lang="en-US" altLang="zh-CN" sz="2000" b="1">
                <a:latin typeface="Arial" charset="0"/>
                <a:ea typeface="Arial" charset="0"/>
                <a:cs typeface="Arial" charset="0"/>
              </a:rPr>
              <a:t> Two sample t-tests on the dividend and non-dividend issued cross-listed firms </a:t>
            </a:r>
          </a:p>
        </p:txBody>
      </p:sp>
      <p:pic>
        <p:nvPicPr>
          <p:cNvPr id="7" name="图片 6"/>
          <p:cNvPicPr>
            <a:picLocks noChangeAspect="1"/>
          </p:cNvPicPr>
          <p:nvPr/>
        </p:nvPicPr>
        <p:blipFill>
          <a:blip r:embed="rId3"/>
          <a:stretch>
            <a:fillRect/>
          </a:stretch>
        </p:blipFill>
        <p:spPr>
          <a:xfrm>
            <a:off x="1302195" y="2100115"/>
            <a:ext cx="6934200" cy="4178300"/>
          </a:xfrm>
          <a:prstGeom prst="rect">
            <a:avLst/>
          </a:prstGeom>
        </p:spPr>
      </p:pic>
      <p:sp>
        <p:nvSpPr>
          <p:cNvPr id="8" name="椭圆 7"/>
          <p:cNvSpPr/>
          <p:nvPr/>
        </p:nvSpPr>
        <p:spPr>
          <a:xfrm>
            <a:off x="3770026" y="2693020"/>
            <a:ext cx="576276" cy="250655"/>
          </a:xfrm>
          <a:prstGeom prst="ellipse">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9" name="椭圆 8"/>
          <p:cNvSpPr/>
          <p:nvPr/>
        </p:nvSpPr>
        <p:spPr>
          <a:xfrm>
            <a:off x="3770026" y="2943675"/>
            <a:ext cx="576276" cy="270861"/>
          </a:xfrm>
          <a:prstGeom prst="ellipse">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985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80811"/>
            <a:ext cx="3742267" cy="480131"/>
          </a:xfrm>
        </p:spPr>
        <p:txBody>
          <a:bodyPr/>
          <a:lstStyle/>
          <a:p>
            <a:r>
              <a:rPr lang="en-US" altLang="zh-CN" dirty="0" smtClean="0"/>
              <a:t>C</a:t>
            </a:r>
            <a:r>
              <a:rPr lang="en-US" altLang="zh-CN" smtClean="0"/>
              <a:t>ontents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79407310"/>
              </p:ext>
            </p:extLst>
          </p:nvPr>
        </p:nvGraphicFramePr>
        <p:xfrm>
          <a:off x="1213345" y="1438123"/>
          <a:ext cx="9530855" cy="4714278"/>
        </p:xfrm>
        <a:graphic>
          <a:graphicData uri="http://schemas.openxmlformats.org/drawingml/2006/table">
            <a:tbl>
              <a:tblPr firstRow="1" bandRow="1">
                <a:tableStyleId>{5C22544A-7EE6-4342-B048-85BDC9FD1C3A}</a:tableStyleId>
              </a:tblPr>
              <a:tblGrid>
                <a:gridCol w="9530855">
                  <a:extLst>
                    <a:ext uri="{9D8B030D-6E8A-4147-A177-3AD203B41FA5}">
                      <a16:colId xmlns:a16="http://schemas.microsoft.com/office/drawing/2014/main" xmlns="" val="3963325467"/>
                    </a:ext>
                  </a:extLst>
                </a:gridCol>
              </a:tblGrid>
              <a:tr h="513011">
                <a:tc>
                  <a:txBody>
                    <a:bodyPr/>
                    <a:lstStyle/>
                    <a:p>
                      <a:pPr algn="ctr"/>
                      <a:endParaRPr lang="zh-CN" altLang="en-US" sz="2400" kern="1200" dirty="0">
                        <a:solidFill>
                          <a:schemeClr val="accent2"/>
                        </a:solidFill>
                        <a:latin typeface="+mn-lt"/>
                        <a:ea typeface="+mn-ea"/>
                        <a:cs typeface="+mn-cs"/>
                      </a:endParaRPr>
                    </a:p>
                  </a:txBody>
                  <a:tcPr marL="110966" marR="110966" marT="55483" marB="55483"/>
                </a:tc>
                <a:extLst>
                  <a:ext uri="{0D108BD9-81ED-4DB2-BD59-A6C34878D82A}">
                    <a16:rowId xmlns:a16="http://schemas.microsoft.com/office/drawing/2014/main" xmlns="" val="1365526810"/>
                  </a:ext>
                </a:extLst>
              </a:tr>
              <a:tr h="513011">
                <a:tc>
                  <a:txBody>
                    <a:bodyPr/>
                    <a:lstStyle/>
                    <a:p>
                      <a:endParaRPr lang="zh-CN" altLang="en-US" sz="2800" kern="1200" dirty="0">
                        <a:solidFill>
                          <a:schemeClr val="accent2"/>
                        </a:solidFill>
                        <a:latin typeface="+mn-lt"/>
                        <a:ea typeface="+mn-ea"/>
                        <a:cs typeface="+mn-cs"/>
                      </a:endParaRPr>
                    </a:p>
                  </a:txBody>
                  <a:tcPr marL="110966" marR="110966" marT="55483" marB="55483"/>
                </a:tc>
                <a:extLst>
                  <a:ext uri="{0D108BD9-81ED-4DB2-BD59-A6C34878D82A}">
                    <a16:rowId xmlns:a16="http://schemas.microsoft.com/office/drawing/2014/main" xmlns="" val="1869163162"/>
                  </a:ext>
                </a:extLst>
              </a:tr>
              <a:tr h="513011">
                <a:tc>
                  <a:txBody>
                    <a:bodyPr/>
                    <a:lstStyle/>
                    <a:p>
                      <a:endParaRPr lang="zh-CN" altLang="en-US" sz="2800" kern="1200" dirty="0">
                        <a:solidFill>
                          <a:schemeClr val="accent2"/>
                        </a:solidFill>
                        <a:latin typeface="+mn-lt"/>
                        <a:ea typeface="+mn-ea"/>
                        <a:cs typeface="+mn-cs"/>
                      </a:endParaRPr>
                    </a:p>
                  </a:txBody>
                  <a:tcPr marL="110966" marR="110966" marT="55483" marB="55483"/>
                </a:tc>
                <a:extLst>
                  <a:ext uri="{0D108BD9-81ED-4DB2-BD59-A6C34878D82A}">
                    <a16:rowId xmlns:a16="http://schemas.microsoft.com/office/drawing/2014/main" xmlns="" val="300876280"/>
                  </a:ext>
                </a:extLst>
              </a:tr>
              <a:tr h="513011">
                <a:tc>
                  <a:txBody>
                    <a:bodyPr/>
                    <a:lstStyle/>
                    <a:p>
                      <a:endParaRPr lang="zh-CN" altLang="en-US" sz="2800" kern="1200" dirty="0">
                        <a:solidFill>
                          <a:schemeClr val="accent2"/>
                        </a:solidFill>
                        <a:latin typeface="+mn-lt"/>
                        <a:ea typeface="+mn-ea"/>
                        <a:cs typeface="+mn-cs"/>
                      </a:endParaRPr>
                    </a:p>
                  </a:txBody>
                  <a:tcPr marL="110966" marR="110966" marT="55483" marB="55483"/>
                </a:tc>
                <a:extLst>
                  <a:ext uri="{0D108BD9-81ED-4DB2-BD59-A6C34878D82A}">
                    <a16:rowId xmlns:a16="http://schemas.microsoft.com/office/drawing/2014/main" xmlns="" val="991594019"/>
                  </a:ext>
                </a:extLst>
              </a:tr>
              <a:tr h="1562187">
                <a:tc>
                  <a:txBody>
                    <a:bodyPr/>
                    <a:lstStyle/>
                    <a:p>
                      <a:endParaRPr lang="zh-CN" altLang="en-US" sz="2800" kern="1200" dirty="0">
                        <a:solidFill>
                          <a:schemeClr val="accent2"/>
                        </a:solidFill>
                        <a:latin typeface="+mn-lt"/>
                        <a:ea typeface="+mn-ea"/>
                        <a:cs typeface="+mn-cs"/>
                      </a:endParaRPr>
                    </a:p>
                  </a:txBody>
                  <a:tcPr marL="110966" marR="110966" marT="55483" marB="55483"/>
                </a:tc>
                <a:extLst>
                  <a:ext uri="{0D108BD9-81ED-4DB2-BD59-A6C34878D82A}">
                    <a16:rowId xmlns:a16="http://schemas.microsoft.com/office/drawing/2014/main" xmlns="" val="4179420942"/>
                  </a:ext>
                </a:extLst>
              </a:tr>
              <a:tr h="1026022">
                <a:tc>
                  <a:txBody>
                    <a:bodyPr/>
                    <a:lstStyle/>
                    <a:p>
                      <a:endParaRPr lang="zh-CN" altLang="en-US" sz="2800" kern="1200" dirty="0">
                        <a:solidFill>
                          <a:schemeClr val="accent2"/>
                        </a:solidFill>
                        <a:latin typeface="+mn-lt"/>
                        <a:ea typeface="+mn-ea"/>
                        <a:cs typeface="+mn-cs"/>
                      </a:endParaRPr>
                    </a:p>
                  </a:txBody>
                  <a:tcPr marL="110966" marR="110966" marT="55483" marB="55483"/>
                </a:tc>
                <a:extLst>
                  <a:ext uri="{0D108BD9-81ED-4DB2-BD59-A6C34878D82A}">
                    <a16:rowId xmlns:a16="http://schemas.microsoft.com/office/drawing/2014/main" xmlns="" val="2734628044"/>
                  </a:ext>
                </a:extLst>
              </a:tr>
            </a:tbl>
          </a:graphicData>
        </a:graphic>
      </p:graphicFrame>
      <p:sp>
        <p:nvSpPr>
          <p:cNvPr id="31" name="文本占位符 6"/>
          <p:cNvSpPr txBox="1">
            <a:spLocks/>
          </p:cNvSpPr>
          <p:nvPr/>
        </p:nvSpPr>
        <p:spPr>
          <a:xfrm>
            <a:off x="1803479" y="1930354"/>
            <a:ext cx="8615362" cy="480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2"/>
                </a:solidFill>
              </a:rPr>
              <a:t>0. </a:t>
            </a:r>
            <a:r>
              <a:rPr lang="en-US" altLang="zh-CN" dirty="0" smtClean="0">
                <a:solidFill>
                  <a:schemeClr val="accent2"/>
                </a:solidFill>
              </a:rPr>
              <a:t>Abstract</a:t>
            </a:r>
            <a:endParaRPr lang="en-US" altLang="zh-CN" dirty="0">
              <a:solidFill>
                <a:schemeClr val="accent2"/>
              </a:solidFill>
            </a:endParaRPr>
          </a:p>
        </p:txBody>
      </p:sp>
      <p:sp>
        <p:nvSpPr>
          <p:cNvPr id="32" name="文本占位符 6"/>
          <p:cNvSpPr txBox="1">
            <a:spLocks/>
          </p:cNvSpPr>
          <p:nvPr/>
        </p:nvSpPr>
        <p:spPr>
          <a:xfrm>
            <a:off x="1803479" y="2301369"/>
            <a:ext cx="8615362" cy="480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solidFill>
                  <a:schemeClr val="accent2"/>
                </a:solidFill>
              </a:rPr>
              <a:t>1.  Introduction</a:t>
            </a:r>
            <a:endParaRPr lang="en-US" altLang="zh-CN" dirty="0">
              <a:solidFill>
                <a:schemeClr val="accent2"/>
              </a:solidFill>
            </a:endParaRPr>
          </a:p>
        </p:txBody>
      </p:sp>
      <p:sp>
        <p:nvSpPr>
          <p:cNvPr id="33" name="文本占位符 6"/>
          <p:cNvSpPr txBox="1">
            <a:spLocks/>
          </p:cNvSpPr>
          <p:nvPr/>
        </p:nvSpPr>
        <p:spPr>
          <a:xfrm>
            <a:off x="1803479" y="2769952"/>
            <a:ext cx="8615362" cy="480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2"/>
                </a:solidFill>
              </a:rPr>
              <a:t>2. </a:t>
            </a:r>
            <a:r>
              <a:rPr lang="en-US" altLang="zh-CN" b="1" dirty="0"/>
              <a:t>Economic </a:t>
            </a:r>
            <a:r>
              <a:rPr lang="en-US" altLang="zh-CN" dirty="0"/>
              <a:t> Model</a:t>
            </a:r>
            <a:endParaRPr lang="en-US" altLang="zh-CN" dirty="0">
              <a:solidFill>
                <a:schemeClr val="accent2"/>
              </a:solidFill>
            </a:endParaRPr>
          </a:p>
        </p:txBody>
      </p:sp>
      <p:sp>
        <p:nvSpPr>
          <p:cNvPr id="34" name="文本占位符 6"/>
          <p:cNvSpPr txBox="1">
            <a:spLocks/>
          </p:cNvSpPr>
          <p:nvPr/>
        </p:nvSpPr>
        <p:spPr>
          <a:xfrm>
            <a:off x="1803479" y="3273765"/>
            <a:ext cx="8935282" cy="1003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2"/>
                </a:solidFill>
              </a:rPr>
              <a:t>3. </a:t>
            </a:r>
            <a:r>
              <a:rPr lang="en-US" altLang="zh-CN" b="1" dirty="0"/>
              <a:t>Research hypotheses </a:t>
            </a:r>
            <a:endParaRPr lang="en-US" altLang="zh-CN" dirty="0"/>
          </a:p>
          <a:p>
            <a:pPr marL="0" lvl="0" indent="0">
              <a:buNone/>
            </a:pPr>
            <a:r>
              <a:rPr lang="en-US" altLang="zh-CN" dirty="0"/>
              <a:t>4. Data &amp; </a:t>
            </a:r>
            <a:r>
              <a:rPr lang="en-US" altLang="zh-CN" b="1" dirty="0">
                <a:latin typeface="Impact" panose="020B0806030902050204" pitchFamily="34" charset="0"/>
                <a:cs typeface="Calibri" panose="020F0502020204030204" pitchFamily="34" charset="0"/>
              </a:rPr>
              <a:t>Variables</a:t>
            </a:r>
          </a:p>
          <a:p>
            <a:pPr marL="0" indent="0">
              <a:buNone/>
            </a:pPr>
            <a:r>
              <a:rPr lang="en-US" altLang="zh-CN" dirty="0"/>
              <a:t>5. </a:t>
            </a:r>
            <a:r>
              <a:rPr lang="en-US" altLang="zh-CN" b="1" dirty="0"/>
              <a:t>Methodology </a:t>
            </a:r>
            <a:endParaRPr lang="en-US" altLang="zh-CN" dirty="0"/>
          </a:p>
          <a:p>
            <a:pPr marL="0" indent="0">
              <a:buNone/>
            </a:pPr>
            <a:r>
              <a:rPr lang="en-US" altLang="zh-CN" dirty="0"/>
              <a:t>6. </a:t>
            </a:r>
            <a:r>
              <a:rPr lang="en-US" altLang="zh-CN" b="1" dirty="0"/>
              <a:t>Empirical Results </a:t>
            </a:r>
            <a:endParaRPr lang="en-US" altLang="zh-CN" b="1" dirty="0" smtClean="0"/>
          </a:p>
          <a:p>
            <a:pPr marL="0" indent="0">
              <a:buNone/>
            </a:pPr>
            <a:r>
              <a:rPr lang="en-US" altLang="zh-CN" dirty="0"/>
              <a:t>7. </a:t>
            </a:r>
            <a:r>
              <a:rPr lang="en-US" altLang="zh-CN" b="1" dirty="0"/>
              <a:t>Robustness test for the dynamic panel </a:t>
            </a:r>
            <a:r>
              <a:rPr lang="en-US" altLang="zh-CN" b="1" dirty="0" smtClean="0"/>
              <a:t>analysis</a:t>
            </a:r>
          </a:p>
          <a:p>
            <a:pPr marL="0" indent="0">
              <a:buNone/>
            </a:pPr>
            <a:r>
              <a:rPr lang="en-US" altLang="zh-CN" dirty="0"/>
              <a:t>8. Conclusion</a:t>
            </a:r>
            <a:endParaRPr lang="zh-CN" altLang="en-US" dirty="0"/>
          </a:p>
          <a:p>
            <a:pPr marL="0" indent="0">
              <a:buNone/>
            </a:pPr>
            <a:endParaRPr lang="en-US" altLang="zh-CN" dirty="0"/>
          </a:p>
          <a:p>
            <a:pPr marL="0" indent="0">
              <a:buNone/>
            </a:pPr>
            <a:endParaRPr lang="en-US" altLang="zh-CN" dirty="0"/>
          </a:p>
          <a:p>
            <a:pPr marL="0" indent="0">
              <a:buNone/>
            </a:pPr>
            <a:endParaRPr lang="en-US" altLang="zh-CN" dirty="0" smtClean="0">
              <a:solidFill>
                <a:schemeClr val="accent2"/>
              </a:solidFill>
            </a:endParaRPr>
          </a:p>
        </p:txBody>
      </p:sp>
      <p:sp>
        <p:nvSpPr>
          <p:cNvPr id="54" name="文本占位符 6"/>
          <p:cNvSpPr txBox="1">
            <a:spLocks/>
          </p:cNvSpPr>
          <p:nvPr/>
        </p:nvSpPr>
        <p:spPr>
          <a:xfrm>
            <a:off x="1803479" y="5406696"/>
            <a:ext cx="8615362" cy="480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2"/>
              </a:solidFill>
            </a:endParaRPr>
          </a:p>
        </p:txBody>
      </p:sp>
      <p:sp>
        <p:nvSpPr>
          <p:cNvPr id="8" name="文本框 7"/>
          <p:cNvSpPr txBox="1"/>
          <p:nvPr/>
        </p:nvSpPr>
        <p:spPr>
          <a:xfrm>
            <a:off x="4097115" y="2004221"/>
            <a:ext cx="184731" cy="332399"/>
          </a:xfrm>
          <a:prstGeom prst="rect">
            <a:avLst/>
          </a:prstGeom>
          <a:noFill/>
        </p:spPr>
        <p:txBody>
          <a:bodyPr wrap="none" rtlCol="0">
            <a:spAutoFit/>
          </a:bodyPr>
          <a:lstStyle/>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5527366" y="1482605"/>
            <a:ext cx="1437314" cy="480131"/>
          </a:xfrm>
          <a:prstGeom prst="rect">
            <a:avLst/>
          </a:prstGeom>
        </p:spPr>
        <p:txBody>
          <a:bodyPr/>
          <a:lstStyle>
            <a:defPPr>
              <a:defRPr lang="zh-CN"/>
            </a:defPPr>
            <a:lvl1pPr indent="0" defTabSz="914400">
              <a:lnSpc>
                <a:spcPct val="90000"/>
              </a:lnSpc>
              <a:spcBef>
                <a:spcPts val="1000"/>
              </a:spcBef>
              <a:buFont typeface="Arial" panose="020B0604020202020204" pitchFamily="34" charset="0"/>
              <a:buNone/>
              <a:defRPr sz="2800">
                <a:solidFill>
                  <a:schemeClr val="accent2"/>
                </a:solidFill>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sz="2400" dirty="0"/>
              <a:t>C</a:t>
            </a:r>
            <a:r>
              <a:rPr lang="en-US" altLang="zh-CN" sz="2400" dirty="0" smtClean="0"/>
              <a:t>ontents</a:t>
            </a:r>
            <a:endParaRPr lang="zh-CN" altLang="en-US" sz="2400" dirty="0"/>
          </a:p>
        </p:txBody>
      </p:sp>
      <p:sp>
        <p:nvSpPr>
          <p:cNvPr id="55" name="文本占位符 6"/>
          <p:cNvSpPr txBox="1">
            <a:spLocks/>
          </p:cNvSpPr>
          <p:nvPr/>
        </p:nvSpPr>
        <p:spPr>
          <a:xfrm>
            <a:off x="1808918" y="3279205"/>
            <a:ext cx="8935282" cy="388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2"/>
                </a:solidFill>
              </a:rPr>
              <a:t>3. </a:t>
            </a:r>
            <a:endParaRPr lang="en-US" altLang="zh-CN" dirty="0" smtClean="0">
              <a:solidFill>
                <a:schemeClr val="accent2"/>
              </a:solidFill>
            </a:endParaRPr>
          </a:p>
          <a:p>
            <a:pPr marL="0" indent="0">
              <a:buNone/>
            </a:pPr>
            <a:endParaRPr lang="en-US" altLang="zh-CN" dirty="0">
              <a:solidFill>
                <a:schemeClr val="accent2"/>
              </a:solidFill>
            </a:endParaRPr>
          </a:p>
        </p:txBody>
      </p:sp>
    </p:spTree>
    <p:extLst>
      <p:ext uri="{BB962C8B-B14F-4D97-AF65-F5344CB8AC3E}">
        <p14:creationId xmlns:p14="http://schemas.microsoft.com/office/powerpoint/2010/main" val="3532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6</a:t>
            </a:r>
            <a:r>
              <a:rPr lang="en-US" altLang="zh-CN" dirty="0" smtClean="0"/>
              <a:t>. </a:t>
            </a:r>
            <a:r>
              <a:rPr lang="en-US" altLang="zh-CN" b="1" dirty="0"/>
              <a:t>Empirical Results </a:t>
            </a:r>
            <a:endParaRPr lang="en-US" altLang="zh-CN" dirty="0"/>
          </a:p>
        </p:txBody>
      </p:sp>
      <p:sp>
        <p:nvSpPr>
          <p:cNvPr id="4" name="矩形 3"/>
          <p:cNvSpPr/>
          <p:nvPr/>
        </p:nvSpPr>
        <p:spPr>
          <a:xfrm>
            <a:off x="1041400" y="884122"/>
            <a:ext cx="10845469" cy="461665"/>
          </a:xfrm>
          <a:prstGeom prst="rect">
            <a:avLst/>
          </a:prstGeom>
        </p:spPr>
        <p:txBody>
          <a:bodyPr wrap="none">
            <a:spAutoFit/>
          </a:bodyPr>
          <a:lstStyle/>
          <a:p>
            <a:r>
              <a:rPr lang="en-US" altLang="zh-CN" sz="2400" b="1" dirty="0"/>
              <a:t>Dynamic panel data analysis </a:t>
            </a:r>
            <a:r>
              <a:rPr lang="en-US" altLang="zh-CN" sz="2400" b="1" dirty="0" smtClean="0"/>
              <a:t>: </a:t>
            </a:r>
            <a:r>
              <a:rPr lang="en-US" altLang="zh-CN" sz="2000" dirty="0" smtClean="0">
                <a:latin typeface="Arial" charset="0"/>
                <a:ea typeface="Arial" charset="0"/>
                <a:cs typeface="Arial" charset="0"/>
              </a:rPr>
              <a:t>The Table shows </a:t>
            </a:r>
            <a:r>
              <a:rPr lang="en-US" altLang="zh-CN" sz="2000" dirty="0">
                <a:latin typeface="Arial" charset="0"/>
                <a:ea typeface="Arial" charset="0"/>
                <a:cs typeface="Arial" charset="0"/>
              </a:rPr>
              <a:t>the results of the dynamic panel regression</a:t>
            </a:r>
          </a:p>
        </p:txBody>
      </p:sp>
      <p:sp>
        <p:nvSpPr>
          <p:cNvPr id="6" name="矩形 5"/>
          <p:cNvSpPr/>
          <p:nvPr/>
        </p:nvSpPr>
        <p:spPr>
          <a:xfrm>
            <a:off x="1038952" y="1345787"/>
            <a:ext cx="3026045" cy="4524315"/>
          </a:xfrm>
          <a:prstGeom prst="rect">
            <a:avLst/>
          </a:prstGeom>
        </p:spPr>
        <p:txBody>
          <a:bodyPr wrap="square">
            <a:spAutoFit/>
          </a:bodyPr>
          <a:lstStyle/>
          <a:p>
            <a:pPr marL="285750" indent="-285750">
              <a:buFont typeface="Arial" charset="0"/>
              <a:buChar char="•"/>
            </a:pPr>
            <a:r>
              <a:rPr lang="en-US" altLang="zh-CN" dirty="0">
                <a:latin typeface="Arial" charset="0"/>
                <a:ea typeface="Arial" charset="0"/>
                <a:cs typeface="Arial" charset="0"/>
              </a:rPr>
              <a:t>Model 1 examines the effect of relative liquidity on the A- and B-share price disparity. </a:t>
            </a:r>
          </a:p>
          <a:p>
            <a:pPr marL="285750" indent="-285750">
              <a:buFont typeface="Arial" charset="0"/>
              <a:buChar char="•"/>
            </a:pPr>
            <a:endParaRPr lang="en-US" altLang="zh-CN" dirty="0" smtClean="0">
              <a:latin typeface="Arial" charset="0"/>
              <a:ea typeface="Arial" charset="0"/>
              <a:cs typeface="Arial" charset="0"/>
            </a:endParaRPr>
          </a:p>
          <a:p>
            <a:pPr marL="285750" indent="-285750">
              <a:buFont typeface="Arial" charset="0"/>
              <a:buChar char="•"/>
            </a:pPr>
            <a:r>
              <a:rPr lang="en-US" altLang="zh-CN" dirty="0">
                <a:latin typeface="Arial" charset="0"/>
                <a:ea typeface="Arial" charset="0"/>
                <a:cs typeface="Arial" charset="0"/>
              </a:rPr>
              <a:t>Model 2 are constructed to test hypothesis 5. </a:t>
            </a:r>
            <a:endParaRPr lang="en-US" altLang="zh-CN" dirty="0" smtClean="0">
              <a:latin typeface="Arial" charset="0"/>
              <a:ea typeface="Arial" charset="0"/>
              <a:cs typeface="Arial" charset="0"/>
            </a:endParaRPr>
          </a:p>
          <a:p>
            <a:pPr marL="285750" indent="-285750">
              <a:buFont typeface="Arial" charset="0"/>
              <a:buChar char="•"/>
            </a:pPr>
            <a:endParaRPr lang="en-US" altLang="zh-CN" dirty="0" smtClean="0">
              <a:latin typeface="Arial" charset="0"/>
              <a:ea typeface="Arial" charset="0"/>
              <a:cs typeface="Arial" charset="0"/>
            </a:endParaRPr>
          </a:p>
          <a:p>
            <a:pPr marL="285750" indent="-285750">
              <a:buFont typeface="Arial" charset="0"/>
              <a:buChar char="•"/>
            </a:pPr>
            <a:r>
              <a:rPr lang="en-US" altLang="zh-CN" dirty="0">
                <a:latin typeface="Arial" charset="0"/>
                <a:ea typeface="Arial" charset="0"/>
                <a:cs typeface="Arial" charset="0"/>
              </a:rPr>
              <a:t> Model 3 show that stock dividend positively affects the B-share price premium. </a:t>
            </a:r>
            <a:endParaRPr lang="en-US" altLang="zh-CN" dirty="0" smtClean="0">
              <a:latin typeface="Arial" charset="0"/>
              <a:ea typeface="Arial" charset="0"/>
              <a:cs typeface="Arial" charset="0"/>
            </a:endParaRPr>
          </a:p>
          <a:p>
            <a:pPr marL="285750" indent="-285750">
              <a:buFont typeface="Arial" charset="0"/>
              <a:buChar char="•"/>
            </a:pPr>
            <a:endParaRPr lang="en-US" altLang="zh-CN" dirty="0" smtClean="0">
              <a:latin typeface="Arial" charset="0"/>
              <a:ea typeface="Arial" charset="0"/>
              <a:cs typeface="Arial" charset="0"/>
            </a:endParaRPr>
          </a:p>
          <a:p>
            <a:pPr marL="285750" indent="-285750">
              <a:buFont typeface="Arial" charset="0"/>
              <a:buChar char="•"/>
            </a:pPr>
            <a:r>
              <a:rPr lang="en-US" altLang="zh-CN" dirty="0">
                <a:latin typeface="Arial" charset="0"/>
                <a:ea typeface="Arial" charset="0"/>
                <a:cs typeface="Arial" charset="0"/>
              </a:rPr>
              <a:t>Model 4 examines the effect of cash dividend on </a:t>
            </a:r>
            <a:r>
              <a:rPr lang="en-US" altLang="zh-CN" dirty="0" smtClean="0">
                <a:latin typeface="Arial" charset="0"/>
                <a:ea typeface="Arial" charset="0"/>
                <a:cs typeface="Arial" charset="0"/>
              </a:rPr>
              <a:t>the price premium</a:t>
            </a:r>
          </a:p>
        </p:txBody>
      </p:sp>
      <p:pic>
        <p:nvPicPr>
          <p:cNvPr id="3" name="图片 2"/>
          <p:cNvPicPr>
            <a:picLocks noChangeAspect="1"/>
          </p:cNvPicPr>
          <p:nvPr/>
        </p:nvPicPr>
        <p:blipFill>
          <a:blip r:embed="rId3"/>
          <a:stretch>
            <a:fillRect/>
          </a:stretch>
        </p:blipFill>
        <p:spPr>
          <a:xfrm>
            <a:off x="4067445" y="1737272"/>
            <a:ext cx="7819424" cy="3715881"/>
          </a:xfrm>
          <a:prstGeom prst="rect">
            <a:avLst/>
          </a:prstGeom>
        </p:spPr>
      </p:pic>
      <p:sp>
        <p:nvSpPr>
          <p:cNvPr id="7" name="矩形 6"/>
          <p:cNvSpPr/>
          <p:nvPr/>
        </p:nvSpPr>
        <p:spPr>
          <a:xfrm>
            <a:off x="5329646" y="2377441"/>
            <a:ext cx="1267097" cy="209006"/>
          </a:xfrm>
          <a:prstGeom prst="rect">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8" name="矩形 7"/>
          <p:cNvSpPr/>
          <p:nvPr/>
        </p:nvSpPr>
        <p:spPr>
          <a:xfrm>
            <a:off x="6596743" y="2977932"/>
            <a:ext cx="1267097" cy="209006"/>
          </a:xfrm>
          <a:prstGeom prst="rect">
            <a:avLst/>
          </a:prstGeom>
          <a:noFill/>
          <a:ln>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9" name="矩形 8"/>
          <p:cNvSpPr/>
          <p:nvPr/>
        </p:nvSpPr>
        <p:spPr>
          <a:xfrm>
            <a:off x="3946071" y="5662930"/>
            <a:ext cx="6096000" cy="923330"/>
          </a:xfrm>
          <a:prstGeom prst="rect">
            <a:avLst/>
          </a:prstGeom>
        </p:spPr>
        <p:txBody>
          <a:bodyPr>
            <a:spAutoFit/>
          </a:bodyPr>
          <a:lstStyle/>
          <a:p>
            <a:pPr marL="285750" indent="-285750">
              <a:buFont typeface="Arial" charset="0"/>
              <a:buChar char="•"/>
            </a:pPr>
            <a:r>
              <a:rPr lang="en-US" altLang="zh-CN">
                <a:latin typeface="Arial" charset="0"/>
                <a:ea typeface="Arial" charset="0"/>
                <a:cs typeface="Arial" charset="0"/>
              </a:rPr>
              <a:t>Model 5 shows that the signs and the significances of the key variables in this study are not sensitive to the inclusion or exclusion of other variables.</a:t>
            </a:r>
            <a:endParaRPr lang="zh-CN" altLang="en-US" dirty="0">
              <a:latin typeface="Arial" charset="0"/>
              <a:ea typeface="Arial" charset="0"/>
              <a:cs typeface="Arial" charset="0"/>
            </a:endParaRPr>
          </a:p>
        </p:txBody>
      </p:sp>
    </p:spTree>
    <p:extLst>
      <p:ext uri="{BB962C8B-B14F-4D97-AF65-F5344CB8AC3E}">
        <p14:creationId xmlns:p14="http://schemas.microsoft.com/office/powerpoint/2010/main" val="145087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000671" cy="484615"/>
          </a:xfrm>
        </p:spPr>
        <p:txBody>
          <a:bodyPr/>
          <a:lstStyle/>
          <a:p>
            <a:r>
              <a:rPr lang="en-US" altLang="zh-CN" dirty="0"/>
              <a:t>6</a:t>
            </a:r>
            <a:r>
              <a:rPr lang="en-US" altLang="zh-CN" dirty="0" smtClean="0"/>
              <a:t>. </a:t>
            </a:r>
            <a:r>
              <a:rPr lang="en-US" altLang="zh-CN" b="1" dirty="0"/>
              <a:t>Empirical Results </a:t>
            </a:r>
            <a:endParaRPr lang="en-US" altLang="zh-CN" dirty="0"/>
          </a:p>
        </p:txBody>
      </p:sp>
      <p:sp>
        <p:nvSpPr>
          <p:cNvPr id="4" name="矩形 3"/>
          <p:cNvSpPr/>
          <p:nvPr/>
        </p:nvSpPr>
        <p:spPr>
          <a:xfrm>
            <a:off x="1041400" y="884122"/>
            <a:ext cx="10653879" cy="461665"/>
          </a:xfrm>
          <a:prstGeom prst="rect">
            <a:avLst/>
          </a:prstGeom>
        </p:spPr>
        <p:txBody>
          <a:bodyPr wrap="none">
            <a:spAutoFit/>
          </a:bodyPr>
          <a:lstStyle/>
          <a:p>
            <a:r>
              <a:rPr lang="en-US" altLang="zh-CN" sz="2400" b="1" dirty="0" smtClean="0"/>
              <a:t>Event </a:t>
            </a:r>
            <a:r>
              <a:rPr lang="en-US" altLang="zh-CN" sz="2400" b="1" dirty="0"/>
              <a:t>study approach analysis </a:t>
            </a:r>
            <a:r>
              <a:rPr lang="en-US" altLang="zh-CN" sz="2400" b="1" dirty="0" smtClean="0"/>
              <a:t>:</a:t>
            </a:r>
            <a:r>
              <a:rPr lang="en-US" altLang="zh-CN" sz="2000" dirty="0">
                <a:latin typeface="Arial" charset="0"/>
                <a:ea typeface="Arial" charset="0"/>
                <a:cs typeface="Arial" charset="0"/>
              </a:rPr>
              <a:t>Th</a:t>
            </a:r>
            <a:r>
              <a:rPr lang="en-US" altLang="zh-CN" sz="2000" dirty="0">
                <a:latin typeface="Arial" charset="0"/>
                <a:ea typeface="Arial" charset="0"/>
                <a:cs typeface="Arial" charset="0"/>
              </a:rPr>
              <a:t>e </a:t>
            </a:r>
            <a:r>
              <a:rPr lang="en-US" altLang="zh-CN" sz="2000" dirty="0">
                <a:latin typeface="Arial" charset="0"/>
                <a:ea typeface="Arial" charset="0"/>
                <a:cs typeface="Arial" charset="0"/>
              </a:rPr>
              <a:t>table </a:t>
            </a:r>
            <a:r>
              <a:rPr lang="en-US" altLang="zh-CN" sz="2000" dirty="0" smtClean="0">
                <a:latin typeface="Arial" charset="0"/>
                <a:ea typeface="Arial" charset="0"/>
                <a:cs typeface="Arial" charset="0"/>
              </a:rPr>
              <a:t>presents </a:t>
            </a:r>
            <a:r>
              <a:rPr lang="en-US" altLang="zh-CN" sz="2000" dirty="0">
                <a:latin typeface="Arial" charset="0"/>
                <a:ea typeface="Arial" charset="0"/>
                <a:cs typeface="Arial" charset="0"/>
              </a:rPr>
              <a:t>the results of the multiple regressions.</a:t>
            </a:r>
            <a:endParaRPr lang="en-US" altLang="zh-CN" sz="2000" dirty="0">
              <a:latin typeface="Arial" charset="0"/>
              <a:ea typeface="Arial" charset="0"/>
              <a:cs typeface="Arial" charset="0"/>
            </a:endParaRPr>
          </a:p>
        </p:txBody>
      </p:sp>
      <p:sp>
        <p:nvSpPr>
          <p:cNvPr id="9" name="矩形 8"/>
          <p:cNvSpPr/>
          <p:nvPr/>
        </p:nvSpPr>
        <p:spPr>
          <a:xfrm>
            <a:off x="7690756" y="2192010"/>
            <a:ext cx="3479400" cy="2862322"/>
          </a:xfrm>
          <a:prstGeom prst="rect">
            <a:avLst/>
          </a:prstGeom>
        </p:spPr>
        <p:txBody>
          <a:bodyPr wrap="square">
            <a:spAutoFit/>
          </a:bodyPr>
          <a:lstStyle/>
          <a:p>
            <a:pPr marL="285750" indent="-285750" algn="just">
              <a:buFont typeface="Arial" charset="0"/>
              <a:buChar char="•"/>
            </a:pPr>
            <a:r>
              <a:rPr lang="en-US" altLang="zh-CN" dirty="0">
                <a:latin typeface="Arial" charset="0"/>
                <a:ea typeface="Arial" charset="0"/>
                <a:cs typeface="Arial" charset="0"/>
              </a:rPr>
              <a:t>The results indicate that the illiquid B-share market reacts more positively (negatively) to the announcements of cash dividend initiation (omission</a:t>
            </a:r>
            <a:r>
              <a:rPr lang="en-US" altLang="zh-CN" dirty="0" smtClean="0">
                <a:latin typeface="Arial" charset="0"/>
                <a:ea typeface="Arial" charset="0"/>
                <a:cs typeface="Arial" charset="0"/>
              </a:rPr>
              <a:t>).</a:t>
            </a:r>
          </a:p>
          <a:p>
            <a:pPr marL="285750" indent="-285750" algn="just">
              <a:buFont typeface="Arial" charset="0"/>
              <a:buChar char="•"/>
            </a:pPr>
            <a:r>
              <a:rPr lang="en-US" altLang="zh-CN" dirty="0">
                <a:latin typeface="Arial" charset="0"/>
                <a:ea typeface="Arial" charset="0"/>
                <a:cs typeface="Arial" charset="0"/>
              </a:rPr>
              <a:t>These results are generally consistent with those results obtained in the dynamic panel analysis.</a:t>
            </a:r>
            <a:endParaRPr lang="zh-CN" altLang="en-US" dirty="0">
              <a:latin typeface="Arial" charset="0"/>
              <a:ea typeface="Arial" charset="0"/>
              <a:cs typeface="Arial" charset="0"/>
            </a:endParaRPr>
          </a:p>
        </p:txBody>
      </p:sp>
      <p:pic>
        <p:nvPicPr>
          <p:cNvPr id="5" name="图片 4"/>
          <p:cNvPicPr>
            <a:picLocks noChangeAspect="1"/>
          </p:cNvPicPr>
          <p:nvPr/>
        </p:nvPicPr>
        <p:blipFill>
          <a:blip r:embed="rId3"/>
          <a:stretch>
            <a:fillRect/>
          </a:stretch>
        </p:blipFill>
        <p:spPr>
          <a:xfrm>
            <a:off x="1041400" y="1500146"/>
            <a:ext cx="6435458" cy="4361811"/>
          </a:xfrm>
          <a:prstGeom prst="rect">
            <a:avLst/>
          </a:prstGeom>
        </p:spPr>
      </p:pic>
    </p:spTree>
    <p:extLst>
      <p:ext uri="{BB962C8B-B14F-4D97-AF65-F5344CB8AC3E}">
        <p14:creationId xmlns:p14="http://schemas.microsoft.com/office/powerpoint/2010/main" val="81681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80811"/>
            <a:ext cx="8224520" cy="480131"/>
          </a:xfrm>
        </p:spPr>
        <p:txBody>
          <a:bodyPr/>
          <a:lstStyle/>
          <a:p>
            <a:r>
              <a:rPr lang="en-US" altLang="zh-CN" dirty="0"/>
              <a:t>7</a:t>
            </a:r>
            <a:r>
              <a:rPr lang="en-US" altLang="zh-CN" dirty="0" smtClean="0"/>
              <a:t>. </a:t>
            </a:r>
            <a:r>
              <a:rPr lang="en-US" altLang="zh-CN" b="1" dirty="0"/>
              <a:t>Robustness test for the dynamic panel </a:t>
            </a:r>
            <a:r>
              <a:rPr lang="en-US" altLang="zh-CN" b="1" dirty="0" smtClean="0"/>
              <a:t>analysis</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1109972762"/>
              </p:ext>
            </p:extLst>
          </p:nvPr>
        </p:nvGraphicFramePr>
        <p:xfrm>
          <a:off x="642257" y="1643767"/>
          <a:ext cx="4396740" cy="3920155"/>
        </p:xfrm>
        <a:graphic>
          <a:graphicData uri="http://schemas.openxmlformats.org/drawingml/2006/table">
            <a:tbl>
              <a:tblPr firstRow="1" bandRow="1">
                <a:tableStyleId>{5C22544A-7EE6-4342-B048-85BDC9FD1C3A}</a:tableStyleId>
              </a:tblPr>
              <a:tblGrid>
                <a:gridCol w="1233431"/>
                <a:gridCol w="1256211"/>
                <a:gridCol w="1907098"/>
              </a:tblGrid>
              <a:tr h="9333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accent2"/>
                          </a:solidFill>
                          <a:latin typeface="Impact" panose="020B0806030902050204" pitchFamily="34" charset="0"/>
                          <a:cs typeface="Calibri" panose="020F0502020204030204" pitchFamily="34" charset="0"/>
                        </a:rPr>
                        <a:t>Variables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Alternative </a:t>
                      </a:r>
                      <a:r>
                        <a:rPr lang="en-US" altLang="zh-CN" sz="1800" b="1" dirty="0" smtClean="0">
                          <a:solidFill>
                            <a:schemeClr val="tx1"/>
                          </a:solidFill>
                          <a:latin typeface="Impact" panose="020B0806030902050204" pitchFamily="34" charset="0"/>
                          <a:cs typeface="Calibri" panose="020F0502020204030204" pitchFamily="34" charset="0"/>
                        </a:rPr>
                        <a:t>Variables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dirty="0" smtClean="0">
                        <a:solidFill>
                          <a:schemeClr val="tx1"/>
                        </a:solidFill>
                        <a:latin typeface="Impact" panose="020B0806030902050204" pitchFamily="34" charset="0"/>
                        <a:cs typeface="Calibri" panose="020F0502020204030204" pitchFamily="34" charset="0"/>
                      </a:endParaRPr>
                    </a:p>
                  </a:txBody>
                  <a:tcPr/>
                </a:tc>
              </a:tr>
              <a:tr h="2053415">
                <a:tc>
                  <a:txBody>
                    <a:bodyPr/>
                    <a:lstStyle/>
                    <a:p>
                      <a:pPr algn="ctr"/>
                      <a:r>
                        <a:rPr lang="en-US" altLang="zh-CN" dirty="0" smtClean="0">
                          <a:latin typeface="Arial" charset="0"/>
                          <a:ea typeface="Arial" charset="0"/>
                          <a:cs typeface="Arial" charset="0"/>
                        </a:rPr>
                        <a:t>Liquidity</a:t>
                      </a:r>
                      <a:endParaRPr lang="zh-CN" altLang="en-US" dirty="0">
                        <a:latin typeface="Arial" charset="0"/>
                        <a:ea typeface="Arial" charset="0"/>
                        <a:cs typeface="Arial" charset="0"/>
                      </a:endParaRPr>
                    </a:p>
                  </a:txBody>
                  <a:tcPr/>
                </a:tc>
                <a:tc>
                  <a:txBody>
                    <a:bodyPr/>
                    <a:lstStyle/>
                    <a:p>
                      <a:r>
                        <a:rPr lang="en-US" altLang="zh-CN" dirty="0" err="1" smtClean="0">
                          <a:latin typeface="Arial" charset="0"/>
                          <a:ea typeface="Arial" charset="0"/>
                          <a:cs typeface="Arial" charset="0"/>
                        </a:rPr>
                        <a:t>IlliqM</a:t>
                      </a:r>
                      <a:endParaRPr lang="zh-CN" altLang="en-US" dirty="0">
                        <a:latin typeface="Arial" charset="0"/>
                        <a:ea typeface="Arial" charset="0"/>
                        <a:cs typeface="Arial" charset="0"/>
                      </a:endParaRPr>
                    </a:p>
                  </a:txBody>
                  <a:tcPr/>
                </a:tc>
                <a:tc>
                  <a:txBody>
                    <a:bodyPr/>
                    <a:lstStyle/>
                    <a:p>
                      <a:pPr algn="l"/>
                      <a:r>
                        <a:rPr lang="en-US" altLang="zh-CN" dirty="0" smtClean="0">
                          <a:latin typeface="Arial" charset="0"/>
                          <a:ea typeface="Arial" charset="0"/>
                          <a:cs typeface="Arial" charset="0"/>
                        </a:rPr>
                        <a:t>the daily ratio of absolute stock return to its turnover and then takes averaged over the year</a:t>
                      </a:r>
                      <a:endParaRPr lang="zh-CN" altLang="en-US" dirty="0">
                        <a:latin typeface="Arial" charset="0"/>
                        <a:ea typeface="Arial" charset="0"/>
                        <a:cs typeface="Arial" charset="0"/>
                      </a:endParaRPr>
                    </a:p>
                  </a:txBody>
                  <a:tcPr/>
                </a:tc>
              </a:tr>
              <a:tr h="933370">
                <a:tc>
                  <a:txBody>
                    <a:bodyPr/>
                    <a:lstStyle/>
                    <a:p>
                      <a:pPr algn="ctr"/>
                      <a:r>
                        <a:rPr lang="en-US" altLang="zh-CN" dirty="0" smtClean="0">
                          <a:latin typeface="Arial" charset="0"/>
                          <a:ea typeface="Arial" charset="0"/>
                          <a:cs typeface="Arial" charset="0"/>
                        </a:rPr>
                        <a:t>Cash Dividend</a:t>
                      </a:r>
                      <a:endParaRPr lang="zh-CN" altLang="en-US" dirty="0">
                        <a:latin typeface="Arial" charset="0"/>
                        <a:ea typeface="Arial" charset="0"/>
                        <a:cs typeface="Arial" charset="0"/>
                      </a:endParaRPr>
                    </a:p>
                  </a:txBody>
                  <a:tcPr/>
                </a:tc>
                <a:tc>
                  <a:txBody>
                    <a:bodyPr/>
                    <a:lstStyle/>
                    <a:p>
                      <a:r>
                        <a:rPr lang="en-US" altLang="zh-CN" dirty="0" smtClean="0">
                          <a:latin typeface="Arial" charset="0"/>
                          <a:ea typeface="Arial" charset="0"/>
                          <a:cs typeface="Arial" charset="0"/>
                        </a:rPr>
                        <a:t> cash dividend per share</a:t>
                      </a:r>
                      <a:endParaRPr lang="zh-CN" altLang="en-US" dirty="0">
                        <a:latin typeface="Arial" charset="0"/>
                        <a:ea typeface="Arial" charset="0"/>
                        <a:cs typeface="Arial" charset="0"/>
                      </a:endParaRPr>
                    </a:p>
                  </a:txBody>
                  <a:tcPr/>
                </a:tc>
                <a:tc>
                  <a:txBody>
                    <a:bodyPr/>
                    <a:lstStyle/>
                    <a:p>
                      <a:endParaRPr lang="zh-CN" altLang="en-US" dirty="0">
                        <a:latin typeface="Arial" charset="0"/>
                        <a:ea typeface="Arial" charset="0"/>
                        <a:cs typeface="Arial" charset="0"/>
                      </a:endParaRPr>
                    </a:p>
                  </a:txBody>
                  <a:tcPr/>
                </a:tc>
              </a:tr>
            </a:tbl>
          </a:graphicData>
        </a:graphic>
      </p:graphicFrame>
      <p:pic>
        <p:nvPicPr>
          <p:cNvPr id="4" name="图片 3"/>
          <p:cNvPicPr>
            <a:picLocks noChangeAspect="1"/>
          </p:cNvPicPr>
          <p:nvPr/>
        </p:nvPicPr>
        <p:blipFill>
          <a:blip r:embed="rId3"/>
          <a:stretch>
            <a:fillRect/>
          </a:stretch>
        </p:blipFill>
        <p:spPr>
          <a:xfrm>
            <a:off x="5326380" y="979189"/>
            <a:ext cx="6643825" cy="5055084"/>
          </a:xfrm>
          <a:prstGeom prst="rect">
            <a:avLst/>
          </a:prstGeom>
        </p:spPr>
      </p:pic>
      <p:sp>
        <p:nvSpPr>
          <p:cNvPr id="5" name="矩形 4"/>
          <p:cNvSpPr/>
          <p:nvPr/>
        </p:nvSpPr>
        <p:spPr>
          <a:xfrm>
            <a:off x="642257" y="979189"/>
            <a:ext cx="4684123" cy="646331"/>
          </a:xfrm>
          <a:prstGeom prst="rect">
            <a:avLst/>
          </a:prstGeom>
        </p:spPr>
        <p:txBody>
          <a:bodyPr wrap="square">
            <a:spAutoFit/>
          </a:bodyPr>
          <a:lstStyle/>
          <a:p>
            <a:r>
              <a:rPr lang="en-US" altLang="zh-CN" dirty="0" smtClean="0">
                <a:latin typeface="Arial" charset="0"/>
                <a:ea typeface="Arial" charset="0"/>
                <a:cs typeface="Arial" charset="0"/>
              </a:rPr>
              <a:t>The paper </a:t>
            </a:r>
            <a:r>
              <a:rPr lang="zh-CN" altLang="en-US" dirty="0" smtClean="0">
                <a:latin typeface="Arial" charset="0"/>
                <a:ea typeface="Arial" charset="0"/>
                <a:cs typeface="Arial" charset="0"/>
              </a:rPr>
              <a:t>use </a:t>
            </a:r>
            <a:r>
              <a:rPr lang="zh-CN" altLang="en-US" dirty="0">
                <a:latin typeface="Arial" charset="0"/>
                <a:ea typeface="Arial" charset="0"/>
                <a:cs typeface="Arial" charset="0"/>
              </a:rPr>
              <a:t>the alternative for the proxies of the liquidity and </a:t>
            </a:r>
            <a:r>
              <a:rPr lang="zh-CN" altLang="en-US" dirty="0" smtClean="0">
                <a:latin typeface="Arial" charset="0"/>
                <a:ea typeface="Arial" charset="0"/>
                <a:cs typeface="Arial" charset="0"/>
              </a:rPr>
              <a:t>cash </a:t>
            </a:r>
            <a:r>
              <a:rPr lang="zh-CN" altLang="en-US" dirty="0">
                <a:latin typeface="Arial" charset="0"/>
                <a:ea typeface="Arial" charset="0"/>
                <a:cs typeface="Arial" charset="0"/>
              </a:rPr>
              <a:t>dividend measures. </a:t>
            </a:r>
          </a:p>
        </p:txBody>
      </p:sp>
      <p:sp>
        <p:nvSpPr>
          <p:cNvPr id="6" name="矩形 5"/>
          <p:cNvSpPr/>
          <p:nvPr/>
        </p:nvSpPr>
        <p:spPr>
          <a:xfrm>
            <a:off x="555171" y="5582169"/>
            <a:ext cx="4570912" cy="923330"/>
          </a:xfrm>
          <a:prstGeom prst="rect">
            <a:avLst/>
          </a:prstGeom>
        </p:spPr>
        <p:txBody>
          <a:bodyPr wrap="square">
            <a:spAutoFit/>
          </a:bodyPr>
          <a:lstStyle/>
          <a:p>
            <a:pPr algn="just"/>
            <a:r>
              <a:rPr lang="en-US" altLang="zh-CN" b="1" dirty="0" smtClean="0">
                <a:latin typeface="Arial" charset="0"/>
                <a:ea typeface="Arial" charset="0"/>
                <a:cs typeface="Arial" charset="0"/>
              </a:rPr>
              <a:t>T</a:t>
            </a:r>
            <a:r>
              <a:rPr lang="zh-CN" altLang="en-US" b="1" dirty="0" smtClean="0">
                <a:latin typeface="Arial" charset="0"/>
                <a:ea typeface="Arial" charset="0"/>
                <a:cs typeface="Arial" charset="0"/>
              </a:rPr>
              <a:t>he </a:t>
            </a:r>
            <a:r>
              <a:rPr lang="zh-CN" altLang="en-US" b="1" dirty="0">
                <a:latin typeface="Arial" charset="0"/>
                <a:ea typeface="Arial" charset="0"/>
                <a:cs typeface="Arial" charset="0"/>
              </a:rPr>
              <a:t>results in robustness tests are strongly consistent with those obtained in the dynamic panel </a:t>
            </a:r>
            <a:r>
              <a:rPr lang="zh-CN" altLang="en-US" b="1" dirty="0" smtClean="0">
                <a:latin typeface="Arial" charset="0"/>
                <a:ea typeface="Arial" charset="0"/>
                <a:cs typeface="Arial" charset="0"/>
              </a:rPr>
              <a:t>analysis</a:t>
            </a:r>
            <a:r>
              <a:rPr lang="en-US" altLang="zh-CN" b="1" dirty="0" smtClean="0">
                <a:latin typeface="Arial" charset="0"/>
                <a:ea typeface="Arial" charset="0"/>
                <a:cs typeface="Arial" charset="0"/>
              </a:rPr>
              <a:t>.</a:t>
            </a:r>
            <a:endParaRPr lang="zh-CN" altLang="en-US" b="1" dirty="0">
              <a:latin typeface="Arial" charset="0"/>
              <a:ea typeface="Arial" charset="0"/>
              <a:cs typeface="Arial" charset="0"/>
            </a:endParaRPr>
          </a:p>
        </p:txBody>
      </p:sp>
    </p:spTree>
    <p:extLst>
      <p:ext uri="{BB962C8B-B14F-4D97-AF65-F5344CB8AC3E}">
        <p14:creationId xmlns:p14="http://schemas.microsoft.com/office/powerpoint/2010/main" val="50473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3742267" cy="480131"/>
          </a:xfrm>
        </p:spPr>
        <p:txBody>
          <a:bodyPr/>
          <a:lstStyle/>
          <a:p>
            <a:r>
              <a:rPr lang="en-US" altLang="zh-CN" dirty="0"/>
              <a:t>8</a:t>
            </a:r>
            <a:r>
              <a:rPr lang="en-US" altLang="zh-CN" dirty="0" smtClean="0"/>
              <a:t>. </a:t>
            </a:r>
            <a:r>
              <a:rPr lang="en-US" altLang="zh-CN" dirty="0"/>
              <a:t>Conclusion</a:t>
            </a:r>
            <a:endParaRPr lang="zh-CN" altLang="en-US" dirty="0"/>
          </a:p>
        </p:txBody>
      </p:sp>
      <p:grpSp>
        <p:nvGrpSpPr>
          <p:cNvPr id="17" name="组合 16"/>
          <p:cNvGrpSpPr/>
          <p:nvPr/>
        </p:nvGrpSpPr>
        <p:grpSpPr>
          <a:xfrm>
            <a:off x="617851" y="1293773"/>
            <a:ext cx="670842" cy="279352"/>
            <a:chOff x="2569945" y="2691421"/>
            <a:chExt cx="2034970" cy="847402"/>
          </a:xfrm>
        </p:grpSpPr>
        <p:sp>
          <p:nvSpPr>
            <p:cNvPr id="18"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矩形 2"/>
          <p:cNvSpPr/>
          <p:nvPr/>
        </p:nvSpPr>
        <p:spPr>
          <a:xfrm>
            <a:off x="1353755" y="1167950"/>
            <a:ext cx="9131365" cy="3693319"/>
          </a:xfrm>
          <a:prstGeom prst="rect">
            <a:avLst/>
          </a:prstGeom>
          <a:noFill/>
        </p:spPr>
        <p:txBody>
          <a:bodyPr wrap="square" rtlCol="0">
            <a:spAutoFit/>
          </a:bodyPr>
          <a:lstStyle/>
          <a:p>
            <a:pPr defTabSz="914400">
              <a:lnSpc>
                <a:spcPct val="130000"/>
              </a:lnSpc>
            </a:pPr>
            <a:r>
              <a:rPr lang="en-US" altLang="zh-CN" sz="2000" b="1" dirty="0" smtClean="0">
                <a:solidFill>
                  <a:schemeClr val="tx1">
                    <a:lumMod val="75000"/>
                    <a:lumOff val="25000"/>
                  </a:schemeClr>
                </a:solidFill>
                <a:latin typeface="Arial" charset="0"/>
                <a:ea typeface="Arial" charset="0"/>
                <a:cs typeface="Arial" charset="0"/>
              </a:rPr>
              <a:t>The study relax the </a:t>
            </a:r>
            <a:r>
              <a:rPr lang="en-US" altLang="zh-CN" sz="2000" b="1" dirty="0">
                <a:solidFill>
                  <a:schemeClr val="tx1">
                    <a:lumMod val="75000"/>
                    <a:lumOff val="25000"/>
                  </a:schemeClr>
                </a:solidFill>
                <a:latin typeface="Arial" charset="0"/>
                <a:ea typeface="Arial" charset="0"/>
                <a:cs typeface="Arial" charset="0"/>
              </a:rPr>
              <a:t>assumption of perfect market liquidity on MM dividend </a:t>
            </a:r>
            <a:r>
              <a:rPr lang="en-US" altLang="zh-CN" sz="2000" b="1" dirty="0" smtClean="0">
                <a:solidFill>
                  <a:schemeClr val="tx1">
                    <a:lumMod val="75000"/>
                    <a:lumOff val="25000"/>
                  </a:schemeClr>
                </a:solidFill>
                <a:latin typeface="Arial" charset="0"/>
                <a:ea typeface="Arial" charset="0"/>
                <a:cs typeface="Arial" charset="0"/>
              </a:rPr>
              <a:t>irrelevance </a:t>
            </a:r>
            <a:r>
              <a:rPr lang="en-US" altLang="zh-CN" sz="2000" b="1" dirty="0">
                <a:solidFill>
                  <a:schemeClr val="tx1">
                    <a:lumMod val="75000"/>
                    <a:lumOff val="25000"/>
                  </a:schemeClr>
                </a:solidFill>
                <a:latin typeface="Arial" charset="0"/>
                <a:ea typeface="Arial" charset="0"/>
                <a:cs typeface="Arial" charset="0"/>
              </a:rPr>
              <a:t>theory and investigate how the firm value and the level of cash dividend are affected by the market liquidity. </a:t>
            </a:r>
            <a:endParaRPr lang="en-US" altLang="zh-CN" sz="2000" b="1" dirty="0" smtClean="0">
              <a:solidFill>
                <a:schemeClr val="tx1">
                  <a:lumMod val="75000"/>
                  <a:lumOff val="25000"/>
                </a:schemeClr>
              </a:solidFill>
              <a:latin typeface="Arial" charset="0"/>
              <a:ea typeface="Arial" charset="0"/>
              <a:cs typeface="Arial" charset="0"/>
            </a:endParaRPr>
          </a:p>
          <a:p>
            <a:pPr marL="342900" indent="-342900" defTabSz="914400">
              <a:lnSpc>
                <a:spcPct val="130000"/>
              </a:lnSpc>
              <a:buFont typeface="Arial" charset="0"/>
              <a:buChar char="•"/>
            </a:pPr>
            <a:r>
              <a:rPr lang="en-US" altLang="zh-CN" sz="2000" b="1" dirty="0">
                <a:solidFill>
                  <a:schemeClr val="tx1">
                    <a:lumMod val="75000"/>
                    <a:lumOff val="25000"/>
                  </a:schemeClr>
                </a:solidFill>
                <a:latin typeface="Arial" charset="0"/>
                <a:ea typeface="Arial" charset="0"/>
                <a:cs typeface="Arial" charset="0"/>
              </a:rPr>
              <a:t>In the dynamic panel regression, </a:t>
            </a:r>
            <a:r>
              <a:rPr lang="en-US" altLang="zh-CN" sz="2000" dirty="0">
                <a:solidFill>
                  <a:schemeClr val="tx1">
                    <a:lumMod val="75000"/>
                    <a:lumOff val="25000"/>
                  </a:schemeClr>
                </a:solidFill>
                <a:latin typeface="Arial" charset="0"/>
                <a:ea typeface="Arial" charset="0"/>
                <a:cs typeface="Arial" charset="0"/>
              </a:rPr>
              <a:t>the results show that there is a positive relationship between the price premium and the level of cash dividend payments. </a:t>
            </a:r>
            <a:r>
              <a:rPr lang="en-US" altLang="zh-CN" sz="2000" dirty="0" smtClean="0">
                <a:solidFill>
                  <a:schemeClr val="tx1">
                    <a:lumMod val="75000"/>
                    <a:lumOff val="25000"/>
                  </a:schemeClr>
                </a:solidFill>
                <a:latin typeface="Arial" charset="0"/>
                <a:ea typeface="Arial" charset="0"/>
                <a:cs typeface="Arial" charset="0"/>
              </a:rPr>
              <a:t>The paper </a:t>
            </a:r>
            <a:r>
              <a:rPr lang="en-US" altLang="zh-CN" sz="2000" dirty="0">
                <a:solidFill>
                  <a:schemeClr val="tx1">
                    <a:lumMod val="75000"/>
                    <a:lumOff val="25000"/>
                  </a:schemeClr>
                </a:solidFill>
                <a:latin typeface="Arial" charset="0"/>
                <a:ea typeface="Arial" charset="0"/>
                <a:cs typeface="Arial" charset="0"/>
              </a:rPr>
              <a:t>also notice that the price premium is positively correlated to both the relative liquidity and the profitability of a company</a:t>
            </a:r>
            <a:r>
              <a:rPr lang="en-US" altLang="zh-CN" sz="2000" dirty="0" smtClean="0">
                <a:solidFill>
                  <a:schemeClr val="tx1">
                    <a:lumMod val="75000"/>
                    <a:lumOff val="25000"/>
                  </a:schemeClr>
                </a:solidFill>
                <a:latin typeface="Arial" charset="0"/>
                <a:ea typeface="Arial" charset="0"/>
                <a:cs typeface="Arial" charset="0"/>
              </a:rPr>
              <a:t>.</a:t>
            </a:r>
          </a:p>
          <a:p>
            <a:pPr marL="342900" indent="-342900" defTabSz="914400">
              <a:lnSpc>
                <a:spcPct val="130000"/>
              </a:lnSpc>
              <a:buFont typeface="Arial" charset="0"/>
              <a:buChar char="•"/>
            </a:pPr>
            <a:r>
              <a:rPr lang="en-US" altLang="zh-CN" sz="2000" b="1" dirty="0">
                <a:solidFill>
                  <a:schemeClr val="tx1">
                    <a:lumMod val="75000"/>
                    <a:lumOff val="25000"/>
                  </a:schemeClr>
                </a:solidFill>
                <a:latin typeface="Arial" charset="0"/>
                <a:ea typeface="Arial" charset="0"/>
                <a:cs typeface="Arial" charset="0"/>
              </a:rPr>
              <a:t>Using the event study approach, </a:t>
            </a:r>
            <a:r>
              <a:rPr lang="en-US" altLang="zh-CN" sz="2000" dirty="0" smtClean="0">
                <a:solidFill>
                  <a:schemeClr val="tx1">
                    <a:lumMod val="75000"/>
                    <a:lumOff val="25000"/>
                  </a:schemeClr>
                </a:solidFill>
                <a:latin typeface="Arial" charset="0"/>
                <a:ea typeface="Arial" charset="0"/>
                <a:cs typeface="Arial" charset="0"/>
              </a:rPr>
              <a:t>The paper </a:t>
            </a:r>
            <a:r>
              <a:rPr lang="en-US" altLang="zh-CN" sz="2000" dirty="0">
                <a:solidFill>
                  <a:schemeClr val="tx1">
                    <a:lumMod val="75000"/>
                    <a:lumOff val="25000"/>
                  </a:schemeClr>
                </a:solidFill>
                <a:latin typeface="Arial" charset="0"/>
                <a:ea typeface="Arial" charset="0"/>
                <a:cs typeface="Arial" charset="0"/>
              </a:rPr>
              <a:t>find that the illiquid B-share market react positively (negatively) to the dividend initiation (omission).</a:t>
            </a:r>
            <a:endParaRPr lang="en-US" altLang="zh-CN" sz="2000" dirty="0">
              <a:solidFill>
                <a:schemeClr val="tx1">
                  <a:lumMod val="75000"/>
                  <a:lumOff val="25000"/>
                </a:schemeClr>
              </a:solidFill>
              <a:latin typeface="Arial" charset="0"/>
              <a:ea typeface="Arial" charset="0"/>
              <a:cs typeface="Arial" charset="0"/>
            </a:endParaRPr>
          </a:p>
        </p:txBody>
      </p:sp>
    </p:spTree>
    <p:extLst>
      <p:ext uri="{BB962C8B-B14F-4D97-AF65-F5344CB8AC3E}">
        <p14:creationId xmlns:p14="http://schemas.microsoft.com/office/powerpoint/2010/main" val="167921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702050" y="1733561"/>
            <a:ext cx="4787900" cy="1716367"/>
          </a:xfrm>
        </p:spPr>
        <p:txBody>
          <a:bodyPr/>
          <a:lstStyle/>
          <a:p>
            <a:r>
              <a:rPr lang="en-US" altLang="zh-CN" dirty="0"/>
              <a:t>Thank You</a:t>
            </a:r>
          </a:p>
          <a:p>
            <a:r>
              <a:rPr lang="en-US" altLang="zh-CN" dirty="0"/>
              <a:t>For Watching</a:t>
            </a:r>
          </a:p>
        </p:txBody>
      </p:sp>
      <p:sp>
        <p:nvSpPr>
          <p:cNvPr id="3" name="文本占位符 2"/>
          <p:cNvSpPr>
            <a:spLocks noGrp="1"/>
          </p:cNvSpPr>
          <p:nvPr>
            <p:ph type="body" sz="quarter" idx="12"/>
          </p:nvPr>
        </p:nvSpPr>
        <p:spPr>
          <a:xfrm rot="21077348">
            <a:off x="3470274" y="4047049"/>
            <a:ext cx="5251450" cy="590931"/>
          </a:xfrm>
        </p:spPr>
        <p:txBody>
          <a:bodyPr/>
          <a:lstStyle/>
          <a:p>
            <a:r>
              <a:rPr lang="en-US" altLang="zh-CN" sz="3600" dirty="0"/>
              <a:t>THE END</a:t>
            </a:r>
          </a:p>
        </p:txBody>
      </p:sp>
    </p:spTree>
    <p:extLst>
      <p:ext uri="{BB962C8B-B14F-4D97-AF65-F5344CB8AC3E}">
        <p14:creationId xmlns:p14="http://schemas.microsoft.com/office/powerpoint/2010/main" val="2433554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20312" y="460065"/>
            <a:ext cx="3742267" cy="480131"/>
          </a:xfrm>
        </p:spPr>
        <p:txBody>
          <a:bodyPr/>
          <a:lstStyle/>
          <a:p>
            <a:r>
              <a:rPr lang="en-US" altLang="zh-CN" dirty="0" smtClean="0"/>
              <a:t>0.Abstract</a:t>
            </a:r>
            <a:endParaRPr lang="zh-CN" altLang="en-US" dirty="0"/>
          </a:p>
        </p:txBody>
      </p:sp>
      <p:grpSp>
        <p:nvGrpSpPr>
          <p:cNvPr id="11" name="组合 10"/>
          <p:cNvGrpSpPr/>
          <p:nvPr/>
        </p:nvGrpSpPr>
        <p:grpSpPr>
          <a:xfrm>
            <a:off x="615065" y="1225454"/>
            <a:ext cx="670842" cy="279352"/>
            <a:chOff x="2569945" y="2691421"/>
            <a:chExt cx="2034970" cy="847402"/>
          </a:xfrm>
        </p:grpSpPr>
        <p:sp>
          <p:nvSpPr>
            <p:cNvPr id="12"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矩形 5"/>
          <p:cNvSpPr/>
          <p:nvPr/>
        </p:nvSpPr>
        <p:spPr>
          <a:xfrm>
            <a:off x="1298236" y="1098466"/>
            <a:ext cx="10293541" cy="5847755"/>
          </a:xfrm>
          <a:prstGeom prst="rect">
            <a:avLst/>
          </a:prstGeom>
        </p:spPr>
        <p:txBody>
          <a:bodyPr wrap="square">
            <a:spAutoFit/>
          </a:bodyPr>
          <a:lstStyle/>
          <a:p>
            <a:pPr algn="just"/>
            <a:r>
              <a:rPr lang="zh-CN" altLang="en-US" sz="2200" dirty="0">
                <a:latin typeface="Arial" charset="0"/>
                <a:ea typeface="Arial" charset="0"/>
                <a:cs typeface="Arial" charset="0"/>
              </a:rPr>
              <a:t>This paper examines </a:t>
            </a:r>
            <a:r>
              <a:rPr lang="zh-CN" altLang="en-US" sz="2200" b="1" dirty="0">
                <a:latin typeface="Arial" charset="0"/>
                <a:ea typeface="Arial" charset="0"/>
                <a:cs typeface="Arial" charset="0"/>
              </a:rPr>
              <a:t>the relevance of cash dividend from the theoretical and empirical perspectives by taking market liquidity into account</a:t>
            </a:r>
            <a:r>
              <a:rPr lang="zh-CN" altLang="en-US" sz="2200" dirty="0">
                <a:latin typeface="Arial" charset="0"/>
                <a:ea typeface="Arial" charset="0"/>
                <a:cs typeface="Arial" charset="0"/>
              </a:rPr>
              <a:t>. </a:t>
            </a:r>
            <a:endParaRPr lang="en-US" altLang="zh-CN" sz="2200" dirty="0" smtClean="0">
              <a:latin typeface="Arial" charset="0"/>
              <a:ea typeface="Arial" charset="0"/>
              <a:cs typeface="Arial" charset="0"/>
            </a:endParaRPr>
          </a:p>
          <a:p>
            <a:pPr algn="just"/>
            <a:endParaRPr lang="en-US" altLang="zh-CN" sz="2200" dirty="0" smtClean="0">
              <a:latin typeface="Arial" charset="0"/>
              <a:ea typeface="Arial" charset="0"/>
              <a:cs typeface="Arial" charset="0"/>
            </a:endParaRPr>
          </a:p>
          <a:p>
            <a:pPr algn="just"/>
            <a:r>
              <a:rPr lang="en-US" altLang="zh-CN" sz="2200" dirty="0" smtClean="0">
                <a:latin typeface="Arial" charset="0"/>
                <a:ea typeface="Arial" charset="0"/>
                <a:cs typeface="Arial" charset="0"/>
              </a:rPr>
              <a:t>The paper</a:t>
            </a:r>
            <a:r>
              <a:rPr lang="zh-CN" altLang="en-US" sz="2200" dirty="0" smtClean="0">
                <a:latin typeface="Arial" charset="0"/>
                <a:ea typeface="Arial" charset="0"/>
                <a:cs typeface="Arial" charset="0"/>
              </a:rPr>
              <a:t> </a:t>
            </a:r>
            <a:r>
              <a:rPr lang="zh-CN" altLang="en-US" sz="2200" dirty="0">
                <a:latin typeface="Arial" charset="0"/>
                <a:ea typeface="Arial" charset="0"/>
                <a:cs typeface="Arial" charset="0"/>
              </a:rPr>
              <a:t>construct </a:t>
            </a:r>
            <a:r>
              <a:rPr lang="zh-CN" altLang="en-US" sz="2200" b="1" dirty="0">
                <a:latin typeface="Arial" charset="0"/>
                <a:ea typeface="Arial" charset="0"/>
                <a:cs typeface="Arial" charset="0"/>
              </a:rPr>
              <a:t>an economic model </a:t>
            </a:r>
            <a:r>
              <a:rPr lang="zh-CN" altLang="en-US" sz="2200" dirty="0">
                <a:latin typeface="Arial" charset="0"/>
                <a:ea typeface="Arial" charset="0"/>
                <a:cs typeface="Arial" charset="0"/>
              </a:rPr>
              <a:t>which demonstrates that </a:t>
            </a:r>
            <a:r>
              <a:rPr lang="zh-CN" altLang="en-US" sz="2200" b="1" dirty="0">
                <a:latin typeface="Arial" charset="0"/>
                <a:ea typeface="Arial" charset="0"/>
                <a:cs typeface="Arial" charset="0"/>
              </a:rPr>
              <a:t>the effect of cash dividend on firm valuation depends on the status of market liquidity. </a:t>
            </a:r>
            <a:endParaRPr lang="en-US" altLang="zh-CN" sz="2200" b="1" dirty="0" smtClean="0">
              <a:latin typeface="Arial" charset="0"/>
              <a:ea typeface="Arial" charset="0"/>
              <a:cs typeface="Arial" charset="0"/>
            </a:endParaRPr>
          </a:p>
          <a:p>
            <a:pPr algn="just"/>
            <a:endParaRPr lang="en-US" altLang="zh-CN" sz="2200" b="1" dirty="0" smtClean="0">
              <a:latin typeface="Arial" charset="0"/>
              <a:ea typeface="Arial" charset="0"/>
              <a:cs typeface="Arial" charset="0"/>
            </a:endParaRPr>
          </a:p>
          <a:p>
            <a:pPr algn="just"/>
            <a:r>
              <a:rPr lang="en-US" altLang="zh-CN" sz="2200" dirty="0" smtClean="0">
                <a:latin typeface="Arial" charset="0"/>
                <a:ea typeface="Arial" charset="0"/>
                <a:cs typeface="Arial" charset="0"/>
              </a:rPr>
              <a:t>The</a:t>
            </a:r>
            <a:r>
              <a:rPr lang="zh-CN" altLang="en-US" sz="2200" dirty="0" smtClean="0">
                <a:latin typeface="Arial" charset="0"/>
                <a:ea typeface="Arial" charset="0"/>
                <a:cs typeface="Arial" charset="0"/>
              </a:rPr>
              <a:t> </a:t>
            </a:r>
            <a:r>
              <a:rPr lang="zh-CN" altLang="en-US" sz="2200" dirty="0">
                <a:latin typeface="Arial" charset="0"/>
                <a:ea typeface="Arial" charset="0"/>
                <a:cs typeface="Arial" charset="0"/>
              </a:rPr>
              <a:t>results from the dynamic panel regression indicates that </a:t>
            </a:r>
            <a:r>
              <a:rPr lang="zh-CN" altLang="en-US" sz="2200" b="1" dirty="0">
                <a:latin typeface="Arial" charset="0"/>
                <a:ea typeface="Arial" charset="0"/>
                <a:cs typeface="Arial" charset="0"/>
              </a:rPr>
              <a:t>the price premium of B-share relative to A-share is positively correlated to the level of cash dividend, and this relationship even becomes stronger when the relative liquidity of B-share is low. </a:t>
            </a:r>
            <a:r>
              <a:rPr lang="zh-CN" altLang="en-US" sz="2200" dirty="0">
                <a:latin typeface="Arial" charset="0"/>
                <a:ea typeface="Arial" charset="0"/>
                <a:cs typeface="Arial" charset="0"/>
              </a:rPr>
              <a:t>In addition, </a:t>
            </a:r>
            <a:r>
              <a:rPr lang="zh-CN" altLang="en-US" sz="2200" b="1" dirty="0">
                <a:latin typeface="Arial" charset="0"/>
                <a:ea typeface="Arial" charset="0"/>
                <a:cs typeface="Arial" charset="0"/>
              </a:rPr>
              <a:t>the price premium is positively affected by the relative liquidity and firm profitability. </a:t>
            </a:r>
            <a:endParaRPr lang="en-US" altLang="zh-CN" sz="2200" b="1" dirty="0" smtClean="0">
              <a:latin typeface="Arial" charset="0"/>
              <a:ea typeface="Arial" charset="0"/>
              <a:cs typeface="Arial" charset="0"/>
            </a:endParaRPr>
          </a:p>
          <a:p>
            <a:pPr algn="just"/>
            <a:endParaRPr lang="en-US" altLang="zh-CN" sz="2200" b="1" dirty="0" smtClean="0">
              <a:latin typeface="Arial" charset="0"/>
              <a:ea typeface="Arial" charset="0"/>
              <a:cs typeface="Arial" charset="0"/>
            </a:endParaRPr>
          </a:p>
          <a:p>
            <a:pPr algn="just"/>
            <a:r>
              <a:rPr lang="en-US" altLang="zh-CN" sz="2200" dirty="0">
                <a:latin typeface="Arial" charset="0"/>
                <a:ea typeface="Arial" charset="0"/>
                <a:cs typeface="Arial" charset="0"/>
              </a:rPr>
              <a:t>Using the event study approach, </a:t>
            </a:r>
            <a:r>
              <a:rPr lang="en-US" altLang="zh-CN" sz="2200" dirty="0">
                <a:latin typeface="Arial" charset="0"/>
                <a:ea typeface="Arial" charset="0"/>
                <a:cs typeface="Arial" charset="0"/>
              </a:rPr>
              <a:t>t</a:t>
            </a:r>
            <a:r>
              <a:rPr lang="en-US" altLang="zh-CN" sz="2200" dirty="0" smtClean="0">
                <a:latin typeface="Arial" charset="0"/>
                <a:ea typeface="Arial" charset="0"/>
                <a:cs typeface="Arial" charset="0"/>
              </a:rPr>
              <a:t>he paper </a:t>
            </a:r>
            <a:r>
              <a:rPr lang="en-US" altLang="zh-CN" sz="2200" b="1" dirty="0">
                <a:latin typeface="Arial" charset="0"/>
                <a:ea typeface="Arial" charset="0"/>
                <a:cs typeface="Arial" charset="0"/>
              </a:rPr>
              <a:t>observed a more positive (negative) response to the announcement of cash dividend initiation (omission) in the B-share market. </a:t>
            </a:r>
            <a:r>
              <a:rPr lang="en-US" altLang="zh-CN" sz="2200" dirty="0">
                <a:latin typeface="Arial" charset="0"/>
                <a:ea typeface="Arial" charset="0"/>
                <a:cs typeface="Arial" charset="0"/>
              </a:rPr>
              <a:t>In particular, this positive response on the initiation is negatively correlated with the relative liquidity. </a:t>
            </a:r>
          </a:p>
          <a:p>
            <a:pPr algn="just"/>
            <a:endParaRPr lang="en-US" altLang="zh-CN" sz="2200" b="1" dirty="0" smtClean="0">
              <a:latin typeface="Arial" charset="0"/>
              <a:ea typeface="Arial" charset="0"/>
              <a:cs typeface="Arial" charset="0"/>
            </a:endParaRPr>
          </a:p>
        </p:txBody>
      </p:sp>
      <p:grpSp>
        <p:nvGrpSpPr>
          <p:cNvPr id="30" name="组合 10"/>
          <p:cNvGrpSpPr/>
          <p:nvPr/>
        </p:nvGrpSpPr>
        <p:grpSpPr>
          <a:xfrm>
            <a:off x="644362" y="2239678"/>
            <a:ext cx="670842" cy="279352"/>
            <a:chOff x="2569945" y="2691421"/>
            <a:chExt cx="2034970" cy="847402"/>
          </a:xfrm>
        </p:grpSpPr>
        <p:sp>
          <p:nvSpPr>
            <p:cNvPr id="31"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 name="组合 10"/>
          <p:cNvGrpSpPr/>
          <p:nvPr/>
        </p:nvGrpSpPr>
        <p:grpSpPr>
          <a:xfrm>
            <a:off x="627394" y="3253902"/>
            <a:ext cx="670842" cy="279352"/>
            <a:chOff x="2569945" y="2691421"/>
            <a:chExt cx="2034970" cy="847402"/>
          </a:xfrm>
        </p:grpSpPr>
        <p:sp>
          <p:nvSpPr>
            <p:cNvPr id="56"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9" name="组合 10"/>
          <p:cNvGrpSpPr/>
          <p:nvPr/>
        </p:nvGrpSpPr>
        <p:grpSpPr>
          <a:xfrm>
            <a:off x="596775" y="5129456"/>
            <a:ext cx="670842" cy="309407"/>
            <a:chOff x="2569945" y="2691421"/>
            <a:chExt cx="2034970" cy="847402"/>
          </a:xfrm>
        </p:grpSpPr>
        <p:sp>
          <p:nvSpPr>
            <p:cNvPr id="60"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5818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80811"/>
            <a:ext cx="3742267" cy="480131"/>
          </a:xfrm>
        </p:spPr>
        <p:txBody>
          <a:bodyPr/>
          <a:lstStyle/>
          <a:p>
            <a:r>
              <a:rPr lang="en-US" altLang="zh-CN" dirty="0"/>
              <a:t>1</a:t>
            </a:r>
            <a:r>
              <a:rPr lang="en-US" altLang="zh-CN" dirty="0" smtClean="0"/>
              <a:t>. Introduction</a:t>
            </a:r>
            <a:endParaRPr lang="zh-CN" altLang="en-US" dirty="0"/>
          </a:p>
        </p:txBody>
      </p:sp>
      <p:sp>
        <p:nvSpPr>
          <p:cNvPr id="9" name="文本框 8"/>
          <p:cNvSpPr txBox="1"/>
          <p:nvPr/>
        </p:nvSpPr>
        <p:spPr>
          <a:xfrm>
            <a:off x="1350969" y="1559322"/>
            <a:ext cx="9331325" cy="2246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Arial" charset="0"/>
                <a:ea typeface="Arial" charset="0"/>
                <a:cs typeface="Arial" charset="0"/>
              </a:rPr>
              <a:t>irrelevance theory </a:t>
            </a:r>
            <a:endParaRPr lang="en-US" altLang="zh-CN" sz="2000" dirty="0" smtClean="0">
              <a:latin typeface="Arial" charset="0"/>
              <a:ea typeface="Arial" charset="0"/>
              <a:cs typeface="Arial" charset="0"/>
            </a:endParaRPr>
          </a:p>
          <a:p>
            <a:r>
              <a:rPr lang="en-US" altLang="zh-CN" sz="2000" dirty="0">
                <a:latin typeface="Arial" charset="0"/>
                <a:ea typeface="Arial" charset="0"/>
                <a:cs typeface="Arial" charset="0"/>
              </a:rPr>
              <a:t>perfect market liquidity </a:t>
            </a:r>
          </a:p>
          <a:p>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1) exogenous transaction costs, such as brokerage commissions; </a:t>
            </a:r>
            <a:endParaRPr lang="en-US" altLang="zh-CN" sz="2000" dirty="0" smtClean="0">
              <a:latin typeface="Arial" charset="0"/>
              <a:ea typeface="Arial" charset="0"/>
              <a:cs typeface="Arial" charset="0"/>
            </a:endParaRPr>
          </a:p>
          <a:p>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2) demand pressure and inventory risk; </a:t>
            </a:r>
            <a:endParaRPr lang="en-US" altLang="zh-CN" sz="2000" dirty="0" smtClean="0">
              <a:latin typeface="Arial" charset="0"/>
              <a:ea typeface="Arial" charset="0"/>
              <a:cs typeface="Arial" charset="0"/>
            </a:endParaRPr>
          </a:p>
          <a:p>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3) information asymmetry among investors; </a:t>
            </a:r>
            <a:endParaRPr lang="en-US" altLang="zh-CN" sz="2000" dirty="0" smtClean="0">
              <a:latin typeface="Arial" charset="0"/>
              <a:ea typeface="Arial" charset="0"/>
              <a:cs typeface="Arial" charset="0"/>
            </a:endParaRPr>
          </a:p>
          <a:p>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4) search and delay costs. </a:t>
            </a:r>
          </a:p>
          <a:p>
            <a:endParaRPr lang="en-US" altLang="zh-CN" sz="2000" dirty="0"/>
          </a:p>
        </p:txBody>
      </p:sp>
      <p:sp>
        <p:nvSpPr>
          <p:cNvPr id="10" name="矩形 9"/>
          <p:cNvSpPr/>
          <p:nvPr/>
        </p:nvSpPr>
        <p:spPr>
          <a:xfrm>
            <a:off x="1350969" y="1113046"/>
            <a:ext cx="5065617" cy="892552"/>
          </a:xfrm>
          <a:prstGeom prst="rect">
            <a:avLst/>
          </a:prstGeom>
        </p:spPr>
        <p:txBody>
          <a:bodyPr wrap="none">
            <a:spAutoFit/>
          </a:bodyPr>
          <a:lstStyle/>
          <a:p>
            <a:pPr>
              <a:lnSpc>
                <a:spcPct val="130000"/>
              </a:lnSpc>
            </a:pPr>
            <a:r>
              <a:rPr lang="en-US" altLang="zh-CN" sz="2000" b="1" dirty="0" smtClean="0">
                <a:solidFill>
                  <a:schemeClr val="accent2"/>
                </a:solidFill>
              </a:rPr>
              <a:t>MM</a:t>
            </a:r>
            <a:r>
              <a:rPr lang="zh-CN" altLang="en-US" sz="2000" b="1" dirty="0" smtClean="0">
                <a:solidFill>
                  <a:schemeClr val="accent2"/>
                </a:solidFill>
              </a:rPr>
              <a:t> </a:t>
            </a:r>
            <a:r>
              <a:rPr lang="en-US" altLang="zh-CN" sz="2000" b="1" dirty="0" smtClean="0">
                <a:solidFill>
                  <a:schemeClr val="accent2"/>
                </a:solidFill>
              </a:rPr>
              <a:t>theory——</a:t>
            </a:r>
            <a:r>
              <a:rPr lang="en-US" altLang="zh-CN" sz="2000" dirty="0"/>
              <a:t>Miller and Modigliani </a:t>
            </a:r>
            <a:r>
              <a:rPr lang="zh-CN" altLang="en-US" sz="2000" dirty="0" smtClean="0"/>
              <a:t>（</a:t>
            </a:r>
            <a:r>
              <a:rPr lang="en-US" altLang="zh-CN" sz="2000" dirty="0" smtClean="0"/>
              <a:t>1961</a:t>
            </a:r>
            <a:r>
              <a:rPr lang="zh-CN" altLang="en-US" sz="2000" dirty="0" smtClean="0"/>
              <a:t>）</a:t>
            </a:r>
            <a:endParaRPr lang="en-US" altLang="zh-CN" sz="2000" dirty="0"/>
          </a:p>
          <a:p>
            <a:pPr lvl="0">
              <a:lnSpc>
                <a:spcPct val="130000"/>
              </a:lnSpc>
            </a:pPr>
            <a:endParaRPr lang="en-US" altLang="zh-CN" sz="2000" b="1" dirty="0">
              <a:solidFill>
                <a:schemeClr val="accent2"/>
              </a:solidFill>
            </a:endParaRPr>
          </a:p>
        </p:txBody>
      </p:sp>
      <p:grpSp>
        <p:nvGrpSpPr>
          <p:cNvPr id="11" name="组合 10"/>
          <p:cNvGrpSpPr/>
          <p:nvPr/>
        </p:nvGrpSpPr>
        <p:grpSpPr>
          <a:xfrm>
            <a:off x="615065" y="1225454"/>
            <a:ext cx="670842" cy="279352"/>
            <a:chOff x="2569945" y="2691421"/>
            <a:chExt cx="2034970" cy="847402"/>
          </a:xfrm>
        </p:grpSpPr>
        <p:sp>
          <p:nvSpPr>
            <p:cNvPr id="12"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文本框 28"/>
          <p:cNvSpPr txBox="1"/>
          <p:nvPr/>
        </p:nvSpPr>
        <p:spPr>
          <a:xfrm>
            <a:off x="1350968" y="3578386"/>
            <a:ext cx="9331325" cy="16312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The </a:t>
            </a:r>
            <a:r>
              <a:rPr lang="en-US" altLang="zh-CN" sz="2000" dirty="0"/>
              <a:t>underlying reason for liquidity to affects prices </a:t>
            </a:r>
            <a:r>
              <a:rPr lang="en-US" altLang="zh-CN" sz="2000" dirty="0" smtClean="0"/>
              <a:t>——</a:t>
            </a:r>
            <a:r>
              <a:rPr lang="is-IS" altLang="zh-CN" sz="2000" dirty="0"/>
              <a:t>Amihud </a:t>
            </a:r>
            <a:r>
              <a:rPr lang="zh-CN" altLang="en-US" sz="2000" dirty="0" smtClean="0"/>
              <a:t>（</a:t>
            </a:r>
            <a:r>
              <a:rPr lang="is-IS" altLang="zh-CN" sz="2000" dirty="0" smtClean="0"/>
              <a:t>2008</a:t>
            </a:r>
            <a:r>
              <a:rPr lang="zh-CN" altLang="en-US" sz="2000" dirty="0" smtClean="0"/>
              <a:t>）：</a:t>
            </a:r>
            <a:r>
              <a:rPr lang="en-US" altLang="zh-CN" sz="2000" dirty="0" smtClean="0">
                <a:latin typeface="Arial" charset="0"/>
                <a:ea typeface="Arial" charset="0"/>
                <a:cs typeface="Arial" charset="0"/>
              </a:rPr>
              <a:t>liquidity </a:t>
            </a:r>
            <a:r>
              <a:rPr lang="en-US" altLang="zh-CN" sz="2000" dirty="0">
                <a:latin typeface="Arial" charset="0"/>
                <a:ea typeface="Arial" charset="0"/>
                <a:cs typeface="Arial" charset="0"/>
              </a:rPr>
              <a:t>cost adds incremental burden to an investor when he trades a security</a:t>
            </a:r>
            <a:r>
              <a:rPr lang="en-US" altLang="zh-CN" sz="2000" dirty="0" smtClean="0">
                <a:latin typeface="Arial" charset="0"/>
                <a:ea typeface="Arial" charset="0"/>
                <a:cs typeface="Arial" charset="0"/>
              </a:rPr>
              <a:t>.</a:t>
            </a:r>
            <a:endParaRPr lang="en-US" altLang="zh-CN" sz="2000" dirty="0" smtClean="0"/>
          </a:p>
          <a:p>
            <a:endParaRPr lang="en-US" altLang="zh-CN" sz="2000" dirty="0"/>
          </a:p>
          <a:p>
            <a:r>
              <a:rPr lang="en-US" altLang="zh-CN" sz="2000" dirty="0" smtClean="0"/>
              <a:t>liquidity </a:t>
            </a:r>
            <a:r>
              <a:rPr lang="en-US" altLang="zh-CN" sz="2000" dirty="0"/>
              <a:t>hypothesis of dividend</a:t>
            </a:r>
            <a:r>
              <a:rPr lang="en-US" altLang="zh-CN" sz="2000" dirty="0" smtClean="0"/>
              <a:t>——Banerjee </a:t>
            </a:r>
            <a:r>
              <a:rPr lang="en-US" altLang="zh-CN" sz="2000" dirty="0"/>
              <a:t>et al. </a:t>
            </a:r>
            <a:r>
              <a:rPr lang="zh-CN" altLang="en-US" sz="2000" dirty="0" smtClean="0"/>
              <a:t>（</a:t>
            </a:r>
            <a:r>
              <a:rPr lang="en-US" altLang="zh-CN" sz="2000" dirty="0" smtClean="0"/>
              <a:t>2007</a:t>
            </a:r>
            <a:r>
              <a:rPr lang="zh-CN" altLang="en-US" sz="2000" dirty="0" smtClean="0"/>
              <a:t>）</a:t>
            </a:r>
            <a:r>
              <a:rPr lang="zh-CN" altLang="en-US" sz="2000" dirty="0" smtClean="0">
                <a:latin typeface="Arial" charset="0"/>
                <a:ea typeface="Arial" charset="0"/>
                <a:cs typeface="Arial" charset="0"/>
              </a:rPr>
              <a:t>：</a:t>
            </a:r>
            <a:r>
              <a:rPr lang="en-US" altLang="zh-CN" sz="2000" dirty="0" smtClean="0">
                <a:latin typeface="Arial" charset="0"/>
                <a:ea typeface="Arial" charset="0"/>
                <a:cs typeface="Arial" charset="0"/>
              </a:rPr>
              <a:t> </a:t>
            </a:r>
            <a:r>
              <a:rPr lang="en-US" altLang="zh-CN" sz="2000" dirty="0">
                <a:latin typeface="Arial" charset="0"/>
                <a:ea typeface="Arial" charset="0"/>
                <a:cs typeface="Arial" charset="0"/>
              </a:rPr>
              <a:t>investors prefer cash dividend payers when markets liquidity is </a:t>
            </a:r>
            <a:r>
              <a:rPr lang="en-US" altLang="zh-CN" sz="2000" dirty="0" smtClean="0">
                <a:latin typeface="Arial" charset="0"/>
                <a:ea typeface="Arial" charset="0"/>
                <a:cs typeface="Arial" charset="0"/>
              </a:rPr>
              <a:t>low</a:t>
            </a:r>
          </a:p>
        </p:txBody>
      </p:sp>
      <p:grpSp>
        <p:nvGrpSpPr>
          <p:cNvPr id="30" name="组合 10"/>
          <p:cNvGrpSpPr/>
          <p:nvPr/>
        </p:nvGrpSpPr>
        <p:grpSpPr>
          <a:xfrm>
            <a:off x="672560" y="3645436"/>
            <a:ext cx="670842" cy="279352"/>
            <a:chOff x="2569945" y="2691421"/>
            <a:chExt cx="2034970" cy="847402"/>
          </a:xfrm>
        </p:grpSpPr>
        <p:sp>
          <p:nvSpPr>
            <p:cNvPr id="31"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10"/>
          <p:cNvGrpSpPr/>
          <p:nvPr/>
        </p:nvGrpSpPr>
        <p:grpSpPr>
          <a:xfrm>
            <a:off x="705979" y="4606517"/>
            <a:ext cx="670842" cy="279352"/>
            <a:chOff x="2569945" y="2691421"/>
            <a:chExt cx="2034970" cy="847402"/>
          </a:xfrm>
        </p:grpSpPr>
        <p:sp>
          <p:nvSpPr>
            <p:cNvPr id="38"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5214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80811"/>
            <a:ext cx="3742267" cy="480131"/>
          </a:xfrm>
        </p:spPr>
        <p:txBody>
          <a:bodyPr/>
          <a:lstStyle/>
          <a:p>
            <a:r>
              <a:rPr lang="en-US" altLang="zh-CN" dirty="0"/>
              <a:t>1</a:t>
            </a:r>
            <a:r>
              <a:rPr lang="en-US" altLang="zh-CN" dirty="0" smtClean="0"/>
              <a:t>. Introduction</a:t>
            </a:r>
            <a:endParaRPr lang="zh-CN" altLang="en-US" dirty="0"/>
          </a:p>
        </p:txBody>
      </p:sp>
      <p:sp>
        <p:nvSpPr>
          <p:cNvPr id="9" name="文本框 8"/>
          <p:cNvSpPr txBox="1"/>
          <p:nvPr/>
        </p:nvSpPr>
        <p:spPr>
          <a:xfrm>
            <a:off x="1375586" y="1391233"/>
            <a:ext cx="5035763"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charset="0"/>
              <a:buChar char="•"/>
            </a:pPr>
            <a:r>
              <a:rPr lang="en-US" altLang="zh-CN" sz="2000" dirty="0">
                <a:latin typeface="Arial" charset="0"/>
                <a:ea typeface="Arial" charset="0"/>
                <a:cs typeface="Arial" charset="0"/>
              </a:rPr>
              <a:t>Shanghai Stock Exchange </a:t>
            </a:r>
            <a:r>
              <a:rPr lang="en-US" altLang="zh-CN" sz="2000" dirty="0" smtClean="0">
                <a:latin typeface="Arial" charset="0"/>
                <a:ea typeface="Arial" charset="0"/>
                <a:cs typeface="Arial" charset="0"/>
              </a:rPr>
              <a:t>(Nov.1990</a:t>
            </a:r>
            <a:r>
              <a:rPr lang="en-US" altLang="zh-CN" sz="2000" dirty="0">
                <a:latin typeface="Arial" charset="0"/>
                <a:ea typeface="Arial" charset="0"/>
                <a:cs typeface="Arial" charset="0"/>
              </a:rPr>
              <a:t>) </a:t>
            </a:r>
            <a:endParaRPr lang="en-US" altLang="zh-CN" sz="2000" dirty="0" smtClean="0">
              <a:latin typeface="Arial" charset="0"/>
              <a:ea typeface="Arial" charset="0"/>
              <a:cs typeface="Arial" charset="0"/>
            </a:endParaRPr>
          </a:p>
          <a:p>
            <a:pPr marL="342900" indent="-342900">
              <a:buFont typeface="Arial" charset="0"/>
              <a:buChar char="•"/>
            </a:pPr>
            <a:r>
              <a:rPr lang="en-US" altLang="zh-CN" sz="2000" dirty="0" smtClean="0">
                <a:latin typeface="Arial" charset="0"/>
                <a:ea typeface="Arial" charset="0"/>
                <a:cs typeface="Arial" charset="0"/>
              </a:rPr>
              <a:t>Shenzhen </a:t>
            </a:r>
            <a:r>
              <a:rPr lang="en-US" altLang="zh-CN" sz="2000" dirty="0">
                <a:latin typeface="Arial" charset="0"/>
                <a:ea typeface="Arial" charset="0"/>
                <a:cs typeface="Arial" charset="0"/>
              </a:rPr>
              <a:t>Stock Exchange </a:t>
            </a:r>
            <a:r>
              <a:rPr lang="en-US" altLang="zh-CN" sz="2000" dirty="0" smtClean="0">
                <a:latin typeface="Arial" charset="0"/>
                <a:ea typeface="Arial" charset="0"/>
                <a:cs typeface="Arial" charset="0"/>
              </a:rPr>
              <a:t>(Apr.1991)</a:t>
            </a:r>
          </a:p>
          <a:p>
            <a:endParaRPr lang="en-US" altLang="zh-CN" sz="2000" dirty="0">
              <a:latin typeface="Arial" charset="0"/>
              <a:ea typeface="Arial" charset="0"/>
              <a:cs typeface="Arial" charset="0"/>
            </a:endParaRPr>
          </a:p>
        </p:txBody>
      </p:sp>
      <p:sp>
        <p:nvSpPr>
          <p:cNvPr id="10" name="矩形 9"/>
          <p:cNvSpPr/>
          <p:nvPr/>
        </p:nvSpPr>
        <p:spPr>
          <a:xfrm>
            <a:off x="1403486" y="986748"/>
            <a:ext cx="4398768" cy="445635"/>
          </a:xfrm>
          <a:prstGeom prst="rect">
            <a:avLst/>
          </a:prstGeom>
        </p:spPr>
        <p:txBody>
          <a:bodyPr wrap="none">
            <a:spAutoFit/>
          </a:bodyPr>
          <a:lstStyle/>
          <a:p>
            <a:pPr>
              <a:lnSpc>
                <a:spcPct val="130000"/>
              </a:lnSpc>
            </a:pPr>
            <a:r>
              <a:rPr lang="en-US" altLang="zh-CN" sz="2000" b="1" dirty="0">
                <a:solidFill>
                  <a:schemeClr val="accent2"/>
                </a:solidFill>
              </a:rPr>
              <a:t>A brief history of Chinese stock markets.</a:t>
            </a:r>
          </a:p>
        </p:txBody>
      </p:sp>
      <p:grpSp>
        <p:nvGrpSpPr>
          <p:cNvPr id="11" name="组合 10"/>
          <p:cNvGrpSpPr/>
          <p:nvPr/>
        </p:nvGrpSpPr>
        <p:grpSpPr>
          <a:xfrm>
            <a:off x="654596" y="1153031"/>
            <a:ext cx="670842" cy="279352"/>
            <a:chOff x="2569945" y="2691421"/>
            <a:chExt cx="2034970" cy="847402"/>
          </a:xfrm>
        </p:grpSpPr>
        <p:sp>
          <p:nvSpPr>
            <p:cNvPr id="12"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文本框 28"/>
          <p:cNvSpPr txBox="1"/>
          <p:nvPr/>
        </p:nvSpPr>
        <p:spPr>
          <a:xfrm>
            <a:off x="1325438" y="2196015"/>
            <a:ext cx="6549840"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dirty="0"/>
              <a:t>China B- share discount </a:t>
            </a:r>
            <a:r>
              <a:rPr lang="en-US" altLang="zh-CN" sz="2000" dirty="0" smtClean="0"/>
              <a:t>puzzle</a:t>
            </a:r>
            <a:r>
              <a:rPr lang="zh-CN" altLang="en-US" sz="2000" dirty="0" smtClean="0"/>
              <a:t>：</a:t>
            </a:r>
            <a:r>
              <a:rPr lang="en-US" altLang="zh-CN" sz="2000" dirty="0" smtClean="0">
                <a:latin typeface="Arial" charset="0"/>
                <a:ea typeface="Arial" charset="0"/>
                <a:cs typeface="Arial" charset="0"/>
              </a:rPr>
              <a:t>B-shares </a:t>
            </a:r>
            <a:r>
              <a:rPr lang="en-US" altLang="zh-CN" sz="2000" dirty="0">
                <a:latin typeface="Arial" charset="0"/>
                <a:ea typeface="Arial" charset="0"/>
                <a:cs typeface="Arial" charset="0"/>
              </a:rPr>
              <a:t>always traded at a large discount relative to </a:t>
            </a:r>
            <a:r>
              <a:rPr lang="en-US" altLang="zh-CN" sz="2000" dirty="0" smtClean="0">
                <a:latin typeface="Arial" charset="0"/>
                <a:ea typeface="Arial" charset="0"/>
                <a:cs typeface="Arial" charset="0"/>
              </a:rPr>
              <a:t>A-shares</a:t>
            </a:r>
            <a:r>
              <a:rPr lang="en-US" altLang="zh-CN" sz="2000" dirty="0">
                <a:latin typeface="Arial" charset="0"/>
                <a:ea typeface="Arial" charset="0"/>
                <a:cs typeface="Arial" charset="0"/>
              </a:rPr>
              <a:t>——</a:t>
            </a:r>
            <a:r>
              <a:rPr lang="is-IS" altLang="zh-CN" sz="2000" dirty="0" smtClean="0">
                <a:latin typeface="Arial" charset="0"/>
                <a:ea typeface="Arial" charset="0"/>
                <a:cs typeface="Arial" charset="0"/>
              </a:rPr>
              <a:t> </a:t>
            </a:r>
            <a:r>
              <a:rPr lang="is-IS" altLang="zh-CN" sz="2000" dirty="0">
                <a:latin typeface="Arial" charset="0"/>
                <a:ea typeface="Arial" charset="0"/>
                <a:cs typeface="Arial" charset="0"/>
              </a:rPr>
              <a:t>Bailey (1994) </a:t>
            </a:r>
            <a:endParaRPr lang="is-IS" altLang="zh-CN" sz="2000" dirty="0" smtClean="0">
              <a:latin typeface="Arial" charset="0"/>
              <a:ea typeface="Arial" charset="0"/>
              <a:cs typeface="Arial" charset="0"/>
            </a:endParaRPr>
          </a:p>
          <a:p>
            <a:pPr marL="342900" indent="-342900" algn="just">
              <a:buFont typeface="Arial" charset="0"/>
              <a:buChar char="•"/>
            </a:pPr>
            <a:r>
              <a:rPr lang="en-US" altLang="zh-CN" sz="2000" dirty="0">
                <a:latin typeface="Arial" charset="0"/>
                <a:ea typeface="Arial" charset="0"/>
                <a:cs typeface="Arial" charset="0"/>
              </a:rPr>
              <a:t>T</a:t>
            </a:r>
            <a:r>
              <a:rPr lang="en-US" altLang="zh-CN" sz="2000" dirty="0" smtClean="0">
                <a:latin typeface="Arial" charset="0"/>
                <a:ea typeface="Arial" charset="0"/>
                <a:cs typeface="Arial" charset="0"/>
              </a:rPr>
              <a:t>he </a:t>
            </a:r>
            <a:r>
              <a:rPr lang="en-US" altLang="zh-CN" sz="2000" dirty="0">
                <a:latin typeface="Arial" charset="0"/>
                <a:ea typeface="Arial" charset="0"/>
                <a:cs typeface="Arial" charset="0"/>
              </a:rPr>
              <a:t>illiquidity of B-share </a:t>
            </a:r>
            <a:r>
              <a:rPr lang="en-US" altLang="zh-CN" sz="2000" dirty="0" smtClean="0">
                <a:latin typeface="Arial" charset="0"/>
                <a:ea typeface="Arial" charset="0"/>
                <a:cs typeface="Arial" charset="0"/>
              </a:rPr>
              <a:t>market</a:t>
            </a:r>
          </a:p>
          <a:p>
            <a:pPr marL="800100" lvl="1" indent="-342900" algn="just">
              <a:buFont typeface="Arial" charset="0"/>
              <a:buChar char="•"/>
            </a:pPr>
            <a:r>
              <a:rPr lang="en-US" altLang="zh-CN" sz="2000" dirty="0" smtClean="0">
                <a:latin typeface="Arial" charset="0"/>
                <a:ea typeface="Arial" charset="0"/>
                <a:cs typeface="Arial" charset="0"/>
              </a:rPr>
              <a:t> </a:t>
            </a:r>
            <a:r>
              <a:rPr lang="en-US" altLang="zh-CN" sz="2000" dirty="0">
                <a:latin typeface="Arial" charset="0"/>
                <a:ea typeface="Arial" charset="0"/>
                <a:cs typeface="Arial" charset="0"/>
              </a:rPr>
              <a:t>(Chen et al., 2001); </a:t>
            </a:r>
            <a:endParaRPr lang="en-US" altLang="zh-CN" sz="2000" dirty="0" smtClean="0">
              <a:latin typeface="Arial" charset="0"/>
              <a:ea typeface="Arial" charset="0"/>
              <a:cs typeface="Arial" charset="0"/>
            </a:endParaRPr>
          </a:p>
          <a:p>
            <a:pPr marL="342900" indent="-342900" algn="just">
              <a:buFont typeface="Arial" charset="0"/>
              <a:buChar char="•"/>
            </a:pPr>
            <a:r>
              <a:rPr lang="en-US" altLang="zh-CN" sz="2000" dirty="0">
                <a:latin typeface="Arial" charset="0"/>
                <a:ea typeface="Arial" charset="0"/>
                <a:cs typeface="Arial" charset="0"/>
              </a:rPr>
              <a:t>D</a:t>
            </a:r>
            <a:r>
              <a:rPr lang="en-US" altLang="zh-CN" sz="2000" dirty="0" smtClean="0">
                <a:latin typeface="Arial" charset="0"/>
                <a:ea typeface="Arial" charset="0"/>
                <a:cs typeface="Arial" charset="0"/>
              </a:rPr>
              <a:t>ifferential </a:t>
            </a:r>
            <a:r>
              <a:rPr lang="en-US" altLang="zh-CN" sz="2000" dirty="0">
                <a:latin typeface="Arial" charset="0"/>
                <a:ea typeface="Arial" charset="0"/>
                <a:cs typeface="Arial" charset="0"/>
              </a:rPr>
              <a:t>demand elasticity </a:t>
            </a:r>
            <a:endParaRPr lang="en-US" altLang="zh-CN" sz="2000" dirty="0" smtClean="0">
              <a:latin typeface="Arial" charset="0"/>
              <a:ea typeface="Arial" charset="0"/>
              <a:cs typeface="Arial" charset="0"/>
            </a:endParaRPr>
          </a:p>
          <a:p>
            <a:pPr marL="800100" lvl="1" indent="-342900" algn="just">
              <a:buFont typeface="Arial" charset="0"/>
              <a:buChar char="•"/>
            </a:pPr>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Sun and Tong, </a:t>
            </a:r>
            <a:r>
              <a:rPr lang="en-US" altLang="zh-CN" sz="2000" dirty="0" smtClean="0">
                <a:latin typeface="Arial" charset="0"/>
                <a:ea typeface="Arial" charset="0"/>
                <a:cs typeface="Arial" charset="0"/>
              </a:rPr>
              <a:t>2000</a:t>
            </a:r>
          </a:p>
          <a:p>
            <a:pPr marL="342900" indent="-342900" algn="just">
              <a:buFont typeface="Arial" charset="0"/>
              <a:buChar char="•"/>
            </a:pPr>
            <a:r>
              <a:rPr lang="en-US" altLang="zh-CN" sz="2000" dirty="0">
                <a:latin typeface="Arial" charset="0"/>
                <a:ea typeface="Arial" charset="0"/>
                <a:cs typeface="Arial" charset="0"/>
              </a:rPr>
              <a:t>I</a:t>
            </a:r>
            <a:r>
              <a:rPr lang="en-US" altLang="zh-CN" sz="2000" dirty="0" smtClean="0">
                <a:latin typeface="Arial" charset="0"/>
                <a:ea typeface="Arial" charset="0"/>
                <a:cs typeface="Arial" charset="0"/>
              </a:rPr>
              <a:t>nformation </a:t>
            </a:r>
            <a:r>
              <a:rPr lang="en-US" altLang="zh-CN" sz="2000" dirty="0">
                <a:latin typeface="Arial" charset="0"/>
                <a:ea typeface="Arial" charset="0"/>
                <a:cs typeface="Arial" charset="0"/>
              </a:rPr>
              <a:t>asymmetry </a:t>
            </a:r>
            <a:endParaRPr lang="en-US" altLang="zh-CN" sz="2000" dirty="0" smtClean="0">
              <a:latin typeface="Arial" charset="0"/>
              <a:ea typeface="Arial" charset="0"/>
              <a:cs typeface="Arial" charset="0"/>
            </a:endParaRPr>
          </a:p>
          <a:p>
            <a:pPr marL="800100" lvl="1" indent="-342900" algn="just">
              <a:buFont typeface="Arial" charset="0"/>
              <a:buChar char="•"/>
            </a:pPr>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Chan et al., 2008</a:t>
            </a:r>
            <a:r>
              <a:rPr lang="en-US" altLang="zh-CN" sz="2000" dirty="0" smtClean="0">
                <a:latin typeface="Arial" charset="0"/>
                <a:ea typeface="Arial" charset="0"/>
                <a:cs typeface="Arial" charset="0"/>
              </a:rPr>
              <a:t>);</a:t>
            </a:r>
          </a:p>
          <a:p>
            <a:pPr marL="342900" indent="-342900" algn="just">
              <a:buFont typeface="Arial" charset="0"/>
              <a:buChar char="•"/>
            </a:pPr>
            <a:r>
              <a:rPr lang="en-US" altLang="zh-CN" sz="2000" dirty="0" smtClean="0">
                <a:latin typeface="Arial" charset="0"/>
                <a:ea typeface="Arial" charset="0"/>
                <a:cs typeface="Arial" charset="0"/>
              </a:rPr>
              <a:t> Speculative </a:t>
            </a:r>
            <a:r>
              <a:rPr lang="en-US" altLang="zh-CN" sz="2000" dirty="0">
                <a:latin typeface="Arial" charset="0"/>
                <a:ea typeface="Arial" charset="0"/>
                <a:cs typeface="Arial" charset="0"/>
              </a:rPr>
              <a:t>trading of domestic investors </a:t>
            </a:r>
            <a:endParaRPr lang="en-US" altLang="zh-CN" sz="2000" dirty="0" smtClean="0">
              <a:latin typeface="Arial" charset="0"/>
              <a:ea typeface="Arial" charset="0"/>
              <a:cs typeface="Arial" charset="0"/>
            </a:endParaRPr>
          </a:p>
          <a:p>
            <a:pPr marL="800100" lvl="1" indent="-342900" algn="just">
              <a:buFont typeface="Arial" charset="0"/>
              <a:buChar char="•"/>
            </a:pPr>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Mei et al., 2009</a:t>
            </a:r>
            <a:r>
              <a:rPr lang="en-US" altLang="zh-CN" sz="2000" dirty="0" smtClean="0">
                <a:latin typeface="Arial" charset="0"/>
                <a:ea typeface="Arial" charset="0"/>
                <a:cs typeface="Arial" charset="0"/>
              </a:rPr>
              <a:t>);</a:t>
            </a:r>
          </a:p>
          <a:p>
            <a:pPr marL="342900" indent="-342900" algn="just">
              <a:buFont typeface="Arial" charset="0"/>
              <a:buChar char="•"/>
            </a:pPr>
            <a:r>
              <a:rPr lang="en-US" altLang="zh-CN" sz="2000" dirty="0" smtClean="0">
                <a:latin typeface="Arial" charset="0"/>
                <a:ea typeface="Arial" charset="0"/>
                <a:cs typeface="Arial" charset="0"/>
              </a:rPr>
              <a:t> Political </a:t>
            </a:r>
            <a:r>
              <a:rPr lang="en-US" altLang="zh-CN" sz="2000" dirty="0">
                <a:latin typeface="Arial" charset="0"/>
                <a:ea typeface="Arial" charset="0"/>
                <a:cs typeface="Arial" charset="0"/>
              </a:rPr>
              <a:t>risk arising from state ownership </a:t>
            </a:r>
            <a:endParaRPr lang="en-US" altLang="zh-CN" sz="2000" dirty="0" smtClean="0">
              <a:latin typeface="Arial" charset="0"/>
              <a:ea typeface="Arial" charset="0"/>
              <a:cs typeface="Arial" charset="0"/>
            </a:endParaRPr>
          </a:p>
          <a:p>
            <a:pPr marL="800100" lvl="1" indent="-342900" algn="just">
              <a:buFont typeface="Arial" charset="0"/>
              <a:buChar char="•"/>
            </a:pPr>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Karolyi et al., 2009</a:t>
            </a:r>
            <a:r>
              <a:rPr lang="en-US" altLang="zh-CN" sz="2000" dirty="0" smtClean="0">
                <a:latin typeface="Arial" charset="0"/>
                <a:ea typeface="Arial" charset="0"/>
                <a:cs typeface="Arial" charset="0"/>
              </a:rPr>
              <a:t>);</a:t>
            </a:r>
          </a:p>
          <a:p>
            <a:pPr marL="342900" indent="-342900" algn="just">
              <a:buFont typeface="Arial" charset="0"/>
              <a:buChar char="•"/>
            </a:pPr>
            <a:r>
              <a:rPr lang="en-US" altLang="zh-CN" sz="2000" dirty="0">
                <a:latin typeface="Arial" charset="0"/>
                <a:ea typeface="Arial" charset="0"/>
                <a:cs typeface="Arial" charset="0"/>
              </a:rPr>
              <a:t>D</a:t>
            </a:r>
            <a:r>
              <a:rPr lang="en-US" altLang="zh-CN" sz="2000" dirty="0" smtClean="0">
                <a:latin typeface="Arial" charset="0"/>
                <a:ea typeface="Arial" charset="0"/>
                <a:cs typeface="Arial" charset="0"/>
              </a:rPr>
              <a:t>ifferential </a:t>
            </a:r>
            <a:r>
              <a:rPr lang="en-US" altLang="zh-CN" sz="2000" dirty="0">
                <a:latin typeface="Arial" charset="0"/>
                <a:ea typeface="Arial" charset="0"/>
                <a:cs typeface="Arial" charset="0"/>
              </a:rPr>
              <a:t>attitudes to the corporate governance </a:t>
            </a:r>
            <a:endParaRPr lang="en-US" altLang="zh-CN" sz="2000" dirty="0" smtClean="0">
              <a:latin typeface="Arial" charset="0"/>
              <a:ea typeface="Arial" charset="0"/>
              <a:cs typeface="Arial" charset="0"/>
            </a:endParaRPr>
          </a:p>
          <a:p>
            <a:pPr marL="800100" lvl="1" indent="-342900" algn="just">
              <a:buFont typeface="Arial" charset="0"/>
              <a:buChar char="•"/>
            </a:pPr>
            <a:r>
              <a:rPr lang="en-US" altLang="zh-CN" sz="2000" dirty="0" smtClean="0">
                <a:latin typeface="Arial" charset="0"/>
                <a:ea typeface="Arial" charset="0"/>
                <a:cs typeface="Arial" charset="0"/>
              </a:rPr>
              <a:t>(</a:t>
            </a:r>
            <a:r>
              <a:rPr lang="en-US" altLang="zh-CN" sz="2000" dirty="0">
                <a:latin typeface="Arial" charset="0"/>
                <a:ea typeface="Arial" charset="0"/>
                <a:cs typeface="Arial" charset="0"/>
              </a:rPr>
              <a:t>Tong and Yu, 2012).</a:t>
            </a:r>
            <a:endParaRPr lang="is-IS" altLang="zh-CN" sz="2000" dirty="0">
              <a:latin typeface="Arial" charset="0"/>
              <a:ea typeface="Arial" charset="0"/>
              <a:cs typeface="Arial" charset="0"/>
            </a:endParaRPr>
          </a:p>
        </p:txBody>
      </p:sp>
      <p:grpSp>
        <p:nvGrpSpPr>
          <p:cNvPr id="30" name="组合 10"/>
          <p:cNvGrpSpPr/>
          <p:nvPr/>
        </p:nvGrpSpPr>
        <p:grpSpPr>
          <a:xfrm>
            <a:off x="589754" y="2216389"/>
            <a:ext cx="670842" cy="279352"/>
            <a:chOff x="2569945" y="2691421"/>
            <a:chExt cx="2034970" cy="847402"/>
          </a:xfrm>
        </p:grpSpPr>
        <p:sp>
          <p:nvSpPr>
            <p:cNvPr id="31" name="圆角矩形 3"/>
            <p:cNvSpPr/>
            <p:nvPr/>
          </p:nvSpPr>
          <p:spPr>
            <a:xfrm>
              <a:off x="2956168" y="2934069"/>
              <a:ext cx="973822" cy="335246"/>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3822 w 973822"/>
                <a:gd name="connsiteY0" fmla="*/ 335246 h 335246"/>
                <a:gd name="connsiteX1" fmla="*/ 164449 w 973822"/>
                <a:gd name="connsiteY1" fmla="*/ 328897 h 335246"/>
                <a:gd name="connsiteX2" fmla="*/ 0 w 973822"/>
                <a:gd name="connsiteY2" fmla="*/ 164448 h 335246"/>
                <a:gd name="connsiteX3" fmla="*/ 0 w 973822"/>
                <a:gd name="connsiteY3" fmla="*/ 164449 h 335246"/>
                <a:gd name="connsiteX4" fmla="*/ 164449 w 973822"/>
                <a:gd name="connsiteY4" fmla="*/ 0 h 335246"/>
                <a:gd name="connsiteX5" fmla="*/ 879509 w 973822"/>
                <a:gd name="connsiteY5" fmla="*/ 1638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822" h="335246">
                  <a:moveTo>
                    <a:pt x="973822" y="33524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圆角矩形 3"/>
            <p:cNvSpPr/>
            <p:nvPr/>
          </p:nvSpPr>
          <p:spPr>
            <a:xfrm rot="10800000">
              <a:off x="2918764" y="2691423"/>
              <a:ext cx="1686151" cy="57789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975891 w 975891"/>
                <a:gd name="connsiteY0" fmla="*/ 334466 h 334466"/>
                <a:gd name="connsiteX1" fmla="*/ 164449 w 975891"/>
                <a:gd name="connsiteY1" fmla="*/ 328897 h 334466"/>
                <a:gd name="connsiteX2" fmla="*/ 0 w 975891"/>
                <a:gd name="connsiteY2" fmla="*/ 164448 h 334466"/>
                <a:gd name="connsiteX3" fmla="*/ 0 w 975891"/>
                <a:gd name="connsiteY3" fmla="*/ 164449 h 334466"/>
                <a:gd name="connsiteX4" fmla="*/ 164449 w 975891"/>
                <a:gd name="connsiteY4" fmla="*/ 0 h 334466"/>
                <a:gd name="connsiteX5" fmla="*/ 879509 w 975891"/>
                <a:gd name="connsiteY5" fmla="*/ 1638 h 3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1" h="334466">
                  <a:moveTo>
                    <a:pt x="975891" y="334466"/>
                  </a:moveTo>
                  <a:lnTo>
                    <a:pt x="164449" y="328897"/>
                  </a:lnTo>
                  <a:cubicBezTo>
                    <a:pt x="73626" y="328897"/>
                    <a:pt x="0" y="255271"/>
                    <a:pt x="0" y="164448"/>
                  </a:cubicBezTo>
                  <a:lnTo>
                    <a:pt x="0" y="164449"/>
                  </a:lnTo>
                  <a:cubicBezTo>
                    <a:pt x="0" y="73626"/>
                    <a:pt x="73626" y="0"/>
                    <a:pt x="164449" y="0"/>
                  </a:cubicBezTo>
                  <a:lnTo>
                    <a:pt x="879509"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
            <p:cNvSpPr/>
            <p:nvPr/>
          </p:nvSpPr>
          <p:spPr>
            <a:xfrm>
              <a:off x="2569945" y="2691421"/>
              <a:ext cx="1467248" cy="847402"/>
            </a:xfrm>
            <a:custGeom>
              <a:avLst/>
              <a:gdLst>
                <a:gd name="connsiteX0" fmla="*/ 0 w 2882607"/>
                <a:gd name="connsiteY0" fmla="*/ 164449 h 328897"/>
                <a:gd name="connsiteX1" fmla="*/ 164449 w 2882607"/>
                <a:gd name="connsiteY1" fmla="*/ 0 h 328897"/>
                <a:gd name="connsiteX2" fmla="*/ 2718159 w 2882607"/>
                <a:gd name="connsiteY2" fmla="*/ 0 h 328897"/>
                <a:gd name="connsiteX3" fmla="*/ 2882608 w 2882607"/>
                <a:gd name="connsiteY3" fmla="*/ 164449 h 328897"/>
                <a:gd name="connsiteX4" fmla="*/ 2882607 w 2882607"/>
                <a:gd name="connsiteY4" fmla="*/ 164449 h 328897"/>
                <a:gd name="connsiteX5" fmla="*/ 2718158 w 2882607"/>
                <a:gd name="connsiteY5" fmla="*/ 328898 h 328897"/>
                <a:gd name="connsiteX6" fmla="*/ 164449 w 2882607"/>
                <a:gd name="connsiteY6" fmla="*/ 328897 h 328897"/>
                <a:gd name="connsiteX7" fmla="*/ 0 w 2882607"/>
                <a:gd name="connsiteY7" fmla="*/ 164448 h 328897"/>
                <a:gd name="connsiteX8" fmla="*/ 0 w 2882607"/>
                <a:gd name="connsiteY8" fmla="*/ 164449 h 328897"/>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64449 w 2882608"/>
                <a:gd name="connsiteY7" fmla="*/ 328897 h 328898"/>
                <a:gd name="connsiteX8" fmla="*/ 0 w 2882608"/>
                <a:gd name="connsiteY8" fmla="*/ 164448 h 328898"/>
                <a:gd name="connsiteX9" fmla="*/ 0 w 2882608"/>
                <a:gd name="connsiteY9" fmla="*/ 164449 h 328898"/>
                <a:gd name="connsiteX0" fmla="*/ 0 w 2882608"/>
                <a:gd name="connsiteY0" fmla="*/ 164449 h 328898"/>
                <a:gd name="connsiteX1" fmla="*/ 164449 w 2882608"/>
                <a:gd name="connsiteY1" fmla="*/ 0 h 328898"/>
                <a:gd name="connsiteX2" fmla="*/ 879509 w 2882608"/>
                <a:gd name="connsiteY2" fmla="*/ 1638 h 328898"/>
                <a:gd name="connsiteX3" fmla="*/ 2718159 w 2882608"/>
                <a:gd name="connsiteY3" fmla="*/ 0 h 328898"/>
                <a:gd name="connsiteX4" fmla="*/ 2882608 w 2882608"/>
                <a:gd name="connsiteY4" fmla="*/ 164449 h 328898"/>
                <a:gd name="connsiteX5" fmla="*/ 2882607 w 2882608"/>
                <a:gd name="connsiteY5" fmla="*/ 164449 h 328898"/>
                <a:gd name="connsiteX6" fmla="*/ 2718158 w 2882608"/>
                <a:gd name="connsiteY6" fmla="*/ 328898 h 328898"/>
                <a:gd name="connsiteX7" fmla="*/ 1399272 w 2882608"/>
                <a:gd name="connsiteY7" fmla="*/ 328896 h 328898"/>
                <a:gd name="connsiteX8" fmla="*/ 164449 w 2882608"/>
                <a:gd name="connsiteY8" fmla="*/ 328897 h 328898"/>
                <a:gd name="connsiteX9" fmla="*/ 0 w 2882608"/>
                <a:gd name="connsiteY9" fmla="*/ 164448 h 328898"/>
                <a:gd name="connsiteX10" fmla="*/ 0 w 2882608"/>
                <a:gd name="connsiteY10" fmla="*/ 164449 h 328898"/>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2882607 w 2882608"/>
                <a:gd name="connsiteY5" fmla="*/ 164449 h 328897"/>
                <a:gd name="connsiteX6" fmla="*/ 1399272 w 2882608"/>
                <a:gd name="connsiteY6" fmla="*/ 328896 h 328897"/>
                <a:gd name="connsiteX7" fmla="*/ 164449 w 2882608"/>
                <a:gd name="connsiteY7" fmla="*/ 328897 h 328897"/>
                <a:gd name="connsiteX8" fmla="*/ 0 w 2882608"/>
                <a:gd name="connsiteY8" fmla="*/ 164448 h 328897"/>
                <a:gd name="connsiteX9" fmla="*/ 0 w 2882608"/>
                <a:gd name="connsiteY9" fmla="*/ 164449 h 328897"/>
                <a:gd name="connsiteX0" fmla="*/ 0 w 2882608"/>
                <a:gd name="connsiteY0" fmla="*/ 164449 h 328897"/>
                <a:gd name="connsiteX1" fmla="*/ 164449 w 2882608"/>
                <a:gd name="connsiteY1" fmla="*/ 0 h 328897"/>
                <a:gd name="connsiteX2" fmla="*/ 879509 w 2882608"/>
                <a:gd name="connsiteY2" fmla="*/ 1638 h 328897"/>
                <a:gd name="connsiteX3" fmla="*/ 2718159 w 2882608"/>
                <a:gd name="connsiteY3" fmla="*/ 0 h 328897"/>
                <a:gd name="connsiteX4" fmla="*/ 2882608 w 2882608"/>
                <a:gd name="connsiteY4" fmla="*/ 164449 h 328897"/>
                <a:gd name="connsiteX5" fmla="*/ 1399272 w 2882608"/>
                <a:gd name="connsiteY5" fmla="*/ 328896 h 328897"/>
                <a:gd name="connsiteX6" fmla="*/ 164449 w 2882608"/>
                <a:gd name="connsiteY6" fmla="*/ 328897 h 328897"/>
                <a:gd name="connsiteX7" fmla="*/ 0 w 2882608"/>
                <a:gd name="connsiteY7" fmla="*/ 164448 h 328897"/>
                <a:gd name="connsiteX8" fmla="*/ 0 w 2882608"/>
                <a:gd name="connsiteY8" fmla="*/ 164449 h 328897"/>
                <a:gd name="connsiteX0" fmla="*/ 0 w 2723550"/>
                <a:gd name="connsiteY0" fmla="*/ 164449 h 328897"/>
                <a:gd name="connsiteX1" fmla="*/ 164449 w 2723550"/>
                <a:gd name="connsiteY1" fmla="*/ 0 h 328897"/>
                <a:gd name="connsiteX2" fmla="*/ 879509 w 2723550"/>
                <a:gd name="connsiteY2" fmla="*/ 1638 h 328897"/>
                <a:gd name="connsiteX3" fmla="*/ 2718159 w 2723550"/>
                <a:gd name="connsiteY3" fmla="*/ 0 h 328897"/>
                <a:gd name="connsiteX4" fmla="*/ 1399272 w 2723550"/>
                <a:gd name="connsiteY4" fmla="*/ 328896 h 328897"/>
                <a:gd name="connsiteX5" fmla="*/ 164449 w 2723550"/>
                <a:gd name="connsiteY5" fmla="*/ 328897 h 328897"/>
                <a:gd name="connsiteX6" fmla="*/ 0 w 2723550"/>
                <a:gd name="connsiteY6" fmla="*/ 164448 h 328897"/>
                <a:gd name="connsiteX7" fmla="*/ 0 w 2723550"/>
                <a:gd name="connsiteY7" fmla="*/ 164449 h 328897"/>
                <a:gd name="connsiteX0" fmla="*/ 0 w 1399272"/>
                <a:gd name="connsiteY0" fmla="*/ 164449 h 328897"/>
                <a:gd name="connsiteX1" fmla="*/ 164449 w 1399272"/>
                <a:gd name="connsiteY1" fmla="*/ 0 h 328897"/>
                <a:gd name="connsiteX2" fmla="*/ 879509 w 1399272"/>
                <a:gd name="connsiteY2" fmla="*/ 1638 h 328897"/>
                <a:gd name="connsiteX3" fmla="*/ 1399272 w 1399272"/>
                <a:gd name="connsiteY3" fmla="*/ 328896 h 328897"/>
                <a:gd name="connsiteX4" fmla="*/ 164449 w 1399272"/>
                <a:gd name="connsiteY4" fmla="*/ 328897 h 328897"/>
                <a:gd name="connsiteX5" fmla="*/ 0 w 1399272"/>
                <a:gd name="connsiteY5" fmla="*/ 164448 h 328897"/>
                <a:gd name="connsiteX6" fmla="*/ 0 w 1399272"/>
                <a:gd name="connsiteY6" fmla="*/ 164449 h 328897"/>
                <a:gd name="connsiteX0" fmla="*/ 1399272 w 1490712"/>
                <a:gd name="connsiteY0" fmla="*/ 328896 h 420336"/>
                <a:gd name="connsiteX1" fmla="*/ 164449 w 1490712"/>
                <a:gd name="connsiteY1" fmla="*/ 328897 h 420336"/>
                <a:gd name="connsiteX2" fmla="*/ 0 w 1490712"/>
                <a:gd name="connsiteY2" fmla="*/ 164448 h 420336"/>
                <a:gd name="connsiteX3" fmla="*/ 0 w 1490712"/>
                <a:gd name="connsiteY3" fmla="*/ 164449 h 420336"/>
                <a:gd name="connsiteX4" fmla="*/ 164449 w 1490712"/>
                <a:gd name="connsiteY4" fmla="*/ 0 h 420336"/>
                <a:gd name="connsiteX5" fmla="*/ 879509 w 1490712"/>
                <a:gd name="connsiteY5" fmla="*/ 1638 h 420336"/>
                <a:gd name="connsiteX6" fmla="*/ 1490712 w 1490712"/>
                <a:gd name="connsiteY6" fmla="*/ 420336 h 420336"/>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879509 w 1399272"/>
                <a:gd name="connsiteY5" fmla="*/ 1638 h 328897"/>
                <a:gd name="connsiteX0" fmla="*/ 1399272 w 1399272"/>
                <a:gd name="connsiteY0" fmla="*/ 328896 h 328897"/>
                <a:gd name="connsiteX1" fmla="*/ 164449 w 1399272"/>
                <a:gd name="connsiteY1" fmla="*/ 328897 h 328897"/>
                <a:gd name="connsiteX2" fmla="*/ 0 w 1399272"/>
                <a:gd name="connsiteY2" fmla="*/ 164448 h 328897"/>
                <a:gd name="connsiteX3" fmla="*/ 0 w 1399272"/>
                <a:gd name="connsiteY3" fmla="*/ 164449 h 328897"/>
                <a:gd name="connsiteX4" fmla="*/ 164449 w 1399272"/>
                <a:gd name="connsiteY4" fmla="*/ 0 h 328897"/>
                <a:gd name="connsiteX5" fmla="*/ 498458 w 1399272"/>
                <a:gd name="connsiteY5" fmla="*/ 1638 h 328897"/>
                <a:gd name="connsiteX0" fmla="*/ 618491 w 618491"/>
                <a:gd name="connsiteY0" fmla="*/ 328896 h 328897"/>
                <a:gd name="connsiteX1" fmla="*/ 164449 w 618491"/>
                <a:gd name="connsiteY1" fmla="*/ 328897 h 328897"/>
                <a:gd name="connsiteX2" fmla="*/ 0 w 618491"/>
                <a:gd name="connsiteY2" fmla="*/ 164448 h 328897"/>
                <a:gd name="connsiteX3" fmla="*/ 0 w 618491"/>
                <a:gd name="connsiteY3" fmla="*/ 164449 h 328897"/>
                <a:gd name="connsiteX4" fmla="*/ 164449 w 618491"/>
                <a:gd name="connsiteY4" fmla="*/ 0 h 328897"/>
                <a:gd name="connsiteX5" fmla="*/ 498458 w 618491"/>
                <a:gd name="connsiteY5" fmla="*/ 1638 h 32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91" h="328897">
                  <a:moveTo>
                    <a:pt x="618491" y="328896"/>
                  </a:moveTo>
                  <a:lnTo>
                    <a:pt x="164449" y="328897"/>
                  </a:lnTo>
                  <a:cubicBezTo>
                    <a:pt x="73626" y="328897"/>
                    <a:pt x="0" y="255271"/>
                    <a:pt x="0" y="164448"/>
                  </a:cubicBezTo>
                  <a:lnTo>
                    <a:pt x="0" y="164449"/>
                  </a:lnTo>
                  <a:cubicBezTo>
                    <a:pt x="0" y="73626"/>
                    <a:pt x="73626" y="0"/>
                    <a:pt x="164449" y="0"/>
                  </a:cubicBezTo>
                  <a:lnTo>
                    <a:pt x="498458" y="163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3" name="图表 2"/>
          <p:cNvGraphicFramePr/>
          <p:nvPr>
            <p:extLst>
              <p:ext uri="{D42A27DB-BD31-4B8C-83A1-F6EECF244321}">
                <p14:modId xmlns:p14="http://schemas.microsoft.com/office/powerpoint/2010/main" val="477596642"/>
              </p:ext>
            </p:extLst>
          </p:nvPr>
        </p:nvGraphicFramePr>
        <p:xfrm>
          <a:off x="5472332" y="1305445"/>
          <a:ext cx="6719668" cy="4609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223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80811"/>
            <a:ext cx="3742267" cy="480131"/>
          </a:xfrm>
        </p:spPr>
        <p:txBody>
          <a:bodyPr/>
          <a:lstStyle/>
          <a:p>
            <a:r>
              <a:rPr lang="en-US" altLang="zh-CN" dirty="0" smtClean="0"/>
              <a:t>1. </a:t>
            </a:r>
            <a:r>
              <a:rPr lang="en-US" altLang="zh-CN" dirty="0"/>
              <a:t>Introduction</a:t>
            </a:r>
            <a:endParaRPr lang="zh-CN" altLang="en-US" dirty="0"/>
          </a:p>
        </p:txBody>
      </p:sp>
      <p:sp>
        <p:nvSpPr>
          <p:cNvPr id="19" name="文本占位符 1"/>
          <p:cNvSpPr txBox="1">
            <a:spLocks/>
          </p:cNvSpPr>
          <p:nvPr/>
        </p:nvSpPr>
        <p:spPr>
          <a:xfrm>
            <a:off x="926514" y="1224055"/>
            <a:ext cx="10229166" cy="3967240"/>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smtClean="0"/>
              <a:t>Innovation</a:t>
            </a:r>
            <a:r>
              <a:rPr lang="zh-CN" altLang="en-US" dirty="0" smtClean="0"/>
              <a:t> </a:t>
            </a:r>
            <a:r>
              <a:rPr lang="en-US" altLang="zh-CN" dirty="0" smtClean="0"/>
              <a:t>points</a:t>
            </a:r>
            <a:r>
              <a:rPr lang="zh-CN" altLang="en-US" dirty="0" smtClean="0">
                <a:latin typeface="Arial" charset="0"/>
                <a:ea typeface="Arial" charset="0"/>
                <a:cs typeface="Arial" charset="0"/>
              </a:rPr>
              <a:t>：</a:t>
            </a:r>
            <a:r>
              <a:rPr lang="en-US" altLang="zh-CN" dirty="0" smtClean="0">
                <a:latin typeface="Arial" charset="0"/>
                <a:ea typeface="Arial" charset="0"/>
                <a:cs typeface="Arial" charset="0"/>
              </a:rPr>
              <a:t> </a:t>
            </a:r>
          </a:p>
          <a:p>
            <a:pPr algn="just"/>
            <a:r>
              <a:rPr lang="zh-CN" altLang="en-US" dirty="0" smtClean="0">
                <a:latin typeface="Arial" charset="0"/>
                <a:ea typeface="Arial" charset="0"/>
                <a:cs typeface="Arial" charset="0"/>
              </a:rPr>
              <a:t>（</a:t>
            </a:r>
            <a:r>
              <a:rPr lang="en-US" altLang="zh-CN" dirty="0" smtClean="0">
                <a:latin typeface="Arial" charset="0"/>
                <a:ea typeface="Arial" charset="0"/>
                <a:cs typeface="Arial" charset="0"/>
              </a:rPr>
              <a:t>1</a:t>
            </a:r>
            <a:r>
              <a:rPr lang="zh-CN" altLang="en-US" dirty="0" smtClean="0">
                <a:latin typeface="Arial" charset="0"/>
                <a:ea typeface="Arial" charset="0"/>
                <a:cs typeface="Arial" charset="0"/>
              </a:rPr>
              <a:t>）</a:t>
            </a:r>
            <a:r>
              <a:rPr lang="en-US" altLang="zh-CN" dirty="0" smtClean="0">
                <a:latin typeface="Arial" charset="0"/>
                <a:ea typeface="Arial" charset="0"/>
                <a:cs typeface="Arial" charset="0"/>
              </a:rPr>
              <a:t>This paper</a:t>
            </a:r>
            <a:r>
              <a:rPr lang="zh-CN" altLang="en-US" dirty="0" smtClean="0">
                <a:latin typeface="Arial" charset="0"/>
                <a:ea typeface="Arial" charset="0"/>
                <a:cs typeface="Arial" charset="0"/>
              </a:rPr>
              <a:t> </a:t>
            </a:r>
            <a:r>
              <a:rPr lang="en-US" altLang="zh-CN" dirty="0" smtClean="0">
                <a:latin typeface="Arial" charset="0"/>
                <a:ea typeface="Arial" charset="0"/>
                <a:cs typeface="Arial" charset="0"/>
              </a:rPr>
              <a:t>considered</a:t>
            </a:r>
            <a:r>
              <a:rPr lang="zh-CN" altLang="en-US" dirty="0" smtClean="0">
                <a:latin typeface="Arial" charset="0"/>
                <a:ea typeface="Arial" charset="0"/>
                <a:cs typeface="Arial" charset="0"/>
              </a:rPr>
              <a:t> </a:t>
            </a:r>
            <a:r>
              <a:rPr lang="en-US" altLang="zh-CN" dirty="0" smtClean="0">
                <a:latin typeface="Arial" charset="0"/>
                <a:ea typeface="Arial" charset="0"/>
                <a:cs typeface="Arial" charset="0"/>
              </a:rPr>
              <a:t>the </a:t>
            </a:r>
            <a:r>
              <a:rPr lang="en-US" altLang="zh-CN" dirty="0">
                <a:latin typeface="Arial" charset="0"/>
                <a:ea typeface="Arial" charset="0"/>
                <a:cs typeface="Arial" charset="0"/>
              </a:rPr>
              <a:t>preference of the investors to the cash dividend payers </a:t>
            </a:r>
            <a:r>
              <a:rPr lang="en-US" altLang="zh-CN" dirty="0">
                <a:solidFill>
                  <a:srgbClr val="FF0000"/>
                </a:solidFill>
                <a:latin typeface="Arial" charset="0"/>
                <a:ea typeface="Arial" charset="0"/>
                <a:cs typeface="Arial" charset="0"/>
              </a:rPr>
              <a:t>in different status of </a:t>
            </a:r>
            <a:r>
              <a:rPr lang="en-US" altLang="zh-CN" dirty="0" smtClean="0">
                <a:solidFill>
                  <a:srgbClr val="FF0000"/>
                </a:solidFill>
                <a:latin typeface="Arial" charset="0"/>
                <a:ea typeface="Arial" charset="0"/>
                <a:cs typeface="Arial" charset="0"/>
              </a:rPr>
              <a:t>liquidity.</a:t>
            </a:r>
            <a:r>
              <a:rPr lang="zh-CN" altLang="en-US" dirty="0" smtClean="0">
                <a:solidFill>
                  <a:srgbClr val="FF0000"/>
                </a:solidFill>
                <a:latin typeface="Arial" charset="0"/>
                <a:ea typeface="Arial" charset="0"/>
                <a:cs typeface="Arial" charset="0"/>
              </a:rPr>
              <a:t> </a:t>
            </a:r>
            <a:endParaRPr lang="en-US" altLang="zh-CN" dirty="0" smtClean="0">
              <a:solidFill>
                <a:srgbClr val="FF0000"/>
              </a:solidFill>
              <a:latin typeface="Arial" charset="0"/>
              <a:ea typeface="Arial" charset="0"/>
              <a:cs typeface="Arial" charset="0"/>
            </a:endParaRPr>
          </a:p>
          <a:p>
            <a:pPr algn="just"/>
            <a:r>
              <a:rPr lang="zh-CN" altLang="en-US" dirty="0" smtClean="0">
                <a:latin typeface="Arial" charset="0"/>
                <a:ea typeface="Arial" charset="0"/>
                <a:cs typeface="Arial" charset="0"/>
              </a:rPr>
              <a:t>（</a:t>
            </a:r>
            <a:r>
              <a:rPr lang="en-US" altLang="zh-CN" dirty="0" smtClean="0">
                <a:latin typeface="Arial" charset="0"/>
                <a:ea typeface="Arial" charset="0"/>
                <a:cs typeface="Arial" charset="0"/>
              </a:rPr>
              <a:t>2</a:t>
            </a:r>
            <a:r>
              <a:rPr lang="zh-CN" altLang="en-US" dirty="0" smtClean="0">
                <a:latin typeface="Arial" charset="0"/>
                <a:ea typeface="Arial" charset="0"/>
                <a:cs typeface="Arial" charset="0"/>
              </a:rPr>
              <a:t>）</a:t>
            </a:r>
            <a:r>
              <a:rPr lang="en-US" altLang="zh-CN" dirty="0">
                <a:latin typeface="Arial" charset="0"/>
                <a:ea typeface="Arial" charset="0"/>
                <a:cs typeface="Arial" charset="0"/>
              </a:rPr>
              <a:t> This paper</a:t>
            </a:r>
            <a:r>
              <a:rPr lang="en-US" altLang="zh-CN" dirty="0" smtClean="0">
                <a:latin typeface="Arial" charset="0"/>
                <a:ea typeface="Arial" charset="0"/>
                <a:cs typeface="Arial" charset="0"/>
              </a:rPr>
              <a:t> </a:t>
            </a:r>
            <a:r>
              <a:rPr lang="en-US" altLang="zh-CN" dirty="0">
                <a:latin typeface="Arial" charset="0"/>
                <a:ea typeface="Arial" charset="0"/>
                <a:cs typeface="Arial" charset="0"/>
              </a:rPr>
              <a:t>make use of </a:t>
            </a:r>
            <a:r>
              <a:rPr lang="en-US" altLang="zh-CN" dirty="0">
                <a:solidFill>
                  <a:srgbClr val="FF0000"/>
                </a:solidFill>
                <a:latin typeface="Arial" charset="0"/>
                <a:ea typeface="Arial" charset="0"/>
                <a:cs typeface="Arial" charset="0"/>
              </a:rPr>
              <a:t>a distinctive and promising setting</a:t>
            </a:r>
            <a:r>
              <a:rPr lang="en-US" altLang="zh-CN" dirty="0">
                <a:latin typeface="Arial" charset="0"/>
                <a:ea typeface="Arial" charset="0"/>
                <a:cs typeface="Arial" charset="0"/>
              </a:rPr>
              <a:t> (the Chinese AB-markets) to test the liquidity hypothesis of dividend</a:t>
            </a:r>
            <a:endParaRPr lang="en-US" altLang="zh-CN" dirty="0" smtClean="0">
              <a:latin typeface="Arial" charset="0"/>
              <a:ea typeface="Arial" charset="0"/>
              <a:cs typeface="Arial" charset="0"/>
            </a:endParaRPr>
          </a:p>
          <a:p>
            <a:pPr algn="just"/>
            <a:r>
              <a:rPr lang="en-US" altLang="zh-CN" dirty="0"/>
              <a:t>Research</a:t>
            </a:r>
            <a:r>
              <a:rPr lang="zh-CN" altLang="en-US" dirty="0"/>
              <a:t> </a:t>
            </a:r>
            <a:r>
              <a:rPr lang="en-US" altLang="zh-CN" dirty="0"/>
              <a:t>purposes</a:t>
            </a:r>
            <a:r>
              <a:rPr lang="zh-CN" altLang="en-US" dirty="0" smtClean="0">
                <a:latin typeface="Arial" charset="0"/>
                <a:ea typeface="Arial" charset="0"/>
                <a:cs typeface="Arial" charset="0"/>
              </a:rPr>
              <a:t>：</a:t>
            </a:r>
            <a:r>
              <a:rPr lang="en-US" altLang="zh-CN" dirty="0" smtClean="0">
                <a:latin typeface="Arial" charset="0"/>
                <a:ea typeface="Arial" charset="0"/>
                <a:cs typeface="Arial" charset="0"/>
              </a:rPr>
              <a:t> </a:t>
            </a:r>
            <a:r>
              <a:rPr lang="en-US" altLang="zh-CN" dirty="0">
                <a:latin typeface="Arial" charset="0"/>
                <a:ea typeface="Arial" charset="0"/>
                <a:cs typeface="Arial" charset="0"/>
              </a:rPr>
              <a:t>This paper</a:t>
            </a:r>
            <a:r>
              <a:rPr lang="zh-CN" altLang="en-US" dirty="0">
                <a:latin typeface="Arial" charset="0"/>
                <a:ea typeface="Arial" charset="0"/>
                <a:cs typeface="Arial" charset="0"/>
              </a:rPr>
              <a:t> </a:t>
            </a:r>
            <a:r>
              <a:rPr lang="en-US" altLang="zh-CN" dirty="0" smtClean="0">
                <a:latin typeface="Arial" charset="0"/>
                <a:ea typeface="Arial" charset="0"/>
                <a:cs typeface="Arial" charset="0"/>
              </a:rPr>
              <a:t>construct </a:t>
            </a:r>
            <a:r>
              <a:rPr lang="en-US" altLang="zh-CN" dirty="0">
                <a:latin typeface="Arial" charset="0"/>
                <a:ea typeface="Arial" charset="0"/>
                <a:cs typeface="Arial" charset="0"/>
              </a:rPr>
              <a:t>an economic model which provides further insights into the importance of cash dividend in different status of market liquidity.</a:t>
            </a:r>
            <a:endParaRPr lang="zh-CN" altLang="en-US" dirty="0">
              <a:latin typeface="Arial" charset="0"/>
              <a:ea typeface="Arial" charset="0"/>
              <a:cs typeface="Arial" charset="0"/>
            </a:endParaRPr>
          </a:p>
        </p:txBody>
      </p:sp>
    </p:spTree>
    <p:extLst>
      <p:ext uri="{BB962C8B-B14F-4D97-AF65-F5344CB8AC3E}">
        <p14:creationId xmlns:p14="http://schemas.microsoft.com/office/powerpoint/2010/main" val="92410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832926" cy="1605568"/>
          </a:xfrm>
        </p:spPr>
        <p:txBody>
          <a:bodyPr/>
          <a:lstStyle/>
          <a:p>
            <a:pPr algn="just"/>
            <a:r>
              <a:rPr lang="en-US" altLang="zh-CN" dirty="0"/>
              <a:t>2</a:t>
            </a:r>
            <a:r>
              <a:rPr lang="en-US" altLang="zh-CN" dirty="0" smtClean="0"/>
              <a:t>. </a:t>
            </a:r>
            <a:r>
              <a:rPr lang="en-US" altLang="zh-CN" b="1" dirty="0"/>
              <a:t>Economic </a:t>
            </a:r>
            <a:r>
              <a:rPr lang="en-US" altLang="zh-CN" dirty="0"/>
              <a:t> </a:t>
            </a:r>
            <a:r>
              <a:rPr lang="en-US" altLang="zh-CN" dirty="0" smtClean="0"/>
              <a:t>Model </a:t>
            </a:r>
            <a:endParaRPr lang="en-US" altLang="zh-CN" dirty="0" smtClean="0"/>
          </a:p>
          <a:p>
            <a:pPr algn="just"/>
            <a:r>
              <a:rPr lang="en-US" altLang="zh-CN" sz="2400" dirty="0" smtClean="0">
                <a:latin typeface="Arial" charset="0"/>
                <a:ea typeface="Arial" charset="0"/>
                <a:cs typeface="Arial" charset="0"/>
              </a:rPr>
              <a:t>The </a:t>
            </a:r>
            <a:r>
              <a:rPr lang="en-US" altLang="zh-CN" sz="2400" dirty="0">
                <a:latin typeface="Arial" charset="0"/>
                <a:ea typeface="Arial" charset="0"/>
                <a:cs typeface="Arial" charset="0"/>
              </a:rPr>
              <a:t>model is based on a setting similar to </a:t>
            </a:r>
            <a:r>
              <a:rPr lang="en-US" altLang="zh-CN" sz="2400" dirty="0" err="1">
                <a:latin typeface="Arial" charset="0"/>
                <a:ea typeface="Arial" charset="0"/>
                <a:cs typeface="Arial" charset="0"/>
              </a:rPr>
              <a:t>Domowitz</a:t>
            </a:r>
            <a:r>
              <a:rPr lang="en-US" altLang="zh-CN" sz="2400" dirty="0">
                <a:latin typeface="Arial" charset="0"/>
                <a:ea typeface="Arial" charset="0"/>
                <a:cs typeface="Arial" charset="0"/>
              </a:rPr>
              <a:t> et al (1997) but </a:t>
            </a:r>
            <a:r>
              <a:rPr lang="en-US" altLang="zh-CN" sz="2400" dirty="0" smtClean="0">
                <a:latin typeface="Arial" charset="0"/>
                <a:ea typeface="Arial" charset="0"/>
                <a:cs typeface="Arial" charset="0"/>
              </a:rPr>
              <a:t>the paper </a:t>
            </a:r>
            <a:r>
              <a:rPr lang="en-US" altLang="zh-CN" sz="2400" dirty="0">
                <a:latin typeface="Arial" charset="0"/>
                <a:ea typeface="Arial" charset="0"/>
                <a:cs typeface="Arial" charset="0"/>
              </a:rPr>
              <a:t>extend </a:t>
            </a:r>
            <a:r>
              <a:rPr lang="en-US" altLang="zh-CN" sz="2400" dirty="0" smtClean="0">
                <a:latin typeface="Arial" charset="0"/>
                <a:ea typeface="Arial" charset="0"/>
                <a:cs typeface="Arial" charset="0"/>
              </a:rPr>
              <a:t>the </a:t>
            </a:r>
            <a:r>
              <a:rPr lang="en-US" altLang="zh-CN" sz="2400" dirty="0">
                <a:latin typeface="Arial" charset="0"/>
                <a:ea typeface="Arial" charset="0"/>
                <a:cs typeface="Arial" charset="0"/>
              </a:rPr>
              <a:t>model by </a:t>
            </a:r>
            <a:r>
              <a:rPr lang="en-US" altLang="zh-CN" sz="2400" dirty="0">
                <a:solidFill>
                  <a:srgbClr val="FF0000"/>
                </a:solidFill>
                <a:latin typeface="Arial" charset="0"/>
                <a:ea typeface="Arial" charset="0"/>
                <a:cs typeface="Arial" charset="0"/>
              </a:rPr>
              <a:t>incorporating the dividend policy and the profitability of a firm</a:t>
            </a:r>
            <a:r>
              <a:rPr lang="en-US" altLang="zh-CN" sz="2400" dirty="0">
                <a:latin typeface="Arial" charset="0"/>
                <a:ea typeface="Arial" charset="0"/>
                <a:cs typeface="Arial" charset="0"/>
              </a:rPr>
              <a:t> into </a:t>
            </a:r>
            <a:r>
              <a:rPr lang="en-US" altLang="zh-CN" sz="2400" dirty="0" smtClean="0">
                <a:latin typeface="Arial" charset="0"/>
                <a:ea typeface="Arial" charset="0"/>
                <a:cs typeface="Arial" charset="0"/>
              </a:rPr>
              <a:t>the model </a:t>
            </a:r>
            <a:r>
              <a:rPr lang="en-US" altLang="zh-CN" sz="2400" dirty="0">
                <a:latin typeface="Arial" charset="0"/>
                <a:ea typeface="Arial" charset="0"/>
                <a:cs typeface="Arial" charset="0"/>
              </a:rPr>
              <a:t>setting.</a:t>
            </a:r>
            <a:endParaRPr lang="zh-CN" altLang="en-US" sz="2400" dirty="0">
              <a:latin typeface="Arial" charset="0"/>
              <a:ea typeface="Arial" charset="0"/>
              <a:cs typeface="Arial" charset="0"/>
            </a:endParaRPr>
          </a:p>
        </p:txBody>
      </p:sp>
      <p:sp>
        <p:nvSpPr>
          <p:cNvPr id="22" name="文本框 21"/>
          <p:cNvSpPr txBox="1"/>
          <p:nvPr/>
        </p:nvSpPr>
        <p:spPr>
          <a:xfrm>
            <a:off x="1041399" y="2298901"/>
            <a:ext cx="10097655" cy="3053144"/>
          </a:xfrm>
          <a:prstGeom prst="rect">
            <a:avLst/>
          </a:prstGeom>
          <a:noFill/>
        </p:spPr>
        <p:txBody>
          <a:bodyPr wrap="square" rtlCol="0">
            <a:spAutoFit/>
          </a:bodyPr>
          <a:lstStyle>
            <a:defPPr>
              <a:defRPr lang="zh-CN"/>
            </a:defPPr>
            <a:lvl1pPr defTabSz="914400">
              <a:lnSpc>
                <a:spcPct val="130000"/>
              </a:lnSpc>
              <a:defRPr sz="2000">
                <a:solidFill>
                  <a:schemeClr val="tx1">
                    <a:lumMod val="75000"/>
                    <a:lumOff val="25000"/>
                  </a:schemeClr>
                </a:solidFill>
                <a:latin typeface="+mn-ea"/>
              </a:defRPr>
            </a:lvl1pPr>
          </a:lstStyle>
          <a:p>
            <a:pPr algn="just"/>
            <a:r>
              <a:rPr lang="en-US" altLang="zh-CN" sz="2800" dirty="0">
                <a:solidFill>
                  <a:schemeClr val="accent2"/>
                </a:solidFill>
                <a:latin typeface="+mn-lt"/>
              </a:rPr>
              <a:t>Assumptions</a:t>
            </a:r>
          </a:p>
          <a:p>
            <a:pPr algn="just"/>
            <a:r>
              <a:rPr lang="en-US" altLang="zh-CN" sz="2400" dirty="0" smtClean="0">
                <a:latin typeface="Arial" charset="0"/>
                <a:ea typeface="Arial" charset="0"/>
                <a:cs typeface="Arial" charset="0"/>
              </a:rPr>
              <a:t>(1)There </a:t>
            </a:r>
            <a:r>
              <a:rPr lang="en-US" altLang="zh-CN" sz="2400" dirty="0">
                <a:latin typeface="Arial" charset="0"/>
                <a:ea typeface="Arial" charset="0"/>
                <a:cs typeface="Arial" charset="0"/>
              </a:rPr>
              <a:t>is a representative all-equity firm in an economy without tax and the firm issues two classes of shares, A-share and B-share</a:t>
            </a:r>
            <a:r>
              <a:rPr lang="en-US" altLang="zh-CN" sz="2400" dirty="0" smtClean="0">
                <a:latin typeface="Arial" charset="0"/>
                <a:ea typeface="Arial" charset="0"/>
                <a:cs typeface="Arial" charset="0"/>
              </a:rPr>
              <a:t>.</a:t>
            </a:r>
          </a:p>
          <a:p>
            <a:pPr algn="just"/>
            <a:r>
              <a:rPr lang="en-US" altLang="zh-CN" sz="2400" dirty="0">
                <a:latin typeface="Arial" charset="0"/>
                <a:ea typeface="Arial" charset="0"/>
                <a:cs typeface="Arial" charset="0"/>
              </a:rPr>
              <a:t>(2) Both shares have identical cash flow right and voting </a:t>
            </a:r>
            <a:r>
              <a:rPr lang="en-US" altLang="zh-CN" sz="2400" dirty="0" smtClean="0">
                <a:latin typeface="Arial" charset="0"/>
                <a:ea typeface="Arial" charset="0"/>
                <a:cs typeface="Arial" charset="0"/>
              </a:rPr>
              <a:t>right.</a:t>
            </a:r>
          </a:p>
          <a:p>
            <a:pPr algn="just"/>
            <a:r>
              <a:rPr lang="en-US" altLang="zh-CN" sz="2400" dirty="0">
                <a:latin typeface="Arial" charset="0"/>
                <a:ea typeface="Arial" charset="0"/>
                <a:cs typeface="Arial" charset="0"/>
              </a:rPr>
              <a:t>(3) E</a:t>
            </a:r>
            <a:r>
              <a:rPr lang="en-US" altLang="zh-CN" sz="2400" dirty="0" smtClean="0">
                <a:latin typeface="Arial" charset="0"/>
                <a:ea typeface="Arial" charset="0"/>
                <a:cs typeface="Arial" charset="0"/>
              </a:rPr>
              <a:t>ach </a:t>
            </a:r>
            <a:r>
              <a:rPr lang="en-US" altLang="zh-CN" sz="2400" dirty="0">
                <a:latin typeface="Arial" charset="0"/>
                <a:ea typeface="Arial" charset="0"/>
                <a:cs typeface="Arial" charset="0"/>
              </a:rPr>
              <a:t>type of shares is traded in its corresponding market separately. </a:t>
            </a:r>
            <a:endParaRPr lang="en-US" altLang="zh-CN" sz="2400" dirty="0" smtClean="0">
              <a:latin typeface="Arial" charset="0"/>
              <a:ea typeface="Arial" charset="0"/>
              <a:cs typeface="Arial" charset="0"/>
            </a:endParaRPr>
          </a:p>
          <a:p>
            <a:pPr algn="just"/>
            <a:r>
              <a:rPr lang="en-US" altLang="zh-CN" sz="2400" dirty="0" smtClean="0">
                <a:latin typeface="Arial" charset="0"/>
                <a:ea typeface="Arial" charset="0"/>
                <a:cs typeface="Arial" charset="0"/>
              </a:rPr>
              <a:t>(</a:t>
            </a:r>
            <a:r>
              <a:rPr lang="en-US" altLang="zh-CN" sz="2400" dirty="0" smtClean="0">
                <a:latin typeface="Arial" charset="0"/>
                <a:ea typeface="Arial" charset="0"/>
                <a:cs typeface="Arial" charset="0"/>
              </a:rPr>
              <a:t>4)The </a:t>
            </a:r>
            <a:r>
              <a:rPr lang="en-US" altLang="zh-CN" sz="2400" dirty="0">
                <a:latin typeface="Arial" charset="0"/>
                <a:ea typeface="Arial" charset="0"/>
                <a:cs typeface="Arial" charset="0"/>
              </a:rPr>
              <a:t>two classes of shares are prohibited from converting to each other.</a:t>
            </a:r>
            <a:endParaRPr lang="zh-CN" altLang="en-US" sz="2400" dirty="0">
              <a:latin typeface="Arial" charset="0"/>
              <a:ea typeface="Arial" charset="0"/>
              <a:cs typeface="Arial" charset="0"/>
            </a:endParaRPr>
          </a:p>
        </p:txBody>
      </p:sp>
    </p:spTree>
    <p:extLst>
      <p:ext uri="{BB962C8B-B14F-4D97-AF65-F5344CB8AC3E}">
        <p14:creationId xmlns:p14="http://schemas.microsoft.com/office/powerpoint/2010/main" val="245329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832926" cy="480131"/>
          </a:xfrm>
        </p:spPr>
        <p:txBody>
          <a:bodyPr/>
          <a:lstStyle/>
          <a:p>
            <a:pPr algn="just"/>
            <a:r>
              <a:rPr lang="en-US" altLang="zh-CN" dirty="0"/>
              <a:t>2</a:t>
            </a:r>
            <a:r>
              <a:rPr lang="en-US" altLang="zh-CN" dirty="0" smtClean="0"/>
              <a:t>. </a:t>
            </a:r>
            <a:r>
              <a:rPr lang="en-US" altLang="zh-CN" b="1" dirty="0" smtClean="0"/>
              <a:t>A Simple</a:t>
            </a:r>
            <a:r>
              <a:rPr lang="en-US" altLang="zh-CN" dirty="0" smtClean="0"/>
              <a:t> Model</a:t>
            </a:r>
          </a:p>
        </p:txBody>
      </p:sp>
      <p:sp>
        <p:nvSpPr>
          <p:cNvPr id="4" name="矩形 3"/>
          <p:cNvSpPr/>
          <p:nvPr/>
        </p:nvSpPr>
        <p:spPr>
          <a:xfrm>
            <a:off x="1041399" y="1923146"/>
            <a:ext cx="9593775" cy="830997"/>
          </a:xfrm>
          <a:prstGeom prst="rect">
            <a:avLst/>
          </a:prstGeom>
        </p:spPr>
        <p:txBody>
          <a:bodyPr wrap="square">
            <a:spAutoFit/>
          </a:bodyPr>
          <a:lstStyle/>
          <a:p>
            <a:r>
              <a:rPr lang="en-US" altLang="zh-CN" sz="2800" dirty="0" smtClean="0">
                <a:solidFill>
                  <a:schemeClr val="accent2"/>
                </a:solidFill>
              </a:rPr>
              <a:t>Proposition I </a:t>
            </a:r>
            <a:r>
              <a:rPr lang="en-US" altLang="zh-CN" b="1" i="1" dirty="0" smtClean="0">
                <a:latin typeface="Arial" charset="0"/>
                <a:ea typeface="Arial" charset="0"/>
                <a:cs typeface="Arial" charset="0"/>
              </a:rPr>
              <a:t>: </a:t>
            </a:r>
            <a:r>
              <a:rPr lang="en-US" altLang="zh-CN" sz="2000" dirty="0" smtClean="0">
                <a:latin typeface="Arial" charset="0"/>
                <a:ea typeface="Arial" charset="0"/>
                <a:cs typeface="Arial" charset="0"/>
              </a:rPr>
              <a:t>If </a:t>
            </a:r>
            <a:r>
              <a:rPr lang="en-US" altLang="zh-CN" sz="2000" dirty="0">
                <a:latin typeface="Arial" charset="0"/>
                <a:ea typeface="Arial" charset="0"/>
                <a:cs typeface="Arial" charset="0"/>
              </a:rPr>
              <a:t>B-share market is less liquid than A-share market, then B-share sell at a discount to its counterpart in the A share market. </a:t>
            </a:r>
          </a:p>
        </p:txBody>
      </p:sp>
      <p:sp>
        <p:nvSpPr>
          <p:cNvPr id="8" name="矩形 7"/>
          <p:cNvSpPr/>
          <p:nvPr/>
        </p:nvSpPr>
        <p:spPr>
          <a:xfrm>
            <a:off x="1041397" y="3691574"/>
            <a:ext cx="9959538" cy="523220"/>
          </a:xfrm>
          <a:prstGeom prst="rect">
            <a:avLst/>
          </a:prstGeom>
        </p:spPr>
        <p:txBody>
          <a:bodyPr wrap="square">
            <a:spAutoFit/>
          </a:bodyPr>
          <a:lstStyle/>
          <a:p>
            <a:r>
              <a:rPr lang="en-US" altLang="zh-CN" sz="2800" dirty="0">
                <a:solidFill>
                  <a:schemeClr val="accent2"/>
                </a:solidFill>
              </a:rPr>
              <a:t>Proposition II </a:t>
            </a:r>
            <a:r>
              <a:rPr lang="en-US" altLang="zh-CN" b="1" i="1" dirty="0" smtClean="0">
                <a:latin typeface="Arial" charset="0"/>
                <a:ea typeface="Arial" charset="0"/>
                <a:cs typeface="Arial" charset="0"/>
              </a:rPr>
              <a:t>: </a:t>
            </a:r>
            <a:r>
              <a:rPr lang="en-US" altLang="zh-CN" sz="2000" dirty="0" smtClean="0">
                <a:latin typeface="Arial" charset="0"/>
                <a:ea typeface="Arial" charset="0"/>
                <a:cs typeface="Arial" charset="0"/>
              </a:rPr>
              <a:t>The </a:t>
            </a:r>
            <a:r>
              <a:rPr lang="en-US" altLang="zh-CN" sz="2000" dirty="0">
                <a:latin typeface="Arial" charset="0"/>
                <a:ea typeface="Arial" charset="0"/>
                <a:cs typeface="Arial" charset="0"/>
              </a:rPr>
              <a:t>price premium is an increasing function of the relative liquidity. </a:t>
            </a:r>
          </a:p>
        </p:txBody>
      </p:sp>
      <p:pic>
        <p:nvPicPr>
          <p:cNvPr id="7" name="图片 6"/>
          <p:cNvPicPr>
            <a:picLocks noChangeAspect="1"/>
          </p:cNvPicPr>
          <p:nvPr/>
        </p:nvPicPr>
        <p:blipFill>
          <a:blip r:embed="rId3"/>
          <a:stretch>
            <a:fillRect/>
          </a:stretch>
        </p:blipFill>
        <p:spPr>
          <a:xfrm>
            <a:off x="914788" y="2754143"/>
            <a:ext cx="5638800" cy="927100"/>
          </a:xfrm>
          <a:prstGeom prst="rect">
            <a:avLst/>
          </a:prstGeom>
        </p:spPr>
      </p:pic>
      <p:sp>
        <p:nvSpPr>
          <p:cNvPr id="9" name="矩形 8"/>
          <p:cNvSpPr/>
          <p:nvPr/>
        </p:nvSpPr>
        <p:spPr>
          <a:xfrm>
            <a:off x="1041397" y="5152225"/>
            <a:ext cx="9734452" cy="830997"/>
          </a:xfrm>
          <a:prstGeom prst="rect">
            <a:avLst/>
          </a:prstGeom>
        </p:spPr>
        <p:txBody>
          <a:bodyPr wrap="square">
            <a:spAutoFit/>
          </a:bodyPr>
          <a:lstStyle/>
          <a:p>
            <a:r>
              <a:rPr lang="en-US" altLang="zh-CN" sz="2800" dirty="0">
                <a:solidFill>
                  <a:schemeClr val="accent2"/>
                </a:solidFill>
              </a:rPr>
              <a:t>Proposition III:</a:t>
            </a:r>
            <a:r>
              <a:rPr lang="en-US" altLang="zh-CN" sz="2000" dirty="0">
                <a:latin typeface="Arial" charset="0"/>
                <a:ea typeface="Arial" charset="0"/>
                <a:cs typeface="Arial" charset="0"/>
              </a:rPr>
              <a:t> The price premium is an increasing function of dividend payout ratio if B-shares are less liquid than A-shares</a:t>
            </a:r>
            <a:r>
              <a:rPr lang="en-US" altLang="zh-CN" i="1" dirty="0">
                <a:latin typeface="TimesNewRomanPS" charset="0"/>
              </a:rPr>
              <a:t>. </a:t>
            </a:r>
            <a:endParaRPr lang="en-US" altLang="zh-CN" dirty="0"/>
          </a:p>
        </p:txBody>
      </p:sp>
      <p:pic>
        <p:nvPicPr>
          <p:cNvPr id="11" name="图片 10"/>
          <p:cNvPicPr>
            <a:picLocks noChangeAspect="1"/>
          </p:cNvPicPr>
          <p:nvPr/>
        </p:nvPicPr>
        <p:blipFill>
          <a:blip r:embed="rId4"/>
          <a:stretch>
            <a:fillRect/>
          </a:stretch>
        </p:blipFill>
        <p:spPr>
          <a:xfrm>
            <a:off x="1041397" y="975230"/>
            <a:ext cx="5702300" cy="1041400"/>
          </a:xfrm>
          <a:prstGeom prst="rect">
            <a:avLst/>
          </a:prstGeom>
        </p:spPr>
      </p:pic>
      <p:pic>
        <p:nvPicPr>
          <p:cNvPr id="12" name="图片 11"/>
          <p:cNvPicPr>
            <a:picLocks noChangeAspect="1"/>
          </p:cNvPicPr>
          <p:nvPr/>
        </p:nvPicPr>
        <p:blipFill rotWithShape="1">
          <a:blip r:embed="rId5"/>
          <a:srcRect b="60528"/>
          <a:stretch/>
        </p:blipFill>
        <p:spPr>
          <a:xfrm>
            <a:off x="914788" y="4214794"/>
            <a:ext cx="5828909" cy="807227"/>
          </a:xfrm>
          <a:prstGeom prst="rect">
            <a:avLst/>
          </a:prstGeom>
        </p:spPr>
      </p:pic>
      <p:pic>
        <p:nvPicPr>
          <p:cNvPr id="10" name="图片 9"/>
          <p:cNvPicPr>
            <a:picLocks noChangeAspect="1"/>
          </p:cNvPicPr>
          <p:nvPr/>
        </p:nvPicPr>
        <p:blipFill rotWithShape="1">
          <a:blip r:embed="rId6"/>
          <a:srcRect b="11437"/>
          <a:stretch/>
        </p:blipFill>
        <p:spPr>
          <a:xfrm>
            <a:off x="6553588" y="4335135"/>
            <a:ext cx="5265521" cy="968386"/>
          </a:xfrm>
          <a:prstGeom prst="rect">
            <a:avLst/>
          </a:prstGeom>
        </p:spPr>
      </p:pic>
    </p:spTree>
    <p:extLst>
      <p:ext uri="{BB962C8B-B14F-4D97-AF65-F5344CB8AC3E}">
        <p14:creationId xmlns:p14="http://schemas.microsoft.com/office/powerpoint/2010/main" val="11016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1400" y="495099"/>
            <a:ext cx="9832926" cy="480131"/>
          </a:xfrm>
        </p:spPr>
        <p:txBody>
          <a:bodyPr/>
          <a:lstStyle/>
          <a:p>
            <a:pPr algn="just"/>
            <a:r>
              <a:rPr lang="en-US" altLang="zh-CN" dirty="0"/>
              <a:t>2</a:t>
            </a:r>
            <a:r>
              <a:rPr lang="en-US" altLang="zh-CN" dirty="0" smtClean="0"/>
              <a:t>. </a:t>
            </a:r>
            <a:r>
              <a:rPr lang="en-US" altLang="zh-CN" b="1" dirty="0" smtClean="0"/>
              <a:t>A Simple</a:t>
            </a:r>
            <a:r>
              <a:rPr lang="en-US" altLang="zh-CN" dirty="0" smtClean="0"/>
              <a:t> Model</a:t>
            </a:r>
          </a:p>
        </p:txBody>
      </p:sp>
      <p:sp>
        <p:nvSpPr>
          <p:cNvPr id="8" name="矩形 7"/>
          <p:cNvSpPr/>
          <p:nvPr/>
        </p:nvSpPr>
        <p:spPr>
          <a:xfrm>
            <a:off x="1041400" y="2365414"/>
            <a:ext cx="9959538" cy="830997"/>
          </a:xfrm>
          <a:prstGeom prst="rect">
            <a:avLst/>
          </a:prstGeom>
        </p:spPr>
        <p:txBody>
          <a:bodyPr wrap="square">
            <a:spAutoFit/>
          </a:bodyPr>
          <a:lstStyle/>
          <a:p>
            <a:r>
              <a:rPr lang="en-US" altLang="zh-CN" sz="2800" dirty="0">
                <a:solidFill>
                  <a:schemeClr val="accent2"/>
                </a:solidFill>
              </a:rPr>
              <a:t>Proposition IV: </a:t>
            </a:r>
            <a:r>
              <a:rPr lang="en-US" altLang="zh-CN" sz="2000" dirty="0">
                <a:solidFill>
                  <a:schemeClr val="accent2"/>
                </a:solidFill>
                <a:latin typeface="Arial" charset="0"/>
                <a:ea typeface="Arial" charset="0"/>
                <a:cs typeface="Arial" charset="0"/>
              </a:rPr>
              <a:t>Ceteris paribus, the marginal effect of dividend payout ratio on the price premium decreases with the improvement in relative liquidity. </a:t>
            </a:r>
          </a:p>
        </p:txBody>
      </p:sp>
      <p:pic>
        <p:nvPicPr>
          <p:cNvPr id="7" name="图片 6"/>
          <p:cNvPicPr>
            <a:picLocks noChangeAspect="1"/>
          </p:cNvPicPr>
          <p:nvPr/>
        </p:nvPicPr>
        <p:blipFill>
          <a:blip r:embed="rId3"/>
          <a:stretch>
            <a:fillRect/>
          </a:stretch>
        </p:blipFill>
        <p:spPr>
          <a:xfrm>
            <a:off x="816314" y="1206772"/>
            <a:ext cx="5638800" cy="927100"/>
          </a:xfrm>
          <a:prstGeom prst="rect">
            <a:avLst/>
          </a:prstGeom>
        </p:spPr>
      </p:pic>
      <p:sp>
        <p:nvSpPr>
          <p:cNvPr id="9" name="矩形 8"/>
          <p:cNvSpPr/>
          <p:nvPr/>
        </p:nvSpPr>
        <p:spPr>
          <a:xfrm>
            <a:off x="1041400" y="4462908"/>
            <a:ext cx="9734452" cy="830997"/>
          </a:xfrm>
          <a:prstGeom prst="rect">
            <a:avLst/>
          </a:prstGeom>
        </p:spPr>
        <p:txBody>
          <a:bodyPr wrap="square">
            <a:spAutoFit/>
          </a:bodyPr>
          <a:lstStyle/>
          <a:p>
            <a:r>
              <a:rPr lang="en-US" altLang="zh-CN" sz="2800" dirty="0">
                <a:solidFill>
                  <a:schemeClr val="accent2"/>
                </a:solidFill>
              </a:rPr>
              <a:t>Proposition V: </a:t>
            </a:r>
            <a:r>
              <a:rPr lang="en-US" altLang="zh-CN" sz="2000" dirty="0">
                <a:solidFill>
                  <a:schemeClr val="accent2"/>
                </a:solidFill>
                <a:latin typeface="Arial" charset="0"/>
                <a:ea typeface="Arial" charset="0"/>
                <a:cs typeface="Arial" charset="0"/>
              </a:rPr>
              <a:t>Ceteris paribus, the price premium is an increasing function of the profitability if B-shares are less liquid than A-shares. </a:t>
            </a:r>
          </a:p>
        </p:txBody>
      </p:sp>
      <p:pic>
        <p:nvPicPr>
          <p:cNvPr id="10" name="图片 9"/>
          <p:cNvPicPr>
            <a:picLocks noChangeAspect="1"/>
          </p:cNvPicPr>
          <p:nvPr/>
        </p:nvPicPr>
        <p:blipFill>
          <a:blip r:embed="rId4"/>
          <a:stretch>
            <a:fillRect/>
          </a:stretch>
        </p:blipFill>
        <p:spPr>
          <a:xfrm>
            <a:off x="1041400" y="3427953"/>
            <a:ext cx="6972300" cy="914400"/>
          </a:xfrm>
          <a:prstGeom prst="rect">
            <a:avLst/>
          </a:prstGeom>
        </p:spPr>
      </p:pic>
      <p:sp>
        <p:nvSpPr>
          <p:cNvPr id="11" name="矩形 10"/>
          <p:cNvSpPr/>
          <p:nvPr/>
        </p:nvSpPr>
        <p:spPr>
          <a:xfrm>
            <a:off x="1041400" y="5414460"/>
            <a:ext cx="9832926" cy="1323439"/>
          </a:xfrm>
          <a:prstGeom prst="rect">
            <a:avLst/>
          </a:prstGeom>
        </p:spPr>
        <p:txBody>
          <a:bodyPr wrap="square">
            <a:spAutoFit/>
          </a:bodyPr>
          <a:lstStyle/>
          <a:p>
            <a:pPr algn="just"/>
            <a:r>
              <a:rPr lang="zh-CN" altLang="en-US" sz="2000" b="1" dirty="0">
                <a:latin typeface="Arial" charset="0"/>
                <a:ea typeface="Arial" charset="0"/>
                <a:cs typeface="Arial" charset="0"/>
              </a:rPr>
              <a:t>This model highlights the effects of the change in liquidity and dividend policy on the valuation of a firm. </a:t>
            </a:r>
            <a:endParaRPr lang="en-US" altLang="zh-CN" sz="2000" b="1" dirty="0" smtClean="0">
              <a:latin typeface="Arial" charset="0"/>
              <a:ea typeface="Arial" charset="0"/>
              <a:cs typeface="Arial" charset="0"/>
            </a:endParaRPr>
          </a:p>
          <a:p>
            <a:pPr algn="just"/>
            <a:r>
              <a:rPr lang="zh-CN" altLang="en-US" sz="2000" b="1" dirty="0" smtClean="0">
                <a:latin typeface="Arial" charset="0"/>
                <a:ea typeface="Arial" charset="0"/>
                <a:cs typeface="Arial" charset="0"/>
              </a:rPr>
              <a:t>More </a:t>
            </a:r>
            <a:r>
              <a:rPr lang="zh-CN" altLang="en-US" sz="2000" b="1" dirty="0">
                <a:latin typeface="Arial" charset="0"/>
                <a:ea typeface="Arial" charset="0"/>
                <a:cs typeface="Arial" charset="0"/>
              </a:rPr>
              <a:t>importantly, the model emphasizes that the significance of dividend policy on firm valuation depends on the status of market liquidity.</a:t>
            </a:r>
          </a:p>
        </p:txBody>
      </p:sp>
    </p:spTree>
    <p:extLst>
      <p:ext uri="{BB962C8B-B14F-4D97-AF65-F5344CB8AC3E}">
        <p14:creationId xmlns:p14="http://schemas.microsoft.com/office/powerpoint/2010/main" val="201135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rgbClr val="000000"/>
      </a:dk1>
      <a:lt1>
        <a:srgbClr val="FFFFFF"/>
      </a:lt1>
      <a:dk2>
        <a:srgbClr val="000000"/>
      </a:dk2>
      <a:lt2>
        <a:srgbClr val="FFFFFF"/>
      </a:lt2>
      <a:accent1>
        <a:srgbClr val="0CE596"/>
      </a:accent1>
      <a:accent2>
        <a:srgbClr val="253745"/>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Impact"/>
        <a:ea typeface="微软雅黑"/>
        <a:cs typeface=""/>
      </a:majorFont>
      <a:minorFont>
        <a:latin typeface="Impac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3368</TotalTime>
  <Words>2111</Words>
  <Application>Microsoft Macintosh PowerPoint</Application>
  <PresentationFormat>宽屏</PresentationFormat>
  <Paragraphs>234</Paragraphs>
  <Slides>24</Slides>
  <Notes>22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Calibri</vt:lpstr>
      <vt:lpstr>Century Gothic</vt:lpstr>
      <vt:lpstr>Impact</vt:lpstr>
      <vt:lpstr>Segoe UI Light</vt:lpstr>
      <vt:lpstr>TimesNewRomanPS</vt:lpstr>
      <vt:lpstr>等线</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淘8105</cp:lastModifiedBy>
  <cp:revision>227</cp:revision>
  <dcterms:created xsi:type="dcterms:W3CDTF">2015-08-18T02:51:41Z</dcterms:created>
  <dcterms:modified xsi:type="dcterms:W3CDTF">2017-11-21T10:08:42Z</dcterms:modified>
  <cp:category/>
</cp:coreProperties>
</file>