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sldIdLst>
    <p:sldId id="342" r:id="rId2"/>
    <p:sldId id="325" r:id="rId3"/>
    <p:sldId id="326" r:id="rId4"/>
    <p:sldId id="346" r:id="rId5"/>
    <p:sldId id="321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292" r:id="rId15"/>
    <p:sldId id="355" r:id="rId16"/>
    <p:sldId id="356" r:id="rId17"/>
    <p:sldId id="357" r:id="rId18"/>
    <p:sldId id="358" r:id="rId19"/>
    <p:sldId id="333" r:id="rId20"/>
    <p:sldId id="335" r:id="rId21"/>
    <p:sldId id="330" r:id="rId22"/>
    <p:sldId id="338" r:id="rId23"/>
  </p:sldIdLst>
  <p:sldSz cx="9144000" cy="5143500" type="screen16x9"/>
  <p:notesSz cx="6858000" cy="9144000"/>
  <p:embeddedFontLst>
    <p:embeddedFont>
      <p:font typeface="方正正纤黑简体" charset="-122"/>
      <p:regular r:id="rId25"/>
    </p:embeddedFont>
    <p:embeddedFont>
      <p:font typeface="方正正黑简体" charset="-122"/>
      <p:regular r:id="rId26"/>
    </p:embeddedFont>
    <p:embeddedFont>
      <p:font typeface="微软雅黑" pitchFamily="34" charset="-122"/>
      <p:regular r:id="rId27"/>
      <p:bold r:id="rId28"/>
    </p:embeddedFont>
    <p:embeddedFont>
      <p:font typeface="Calibri" pitchFamily="34" charset="0"/>
      <p:regular r:id="rId29"/>
      <p:bold r:id="rId30"/>
      <p:italic r:id="rId31"/>
      <p:boldItalic r:id="rId32"/>
    </p:embeddedFont>
  </p:embeddedFontLst>
  <p:custDataLst>
    <p:tags r:id="rId33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102" y="-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FB425D5-8CEF-4B81-863A-4E98C5A6F38C}" type="datetimeFigureOut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3914AF7-705B-4EE9-8390-587D8D3899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4783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8151EB40-8796-4711-9A73-715D69C78605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E568D16-500C-4D4D-A718-597B8C71E730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E568D16-500C-4D4D-A718-597B8C71E730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11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E568D16-500C-4D4D-A718-597B8C71E730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12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E568D16-500C-4D4D-A718-597B8C71E730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13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zh-CN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F74B6D07-5F34-464A-A94A-8734668A920F}" type="slidenum">
              <a:rPr lang="en-US" altLang="zh-CN" sz="1200" smtClean="0">
                <a:latin typeface="Calibri" pitchFamily="34" charset="0"/>
              </a:rPr>
              <a:pPr/>
              <a:t>14</a:t>
            </a:fld>
            <a:endParaRPr lang="en-US" altLang="zh-CN" sz="120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E568D16-500C-4D4D-A718-597B8C71E730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15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E568D16-500C-4D4D-A718-597B8C71E730}" type="slidenum">
              <a:rPr lang="zh-CN" altLang="en-US" sz="120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</a:rPr>
              <a:pPr/>
              <a:t>16</a:t>
            </a:fld>
            <a:endParaRPr lang="zh-CN" altLang="en-US" sz="1200" smtClean="0">
              <a:solidFill>
                <a:prstClr val="black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E568D16-500C-4D4D-A718-597B8C71E730}" type="slidenum">
              <a:rPr lang="zh-CN" altLang="en-US" sz="120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</a:rPr>
              <a:pPr/>
              <a:t>17</a:t>
            </a:fld>
            <a:endParaRPr lang="zh-CN" altLang="en-US" sz="1200" smtClean="0">
              <a:solidFill>
                <a:prstClr val="black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E568D16-500C-4D4D-A718-597B8C71E730}" type="slidenum">
              <a:rPr lang="zh-CN" altLang="en-US" sz="120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</a:rPr>
              <a:pPr/>
              <a:t>18</a:t>
            </a:fld>
            <a:endParaRPr lang="zh-CN" altLang="en-US" sz="1200" smtClean="0">
              <a:solidFill>
                <a:prstClr val="black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1DE922CC-D2CF-4AB3-982D-ADBF25805A30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19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4DB393B-E89C-4DB0-B453-3FE7E1BA70D0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53D762C9-B0FC-4B5F-80BF-ECF69C1AAABA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20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C5FFE05-CA6E-4332-9257-544DD2370565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21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C665389D-DBC6-4940-8BF7-BB18364357A7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22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F2B599AC-0817-4FFC-98D3-CFFA5CF1D2E3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F2B599AC-0817-4FFC-98D3-CFFA5CF1D2E3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E568D16-500C-4D4D-A718-597B8C71E730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E568D16-500C-4D4D-A718-597B8C71E730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E568D16-500C-4D4D-A718-597B8C71E730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E568D16-500C-4D4D-A718-597B8C71E730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E568D16-500C-4D4D-A718-597B8C71E730}" type="slidenum">
              <a:rPr lang="zh-CN" altLang="en-US" sz="1200" smtClean="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6059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1C98C1D-5CDA-452D-BBB0-049FECA84A0C}" type="datetimeFigureOut">
              <a:rPr lang="zh-CN" altLang="en-US"/>
              <a:pPr>
                <a:defRPr/>
              </a:pPr>
              <a:t>2017/11/22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pPr>
              <a:defRPr/>
            </a:pPr>
            <a:fld id="{E50C8219-340E-475F-9BB4-3226D36CB0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497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6C2D316-2148-421C-9C5B-D3F4823A6780}" type="datetimeFigureOut">
              <a:rPr lang="zh-CN" altLang="en-US"/>
              <a:pPr>
                <a:defRPr/>
              </a:pPr>
              <a:t>2017/11/22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pPr>
              <a:defRPr/>
            </a:pPr>
            <a:fld id="{D5BD9D2A-90E0-42A9-9859-32345F7A7C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633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91CECE4-8ECF-4F8A-8732-231769FF4CAE}" type="datetimeFigureOut">
              <a:rPr lang="zh-CN" altLang="en-US"/>
              <a:pPr>
                <a:defRPr/>
              </a:pPr>
              <a:t>2017/11/22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pPr>
              <a:defRPr/>
            </a:pPr>
            <a:fld id="{DB2B1ACF-1B82-4848-82C1-1AC827EE73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5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0443BAB-D46F-4A93-9A76-5A412401994C}" type="datetimeFigureOut">
              <a:rPr lang="zh-CN" altLang="en-US"/>
              <a:pPr>
                <a:defRPr/>
              </a:pPr>
              <a:t>2017/11/22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pPr>
              <a:defRPr/>
            </a:pPr>
            <a:fld id="{C6FF489D-274A-44B9-962B-FBB1F4E394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2890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B1C409B-B761-4544-9DD4-83073AF084AE}" type="datetimeFigureOut">
              <a:rPr lang="zh-CN" altLang="en-US"/>
              <a:pPr>
                <a:defRPr/>
              </a:pPr>
              <a:t>2017/11/22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pPr>
              <a:defRPr/>
            </a:pPr>
            <a:fld id="{6487C578-49FA-41D7-A4DC-58E991076D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852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C2A814F-9A0A-4B0A-934C-A32E5F61FF85}" type="datetimeFigureOut">
              <a:rPr lang="zh-CN" altLang="en-US"/>
              <a:pPr>
                <a:defRPr/>
              </a:pPr>
              <a:t>2017/11/22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pPr>
              <a:defRPr/>
            </a:pPr>
            <a:fld id="{5085D2A6-4891-4780-8162-F398F8885D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995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28822DF-9803-46E3-9B02-58EE661D6606}" type="datetimeFigureOut">
              <a:rPr lang="zh-CN" altLang="en-US"/>
              <a:pPr>
                <a:defRPr/>
              </a:pPr>
              <a:t>2017/11/22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pPr>
              <a:defRPr/>
            </a:pPr>
            <a:fld id="{2C95908E-6CD3-4311-9E4F-E2988A0F31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0854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8BEDDFD-7551-4E9D-BDE8-EA7FB0F923DC}" type="datetimeFigureOut">
              <a:rPr lang="zh-CN" altLang="en-US"/>
              <a:pPr>
                <a:defRPr/>
              </a:pPr>
              <a:t>2017/11/22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pPr>
              <a:defRPr/>
            </a:pPr>
            <a:fld id="{FE901B96-6A4F-49AE-BCA0-ACAFBEC6AE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958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J-Hype-Meant To Be">
            <a:hlinkClick r:id="" action="ppaction://media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7200" y="-9271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文本框 213"/>
          <p:cNvSpPr txBox="1">
            <a:spLocks noChangeArrowheads="1"/>
          </p:cNvSpPr>
          <p:nvPr/>
        </p:nvSpPr>
        <p:spPr bwMode="auto">
          <a:xfrm>
            <a:off x="1757363" y="1968500"/>
            <a:ext cx="5529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方正正纤黑简体" pitchFamily="2" charset="-122"/>
                <a:cs typeface="Times New Roman" pitchFamily="18" charset="0"/>
              </a:rPr>
              <a:t>Underwriter–Auditor Relationship and Pre-IPO 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ea typeface="方正正纤黑简体" pitchFamily="2" charset="-122"/>
                <a:cs typeface="Times New Roman" pitchFamily="18" charset="0"/>
              </a:rPr>
              <a:t>Earnings Management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ea typeface="方正正纤黑简体" pitchFamily="2" charset="-122"/>
              <a:cs typeface="Times New Roman" pitchFamily="18" charset="0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2850077" y="2944813"/>
            <a:ext cx="34131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方正正纤黑简体" pitchFamily="2" charset="-122"/>
                <a:cs typeface="Times New Roman" pitchFamily="18" charset="0"/>
              </a:rPr>
              <a:t>Evidence from China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ea typeface="方正正纤黑简体" pitchFamily="2" charset="-122"/>
              <a:cs typeface="Times New Roman" pitchFamily="18" charset="0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939847" y="3777940"/>
            <a:ext cx="54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 err="1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Xingqiang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Du</a:t>
            </a:r>
            <a:r>
              <a:rPr lang="en-US" altLang="zh-CN" sz="1800" baseline="30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•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Xu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</a:t>
            </a:r>
            <a:r>
              <a:rPr lang="en-US" altLang="zh-CN" sz="1800" baseline="30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•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Xuejiao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Liu</a:t>
            </a:r>
            <a:r>
              <a:rPr lang="en-US" altLang="zh-CN" sz="1800" baseline="30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•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Shaojuan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Lai </a:t>
            </a:r>
            <a:r>
              <a:rPr lang="en-US" altLang="zh-CN" sz="1800" baseline="30000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endParaRPr lang="zh-CN" altLang="en-US" sz="1800" baseline="30000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22" name="组合 221"/>
          <p:cNvGrpSpPr>
            <a:grpSpLocks/>
          </p:cNvGrpSpPr>
          <p:nvPr/>
        </p:nvGrpSpPr>
        <p:grpSpPr bwMode="auto">
          <a:xfrm>
            <a:off x="3954463" y="708025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3990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Empirical Design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017" y="100485"/>
            <a:ext cx="8832849" cy="4079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017" y="4180115"/>
            <a:ext cx="8828235" cy="7222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1017" y="2057547"/>
            <a:ext cx="8279840" cy="464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1015" y="2522136"/>
            <a:ext cx="8279841" cy="874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1014" y="4180115"/>
            <a:ext cx="8279841" cy="554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731389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3990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Empirical Model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3712" y="1922908"/>
            <a:ext cx="76220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 =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+a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UARRS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AUDPOL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UWPOL+a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INDSPEC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AUD10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+a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UW5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SIZE+a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ROA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LEV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OCF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GROWTH+a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FIRMAGE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FIRST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DUAL+a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INDR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BOARD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MANSHR+a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STATE% + a 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LEGAL+ 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year indicator + industry indicator +e</a:t>
            </a:r>
            <a:endParaRPr lang="zh-CN" alt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10562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3990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Empirical 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Results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935" y="920923"/>
            <a:ext cx="7534100" cy="1257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935" y="2178399"/>
            <a:ext cx="7534100" cy="28122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4207" y="2987160"/>
            <a:ext cx="7033846" cy="23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4255" y="3584540"/>
            <a:ext cx="7033846" cy="23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74207" y="3983622"/>
            <a:ext cx="7033846" cy="23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4255" y="4214453"/>
            <a:ext cx="7033846" cy="377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566432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3990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Empirical 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Results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569" y="0"/>
            <a:ext cx="3504862" cy="5143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29617" y="839166"/>
            <a:ext cx="2844032" cy="23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29617" y="1069997"/>
            <a:ext cx="2844032" cy="23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19569" y="1413597"/>
            <a:ext cx="2844032" cy="23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327956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818356" y="1043658"/>
            <a:ext cx="2406170" cy="3567165"/>
            <a:chOff x="928083" y="1615995"/>
            <a:chExt cx="1875932" cy="2765509"/>
          </a:xfrm>
        </p:grpSpPr>
        <p:sp>
          <p:nvSpPr>
            <p:cNvPr id="34" name="任意多边形 33"/>
            <p:cNvSpPr/>
            <p:nvPr/>
          </p:nvSpPr>
          <p:spPr>
            <a:xfrm>
              <a:off x="928083" y="1615995"/>
              <a:ext cx="1875932" cy="2765509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algn="ctr" defTabSz="8890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036562" y="1942567"/>
              <a:ext cx="1767453" cy="2112364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defTabSz="5334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We first perform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the modified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regression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Model with indicator variable UWPOL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excluded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on subsamples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whose underwriters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are with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and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without political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connections. Similarly, we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run modified Model with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AUDPOL excluded on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subsamples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whose auditors are with and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without political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connections.</a:t>
              </a:r>
              <a:endParaRPr lang="zh-CN" alt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文本框 25"/>
          <p:cNvSpPr txBox="1"/>
          <p:nvPr/>
        </p:nvSpPr>
        <p:spPr>
          <a:xfrm>
            <a:off x="411163" y="358775"/>
            <a:ext cx="3990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Empirical Design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3337774" y="1043659"/>
            <a:ext cx="2427087" cy="3544512"/>
            <a:chOff x="928083" y="1615995"/>
            <a:chExt cx="1875932" cy="2765508"/>
          </a:xfrm>
        </p:grpSpPr>
        <p:sp>
          <p:nvSpPr>
            <p:cNvPr id="37" name="任意多边形 36"/>
            <p:cNvSpPr/>
            <p:nvPr/>
          </p:nvSpPr>
          <p:spPr>
            <a:xfrm>
              <a:off x="928083" y="1615995"/>
              <a:ext cx="1875932" cy="2765508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algn="ctr" defTabSz="8890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982322" y="2192918"/>
              <a:ext cx="1767453" cy="2112364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defTabSz="5334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We then examine Hypothesis 2b, by regressing modified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Model with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the indicator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variables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AUD10 and UW5 excluded on three different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subsamples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classified based on auditor and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underwriter reputation. In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particular, we categorize more reputable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auditors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and underwriters (AUD10 = 1 and UW5 = 1)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as subsample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H–H, less reputable auditors and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underwriters (AUD10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= 0 and UW5 = 0) as subsample L–L,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and mixed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combinations with more (less) reputable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auditors and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less (more) reputable underwriters as subsample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H–L.</a:t>
              </a:r>
              <a:endParaRPr lang="zh-CN" alt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53152" y="1304915"/>
            <a:ext cx="152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Hypothesis 2a</a:t>
            </a:r>
            <a:endParaRPr lang="zh-CN" alt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6286" y="1290724"/>
            <a:ext cx="152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Hypothesis 2b</a:t>
            </a:r>
            <a:endParaRPr lang="zh-CN" alt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5914545" y="1043659"/>
            <a:ext cx="2406170" cy="3567165"/>
            <a:chOff x="928083" y="1615995"/>
            <a:chExt cx="1875932" cy="2765509"/>
          </a:xfrm>
        </p:grpSpPr>
        <p:sp>
          <p:nvSpPr>
            <p:cNvPr id="41" name="任意多边形 40"/>
            <p:cNvSpPr/>
            <p:nvPr/>
          </p:nvSpPr>
          <p:spPr>
            <a:xfrm>
              <a:off x="928083" y="1615995"/>
              <a:ext cx="1875932" cy="2765509"/>
            </a:xfrm>
            <a:custGeom>
              <a:avLst/>
              <a:gdLst>
                <a:gd name="connsiteX0" fmla="*/ 0 w 1744093"/>
                <a:gd name="connsiteY0" fmla="*/ 174409 h 2524125"/>
                <a:gd name="connsiteX1" fmla="*/ 174409 w 1744093"/>
                <a:gd name="connsiteY1" fmla="*/ 0 h 2524125"/>
                <a:gd name="connsiteX2" fmla="*/ 1569684 w 1744093"/>
                <a:gd name="connsiteY2" fmla="*/ 0 h 2524125"/>
                <a:gd name="connsiteX3" fmla="*/ 1744093 w 1744093"/>
                <a:gd name="connsiteY3" fmla="*/ 174409 h 2524125"/>
                <a:gd name="connsiteX4" fmla="*/ 1744093 w 1744093"/>
                <a:gd name="connsiteY4" fmla="*/ 2349716 h 2524125"/>
                <a:gd name="connsiteX5" fmla="*/ 1569684 w 1744093"/>
                <a:gd name="connsiteY5" fmla="*/ 2524125 h 2524125"/>
                <a:gd name="connsiteX6" fmla="*/ 174409 w 1744093"/>
                <a:gd name="connsiteY6" fmla="*/ 2524125 h 2524125"/>
                <a:gd name="connsiteX7" fmla="*/ 0 w 1744093"/>
                <a:gd name="connsiteY7" fmla="*/ 2349716 h 2524125"/>
                <a:gd name="connsiteX8" fmla="*/ 0 w 1744093"/>
                <a:gd name="connsiteY8" fmla="*/ 174409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093" h="2524125">
                  <a:moveTo>
                    <a:pt x="0" y="174409"/>
                  </a:moveTo>
                  <a:cubicBezTo>
                    <a:pt x="0" y="78086"/>
                    <a:pt x="78086" y="0"/>
                    <a:pt x="174409" y="0"/>
                  </a:cubicBezTo>
                  <a:lnTo>
                    <a:pt x="1569684" y="0"/>
                  </a:lnTo>
                  <a:cubicBezTo>
                    <a:pt x="1666007" y="0"/>
                    <a:pt x="1744093" y="78086"/>
                    <a:pt x="1744093" y="174409"/>
                  </a:cubicBezTo>
                  <a:lnTo>
                    <a:pt x="1744093" y="2349716"/>
                  </a:lnTo>
                  <a:cubicBezTo>
                    <a:pt x="1744093" y="2446039"/>
                    <a:pt x="1666007" y="2524125"/>
                    <a:pt x="1569684" y="2524125"/>
                  </a:cubicBezTo>
                  <a:lnTo>
                    <a:pt x="174409" y="2524125"/>
                  </a:lnTo>
                  <a:cubicBezTo>
                    <a:pt x="78086" y="2524125"/>
                    <a:pt x="0" y="2446039"/>
                    <a:pt x="0" y="2349716"/>
                  </a:cubicBezTo>
                  <a:lnTo>
                    <a:pt x="0" y="17440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6200" tIns="76200" rIns="76200" bIns="1843088" spcCol="1270" anchor="ctr"/>
            <a:lstStyle/>
            <a:p>
              <a:pPr algn="ctr" defTabSz="8890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1036562" y="1942567"/>
              <a:ext cx="1767453" cy="2112364"/>
            </a:xfrm>
            <a:custGeom>
              <a:avLst/>
              <a:gdLst>
                <a:gd name="connsiteX0" fmla="*/ 0 w 1395274"/>
                <a:gd name="connsiteY0" fmla="*/ 36771 h 367711"/>
                <a:gd name="connsiteX1" fmla="*/ 36771 w 1395274"/>
                <a:gd name="connsiteY1" fmla="*/ 0 h 367711"/>
                <a:gd name="connsiteX2" fmla="*/ 1358503 w 1395274"/>
                <a:gd name="connsiteY2" fmla="*/ 0 h 367711"/>
                <a:gd name="connsiteX3" fmla="*/ 1395274 w 1395274"/>
                <a:gd name="connsiteY3" fmla="*/ 36771 h 367711"/>
                <a:gd name="connsiteX4" fmla="*/ 1395274 w 1395274"/>
                <a:gd name="connsiteY4" fmla="*/ 330940 h 367711"/>
                <a:gd name="connsiteX5" fmla="*/ 1358503 w 1395274"/>
                <a:gd name="connsiteY5" fmla="*/ 367711 h 367711"/>
                <a:gd name="connsiteX6" fmla="*/ 36771 w 1395274"/>
                <a:gd name="connsiteY6" fmla="*/ 367711 h 367711"/>
                <a:gd name="connsiteX7" fmla="*/ 0 w 1395274"/>
                <a:gd name="connsiteY7" fmla="*/ 330940 h 367711"/>
                <a:gd name="connsiteX8" fmla="*/ 0 w 1395274"/>
                <a:gd name="connsiteY8" fmla="*/ 36771 h 36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5274" h="367711">
                  <a:moveTo>
                    <a:pt x="0" y="36771"/>
                  </a:moveTo>
                  <a:cubicBezTo>
                    <a:pt x="0" y="16463"/>
                    <a:pt x="16463" y="0"/>
                    <a:pt x="36771" y="0"/>
                  </a:cubicBezTo>
                  <a:lnTo>
                    <a:pt x="1358503" y="0"/>
                  </a:lnTo>
                  <a:cubicBezTo>
                    <a:pt x="1378811" y="0"/>
                    <a:pt x="1395274" y="16463"/>
                    <a:pt x="1395274" y="36771"/>
                  </a:cubicBezTo>
                  <a:lnTo>
                    <a:pt x="1395274" y="330940"/>
                  </a:lnTo>
                  <a:cubicBezTo>
                    <a:pt x="1395274" y="351248"/>
                    <a:pt x="1378811" y="367711"/>
                    <a:pt x="1358503" y="367711"/>
                  </a:cubicBezTo>
                  <a:lnTo>
                    <a:pt x="36771" y="367711"/>
                  </a:lnTo>
                  <a:cubicBezTo>
                    <a:pt x="16463" y="367711"/>
                    <a:pt x="0" y="351248"/>
                    <a:pt x="0" y="330940"/>
                  </a:cubicBezTo>
                  <a:lnTo>
                    <a:pt x="0" y="36771"/>
                  </a:lnTo>
                  <a:close/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lIns="41250" tIns="33630" rIns="41250" bIns="33630" spcCol="1270" anchor="ctr"/>
            <a:lstStyle/>
            <a:p>
              <a:pPr defTabSz="5334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we test Hypothesis 2c using the modified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Model with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the variable LEGAL excluded. We partition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the sample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into subsamples with strong and weak legal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environments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based on the sample median value of LEGAL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353955" y="1280230"/>
            <a:ext cx="152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Hypothesis 2c</a:t>
            </a:r>
            <a:endParaRPr lang="zh-CN" alt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3990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Empirical 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Results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407" y="820440"/>
            <a:ext cx="7683644" cy="432305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84255" y="1680874"/>
            <a:ext cx="7214716" cy="23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532442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3990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Empirical </a:t>
            </a:r>
            <a:r>
              <a:rPr lang="en-US" altLang="zh-CN" sz="2400" dirty="0" smtClean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Results</a:t>
            </a:r>
            <a:endParaRPr lang="zh-CN" altLang="en-US" sz="2400" dirty="0">
              <a:solidFill>
                <a:prstClr val="white">
                  <a:lumMod val="95000"/>
                </a:prst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32185" y="1556318"/>
            <a:ext cx="5496448" cy="23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938" y="820440"/>
            <a:ext cx="7847919" cy="41233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32185" y="1556317"/>
            <a:ext cx="5958672" cy="23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953377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3990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Empirical </a:t>
            </a:r>
            <a:r>
              <a:rPr lang="en-US" altLang="zh-CN" sz="2400" dirty="0" smtClean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Results</a:t>
            </a:r>
            <a:endParaRPr lang="zh-CN" altLang="en-US" sz="2400" dirty="0">
              <a:solidFill>
                <a:prstClr val="white">
                  <a:lumMod val="95000"/>
                </a:prst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2185" y="1556317"/>
            <a:ext cx="5958672" cy="23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649" y="820440"/>
            <a:ext cx="7566701" cy="432306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32185" y="1440902"/>
            <a:ext cx="5496448" cy="23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901642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3990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Further Analysis</a:t>
            </a:r>
            <a:endParaRPr lang="zh-CN" altLang="en-US" sz="2400" dirty="0">
              <a:solidFill>
                <a:prstClr val="white">
                  <a:lumMod val="95000"/>
                </a:prst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349120" y="1270000"/>
            <a:ext cx="1354643" cy="2355850"/>
            <a:chOff x="1349655" y="1270654"/>
            <a:chExt cx="1353656" cy="2354901"/>
          </a:xfrm>
        </p:grpSpPr>
        <p:sp>
          <p:nvSpPr>
            <p:cNvPr id="9" name="圆角矩形 8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551376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13" name="矩形 261"/>
            <p:cNvSpPr>
              <a:spLocks noChangeArrowheads="1"/>
            </p:cNvSpPr>
            <p:nvPr/>
          </p:nvSpPr>
          <p:spPr bwMode="auto">
            <a:xfrm>
              <a:off x="1626377" y="1951982"/>
              <a:ext cx="184596" cy="27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1349655" y="2512228"/>
              <a:ext cx="1353656" cy="83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Audit Firm Industry Specialization</a:t>
              </a: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155950" y="1270000"/>
            <a:ext cx="1214438" cy="2355850"/>
            <a:chOff x="3156432" y="1270654"/>
            <a:chExt cx="1213553" cy="2354901"/>
          </a:xfrm>
        </p:grpSpPr>
        <p:sp>
          <p:nvSpPr>
            <p:cNvPr id="16" name="圆角矩形 15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3288099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3241741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2</a:t>
              </a:r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>
              <a:off x="3241741" y="2302649"/>
              <a:ext cx="1086190" cy="132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Listing on the Main, SME, or Venture Boards</a:t>
              </a: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877600" y="1270000"/>
            <a:ext cx="1284017" cy="2355850"/>
            <a:chOff x="4877106" y="1270654"/>
            <a:chExt cx="1284761" cy="2354901"/>
          </a:xfrm>
        </p:grpSpPr>
        <p:sp>
          <p:nvSpPr>
            <p:cNvPr id="22" name="圆角矩形 21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5028794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4982265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3</a:t>
              </a:r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4877106" y="2558423"/>
              <a:ext cx="1284761" cy="83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Audit Firm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Organizational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Reform</a:t>
              </a: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6480736" y="1270000"/>
            <a:ext cx="1433980" cy="2414052"/>
            <a:chOff x="6479981" y="1270654"/>
            <a:chExt cx="1434811" cy="2413080"/>
          </a:xfrm>
        </p:grpSpPr>
        <p:sp>
          <p:nvSpPr>
            <p:cNvPr id="29" name="圆角矩形 28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6675919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4</a:t>
              </a:r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6479981" y="2360828"/>
              <a:ext cx="1434811" cy="1322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Alternative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Measurement of UAR, Pre-IPO Earnings</a:t>
              </a:r>
            </a:p>
            <a:p>
              <a:pPr algn="ctr" eaLnBrk="1" hangingPunct="1"/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57763464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6667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667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66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5"/>
          <p:cNvCxnSpPr>
            <a:cxnSpLocks noChangeShapeType="1"/>
          </p:cNvCxnSpPr>
          <p:nvPr/>
        </p:nvCxnSpPr>
        <p:spPr bwMode="auto">
          <a:xfrm>
            <a:off x="5665012" y="1980257"/>
            <a:ext cx="0" cy="585787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" name="直接箭头连接符 7"/>
          <p:cNvCxnSpPr>
            <a:cxnSpLocks noChangeShapeType="1"/>
          </p:cNvCxnSpPr>
          <p:nvPr/>
        </p:nvCxnSpPr>
        <p:spPr bwMode="auto">
          <a:xfrm>
            <a:off x="2757479" y="1980257"/>
            <a:ext cx="0" cy="585787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环形箭头 5"/>
          <p:cNvSpPr/>
          <p:nvPr/>
        </p:nvSpPr>
        <p:spPr>
          <a:xfrm flipH="1">
            <a:off x="2119304" y="818207"/>
            <a:ext cx="1277937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00" dirty="0">
              <a:solidFill>
                <a:schemeClr val="bg1"/>
              </a:solidFill>
              <a:latin typeface="微软雅黑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31"/>
          <p:cNvSpPr txBox="1"/>
          <p:nvPr/>
        </p:nvSpPr>
        <p:spPr>
          <a:xfrm>
            <a:off x="1299360" y="2552455"/>
            <a:ext cx="3101818" cy="16850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With respect to the propensity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score matching (PSM) method, in the first stage,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we include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 set of variables to estimate the propensity of a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high UAR (based on the sample median).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环形箭头 7"/>
          <p:cNvSpPr/>
          <p:nvPr/>
        </p:nvSpPr>
        <p:spPr>
          <a:xfrm flipH="1">
            <a:off x="5026837" y="818207"/>
            <a:ext cx="1277937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1" dirty="0">
              <a:solidFill>
                <a:schemeClr val="bg1"/>
              </a:solidFill>
              <a:latin typeface="微软雅黑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31"/>
          <p:cNvSpPr txBox="1"/>
          <p:nvPr/>
        </p:nvSpPr>
        <p:spPr>
          <a:xfrm>
            <a:off x="4401178" y="2566044"/>
            <a:ext cx="3838835" cy="200824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we use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two instruments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unlikely to exert an effect on pre-IPO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earnings management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, but should have an indirect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relationship through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their effects on UAR. The instruments are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AUDDIS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and UWDIS, which capture the average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distance between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an audit firm to all underwriters and vice versa.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8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25"/>
          <p:cNvSpPr txBox="1"/>
          <p:nvPr/>
        </p:nvSpPr>
        <p:spPr>
          <a:xfrm>
            <a:off x="411163" y="358775"/>
            <a:ext cx="3990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Endogeneity</a:t>
            </a:r>
            <a:endParaRPr lang="zh-CN" altLang="en-US" sz="2400" dirty="0">
              <a:solidFill>
                <a:prstClr val="white">
                  <a:lumMod val="95000"/>
                </a:prst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2" name="文本框 38"/>
          <p:cNvSpPr txBox="1">
            <a:spLocks noChangeArrowheads="1"/>
          </p:cNvSpPr>
          <p:nvPr/>
        </p:nvSpPr>
        <p:spPr bwMode="auto">
          <a:xfrm>
            <a:off x="955814" y="2315008"/>
            <a:ext cx="2741220" cy="52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r" eaLnBrk="1" hangingPunct="1"/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1" name="文本框 18"/>
          <p:cNvSpPr txBox="1">
            <a:spLocks noChangeArrowheads="1"/>
          </p:cNvSpPr>
          <p:nvPr/>
        </p:nvSpPr>
        <p:spPr bwMode="auto">
          <a:xfrm>
            <a:off x="4716079" y="1546593"/>
            <a:ext cx="1704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Introduction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4256821" y="1473567"/>
            <a:ext cx="451319" cy="523220"/>
            <a:chOff x="3532175" y="2047768"/>
            <a:chExt cx="450912" cy="522566"/>
          </a:xfrm>
        </p:grpSpPr>
        <p:sp>
          <p:nvSpPr>
            <p:cNvPr id="11290" name="文本框 16"/>
            <p:cNvSpPr txBox="1">
              <a:spLocks noChangeArrowheads="1"/>
            </p:cNvSpPr>
            <p:nvPr/>
          </p:nvSpPr>
          <p:spPr bwMode="auto">
            <a:xfrm>
              <a:off x="3532175" y="2047768"/>
              <a:ext cx="363873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>
            <a:spLocks noChangeArrowheads="1"/>
          </p:cNvSpPr>
          <p:nvPr/>
        </p:nvSpPr>
        <p:spPr bwMode="auto">
          <a:xfrm>
            <a:off x="4759296" y="3308142"/>
            <a:ext cx="1705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Conclusions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6" name="组合 75"/>
          <p:cNvGrpSpPr>
            <a:grpSpLocks/>
          </p:cNvGrpSpPr>
          <p:nvPr/>
        </p:nvGrpSpPr>
        <p:grpSpPr bwMode="auto">
          <a:xfrm>
            <a:off x="4270994" y="3219241"/>
            <a:ext cx="481957" cy="523220"/>
            <a:chOff x="6088040" y="2057986"/>
            <a:chExt cx="482686" cy="522566"/>
          </a:xfrm>
        </p:grpSpPr>
        <p:sp>
          <p:nvSpPr>
            <p:cNvPr id="11288" name="文本框 20"/>
            <p:cNvSpPr txBox="1">
              <a:spLocks noChangeArrowheads="1"/>
            </p:cNvSpPr>
            <p:nvPr/>
          </p:nvSpPr>
          <p:spPr bwMode="auto">
            <a:xfrm>
              <a:off x="6088040" y="2057986"/>
              <a:ext cx="364753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>
            <a:spLocks noChangeArrowheads="1"/>
          </p:cNvSpPr>
          <p:nvPr/>
        </p:nvSpPr>
        <p:spPr bwMode="auto">
          <a:xfrm>
            <a:off x="4716079" y="2126030"/>
            <a:ext cx="3353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Hypotheses Development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4256821" y="2053004"/>
            <a:ext cx="451319" cy="523220"/>
            <a:chOff x="3532175" y="2627150"/>
            <a:chExt cx="450912" cy="522566"/>
          </a:xfrm>
        </p:grpSpPr>
        <p:sp>
          <p:nvSpPr>
            <p:cNvPr id="11286" name="文本框 23"/>
            <p:cNvSpPr txBox="1">
              <a:spLocks noChangeArrowheads="1"/>
            </p:cNvSpPr>
            <p:nvPr/>
          </p:nvSpPr>
          <p:spPr bwMode="auto">
            <a:xfrm>
              <a:off x="3532175" y="2627150"/>
              <a:ext cx="363873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>
            <a:spLocks noChangeArrowheads="1"/>
          </p:cNvSpPr>
          <p:nvPr/>
        </p:nvSpPr>
        <p:spPr bwMode="auto">
          <a:xfrm>
            <a:off x="4716079" y="2699118"/>
            <a:ext cx="23439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Empirical Design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8" name="组合 87"/>
          <p:cNvGrpSpPr>
            <a:grpSpLocks/>
          </p:cNvGrpSpPr>
          <p:nvPr/>
        </p:nvGrpSpPr>
        <p:grpSpPr bwMode="auto">
          <a:xfrm>
            <a:off x="4256821" y="2626092"/>
            <a:ext cx="451319" cy="523220"/>
            <a:chOff x="3532175" y="3200893"/>
            <a:chExt cx="450912" cy="522566"/>
          </a:xfrm>
        </p:grpSpPr>
        <p:sp>
          <p:nvSpPr>
            <p:cNvPr id="11282" name="文本框 29"/>
            <p:cNvSpPr txBox="1">
              <a:spLocks noChangeArrowheads="1"/>
            </p:cNvSpPr>
            <p:nvPr/>
          </p:nvSpPr>
          <p:spPr bwMode="auto">
            <a:xfrm>
              <a:off x="3532175" y="3200893"/>
              <a:ext cx="363873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4003291" y="1565643"/>
            <a:ext cx="0" cy="21774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4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30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38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9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238125" y="296863"/>
            <a:ext cx="42218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文本框 23"/>
          <p:cNvSpPr txBox="1">
            <a:spLocks noChangeArrowheads="1"/>
          </p:cNvSpPr>
          <p:nvPr/>
        </p:nvSpPr>
        <p:spPr bwMode="auto">
          <a:xfrm>
            <a:off x="3577980" y="1995990"/>
            <a:ext cx="368697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sz="5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Conclusion</a:t>
            </a:r>
            <a:endParaRPr lang="zh-CN" altLang="en-US" sz="54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2325444" y="1689601"/>
            <a:ext cx="1128712" cy="1128712"/>
            <a:chOff x="2817516" y="1944350"/>
            <a:chExt cx="1129689" cy="1129689"/>
          </a:xfrm>
        </p:grpSpPr>
        <p:sp>
          <p:nvSpPr>
            <p:cNvPr id="38" name="椭圆 37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5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94212" y="672178"/>
            <a:ext cx="2321169" cy="3798690"/>
            <a:chOff x="465977" y="1463280"/>
            <a:chExt cx="2016818" cy="3488893"/>
          </a:xfrm>
        </p:grpSpPr>
        <p:grpSp>
          <p:nvGrpSpPr>
            <p:cNvPr id="31767" name="组合 4"/>
            <p:cNvGrpSpPr>
              <a:grpSpLocks/>
            </p:cNvGrpSpPr>
            <p:nvPr/>
          </p:nvGrpSpPr>
          <p:grpSpPr bwMode="auto">
            <a:xfrm>
              <a:off x="465977" y="1463280"/>
              <a:ext cx="1862027" cy="3488893"/>
              <a:chOff x="1827008" y="2120901"/>
              <a:chExt cx="2298700" cy="430709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827008" y="2565614"/>
                <a:ext cx="2298700" cy="386237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768" name="文本框 5"/>
            <p:cNvSpPr txBox="1">
              <a:spLocks noChangeArrowheads="1"/>
            </p:cNvSpPr>
            <p:nvPr/>
          </p:nvSpPr>
          <p:spPr bwMode="auto">
            <a:xfrm>
              <a:off x="771062" y="1484039"/>
              <a:ext cx="1251857" cy="296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15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First</a:t>
              </a:r>
              <a:endParaRPr lang="zh-CN" altLang="en-US" sz="15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1769" name="文本框 6"/>
            <p:cNvSpPr txBox="1">
              <a:spLocks noChangeArrowheads="1"/>
            </p:cNvSpPr>
            <p:nvPr/>
          </p:nvSpPr>
          <p:spPr bwMode="auto">
            <a:xfrm>
              <a:off x="465977" y="1836610"/>
              <a:ext cx="2016818" cy="243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This 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study provides very first evidence of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 positive association 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between UAR and pre-IPO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earnings management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, suggesting that the collusion incentive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embedded in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UAR dominates 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the efficiency incentive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and leads 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to deteriorated earnings quality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2920892" y="672177"/>
            <a:ext cx="2648911" cy="3798691"/>
            <a:chOff x="465976" y="1463280"/>
            <a:chExt cx="1862028" cy="3488893"/>
          </a:xfrm>
        </p:grpSpPr>
        <p:grpSp>
          <p:nvGrpSpPr>
            <p:cNvPr id="31" name="组合 4"/>
            <p:cNvGrpSpPr>
              <a:grpSpLocks/>
            </p:cNvGrpSpPr>
            <p:nvPr/>
          </p:nvGrpSpPr>
          <p:grpSpPr bwMode="auto">
            <a:xfrm>
              <a:off x="465977" y="1463280"/>
              <a:ext cx="1862027" cy="3488893"/>
              <a:chOff x="1827008" y="2120901"/>
              <a:chExt cx="2298700" cy="430709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827008" y="2565614"/>
                <a:ext cx="2298700" cy="386237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文本框 5"/>
            <p:cNvSpPr txBox="1">
              <a:spLocks noChangeArrowheads="1"/>
            </p:cNvSpPr>
            <p:nvPr/>
          </p:nvSpPr>
          <p:spPr bwMode="auto">
            <a:xfrm>
              <a:off x="771062" y="1484039"/>
              <a:ext cx="1251857" cy="296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15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Second</a:t>
              </a:r>
              <a:endParaRPr lang="zh-CN" altLang="en-US" sz="15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3" name="文本框 6"/>
            <p:cNvSpPr txBox="1">
              <a:spLocks noChangeArrowheads="1"/>
            </p:cNvSpPr>
            <p:nvPr/>
          </p:nvSpPr>
          <p:spPr bwMode="auto">
            <a:xfrm>
              <a:off x="465976" y="1836610"/>
              <a:ext cx="1862028" cy="2934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The 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undesirable effect of UAR on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earnings quality 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is more pronounced for firms whose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auditor/underwriter 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is politically connected, firms with less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reputable 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auditor (underwriter), firms located in provinces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with weak legal environment, firms facing lax listing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requirements, and firms whose auditors have low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industry specialization or liability 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exposure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5951659" y="693133"/>
            <a:ext cx="2640961" cy="3857490"/>
            <a:chOff x="465977" y="1463280"/>
            <a:chExt cx="1862027" cy="3562549"/>
          </a:xfrm>
        </p:grpSpPr>
        <p:grpSp>
          <p:nvGrpSpPr>
            <p:cNvPr id="37" name="组合 4"/>
            <p:cNvGrpSpPr>
              <a:grpSpLocks/>
            </p:cNvGrpSpPr>
            <p:nvPr/>
          </p:nvGrpSpPr>
          <p:grpSpPr bwMode="auto">
            <a:xfrm>
              <a:off x="465977" y="1463280"/>
              <a:ext cx="1862027" cy="3488893"/>
              <a:chOff x="1827008" y="2120901"/>
              <a:chExt cx="2298700" cy="4307092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827008" y="2120901"/>
                <a:ext cx="2298700" cy="4447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827008" y="2565614"/>
                <a:ext cx="2298700" cy="386237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5"/>
            <p:cNvSpPr txBox="1">
              <a:spLocks noChangeArrowheads="1"/>
            </p:cNvSpPr>
            <p:nvPr/>
          </p:nvSpPr>
          <p:spPr bwMode="auto">
            <a:xfrm>
              <a:off x="771062" y="1484039"/>
              <a:ext cx="1251857" cy="298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15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Third</a:t>
              </a:r>
              <a:endParaRPr lang="zh-CN" altLang="en-US" sz="15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9" name="文本框 6"/>
            <p:cNvSpPr txBox="1">
              <a:spLocks noChangeArrowheads="1"/>
            </p:cNvSpPr>
            <p:nvPr/>
          </p:nvSpPr>
          <p:spPr bwMode="auto">
            <a:xfrm>
              <a:off x="465977" y="1836610"/>
              <a:ext cx="1862027" cy="3189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The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current approval-based 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system over Chinese IPOs is criticized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for distorting 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the IPO market and encouraging official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corruption 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and collusion. Our study suggests a new form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of collusion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, i.e., through repeated collaborations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between market 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intermediaries, and thereby heightens the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necessity of 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considering UAR in IPO resource allocation,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equity evaluation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, and supervision.</a:t>
              </a:r>
              <a:endParaRPr lang="zh-CN" altLang="en-US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949381" y="1379240"/>
            <a:ext cx="531627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8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THANKS!</a:t>
            </a:r>
            <a:endParaRPr lang="zh-CN" altLang="en-US" sz="80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7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238125" y="296863"/>
            <a:ext cx="42218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2310877" y="1900863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2293" name="文本框 37"/>
          <p:cNvSpPr txBox="1">
            <a:spLocks noChangeArrowheads="1"/>
          </p:cNvSpPr>
          <p:nvPr/>
        </p:nvSpPr>
        <p:spPr bwMode="auto">
          <a:xfrm>
            <a:off x="3523727" y="1957387"/>
            <a:ext cx="37010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60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Abstract</a:t>
            </a:r>
            <a:endParaRPr lang="zh-CN" altLang="en-US" sz="60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7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238125" y="296863"/>
            <a:ext cx="42218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54"/>
          <p:cNvSpPr>
            <a:spLocks noChangeArrowheads="1"/>
          </p:cNvSpPr>
          <p:nvPr/>
        </p:nvSpPr>
        <p:spPr bwMode="auto">
          <a:xfrm>
            <a:off x="835043" y="771525"/>
            <a:ext cx="7595524" cy="397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This study examines the influence of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underwriter–auditor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relationship (UAR)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on pre-initial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public offering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(IPO) earnings management. Using a sample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of Chinese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to-be-listed firms, we find that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close UAR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as reflected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 repeated collaborations between an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underwriter and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 audit firm in IPOs, is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positively associated with pre-IPO earnings management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 This association is more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pronounced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for firms with politically connected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auditors/underwriters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firms with less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reputable auditors/underwriters, firms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located in provinces with weak legal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environment, firms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to-be-listed on boards with lax listing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requirements, and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firms whose auditors are with low industry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specialization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and legal liability exposures. We provide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further evidence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that UAR is associated with greater likelihood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of irregular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activities in post-IPO period and poorer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post-IPO financial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performance. To the extent that we control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for alternative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explanations and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potential </a:t>
            </a:r>
            <a:r>
              <a:rPr lang="en-US" altLang="zh-CN" sz="1400" dirty="0" err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endogeneity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our results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suggest that the collusion incentive is likely to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drive repeated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collaborations between underwriters and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auditors in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the Chinese IPO market. Our findings provide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interesting implications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for auditors, investors, and regulators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seeking to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understand the Chinese IPO market.</a:t>
            </a:r>
          </a:p>
        </p:txBody>
      </p:sp>
    </p:spTree>
    <p:extLst>
      <p:ext uri="{BB962C8B-B14F-4D97-AF65-F5344CB8AC3E}">
        <p14:creationId xmlns:p14="http://schemas.microsoft.com/office/powerpoint/2010/main" xmlns="" val="597544148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Introduction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865187" y="1297644"/>
            <a:ext cx="7494587" cy="3019473"/>
            <a:chOff x="2954339" y="1349947"/>
            <a:chExt cx="7162269" cy="2841605"/>
          </a:xfrm>
        </p:grpSpPr>
        <p:sp>
          <p:nvSpPr>
            <p:cNvPr id="13327" name="矩形 54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2496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During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 typical IPO underwriting in China,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underwriters assemble 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 restructuring team that consists of an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auditor, an 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attorney, and an asset appraiser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 (Chen et al. 2013).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This process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empowers underwriters to select auditors or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affect the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clients’ auditor choice through ‘‘tacit approval of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the firm’s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current auditor or by requesting auditor change’’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(</a:t>
              </a:r>
              <a:r>
                <a:rPr lang="en-US" altLang="zh-CN" sz="1600" dirty="0" err="1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Balvers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 et al. 1988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).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Moreover, 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the Chinese audit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market is 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highly competitive and dispersed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(Du and Lai 2015),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and thus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Big 4 audit firms do not dominate the Chinese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audit market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as do they in other markets (Chu et al. 2011).</a:t>
              </a:r>
            </a:p>
          </p:txBody>
        </p:sp>
        <p:sp>
          <p:nvSpPr>
            <p:cNvPr id="13328" name="矩形 55"/>
            <p:cNvSpPr>
              <a:spLocks noChangeArrowheads="1"/>
            </p:cNvSpPr>
            <p:nvPr/>
          </p:nvSpPr>
          <p:spPr bwMode="auto">
            <a:xfrm>
              <a:off x="2963100" y="1349947"/>
              <a:ext cx="4058373" cy="376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IPO prospectuses and auditing in China</a:t>
              </a:r>
              <a:endParaRPr lang="zh-CN" altLang="en-US" sz="20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Introduction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865187" y="890778"/>
            <a:ext cx="7494587" cy="3979736"/>
            <a:chOff x="2954339" y="1349947"/>
            <a:chExt cx="7162269" cy="3745301"/>
          </a:xfrm>
        </p:grpSpPr>
        <p:sp>
          <p:nvSpPr>
            <p:cNvPr id="13327" name="矩形 54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400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On the one hand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, an underwriter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may opt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to team up with a specific audit firm to increase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efficiency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(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the efficiency incentive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). A close UAR helps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auditors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gain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underwriter specific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expertise, lowers the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start-up costs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in each IPO underwriting process, and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facilitates timely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communication between the underwriter and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auditor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, leading to a more efficient and effective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collaboration to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detect and deter any pre-IPO earnings management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in IPO firm.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On the other hand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, the large profits from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successful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IPOs can motivate underwriters to select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auditors who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are willing to succumb to their pressure to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issue favorable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opinions or even aid managers in ‘‘pushing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the boundaries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’’ of Generally Accepted Accounting Principles, Such 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 collusion incentive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in turn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jeopardizes auditor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independence and leads to a deterioration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in financial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reporting quality.</a:t>
              </a:r>
            </a:p>
          </p:txBody>
        </p:sp>
        <p:sp>
          <p:nvSpPr>
            <p:cNvPr id="13328" name="矩形 55"/>
            <p:cNvSpPr>
              <a:spLocks noChangeArrowheads="1"/>
            </p:cNvSpPr>
            <p:nvPr/>
          </p:nvSpPr>
          <p:spPr bwMode="auto">
            <a:xfrm>
              <a:off x="2963100" y="1349947"/>
              <a:ext cx="6299294" cy="376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0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Two 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different incentives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underlying 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UAR formation</a:t>
              </a:r>
              <a:endParaRPr lang="zh-CN" altLang="en-US" sz="20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4085409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3990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Hypotheses 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Development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327" name="矩形 54"/>
          <p:cNvSpPr>
            <a:spLocks noChangeArrowheads="1"/>
          </p:cNvSpPr>
          <p:nvPr/>
        </p:nvSpPr>
        <p:spPr bwMode="auto">
          <a:xfrm>
            <a:off x="865185" y="945719"/>
            <a:ext cx="7494587" cy="361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Hypothesis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1: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Ceteris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paribus, the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underwriter–auditor relationships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(UAR) are significantly associated with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pre-IPO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earnings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management.</a:t>
            </a:r>
            <a:endParaRPr lang="en-US" altLang="zh-CN" sz="160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Hypothesis 2a: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Ceteris paribus, the positive (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negative) relation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between a UAR and pre-IPO earnings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management becomes stronger (weaker) when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the audit firm or under-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writer is politically connected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Hypothesis 2b: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Ceteris paribus, the positive (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negative) link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between UAR and pre-IPO earnings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management becomes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weaker (stronger) when the reputation of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the auditor/underwriter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increases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Hypothesis 2c :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Ceteris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paribus, the positive (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negative) relation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between a UAR and earnings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management becomes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weaker (stronger) when the legal environment is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strong.</a:t>
            </a:r>
          </a:p>
        </p:txBody>
      </p:sp>
    </p:spTree>
    <p:extLst>
      <p:ext uri="{BB962C8B-B14F-4D97-AF65-F5344CB8AC3E}">
        <p14:creationId xmlns:p14="http://schemas.microsoft.com/office/powerpoint/2010/main" xmlns="" val="223600744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3990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Empirical Design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327" name="矩形 54"/>
          <p:cNvSpPr>
            <a:spLocks noChangeArrowheads="1"/>
          </p:cNvSpPr>
          <p:nvPr/>
        </p:nvSpPr>
        <p:spPr bwMode="auto">
          <a:xfrm>
            <a:off x="865185" y="945719"/>
            <a:ext cx="7494587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Sample: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Our initial sample consists of 1543 to-be-listed firms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that filed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for IPOs in the Chinese A-share market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during 2006–2012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 To count for all of the collaborations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between an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underwriter and an audit firm, we include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to-be-listed firms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regardless of whether their IPO applications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were approved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or denied by the CSRC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We obtain the list of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to-be-listed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companies from the Wind database and hand-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collect financial information from their prospectuses.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We further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collect information about auditor and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underwriter reputation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from the websites of the Chinese Institute of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Certified Public Accountants (http://www.cicpa.org.cn)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and the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Securities Association of China (http://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www.sac.net.cn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respectively.</a:t>
            </a:r>
          </a:p>
        </p:txBody>
      </p:sp>
    </p:spTree>
    <p:extLst>
      <p:ext uri="{BB962C8B-B14F-4D97-AF65-F5344CB8AC3E}">
        <p14:creationId xmlns:p14="http://schemas.microsoft.com/office/powerpoint/2010/main" xmlns="" val="379411003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3990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Empirical Design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016" y="100484"/>
            <a:ext cx="8832850" cy="44562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016" y="4556064"/>
            <a:ext cx="8832850" cy="48255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1016" y="369565"/>
            <a:ext cx="2844032" cy="23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5727" y="3697244"/>
            <a:ext cx="8606822" cy="1100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1016" y="2905099"/>
            <a:ext cx="2844032" cy="23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1016" y="1942132"/>
            <a:ext cx="2844032" cy="23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59200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3343</TotalTime>
  <Words>1290</Words>
  <Application>Microsoft Office PowerPoint</Application>
  <PresentationFormat>全屏显示(16:9)</PresentationFormat>
  <Paragraphs>100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Times New Roman</vt:lpstr>
      <vt:lpstr>方正正纤黑简体</vt:lpstr>
      <vt:lpstr>方正正黑简体</vt:lpstr>
      <vt:lpstr>微软雅黑</vt:lpstr>
      <vt:lpstr>Calibri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WINDOWS7</cp:lastModifiedBy>
  <cp:revision>103</cp:revision>
  <dcterms:created xsi:type="dcterms:W3CDTF">2015-03-31T05:49:04Z</dcterms:created>
  <dcterms:modified xsi:type="dcterms:W3CDTF">2017-11-22T00:42:54Z</dcterms:modified>
</cp:coreProperties>
</file>