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352" r:id="rId4"/>
    <p:sldId id="309" r:id="rId5"/>
    <p:sldId id="260" r:id="rId6"/>
    <p:sldId id="271" r:id="rId7"/>
    <p:sldId id="279" r:id="rId8"/>
    <p:sldId id="280" r:id="rId9"/>
    <p:sldId id="281" r:id="rId10"/>
    <p:sldId id="327" r:id="rId11"/>
    <p:sldId id="282" r:id="rId12"/>
    <p:sldId id="339" r:id="rId13"/>
    <p:sldId id="336" r:id="rId14"/>
    <p:sldId id="337" r:id="rId15"/>
    <p:sldId id="287" r:id="rId16"/>
    <p:sldId id="289" r:id="rId17"/>
    <p:sldId id="292" r:id="rId18"/>
    <p:sldId id="328" r:id="rId19"/>
    <p:sldId id="329" r:id="rId20"/>
    <p:sldId id="330" r:id="rId21"/>
    <p:sldId id="26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86443" autoAdjust="0"/>
  </p:normalViewPr>
  <p:slideViewPr>
    <p:cSldViewPr snapToGrid="0">
      <p:cViewPr>
        <p:scale>
          <a:sx n="64" d="100"/>
          <a:sy n="64" d="100"/>
        </p:scale>
        <p:origin x="-90" y="-372"/>
      </p:cViewPr>
      <p:guideLst>
        <p:guide orient="horz" pos="2170"/>
        <p:guide pos="3840"/>
      </p:guideLst>
    </p:cSldViewPr>
  </p:slideViewPr>
  <p:outlineViewPr>
    <p:cViewPr>
      <p:scale>
        <a:sx n="33" d="100"/>
        <a:sy n="33" d="100"/>
      </p:scale>
      <p:origin x="0" y="11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216727"/>
            <a:ext cx="12192000" cy="923330"/>
          </a:xfrm>
          <a:prstGeom prst="rect">
            <a:avLst/>
          </a:prstGeom>
          <a:noFill/>
        </p:spPr>
        <p:txBody>
          <a:bodyPr wrap="square" lIns="91440" tIns="45720" rIns="91440" bIns="45720">
            <a:spAutoFit/>
          </a:bodyPr>
          <a:lstStyle/>
          <a:p>
            <a:pPr algn="ctr"/>
            <a:endParaRPr lang="zh-CN" altLang="en-US" sz="5400" b="1" cap="none" spc="0" dirty="0">
              <a:ln w="0"/>
              <a:solidFill>
                <a:schemeClr val="accent5">
                  <a:lumMod val="75000"/>
                </a:schemeClr>
              </a:solidFill>
              <a:effectLst>
                <a:outerShdw blurRad="50800" dist="38100" dir="10800000" algn="r"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8514413" y="4467629"/>
            <a:ext cx="3439493" cy="1569660"/>
          </a:xfrm>
          <a:prstGeom prst="rect">
            <a:avLst/>
          </a:prstGeom>
          <a:noFill/>
        </p:spPr>
        <p:txBody>
          <a:bodyPr wrap="square" rtlCol="0">
            <a:spAutoFit/>
          </a:bodyPr>
          <a:lstStyle/>
          <a:p>
            <a:r>
              <a:rPr lang="en-US" altLang="zh-CN" sz="3200" b="1" dirty="0" smtClean="0">
                <a:solidFill>
                  <a:schemeClr val="accent5">
                    <a:lumMod val="50000"/>
                  </a:schemeClr>
                </a:solidFill>
                <a:latin typeface="微软雅黑" panose="020B0503020204020204" pitchFamily="34" charset="-122"/>
                <a:ea typeface="微软雅黑" panose="020B0503020204020204" pitchFamily="34" charset="-122"/>
              </a:rPr>
              <a:t>16720803</a:t>
            </a:r>
            <a:endParaRPr lang="en-US" altLang="zh-CN" sz="3200" b="1" dirty="0" smtClean="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3200" b="1" dirty="0" smtClean="0">
                <a:solidFill>
                  <a:schemeClr val="accent5">
                    <a:lumMod val="50000"/>
                  </a:schemeClr>
                </a:solidFill>
                <a:latin typeface="微软雅黑" panose="020B0503020204020204" pitchFamily="34" charset="-122"/>
                <a:ea typeface="微软雅黑" panose="020B0503020204020204" pitchFamily="34" charset="-122"/>
              </a:rPr>
              <a:t>    樊粉芬</a:t>
            </a:r>
            <a:endParaRPr lang="en-US" altLang="zh-CN" sz="3200" b="1" dirty="0">
              <a:solidFill>
                <a:schemeClr val="accent5">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71600" y="2043430"/>
            <a:ext cx="9844405" cy="2306955"/>
          </a:xfrm>
          <a:prstGeom prst="rect">
            <a:avLst/>
          </a:prstGeom>
        </p:spPr>
        <p:txBody>
          <a:bodyPr wrap="square">
            <a:spAutoFit/>
          </a:bodyPr>
          <a:lstStyle/>
          <a:p>
            <a:r>
              <a:rPr sz="4800" b="1" dirty="0">
                <a:solidFill>
                  <a:srgbClr val="000000"/>
                </a:solidFill>
                <a:ea typeface="宋体" panose="02010600030101010101" pitchFamily="2" charset="-122"/>
              </a:rPr>
              <a:t>Accounting conservatism and firm investment efficiency</a:t>
            </a:r>
            <a:br>
              <a:rPr lang="en-US" altLang="zh-CN" sz="4800" b="1" dirty="0">
                <a:solidFill>
                  <a:srgbClr val="000000"/>
                </a:solidFill>
                <a:ea typeface="宋体" panose="02010600030101010101" pitchFamily="2" charset="-122"/>
              </a:rPr>
            </a:b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zh-CN" altLang="en-US" sz="2200" b="1" dirty="0"/>
            </a:br>
            <a:endParaRPr lang="zh-CN" altLang="en-US" sz="2200" b="1" dirty="0"/>
          </a:p>
        </p:txBody>
      </p:sp>
      <p:sp>
        <p:nvSpPr>
          <p:cNvPr id="3" name="内容占位符 2"/>
          <p:cNvSpPr/>
          <p:nvPr>
            <p:ph idx="1"/>
          </p:nvPr>
        </p:nvSpPr>
        <p:spPr>
          <a:xfrm>
            <a:off x="838200" y="697865"/>
            <a:ext cx="10790555" cy="5479415"/>
          </a:xfrm>
        </p:spPr>
        <p:txBody>
          <a:bodyPr>
            <a:normAutofit lnSpcReduction="10000"/>
          </a:bodyPr>
          <a:p>
            <a:r>
              <a:rPr lang="en-US" altLang="zh-CN" sz="3200"/>
              <a:t>H1</a:t>
            </a:r>
            <a:r>
              <a:rPr lang="zh-CN" altLang="en-US" sz="3200"/>
              <a:t>：Investment</a:t>
            </a:r>
            <a:r>
              <a:rPr lang="en-US" altLang="zh-CN" sz="3200" baseline="-25000">
                <a:solidFill>
                  <a:schemeClr val="tx1"/>
                </a:solidFill>
                <a:uFillTx/>
              </a:rPr>
              <a:t>t+</a:t>
            </a:r>
            <a:r>
              <a:rPr lang="zh-CN" altLang="en-US" sz="3200" baseline="-25000">
                <a:solidFill>
                  <a:schemeClr val="tx1"/>
                </a:solidFill>
                <a:uFillTx/>
              </a:rPr>
              <a:t>1</a:t>
            </a:r>
            <a:r>
              <a:rPr lang="en-US" altLang="zh-CN" sz="3200"/>
              <a:t>=</a:t>
            </a:r>
            <a:r>
              <a:rPr lang="zh-CN" altLang="en-US" sz="3200"/>
              <a:t>β</a:t>
            </a:r>
            <a:r>
              <a:rPr lang="zh-CN" altLang="en-US" sz="3200" baseline="-25000">
                <a:solidFill>
                  <a:schemeClr val="tx1"/>
                </a:solidFill>
                <a:uFillTx/>
              </a:rPr>
              <a:t>t</a:t>
            </a:r>
            <a:r>
              <a:rPr lang="en-US" altLang="zh-CN" sz="3200"/>
              <a:t>+</a:t>
            </a:r>
            <a:r>
              <a:rPr lang="zh-CN" altLang="en-US" sz="3200"/>
              <a:t>δ</a:t>
            </a:r>
            <a:r>
              <a:rPr lang="zh-CN" altLang="en-US" sz="3200" baseline="-25000">
                <a:solidFill>
                  <a:schemeClr val="tx1"/>
                </a:solidFill>
                <a:uFillTx/>
              </a:rPr>
              <a:t>1 </a:t>
            </a:r>
            <a:r>
              <a:rPr lang="zh-CN" altLang="en-US" sz="3200"/>
              <a:t>CONS</a:t>
            </a:r>
            <a:r>
              <a:rPr lang="zh-CN" altLang="en-US" sz="3200" baseline="-25000">
                <a:uFillTx/>
                <a:sym typeface="+mn-ea"/>
              </a:rPr>
              <a:t>t</a:t>
            </a:r>
            <a:r>
              <a:rPr lang="en-US" altLang="zh-CN" sz="3200"/>
              <a:t>+</a:t>
            </a:r>
            <a:r>
              <a:rPr lang="zh-CN" altLang="en-US" sz="3200"/>
              <a:t>δ</a:t>
            </a:r>
            <a:r>
              <a:rPr lang="zh-CN" altLang="en-US" sz="3200" baseline="-25000">
                <a:solidFill>
                  <a:schemeClr val="tx1"/>
                </a:solidFill>
                <a:uFillTx/>
              </a:rPr>
              <a:t>2 </a:t>
            </a:r>
            <a:r>
              <a:rPr lang="zh-CN" altLang="en-US" sz="3200"/>
              <a:t>CONS</a:t>
            </a:r>
            <a:r>
              <a:rPr lang="zh-CN" altLang="en-US" sz="3200" baseline="-25000">
                <a:solidFill>
                  <a:schemeClr val="tx1"/>
                </a:solidFill>
                <a:uFillTx/>
              </a:rPr>
              <a:t>t</a:t>
            </a:r>
            <a:r>
              <a:rPr lang="en-US" altLang="zh-CN" sz="3200"/>
              <a:t>*</a:t>
            </a:r>
            <a:r>
              <a:rPr lang="zh-CN" altLang="en-US" sz="3200"/>
              <a:t>UnderInvest</a:t>
            </a:r>
            <a:r>
              <a:rPr lang="zh-CN" altLang="en-US" sz="3200" baseline="-25000">
                <a:solidFill>
                  <a:schemeClr val="tx1"/>
                </a:solidFill>
                <a:uFillTx/>
              </a:rPr>
              <a:t>t</a:t>
            </a:r>
            <a:r>
              <a:rPr lang="en-US" altLang="zh-CN" sz="3200"/>
              <a:t>+</a:t>
            </a:r>
            <a:r>
              <a:rPr lang="zh-CN" altLang="en-US" sz="3200"/>
              <a:t>δ</a:t>
            </a:r>
            <a:r>
              <a:rPr lang="zh-CN" altLang="en-US" sz="3200" baseline="-25000">
                <a:solidFill>
                  <a:schemeClr val="tx1"/>
                </a:solidFill>
                <a:uFillTx/>
              </a:rPr>
              <a:t>3</a:t>
            </a:r>
            <a:r>
              <a:rPr lang="zh-CN" altLang="en-US" sz="3200"/>
              <a:t>        UnderInvest</a:t>
            </a:r>
            <a:r>
              <a:rPr lang="zh-CN" altLang="en-US" sz="3200" baseline="-25000">
                <a:solidFill>
                  <a:schemeClr val="tx1"/>
                </a:solidFill>
                <a:uFillTx/>
              </a:rPr>
              <a:t>t </a:t>
            </a:r>
            <a:r>
              <a:rPr lang="en-US" altLang="zh-CN" sz="3200"/>
              <a:t>+</a:t>
            </a:r>
            <a:r>
              <a:rPr lang="zh-CN" altLang="en-US" sz="3200"/>
              <a:t>δ</a:t>
            </a:r>
            <a:r>
              <a:rPr lang="zh-CN" altLang="en-US" sz="3200" baseline="-25000">
                <a:solidFill>
                  <a:schemeClr val="tx1"/>
                </a:solidFill>
                <a:uFillTx/>
              </a:rPr>
              <a:t>4</a:t>
            </a:r>
            <a:r>
              <a:rPr lang="zh-CN" altLang="en-US" sz="3200"/>
              <a:t> FRQ</a:t>
            </a:r>
            <a:r>
              <a:rPr lang="zh-CN" altLang="en-US" sz="3200" baseline="-25000">
                <a:solidFill>
                  <a:schemeClr val="tx1"/>
                </a:solidFill>
                <a:uFillTx/>
              </a:rPr>
              <a:t>t</a:t>
            </a:r>
            <a:r>
              <a:rPr lang="en-US" altLang="zh-CN" sz="3200"/>
              <a:t>+</a:t>
            </a:r>
            <a:r>
              <a:rPr lang="zh-CN" altLang="en-US" sz="3200"/>
              <a:t>δ</a:t>
            </a:r>
            <a:r>
              <a:rPr lang="zh-CN" altLang="en-US" sz="3200" baseline="-25000">
                <a:solidFill>
                  <a:schemeClr val="tx1"/>
                </a:solidFill>
                <a:uFillTx/>
              </a:rPr>
              <a:t>5</a:t>
            </a:r>
            <a:r>
              <a:rPr lang="zh-CN" altLang="en-US" sz="3200"/>
              <a:t> FRQ</a:t>
            </a:r>
            <a:r>
              <a:rPr lang="zh-CN" altLang="en-US" sz="3200" baseline="-25000">
                <a:solidFill>
                  <a:schemeClr val="tx1"/>
                </a:solidFill>
                <a:uFillTx/>
              </a:rPr>
              <a:t>t</a:t>
            </a:r>
            <a:r>
              <a:rPr lang="en-US" altLang="zh-CN" sz="3200"/>
              <a:t>*</a:t>
            </a:r>
            <a:r>
              <a:rPr lang="zh-CN" altLang="en-US" sz="3200"/>
              <a:t>UnderInvest</a:t>
            </a:r>
            <a:r>
              <a:rPr lang="zh-CN" altLang="en-US" sz="3200" baseline="-25000">
                <a:solidFill>
                  <a:schemeClr val="tx1"/>
                </a:solidFill>
                <a:uFillTx/>
              </a:rPr>
              <a:t>t</a:t>
            </a:r>
            <a:r>
              <a:rPr lang="en-US" altLang="zh-CN" sz="3200"/>
              <a:t>+</a:t>
            </a:r>
            <a:r>
              <a:rPr lang="zh-CN" altLang="en-US" sz="3200"/>
              <a:t>δ</a:t>
            </a:r>
            <a:r>
              <a:rPr lang="zh-CN" altLang="en-US" sz="3200" baseline="-25000">
                <a:solidFill>
                  <a:schemeClr val="tx1"/>
                </a:solidFill>
                <a:uFillTx/>
              </a:rPr>
              <a:t>6</a:t>
            </a:r>
            <a:r>
              <a:rPr lang="zh-CN" altLang="en-US" sz="3200"/>
              <a:t> GOV</a:t>
            </a:r>
            <a:r>
              <a:rPr lang="zh-CN" altLang="en-US" sz="3200" baseline="-25000">
                <a:solidFill>
                  <a:schemeClr val="tx1"/>
                </a:solidFill>
                <a:uFillTx/>
              </a:rPr>
              <a:t>t</a:t>
            </a:r>
            <a:r>
              <a:rPr lang="en-US" altLang="zh-CN" sz="3200"/>
              <a:t>+</a:t>
            </a:r>
            <a:r>
              <a:rPr lang="zh-CN" altLang="en-US" sz="3200"/>
              <a:t>δ7 GOV</a:t>
            </a:r>
            <a:r>
              <a:rPr lang="zh-CN" altLang="en-US" sz="3200" baseline="-25000">
                <a:solidFill>
                  <a:schemeClr val="tx1"/>
                </a:solidFill>
                <a:uFillTx/>
              </a:rPr>
              <a:t>t</a:t>
            </a:r>
            <a:r>
              <a:rPr lang="en-US" altLang="zh-CN" sz="3200"/>
              <a:t>*</a:t>
            </a:r>
            <a:r>
              <a:rPr lang="zh-CN" altLang="en-US" sz="3200"/>
              <a:t>UnderInvest</a:t>
            </a:r>
            <a:r>
              <a:rPr lang="zh-CN" altLang="en-US" sz="3200" baseline="-25000">
                <a:solidFill>
                  <a:schemeClr val="tx1"/>
                </a:solidFill>
                <a:uFillTx/>
              </a:rPr>
              <a:t>t </a:t>
            </a:r>
            <a:r>
              <a:rPr lang="en-US" altLang="zh-CN" sz="3200"/>
              <a:t>+</a:t>
            </a:r>
            <a:r>
              <a:rPr lang="zh-CN" altLang="en-US" sz="3200"/>
              <a:t>γ Controls</a:t>
            </a:r>
            <a:r>
              <a:rPr lang="zh-CN" altLang="en-US" sz="3200" baseline="-25000">
                <a:solidFill>
                  <a:schemeClr val="tx1"/>
                </a:solidFill>
                <a:uFillTx/>
              </a:rPr>
              <a:t>t</a:t>
            </a:r>
            <a:r>
              <a:rPr lang="en-US" altLang="zh-CN" sz="3200"/>
              <a:t>+</a:t>
            </a:r>
            <a:r>
              <a:rPr lang="zh-CN" altLang="en-US" sz="3200"/>
              <a:t>ε</a:t>
            </a:r>
            <a:r>
              <a:rPr lang="zh-CN" altLang="en-US" sz="3200" baseline="-25000">
                <a:solidFill>
                  <a:schemeClr val="tx1"/>
                </a:solidFill>
                <a:uFillTx/>
              </a:rPr>
              <a:t>t</a:t>
            </a:r>
            <a:r>
              <a:rPr lang="en-US" altLang="zh-CN" sz="3200"/>
              <a:t>+</a:t>
            </a:r>
            <a:r>
              <a:rPr lang="zh-CN" altLang="en-US" sz="3200"/>
              <a:t>1</a:t>
            </a:r>
            <a:endParaRPr lang="zh-CN" altLang="en-US" sz="3200"/>
          </a:p>
          <a:p>
            <a:endParaRPr lang="zh-CN" altLang="en-US" sz="3200"/>
          </a:p>
          <a:p>
            <a:r>
              <a:rPr lang="en-US" altLang="zh-CN" sz="3200"/>
              <a:t>H2</a:t>
            </a:r>
            <a:r>
              <a:rPr lang="zh-CN" altLang="en-US" sz="3200"/>
              <a:t>：</a:t>
            </a:r>
            <a:r>
              <a:rPr lang="zh-CN" altLang="en-US" sz="3200">
                <a:sym typeface="+mn-ea"/>
              </a:rPr>
              <a:t>Investment</a:t>
            </a:r>
            <a:r>
              <a:rPr lang="en-US" altLang="zh-CN" sz="3200" baseline="-25000">
                <a:uFillTx/>
                <a:sym typeface="+mn-ea"/>
              </a:rPr>
              <a:t>t+</a:t>
            </a:r>
            <a:r>
              <a:rPr lang="zh-CN" altLang="en-US" sz="3200" baseline="-25000">
                <a:uFillTx/>
                <a:sym typeface="+mn-ea"/>
              </a:rPr>
              <a:t>1</a:t>
            </a:r>
            <a:r>
              <a:rPr lang="en-US" altLang="zh-CN" sz="3200">
                <a:sym typeface="+mn-ea"/>
              </a:rPr>
              <a:t>=</a:t>
            </a:r>
            <a:r>
              <a:rPr lang="zh-CN" altLang="en-US" sz="3200">
                <a:sym typeface="+mn-ea"/>
              </a:rPr>
              <a:t>β</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1 </a:t>
            </a:r>
            <a:r>
              <a:rPr lang="zh-CN" altLang="en-US" sz="3200">
                <a:sym typeface="+mn-ea"/>
              </a:rPr>
              <a:t>CONS</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2 </a:t>
            </a:r>
            <a:r>
              <a:rPr lang="zh-CN" altLang="en-US" sz="3200">
                <a:sym typeface="+mn-ea"/>
              </a:rPr>
              <a:t>CONS</a:t>
            </a:r>
            <a:r>
              <a:rPr lang="zh-CN" altLang="en-US" sz="3200" baseline="-25000">
                <a:uFillTx/>
                <a:sym typeface="+mn-ea"/>
              </a:rPr>
              <a:t>t</a:t>
            </a:r>
            <a:r>
              <a:rPr lang="en-US" altLang="zh-CN" sz="3200"/>
              <a:t>*</a:t>
            </a:r>
            <a:r>
              <a:rPr lang="zh-CN" altLang="en-US" sz="3200"/>
              <a:t>InfoAsym</a:t>
            </a:r>
            <a:r>
              <a:rPr lang="zh-CN" altLang="en-US" sz="3200" baseline="-25000">
                <a:solidFill>
                  <a:schemeClr val="tx1"/>
                </a:solidFill>
                <a:uFillTx/>
              </a:rPr>
              <a:t>t</a:t>
            </a:r>
            <a:r>
              <a:rPr lang="en-US" altLang="zh-CN" sz="3200"/>
              <a:t>+</a:t>
            </a:r>
            <a:r>
              <a:rPr lang="zh-CN" altLang="en-US" sz="3200">
                <a:sym typeface="+mn-ea"/>
              </a:rPr>
              <a:t>δ</a:t>
            </a:r>
            <a:r>
              <a:rPr lang="zh-CN" altLang="en-US" sz="3200" baseline="-25000">
                <a:uFillTx/>
                <a:sym typeface="+mn-ea"/>
              </a:rPr>
              <a:t>3</a:t>
            </a:r>
            <a:r>
              <a:rPr lang="zh-CN" altLang="en-US" sz="3200"/>
              <a:t>CONSt</a:t>
            </a:r>
            <a:r>
              <a:rPr lang="en-US" altLang="zh-CN" sz="3200"/>
              <a:t>*</a:t>
            </a:r>
            <a:r>
              <a:rPr lang="zh-CN" altLang="en-US" sz="3200"/>
              <a:t>Under</a:t>
            </a:r>
            <a:r>
              <a:rPr lang="en-US" altLang="zh-CN" sz="3200"/>
              <a:t>In</a:t>
            </a:r>
            <a:r>
              <a:rPr lang="zh-CN" altLang="en-US" sz="3200">
                <a:sym typeface="+mn-ea"/>
              </a:rPr>
              <a:t>vest</a:t>
            </a:r>
            <a:r>
              <a:rPr lang="zh-CN" altLang="en-US" sz="3200" baseline="-25000">
                <a:uFillTx/>
                <a:sym typeface="+mn-ea"/>
              </a:rPr>
              <a:t>t</a:t>
            </a:r>
            <a:r>
              <a:rPr lang="en-US" altLang="zh-CN" sz="3200"/>
              <a:t>+</a:t>
            </a:r>
            <a:r>
              <a:rPr lang="zh-CN" altLang="en-US" sz="3200"/>
              <a:t>δ4 CONS</a:t>
            </a:r>
            <a:r>
              <a:rPr lang="zh-CN" altLang="en-US" sz="3200" baseline="-25000">
                <a:uFillTx/>
                <a:sym typeface="+mn-ea"/>
              </a:rPr>
              <a:t>t</a:t>
            </a:r>
            <a:r>
              <a:rPr lang="en-US" altLang="zh-CN" sz="3200"/>
              <a:t>*</a:t>
            </a:r>
            <a:r>
              <a:rPr lang="zh-CN" altLang="en-US" sz="3200"/>
              <a:t>Under</a:t>
            </a:r>
            <a:r>
              <a:rPr lang="en-US" altLang="zh-CN" sz="3200"/>
              <a:t>In</a:t>
            </a:r>
            <a:r>
              <a:rPr lang="zh-CN" altLang="en-US" sz="3200">
                <a:sym typeface="+mn-ea"/>
              </a:rPr>
              <a:t>vest</a:t>
            </a:r>
            <a:r>
              <a:rPr lang="zh-CN" altLang="en-US" sz="3200" baseline="-25000">
                <a:uFillTx/>
                <a:sym typeface="+mn-ea"/>
              </a:rPr>
              <a:t>t</a:t>
            </a:r>
            <a:r>
              <a:rPr lang="en-US" altLang="zh-CN" sz="3200"/>
              <a:t>*</a:t>
            </a:r>
            <a:r>
              <a:rPr lang="zh-CN" altLang="en-US" sz="3200"/>
              <a:t>InfoAsy</a:t>
            </a:r>
            <a:r>
              <a:rPr lang="zh-CN" altLang="en-US" sz="3200">
                <a:sym typeface="+mn-ea"/>
              </a:rPr>
              <a:t>m</a:t>
            </a:r>
            <a:r>
              <a:rPr lang="zh-CN" altLang="en-US" sz="3200" baseline="-25000">
                <a:uFillTx/>
                <a:sym typeface="+mn-ea"/>
              </a:rPr>
              <a:t>t</a:t>
            </a:r>
            <a:r>
              <a:rPr lang="zh-CN" altLang="en-US" sz="3200"/>
              <a:t> </a:t>
            </a:r>
            <a:r>
              <a:rPr lang="en-US" altLang="zh-CN" sz="3200"/>
              <a:t>+</a:t>
            </a:r>
            <a:r>
              <a:rPr lang="zh-CN" altLang="en-US" sz="3200"/>
              <a:t>γ Controls</a:t>
            </a:r>
            <a:r>
              <a:rPr lang="zh-CN" altLang="en-US" sz="3200" baseline="-25000">
                <a:uFillTx/>
                <a:sym typeface="+mn-ea"/>
              </a:rPr>
              <a:t>t</a:t>
            </a:r>
            <a:r>
              <a:rPr lang="zh-CN" altLang="en-US" sz="3200"/>
              <a:t> </a:t>
            </a:r>
            <a:r>
              <a:rPr lang="en-US" altLang="zh-CN" sz="3200"/>
              <a:t>+</a:t>
            </a:r>
            <a:r>
              <a:rPr lang="zh-CN" altLang="en-US" sz="3200"/>
              <a:t>ε</a:t>
            </a:r>
            <a:r>
              <a:rPr lang="zh-CN" altLang="en-US" sz="3200" baseline="-25000">
                <a:uFillTx/>
                <a:sym typeface="+mn-ea"/>
              </a:rPr>
              <a:t>t</a:t>
            </a:r>
            <a:r>
              <a:rPr lang="en-US" altLang="zh-CN" sz="3200"/>
              <a:t>+</a:t>
            </a:r>
            <a:r>
              <a:rPr lang="zh-CN" altLang="en-US" sz="3200"/>
              <a:t>1</a:t>
            </a:r>
            <a:endParaRPr lang="zh-CN" altLang="en-US" sz="3200"/>
          </a:p>
          <a:p>
            <a:endParaRPr lang="zh-CN" altLang="en-US" sz="3200"/>
          </a:p>
          <a:p>
            <a:pPr algn="l"/>
            <a:r>
              <a:rPr lang="en-US" altLang="zh-CN" sz="3200"/>
              <a:t>H3:  ΔDebt issuance</a:t>
            </a:r>
            <a:r>
              <a:rPr lang="en-US" altLang="zh-CN" sz="3200" baseline="-25000">
                <a:uFillTx/>
              </a:rPr>
              <a:t>t +1</a:t>
            </a:r>
            <a:r>
              <a:rPr lang="en-US" altLang="zh-CN" sz="3200"/>
              <a:t>= </a:t>
            </a:r>
            <a:r>
              <a:rPr lang="zh-CN" altLang="en-US" sz="3200">
                <a:sym typeface="+mn-ea"/>
              </a:rPr>
              <a:t>β</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1 </a:t>
            </a:r>
            <a:r>
              <a:rPr lang="zh-CN" altLang="en-US" sz="3200">
                <a:sym typeface="+mn-ea"/>
              </a:rPr>
              <a:t>CONS</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2 </a:t>
            </a:r>
            <a:r>
              <a:rPr lang="zh-CN" altLang="en-US" sz="3200">
                <a:sym typeface="+mn-ea"/>
              </a:rPr>
              <a:t>CONS</a:t>
            </a:r>
            <a:r>
              <a:rPr lang="zh-CN" altLang="en-US" sz="3200" baseline="-25000">
                <a:uFillTx/>
                <a:sym typeface="+mn-ea"/>
              </a:rPr>
              <a:t>t</a:t>
            </a:r>
            <a:r>
              <a:rPr lang="en-US" altLang="zh-CN" sz="3200">
                <a:sym typeface="+mn-ea"/>
              </a:rPr>
              <a:t>*</a:t>
            </a:r>
            <a:r>
              <a:rPr lang="zh-CN" altLang="en-US" sz="3200">
                <a:sym typeface="+mn-ea"/>
              </a:rPr>
              <a:t>UnderInvest</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3</a:t>
            </a:r>
            <a:r>
              <a:rPr lang="zh-CN" altLang="en-US" sz="3200">
                <a:sym typeface="+mn-ea"/>
              </a:rPr>
              <a:t> UnderInvest</a:t>
            </a:r>
            <a:r>
              <a:rPr lang="zh-CN" altLang="en-US" sz="3200" baseline="-25000">
                <a:uFillTx/>
                <a:sym typeface="+mn-ea"/>
              </a:rPr>
              <a:t>t </a:t>
            </a:r>
            <a:r>
              <a:rPr lang="en-US" altLang="zh-CN" sz="3200">
                <a:sym typeface="+mn-ea"/>
              </a:rPr>
              <a:t>+</a:t>
            </a:r>
            <a:r>
              <a:rPr lang="zh-CN" altLang="en-US" sz="3200">
                <a:sym typeface="+mn-ea"/>
              </a:rPr>
              <a:t>δ</a:t>
            </a:r>
            <a:r>
              <a:rPr lang="zh-CN" altLang="en-US" sz="3200" baseline="-25000">
                <a:uFillTx/>
                <a:sym typeface="+mn-ea"/>
              </a:rPr>
              <a:t>4</a:t>
            </a:r>
            <a:r>
              <a:rPr lang="zh-CN" altLang="en-US" sz="3200">
                <a:sym typeface="+mn-ea"/>
              </a:rPr>
              <a:t> FRQ</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5</a:t>
            </a:r>
            <a:r>
              <a:rPr lang="zh-CN" altLang="en-US" sz="3200">
                <a:sym typeface="+mn-ea"/>
              </a:rPr>
              <a:t> FRQ</a:t>
            </a:r>
            <a:r>
              <a:rPr lang="zh-CN" altLang="en-US" sz="3200" baseline="-25000">
                <a:uFillTx/>
                <a:sym typeface="+mn-ea"/>
              </a:rPr>
              <a:t>t</a:t>
            </a:r>
            <a:r>
              <a:rPr lang="en-US" altLang="zh-CN" sz="3200">
                <a:sym typeface="+mn-ea"/>
              </a:rPr>
              <a:t>*</a:t>
            </a:r>
            <a:r>
              <a:rPr lang="zh-CN" altLang="en-US" sz="3200">
                <a:sym typeface="+mn-ea"/>
              </a:rPr>
              <a:t>UnderInvest</a:t>
            </a:r>
            <a:r>
              <a:rPr lang="zh-CN" altLang="en-US" sz="3200" baseline="-25000">
                <a:uFillTx/>
                <a:sym typeface="+mn-ea"/>
              </a:rPr>
              <a:t>t</a:t>
            </a:r>
            <a:r>
              <a:rPr lang="en-US" altLang="zh-CN" sz="3200">
                <a:sym typeface="+mn-ea"/>
              </a:rPr>
              <a:t>+</a:t>
            </a:r>
            <a:r>
              <a:rPr lang="zh-CN" altLang="en-US" sz="3200">
                <a:sym typeface="+mn-ea"/>
              </a:rPr>
              <a:t>δ</a:t>
            </a:r>
            <a:r>
              <a:rPr lang="zh-CN" altLang="en-US" sz="3200" baseline="-25000">
                <a:uFillTx/>
                <a:sym typeface="+mn-ea"/>
              </a:rPr>
              <a:t>6</a:t>
            </a:r>
            <a:r>
              <a:rPr lang="zh-CN" altLang="en-US" sz="3200">
                <a:sym typeface="+mn-ea"/>
              </a:rPr>
              <a:t> GOV</a:t>
            </a:r>
            <a:r>
              <a:rPr lang="zh-CN" altLang="en-US" sz="3200" baseline="-25000">
                <a:uFillTx/>
                <a:sym typeface="+mn-ea"/>
              </a:rPr>
              <a:t>t</a:t>
            </a:r>
            <a:r>
              <a:rPr lang="en-US" altLang="zh-CN" sz="3200">
                <a:sym typeface="+mn-ea"/>
              </a:rPr>
              <a:t>+</a:t>
            </a:r>
            <a:r>
              <a:rPr lang="zh-CN" altLang="en-US" sz="3200">
                <a:sym typeface="+mn-ea"/>
              </a:rPr>
              <a:t>δ7 GOV</a:t>
            </a:r>
            <a:r>
              <a:rPr lang="zh-CN" altLang="en-US" sz="3200" baseline="-25000">
                <a:uFillTx/>
                <a:sym typeface="+mn-ea"/>
              </a:rPr>
              <a:t>t</a:t>
            </a:r>
            <a:r>
              <a:rPr lang="en-US" altLang="zh-CN" sz="3200">
                <a:sym typeface="+mn-ea"/>
              </a:rPr>
              <a:t>*</a:t>
            </a:r>
            <a:r>
              <a:rPr lang="zh-CN" altLang="en-US" sz="3200">
                <a:sym typeface="+mn-ea"/>
              </a:rPr>
              <a:t>UnderInvest</a:t>
            </a:r>
            <a:r>
              <a:rPr lang="zh-CN" altLang="en-US" sz="3200" baseline="-25000">
                <a:uFillTx/>
                <a:sym typeface="+mn-ea"/>
              </a:rPr>
              <a:t>t </a:t>
            </a:r>
            <a:r>
              <a:rPr lang="en-US" altLang="zh-CN" sz="3200">
                <a:sym typeface="+mn-ea"/>
              </a:rPr>
              <a:t>+</a:t>
            </a:r>
            <a:r>
              <a:rPr lang="zh-CN" altLang="en-US" sz="3200">
                <a:sym typeface="+mn-ea"/>
              </a:rPr>
              <a:t>γ Controls</a:t>
            </a:r>
            <a:r>
              <a:rPr lang="zh-CN" altLang="en-US" sz="3200" baseline="-25000">
                <a:uFillTx/>
                <a:sym typeface="+mn-ea"/>
              </a:rPr>
              <a:t>t</a:t>
            </a:r>
            <a:r>
              <a:rPr lang="en-US" altLang="zh-CN" sz="3200">
                <a:sym typeface="+mn-ea"/>
              </a:rPr>
              <a:t>+</a:t>
            </a:r>
            <a:r>
              <a:rPr lang="zh-CN" altLang="en-US" sz="3200">
                <a:sym typeface="+mn-ea"/>
              </a:rPr>
              <a:t>ε</a:t>
            </a:r>
            <a:r>
              <a:rPr lang="zh-CN" altLang="en-US" sz="3200" baseline="-25000">
                <a:uFillTx/>
                <a:sym typeface="+mn-ea"/>
              </a:rPr>
              <a:t>t</a:t>
            </a:r>
            <a:r>
              <a:rPr lang="en-US" altLang="zh-CN" sz="3200">
                <a:sym typeface="+mn-ea"/>
              </a:rPr>
              <a:t>+</a:t>
            </a:r>
            <a:r>
              <a:rPr lang="zh-CN" altLang="en-US" sz="3200">
                <a:sym typeface="+mn-ea"/>
              </a:rPr>
              <a:t>1</a:t>
            </a:r>
            <a:endParaRPr lang="en-US" altLang="zh-CN"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55270" y="126365"/>
            <a:ext cx="11403965" cy="4351655"/>
          </a:xfrm>
          <a:prstGeom prst="rect">
            <a:avLst/>
          </a:prstGeom>
        </p:spPr>
      </p:pic>
      <p:sp>
        <p:nvSpPr>
          <p:cNvPr id="5" name="文本框 4"/>
          <p:cNvSpPr txBox="1"/>
          <p:nvPr/>
        </p:nvSpPr>
        <p:spPr>
          <a:xfrm>
            <a:off x="255905" y="4478020"/>
            <a:ext cx="11402695" cy="1814830"/>
          </a:xfrm>
          <a:prstGeom prst="rect">
            <a:avLst/>
          </a:prstGeom>
          <a:noFill/>
        </p:spPr>
        <p:txBody>
          <a:bodyPr wrap="square" rtlCol="0" anchor="t">
            <a:spAutoFit/>
          </a:bodyPr>
          <a:p>
            <a:pPr algn="just"/>
            <a:r>
              <a:rPr lang="zh-CN" altLang="en-US" sz="1400"/>
              <a:t>In our first analysis, we study the association between conservatism and investment efficiency. Table 2 reports the results of estimating Eq. (1). In Column I, we replicate the results in Biddle et al. (2009) on the effects of financial reporting quality on over- and underinvestment. Consistent with their results, we find that financial reporting quality (FRQ) mitigates both overinvestment and underinvestment. The results on conservatism are reported in Column II. We find evidence that conservatism is positively associated with investment in firm-year observations with a greater likelihood of underinvestment.In particular, the sum of coefficients δ1 and δ2 (1.338, t-stat</a:t>
            </a:r>
            <a:r>
              <a:rPr lang="en-US" altLang="zh-CN" sz="1400"/>
              <a:t>=</a:t>
            </a:r>
            <a:r>
              <a:rPr lang="zh-CN" altLang="en-US" sz="1400"/>
              <a:t>3.40) is positive and significant at conventional levels, confirming that more conservative firms invest more in settings prone to underinvestment (i.e., UnderInvest¼1). The negative and significant δ1 coefficient (2.182, t-stat</a:t>
            </a:r>
            <a:r>
              <a:rPr lang="en-US" altLang="zh-CN" sz="1400"/>
              <a:t>=</a:t>
            </a:r>
            <a:r>
              <a:rPr lang="zh-CN" altLang="en-US" sz="1400"/>
              <a:t> 4.46) also confirms that conservatism constrains investment in firms that are likely to overinvest (i.e., UnderInvest</a:t>
            </a:r>
            <a:r>
              <a:rPr lang="en-US" altLang="zh-CN" sz="1400"/>
              <a:t>=</a:t>
            </a:r>
            <a:r>
              <a:rPr lang="zh-CN" altLang="en-US" sz="1400"/>
              <a:t>0). The economic significance is such that a one decile change in CONS translates into an increase (decrease) in investment, relative to its mean, of 5.3% (8.6%). These results confirm hypotheses H1a and H1b.</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10606405" cy="4991735"/>
          </a:xfrm>
        </p:spPr>
        <p:txBody>
          <a:bodyPr>
            <a:normAutofit fontScale="90000"/>
          </a:bodyPr>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endParaRPr lang="zh-CN" altLang="en-US" sz="1200"/>
          </a:p>
          <a:p>
            <a:pPr algn="just"/>
            <a:r>
              <a:rPr lang="zh-CN" altLang="en-US" sz="1800"/>
              <a:t>Under H2, we predict that information asymmetries contribute to the investment effects of conservatism. Table 3 contains the results of estimating Eq. (3) for each of our three information asymmetry proxies. For parsimony, we report only the coefficients of interest. In settings prone to underinvestment, the coefficient δ4 on the three-way interaction among CONS, UnderInvest, and InfoAsym is positive and significant for all three, which confirms that, in under-investment settings, the contribution of conservatism to increase investment is greater when information asymmetry is high. In overinvestment settings with high information asymmetry, conservatism also plays a greater role in decreasing investment: the coefficient δ2 is significantly negative in all cases. Overall, these findings suggest that the investment benefits of conservatism are greater for firms subject to larger information asymmetries, as expected.</a:t>
            </a:r>
            <a:endParaRPr lang="zh-CN" altLang="en-US" sz="1800"/>
          </a:p>
        </p:txBody>
      </p:sp>
      <p:pic>
        <p:nvPicPr>
          <p:cNvPr id="6" name="图片 5"/>
          <p:cNvPicPr>
            <a:picLocks noChangeAspect="1"/>
          </p:cNvPicPr>
          <p:nvPr/>
        </p:nvPicPr>
        <p:blipFill>
          <a:blip r:embed="rId1"/>
          <a:stretch>
            <a:fillRect/>
          </a:stretch>
        </p:blipFill>
        <p:spPr>
          <a:xfrm>
            <a:off x="1033145" y="196215"/>
            <a:ext cx="10282555" cy="4711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1017885" cy="4991735"/>
          </a:xfrm>
        </p:spPr>
        <p:txBody>
          <a:bodyPr>
            <a:normAutofit fontScale="80000"/>
          </a:bodyPr>
          <a:p>
            <a:endParaRPr lang="zh-CN" altLang="en-US"/>
          </a:p>
          <a:p>
            <a:endParaRPr lang="zh-CN" altLang="en-US"/>
          </a:p>
          <a:p>
            <a:endParaRPr lang="zh-CN" altLang="en-US"/>
          </a:p>
          <a:p>
            <a:endParaRPr lang="zh-CN" altLang="en-US"/>
          </a:p>
          <a:p>
            <a:endParaRPr lang="zh-CN" altLang="en-US"/>
          </a:p>
          <a:p>
            <a:endParaRPr lang="zh-CN" altLang="en-US"/>
          </a:p>
          <a:p>
            <a:pPr algn="just"/>
            <a:endParaRPr lang="zh-CN" altLang="en-US" sz="1600"/>
          </a:p>
          <a:p>
            <a:pPr algn="just"/>
            <a:r>
              <a:rPr lang="zh-CN" altLang="en-US" sz="1600"/>
              <a:t>In our third analysis, we study whether more conservative firms, in settings where underinvestment is likely, issue more debt than less conservative ones, as predicted by hypothesis H3a. Table 4, Panel A, displays the results of estimating Eq. (4). We observe that the sum of δ1 and δ2 is positive and significant (δ1</a:t>
            </a:r>
            <a:r>
              <a:rPr lang="en-US" altLang="zh-CN" sz="1600"/>
              <a:t>+</a:t>
            </a:r>
            <a:r>
              <a:rPr lang="zh-CN" altLang="en-US" sz="1600"/>
              <a:t>δ2</a:t>
            </a:r>
            <a:r>
              <a:rPr lang="en-US" altLang="zh-CN" sz="1600"/>
              <a:t>=</a:t>
            </a:r>
            <a:r>
              <a:rPr lang="zh-CN" altLang="en-US" sz="1600"/>
              <a:t>0.778, t-stat</a:t>
            </a:r>
            <a:r>
              <a:rPr lang="en-US" altLang="zh-CN" sz="1600"/>
              <a:t>=</a:t>
            </a:r>
            <a:r>
              <a:rPr lang="zh-CN" altLang="en-US" sz="1600"/>
              <a:t>3.63). This indicates a positive association between conservatism and future change in debt issuance in settings prone to underinvestment (i.e.,UnderInvest</a:t>
            </a:r>
            <a:r>
              <a:rPr lang="en-US" altLang="zh-CN" sz="1600"/>
              <a:t>=</a:t>
            </a:r>
            <a:r>
              <a:rPr lang="zh-CN" altLang="en-US" sz="1600"/>
              <a:t>1), consistent with our predictions. In terms of economic significance, a one-decile change in conservatism results in an increase in future debt issuance of 2.6%, relative to average total debt, among firms that are underinvesting. In settings where overinvestment is likely (i.e., UnderInvest</a:t>
            </a:r>
            <a:r>
              <a:rPr lang="en-US" altLang="zh-CN" sz="1600"/>
              <a:t>=</a:t>
            </a:r>
            <a:r>
              <a:rPr lang="zh-CN" altLang="en-US" sz="1600"/>
              <a:t>0), there is no association between conservatism and future change in debt issuance (δ1 is not significant at conventional levels). This is consistent with our expectation that the role of conservatism in debt financing is less important for healthy firms</a:t>
            </a:r>
            <a:r>
              <a:rPr lang="en-US" altLang="zh-CN" sz="1600"/>
              <a:t>.</a:t>
            </a:r>
            <a:endParaRPr lang="en-US" altLang="zh-CN" sz="1600"/>
          </a:p>
          <a:p>
            <a:pPr algn="just"/>
            <a:r>
              <a:rPr lang="en-US" altLang="zh-CN" sz="1600"/>
              <a:t>We also analyze the effect of conservatism on equity issuance. Table 4, Panel B, contains the results. Under H3b, we do not expect an association between conservatism and the issuance of equity. Consistent with our hypothesis, the sum of δ1 and δ2 is not significant at conventional levels. Overall, the evidence reported in Table 4 confirms that the additional funding obtained by conservative firms comes from new debt, not equity.</a:t>
            </a:r>
            <a:endParaRPr lang="en-US" altLang="zh-CN" sz="1600"/>
          </a:p>
        </p:txBody>
      </p:sp>
      <p:pic>
        <p:nvPicPr>
          <p:cNvPr id="5" name="图片 4"/>
          <p:cNvPicPr>
            <a:picLocks noChangeAspect="1"/>
          </p:cNvPicPr>
          <p:nvPr/>
        </p:nvPicPr>
        <p:blipFill>
          <a:blip r:embed="rId1"/>
          <a:stretch>
            <a:fillRect/>
          </a:stretch>
        </p:blipFill>
        <p:spPr>
          <a:xfrm>
            <a:off x="923290" y="50165"/>
            <a:ext cx="10828020" cy="4669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bg1"/>
                </a:solidFill>
                <a:latin typeface="微软雅黑" panose="020B0503020204020204" pitchFamily="34" charset="-122"/>
                <a:ea typeface="微软雅黑" panose="020B0503020204020204" pitchFamily="34" charset="-122"/>
              </a:rPr>
              <a:t>6、Conclusion</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429385"/>
            <a:ext cx="10515600" cy="4747895"/>
          </a:xfrm>
        </p:spPr>
        <p:txBody>
          <a:bodyPr>
            <a:normAutofit/>
          </a:bodyPr>
          <a:lstStyle/>
          <a:p>
            <a:pPr algn="just"/>
            <a:r>
              <a:rPr lang="en-US" altLang="zh-CN" sz="1800" dirty="0"/>
              <a:t>   </a:t>
            </a:r>
            <a:r>
              <a:rPr lang="zh-CN" altLang="en-US" sz="1800" dirty="0"/>
              <a:t>We study the association between conservatism and the investment efficiency of firms. We find that, in settings where firms are prone to underinvest, more conservative firms invest more and raise more debt than less conservative ones. These effects of conservatism on investment and financing are more pronounced in the presence of information asymmetries. Our  empirical evidence is consistent with prior analytical work showing that conservatism facilitates access to debt (Göx and Wagenhofer, 2009). This comports with prior research that indicates that debtholders demand conservative accounting because it facilitates their monitoring. We also find that, in settings prone to overinvestment, conservatism reduces investment not only for acquisitions, as documented by Francis and Martin (2010), but also for other harder-to-monitor types of investments.</a:t>
            </a:r>
            <a:endParaRPr lang="zh-CN" altLang="en-US" sz="1800" dirty="0"/>
          </a:p>
          <a:p>
            <a:pPr algn="just"/>
            <a:r>
              <a:rPr lang="zh-CN" altLang="en-US" sz="1800" dirty="0"/>
              <a:t>   Overall, our evidence strongly suggests that conservatism can lead to a direct benefit to investors in the form of more efficient investments. Therefore we add to a growing number of studies that demonstrate that accounting conservatism, through the timelier recognition of losses in the income statement, generates positive economic outcomes (Ahmed et al., 2002; Guay and Verrecchia, 2007; LaFond and Watts, 2008; Suijs, 2008; Wittenberg-Moerman, 2008; Zhang, 2008; Khan and Watts, 2009; Göx and Wagenhofer, 2009; Francis and Martin, 2010; García Lara et al., 2011; Gormley et al., 2012; Ettredge et al., 2012; Jayaraman and Shivakumar, 2013). One interpretation of our evidence is that the elimination of conservatism from accounting regulatory frameworks may lead to undesired economic consequences.</a:t>
            </a:r>
            <a:endParaRPr lang="zh-CN" alt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387" y="230214"/>
            <a:ext cx="10515600" cy="945515"/>
          </a:xfrm>
        </p:spPr>
        <p:txBody>
          <a:bodyPr/>
          <a:lstStyle/>
          <a:p>
            <a:pPr algn="l"/>
            <a:r>
              <a:rPr lang="zh-CN" altLang="en-US" b="1" dirty="0" smtClean="0">
                <a:solidFill>
                  <a:schemeClr val="bg1"/>
                </a:solidFill>
                <a:latin typeface="微软雅黑" panose="020B0503020204020204" pitchFamily="34" charset="-122"/>
                <a:ea typeface="微软雅黑" panose="020B0503020204020204" pitchFamily="34" charset="-122"/>
              </a:rPr>
              <a:t>7、R</a:t>
            </a:r>
            <a:r>
              <a:rPr lang="en-US" altLang="zh-CN" b="1" dirty="0" smtClean="0">
                <a:solidFill>
                  <a:schemeClr val="bg1"/>
                </a:solidFill>
                <a:latin typeface="微软雅黑" panose="020B0503020204020204" pitchFamily="34" charset="-122"/>
                <a:ea typeface="微软雅黑" panose="020B0503020204020204" pitchFamily="34" charset="-122"/>
              </a:rPr>
              <a:t>eference</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50888" y="1250002"/>
            <a:ext cx="10515600" cy="5495572"/>
          </a:xfrm>
        </p:spPr>
        <p:txBody>
          <a:bodyPr>
            <a:noAutofit/>
          </a:bodyPr>
          <a:lstStyle/>
          <a:p>
            <a:r>
              <a:rPr lang="en-US" altLang="zh-CN" sz="1800"/>
              <a:t>Aboody, D., Lev, B., 2000. Information asymmetry, R&amp;D, and insider gains. Journal of Finance 55 (6), 2747–2766.</a:t>
            </a:r>
            <a:endParaRPr lang="en-US" altLang="zh-CN" sz="1800"/>
          </a:p>
          <a:p>
            <a:r>
              <a:rPr lang="en-US" altLang="zh-CN" sz="1800"/>
              <a:t>Ahmed, A.S., Billings, B.K., Morton, R.M., Stanford-Harris, M., 2002. The role of accounting conservatism in mitigating bondholder-shareholder conflicts over dividend policy and in reducing debt costs. Accounting Review 77 (4), 867–890.</a:t>
            </a:r>
            <a:endParaRPr lang="en-US" altLang="zh-CN" sz="1800"/>
          </a:p>
          <a:p>
            <a:r>
              <a:rPr lang="en-US" altLang="zh-CN" sz="1800"/>
              <a:t>Ahmed, A.S., Duellman, S., 2007. Accounting conservatism and board of director characteristics: an empirical analysis. Journal of Accounting and Economics 43, 411–437.</a:t>
            </a:r>
            <a:endParaRPr lang="en-US" altLang="zh-CN" sz="1800"/>
          </a:p>
          <a:p>
            <a:r>
              <a:rPr lang="en-US" altLang="zh-CN" sz="1800"/>
              <a:t>Altman, E., 1968. Discriminant analysis and the prediction of corporate bankruptcy. Journal of Finance 23 (4), 589–609.</a:t>
            </a:r>
            <a:endParaRPr lang="en-US" altLang="zh-CN" sz="1800"/>
          </a:p>
          <a:p>
            <a:r>
              <a:rPr lang="en-US" altLang="zh-CN" sz="1800"/>
              <a:t>Balakrishnan, K., Core, J.E., Verdi, R.S., 2014. The relation between reporting quality and financing and investment: evidence from changes in financing capacity. Journal of Accounting Research 52 (1), 1–36.</a:t>
            </a:r>
            <a:endParaRPr lang="en-US" altLang="zh-CN" sz="1800"/>
          </a:p>
          <a:p>
            <a:r>
              <a:rPr lang="en-US" altLang="zh-CN" sz="1800"/>
              <a:t>Ball, R., 2001. Infrastructure requirements for an economically efficient system of public financial reporting and disclosure. Brookings-Wharton Papers on Financial Services, pp. 127–182.</a:t>
            </a:r>
            <a:endParaRPr lang="en-US" altLang="zh-CN" sz="1800"/>
          </a:p>
          <a:p>
            <a:r>
              <a:rPr lang="en-US" altLang="zh-CN" sz="1800"/>
              <a:t>Ball, R., Kothari, S.P., Nikolaev, V.A., 2013a. Econometrics of the Basu asymmetric timeliness coefficient and accounting conservatism. Journal of Accounting Research 51 (5), 1071–1097.</a:t>
            </a:r>
            <a:endParaRPr lang="en-US" altLang="zh-CN" sz="1800"/>
          </a:p>
          <a:p>
            <a:r>
              <a:rPr lang="en-US" altLang="zh-CN" sz="1800"/>
              <a:t>Ball, R., Kothari, S.P., Nikolaev, V.A., 2013b. On estimating conditional conservatism. Accounting Review 88 (3), 755–788.</a:t>
            </a:r>
            <a:endParaRPr lang="en-US" altLang="zh-CN" sz="1800"/>
          </a:p>
          <a:p>
            <a:endParaRPr lang="en-US" altLang="zh-CN"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6320" y="422702"/>
            <a:ext cx="10515600" cy="6012071"/>
          </a:xfrm>
        </p:spPr>
        <p:txBody>
          <a:bodyPr>
            <a:normAutofit lnSpcReduction="10000"/>
          </a:bodyPr>
          <a:lstStyle/>
          <a:p>
            <a:r>
              <a:rPr lang="en-US" altLang="zh-CN" sz="1200">
                <a:sym typeface="+mn-ea"/>
              </a:rPr>
              <a:t>Ball, R., Lev, B., Watts, R.L., 1976. Income variation and balance sheet compositions. Journal of Accounting Research 14 (1), 1–9.</a:t>
            </a:r>
            <a:endParaRPr lang="en-US" altLang="zh-CN" sz="1200"/>
          </a:p>
          <a:p>
            <a:r>
              <a:rPr lang="en-US" altLang="zh-CN" sz="1200">
                <a:sym typeface="+mn-ea"/>
              </a:rPr>
              <a:t>Ball, R., Shivakumar, L., 2005. Earnings quality in UK private firms: comparative loss recognition timeliness. Journal of Accounting and Economics 39,83–128.</a:t>
            </a:r>
            <a:endParaRPr lang="en-US" altLang="zh-CN" sz="1200"/>
          </a:p>
          <a:p>
            <a:r>
              <a:rPr lang="en-US" altLang="zh-CN" sz="1200">
                <a:sym typeface="+mn-ea"/>
              </a:rPr>
              <a:t>Barclay, M., Smith Jr., C.W., 1999. The capital structure puzzle: another look at the evidence. Journal of Applied Corporate Finance 12, 8–20.</a:t>
            </a:r>
            <a:endParaRPr lang="en-US" altLang="zh-CN" sz="1200"/>
          </a:p>
          <a:p>
            <a:r>
              <a:rPr lang="en-US" altLang="zh-CN" sz="1200">
                <a:sym typeface="+mn-ea"/>
              </a:rPr>
              <a:t>Bargeron, L.L., Lehn, K.M., Zutter, C.J., 2010. Sarbanes-Oxley and corporate risk-taking. Journal of Accounting and Economics 49 (1–2), 34–52.</a:t>
            </a:r>
            <a:endParaRPr lang="en-US" altLang="zh-CN" sz="1200"/>
          </a:p>
          <a:p>
            <a:r>
              <a:rPr lang="en-US" altLang="zh-CN" sz="1200">
                <a:sym typeface="+mn-ea"/>
              </a:rPr>
              <a:t>Basu, S., 1997. The conservatism principle and the asymmetric timeliness of earnings. Journal of Accounting and Economics 24, 3–37.</a:t>
            </a:r>
            <a:endParaRPr lang="en-US" altLang="zh-CN" sz="1200"/>
          </a:p>
          <a:p>
            <a:r>
              <a:rPr lang="en-US" altLang="zh-CN" sz="1200">
                <a:sym typeface="+mn-ea"/>
              </a:rPr>
              <a:t>Beatty, A., Liao, W.S., Weber, J., 2010. The effect of private information and monitoring on the role of accounting quality in investment decisions. Contemporary Accounting Research 27, 17–47.</a:t>
            </a:r>
            <a:endParaRPr lang="en-US" altLang="zh-CN" sz="1200"/>
          </a:p>
          <a:p>
            <a:r>
              <a:rPr lang="en-US" altLang="zh-CN" sz="1200">
                <a:sym typeface="+mn-ea"/>
              </a:rPr>
              <a:t>Becker, B., Strömberg, P., 2012. Fiduciary duties and equity-debtholder conflicts. Review of Financial Studies 25 (6), 1931–1969.</a:t>
            </a:r>
            <a:endParaRPr lang="en-US" altLang="zh-CN" sz="1200"/>
          </a:p>
          <a:p>
            <a:r>
              <a:rPr lang="en-US" altLang="zh-CN" sz="1200">
                <a:sym typeface="+mn-ea"/>
              </a:rPr>
              <a:t>Bens, D., Monahan, S., 2004. Disclosure quality and the excess value of diversification. Journal of Accounting Research 42 (4), 691–730.</a:t>
            </a:r>
            <a:endParaRPr lang="en-US" altLang="zh-CN" sz="1200"/>
          </a:p>
          <a:p>
            <a:r>
              <a:rPr lang="en-US" altLang="zh-CN" sz="1200">
                <a:sym typeface="+mn-ea"/>
              </a:rPr>
              <a:t>Biddle, G.C., Hilary, G., 2006. Accounting quality and firm-level capital investment. Accounting Review 81 (5), 963–982.</a:t>
            </a:r>
            <a:endParaRPr lang="en-US" altLang="zh-CN" sz="1200"/>
          </a:p>
          <a:p>
            <a:r>
              <a:rPr lang="en-US" altLang="zh-CN" sz="1200">
                <a:sym typeface="+mn-ea"/>
              </a:rPr>
              <a:t>Biddle, G.C., Hilary, G., Verdi, R.S., 2009. How does financial reporting quality improve investment efficiency? Journal of Accounting and Economics 48,112–131.</a:t>
            </a:r>
            <a:endParaRPr lang="en-US" altLang="zh-CN" sz="1200"/>
          </a:p>
          <a:p>
            <a:r>
              <a:rPr lang="en-US" altLang="zh-CN" sz="1200">
                <a:sym typeface="+mn-ea"/>
              </a:rPr>
              <a:t>Bushman, R.M., Piotroski, J.D., Smith, A.J., 2011. Capital allocation and timely accounting recognition of economic losses. Journal of Business Finance &amp; Accounting 38, 1–33.</a:t>
            </a:r>
            <a:endParaRPr lang="en-US" altLang="zh-CN" sz="1200"/>
          </a:p>
          <a:p>
            <a:r>
              <a:rPr lang="en-US" altLang="zh-CN" sz="1200">
                <a:sym typeface="+mn-ea"/>
              </a:rPr>
              <a:t>Callen, J.L., Segal, D., Hope, O.-K., 2010. The pricing of conservative accounting and the measurement of conservatism at the firm-year level. Review of Accounting Studies 15, 145–178.</a:t>
            </a:r>
            <a:endParaRPr lang="en-US" altLang="zh-CN" sz="1200"/>
          </a:p>
          <a:p>
            <a:r>
              <a:rPr lang="en-US" altLang="zh-CN" sz="1200">
                <a:sym typeface="+mn-ea"/>
              </a:rPr>
              <a:t>Chang, X., Dasgupta, S., Hilary, G.C., 2006. Analyst coverage and financing decisions. Journal of Finance 61 (6), 3009–3048.</a:t>
            </a:r>
            <a:endParaRPr lang="en-US" altLang="zh-CN" sz="1200"/>
          </a:p>
          <a:p>
            <a:r>
              <a:rPr lang="en-US" altLang="zh-CN" sz="1200">
                <a:sym typeface="+mn-ea"/>
              </a:rPr>
              <a:t>Chang, X., Dasgupta, S., Hilary, G.C., 2009. The effect of auditor quality on financing decisions. Accounting Review 84 (4), 1085–1117.</a:t>
            </a:r>
            <a:endParaRPr lang="en-US" altLang="zh-CN" sz="1200"/>
          </a:p>
          <a:p>
            <a:r>
              <a:rPr lang="en-US" altLang="zh-CN" sz="1200">
                <a:sym typeface="+mn-ea"/>
              </a:rPr>
              <a:t>Chen, Q., Hemmer, T., Zhang, Y., 2007. On the relation between conservatism in accounting standards and incentives for earnings management. Journal of Accounting Research 45 (3), 541–565.</a:t>
            </a:r>
            <a:endParaRPr lang="en-US" altLang="zh-CN" sz="1200"/>
          </a:p>
          <a:p>
            <a:r>
              <a:rPr lang="en-US" altLang="zh-CN" sz="1200">
                <a:sym typeface="+mn-ea"/>
              </a:rPr>
              <a:t>Cheng, M., Dhaliwal, D., Zhang, Y., 2013. Does investment efficiency improve after the disclosure of material weaknesses in internal control over financial reporting? Journal of Accounting and Economics 56 (1), 1–18.</a:t>
            </a:r>
            <a:endParaRPr lang="en-US" altLang="zh-CN" sz="1200"/>
          </a:p>
          <a:p>
            <a:r>
              <a:rPr lang="en-US" altLang="zh-CN" sz="1200">
                <a:sym typeface="+mn-ea"/>
              </a:rPr>
              <a:t>Childs, P.D., Mauer, D.C., Ott, S.H., 2005. Interactions of corporate financing and investment decisions: the effects of agency conflicts. Journal of Financial Economics 76, 667–690.</a:t>
            </a:r>
            <a:endParaRPr lang="en-US" altLang="zh-CN" sz="1200"/>
          </a:p>
          <a:p>
            <a:endParaRPr lang="zh-CN" alt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67385"/>
            <a:ext cx="10515600" cy="5906135"/>
          </a:xfrm>
        </p:spPr>
        <p:txBody>
          <a:bodyPr>
            <a:normAutofit fontScale="45000"/>
          </a:bodyPr>
          <a:p>
            <a:r>
              <a:rPr lang="en-US" altLang="zh-CN">
                <a:sym typeface="+mn-ea"/>
              </a:rPr>
              <a:t>Dechow, P., 1994. Accounting earnings and cash flows as measures of firm performance: the role of accounting accruals. Journal of Accounting andEconomics 18, 3–42.</a:t>
            </a:r>
            <a:endParaRPr lang="en-US" altLang="zh-CN"/>
          </a:p>
          <a:p>
            <a:r>
              <a:rPr lang="en-US" altLang="zh-CN">
                <a:sym typeface="+mn-ea"/>
              </a:rPr>
              <a:t>Dechow, P., Dichev, I., 2002. The quality of accruals and earnings: the role of accrual estimation errors. Accounting Review 77, 35–59.</a:t>
            </a:r>
            <a:endParaRPr lang="en-US" altLang="zh-CN"/>
          </a:p>
          <a:p>
            <a:r>
              <a:rPr lang="en-US" altLang="zh-CN">
                <a:sym typeface="+mn-ea"/>
              </a:rPr>
              <a:t>Dechow, P., Kothari, S.P., Watts, R.L., 1998. The relation between earnings and cash flows. Journal of Accounting and Economics 25, 133–168.</a:t>
            </a:r>
            <a:endParaRPr lang="en-US" altLang="zh-CN"/>
          </a:p>
          <a:p>
            <a:r>
              <a:rPr lang="en-US" altLang="zh-CN">
                <a:sym typeface="+mn-ea"/>
              </a:rPr>
              <a:t>Dietrich, D., Muller, K., Riedl, E., 2007. Asymmetric timeliness tests of accounting conservatism. Review of Accounting Studies 12, 95–124.</a:t>
            </a:r>
            <a:endParaRPr lang="en-US" altLang="zh-CN"/>
          </a:p>
          <a:p>
            <a:r>
              <a:rPr lang="en-US" altLang="zh-CN">
                <a:sym typeface="+mn-ea"/>
              </a:rPr>
              <a:t>Ettredge, M., Huang, Y., Zhang, W., 2012. Earnings restatements and differential timeliness of accounting conservatism. Journal of Accounting and Economics 53, 489–503.</a:t>
            </a:r>
            <a:endParaRPr lang="en-US" altLang="zh-CN"/>
          </a:p>
          <a:p>
            <a:r>
              <a:rPr lang="en-US" altLang="zh-CN">
                <a:sym typeface="+mn-ea"/>
              </a:rPr>
              <a:t>Fama, E., French, K., 1997. Industry costs of equity. Journal of Financial Economics 43, 153–193.</a:t>
            </a:r>
            <a:endParaRPr lang="en-US" altLang="zh-CN"/>
          </a:p>
          <a:p>
            <a:r>
              <a:rPr lang="en-US" altLang="zh-CN">
                <a:sym typeface="+mn-ea"/>
              </a:rPr>
              <a:t>Fama, E., French, K., 2002. Testing trade-off and pecking order predictions about dividends and debt. Review of Financial Studies 15, 1–33.</a:t>
            </a:r>
            <a:endParaRPr lang="en-US" altLang="zh-CN"/>
          </a:p>
          <a:p>
            <a:r>
              <a:rPr lang="en-US" altLang="zh-CN">
                <a:sym typeface="+mn-ea"/>
              </a:rPr>
              <a:t>Faulkender, M., Petersen, M., 2006. Does the source of capital affect capital structure? Review of Financial Studies 19, 45–79.</a:t>
            </a:r>
            <a:endParaRPr lang="en-US" altLang="zh-CN"/>
          </a:p>
          <a:p>
            <a:r>
              <a:rPr lang="en-US" altLang="zh-CN">
                <a:sym typeface="+mn-ea"/>
              </a:rPr>
              <a:t>Francis, J., Martin, X., 2010. Acquisition profitability and timely loss recognition. Journal of Accounting and Economics 49 (1-2), 161–178.</a:t>
            </a:r>
            <a:endParaRPr lang="en-US" altLang="zh-CN"/>
          </a:p>
          <a:p>
            <a:r>
              <a:rPr lang="en-US" altLang="zh-CN">
                <a:sym typeface="+mn-ea"/>
              </a:rPr>
              <a:t>Frank, M., Goyal, V., 2003. Testing the pecking order theory of capital structure. Journal of Financial Economics 67, 217–248.</a:t>
            </a:r>
            <a:endParaRPr lang="en-US" altLang="zh-CN"/>
          </a:p>
          <a:p>
            <a:r>
              <a:rPr lang="en-US" altLang="zh-CN">
                <a:sym typeface="+mn-ea"/>
              </a:rPr>
              <a:t>Frank, M., Goyal, V., 2009. Capital structure decisions: which factors are reliably important? Financial Management 38, 1–37.</a:t>
            </a:r>
            <a:endParaRPr lang="en-US" altLang="zh-CN"/>
          </a:p>
          <a:p>
            <a:r>
              <a:rPr lang="en-US" altLang="zh-CN">
                <a:sym typeface="+mn-ea"/>
              </a:rPr>
              <a:t>Gao, P., 2013. A measurement approach to conservatism and earnings management. Journal of Accounting and Economics 55, 251–268.</a:t>
            </a:r>
            <a:endParaRPr lang="en-US" altLang="zh-CN"/>
          </a:p>
          <a:p>
            <a:r>
              <a:rPr lang="en-US" altLang="zh-CN">
                <a:sym typeface="+mn-ea"/>
              </a:rPr>
              <a:t>García Lara, J.M., García Osma, B., Penalva, F., 2011. Conditional conservatism and cost of capital. Review of Accounting Studies 16 (2), 247–271.</a:t>
            </a:r>
            <a:endParaRPr lang="en-US" altLang="zh-CN"/>
          </a:p>
          <a:p>
            <a:r>
              <a:rPr lang="en-US" altLang="zh-CN">
                <a:sym typeface="+mn-ea"/>
              </a:rPr>
              <a:t>Givoly, D., Hayn, C., 2000. The changing time-series properties of earnings, cash flows and accruals: has financial reporting become more conservative? Journal of Accounting and Economics 29, 287–320.</a:t>
            </a:r>
            <a:endParaRPr lang="en-US" altLang="zh-CN"/>
          </a:p>
          <a:p>
            <a:r>
              <a:rPr lang="en-US" altLang="zh-CN">
                <a:sym typeface="+mn-ea"/>
              </a:rPr>
              <a:t>Givoly, D., Hayn, C., Natarajan, A., 2007. Measuring reporting conservatism. Accounting Review 82, 65–106.</a:t>
            </a:r>
            <a:endParaRPr lang="en-US" altLang="zh-CN"/>
          </a:p>
          <a:p>
            <a:r>
              <a:rPr lang="en-US" altLang="zh-CN">
                <a:sym typeface="+mn-ea"/>
              </a:rPr>
              <a:t>Gompers, P., Ishii, J., Metrick, A., 2003. Corporate governance and equity prices. Quarterly Journal of Economics 118 (1), 107–155.</a:t>
            </a:r>
            <a:endParaRPr lang="en-US" altLang="zh-CN"/>
          </a:p>
          <a:p>
            <a:r>
              <a:rPr lang="en-US" altLang="zh-CN">
                <a:sym typeface="+mn-ea"/>
              </a:rPr>
              <a:t>Gormley, T.A., Kim, B.H., Martin, X., 2012. Do firms adjust their timely loss recognition in response to changes in the banking industry? Journal of Accounting Research 50, 159–196.</a:t>
            </a:r>
            <a:endParaRPr lang="en-US" altLang="zh-CN"/>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1175" y="60325"/>
            <a:ext cx="10895965" cy="6574155"/>
          </a:xfrm>
        </p:spPr>
        <p:txBody>
          <a:bodyPr>
            <a:normAutofit/>
          </a:bodyPr>
          <a:p>
            <a:endParaRPr lang="en-US" altLang="zh-CN"/>
          </a:p>
          <a:p>
            <a:r>
              <a:rPr lang="en-US" altLang="zh-CN" sz="1200">
                <a:sym typeface="+mn-ea"/>
              </a:rPr>
              <a:t>Göx, R., Wagenhofer, A., 2009. Optimal impairment rules. Journal of Accounting and Economics 48, 2–16.</a:t>
            </a:r>
            <a:endParaRPr lang="en-US" altLang="zh-CN" sz="1200"/>
          </a:p>
          <a:p>
            <a:r>
              <a:rPr lang="en-US" altLang="zh-CN" sz="1200">
                <a:sym typeface="+mn-ea"/>
              </a:rPr>
              <a:t>Guay, W., Verrecchia, R., 2007. Conservative disclosure. Working paper. University of Pennsylvania.</a:t>
            </a:r>
            <a:endParaRPr lang="en-US" altLang="zh-CN" sz="1200"/>
          </a:p>
          <a:p>
            <a:r>
              <a:rPr lang="en-US" altLang="zh-CN" sz="1200">
                <a:sym typeface="+mn-ea"/>
              </a:rPr>
              <a:t>Harris, M., Raviv, A., 1991. The theory of capital structure. Journal of Finance 46, 297–355.</a:t>
            </a:r>
            <a:endParaRPr lang="en-US" altLang="zh-CN" sz="1200"/>
          </a:p>
          <a:p>
            <a:r>
              <a:rPr lang="en-US" altLang="zh-CN" sz="1200">
                <a:sym typeface="+mn-ea"/>
              </a:rPr>
              <a:t>Hope, O.-K., Thomas, W.B., 2008. Managerial empire building and firm disclosure. Journal of Accounting Research 46 (3), 591–626.</a:t>
            </a:r>
            <a:endParaRPr lang="en-US" altLang="zh-CN" sz="1200"/>
          </a:p>
          <a:p>
            <a:r>
              <a:rPr lang="en-US" altLang="zh-CN" sz="1200">
                <a:sym typeface="+mn-ea"/>
              </a:rPr>
              <a:t>Hovakimian, A., 2004. The role of target leverage in security issues and repurchases. Journal of Business 77, 1041–1071.</a:t>
            </a:r>
            <a:endParaRPr lang="en-US" altLang="zh-CN" sz="1200"/>
          </a:p>
          <a:p>
            <a:r>
              <a:rPr lang="en-US" altLang="zh-CN" sz="1200">
                <a:sym typeface="+mn-ea"/>
              </a:rPr>
              <a:t>Hovakimian, A., Opler, T., Titman, S., 2001. The debt-equity choice. Journal of Financial Quantitative Analysis 36, 1–24.</a:t>
            </a:r>
            <a:endParaRPr lang="en-US" altLang="zh-CN" sz="1200"/>
          </a:p>
          <a:p>
            <a:r>
              <a:rPr lang="en-US" altLang="zh-CN" sz="1200">
                <a:sym typeface="+mn-ea"/>
              </a:rPr>
              <a:t>Jackson, S.B., 2008. The effect of firms' depreciation method choice on managers' capital investment decisions. Accounting Review 83 (2), 351–376.</a:t>
            </a:r>
            <a:endParaRPr lang="en-US" altLang="zh-CN" sz="1200"/>
          </a:p>
          <a:p>
            <a:r>
              <a:rPr lang="en-US" altLang="zh-CN" sz="1200">
                <a:sym typeface="+mn-ea"/>
              </a:rPr>
              <a:t>Jackson, S.B., Liu, X., Cecchini, M., 2009. Economic consequences of firms' depreciation method choice: evidence from capital investments. Journal of Accounting and Economics 48 (1), 54–68.</a:t>
            </a:r>
            <a:endParaRPr lang="en-US" altLang="zh-CN" sz="1200"/>
          </a:p>
          <a:p>
            <a:r>
              <a:rPr lang="en-US" altLang="zh-CN" sz="1200">
                <a:sym typeface="+mn-ea"/>
              </a:rPr>
              <a:t>Jayaraman, S., 2012. The effect of enforcement on timely loss recognition: evidence from insider trading laws. Journal of Accounting and Economics 53, 77–97.</a:t>
            </a:r>
            <a:endParaRPr lang="en-US" altLang="zh-CN" sz="1200"/>
          </a:p>
          <a:p>
            <a:r>
              <a:rPr lang="en-US" altLang="zh-CN" sz="1200">
                <a:sym typeface="+mn-ea"/>
              </a:rPr>
              <a:t>Jayaraman, S., Shivakumar, L., 2013. Agency-based demand for conservatism: evidence from state adoption of antitakeover laws. Review of Accounting Studies 18, 95–134.</a:t>
            </a:r>
            <a:endParaRPr lang="en-US" altLang="zh-CN" sz="1200"/>
          </a:p>
          <a:p>
            <a:r>
              <a:rPr lang="en-US" altLang="zh-CN" sz="1200">
                <a:sym typeface="+mn-ea"/>
              </a:rPr>
              <a:t>Jensen, M., Meckling, W., 1976. Theory of the firm: managerial behavior, agency costs and ownership structure. Journal of Financial Economics 3 (4), 305–360.</a:t>
            </a:r>
            <a:endParaRPr lang="en-US" altLang="zh-CN" sz="1200"/>
          </a:p>
          <a:p>
            <a:r>
              <a:rPr lang="en-US" altLang="zh-CN" sz="1200">
                <a:sym typeface="+mn-ea"/>
              </a:rPr>
              <a:t>Khan, M., Watts, R.L., 2009. Estimation and empirical properties of a firm-year measure of accounting conservatism. Journal of Accounting and Economics 48, 132–150.</a:t>
            </a:r>
            <a:endParaRPr lang="en-US" altLang="zh-CN" sz="1200"/>
          </a:p>
          <a:p>
            <a:r>
              <a:rPr lang="en-US" altLang="zh-CN" sz="1200">
                <a:sym typeface="+mn-ea"/>
              </a:rPr>
              <a:t>Kim, Y., Li, S., Pan, C., Zuo, L., 2013. The role of accounting conservatism in the equity market: evidence from seasoned equity offerings. Accounting Review 88 (4), 1327–1356.</a:t>
            </a:r>
            <a:endParaRPr lang="en-US" altLang="zh-CN" sz="1200"/>
          </a:p>
          <a:p>
            <a:r>
              <a:rPr lang="en-US" altLang="zh-CN" sz="1200">
                <a:sym typeface="+mn-ea"/>
              </a:rPr>
              <a:t>Krishnaswami, S., Spindt, P.A., Subramaniam, V., 1999. Information asymmetry, monitoring, and the placement structure of corporate debt. Journal of Financial Economics 51, 407–434.</a:t>
            </a:r>
            <a:endParaRPr lang="en-US" altLang="zh-CN" sz="1200"/>
          </a:p>
          <a:p>
            <a:r>
              <a:rPr lang="en-US" altLang="zh-CN" sz="1200">
                <a:sym typeface="+mn-ea"/>
              </a:rPr>
              <a:t>LaFond, R., Watts, R.L., 2008. The information role of conservatism. Accounting Review 83 (2), 447–478.</a:t>
            </a:r>
            <a:endParaRPr lang="en-US" altLang="zh-CN" sz="1200"/>
          </a:p>
          <a:p>
            <a:r>
              <a:rPr lang="en-US" altLang="zh-CN" sz="1200">
                <a:sym typeface="+mn-ea"/>
              </a:rPr>
              <a:t>Leland, H., 1994. Corporate debt value, debt covenants, and optimal capital structure. Journal of Finance 49, 1213–1252.</a:t>
            </a:r>
            <a:endParaRPr lang="en-US" altLang="zh-CN" sz="1200"/>
          </a:p>
          <a:p>
            <a:r>
              <a:rPr lang="en-US" altLang="zh-CN" sz="1200">
                <a:sym typeface="+mn-ea"/>
              </a:rPr>
              <a:t>Leuz, C., 2001. Comment on: Ball, R., Infrastructure requirements for an economically efficient system of public financial reporting and disclosure. Brookings-Wharton Papers on Financial Services.</a:t>
            </a:r>
            <a:endParaRPr lang="en-US" altLang="zh-CN" sz="1200"/>
          </a:p>
          <a:p>
            <a:endParaRPr lang="zh-CN" altLang="en-US" sz="1200" dirty="0"/>
          </a:p>
          <a:p>
            <a:endParaRPr lang="zh-CN" altLang="en-US" sz="1000"/>
          </a:p>
          <a:p>
            <a:endParaRPr lang="zh-CN" altLang="en-US"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6760" y="438785"/>
            <a:ext cx="10759440" cy="6240780"/>
          </a:xfrm>
        </p:spPr>
        <p:txBody>
          <a:bodyPr>
            <a:normAutofit fontScale="35000"/>
          </a:bodyPr>
          <a:p>
            <a:r>
              <a:rPr lang="zh-CN" altLang="en-US"/>
              <a:t>Liu, M., Wysocki, P., 2007. Cross-sectional determinants of information quality proxies and cost of capital measures.Working paper. MIT.</a:t>
            </a:r>
            <a:endParaRPr lang="zh-CN" altLang="en-US"/>
          </a:p>
          <a:p>
            <a:r>
              <a:rPr lang="zh-CN" altLang="en-US"/>
              <a:t>Lucas, D.J., McDonald, R., 1990. Equity issues and stock price dynamics. Journal of Finance 45, 1019–1043.</a:t>
            </a:r>
            <a:endParaRPr lang="zh-CN" altLang="en-US"/>
          </a:p>
          <a:p>
            <a:r>
              <a:rPr lang="zh-CN" altLang="en-US"/>
              <a:t>McNichols, M.F., Stubben, S.R., 2008. Does earnings management affect firms' investment decisions? Accounting Review 83 (6), 1571–1603.</a:t>
            </a:r>
            <a:endParaRPr lang="zh-CN" altLang="en-US"/>
          </a:p>
          <a:p>
            <a:r>
              <a:rPr lang="zh-CN" altLang="en-US"/>
              <a:t>Modigliani, F., Miller, M.H., 1958. The cost of capital, corporation finance and the theory of investment. American Economic Review 48 (3), 261–297.</a:t>
            </a:r>
            <a:endParaRPr lang="zh-CN" altLang="en-US"/>
          </a:p>
          <a:p>
            <a:r>
              <a:rPr lang="zh-CN" altLang="en-US"/>
              <a:t>Myers, S.C., 1977. Determinants of corporate borrowing. Journal of Financial Economics 5, 147–176.</a:t>
            </a:r>
            <a:endParaRPr lang="zh-CN" altLang="en-US"/>
          </a:p>
          <a:p>
            <a:r>
              <a:rPr lang="zh-CN" altLang="en-US"/>
              <a:t>Myers, S.C., 1984. The capital structure puzzle. Journal of Finance 39 (3), 575–592.</a:t>
            </a:r>
            <a:endParaRPr lang="zh-CN" altLang="en-US"/>
          </a:p>
          <a:p>
            <a:r>
              <a:rPr lang="zh-CN" altLang="en-US"/>
              <a:t>Myers, S.C., 2003. Financing of corporations. In: Constantinides, G.M., Harris, M., Stulz, R. (Eds.), Handbook of the Economics of Finance, Elsevier, Amsterdam. Nikolaev, V., 2010. Debt covenants and accounting conservatism. Journal of Accounting Research 48 (1), 137–175.</a:t>
            </a:r>
            <a:endParaRPr lang="zh-CN" altLang="en-US"/>
          </a:p>
          <a:p>
            <a:r>
              <a:rPr lang="zh-CN" altLang="en-US"/>
              <a:t>Patatoukas, P.N., Thomas, J.K., 2011. More evidence of bias in differential timeliness estimates of conditional conservatism. Accounting Review 86 (5), 1765–1794.</a:t>
            </a:r>
            <a:endParaRPr lang="zh-CN" altLang="en-US"/>
          </a:p>
          <a:p>
            <a:r>
              <a:rPr lang="zh-CN" altLang="en-US"/>
              <a:t>Petersen, M.A., 2009. Estimating standard errors in finance panel data sets: comparing approaches. Review of Financial Studies 22, 435–480.</a:t>
            </a:r>
            <a:endParaRPr lang="zh-CN" altLang="en-US"/>
          </a:p>
          <a:p>
            <a:r>
              <a:rPr lang="zh-CN" altLang="en-US"/>
              <a:t>Pinnuck, M., Lillis, A.M., 2007. Profits versus losses: does reporting an accounting loss act as a heuristic trigger to exercise the abandonment option and divest employees? Accounting Review 82 (4), 1031–1053.</a:t>
            </a:r>
            <a:endParaRPr lang="zh-CN" altLang="en-US"/>
          </a:p>
          <a:p>
            <a:r>
              <a:rPr lang="zh-CN" altLang="en-US"/>
              <a:t>Rajan, R., Zingales, L., 1995. What do we know about capital structure? Some evidence from international data. Journal of Finance 50, 1421–1460.</a:t>
            </a:r>
            <a:endParaRPr lang="zh-CN" altLang="en-US"/>
          </a:p>
          <a:p>
            <a:r>
              <a:rPr lang="zh-CN" altLang="en-US"/>
              <a:t>Rauh, J.D., Sufi, A., 2010. Capital structure and debt structure. Review of Financial Studies 23, 4242–4280.</a:t>
            </a:r>
            <a:endParaRPr lang="zh-CN" altLang="en-US"/>
          </a:p>
          <a:p>
            <a:r>
              <a:rPr lang="zh-CN" altLang="en-US"/>
              <a:t>Roychowdhury, S., 2010. Discussion of: Francis, J., Martin, X., Acquisition profitability and timely loss recognition. Journal of Accounting and Economics 49, 179–183.</a:t>
            </a:r>
            <a:endParaRPr lang="zh-CN" altLang="en-US"/>
          </a:p>
          <a:p>
            <a:r>
              <a:rPr lang="zh-CN" altLang="en-US"/>
              <a:t>Sufi, A., 2007. Information asymmetry and financing arrangements: evidence from syndicated loans. Journal of Finance 62, 629–668.</a:t>
            </a:r>
            <a:endParaRPr lang="zh-CN" altLang="en-US"/>
          </a:p>
          <a:p>
            <a:r>
              <a:rPr lang="zh-CN" altLang="en-US"/>
              <a:t>Sufi, A., 2009. Bank lines of credit in corporate finance: an empirical analysis. Review of Financial Studies 22, 1057–1088.</a:t>
            </a:r>
            <a:endParaRPr lang="zh-CN" altLang="en-US"/>
          </a:p>
          <a:p>
            <a:r>
              <a:rPr lang="zh-CN" altLang="en-US"/>
              <a:t>Suijs, J., 2008. On the value relevance of asymmetric financial reporting policies. Journal of Accounting Research 46 (5), 1297–1321.</a:t>
            </a:r>
            <a:endParaRPr lang="zh-CN" altLang="en-US"/>
          </a:p>
          <a:p>
            <a:r>
              <a:rPr lang="zh-CN" altLang="en-US"/>
              <a:t>Titman, S., Wessels, R., 1988. The determinants of capital structure choice. Journal of Finance 43, 1–19.</a:t>
            </a:r>
            <a:endParaRPr lang="zh-CN" altLang="en-US"/>
          </a:p>
          <a:p>
            <a:r>
              <a:rPr lang="zh-CN" altLang="en-US"/>
              <a:t>Vuolteenaho, T., 2002. What drives firm-level stock returns? Journal of Finance 57, 233–264.</a:t>
            </a:r>
            <a:endParaRPr lang="zh-CN" altLang="en-US"/>
          </a:p>
          <a:p>
            <a:r>
              <a:rPr lang="zh-CN" altLang="en-US"/>
              <a:t>Watts, R.L., 2003. Conservatism in accounting – part I: Explanations and implications. Accounting Horizons 17 (3), 207–221.</a:t>
            </a:r>
            <a:endParaRPr lang="zh-CN" altLang="en-US"/>
          </a:p>
          <a:p>
            <a:r>
              <a:rPr lang="zh-CN" altLang="en-US"/>
              <a:t>Wittenberg-Moerman, R., 2008. The role of information asymmetry and financial reporting quality in debt trading: evidence from the secondary loan market. Journal of Accounting and Economics 46, 240–260.</a:t>
            </a:r>
            <a:endParaRPr lang="zh-CN" altLang="en-US"/>
          </a:p>
          <a:p>
            <a:r>
              <a:rPr lang="zh-CN" altLang="en-US"/>
              <a:t>Zhang, J., 2008. The contracting benefits of accounting conservatism to lenders and borrowers. Journal of Accounting and Economics 45, 27–54.</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3"/>
          <p:cNvSpPr>
            <a:spLocks noGrp="1"/>
          </p:cNvSpPr>
          <p:nvPr>
            <p:ph type="ftr" sz="quarter" idx="4294967295"/>
          </p:nvPr>
        </p:nvSpPr>
        <p:spPr bwMode="auto">
          <a:xfrm>
            <a:off x="8570914" y="6381751"/>
            <a:ext cx="2133600" cy="244475"/>
          </a:xfrm>
          <a:prstGeom prst="rect">
            <a:avLst/>
          </a:prstGeom>
          <a:noFill/>
          <a:ln>
            <a:miter lim="800000"/>
          </a:ln>
        </p:spPr>
        <p:txBody>
          <a:bodyPr/>
          <a:lstStyle/>
          <a:p>
            <a:pPr defTabSz="761365">
              <a:defRPr/>
            </a:pPr>
            <a:r>
              <a:rPr lang="zh-CN" altLang="en-US" sz="1800" kern="0">
                <a:solidFill>
                  <a:sysClr val="windowText" lastClr="000000"/>
                </a:solidFill>
              </a:rPr>
              <a:t>   </a:t>
            </a:r>
            <a:endParaRPr lang="zh-CN" altLang="en-US" sz="1800" kern="0">
              <a:solidFill>
                <a:sysClr val="windowText" lastClr="000000"/>
              </a:solidFill>
            </a:endParaRPr>
          </a:p>
          <a:p>
            <a:pPr defTabSz="761365">
              <a:defRPr/>
            </a:pPr>
            <a:r>
              <a:rPr lang="en-US" altLang="zh-CN" sz="1800" kern="0">
                <a:solidFill>
                  <a:sysClr val="windowText" lastClr="000000"/>
                </a:solidFill>
              </a:rPr>
              <a:t>   </a:t>
            </a:r>
            <a:endParaRPr lang="en-US" altLang="zh-CN" sz="1800" kern="0">
              <a:solidFill>
                <a:sysClr val="windowText" lastClr="000000"/>
              </a:solidFill>
            </a:endParaRPr>
          </a:p>
        </p:txBody>
      </p:sp>
      <p:sp>
        <p:nvSpPr>
          <p:cNvPr id="35" name="Rectangle 2"/>
          <p:cNvSpPr>
            <a:spLocks noGrp="1" noChangeArrowheads="1"/>
          </p:cNvSpPr>
          <p:nvPr>
            <p:ph type="title" idx="4294967295"/>
          </p:nvPr>
        </p:nvSpPr>
        <p:spPr bwMode="black">
          <a:xfrm>
            <a:off x="3505200" y="304800"/>
            <a:ext cx="6781800" cy="639763"/>
          </a:xfrm>
        </p:spPr>
        <p:txBody>
          <a:bodyPr>
            <a:normAutofit fontScale="90000"/>
          </a:bodyPr>
          <a:lstStyle/>
          <a:p>
            <a:pPr algn="ctr" eaLnBrk="1" hangingPunct="1"/>
            <a:br>
              <a:rPr lang="en-US" altLang="zh-CN" sz="5400" b="1" smtClean="0">
                <a:solidFill>
                  <a:schemeClr val="tx1"/>
                </a:solidFill>
                <a:ea typeface="宋体" panose="02010600030101010101" pitchFamily="2" charset="-122"/>
              </a:rPr>
            </a:br>
            <a:r>
              <a:rPr lang="en-US" altLang="zh-CN" sz="5400" b="1" smtClean="0">
                <a:solidFill>
                  <a:schemeClr val="tx1"/>
                </a:solidFill>
                <a:ea typeface="宋体" panose="02010600030101010101" pitchFamily="2" charset="-122"/>
              </a:rPr>
              <a:t>Contents</a:t>
            </a:r>
            <a:endParaRPr lang="en-US" altLang="zh-CN" sz="5400" b="1" smtClean="0">
              <a:solidFill>
                <a:schemeClr val="tx1"/>
              </a:solidFill>
              <a:ea typeface="宋体" panose="02010600030101010101" pitchFamily="2" charset="-122"/>
            </a:endParaRPr>
          </a:p>
        </p:txBody>
      </p:sp>
      <p:grpSp>
        <p:nvGrpSpPr>
          <p:cNvPr id="36" name="Group 3"/>
          <p:cNvGrpSpPr/>
          <p:nvPr/>
        </p:nvGrpSpPr>
        <p:grpSpPr bwMode="auto">
          <a:xfrm>
            <a:off x="5029200" y="1474788"/>
            <a:ext cx="4733926" cy="3941763"/>
            <a:chOff x="2208" y="925"/>
            <a:chExt cx="2982" cy="2483"/>
          </a:xfrm>
        </p:grpSpPr>
        <p:grpSp>
          <p:nvGrpSpPr>
            <p:cNvPr id="37" name="Group 4"/>
            <p:cNvGrpSpPr/>
            <p:nvPr/>
          </p:nvGrpSpPr>
          <p:grpSpPr bwMode="auto">
            <a:xfrm>
              <a:off x="2208" y="925"/>
              <a:ext cx="2982" cy="707"/>
              <a:chOff x="1632" y="949"/>
              <a:chExt cx="2982" cy="707"/>
            </a:xfrm>
          </p:grpSpPr>
          <p:sp>
            <p:nvSpPr>
              <p:cNvPr id="54" name="AutoShape 5"/>
              <p:cNvSpPr>
                <a:spLocks noChangeArrowheads="1"/>
              </p:cNvSpPr>
              <p:nvPr/>
            </p:nvSpPr>
            <p:spPr bwMode="auto">
              <a:xfrm>
                <a:off x="1686" y="1368"/>
                <a:ext cx="2928" cy="288"/>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sp>
            <p:nvSpPr>
              <p:cNvPr id="55" name="Rectangle 6"/>
              <p:cNvSpPr>
                <a:spLocks noChangeArrowheads="1"/>
              </p:cNvSpPr>
              <p:nvPr/>
            </p:nvSpPr>
            <p:spPr bwMode="auto">
              <a:xfrm>
                <a:off x="1952" y="949"/>
                <a:ext cx="2594" cy="232"/>
              </a:xfrm>
              <a:prstGeom prst="rect">
                <a:avLst/>
              </a:prstGeom>
              <a:noFill/>
              <a:ln w="9525">
                <a:noFill/>
                <a:miter lim="800000"/>
              </a:ln>
            </p:spPr>
            <p:txBody>
              <a:bodyPr wrap="none">
                <a:spAutoFit/>
              </a:bodyPr>
              <a:lstStyle/>
              <a:p>
                <a:pPr algn="l" defTabSz="456565">
                  <a:defRPr/>
                </a:pPr>
                <a:r>
                  <a:rPr lang="en-US" altLang="zh-CN" b="1" dirty="0" smtClean="0">
                    <a:solidFill>
                      <a:schemeClr val="bg1"/>
                    </a:solidFill>
                    <a:latin typeface="微软雅黑" panose="020B0503020204020204" pitchFamily="34" charset="-122"/>
                    <a:ea typeface="微软雅黑" panose="020B0503020204020204" pitchFamily="34" charset="-122"/>
                    <a:sym typeface="+mn-ea"/>
                  </a:rPr>
                  <a:t>1</a:t>
                </a:r>
                <a:r>
                  <a:rPr lang="zh-CN" altLang="en-US"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a:solidFill>
                      <a:schemeClr val="bg1"/>
                    </a:solidFill>
                    <a:latin typeface="微软雅黑" panose="020B0503020204020204" pitchFamily="34" charset="-122"/>
                    <a:ea typeface="微软雅黑" panose="020B0503020204020204" pitchFamily="34" charset="-122"/>
                    <a:sym typeface="+mn-ea"/>
                  </a:rPr>
                  <a:t>Basic information of the article</a:t>
                </a:r>
                <a:endParaRPr lang="en-US" altLang="zh-CN" kern="0">
                  <a:solidFill>
                    <a:sysClr val="windowText" lastClr="000000"/>
                  </a:solidFill>
                </a:endParaRPr>
              </a:p>
            </p:txBody>
          </p:sp>
          <p:sp>
            <p:nvSpPr>
              <p:cNvPr id="56" name="Oval 7"/>
              <p:cNvSpPr>
                <a:spLocks noChangeArrowheads="1"/>
              </p:cNvSpPr>
              <p:nvPr/>
            </p:nvSpPr>
            <p:spPr bwMode="auto">
              <a:xfrm>
                <a:off x="1632" y="1434"/>
                <a:ext cx="144" cy="144"/>
              </a:xfrm>
              <a:prstGeom prst="ellipse">
                <a:avLst/>
              </a:prstGeom>
              <a:gradFill rotWithShape="1">
                <a:gsLst>
                  <a:gs pos="0">
                    <a:srgbClr val="E96E29"/>
                  </a:gs>
                  <a:gs pos="100000">
                    <a:srgbClr val="9B491B"/>
                  </a:gs>
                </a:gsLst>
                <a:path path="shape">
                  <a:fillToRect l="50000" t="50000" r="50000" b="50000"/>
                </a:path>
              </a:gradFill>
              <a:ln w="19050">
                <a:solidFill>
                  <a:srgbClr val="000000"/>
                </a:solidFill>
                <a:round/>
              </a:ln>
              <a:effectLst>
                <a:outerShdw dist="63500" dir="2212194"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grpSp>
        <p:grpSp>
          <p:nvGrpSpPr>
            <p:cNvPr id="38" name="Group 8"/>
            <p:cNvGrpSpPr/>
            <p:nvPr/>
          </p:nvGrpSpPr>
          <p:grpSpPr bwMode="auto">
            <a:xfrm>
              <a:off x="2208" y="1366"/>
              <a:ext cx="2982" cy="722"/>
              <a:chOff x="1632" y="1366"/>
              <a:chExt cx="2982" cy="722"/>
            </a:xfrm>
          </p:grpSpPr>
          <p:sp>
            <p:nvSpPr>
              <p:cNvPr id="51" name="AutoShape 9"/>
              <p:cNvSpPr>
                <a:spLocks noChangeArrowheads="1"/>
              </p:cNvSpPr>
              <p:nvPr/>
            </p:nvSpPr>
            <p:spPr bwMode="auto">
              <a:xfrm>
                <a:off x="1686" y="1800"/>
                <a:ext cx="2928" cy="288"/>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sp>
            <p:nvSpPr>
              <p:cNvPr id="52" name="Rectangle 10"/>
              <p:cNvSpPr>
                <a:spLocks noChangeArrowheads="1"/>
              </p:cNvSpPr>
              <p:nvPr/>
            </p:nvSpPr>
            <p:spPr bwMode="auto">
              <a:xfrm>
                <a:off x="1952" y="1366"/>
                <a:ext cx="1808" cy="232"/>
              </a:xfrm>
              <a:prstGeom prst="rect">
                <a:avLst/>
              </a:prstGeom>
              <a:noFill/>
              <a:ln w="9525">
                <a:noFill/>
                <a:miter lim="800000"/>
              </a:ln>
            </p:spPr>
            <p:txBody>
              <a:bodyPr wrap="none">
                <a:spAutoFit/>
              </a:bodyPr>
              <a:lstStyle/>
              <a:p>
                <a:pPr algn="l" defTabSz="456565">
                  <a:defRPr/>
                </a:pPr>
                <a:r>
                  <a:rPr lang="en-US" altLang="zh-CN" b="1" dirty="0" smtClean="0">
                    <a:solidFill>
                      <a:schemeClr val="bg1"/>
                    </a:solidFill>
                    <a:latin typeface="微软雅黑" panose="020B0503020204020204" pitchFamily="34" charset="-122"/>
                    <a:ea typeface="微软雅黑" panose="020B0503020204020204" pitchFamily="34" charset="-122"/>
                    <a:sym typeface="+mn-ea"/>
                  </a:rPr>
                  <a:t>2</a:t>
                </a:r>
                <a:r>
                  <a:rPr lang="zh-CN" altLang="en-US"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a:solidFill>
                      <a:schemeClr val="bg1"/>
                    </a:solidFill>
                    <a:latin typeface="微软雅黑" panose="020B0503020204020204" pitchFamily="34" charset="-122"/>
                    <a:ea typeface="微软雅黑" panose="020B0503020204020204" pitchFamily="34" charset="-122"/>
                    <a:sym typeface="+mn-ea"/>
                  </a:rPr>
                  <a:t> Research Questions</a:t>
                </a:r>
                <a:endParaRPr lang="en-US" altLang="zh-CN" kern="0">
                  <a:solidFill>
                    <a:sysClr val="windowText" lastClr="000000"/>
                  </a:solidFill>
                </a:endParaRPr>
              </a:p>
            </p:txBody>
          </p:sp>
          <p:sp>
            <p:nvSpPr>
              <p:cNvPr id="53" name="Oval 11"/>
              <p:cNvSpPr>
                <a:spLocks noChangeArrowheads="1"/>
              </p:cNvSpPr>
              <p:nvPr/>
            </p:nvSpPr>
            <p:spPr bwMode="auto">
              <a:xfrm>
                <a:off x="1632" y="1860"/>
                <a:ext cx="144" cy="144"/>
              </a:xfrm>
              <a:prstGeom prst="ellipse">
                <a:avLst/>
              </a:prstGeom>
              <a:gradFill rotWithShape="1">
                <a:gsLst>
                  <a:gs pos="0">
                    <a:srgbClr val="DCDC48"/>
                  </a:gs>
                  <a:gs pos="100000">
                    <a:srgbClr val="939330"/>
                  </a:gs>
                </a:gsLst>
                <a:path path="shape">
                  <a:fillToRect l="50000" t="50000" r="50000" b="50000"/>
                </a:path>
              </a:gradFill>
              <a:ln w="19050">
                <a:solidFill>
                  <a:srgbClr val="000000"/>
                </a:solidFill>
                <a:round/>
              </a:ln>
              <a:effectLst>
                <a:outerShdw dist="63500" dir="2212194"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grpSp>
        <p:grpSp>
          <p:nvGrpSpPr>
            <p:cNvPr id="39" name="Group 12"/>
            <p:cNvGrpSpPr/>
            <p:nvPr/>
          </p:nvGrpSpPr>
          <p:grpSpPr bwMode="auto">
            <a:xfrm>
              <a:off x="2208" y="1816"/>
              <a:ext cx="2982" cy="710"/>
              <a:chOff x="1632" y="1816"/>
              <a:chExt cx="2982" cy="710"/>
            </a:xfrm>
          </p:grpSpPr>
          <p:sp>
            <p:nvSpPr>
              <p:cNvPr id="48" name="AutoShape 13"/>
              <p:cNvSpPr>
                <a:spLocks noChangeArrowheads="1"/>
              </p:cNvSpPr>
              <p:nvPr/>
            </p:nvSpPr>
            <p:spPr bwMode="auto">
              <a:xfrm>
                <a:off x="1686" y="2238"/>
                <a:ext cx="2928" cy="288"/>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sp>
            <p:nvSpPr>
              <p:cNvPr id="49" name="Rectangle 14"/>
              <p:cNvSpPr>
                <a:spLocks noChangeArrowheads="1"/>
              </p:cNvSpPr>
              <p:nvPr/>
            </p:nvSpPr>
            <p:spPr bwMode="auto">
              <a:xfrm>
                <a:off x="1952" y="1816"/>
                <a:ext cx="2066" cy="232"/>
              </a:xfrm>
              <a:prstGeom prst="rect">
                <a:avLst/>
              </a:prstGeom>
              <a:noFill/>
              <a:ln w="9525">
                <a:noFill/>
                <a:miter lim="800000"/>
              </a:ln>
            </p:spPr>
            <p:txBody>
              <a:bodyPr wrap="none">
                <a:spAutoFit/>
              </a:bodyPr>
              <a:lstStyle/>
              <a:p>
                <a:pPr algn="l" defTabSz="456565">
                  <a:defRPr/>
                </a:pPr>
                <a:r>
                  <a:rPr b="1">
                    <a:solidFill>
                      <a:schemeClr val="bg1"/>
                    </a:solidFill>
                    <a:latin typeface="微软雅黑" panose="020B0503020204020204" pitchFamily="34" charset="-122"/>
                    <a:ea typeface="微软雅黑" panose="020B0503020204020204" pitchFamily="34" charset="-122"/>
                    <a:sym typeface="+mn-ea"/>
                  </a:rPr>
                  <a:t>3</a:t>
                </a:r>
                <a:r>
                  <a:rPr lang="zh-CN" b="1">
                    <a:solidFill>
                      <a:schemeClr val="bg1"/>
                    </a:solidFill>
                    <a:latin typeface="微软雅黑" panose="020B0503020204020204" pitchFamily="34" charset="-122"/>
                    <a:ea typeface="微软雅黑" panose="020B0503020204020204" pitchFamily="34" charset="-122"/>
                    <a:sym typeface="+mn-ea"/>
                  </a:rPr>
                  <a:t>、</a:t>
                </a:r>
                <a:r>
                  <a:rPr b="1">
                    <a:solidFill>
                      <a:schemeClr val="bg1"/>
                    </a:solidFill>
                    <a:latin typeface="微软雅黑" panose="020B0503020204020204" pitchFamily="34" charset="-122"/>
                    <a:ea typeface="微软雅黑" panose="020B0503020204020204" pitchFamily="34" charset="-122"/>
                    <a:sym typeface="+mn-ea"/>
                  </a:rPr>
                  <a:t>Significance of research</a:t>
                </a:r>
                <a:endParaRPr lang="en-US" altLang="zh-CN" kern="0">
                  <a:solidFill>
                    <a:sysClr val="windowText" lastClr="000000"/>
                  </a:solidFill>
                </a:endParaRPr>
              </a:p>
            </p:txBody>
          </p:sp>
          <p:sp>
            <p:nvSpPr>
              <p:cNvPr id="50" name="Oval 15"/>
              <p:cNvSpPr>
                <a:spLocks noChangeArrowheads="1"/>
              </p:cNvSpPr>
              <p:nvPr/>
            </p:nvSpPr>
            <p:spPr bwMode="auto">
              <a:xfrm>
                <a:off x="1632" y="2304"/>
                <a:ext cx="144" cy="144"/>
              </a:xfrm>
              <a:prstGeom prst="ellipse">
                <a:avLst/>
              </a:prstGeom>
              <a:gradFill rotWithShape="1">
                <a:gsLst>
                  <a:gs pos="0">
                    <a:srgbClr val="93C052"/>
                  </a:gs>
                  <a:gs pos="100000">
                    <a:srgbClr val="93C052">
                      <a:gamma/>
                      <a:shade val="66667"/>
                      <a:invGamma/>
                    </a:srgbClr>
                  </a:gs>
                </a:gsLst>
                <a:path path="shape">
                  <a:fillToRect l="50000" t="50000" r="50000" b="50000"/>
                </a:path>
              </a:gradFill>
              <a:ln w="19050">
                <a:solidFill>
                  <a:srgbClr val="000000"/>
                </a:solidFill>
                <a:round/>
              </a:ln>
              <a:effectLst>
                <a:outerShdw dist="63500" dir="2212194"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grpSp>
        <p:grpSp>
          <p:nvGrpSpPr>
            <p:cNvPr id="40" name="Group 16"/>
            <p:cNvGrpSpPr/>
            <p:nvPr/>
          </p:nvGrpSpPr>
          <p:grpSpPr bwMode="auto">
            <a:xfrm>
              <a:off x="2208" y="2211"/>
              <a:ext cx="2982" cy="759"/>
              <a:chOff x="1632" y="2211"/>
              <a:chExt cx="2982" cy="759"/>
            </a:xfrm>
          </p:grpSpPr>
          <p:sp>
            <p:nvSpPr>
              <p:cNvPr id="45" name="AutoShape 17"/>
              <p:cNvSpPr>
                <a:spLocks noChangeArrowheads="1"/>
              </p:cNvSpPr>
              <p:nvPr/>
            </p:nvSpPr>
            <p:spPr bwMode="auto">
              <a:xfrm>
                <a:off x="1686" y="2682"/>
                <a:ext cx="2928" cy="288"/>
              </a:xfrm>
              <a:prstGeom prst="roundRect">
                <a:avLst>
                  <a:gd name="adj" fmla="val 50000"/>
                </a:avLst>
              </a:prstGeom>
              <a:noFill/>
              <a:ln w="28575" cap="rnd">
                <a:solidFill>
                  <a:srgbClr val="000000"/>
                </a:solidFill>
                <a:prstDash val="sysDot"/>
                <a:round/>
              </a:ln>
              <a:effectLst>
                <a:outerShdw dist="107763" dir="2700000"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sp>
            <p:nvSpPr>
              <p:cNvPr id="46" name="Rectangle 18"/>
              <p:cNvSpPr>
                <a:spLocks noChangeArrowheads="1"/>
              </p:cNvSpPr>
              <p:nvPr/>
            </p:nvSpPr>
            <p:spPr bwMode="auto">
              <a:xfrm>
                <a:off x="1952" y="2211"/>
                <a:ext cx="2142" cy="341"/>
              </a:xfrm>
              <a:prstGeom prst="rect">
                <a:avLst/>
              </a:prstGeom>
              <a:noFill/>
              <a:ln w="9525">
                <a:noFill/>
                <a:miter lim="800000"/>
              </a:ln>
            </p:spPr>
            <p:txBody>
              <a:bodyPr wrap="none">
                <a:spAutoFit/>
              </a:bodyPr>
              <a:lstStyle/>
              <a:p>
                <a:pPr algn="l" defTabSz="456565">
                  <a:lnSpc>
                    <a:spcPct val="130000"/>
                  </a:lnSpc>
                  <a:defRPr/>
                </a:pPr>
                <a:r>
                  <a:rPr b="1">
                    <a:solidFill>
                      <a:schemeClr val="bg1"/>
                    </a:solidFill>
                    <a:latin typeface="微软雅黑" panose="020B0503020204020204" pitchFamily="34" charset="-122"/>
                    <a:ea typeface="微软雅黑" panose="020B0503020204020204" pitchFamily="34" charset="-122"/>
                    <a:sym typeface="+mn-ea"/>
                  </a:rPr>
                  <a:t>4、The  research hypothesis</a:t>
                </a:r>
                <a:endParaRPr lang="en-US" altLang="zh-CN" kern="0">
                  <a:solidFill>
                    <a:sysClr val="windowText" lastClr="000000"/>
                  </a:solidFill>
                </a:endParaRPr>
              </a:p>
            </p:txBody>
          </p:sp>
          <p:sp>
            <p:nvSpPr>
              <p:cNvPr id="47" name="Oval 19"/>
              <p:cNvSpPr>
                <a:spLocks noChangeArrowheads="1"/>
              </p:cNvSpPr>
              <p:nvPr/>
            </p:nvSpPr>
            <p:spPr bwMode="auto">
              <a:xfrm>
                <a:off x="1632" y="2751"/>
                <a:ext cx="144" cy="144"/>
              </a:xfrm>
              <a:prstGeom prst="ellipse">
                <a:avLst/>
              </a:prstGeom>
              <a:gradFill rotWithShape="1">
                <a:gsLst>
                  <a:gs pos="0">
                    <a:srgbClr val="4EA7EA"/>
                  </a:gs>
                  <a:gs pos="100000">
                    <a:srgbClr val="4EA7EA">
                      <a:gamma/>
                      <a:shade val="66667"/>
                      <a:invGamma/>
                    </a:srgbClr>
                  </a:gs>
                </a:gsLst>
                <a:path path="shape">
                  <a:fillToRect l="50000" t="50000" r="50000" b="50000"/>
                </a:path>
              </a:gradFill>
              <a:ln w="19050">
                <a:solidFill>
                  <a:srgbClr val="000000"/>
                </a:solidFill>
                <a:round/>
              </a:ln>
              <a:effectLst>
                <a:outerShdw dist="63500" dir="2212194"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grpSp>
        <p:grpSp>
          <p:nvGrpSpPr>
            <p:cNvPr id="41" name="Group 20"/>
            <p:cNvGrpSpPr/>
            <p:nvPr/>
          </p:nvGrpSpPr>
          <p:grpSpPr bwMode="auto">
            <a:xfrm>
              <a:off x="2208" y="2701"/>
              <a:ext cx="2982" cy="707"/>
              <a:chOff x="1632" y="2701"/>
              <a:chExt cx="2982" cy="707"/>
            </a:xfrm>
          </p:grpSpPr>
          <p:sp>
            <p:nvSpPr>
              <p:cNvPr id="42" name="AutoShape 21"/>
              <p:cNvSpPr>
                <a:spLocks noChangeArrowheads="1"/>
              </p:cNvSpPr>
              <p:nvPr/>
            </p:nvSpPr>
            <p:spPr bwMode="auto">
              <a:xfrm>
                <a:off x="1686" y="3120"/>
                <a:ext cx="2928" cy="288"/>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sp>
            <p:nvSpPr>
              <p:cNvPr id="43" name="Rectangle 22"/>
              <p:cNvSpPr>
                <a:spLocks noChangeArrowheads="1"/>
              </p:cNvSpPr>
              <p:nvPr/>
            </p:nvSpPr>
            <p:spPr bwMode="auto">
              <a:xfrm>
                <a:off x="1952" y="2701"/>
                <a:ext cx="2270" cy="232"/>
              </a:xfrm>
              <a:prstGeom prst="rect">
                <a:avLst/>
              </a:prstGeom>
              <a:noFill/>
              <a:ln w="9525">
                <a:noFill/>
                <a:miter lim="800000"/>
              </a:ln>
            </p:spPr>
            <p:txBody>
              <a:bodyPr wrap="square">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sym typeface="+mn-ea"/>
                  </a:rPr>
                  <a:t>5、</a:t>
                </a:r>
                <a:r>
                  <a:rPr lang="en-US" altLang="zh-CN" b="1" dirty="0">
                    <a:solidFill>
                      <a:schemeClr val="bg1"/>
                    </a:solidFill>
                    <a:latin typeface="微软雅黑" panose="020B0503020204020204" pitchFamily="34" charset="-122"/>
                    <a:ea typeface="微软雅黑" panose="020B0503020204020204" pitchFamily="34" charset="-122"/>
                    <a:sym typeface="+mn-ea"/>
                  </a:rPr>
                  <a:t>Main empirical  results</a:t>
                </a:r>
                <a:endParaRPr lang="en-US" altLang="zh-CN" kern="0">
                  <a:solidFill>
                    <a:sysClr val="windowText" lastClr="000000"/>
                  </a:solidFill>
                </a:endParaRPr>
              </a:p>
            </p:txBody>
          </p:sp>
          <p:sp>
            <p:nvSpPr>
              <p:cNvPr id="44" name="Oval 23"/>
              <p:cNvSpPr>
                <a:spLocks noChangeArrowheads="1"/>
              </p:cNvSpPr>
              <p:nvPr/>
            </p:nvSpPr>
            <p:spPr bwMode="auto">
              <a:xfrm>
                <a:off x="1632" y="3183"/>
                <a:ext cx="144" cy="144"/>
              </a:xfrm>
              <a:prstGeom prst="ellipse">
                <a:avLst/>
              </a:prstGeom>
              <a:gradFill rotWithShape="1">
                <a:gsLst>
                  <a:gs pos="0">
                    <a:srgbClr val="9999FF"/>
                  </a:gs>
                  <a:gs pos="100000">
                    <a:srgbClr val="9999FF">
                      <a:gamma/>
                      <a:shade val="66667"/>
                      <a:invGamma/>
                    </a:srgbClr>
                  </a:gs>
                </a:gsLst>
                <a:path path="shape">
                  <a:fillToRect l="50000" t="50000" r="50000" b="50000"/>
                </a:path>
              </a:gradFill>
              <a:ln w="19050">
                <a:solidFill>
                  <a:srgbClr val="000000"/>
                </a:solidFill>
                <a:round/>
              </a:ln>
              <a:effectLst>
                <a:outerShdw dist="63500" dir="2212194" algn="ctr" rotWithShape="0">
                  <a:srgbClr val="FFFFFF">
                    <a:alpha val="50000"/>
                  </a:srgbClr>
                </a:outerShdw>
              </a:effectLst>
            </p:spPr>
            <p:txBody>
              <a:bodyPr wrap="none" anchor="ctr"/>
              <a:lstStyle/>
              <a:p>
                <a:pPr defTabSz="761365">
                  <a:defRPr/>
                </a:pPr>
                <a:endParaRPr lang="zh-CN" altLang="en-US" kern="0">
                  <a:solidFill>
                    <a:sysClr val="windowText" lastClr="000000"/>
                  </a:solidFill>
                </a:endParaRPr>
              </a:p>
            </p:txBody>
          </p:sp>
        </p:grpSp>
      </p:grpSp>
      <p:pic>
        <p:nvPicPr>
          <p:cNvPr id="57" name="Picture 24" descr="mark"/>
          <p:cNvPicPr>
            <a:picLocks noChangeAspect="1" noChangeArrowheads="1"/>
          </p:cNvPicPr>
          <p:nvPr/>
        </p:nvPicPr>
        <p:blipFill>
          <a:blip r:embed="rId1" cstate="print"/>
          <a:srcRect/>
          <a:stretch>
            <a:fillRect/>
          </a:stretch>
        </p:blipFill>
        <p:spPr bwMode="auto">
          <a:xfrm>
            <a:off x="918845" y="1953895"/>
            <a:ext cx="3500755" cy="3848735"/>
          </a:xfrm>
          <a:prstGeom prst="rect">
            <a:avLst/>
          </a:prstGeom>
          <a:noFill/>
          <a:ln w="9525">
            <a:noFill/>
            <a:miter lim="800000"/>
            <a:headEnd/>
            <a:tailEnd/>
          </a:ln>
        </p:spPr>
      </p:pic>
      <p:sp>
        <p:nvSpPr>
          <p:cNvPr id="58" name="Line 25"/>
          <p:cNvSpPr>
            <a:spLocks noChangeShapeType="1"/>
          </p:cNvSpPr>
          <p:nvPr/>
        </p:nvSpPr>
        <p:spPr bwMode="auto">
          <a:xfrm flipV="1">
            <a:off x="4038600" y="1658620"/>
            <a:ext cx="381000" cy="38100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sp>
        <p:nvSpPr>
          <p:cNvPr id="59" name="Line 26"/>
          <p:cNvSpPr>
            <a:spLocks noChangeShapeType="1"/>
          </p:cNvSpPr>
          <p:nvPr/>
        </p:nvSpPr>
        <p:spPr bwMode="auto">
          <a:xfrm>
            <a:off x="3886200" y="5612130"/>
            <a:ext cx="457200" cy="30480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grpSp>
        <p:nvGrpSpPr>
          <p:cNvPr id="60" name="Group 27"/>
          <p:cNvGrpSpPr/>
          <p:nvPr/>
        </p:nvGrpSpPr>
        <p:grpSpPr bwMode="auto">
          <a:xfrm>
            <a:off x="4419600" y="2359025"/>
            <a:ext cx="609600" cy="2819400"/>
            <a:chOff x="1824" y="1488"/>
            <a:chExt cx="240" cy="1776"/>
          </a:xfrm>
        </p:grpSpPr>
        <p:sp>
          <p:nvSpPr>
            <p:cNvPr id="61" name="Line 28"/>
            <p:cNvSpPr>
              <a:spLocks noChangeShapeType="1"/>
            </p:cNvSpPr>
            <p:nvPr/>
          </p:nvSpPr>
          <p:spPr bwMode="auto">
            <a:xfrm>
              <a:off x="1824" y="1488"/>
              <a:ext cx="240" cy="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sp>
          <p:nvSpPr>
            <p:cNvPr id="62" name="Line 29"/>
            <p:cNvSpPr>
              <a:spLocks noChangeShapeType="1"/>
            </p:cNvSpPr>
            <p:nvPr/>
          </p:nvSpPr>
          <p:spPr bwMode="auto">
            <a:xfrm>
              <a:off x="1824" y="3264"/>
              <a:ext cx="240" cy="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grpSp>
      <p:sp>
        <p:nvSpPr>
          <p:cNvPr id="63" name="Line 30"/>
          <p:cNvSpPr>
            <a:spLocks noChangeShapeType="1"/>
          </p:cNvSpPr>
          <p:nvPr/>
        </p:nvSpPr>
        <p:spPr bwMode="auto">
          <a:xfrm>
            <a:off x="4419600" y="3048000"/>
            <a:ext cx="608965" cy="17145"/>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sp>
        <p:nvSpPr>
          <p:cNvPr id="64" name="Line 31"/>
          <p:cNvSpPr>
            <a:spLocks noChangeShapeType="1"/>
          </p:cNvSpPr>
          <p:nvPr/>
        </p:nvSpPr>
        <p:spPr bwMode="auto">
          <a:xfrm>
            <a:off x="4419600" y="3754438"/>
            <a:ext cx="609600" cy="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sp>
        <p:nvSpPr>
          <p:cNvPr id="65" name="Line 32"/>
          <p:cNvSpPr>
            <a:spLocks noChangeShapeType="1"/>
          </p:cNvSpPr>
          <p:nvPr/>
        </p:nvSpPr>
        <p:spPr bwMode="auto">
          <a:xfrm flipV="1">
            <a:off x="4343400" y="5916930"/>
            <a:ext cx="685800" cy="0"/>
          </a:xfrm>
          <a:prstGeom prst="line">
            <a:avLst/>
          </a:prstGeom>
          <a:noFill/>
          <a:ln w="12700" cap="rnd">
            <a:solidFill>
              <a:srgbClr val="000000"/>
            </a:solidFill>
            <a:prstDash val="sysDot"/>
            <a:round/>
          </a:ln>
        </p:spPr>
        <p:txBody>
          <a:bodyPr/>
          <a:lstStyle/>
          <a:p>
            <a:pPr defTabSz="761365">
              <a:defRPr/>
            </a:pPr>
            <a:endParaRPr lang="zh-CN" altLang="en-US" kern="0">
              <a:solidFill>
                <a:sysClr val="windowText" lastClr="000000"/>
              </a:solidFill>
            </a:endParaRPr>
          </a:p>
        </p:txBody>
      </p:sp>
      <p:sp>
        <p:nvSpPr>
          <p:cNvPr id="2" name="AutoShape 5"/>
          <p:cNvSpPr>
            <a:spLocks noChangeArrowheads="1"/>
          </p:cNvSpPr>
          <p:nvPr/>
        </p:nvSpPr>
        <p:spPr bwMode="auto">
          <a:xfrm>
            <a:off x="5114925" y="1430020"/>
            <a:ext cx="4648201" cy="457200"/>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p>
            <a:pPr defTabSz="761365">
              <a:defRPr/>
            </a:pPr>
            <a:endParaRPr lang="zh-CN" altLang="en-US" kern="0">
              <a:solidFill>
                <a:sysClr val="windowText" lastClr="000000"/>
              </a:solidFill>
            </a:endParaRPr>
          </a:p>
        </p:txBody>
      </p:sp>
      <p:sp>
        <p:nvSpPr>
          <p:cNvPr id="3" name="Oval 7"/>
          <p:cNvSpPr>
            <a:spLocks noChangeArrowheads="1"/>
          </p:cNvSpPr>
          <p:nvPr/>
        </p:nvSpPr>
        <p:spPr bwMode="auto">
          <a:xfrm>
            <a:off x="5029200" y="1544320"/>
            <a:ext cx="228600" cy="228600"/>
          </a:xfrm>
          <a:prstGeom prst="ellipse">
            <a:avLst/>
          </a:prstGeom>
          <a:solidFill>
            <a:schemeClr val="accent2"/>
          </a:solidFill>
          <a:ln w="19050">
            <a:solidFill>
              <a:srgbClr val="000000"/>
            </a:solidFill>
            <a:round/>
          </a:ln>
          <a:effectLst>
            <a:outerShdw dist="63500" dir="2212194" algn="ctr" rotWithShape="0">
              <a:srgbClr val="FFFFFF">
                <a:alpha val="50000"/>
              </a:srgbClr>
            </a:outerShdw>
          </a:effectLst>
        </p:spPr>
        <p:txBody>
          <a:bodyPr wrap="none" anchor="ctr"/>
          <a:p>
            <a:pPr defTabSz="761365">
              <a:defRPr/>
            </a:pPr>
            <a:endParaRPr lang="zh-CN" altLang="en-US" kern="0">
              <a:solidFill>
                <a:sysClr val="windowText" lastClr="000000"/>
              </a:solidFill>
            </a:endParaRPr>
          </a:p>
        </p:txBody>
      </p:sp>
      <p:sp>
        <p:nvSpPr>
          <p:cNvPr id="4" name="AutoShape 5"/>
          <p:cNvSpPr>
            <a:spLocks noChangeArrowheads="1"/>
          </p:cNvSpPr>
          <p:nvPr/>
        </p:nvSpPr>
        <p:spPr bwMode="auto">
          <a:xfrm>
            <a:off x="5029200" y="5688330"/>
            <a:ext cx="4648201" cy="457200"/>
          </a:xfrm>
          <a:prstGeom prst="roundRect">
            <a:avLst>
              <a:gd name="adj" fmla="val 50000"/>
            </a:avLst>
          </a:prstGeom>
          <a:noFill/>
          <a:ln w="19050" cap="rnd">
            <a:solidFill>
              <a:srgbClr val="000000"/>
            </a:solidFill>
            <a:prstDash val="sysDot"/>
            <a:round/>
          </a:ln>
          <a:effectLst>
            <a:outerShdw dist="107763" dir="2700000" algn="ctr" rotWithShape="0">
              <a:srgbClr val="FFFFFF">
                <a:alpha val="50000"/>
              </a:srgbClr>
            </a:outerShdw>
          </a:effectLst>
        </p:spPr>
        <p:txBody>
          <a:bodyPr wrap="none" anchor="ctr"/>
          <a:p>
            <a:pPr defTabSz="761365">
              <a:defRPr/>
            </a:pPr>
            <a:endParaRPr lang="zh-CN" altLang="en-US" kern="0">
              <a:solidFill>
                <a:sysClr val="windowText" lastClr="000000"/>
              </a:solidFill>
            </a:endParaRPr>
          </a:p>
        </p:txBody>
      </p:sp>
      <p:sp>
        <p:nvSpPr>
          <p:cNvPr id="5" name="Oval 7"/>
          <p:cNvSpPr>
            <a:spLocks noChangeArrowheads="1"/>
          </p:cNvSpPr>
          <p:nvPr/>
        </p:nvSpPr>
        <p:spPr bwMode="auto">
          <a:xfrm>
            <a:off x="5029200" y="5802630"/>
            <a:ext cx="228600" cy="228600"/>
          </a:xfrm>
          <a:prstGeom prst="ellipse">
            <a:avLst/>
          </a:prstGeom>
          <a:solidFill>
            <a:schemeClr val="tx2">
              <a:lumMod val="60000"/>
              <a:lumOff val="40000"/>
            </a:schemeClr>
          </a:solidFill>
          <a:ln w="19050">
            <a:solidFill>
              <a:srgbClr val="000000"/>
            </a:solidFill>
            <a:round/>
          </a:ln>
          <a:effectLst>
            <a:outerShdw dist="63500" dir="2212194" algn="ctr" rotWithShape="0">
              <a:srgbClr val="FFFFFF">
                <a:alpha val="50000"/>
              </a:srgbClr>
            </a:outerShdw>
          </a:effectLst>
        </p:spPr>
        <p:txBody>
          <a:bodyPr wrap="none" anchor="ctr"/>
          <a:p>
            <a:pPr defTabSz="761365">
              <a:defRPr/>
            </a:pPr>
            <a:endParaRPr lang="zh-CN" altLang="en-US" kern="0">
              <a:solidFill>
                <a:sysClr val="windowText" lastClr="000000"/>
              </a:solidFill>
            </a:endParaRPr>
          </a:p>
        </p:txBody>
      </p:sp>
      <p:sp>
        <p:nvSpPr>
          <p:cNvPr id="6" name="文本框 5"/>
          <p:cNvSpPr txBox="1"/>
          <p:nvPr/>
        </p:nvSpPr>
        <p:spPr>
          <a:xfrm>
            <a:off x="5537200" y="5732780"/>
            <a:ext cx="1812925" cy="368300"/>
          </a:xfrm>
          <a:prstGeom prst="rect">
            <a:avLst/>
          </a:prstGeom>
          <a:noFill/>
        </p:spPr>
        <p:txBody>
          <a:bodyPr wrap="none" rtlCol="0" anchor="t">
            <a:spAutoFit/>
          </a:bodyPr>
          <a:p>
            <a:pPr algn="l"/>
            <a:r>
              <a:rPr lang="en-US" altLang="zh-CN" b="1" dirty="0">
                <a:solidFill>
                  <a:schemeClr val="bg1"/>
                </a:solidFill>
                <a:latin typeface="微软雅黑" panose="020B0503020204020204" pitchFamily="34" charset="-122"/>
                <a:ea typeface="微软雅黑" panose="020B0503020204020204" pitchFamily="34" charset="-122"/>
                <a:sym typeface="+mn-ea"/>
              </a:rPr>
              <a:t>7</a:t>
            </a:r>
            <a:r>
              <a:rPr lang="zh-CN" altLang="zh-CN" b="1" dirty="0">
                <a:solidFill>
                  <a:schemeClr val="bg1"/>
                </a:solidFill>
                <a:latin typeface="微软雅黑" panose="020B0503020204020204" pitchFamily="34" charset="-122"/>
                <a:ea typeface="微软雅黑" panose="020B0503020204020204" pitchFamily="34" charset="-122"/>
                <a:sym typeface="+mn-ea"/>
              </a:rPr>
              <a:t>、R</a:t>
            </a:r>
            <a:r>
              <a:rPr lang="en-US" altLang="zh-CN" b="1" dirty="0">
                <a:solidFill>
                  <a:schemeClr val="bg1"/>
                </a:solidFill>
                <a:latin typeface="微软雅黑" panose="020B0503020204020204" pitchFamily="34" charset="-122"/>
                <a:ea typeface="微软雅黑" panose="020B0503020204020204" pitchFamily="34" charset="-122"/>
                <a:sym typeface="+mn-ea"/>
              </a:rPr>
              <a:t>eferences</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5537200" y="5003800"/>
            <a:ext cx="1818005" cy="368300"/>
          </a:xfrm>
          <a:prstGeom prst="rect">
            <a:avLst/>
          </a:prstGeom>
          <a:noFill/>
        </p:spPr>
        <p:txBody>
          <a:bodyPr wrap="none" rtlCol="0" anchor="t">
            <a:spAutoFit/>
          </a:bodyPr>
          <a:p>
            <a:pPr algn="l"/>
            <a:r>
              <a:rPr lang="en-US" altLang="zh-CN" b="1" dirty="0">
                <a:solidFill>
                  <a:schemeClr val="bg1"/>
                </a:solidFill>
                <a:latin typeface="微软雅黑" panose="020B0503020204020204" pitchFamily="34" charset="-122"/>
                <a:ea typeface="微软雅黑" panose="020B0503020204020204" pitchFamily="34" charset="-122"/>
                <a:sym typeface="+mn-ea"/>
              </a:rPr>
              <a:t>6</a:t>
            </a:r>
            <a:r>
              <a:rPr lang="zh-CN" altLang="en-US" b="1" dirty="0">
                <a:solidFill>
                  <a:schemeClr val="bg1"/>
                </a:solidFill>
                <a:latin typeface="微软雅黑" panose="020B0503020204020204" pitchFamily="34" charset="-122"/>
                <a:ea typeface="微软雅黑" panose="020B0503020204020204" pitchFamily="34" charset="-122"/>
                <a:sym typeface="+mn-ea"/>
              </a:rPr>
              <a:t>、Conclusion</a:t>
            </a:r>
            <a:endParaRPr lang="zh-CN" altLang="en-US">
              <a:latin typeface="微软雅黑" panose="020B0503020204020204" pitchFamily="34" charset="-122"/>
              <a:ea typeface="微软雅黑" panose="020B0503020204020204" pitchFamily="34" charset="-122"/>
            </a:endParaRPr>
          </a:p>
        </p:txBody>
      </p:sp>
      <p:grpSp>
        <p:nvGrpSpPr>
          <p:cNvPr id="8" name="Group 27"/>
          <p:cNvGrpSpPr/>
          <p:nvPr/>
        </p:nvGrpSpPr>
        <p:grpSpPr bwMode="auto">
          <a:xfrm>
            <a:off x="4419600" y="1682750"/>
            <a:ext cx="609600" cy="2819400"/>
            <a:chOff x="1824" y="1488"/>
            <a:chExt cx="240" cy="1776"/>
          </a:xfrm>
        </p:grpSpPr>
        <p:sp>
          <p:nvSpPr>
            <p:cNvPr id="9" name="Line 28"/>
            <p:cNvSpPr>
              <a:spLocks noChangeShapeType="1"/>
            </p:cNvSpPr>
            <p:nvPr/>
          </p:nvSpPr>
          <p:spPr bwMode="auto">
            <a:xfrm>
              <a:off x="1824" y="1488"/>
              <a:ext cx="240" cy="0"/>
            </a:xfrm>
            <a:prstGeom prst="line">
              <a:avLst/>
            </a:prstGeom>
            <a:noFill/>
            <a:ln w="12700" cap="rnd">
              <a:solidFill>
                <a:srgbClr val="000000"/>
              </a:solidFill>
              <a:prstDash val="sysDot"/>
              <a:round/>
            </a:ln>
          </p:spPr>
          <p:txBody>
            <a:bodyPr/>
            <a:p>
              <a:pPr defTabSz="761365">
                <a:defRPr/>
              </a:pPr>
              <a:endParaRPr lang="zh-CN" altLang="en-US" kern="0">
                <a:solidFill>
                  <a:sysClr val="windowText" lastClr="000000"/>
                </a:solidFill>
              </a:endParaRPr>
            </a:p>
          </p:txBody>
        </p:sp>
        <p:sp>
          <p:nvSpPr>
            <p:cNvPr id="10" name="Line 29"/>
            <p:cNvSpPr>
              <a:spLocks noChangeShapeType="1"/>
            </p:cNvSpPr>
            <p:nvPr/>
          </p:nvSpPr>
          <p:spPr bwMode="auto">
            <a:xfrm>
              <a:off x="1824" y="3264"/>
              <a:ext cx="240" cy="0"/>
            </a:xfrm>
            <a:prstGeom prst="line">
              <a:avLst/>
            </a:prstGeom>
            <a:noFill/>
            <a:ln w="12700" cap="rnd">
              <a:solidFill>
                <a:srgbClr val="000000"/>
              </a:solidFill>
              <a:prstDash val="sysDot"/>
              <a:round/>
            </a:ln>
          </p:spPr>
          <p:txBody>
            <a:bodyPr/>
            <a:p>
              <a:pPr defTabSz="761365">
                <a:defRPr/>
              </a:pPr>
              <a:endParaRPr lang="zh-CN" altLang="en-US" kern="0">
                <a:solidFill>
                  <a:sysClr val="windowText" lastClr="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576945"/>
            <a:ext cx="12192000" cy="92202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smtClean="0">
                <a:ln w="0"/>
                <a:solidFill>
                  <a:srgbClr val="4472C4">
                    <a:lumMod val="75000"/>
                  </a:srgbClr>
                </a:solidFill>
                <a:effectLst>
                  <a:outerShdw blurRad="50800" dist="38100" dir="10800000" algn="r" rotWithShape="0">
                    <a:prstClr val="black">
                      <a:alpha val="40000"/>
                    </a:prstClr>
                  </a:outerShdw>
                  <a:reflection blurRad="6350" stA="55000" endA="300" endPos="45500" dir="5400000" sy="-100000" algn="bl" rotWithShape="0"/>
                </a:effectLst>
                <a:uLnTx/>
                <a:uFillTx/>
                <a:latin typeface="微软雅黑" panose="020B0503020204020204" pitchFamily="34" charset="-122"/>
                <a:ea typeface="微软雅黑" panose="020B0503020204020204" pitchFamily="34" charset="-122"/>
                <a:cs typeface="+mn-cs"/>
              </a:rPr>
              <a:t>Thanks!</a:t>
            </a:r>
            <a:endParaRPr kumimoji="0" lang="en-US" altLang="zh-CN" sz="5400" b="1" i="0" u="none" strike="noStrike" kern="1200" cap="none" spc="0" normalizeH="0" baseline="0" noProof="0" dirty="0">
              <a:ln w="0"/>
              <a:solidFill>
                <a:srgbClr val="4472C4">
                  <a:lumMod val="75000"/>
                </a:srgbClr>
              </a:solidFill>
              <a:effectLst>
                <a:outerShdw blurRad="50800" dist="38100" dir="10800000" algn="r" rotWithShape="0">
                  <a:prstClr val="black">
                    <a:alpha val="40000"/>
                  </a:prstClr>
                </a:outerShdw>
                <a:reflection blurRad="6350" stA="55000" endA="300" endPos="45500" dir="5400000" sy="-100000" algn="bl" rotWithShape="0"/>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b="1" dirty="0">
                <a:solidFill>
                  <a:schemeClr val="bg1"/>
                </a:solidFill>
                <a:latin typeface="微软雅黑" panose="020B0503020204020204" pitchFamily="34" charset="-122"/>
                <a:ea typeface="微软雅黑" panose="020B0503020204020204" pitchFamily="34" charset="-122"/>
              </a:rPr>
            </a:br>
            <a:r>
              <a:rPr lang="en-US" altLang="zh-CN" b="1" dirty="0" smtClean="0">
                <a:solidFill>
                  <a:schemeClr val="bg1"/>
                </a:solidFill>
                <a:latin typeface="微软雅黑" panose="020B0503020204020204" pitchFamily="34" charset="-122"/>
                <a:ea typeface="微软雅黑" panose="020B0503020204020204" pitchFamily="34" charset="-122"/>
                <a:sym typeface="+mn-ea"/>
              </a:rPr>
              <a:t>1</a:t>
            </a:r>
            <a:r>
              <a:rPr lang="zh-CN" altLang="en-US"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a:solidFill>
                  <a:schemeClr val="bg1"/>
                </a:solidFill>
                <a:latin typeface="微软雅黑" panose="020B0503020204020204" pitchFamily="34" charset="-122"/>
                <a:ea typeface="微软雅黑" panose="020B0503020204020204" pitchFamily="34" charset="-122"/>
                <a:sym typeface="+mn-ea"/>
              </a:rPr>
              <a:t>Basic information of the article</a:t>
            </a:r>
            <a:br>
              <a:rPr lang="en-US" altLang="zh-CN"/>
            </a:br>
            <a:endParaRPr lang="en-US" altLang="zh-CN"/>
          </a:p>
        </p:txBody>
      </p:sp>
      <p:sp>
        <p:nvSpPr>
          <p:cNvPr id="3" name="内容占位符 2"/>
          <p:cNvSpPr>
            <a:spLocks noGrp="1"/>
          </p:cNvSpPr>
          <p:nvPr>
            <p:ph idx="1"/>
          </p:nvPr>
        </p:nvSpPr>
        <p:spPr/>
        <p:txBody>
          <a:bodyPr/>
          <a:p>
            <a:r>
              <a:rPr lang="en-US" altLang="zh-CN" b="1"/>
              <a:t>Topic: </a:t>
            </a:r>
            <a:r>
              <a:rPr lang="en-US" altLang="zh-CN"/>
              <a:t> </a:t>
            </a:r>
            <a:r>
              <a:rPr lang="en-US" altLang="zh-CN">
                <a:sym typeface="+mn-ea"/>
              </a:rPr>
              <a:t>Accounting conservatism and firm investment efficiency</a:t>
            </a:r>
            <a:endParaRPr lang="en-US" altLang="zh-CN">
              <a:sym typeface="+mn-ea"/>
            </a:endParaRPr>
          </a:p>
          <a:p>
            <a:r>
              <a:rPr lang="en-US" altLang="zh-CN" b="1"/>
              <a:t>Author: </a:t>
            </a:r>
            <a:r>
              <a:rPr lang="en-US" altLang="zh-CN"/>
              <a:t> Juan Manuel García Lara , Beatriz García Osma , Fernando Penalva</a:t>
            </a:r>
            <a:endParaRPr lang="en-US" altLang="zh-CN"/>
          </a:p>
          <a:p>
            <a:r>
              <a:rPr lang="en-US" altLang="zh-CN" b="1"/>
              <a:t>Literature sources:  </a:t>
            </a:r>
            <a:r>
              <a:rPr lang="en-US" altLang="zh-CN"/>
              <a:t>Journal of Accounting and  Economics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629400" cy="1325563"/>
          </a:xfrm>
        </p:spPr>
        <p:txBody>
          <a:bodyPr>
            <a:normAutofit fontScale="90000"/>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 Research Questions</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0080" y="1490344"/>
            <a:ext cx="11079480" cy="4864735"/>
          </a:xfrm>
        </p:spPr>
        <p:txBody>
          <a:bodyPr>
            <a:noAutofit/>
          </a:bodyPr>
          <a:lstStyle/>
          <a:p>
            <a:pPr marL="0" indent="0" algn="just">
              <a:buNone/>
            </a:pPr>
            <a:r>
              <a:rPr lang="en-US" altLang="zh-CN" sz="2000" dirty="0" smtClean="0">
                <a:latin typeface="+mn-ea"/>
              </a:rPr>
              <a:t>  </a:t>
            </a:r>
            <a:r>
              <a:rPr sz="2400" dirty="0">
                <a:latin typeface="+mn-ea"/>
              </a:rPr>
              <a:t>We argue that conservatism improves investment efficiency. In particular, we predict that it resolves debt-equity conflicts, facilitating a firm's access to debt financing and limiting underinvestment. This permits the financing of prudent investments that otherwise might not be pursued. Our empirical results confirm these predictions. We find that more conservative firms invest more and issue more debt in settings prone to underinvestment and that these effects are more pronounced in firms characterized by greater information asymmetries. We also find that conservatism is associated with reduced overinvestment, even for opaque investments such as research and development</a:t>
            </a:r>
            <a:r>
              <a:rPr lang="en-US" sz="2400" dirty="0">
                <a:latin typeface="+mn-ea"/>
              </a:rPr>
              <a:t>.</a:t>
            </a:r>
            <a:endParaRPr lang="en-US" sz="2400" dirty="0">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9705"/>
            <a:ext cx="10515600" cy="1325563"/>
          </a:xfrm>
        </p:spPr>
        <p:txBody>
          <a:bodyPr/>
          <a:lstStyle/>
          <a:p>
            <a:r>
              <a:rPr b="1">
                <a:solidFill>
                  <a:schemeClr val="bg1"/>
                </a:solidFill>
                <a:latin typeface="微软雅黑" panose="020B0503020204020204" pitchFamily="34" charset="-122"/>
                <a:ea typeface="微软雅黑" panose="020B0503020204020204" pitchFamily="34" charset="-122"/>
              </a:rPr>
              <a:t>3</a:t>
            </a:r>
            <a:r>
              <a:rPr lang="zh-CN" b="1">
                <a:solidFill>
                  <a:schemeClr val="bg1"/>
                </a:solidFill>
                <a:latin typeface="微软雅黑" panose="020B0503020204020204" pitchFamily="34" charset="-122"/>
                <a:ea typeface="微软雅黑" panose="020B0503020204020204" pitchFamily="34" charset="-122"/>
              </a:rPr>
              <a:t>、</a:t>
            </a:r>
            <a:r>
              <a:rPr b="1">
                <a:solidFill>
                  <a:schemeClr val="bg1"/>
                </a:solidFill>
                <a:latin typeface="微软雅黑" panose="020B0503020204020204" pitchFamily="34" charset="-122"/>
                <a:ea typeface="微软雅黑" panose="020B0503020204020204" pitchFamily="34" charset="-122"/>
              </a:rPr>
              <a:t>Significance of research</a:t>
            </a:r>
            <a:endParaRPr b="1">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5800" y="1252855"/>
            <a:ext cx="10515600" cy="4351338"/>
          </a:xfrm>
        </p:spPr>
        <p:txBody>
          <a:bodyPr>
            <a:noAutofit/>
          </a:bodyPr>
          <a:lstStyle/>
          <a:p>
            <a:pPr lvl="1" algn="just"/>
            <a:r>
              <a:rPr lang="zh-CN" altLang="en-US" sz="1600" b="1" dirty="0"/>
              <a:t>Our results contribute to the literature in several ways. First, we extend the growing literature on the links between accounting quality and investment efficiency. We show that, among firms prone to underinvest, those with more conservative accounting invest more (in less profitable but more prudent projects) and issue more debt. This suggests that conservatism encourages low-risk, positive-NPV investments and that these new investments are financed with new debt. This is consistent with conservatism limiting debt-equity conflicts. Our finding that conservatism mitigates underinvestment in financially constrained firms is novel, as prior research focuses only on the role of conservatism in reducing overinvestment (Francis and Martin, 2010; Bushman et al., 2011).</a:t>
            </a:r>
            <a:endParaRPr lang="zh-CN" altLang="en-US" sz="1600" b="1" dirty="0"/>
          </a:p>
          <a:p>
            <a:pPr lvl="1" algn="just"/>
            <a:r>
              <a:rPr lang="zh-CN" altLang="en-US" sz="1600" b="1" dirty="0"/>
              <a:t>We also contribute to the stream of literature on the links between accounting quality and financing (e.g., Balakrishnan et al., 2014). Prior work shows that conservatism can lead to a lower cost of debt (Ahmed et al., 2002; Zhang 2008; Wittenberg-Moerman, 2008). We provide evidence of an association between conservatism and new debt issuances for financially constrained firms. This finding complements the related analytical evidence provided by Göx and Wagenhofer (2009), who show that conditional conservatism is the optimal accounting policy for financially constrained firms seeking to issue debt. Our evidence also complements the work of Beatty et al. (2010). Their work on the role accounting quality in facilitating investment focuses on access to private versus public debt. We examine debt versus equity.</a:t>
            </a:r>
            <a:endParaRPr lang="zh-CN" altLang="en-US" sz="1600" b="1" dirty="0"/>
          </a:p>
          <a:p>
            <a:pPr lvl="1" algn="just"/>
            <a:r>
              <a:rPr lang="zh-CN" altLang="en-US" sz="1600" b="1" dirty="0"/>
              <a:t>We also expand the evidence on the role of conservatism in mitigating the overinvestment problems documented in Francis and Martin (2010). We show that conservatism, in overinvestment scenarios, is also associated with reduced investment in more opaque investments, such as R&amp;D and capital expenditures, where outsider monitoring is less likely to affect investment outcomes. We also add to their findings by showing that the investment-related effects of conservatism affect performance differently depending on whether the firm is over- or underinvesting. While prior research finds that the investment effects of improved accounting quality lead to greater profitability (Hope and Thomas, 2008; Francis and Martin, 2010), we find that this is true only in settings prone to overinvestment. In settings prone to underinvestment, conservatism is associated with investment in prudent projects and therefore does not lead to a higher ROA.</a:t>
            </a:r>
            <a:endParaRPr lang="zh-CN" altLang="en-US"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bg1"/>
                </a:solidFill>
                <a:latin typeface="微软雅黑" panose="020B0503020204020204" pitchFamily="34" charset="-122"/>
                <a:ea typeface="微软雅黑" panose="020B0503020204020204" pitchFamily="34" charset="-122"/>
                <a:sym typeface="+mn-ea"/>
              </a:rPr>
              <a:t>4、The  research hypothesis </a:t>
            </a:r>
            <a:endParaRPr lang="zh-CN" altLang="en-US" b="1" dirty="0">
              <a:solidFill>
                <a:schemeClr val="bg1"/>
              </a:solidFill>
            </a:endParaRPr>
          </a:p>
        </p:txBody>
      </p:sp>
      <p:sp>
        <p:nvSpPr>
          <p:cNvPr id="3" name="内容占位符 2"/>
          <p:cNvSpPr>
            <a:spLocks noGrp="1"/>
          </p:cNvSpPr>
          <p:nvPr>
            <p:ph idx="1"/>
          </p:nvPr>
        </p:nvSpPr>
        <p:spPr>
          <a:xfrm>
            <a:off x="838200" y="1825624"/>
            <a:ext cx="10854128" cy="5032375"/>
          </a:xfrm>
        </p:spPr>
        <p:txBody>
          <a:bodyPr>
            <a:normAutofit/>
          </a:bodyPr>
          <a:lstStyle/>
          <a:p>
            <a:pPr marL="0" indent="0" algn="just">
              <a:buNone/>
            </a:pPr>
            <a:r>
              <a:rPr lang="zh-CN" altLang="en-US" b="1" dirty="0"/>
              <a:t> </a:t>
            </a:r>
            <a:endParaRPr lang="zh-CN" altLang="en-US" sz="2000" dirty="0"/>
          </a:p>
        </p:txBody>
      </p:sp>
      <p:sp>
        <p:nvSpPr>
          <p:cNvPr id="5" name="文本框 4"/>
          <p:cNvSpPr txBox="1"/>
          <p:nvPr/>
        </p:nvSpPr>
        <p:spPr>
          <a:xfrm>
            <a:off x="1168400" y="1691005"/>
            <a:ext cx="9031605" cy="829945"/>
          </a:xfrm>
          <a:prstGeom prst="rect">
            <a:avLst/>
          </a:prstGeom>
          <a:noFill/>
        </p:spPr>
        <p:txBody>
          <a:bodyPr wrap="square" rtlCol="0" anchor="t">
            <a:spAutoFit/>
          </a:bodyPr>
          <a:p>
            <a:r>
              <a:rPr lang="zh-CN" altLang="en-US" sz="2400"/>
              <a:t>H1a. Among firms prone to underinvestment, more conservative firms invest more.</a:t>
            </a:r>
            <a:endParaRPr lang="zh-CN" altLang="en-US" sz="2400"/>
          </a:p>
        </p:txBody>
      </p:sp>
      <p:sp>
        <p:nvSpPr>
          <p:cNvPr id="6" name="文本框 5"/>
          <p:cNvSpPr txBox="1"/>
          <p:nvPr/>
        </p:nvSpPr>
        <p:spPr>
          <a:xfrm>
            <a:off x="1168400" y="2418080"/>
            <a:ext cx="9031605" cy="829945"/>
          </a:xfrm>
          <a:prstGeom prst="rect">
            <a:avLst/>
          </a:prstGeom>
          <a:noFill/>
        </p:spPr>
        <p:txBody>
          <a:bodyPr wrap="square" rtlCol="0" anchor="t">
            <a:spAutoFit/>
          </a:bodyPr>
          <a:p>
            <a:r>
              <a:rPr lang="zh-CN" altLang="en-US" sz="2400"/>
              <a:t>H1b. Among firms prone to overinvestment, more conservative firms invest less</a:t>
            </a:r>
            <a:r>
              <a:rPr lang="en-US" altLang="zh-CN" sz="2400"/>
              <a:t>.</a:t>
            </a:r>
            <a:endParaRPr lang="en-US" altLang="zh-CN" sz="2400"/>
          </a:p>
        </p:txBody>
      </p:sp>
      <p:sp>
        <p:nvSpPr>
          <p:cNvPr id="7" name="文本框 6"/>
          <p:cNvSpPr txBox="1"/>
          <p:nvPr/>
        </p:nvSpPr>
        <p:spPr>
          <a:xfrm>
            <a:off x="1168400" y="3742690"/>
            <a:ext cx="9412605" cy="829945"/>
          </a:xfrm>
          <a:prstGeom prst="rect">
            <a:avLst/>
          </a:prstGeom>
          <a:noFill/>
        </p:spPr>
        <p:txBody>
          <a:bodyPr wrap="square" rtlCol="0" anchor="t">
            <a:spAutoFit/>
          </a:bodyPr>
          <a:p>
            <a:pPr algn="just"/>
            <a:r>
              <a:rPr lang="zh-CN" altLang="en-US" sz="2400"/>
              <a:t>H2. The effects of conservatism on investment are more pronounced among firms characterized by greater information  asymmetry.</a:t>
            </a:r>
            <a:endParaRPr lang="zh-CN" altLang="en-US" sz="2400"/>
          </a:p>
        </p:txBody>
      </p:sp>
      <p:sp>
        <p:nvSpPr>
          <p:cNvPr id="8" name="文本框 7"/>
          <p:cNvSpPr txBox="1"/>
          <p:nvPr/>
        </p:nvSpPr>
        <p:spPr>
          <a:xfrm>
            <a:off x="1168400" y="5049520"/>
            <a:ext cx="9625965" cy="1568450"/>
          </a:xfrm>
          <a:prstGeom prst="rect">
            <a:avLst/>
          </a:prstGeom>
          <a:noFill/>
        </p:spPr>
        <p:txBody>
          <a:bodyPr wrap="square" rtlCol="0" anchor="t">
            <a:spAutoFit/>
          </a:bodyPr>
          <a:p>
            <a:r>
              <a:rPr lang="zh-CN" altLang="en-US" sz="2400"/>
              <a:t>H3a. Among firms prone to underinvestment, accounting conservatism is associated with future debt issuances.</a:t>
            </a:r>
            <a:endParaRPr lang="zh-CN" altLang="en-US" sz="2400"/>
          </a:p>
          <a:p>
            <a:r>
              <a:rPr lang="zh-CN" altLang="en-US" sz="2400"/>
              <a:t>H3b. Among firms prone to underinvestment, accounting conservatism is not associated with future equity issuances.</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0235"/>
            <a:ext cx="10515600" cy="1325563"/>
          </a:xfrm>
        </p:spPr>
        <p:txBody>
          <a:bodyPr>
            <a:normAutofit fontScale="90000"/>
          </a:bodyPr>
          <a:lstStyle/>
          <a:p>
            <a:pPr algn="l"/>
            <a:r>
              <a:rPr lang="zh-CN" altLang="en-US" b="1" dirty="0">
                <a:solidFill>
                  <a:schemeClr val="bg1"/>
                </a:solidFill>
                <a:latin typeface="微软雅黑" panose="020B0503020204020204" pitchFamily="34" charset="-122"/>
                <a:ea typeface="微软雅黑" panose="020B0503020204020204" pitchFamily="34" charset="-122"/>
                <a:sym typeface="+mn-ea"/>
              </a:rPr>
              <a:t>5、</a:t>
            </a:r>
            <a:r>
              <a:rPr lang="en-US" altLang="zh-CN" b="1" dirty="0">
                <a:solidFill>
                  <a:schemeClr val="bg1"/>
                </a:solidFill>
                <a:latin typeface="微软雅黑" panose="020B0503020204020204" pitchFamily="34" charset="-122"/>
                <a:ea typeface="微软雅黑" panose="020B0503020204020204" pitchFamily="34" charset="-122"/>
                <a:sym typeface="+mn-ea"/>
              </a:rPr>
              <a:t>Main empirical  results</a:t>
            </a:r>
            <a:br>
              <a:rPr lang="en-US" altLang="zh-CN" b="1" dirty="0">
                <a:solidFill>
                  <a:schemeClr val="bg1"/>
                </a:solidFill>
                <a:latin typeface="微软雅黑" panose="020B0503020204020204" pitchFamily="34" charset="-122"/>
                <a:ea typeface="微软雅黑" panose="020B0503020204020204" pitchFamily="34" charset="-122"/>
                <a:sym typeface="+mn-ea"/>
              </a:rPr>
            </a:br>
            <a:r>
              <a:rPr lang="en-US" altLang="zh-CN" b="1" dirty="0">
                <a:solidFill>
                  <a:schemeClr val="bg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Sample and data</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a:xfrm>
            <a:off x="838200" y="1429385"/>
            <a:ext cx="10515600" cy="4351338"/>
          </a:xfrm>
        </p:spPr>
        <p:txBody>
          <a:bodyPr>
            <a:normAutofit lnSpcReduction="10000"/>
          </a:bodyPr>
          <a:lstStyle/>
          <a:p>
            <a:endParaRPr altLang="zh-CN" sz="2400" dirty="0"/>
          </a:p>
          <a:p>
            <a:pPr algn="just"/>
            <a:r>
              <a:rPr altLang="zh-CN" sz="2000" dirty="0"/>
              <a:t>We use Compustat for accounting data and CRSP for stock market data. Analyst data come from IBES, ownership data from Thomson Financial, and governance data from Gompers et al. (2003). To increase the power of our tests, we employ as many observations as possible from the available data sources. Our sample covers 18 years—1990 to 2007. The sample spans these years because this is when some of the governance variables are available. Financial firms are excluded because their accounting differs and because they invest differently. To mitigate the influence of outliers, all continuous variables are winsorized annually at the first and 99th percentiles. These selection procedures result in a maximum of 41,626 firm-year observations, although the number of observations varies depending on the type of test conducted. Table 1 presents descriptive statistics of the main variables. The reported values for the conservatism proxy are in line with those in Khan and Watts (2009), and the values of the control variables are also similar to those in Biddle et al. (2009). Table 1 also contains descriptive statistics for the full sample and the underinvestment and overinvestment subsamples. The under- and overinvestment subsamples correspond to observations in the first and third tercile, respectively, of the distribution of UnderInvest.</a:t>
            </a:r>
            <a:endParaRPr altLang="zh-C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185" y="223520"/>
            <a:ext cx="10086975" cy="911860"/>
          </a:xfrm>
        </p:spPr>
        <p:txBody>
          <a:bodyPr>
            <a:normAutofit/>
          </a:bodyPr>
          <a:lstStyle/>
          <a:p>
            <a:r>
              <a:rPr lang="en-US" altLang="zh-CN" sz="2400" b="1" dirty="0" smtClean="0">
                <a:sym typeface="+mn-ea"/>
              </a:rPr>
              <a:t>                                                  Definitions of variables</a:t>
            </a:r>
            <a:endParaRPr lang="en-US" altLang="zh-CN" sz="2400" b="1" dirty="0" smtClean="0">
              <a:solidFill>
                <a:schemeClr val="bg1"/>
              </a:solidFill>
              <a:sym typeface="+mn-ea"/>
            </a:endParaRPr>
          </a:p>
        </p:txBody>
      </p:sp>
      <p:sp>
        <p:nvSpPr>
          <p:cNvPr id="3" name="内容占位符 2"/>
          <p:cNvSpPr>
            <a:spLocks noGrp="1"/>
          </p:cNvSpPr>
          <p:nvPr>
            <p:ph idx="1"/>
          </p:nvPr>
        </p:nvSpPr>
        <p:spPr>
          <a:xfrm>
            <a:off x="289560" y="1429384"/>
            <a:ext cx="11460480" cy="5139056"/>
          </a:xfrm>
        </p:spPr>
        <p:txBody>
          <a:bodyPr>
            <a:normAutofit/>
          </a:bodyPr>
          <a:lstStyle/>
          <a:p>
            <a:endParaRPr lang="en-US" altLang="zh-CN" sz="5900" b="1" dirty="0" smtClean="0"/>
          </a:p>
          <a:p>
            <a:pPr>
              <a:lnSpc>
                <a:spcPct val="120000"/>
              </a:lnSpc>
            </a:pPr>
            <a:endParaRPr lang="zh-CN" altLang="en-US" sz="4200" b="1" dirty="0"/>
          </a:p>
          <a:p>
            <a:endParaRPr lang="zh-CN" altLang="en-US" sz="4200" dirty="0"/>
          </a:p>
          <a:p>
            <a:endParaRPr lang="zh-CN" altLang="en-US" dirty="0"/>
          </a:p>
        </p:txBody>
      </p:sp>
      <p:pic>
        <p:nvPicPr>
          <p:cNvPr id="4" name="图片 3"/>
          <p:cNvPicPr>
            <a:picLocks noChangeAspect="1"/>
          </p:cNvPicPr>
          <p:nvPr/>
        </p:nvPicPr>
        <p:blipFill>
          <a:blip r:embed="rId1"/>
          <a:stretch>
            <a:fillRect/>
          </a:stretch>
        </p:blipFill>
        <p:spPr>
          <a:xfrm>
            <a:off x="845185" y="1035050"/>
            <a:ext cx="10636250" cy="53009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33095" y="1017270"/>
            <a:ext cx="10925810" cy="451104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23242</Words>
  <Application>WPS 演示</Application>
  <PresentationFormat>自定义</PresentationFormat>
  <Paragraphs>195</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Calibri</vt:lpstr>
      <vt:lpstr>Arial Unicode MS</vt:lpstr>
      <vt:lpstr>Calibri Light</vt:lpstr>
      <vt:lpstr>Office 主题</vt:lpstr>
      <vt:lpstr>PowerPoint 演示文稿</vt:lpstr>
      <vt:lpstr> Contents</vt:lpstr>
      <vt:lpstr> 1、Basic information of the article </vt:lpstr>
      <vt:lpstr>2、 Research Questions</vt:lpstr>
      <vt:lpstr>3、Significance of research</vt:lpstr>
      <vt:lpstr>4、The  research hypothesis </vt:lpstr>
      <vt:lpstr>5、Main empirical  results                         Sample and data</vt:lpstr>
      <vt:lpstr>                                                  Definitions of variables</vt:lpstr>
      <vt:lpstr>PowerPoint 演示文稿</vt:lpstr>
      <vt:lpstr> </vt:lpstr>
      <vt:lpstr>PowerPoint 演示文稿</vt:lpstr>
      <vt:lpstr>PowerPoint 演示文稿</vt:lpstr>
      <vt:lpstr>PowerPoint 演示文稿</vt:lpstr>
      <vt:lpstr>6、Conclusion</vt:lpstr>
      <vt:lpstr>7、Reference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 www</dc:creator>
  <cp:lastModifiedBy>fen</cp:lastModifiedBy>
  <cp:revision>82</cp:revision>
  <dcterms:created xsi:type="dcterms:W3CDTF">2015-05-05T08:02:00Z</dcterms:created>
  <dcterms:modified xsi:type="dcterms:W3CDTF">2017-11-22T01:08:02Z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