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9796" y="38610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16720853  Zhang </a:t>
            </a:r>
            <a:r>
              <a:rPr lang="en-US" altLang="zh-CN" sz="2800" dirty="0" err="1" smtClean="0"/>
              <a:t>Keke</a:t>
            </a:r>
            <a:endParaRPr lang="zh-CN" altLang="en-US" sz="2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430026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+mj-lt"/>
              </a:rPr>
              <a:t>Audit ﬁrm </a:t>
            </a:r>
            <a:r>
              <a:rPr lang="en-US" altLang="zh-CN" sz="2800" b="1" dirty="0" smtClean="0">
                <a:latin typeface="+mj-lt"/>
              </a:rPr>
              <a:t>rotation , audit </a:t>
            </a:r>
            <a:r>
              <a:rPr lang="en-US" altLang="zh-CN" sz="2800" b="1" dirty="0">
                <a:latin typeface="+mj-lt"/>
              </a:rPr>
              <a:t>fees and audit </a:t>
            </a:r>
            <a:r>
              <a:rPr lang="en-US" altLang="zh-CN" sz="2800" b="1" dirty="0" smtClean="0">
                <a:latin typeface="+mj-lt"/>
              </a:rPr>
              <a:t>quality : The </a:t>
            </a:r>
            <a:r>
              <a:rPr lang="en-US" altLang="zh-CN" sz="2800" b="1" dirty="0">
                <a:latin typeface="+mj-lt"/>
              </a:rPr>
              <a:t>experience of Italian public companies</a:t>
            </a:r>
          </a:p>
          <a:p>
            <a:r>
              <a:rPr lang="en-US" altLang="zh-CN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5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8 </a:t>
            </a:r>
            <a:r>
              <a:rPr lang="en-US" altLang="zh-CN" sz="3200" dirty="0"/>
              <a:t>: Conclusions and </a:t>
            </a:r>
            <a:r>
              <a:rPr lang="en-US" altLang="zh-CN" sz="3200" dirty="0" smtClean="0"/>
              <a:t>Limitations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lvl="0" algn="ctr"/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Conclusions</a:t>
            </a:r>
          </a:p>
          <a:p>
            <a:pPr indent="457200"/>
            <a:r>
              <a:rPr lang="en-US" altLang="zh-CN" sz="2400" dirty="0"/>
              <a:t>Our results indicate that audit quality, </a:t>
            </a:r>
            <a:r>
              <a:rPr lang="en-US" altLang="zh-CN" sz="2400" dirty="0" err="1"/>
              <a:t>proxied</a:t>
            </a:r>
            <a:r>
              <a:rPr lang="en-US" altLang="zh-CN" sz="2400" dirty="0"/>
              <a:t> by two measures of abnormal accruals, improves </a:t>
            </a:r>
            <a:r>
              <a:rPr lang="en-US" altLang="zh-CN" sz="2400" dirty="0" smtClean="0"/>
              <a:t>following audit </a:t>
            </a:r>
            <a:r>
              <a:rPr lang="en-US" altLang="zh-CN" sz="2400" dirty="0"/>
              <a:t>ﬁrm rotation (both mandatory and voluntary) but only for companies audited by a non-Big 4 audit ﬁrm, even </a:t>
            </a:r>
            <a:r>
              <a:rPr lang="en-US" altLang="zh-CN" sz="2400" dirty="0" smtClean="0"/>
              <a:t>after controlling </a:t>
            </a:r>
            <a:r>
              <a:rPr lang="en-US" altLang="zh-CN" sz="2400" dirty="0"/>
              <a:t>for audit partner rotation and other variables previous research has shown to have an association with </a:t>
            </a:r>
            <a:r>
              <a:rPr lang="en-US" altLang="zh-CN" sz="2400" dirty="0" smtClean="0"/>
              <a:t>audit quality</a:t>
            </a:r>
            <a:r>
              <a:rPr lang="en-US" altLang="zh-CN" sz="2400" dirty="0"/>
              <a:t>. Additionally, our results indicate that the total fees paid to the audit ﬁrm do not change following mandatory </a:t>
            </a:r>
            <a:r>
              <a:rPr lang="en-US" altLang="zh-CN" sz="2400" dirty="0" smtClean="0"/>
              <a:t>audit ﬁrm </a:t>
            </a:r>
            <a:r>
              <a:rPr lang="en-US" altLang="zh-CN" sz="2400" dirty="0"/>
              <a:t>rotation for companies audited by a non-Big 4 audit ﬁrm.</a:t>
            </a:r>
          </a:p>
          <a:p>
            <a:pPr indent="457200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8640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Limitations</a:t>
            </a:r>
          </a:p>
          <a:p>
            <a:pPr indent="457200"/>
            <a:r>
              <a:rPr lang="en-US" altLang="zh-CN" sz="2400" dirty="0"/>
              <a:t>A limitation of this study is the use of earnings management (abnormal accruals) as a proxy for audit quality. As with </a:t>
            </a:r>
            <a:r>
              <a:rPr lang="en-US" altLang="zh-CN" sz="2400" dirty="0" smtClean="0"/>
              <a:t>all studies </a:t>
            </a:r>
            <a:r>
              <a:rPr lang="en-US" altLang="zh-CN" sz="2400" dirty="0"/>
              <a:t>that use this proxy for audit quality, reported ﬁnancial statements are a joint product of the company </a:t>
            </a:r>
            <a:r>
              <a:rPr lang="en-US" altLang="zh-CN" sz="2400" dirty="0" smtClean="0"/>
              <a:t>management and </a:t>
            </a:r>
            <a:r>
              <a:rPr lang="en-US" altLang="zh-CN" sz="2400" dirty="0"/>
              <a:t>the audit ﬁrm </a:t>
            </a:r>
            <a:r>
              <a:rPr lang="en-US" altLang="zh-CN" sz="2400" dirty="0" err="1" smtClean="0"/>
              <a:t>and,therefore</a:t>
            </a:r>
            <a:r>
              <a:rPr lang="en-US" altLang="zh-CN" sz="2400" dirty="0"/>
              <a:t>, we are not able to isolate the effects of a company’s ﬁnancial reporting quality from </a:t>
            </a:r>
            <a:r>
              <a:rPr lang="en-US" altLang="zh-CN" sz="2400" dirty="0" smtClean="0"/>
              <a:t>the audit </a:t>
            </a:r>
            <a:r>
              <a:rPr lang="en-US" altLang="zh-CN" sz="2400" dirty="0"/>
              <a:t>quality itself. As with all studies that use this measure, we cannot observe earnings quality directly, however, we </a:t>
            </a:r>
            <a:r>
              <a:rPr lang="en-US" altLang="zh-CN" sz="2400" dirty="0" smtClean="0"/>
              <a:t>do use </a:t>
            </a:r>
            <a:r>
              <a:rPr lang="en-US" altLang="zh-CN" sz="2400" dirty="0"/>
              <a:t>estimates calculated by two different models in this study.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4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9 </a:t>
            </a:r>
            <a:r>
              <a:rPr lang="en-US" altLang="zh-CN" sz="3200" dirty="0"/>
              <a:t>: contributions </a:t>
            </a:r>
          </a:p>
          <a:p>
            <a:pPr lvl="0" algn="ctr"/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87289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First, it provides empirical </a:t>
            </a:r>
            <a:r>
              <a:rPr lang="en-US" altLang="zh-CN" sz="2400" dirty="0" smtClean="0"/>
              <a:t>evidence that </a:t>
            </a:r>
            <a:r>
              <a:rPr lang="en-US" altLang="zh-CN" sz="2400" dirty="0"/>
              <a:t>audit quality improves following an audit ﬁrm rotation in Italy (both mandatory and voluntary audit ﬁrm rotation) </a:t>
            </a:r>
            <a:r>
              <a:rPr lang="en-US" altLang="zh-CN" sz="2400" dirty="0" smtClean="0"/>
              <a:t>for companies </a:t>
            </a:r>
            <a:r>
              <a:rPr lang="en-US" altLang="zh-CN" sz="2400" dirty="0"/>
              <a:t>audited by a non-Big 4 audit ﬁrm</a:t>
            </a:r>
            <a:r>
              <a:rPr lang="en-US" altLang="zh-CN" sz="2400" dirty="0" smtClean="0"/>
              <a:t>.</a:t>
            </a:r>
          </a:p>
          <a:p>
            <a:pPr indent="457200"/>
            <a:r>
              <a:rPr lang="en-US" altLang="zh-CN" sz="2400" dirty="0" smtClean="0"/>
              <a:t>Second</a:t>
            </a:r>
            <a:r>
              <a:rPr lang="en-US" altLang="zh-CN" sz="2400" dirty="0"/>
              <a:t>, it provides some evidence that total fees paid to the audit ﬁrm and </a:t>
            </a:r>
            <a:r>
              <a:rPr lang="en-US" altLang="zh-CN" sz="2400" dirty="0" smtClean="0"/>
              <a:t>the abnormal </a:t>
            </a:r>
            <a:r>
              <a:rPr lang="en-US" altLang="zh-CN" sz="2400" dirty="0"/>
              <a:t>fees paid for audit services do not change following audit ﬁrm rotation for these companies. </a:t>
            </a:r>
            <a:endParaRPr lang="en-US" altLang="zh-CN" sz="2400" dirty="0" smtClean="0"/>
          </a:p>
          <a:p>
            <a:pPr indent="457200"/>
            <a:r>
              <a:rPr lang="en-US" altLang="zh-CN" sz="2400" dirty="0" smtClean="0"/>
              <a:t>As </a:t>
            </a:r>
            <a:r>
              <a:rPr lang="en-US" altLang="zh-CN" sz="2400" dirty="0"/>
              <a:t>a result of </a:t>
            </a:r>
            <a:r>
              <a:rPr lang="en-US" altLang="zh-CN" sz="2400" dirty="0" smtClean="0"/>
              <a:t>these contributions</a:t>
            </a:r>
            <a:r>
              <a:rPr lang="en-US" altLang="zh-CN" sz="2400" dirty="0"/>
              <a:t>, we believe the results of this study should be interesting to policy setters and regulators in Italy, policy </a:t>
            </a:r>
            <a:r>
              <a:rPr lang="en-US" altLang="zh-CN" sz="2400" dirty="0" smtClean="0"/>
              <a:t>setters and </a:t>
            </a:r>
            <a:r>
              <a:rPr lang="en-US" altLang="zh-CN" sz="2400" dirty="0"/>
              <a:t>regulators in countries considering implementing mandatory audit ﬁrm rotation (the European Parliament and others</a:t>
            </a:r>
            <a:r>
              <a:rPr lang="en-US" altLang="zh-CN" sz="2400" dirty="0" smtClean="0"/>
              <a:t>),the </a:t>
            </a:r>
            <a:r>
              <a:rPr lang="en-US" altLang="zh-CN" sz="2400" dirty="0"/>
              <a:t>U.S. House of Representatives, the GAO, and academic researchers.</a:t>
            </a:r>
          </a:p>
          <a:p>
            <a:pPr indent="457200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0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b="1" dirty="0" smtClean="0"/>
          </a:p>
          <a:p>
            <a:pPr marL="0" indent="0" algn="ctr">
              <a:buNone/>
            </a:pPr>
            <a:r>
              <a:rPr lang="en-US" altLang="zh-CN" sz="6600" b="1" dirty="0" smtClean="0"/>
              <a:t>THE END</a:t>
            </a:r>
            <a:r>
              <a:rPr lang="zh-CN" altLang="en-US" sz="6600" b="1" dirty="0" smtClean="0"/>
              <a:t>！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105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Part 1:The </a:t>
            </a:r>
            <a:r>
              <a:rPr lang="en-US" altLang="zh-CN" sz="3200" dirty="0"/>
              <a:t>Basic Information of the Paper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504" y="1556792"/>
            <a:ext cx="8136904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A66C65"/>
              </a:buClr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ea typeface="幼圆"/>
              </a:rPr>
              <a:t>Title: </a:t>
            </a:r>
            <a:r>
              <a:rPr lang="en-US" altLang="zh-CN" sz="2400" b="1" dirty="0"/>
              <a:t>“</a:t>
            </a:r>
            <a:r>
              <a:rPr lang="en-US" altLang="zh-CN" sz="2400" b="1" dirty="0"/>
              <a:t>Audit ﬁrm rotation , audit fees and audit quality : The experience of Italian public </a:t>
            </a:r>
            <a:r>
              <a:rPr lang="en-US" altLang="zh-CN" sz="2400" b="1" dirty="0" smtClean="0"/>
              <a:t>companies</a:t>
            </a:r>
            <a:r>
              <a:rPr lang="en-US" altLang="zh-CN" sz="2400" b="1" dirty="0">
                <a:ea typeface="幼圆"/>
              </a:rPr>
              <a:t>.</a:t>
            </a:r>
            <a:r>
              <a:rPr lang="en-US" altLang="zh-CN" sz="2400" b="1" dirty="0" smtClean="0">
                <a:ea typeface="幼圆"/>
              </a:rPr>
              <a:t>”</a:t>
            </a:r>
            <a:endParaRPr lang="en-US" altLang="zh-CN" sz="2400" b="1" dirty="0">
              <a:ea typeface="幼圆"/>
            </a:endParaRPr>
          </a:p>
          <a:p>
            <a:endParaRPr lang="en-US" altLang="zh-CN" sz="2400" b="1" dirty="0" smtClean="0">
              <a:solidFill>
                <a:schemeClr val="accent5">
                  <a:lumMod val="50000"/>
                </a:schemeClr>
              </a:solidFill>
              <a:ea typeface="幼圆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ea typeface="幼圆"/>
              </a:rPr>
              <a:t>Author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ea typeface="幼圆"/>
              </a:rPr>
              <a:t>: </a:t>
            </a:r>
            <a:r>
              <a:rPr lang="it-IT" altLang="zh-CN" sz="2400" b="1" dirty="0"/>
              <a:t>Silvano Corbellaa , Cristina Florioa , Giorgio </a:t>
            </a:r>
            <a:r>
              <a:rPr lang="it-IT" altLang="zh-CN" sz="2400" b="1" dirty="0" smtClean="0"/>
              <a:t>Gottib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Stacy A. </a:t>
            </a:r>
            <a:r>
              <a:rPr lang="en-US" altLang="zh-CN" sz="2400" b="1" dirty="0" err="1"/>
              <a:t>Mastroliac</a:t>
            </a:r>
            <a:endParaRPr lang="en-US" altLang="zh-CN" sz="2400" b="1" dirty="0"/>
          </a:p>
          <a:p>
            <a:endParaRPr lang="en-US" altLang="zh-CN" sz="2400" b="1" dirty="0" smtClean="0">
              <a:solidFill>
                <a:schemeClr val="accent5">
                  <a:lumMod val="50000"/>
                </a:schemeClr>
              </a:solidFill>
              <a:ea typeface="幼圆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ea typeface="幼圆"/>
              </a:rPr>
              <a:t>Publisher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ea typeface="幼圆"/>
              </a:rPr>
              <a:t>: </a:t>
            </a:r>
            <a:r>
              <a:rPr lang="en-US" altLang="zh-CN" sz="2400" b="1" dirty="0"/>
              <a:t>Journal of International Accounting, Auditing and Taxation 25 (2015) 46–66</a:t>
            </a:r>
          </a:p>
          <a:p>
            <a:pPr lvl="0" defTabSz="685800">
              <a:lnSpc>
                <a:spcPct val="110000"/>
              </a:lnSpc>
              <a:spcBef>
                <a:spcPts val="1200"/>
              </a:spcBef>
              <a:buClr>
                <a:srgbClr val="A66C65"/>
              </a:buClr>
              <a:buSzPct val="70000"/>
              <a:defRPr/>
            </a:pP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ea typeface="幼圆"/>
              </a:rPr>
              <a:t>Year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ea typeface="幼圆"/>
              </a:rPr>
              <a:t>: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ea typeface="幼圆"/>
              </a:rPr>
              <a:t>2015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ea typeface="幼圆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9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824536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en-US" altLang="zh-CN" sz="2400" dirty="0" smtClean="0"/>
              <a:t>This </a:t>
            </a:r>
            <a:r>
              <a:rPr lang="en-US" altLang="zh-CN" sz="2400" dirty="0"/>
              <a:t>paper examines some of the costs </a:t>
            </a:r>
            <a:r>
              <a:rPr lang="en-US" altLang="zh-CN" sz="2400" dirty="0" smtClean="0"/>
              <a:t>and beneﬁts </a:t>
            </a:r>
            <a:r>
              <a:rPr lang="en-US" altLang="zh-CN" sz="2400" dirty="0"/>
              <a:t>associated with audit ﬁrm rotation </a:t>
            </a:r>
            <a:r>
              <a:rPr lang="en-US" altLang="zh-CN" sz="2400" dirty="0" smtClean="0"/>
              <a:t>using data </a:t>
            </a:r>
            <a:r>
              <a:rPr lang="en-US" altLang="zh-CN" sz="2400" dirty="0"/>
              <a:t>from Italy, where mandatory audit </a:t>
            </a:r>
            <a:r>
              <a:rPr lang="en-US" altLang="zh-CN" sz="2400" dirty="0" smtClean="0"/>
              <a:t>ﬁrm rotation </a:t>
            </a:r>
            <a:r>
              <a:rPr lang="en-US" altLang="zh-CN" sz="2400" dirty="0"/>
              <a:t>has been in place since 1975. </a:t>
            </a:r>
            <a:r>
              <a:rPr lang="en-US" altLang="zh-CN" sz="2400" dirty="0" smtClean="0"/>
              <a:t>Previous studies </a:t>
            </a:r>
            <a:r>
              <a:rPr lang="en-US" altLang="zh-CN" sz="2400" dirty="0"/>
              <a:t>in this area did not ﬁnd consistent evidence of an association between audit </a:t>
            </a:r>
            <a:r>
              <a:rPr lang="en-US" altLang="zh-CN" sz="2400" dirty="0" smtClean="0"/>
              <a:t>quality and </a:t>
            </a:r>
            <a:r>
              <a:rPr lang="en-US" altLang="zh-CN" sz="2400" dirty="0"/>
              <a:t>voluntary or mandatory audit ﬁrm rotation. </a:t>
            </a:r>
            <a:endParaRPr lang="en-US" altLang="zh-CN" sz="2400" dirty="0" smtClean="0"/>
          </a:p>
          <a:p>
            <a:pPr marL="0" indent="457200">
              <a:buNone/>
            </a:pPr>
            <a:r>
              <a:rPr lang="en-US" altLang="zh-CN" sz="2400" dirty="0"/>
              <a:t>In this study, we </a:t>
            </a:r>
            <a:r>
              <a:rPr lang="en-US" altLang="zh-CN" sz="2400" dirty="0" smtClean="0"/>
              <a:t>hand-collect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publicly </a:t>
            </a:r>
            <a:r>
              <a:rPr lang="en-US" altLang="zh-CN" sz="2400" dirty="0"/>
              <a:t>available data for a larger sample of Italian public companies audited by </a:t>
            </a:r>
            <a:r>
              <a:rPr lang="en-US" altLang="zh-CN" sz="2400" dirty="0" smtClean="0"/>
              <a:t>a Big </a:t>
            </a:r>
            <a:r>
              <a:rPr lang="en-US" altLang="zh-CN" sz="2400" dirty="0"/>
              <a:t>4 and non-Big 4 audit ﬁrm (1583 ﬁrm-year observations) over a longer time </a:t>
            </a:r>
            <a:r>
              <a:rPr lang="en-US" altLang="zh-CN" sz="2400" dirty="0" smtClean="0"/>
              <a:t>horizon</a:t>
            </a:r>
            <a:r>
              <a:rPr lang="x-none" altLang="zh-CN" sz="2400" dirty="0"/>
              <a:t>(1998–2011).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Keywords : Mandatory </a:t>
            </a:r>
            <a:r>
              <a:rPr lang="en-US" altLang="zh-CN" sz="2400" dirty="0"/>
              <a:t>audit ﬁrm </a:t>
            </a:r>
            <a:r>
              <a:rPr lang="en-US" altLang="zh-CN" sz="2400" dirty="0" smtClean="0"/>
              <a:t>rotation; Audit quality; Audit fees ; Audit </a:t>
            </a:r>
            <a:r>
              <a:rPr lang="en-US" altLang="zh-CN" sz="2400" dirty="0"/>
              <a:t>partner </a:t>
            </a:r>
            <a:r>
              <a:rPr lang="en-US" altLang="zh-CN" sz="2400" dirty="0" smtClean="0"/>
              <a:t>rotation ; Audit </a:t>
            </a:r>
            <a:r>
              <a:rPr lang="en-US" altLang="zh-CN" sz="2400" dirty="0"/>
              <a:t>market regulation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Part 2: Abstract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119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62303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This study makes several contributions to </a:t>
            </a:r>
            <a:r>
              <a:rPr lang="en-US" altLang="zh-CN" sz="2400" dirty="0" smtClean="0"/>
              <a:t>the literature</a:t>
            </a:r>
            <a:r>
              <a:rPr lang="en-US" altLang="zh-CN" sz="2400" dirty="0"/>
              <a:t>. First, it replicates and extends a recent study </a:t>
            </a:r>
            <a:r>
              <a:rPr lang="en-US" altLang="zh-CN" sz="2400" dirty="0" smtClean="0"/>
              <a:t>using </a:t>
            </a:r>
            <a:r>
              <a:rPr lang="en-US" altLang="zh-CN" sz="2400" dirty="0"/>
              <a:t>publicly available data that </a:t>
            </a:r>
            <a:r>
              <a:rPr lang="en-US" altLang="zh-CN" sz="2400" dirty="0" smtClean="0"/>
              <a:t>include not </a:t>
            </a:r>
            <a:r>
              <a:rPr lang="en-US" altLang="zh-CN" sz="2400" dirty="0"/>
              <a:t>only public Italian </a:t>
            </a:r>
            <a:r>
              <a:rPr lang="en-US" altLang="zh-CN" sz="2400" dirty="0" smtClean="0"/>
              <a:t>ﬁrms audited </a:t>
            </a:r>
            <a:r>
              <a:rPr lang="en-US" altLang="zh-CN" sz="2400" dirty="0"/>
              <a:t>by a Big 4 audit ﬁrm but also companies audited by a non-Big 4 audit ﬁrm. </a:t>
            </a:r>
            <a:endParaRPr lang="en-US" altLang="zh-CN" sz="2400" dirty="0" smtClean="0"/>
          </a:p>
          <a:p>
            <a:pPr indent="457200"/>
            <a:r>
              <a:rPr lang="en-US" altLang="zh-CN" sz="2400" dirty="0" smtClean="0"/>
              <a:t>Second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our study </a:t>
            </a:r>
            <a:r>
              <a:rPr lang="en-US" altLang="zh-CN" sz="2400" dirty="0"/>
              <a:t>expands the existing literature to examine voluntary and mandatory audit ﬁrm rotation for both companies with </a:t>
            </a:r>
            <a:r>
              <a:rPr lang="en-US" altLang="zh-CN" sz="2400" dirty="0" smtClean="0"/>
              <a:t>Big 4 </a:t>
            </a:r>
            <a:r>
              <a:rPr lang="en-US" altLang="zh-CN" sz="2400" dirty="0"/>
              <a:t>and non-Big 4 audit ﬁrms. The results of this study indicate that, for non-Big 4 audit ﬁrms audit quality improves </a:t>
            </a:r>
            <a:r>
              <a:rPr lang="en-US" altLang="zh-CN" sz="2400" dirty="0" smtClean="0"/>
              <a:t>following audit </a:t>
            </a:r>
            <a:r>
              <a:rPr lang="en-US" altLang="zh-CN" sz="2400" dirty="0"/>
              <a:t>ﬁrm rotation</a:t>
            </a:r>
            <a:r>
              <a:rPr lang="en-US" altLang="zh-CN" sz="2400" dirty="0" smtClean="0"/>
              <a:t>.</a:t>
            </a:r>
          </a:p>
          <a:p>
            <a:pPr indent="457200"/>
            <a:r>
              <a:rPr lang="en-US" altLang="zh-CN" sz="2400" dirty="0" smtClean="0"/>
              <a:t> </a:t>
            </a:r>
            <a:r>
              <a:rPr lang="en-US" altLang="zh-CN" sz="2400" dirty="0"/>
              <a:t>Third, this study provides evidence that following audit ﬁrm rotation companies with Big 4 audit </a:t>
            </a:r>
            <a:r>
              <a:rPr lang="en-US" altLang="zh-CN" sz="2400" dirty="0" smtClean="0"/>
              <a:t>ﬁrms experience </a:t>
            </a:r>
            <a:r>
              <a:rPr lang="en-US" altLang="zh-CN" sz="2400" dirty="0"/>
              <a:t>lower audit fees, while companies with non-Big 4 audit ﬁrms do not experience a change in audit fees.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3 : Introduction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52596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sz="2400" dirty="0"/>
              <a:t>Previous  studies </a:t>
            </a:r>
            <a:r>
              <a:rPr lang="en-US" altLang="zh-CN" sz="2400" dirty="0"/>
              <a:t>do not support the </a:t>
            </a:r>
            <a:r>
              <a:rPr lang="en-US" altLang="zh-CN" sz="2400" dirty="0"/>
              <a:t>claims that long-tenured </a:t>
            </a:r>
            <a:r>
              <a:rPr lang="en-US" altLang="zh-CN" sz="2400" dirty="0"/>
              <a:t>auditors are associated with lower audit quality, indicating that mandatory audit ﬁrm rotation may </a:t>
            </a:r>
            <a:r>
              <a:rPr lang="en-US" altLang="zh-CN" sz="2400" dirty="0"/>
              <a:t>not improve </a:t>
            </a:r>
            <a:r>
              <a:rPr lang="en-US" altLang="zh-CN" sz="2400" dirty="0"/>
              <a:t>audit quality as intended. In these </a:t>
            </a:r>
            <a:r>
              <a:rPr lang="en-US" altLang="zh-CN" sz="2400" dirty="0" err="1"/>
              <a:t>studies,researchers</a:t>
            </a:r>
            <a:r>
              <a:rPr lang="en-US" altLang="zh-CN" sz="2400" dirty="0"/>
              <a:t> </a:t>
            </a:r>
            <a:r>
              <a:rPr lang="en-US" altLang="zh-CN" sz="2400" dirty="0"/>
              <a:t>have used several proxies for </a:t>
            </a:r>
            <a:r>
              <a:rPr lang="en-US" altLang="zh-CN" sz="2400" dirty="0"/>
              <a:t>audit quality</a:t>
            </a:r>
            <a:r>
              <a:rPr lang="en-US" altLang="zh-CN" sz="2400" dirty="0"/>
              <a:t>: audit </a:t>
            </a:r>
            <a:r>
              <a:rPr lang="en-US" altLang="zh-CN" sz="2400" dirty="0"/>
              <a:t>opinions(Geiger 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Raghunandan</a:t>
            </a:r>
            <a:r>
              <a:rPr lang="en-US" altLang="zh-CN" sz="2400" dirty="0"/>
              <a:t>, 2002), discretionary accruals (Johnson et al., 2002; Myers et al., 2003), total accruals (Myers et al</a:t>
            </a:r>
            <a:r>
              <a:rPr lang="en-US" altLang="zh-CN" sz="2400" dirty="0"/>
              <a:t>.,2003</a:t>
            </a:r>
            <a:r>
              <a:rPr lang="en-US" altLang="zh-CN" sz="2400" dirty="0"/>
              <a:t>), persistence of accruals (Johnson et al., 2002), and alleged fraudulent ﬁnancial reporting (</a:t>
            </a:r>
            <a:r>
              <a:rPr lang="en-US" altLang="zh-CN" sz="2400" dirty="0" err="1"/>
              <a:t>Carcello</a:t>
            </a:r>
            <a:r>
              <a:rPr lang="en-US" altLang="zh-CN" sz="2400" dirty="0"/>
              <a:t> &amp; Nagy, 2004).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4 </a:t>
            </a:r>
            <a:r>
              <a:rPr lang="en-US" altLang="zh-CN" sz="3200" dirty="0"/>
              <a:t>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Peter </a:t>
            </a:r>
            <a:r>
              <a:rPr lang="en-US" altLang="zh-CN" sz="2400" dirty="0" err="1" smtClean="0"/>
              <a:t>Wyman,the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(then) head of professional affairs for PricewaterhouseCoopers, stated in a 2005 article “There is clear evidence from </a:t>
            </a:r>
            <a:r>
              <a:rPr lang="en-US" altLang="zh-CN" sz="2400" dirty="0" smtClean="0"/>
              <a:t>Italy and </a:t>
            </a:r>
            <a:r>
              <a:rPr lang="en-US" altLang="zh-CN" sz="2400" dirty="0"/>
              <a:t>the US that audit ﬁrm rotation increases costs to business, creates problems with audit quality in the period </a:t>
            </a:r>
            <a:r>
              <a:rPr lang="en-US" altLang="zh-CN" sz="2400" dirty="0" smtClean="0"/>
              <a:t>immediately after </a:t>
            </a:r>
            <a:r>
              <a:rPr lang="en-US" altLang="zh-CN" sz="2400" dirty="0"/>
              <a:t>the change of audit ﬁrms, and leads to </a:t>
            </a:r>
            <a:r>
              <a:rPr lang="en-US" altLang="zh-CN" sz="2400" dirty="0" smtClean="0"/>
              <a:t>further consolidation </a:t>
            </a:r>
            <a:r>
              <a:rPr lang="en-US" altLang="zh-CN" sz="2400" dirty="0"/>
              <a:t>of audit work amongst the largest audit ﬁrms” (</a:t>
            </a:r>
            <a:r>
              <a:rPr lang="en-US" altLang="zh-CN" sz="2400" dirty="0" smtClean="0"/>
              <a:t>Wyman,2005</a:t>
            </a:r>
            <a:r>
              <a:rPr lang="en-US" altLang="zh-CN" sz="2400" dirty="0"/>
              <a:t>). </a:t>
            </a:r>
            <a:endParaRPr lang="en-US" altLang="zh-CN" sz="2400" dirty="0" smtClean="0"/>
          </a:p>
          <a:p>
            <a:pPr indent="457200"/>
            <a:r>
              <a:rPr lang="en-US" altLang="zh-CN" sz="2400" dirty="0" smtClean="0"/>
              <a:t>At </a:t>
            </a:r>
            <a:r>
              <a:rPr lang="en-US" altLang="zh-CN" sz="2400" dirty="0"/>
              <a:t>the time of Wyman’s article, Italy was, and still is, the only of the EU Member States requiring mandatory </a:t>
            </a:r>
            <a:r>
              <a:rPr lang="en-US" altLang="zh-CN" sz="2400" dirty="0" smtClean="0"/>
              <a:t>audit ﬁrm </a:t>
            </a:r>
            <a:r>
              <a:rPr lang="en-US" altLang="zh-CN" sz="2400" dirty="0"/>
              <a:t>rotation. Additionally, in Italy, the Bocconi University Report indicated that, while audit ﬁrm rotation is associated </a:t>
            </a:r>
            <a:r>
              <a:rPr lang="en-US" altLang="zh-CN" sz="2400" dirty="0" smtClean="0"/>
              <a:t>with reduced </a:t>
            </a:r>
            <a:r>
              <a:rPr lang="en-US" altLang="zh-CN" sz="2400" dirty="0"/>
              <a:t>audit quality, it seems to improve public conﬁdence in corporations (</a:t>
            </a:r>
            <a:r>
              <a:rPr lang="en-US" altLang="zh-CN" sz="2400" dirty="0" err="1"/>
              <a:t>Arel</a:t>
            </a:r>
            <a:r>
              <a:rPr lang="en-US" altLang="zh-CN" sz="2400" dirty="0"/>
              <a:t> et al., 2005).</a:t>
            </a:r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H1</a:t>
            </a:r>
            <a:r>
              <a:rPr lang="en-US" altLang="zh-CN" sz="2400" dirty="0"/>
              <a:t>. There is no association between a change in audit ﬁrm and audit quality.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H2</a:t>
            </a:r>
            <a:r>
              <a:rPr lang="en-US" altLang="zh-CN" sz="2400" dirty="0"/>
              <a:t>. There is no association between a change in audit ﬁrm and the total/abnormal audit fees paid to the </a:t>
            </a:r>
            <a:r>
              <a:rPr lang="en-US" altLang="zh-CN" sz="2400" dirty="0" smtClean="0"/>
              <a:t>audit ﬁrm </a:t>
            </a:r>
            <a:r>
              <a:rPr lang="en-US" altLang="zh-CN" sz="2400" dirty="0"/>
              <a:t>by the company.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5 </a:t>
            </a:r>
            <a:r>
              <a:rPr lang="en-US" altLang="zh-CN" sz="3200" dirty="0"/>
              <a:t>: </a:t>
            </a:r>
            <a:r>
              <a:rPr lang="en-US" altLang="zh-CN" sz="3200" dirty="0"/>
              <a:t>Hypothesis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6 </a:t>
            </a:r>
            <a:r>
              <a:rPr lang="en-US" altLang="zh-CN" sz="3200" dirty="0"/>
              <a:t>: </a:t>
            </a:r>
            <a:r>
              <a:rPr lang="en-US" altLang="zh-CN" sz="3200" dirty="0"/>
              <a:t>Sample and </a:t>
            </a:r>
            <a:r>
              <a:rPr lang="en-US" altLang="zh-CN" sz="3200" dirty="0" smtClean="0"/>
              <a:t>Data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44824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In order to test our hypotheses, we focus on the population of </a:t>
            </a:r>
            <a:r>
              <a:rPr lang="en-US" altLang="zh-CN" sz="2400" dirty="0" smtClean="0"/>
              <a:t>non-ﬁnancial companies </a:t>
            </a:r>
            <a:r>
              <a:rPr lang="en-US" altLang="zh-CN" sz="2400" dirty="0"/>
              <a:t>listed on the Milan </a:t>
            </a:r>
            <a:r>
              <a:rPr lang="en-US" altLang="zh-CN" sz="2400" dirty="0" smtClean="0"/>
              <a:t>Stock Exchange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Mercato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Telematico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Azionario</a:t>
            </a:r>
            <a:r>
              <a:rPr lang="en-US" altLang="zh-CN" sz="2400" dirty="0" smtClean="0"/>
              <a:t> ,  </a:t>
            </a:r>
            <a:r>
              <a:rPr lang="en-US" altLang="zh-CN" sz="2400" dirty="0" err="1"/>
              <a:t>Borsa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Italiana’s</a:t>
            </a:r>
            <a:r>
              <a:rPr lang="en-US" altLang="zh-CN" sz="2400" dirty="0"/>
              <a:t> Main Market) as of December 31, 2011. We then extend </a:t>
            </a:r>
            <a:r>
              <a:rPr lang="en-US" altLang="zh-CN" sz="2400" dirty="0" smtClean="0"/>
              <a:t>our sample </a:t>
            </a:r>
            <a:r>
              <a:rPr lang="en-US" altLang="zh-CN" sz="2400" dirty="0"/>
              <a:t>backwards, to </a:t>
            </a:r>
            <a:r>
              <a:rPr lang="en-US" altLang="zh-CN" sz="2400" dirty="0" smtClean="0"/>
              <a:t>1998 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486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Part </a:t>
            </a:r>
            <a:r>
              <a:rPr lang="en-US" altLang="zh-CN" sz="3200" dirty="0" smtClean="0"/>
              <a:t>7 </a:t>
            </a:r>
            <a:r>
              <a:rPr lang="en-US" altLang="zh-CN" sz="3200" dirty="0"/>
              <a:t>: Research </a:t>
            </a:r>
            <a:r>
              <a:rPr lang="en-US" altLang="zh-CN" sz="3200" dirty="0" smtClean="0"/>
              <a:t>Design</a:t>
            </a:r>
            <a:endParaRPr lang="en-US" altLang="zh-CN" sz="3200" dirty="0"/>
          </a:p>
          <a:p>
            <a:pPr lvl="0" algn="ctr"/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Audit quality measure</a:t>
            </a:r>
          </a:p>
          <a:p>
            <a:r>
              <a:rPr lang="en-US" altLang="zh-CN" sz="2400" dirty="0" smtClean="0"/>
              <a:t>      We </a:t>
            </a:r>
            <a:r>
              <a:rPr lang="en-US" altLang="zh-CN" sz="2400" dirty="0"/>
              <a:t>use abnormal working capital accruals as calculated in </a:t>
            </a:r>
            <a:r>
              <a:rPr lang="en-US" altLang="zh-CN" sz="2400" dirty="0" err="1"/>
              <a:t>DeFond</a:t>
            </a:r>
            <a:r>
              <a:rPr lang="en-US" altLang="zh-CN" sz="2400" dirty="0"/>
              <a:t> and Park (2001) and Francis and Wang (</a:t>
            </a:r>
            <a:r>
              <a:rPr lang="en-US" altLang="zh-CN" sz="2400" dirty="0" smtClean="0"/>
              <a:t>2008</a:t>
            </a:r>
            <a:r>
              <a:rPr lang="en-US" altLang="zh-CN" sz="2400" dirty="0"/>
              <a:t>) as </a:t>
            </a:r>
            <a:r>
              <a:rPr lang="en-US" altLang="zh-CN" sz="2400" dirty="0" smtClean="0"/>
              <a:t>our primary </a:t>
            </a:r>
            <a:r>
              <a:rPr lang="en-US" altLang="zh-CN" sz="2400" dirty="0"/>
              <a:t>measure of audit quality; we also </a:t>
            </a:r>
            <a:r>
              <a:rPr lang="en-US" altLang="zh-CN" sz="2400" dirty="0" smtClean="0"/>
              <a:t>use abnormal </a:t>
            </a:r>
            <a:r>
              <a:rPr lang="en-US" altLang="zh-CN" sz="2400" dirty="0"/>
              <a:t>accruals as calculated in Han and Wang (1998) as a sensitivity </a:t>
            </a:r>
            <a:r>
              <a:rPr lang="en-US" altLang="zh-CN" sz="2400" dirty="0" smtClean="0"/>
              <a:t>test to </a:t>
            </a:r>
            <a:r>
              <a:rPr lang="en-US" altLang="zh-CN" sz="2400" dirty="0"/>
              <a:t>make sure that our results do not depend on the audit quality measure </a:t>
            </a:r>
            <a:r>
              <a:rPr lang="en-US" altLang="zh-CN" sz="2400" dirty="0" smtClean="0"/>
              <a:t>selected 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Model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4" y="4891725"/>
            <a:ext cx="6772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78905" y="52462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4" y="5949280"/>
            <a:ext cx="73533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96055" y="6299157"/>
            <a:ext cx="77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1125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16720853  Zhang Keke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mcsx</dc:creator>
  <cp:lastModifiedBy>mcsx</cp:lastModifiedBy>
  <cp:revision>9</cp:revision>
  <dcterms:created xsi:type="dcterms:W3CDTF">2017-11-19T14:02:06Z</dcterms:created>
  <dcterms:modified xsi:type="dcterms:W3CDTF">2017-11-19T15:47:13Z</dcterms:modified>
</cp:coreProperties>
</file>