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
  </p:notesMasterIdLst>
  <p:sldIdLst>
    <p:sldId id="260" r:id="rId2"/>
    <p:sldId id="262" r:id="rId3"/>
    <p:sldId id="299" r:id="rId4"/>
    <p:sldId id="300" r:id="rId5"/>
    <p:sldId id="263" r:id="rId6"/>
    <p:sldId id="270" r:id="rId7"/>
    <p:sldId id="277" r:id="rId8"/>
    <p:sldId id="29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10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9E63A-F4EC-4EB4-B49A-A1EC4999FBBA}" type="datetimeFigureOut">
              <a:rPr lang="zh-CN" altLang="en-US" smtClean="0"/>
              <a:t>2018/5/4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866D2-6F5F-44DC-BEC0-3467ABCD172F}" type="slidenum">
              <a:rPr lang="zh-CN" altLang="en-US" smtClean="0"/>
              <a:t>‹#›</a:t>
            </a:fld>
            <a:endParaRPr lang="zh-CN" altLang="en-US"/>
          </a:p>
        </p:txBody>
      </p:sp>
    </p:spTree>
    <p:extLst>
      <p:ext uri="{BB962C8B-B14F-4D97-AF65-F5344CB8AC3E}">
        <p14:creationId xmlns:p14="http://schemas.microsoft.com/office/powerpoint/2010/main" val="2903274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ln>
        </p:spPr>
      </p:sp>
      <p:sp>
        <p:nvSpPr>
          <p:cNvPr id="8194"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1574981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876"/>
            <a:ext cx="12188296" cy="685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211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AFAFA"/>
            </a:gs>
            <a:gs pos="50000">
              <a:srgbClr val="FBFBFB"/>
            </a:gs>
            <a:gs pos="100000">
              <a:srgbClr val="FCFCFC"/>
            </a:gs>
          </a:gsLst>
          <a:lin ang="5400000"/>
        </a:gradFill>
        <a:effectLst/>
      </p:bgPr>
    </p:bg>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1876"/>
            <a:ext cx="12188296" cy="685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802838"/>
      </p:ext>
    </p:extLst>
  </p:cSld>
  <p:clrMap bg1="lt1" tx1="dk1" bg2="lt2" tx2="dk2" accent1="accent1" accent2="accent2" accent3="accent3" accent4="accent4" accent5="accent5" accent6="accent6" hlink="hlink" folHlink="folHlink"/>
  <p:sldLayoutIdLst>
    <p:sldLayoutId id="2147483674" r:id="rId1"/>
  </p:sldLayoutIdLst>
  <p:txStyles>
    <p:title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189"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377"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566"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754"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891" indent="-342891"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3355" indent="-286166"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2971"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349"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817561" y="5075990"/>
            <a:ext cx="3606678" cy="553755"/>
            <a:chOff x="3634681" y="4766254"/>
            <a:chExt cx="3606678" cy="553755"/>
          </a:xfrm>
        </p:grpSpPr>
        <p:grpSp>
          <p:nvGrpSpPr>
            <p:cNvPr id="3" name="组合 2"/>
            <p:cNvGrpSpPr/>
            <p:nvPr/>
          </p:nvGrpSpPr>
          <p:grpSpPr>
            <a:xfrm>
              <a:off x="3634681" y="4766254"/>
              <a:ext cx="3606678" cy="553755"/>
              <a:chOff x="3634681" y="4766254"/>
              <a:chExt cx="3606678" cy="553755"/>
            </a:xfrm>
          </p:grpSpPr>
          <p:sp>
            <p:nvSpPr>
              <p:cNvPr id="42" name="圆角矩形 41"/>
              <p:cNvSpPr/>
              <p:nvPr/>
            </p:nvSpPr>
            <p:spPr>
              <a:xfrm>
                <a:off x="4271798" y="4806171"/>
                <a:ext cx="2969561" cy="448676"/>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95088" tIns="47544" rIns="95088" bIns="47544" anchor="ctr"/>
              <a:lstStyle/>
              <a:p>
                <a:pPr algn="ctr" defTabSz="1219170">
                  <a:defRPr/>
                </a:pPr>
                <a:endParaRPr lang="zh-CN" altLang="en-US" sz="3200" kern="0" dirty="0">
                  <a:solidFill>
                    <a:prstClr val="black"/>
                  </a:solidFill>
                  <a:effectLst>
                    <a:outerShdw blurRad="38100" dist="38100" dir="2700000" algn="tl">
                      <a:srgbClr val="000000">
                        <a:alpha val="43137"/>
                      </a:srgbClr>
                    </a:outerShdw>
                  </a:effectLst>
                  <a:latin typeface="Arial"/>
                  <a:ea typeface="微软雅黑"/>
                  <a:cs typeface="+mn-ea"/>
                  <a:sym typeface="+mn-lt"/>
                </a:endParaRPr>
              </a:p>
            </p:txBody>
          </p:sp>
          <p:grpSp>
            <p:nvGrpSpPr>
              <p:cNvPr id="97" name="Group 17"/>
              <p:cNvGrpSpPr>
                <a:grpSpLocks noChangeAspect="1"/>
              </p:cNvGrpSpPr>
              <p:nvPr/>
            </p:nvGrpSpPr>
            <p:grpSpPr bwMode="auto">
              <a:xfrm>
                <a:off x="3634681" y="4766254"/>
                <a:ext cx="515870" cy="553755"/>
                <a:chOff x="231" y="1205"/>
                <a:chExt cx="640" cy="687"/>
              </a:xfrm>
              <a:solidFill>
                <a:schemeClr val="bg1"/>
              </a:solidFill>
              <a:effectLst>
                <a:outerShdw blurRad="50800" dist="38100" dir="2700000" algn="tl" rotWithShape="0">
                  <a:prstClr val="black">
                    <a:alpha val="40000"/>
                  </a:prstClr>
                </a:outerShdw>
              </a:effectLst>
            </p:grpSpPr>
            <p:sp>
              <p:nvSpPr>
                <p:cNvPr id="98"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Arial"/>
                    <a:ea typeface="微软雅黑"/>
                    <a:cs typeface="+mn-ea"/>
                    <a:sym typeface="+mn-lt"/>
                  </a:endParaRPr>
                </a:p>
              </p:txBody>
            </p:sp>
            <p:sp>
              <p:nvSpPr>
                <p:cNvPr id="99"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Arial"/>
                    <a:ea typeface="微软雅黑"/>
                    <a:cs typeface="+mn-ea"/>
                    <a:sym typeface="+mn-lt"/>
                  </a:endParaRPr>
                </a:p>
              </p:txBody>
            </p:sp>
          </p:grpSp>
        </p:grpSp>
        <p:sp>
          <p:nvSpPr>
            <p:cNvPr id="43" name="矩形 42"/>
            <p:cNvSpPr/>
            <p:nvPr/>
          </p:nvSpPr>
          <p:spPr>
            <a:xfrm>
              <a:off x="4692023" y="4854737"/>
              <a:ext cx="2374368" cy="400110"/>
            </a:xfrm>
            <a:prstGeom prst="rect">
              <a:avLst/>
            </a:prstGeom>
          </p:spPr>
          <p:txBody>
            <a:bodyPr wrap="none">
              <a:spAutoFit/>
            </a:bodyPr>
            <a:lstStyle/>
            <a:p>
              <a:pPr defTabSz="1219170"/>
              <a:r>
                <a:rPr lang="zh-CN" altLang="en-US" sz="2000" b="1" dirty="0">
                  <a:solidFill>
                    <a:srgbClr val="002060"/>
                  </a:solidFill>
                  <a:latin typeface="+mn-ea"/>
                  <a:ea typeface="宋体" panose="02010600030101010101" pitchFamily="2" charset="-122"/>
                  <a:cs typeface="Times New Roman" panose="02020603050405020304" pitchFamily="18" charset="0"/>
                  <a:sym typeface="+mn-lt"/>
                </a:rPr>
                <a:t>赵书瑾</a:t>
              </a:r>
              <a:r>
                <a:rPr lang="zh-CN" altLang="en-US" sz="2000" b="1" dirty="0">
                  <a:solidFill>
                    <a:srgbClr val="002060"/>
                  </a:solidFill>
                  <a:latin typeface="宋体" panose="02010600030101010101" pitchFamily="2" charset="-122"/>
                  <a:ea typeface="宋体" panose="02010600030101010101" pitchFamily="2" charset="-122"/>
                  <a:cs typeface="Times New Roman" panose="02020603050405020304" pitchFamily="18" charset="0"/>
                  <a:sym typeface="+mn-lt"/>
                </a:rPr>
                <a:t>   </a:t>
              </a:r>
              <a:r>
                <a:rPr lang="en-US" altLang="zh-CN" sz="2000" b="1" dirty="0">
                  <a:solidFill>
                    <a:srgbClr val="002060"/>
                  </a:solidFill>
                  <a:latin typeface="Times New Roman" panose="02020603050405020304" pitchFamily="18" charset="0"/>
                  <a:cs typeface="Times New Roman" panose="02020603050405020304" pitchFamily="18" charset="0"/>
                  <a:sym typeface="+mn-lt"/>
                </a:rPr>
                <a:t>17721012</a:t>
              </a:r>
              <a:endParaRPr lang="zh-CN" altLang="en-US" sz="2000" b="1" dirty="0">
                <a:solidFill>
                  <a:srgbClr val="002060"/>
                </a:solidFill>
                <a:latin typeface="Times New Roman" panose="02020603050405020304" pitchFamily="18" charset="0"/>
                <a:cs typeface="Times New Roman" panose="02020603050405020304" pitchFamily="18" charset="0"/>
                <a:sym typeface="+mn-lt"/>
              </a:endParaRPr>
            </a:p>
          </p:txBody>
        </p:sp>
      </p:grpSp>
      <p:sp>
        <p:nvSpPr>
          <p:cNvPr id="4" name="TextBox 3"/>
          <p:cNvSpPr txBox="1"/>
          <p:nvPr/>
        </p:nvSpPr>
        <p:spPr>
          <a:xfrm>
            <a:off x="1013097" y="2068835"/>
            <a:ext cx="10506892" cy="1569660"/>
          </a:xfrm>
          <a:prstGeom prst="rect">
            <a:avLst/>
          </a:prstGeom>
          <a:noFill/>
        </p:spPr>
        <p:txBody>
          <a:bodyPr wrap="square" rtlCol="0">
            <a:spAutoFit/>
          </a:bodyPr>
          <a:lstStyle/>
          <a:p>
            <a:pPr algn="ctr"/>
            <a:r>
              <a:rPr lang="en-US" altLang="zh-CN" sz="3200" b="1" dirty="0">
                <a:solidFill>
                  <a:schemeClr val="tx2"/>
                </a:solidFill>
                <a:latin typeface="+mj-lt"/>
              </a:rPr>
              <a:t>Incentives, learning, and compensation: a theoretical and empirical investigation of managerial labor contracts</a:t>
            </a:r>
            <a:endParaRPr lang="zh-CN" altLang="en-US" sz="3200" b="1" dirty="0">
              <a:solidFill>
                <a:schemeClr val="tx2"/>
              </a:solidFill>
              <a:latin typeface="+mj-lt"/>
            </a:endParaRPr>
          </a:p>
        </p:txBody>
      </p:sp>
    </p:spTree>
    <p:extLst>
      <p:ext uri="{BB962C8B-B14F-4D97-AF65-F5344CB8AC3E}">
        <p14:creationId xmlns:p14="http://schemas.microsoft.com/office/powerpoint/2010/main" val="209594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18485" y="586295"/>
            <a:ext cx="2044407" cy="683705"/>
            <a:chOff x="4847862" y="2173125"/>
            <a:chExt cx="4400278" cy="1110538"/>
          </a:xfrm>
        </p:grpSpPr>
        <p:cxnSp>
          <p:nvCxnSpPr>
            <p:cNvPr id="14" name="直接连接符 13"/>
            <p:cNvCxnSpPr/>
            <p:nvPr/>
          </p:nvCxnSpPr>
          <p:spPr>
            <a:xfrm>
              <a:off x="4933412" y="3283663"/>
              <a:ext cx="4314728" cy="0"/>
            </a:xfrm>
            <a:prstGeom prst="line">
              <a:avLst/>
            </a:prstGeom>
            <a:noFill/>
            <a:ln w="19050" cap="flat" cmpd="sng" algn="ctr">
              <a:solidFill>
                <a:srgbClr val="E7E6E6">
                  <a:lumMod val="50000"/>
                </a:srgbClr>
              </a:solidFill>
              <a:prstDash val="sysDot"/>
              <a:miter lim="800000"/>
              <a:tailEnd type="oval"/>
            </a:ln>
            <a:effectLst/>
          </p:spPr>
        </p:cxnSp>
        <p:sp>
          <p:nvSpPr>
            <p:cNvPr id="21" name="矩形 20"/>
            <p:cNvSpPr/>
            <p:nvPr/>
          </p:nvSpPr>
          <p:spPr>
            <a:xfrm>
              <a:off x="4847862" y="2173125"/>
              <a:ext cx="1758235" cy="949847"/>
            </a:xfrm>
            <a:prstGeom prst="rect">
              <a:avLst/>
            </a:prstGeom>
          </p:spPr>
          <p:txBody>
            <a:bodyPr wrap="none" lIns="91440" tIns="45720" rIns="91440" bIns="45720">
              <a:spAutoFit/>
            </a:bodyPr>
            <a:lstStyle/>
            <a:p>
              <a:pPr defTabSz="1218323">
                <a:defRPr/>
              </a:pPr>
              <a:r>
                <a:rPr lang="en-US" altLang="zh-CN" sz="3200" b="1" kern="0" dirty="0">
                  <a:solidFill>
                    <a:schemeClr val="tx2"/>
                  </a:solidFill>
                  <a:cs typeface="+mn-ea"/>
                  <a:sym typeface="+mn-lt"/>
                </a:rPr>
                <a:t>Abstract</a:t>
              </a:r>
            </a:p>
          </p:txBody>
        </p:sp>
      </p:grpSp>
      <p:sp>
        <p:nvSpPr>
          <p:cNvPr id="27" name="矩形 26"/>
          <p:cNvSpPr/>
          <p:nvPr/>
        </p:nvSpPr>
        <p:spPr>
          <a:xfrm>
            <a:off x="0" y="6679670"/>
            <a:ext cx="12192000" cy="178329"/>
          </a:xfrm>
          <a:prstGeom prst="rect">
            <a:avLst/>
          </a:prstGeom>
          <a:solidFill>
            <a:srgbClr val="005A9E"/>
          </a:solidFill>
          <a:ln w="25400" cap="flat" cmpd="sng" algn="ctr">
            <a:noFill/>
            <a:prstDash val="solid"/>
          </a:ln>
          <a:effectLst/>
        </p:spPr>
        <p:txBody>
          <a:bodyPr rtlCol="0" anchor="ctr"/>
          <a:lstStyle/>
          <a:p>
            <a:pPr algn="ctr" defTabSz="1219170">
              <a:defRPr/>
            </a:pPr>
            <a:endParaRPr lang="zh-CN" altLang="en-US" sz="2400" kern="0">
              <a:solidFill>
                <a:prstClr val="white"/>
              </a:solidFill>
              <a:latin typeface="Arial"/>
              <a:ea typeface="微软雅黑"/>
              <a:cs typeface="+mn-ea"/>
              <a:sym typeface="+mn-lt"/>
            </a:endParaRPr>
          </a:p>
        </p:txBody>
      </p:sp>
      <p:sp>
        <p:nvSpPr>
          <p:cNvPr id="4" name="TextBox 3"/>
          <p:cNvSpPr txBox="1"/>
          <p:nvPr/>
        </p:nvSpPr>
        <p:spPr>
          <a:xfrm>
            <a:off x="1760562" y="2036055"/>
            <a:ext cx="8279962" cy="1883657"/>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    This article analyzes properties and implications of multiperiod managerial labor contracts under two alternative hypotheses: incentives, in which productivity depends on unobservable effort, and learning, in which ability is unknown and is revealed over time.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04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up)">
                                      <p:cBhvr>
                                        <p:cTn id="13" dur="7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30961" y="2199983"/>
            <a:ext cx="2617754" cy="1991801"/>
            <a:chOff x="517332" y="2149125"/>
            <a:chExt cx="3206042" cy="2700414"/>
          </a:xfrm>
        </p:grpSpPr>
        <p:sp>
          <p:nvSpPr>
            <p:cNvPr id="46" name="Freeform 5"/>
            <p:cNvSpPr/>
            <p:nvPr/>
          </p:nvSpPr>
          <p:spPr bwMode="auto">
            <a:xfrm>
              <a:off x="517332" y="2149125"/>
              <a:ext cx="2949995" cy="261455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65000"/>
              </a:schemeClr>
            </a:solidFill>
            <a:ln w="15875">
              <a:gradFill flip="none" rotWithShape="1">
                <a:gsLst>
                  <a:gs pos="0">
                    <a:schemeClr val="bg1">
                      <a:lumMod val="65000"/>
                    </a:schemeClr>
                  </a:gs>
                  <a:gs pos="100000">
                    <a:schemeClr val="bg1"/>
                  </a:gs>
                </a:gsLst>
                <a:lin ang="2700000" scaled="1"/>
                <a:tileRect/>
              </a:gradFill>
            </a:ln>
            <a:effectLst>
              <a:innerShdw blurRad="114300">
                <a:prstClr val="black"/>
              </a:innerShdw>
            </a:effectLst>
          </p:spPr>
          <p:txBody>
            <a:bodyPr vert="horz" wrap="square" lIns="91440" tIns="45720" rIns="91440" bIns="45720" numCol="1" anchor="t" anchorCtr="0" compatLnSpc="1"/>
            <a:lstStyle/>
            <a:p>
              <a:pPr defTabSz="1219170"/>
              <a:endParaRPr lang="zh-CN" altLang="en-US" sz="2400">
                <a:solidFill>
                  <a:srgbClr val="005A9E"/>
                </a:solidFill>
                <a:latin typeface="Arial"/>
                <a:ea typeface="微软雅黑"/>
                <a:cs typeface="+mn-ea"/>
                <a:sym typeface="+mn-lt"/>
              </a:endParaRPr>
            </a:p>
          </p:txBody>
        </p:sp>
        <p:grpSp>
          <p:nvGrpSpPr>
            <p:cNvPr id="2" name="Group 1"/>
            <p:cNvGrpSpPr/>
            <p:nvPr/>
          </p:nvGrpSpPr>
          <p:grpSpPr>
            <a:xfrm>
              <a:off x="773379" y="2234987"/>
              <a:ext cx="2949995" cy="2614552"/>
              <a:chOff x="605317" y="1730932"/>
              <a:chExt cx="2949995" cy="2614552"/>
            </a:xfrm>
          </p:grpSpPr>
          <p:sp>
            <p:nvSpPr>
              <p:cNvPr id="47" name="Freeform 5"/>
              <p:cNvSpPr/>
              <p:nvPr/>
            </p:nvSpPr>
            <p:spPr bwMode="auto">
              <a:xfrm>
                <a:off x="605317" y="1730932"/>
                <a:ext cx="2949995" cy="261455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61000"/>
                      <a:lumOff val="39000"/>
                    </a:schemeClr>
                  </a:gs>
                  <a:gs pos="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266700" dist="203200" dir="6780000" algn="tl" rotWithShape="0">
                  <a:prstClr val="black">
                    <a:alpha val="40000"/>
                  </a:prstClr>
                </a:outerShdw>
              </a:effectLst>
            </p:spPr>
            <p:txBody>
              <a:bodyPr vert="horz" wrap="square" lIns="91440" tIns="45720" rIns="91440" bIns="45720" numCol="1" anchor="t" anchorCtr="0" compatLnSpc="1"/>
              <a:lstStyle/>
              <a:p>
                <a:pPr defTabSz="1219170"/>
                <a:endParaRPr lang="zh-CN" altLang="en-US" sz="2400">
                  <a:solidFill>
                    <a:srgbClr val="005A9E"/>
                  </a:solidFill>
                  <a:latin typeface="Arial"/>
                  <a:ea typeface="微软雅黑"/>
                  <a:cs typeface="+mn-ea"/>
                  <a:sym typeface="+mn-lt"/>
                </a:endParaRPr>
              </a:p>
            </p:txBody>
          </p:sp>
          <p:sp>
            <p:nvSpPr>
              <p:cNvPr id="49" name="Rectangle 4"/>
              <p:cNvSpPr txBox="1">
                <a:spLocks noChangeArrowheads="1"/>
              </p:cNvSpPr>
              <p:nvPr/>
            </p:nvSpPr>
            <p:spPr bwMode="auto">
              <a:xfrm>
                <a:off x="873710" y="2686594"/>
                <a:ext cx="2331955" cy="703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3" rIns="91405" bIns="45703"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9170">
                  <a:defRPr/>
                </a:pPr>
                <a:r>
                  <a:rPr lang="en-US" altLang="zh-CN" sz="2400" kern="0" dirty="0">
                    <a:solidFill>
                      <a:schemeClr val="tx2"/>
                    </a:solidFill>
                    <a:effectLst>
                      <a:outerShdw blurRad="38100" dist="38100" dir="2700000" algn="tl">
                        <a:srgbClr val="000000">
                          <a:alpha val="43137"/>
                        </a:srgbClr>
                      </a:outerShdw>
                    </a:effectLst>
                    <a:latin typeface="Arial"/>
                    <a:ea typeface="微软雅黑"/>
                    <a:cs typeface="+mn-ea"/>
                    <a:sym typeface="+mn-lt"/>
                  </a:rPr>
                  <a:t>CONTENTS</a:t>
                </a:r>
                <a:endParaRPr lang="zh-CN" altLang="en-US" sz="2400" kern="0" dirty="0">
                  <a:solidFill>
                    <a:schemeClr val="tx2"/>
                  </a:solidFill>
                  <a:effectLst>
                    <a:outerShdw blurRad="38100" dist="38100" dir="2700000" algn="tl">
                      <a:srgbClr val="000000">
                        <a:alpha val="43137"/>
                      </a:srgbClr>
                    </a:outerShdw>
                  </a:effectLst>
                  <a:latin typeface="Arial"/>
                  <a:ea typeface="微软雅黑"/>
                  <a:cs typeface="+mn-ea"/>
                  <a:sym typeface="+mn-lt"/>
                </a:endParaRPr>
              </a:p>
            </p:txBody>
          </p:sp>
        </p:grpSp>
      </p:grpSp>
      <p:grpSp>
        <p:nvGrpSpPr>
          <p:cNvPr id="4" name="组合 3">
            <a:extLst>
              <a:ext uri="{FF2B5EF4-FFF2-40B4-BE49-F238E27FC236}">
                <a16:creationId xmlns:a16="http://schemas.microsoft.com/office/drawing/2014/main" id="{BA44A8A2-1660-475B-BD0C-E40567A8DE6C}"/>
              </a:ext>
            </a:extLst>
          </p:cNvPr>
          <p:cNvGrpSpPr/>
          <p:nvPr/>
        </p:nvGrpSpPr>
        <p:grpSpPr>
          <a:xfrm>
            <a:off x="3628133" y="1982742"/>
            <a:ext cx="6552838" cy="2402340"/>
            <a:chOff x="3628133" y="1982742"/>
            <a:chExt cx="6552838" cy="2402340"/>
          </a:xfrm>
        </p:grpSpPr>
        <p:sp>
          <p:nvSpPr>
            <p:cNvPr id="73" name="矩形 11"/>
            <p:cNvSpPr/>
            <p:nvPr/>
          </p:nvSpPr>
          <p:spPr>
            <a:xfrm>
              <a:off x="4212000" y="4015750"/>
              <a:ext cx="1941494" cy="369332"/>
            </a:xfrm>
            <a:prstGeom prst="rect">
              <a:avLst/>
            </a:prstGeom>
          </p:spPr>
          <p:txBody>
            <a:bodyPr wrap="none">
              <a:spAutoFit/>
            </a:bodyPr>
            <a:lstStyle/>
            <a:p>
              <a:pPr algn="ctr">
                <a:spcAft>
                  <a:spcPts val="0"/>
                </a:spcAft>
                <a:defRPr/>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Empirical result</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圆角矩形 4"/>
            <p:cNvSpPr/>
            <p:nvPr/>
          </p:nvSpPr>
          <p:spPr>
            <a:xfrm>
              <a:off x="3628134" y="1982742"/>
              <a:ext cx="432000" cy="432000"/>
            </a:xfrm>
            <a:prstGeom prst="round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latin typeface="+mn-ea"/>
                  <a:cs typeface="Arial Unicode MS" panose="020B0604020202020204" pitchFamily="34" charset="-122"/>
                </a:rPr>
                <a:t>1</a:t>
              </a:r>
              <a:endParaRPr lang="zh-CN" altLang="en-US" sz="2400" dirty="0">
                <a:latin typeface="+mn-ea"/>
                <a:cs typeface="Arial Unicode MS" panose="020B0604020202020204" pitchFamily="34" charset="-122"/>
              </a:endParaRPr>
            </a:p>
          </p:txBody>
        </p:sp>
        <p:sp>
          <p:nvSpPr>
            <p:cNvPr id="67" name="矩形 5"/>
            <p:cNvSpPr/>
            <p:nvPr/>
          </p:nvSpPr>
          <p:spPr>
            <a:xfrm>
              <a:off x="4212000" y="2035592"/>
              <a:ext cx="5513049" cy="369332"/>
            </a:xfrm>
            <a:prstGeom prst="rect">
              <a:avLst/>
            </a:prstGeom>
          </p:spPr>
          <p:txBody>
            <a:bodyPr wrap="none">
              <a:spAutoFit/>
            </a:bodyPr>
            <a:lstStyle/>
            <a:p>
              <a:pPr algn="ctr">
                <a:spcAft>
                  <a:spcPts val="0"/>
                </a:spcAft>
                <a:defRPr/>
              </a:pPr>
              <a:r>
                <a:rPr lang="en-US" altLang="zh-CN" kern="100" dirty="0">
                  <a:latin typeface="+mn-ea"/>
                  <a:cs typeface="Times New Roman" panose="02020603050405020304" pitchFamily="18" charset="0"/>
                </a:rPr>
                <a:t>Incentives, managerial effort, and risk-spreading</a:t>
              </a:r>
              <a:endParaRPr lang="zh-CN" altLang="zh-CN" sz="1800" kern="100" dirty="0">
                <a:latin typeface="+mn-ea"/>
                <a:cs typeface="Times New Roman" panose="02020603050405020304" pitchFamily="18" charset="0"/>
              </a:endParaRPr>
            </a:p>
          </p:txBody>
        </p:sp>
        <p:sp>
          <p:nvSpPr>
            <p:cNvPr id="68" name="圆角矩形 6"/>
            <p:cNvSpPr/>
            <p:nvPr/>
          </p:nvSpPr>
          <p:spPr>
            <a:xfrm>
              <a:off x="3628134" y="2621995"/>
              <a:ext cx="432000" cy="432000"/>
            </a:xfrm>
            <a:prstGeom prst="round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latin typeface="+mn-ea"/>
                  <a:cs typeface="Arial Unicode MS" panose="020B0604020202020204" pitchFamily="34" charset="-122"/>
                </a:rPr>
                <a:t>2</a:t>
              </a:r>
              <a:endParaRPr lang="zh-CN" altLang="en-US" sz="2400" dirty="0">
                <a:latin typeface="+mn-ea"/>
                <a:cs typeface="Arial Unicode MS" panose="020B0604020202020204" pitchFamily="34" charset="-122"/>
              </a:endParaRPr>
            </a:p>
          </p:txBody>
        </p:sp>
        <p:sp>
          <p:nvSpPr>
            <p:cNvPr id="69" name="矩形 7"/>
            <p:cNvSpPr/>
            <p:nvPr/>
          </p:nvSpPr>
          <p:spPr>
            <a:xfrm>
              <a:off x="4176000" y="2675498"/>
              <a:ext cx="4281493" cy="369332"/>
            </a:xfrm>
            <a:prstGeom prst="rect">
              <a:avLst/>
            </a:prstGeom>
          </p:spPr>
          <p:txBody>
            <a:bodyPr wrap="none">
              <a:spAutoFit/>
            </a:bodyPr>
            <a:lstStyle/>
            <a:p>
              <a:pPr algn="ctr">
                <a:spcAft>
                  <a:spcPts val="0"/>
                </a:spcAft>
                <a:defRPr/>
              </a:pPr>
              <a:r>
                <a:rPr lang="en-US" altLang="zh-CN" kern="100" dirty="0">
                  <a:latin typeface="+mn-ea"/>
                  <a:cs typeface="Times New Roman" panose="02020603050405020304" pitchFamily="18" charset="0"/>
                </a:rPr>
                <a:t> Learning, assignment, and insurance</a:t>
              </a:r>
              <a:endParaRPr lang="zh-CN" altLang="zh-CN" sz="1800" kern="100" dirty="0">
                <a:latin typeface="+mn-ea"/>
                <a:cs typeface="Times New Roman" panose="02020603050405020304" pitchFamily="18" charset="0"/>
              </a:endParaRPr>
            </a:p>
          </p:txBody>
        </p:sp>
        <p:sp>
          <p:nvSpPr>
            <p:cNvPr id="70" name="圆角矩形 8"/>
            <p:cNvSpPr/>
            <p:nvPr/>
          </p:nvSpPr>
          <p:spPr>
            <a:xfrm>
              <a:off x="3628133" y="3300436"/>
              <a:ext cx="432000" cy="432000"/>
            </a:xfrm>
            <a:prstGeom prst="round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latin typeface="+mn-ea"/>
                  <a:cs typeface="Arial Unicode MS" panose="020B0604020202020204" pitchFamily="34" charset="-122"/>
                </a:rPr>
                <a:t>3</a:t>
              </a:r>
              <a:endParaRPr lang="zh-CN" altLang="en-US" sz="2400" dirty="0">
                <a:latin typeface="+mn-ea"/>
                <a:cs typeface="Arial Unicode MS" panose="020B0604020202020204" pitchFamily="34" charset="-122"/>
              </a:endParaRPr>
            </a:p>
          </p:txBody>
        </p:sp>
        <p:sp>
          <p:nvSpPr>
            <p:cNvPr id="71" name="矩形 9"/>
            <p:cNvSpPr/>
            <p:nvPr/>
          </p:nvSpPr>
          <p:spPr>
            <a:xfrm>
              <a:off x="4248000" y="3326368"/>
              <a:ext cx="5932971" cy="369332"/>
            </a:xfrm>
            <a:prstGeom prst="rect">
              <a:avLst/>
            </a:prstGeom>
          </p:spPr>
          <p:txBody>
            <a:bodyPr wrap="none">
              <a:spAutoFit/>
            </a:bodyPr>
            <a:lstStyle/>
            <a:p>
              <a:pPr algn="ctr">
                <a:spcAft>
                  <a:spcPts val="0"/>
                </a:spcAft>
                <a:defRPr/>
              </a:pPr>
              <a:r>
                <a:rPr lang="en-US" altLang="zh-CN" kern="100" dirty="0">
                  <a:latin typeface="+mn-ea"/>
                  <a:cs typeface="Times New Roman" panose="02020603050405020304" pitchFamily="18" charset="0"/>
                </a:rPr>
                <a:t>Incentives vs. learning: a comparison of implications</a:t>
              </a:r>
              <a:endParaRPr lang="zh-CN" altLang="zh-CN" sz="1800" kern="100" dirty="0">
                <a:latin typeface="+mn-ea"/>
                <a:cs typeface="Times New Roman" panose="02020603050405020304" pitchFamily="18" charset="0"/>
              </a:endParaRPr>
            </a:p>
          </p:txBody>
        </p:sp>
        <p:sp>
          <p:nvSpPr>
            <p:cNvPr id="72" name="圆角矩形 10"/>
            <p:cNvSpPr/>
            <p:nvPr/>
          </p:nvSpPr>
          <p:spPr>
            <a:xfrm>
              <a:off x="3628134" y="3945253"/>
              <a:ext cx="432000" cy="432000"/>
            </a:xfrm>
            <a:prstGeom prst="round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latin typeface="+mn-ea"/>
                  <a:cs typeface="Arial Unicode MS" panose="020B0604020202020204" pitchFamily="34" charset="-122"/>
                </a:rPr>
                <a:t>4</a:t>
              </a:r>
              <a:endParaRPr lang="zh-CN" altLang="en-US" sz="2400" dirty="0">
                <a:latin typeface="+mn-ea"/>
                <a:cs typeface="Arial Unicode MS" panose="020B0604020202020204" pitchFamily="34" charset="-122"/>
              </a:endParaRPr>
            </a:p>
          </p:txBody>
        </p:sp>
      </p:grpSp>
    </p:spTree>
    <p:extLst>
      <p:ext uri="{BB962C8B-B14F-4D97-AF65-F5344CB8AC3E}">
        <p14:creationId xmlns:p14="http://schemas.microsoft.com/office/powerpoint/2010/main" val="377491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childTnLst>
                          </p:cTn>
                        </p:par>
                        <p:par>
                          <p:cTn id="10" fill="hold">
                            <p:stCondLst>
                              <p:cond delay="750"/>
                            </p:stCondLst>
                            <p:childTnLst>
                              <p:par>
                                <p:cTn id="11" presetID="22" presetClass="entr" presetSubtype="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6679670"/>
            <a:ext cx="12192000" cy="178329"/>
          </a:xfrm>
          <a:prstGeom prst="rect">
            <a:avLst/>
          </a:prstGeom>
          <a:solidFill>
            <a:srgbClr val="005A9E"/>
          </a:solidFill>
          <a:ln w="25400" cap="flat" cmpd="sng" algn="ctr">
            <a:noFill/>
            <a:prstDash val="solid"/>
          </a:ln>
          <a:effectLst/>
        </p:spPr>
        <p:txBody>
          <a:bodyPr rtlCol="0" anchor="ctr"/>
          <a:lstStyle/>
          <a:p>
            <a:pPr algn="ctr" defTabSz="1219170">
              <a:defRPr/>
            </a:pPr>
            <a:endParaRPr lang="zh-CN" altLang="en-US" sz="2400" kern="0">
              <a:solidFill>
                <a:prstClr val="white"/>
              </a:solidFill>
              <a:latin typeface="Arial"/>
              <a:ea typeface="微软雅黑"/>
              <a:cs typeface="+mn-ea"/>
              <a:sym typeface="+mn-lt"/>
            </a:endParaRPr>
          </a:p>
        </p:txBody>
      </p:sp>
      <p:grpSp>
        <p:nvGrpSpPr>
          <p:cNvPr id="5" name="组合 4">
            <a:extLst>
              <a:ext uri="{FF2B5EF4-FFF2-40B4-BE49-F238E27FC236}">
                <a16:creationId xmlns:a16="http://schemas.microsoft.com/office/drawing/2014/main" id="{88AF9914-9925-4BE3-955F-F2CE8C9CC7BE}"/>
              </a:ext>
            </a:extLst>
          </p:cNvPr>
          <p:cNvGrpSpPr/>
          <p:nvPr/>
        </p:nvGrpSpPr>
        <p:grpSpPr>
          <a:xfrm>
            <a:off x="535492" y="131765"/>
            <a:ext cx="11500716" cy="1670910"/>
            <a:chOff x="535492" y="131765"/>
            <a:chExt cx="11500716" cy="1670910"/>
          </a:xfrm>
        </p:grpSpPr>
        <p:grpSp>
          <p:nvGrpSpPr>
            <p:cNvPr id="3" name="Group 2"/>
            <p:cNvGrpSpPr/>
            <p:nvPr/>
          </p:nvGrpSpPr>
          <p:grpSpPr>
            <a:xfrm>
              <a:off x="2405045" y="596455"/>
              <a:ext cx="9631163" cy="683705"/>
              <a:chOff x="4847862" y="2173125"/>
              <a:chExt cx="20729627" cy="1110538"/>
            </a:xfrm>
          </p:grpSpPr>
          <p:cxnSp>
            <p:nvCxnSpPr>
              <p:cNvPr id="14" name="直接连接符 13"/>
              <p:cNvCxnSpPr/>
              <p:nvPr/>
            </p:nvCxnSpPr>
            <p:spPr>
              <a:xfrm>
                <a:off x="4933411" y="3283663"/>
                <a:ext cx="20378443" cy="0"/>
              </a:xfrm>
              <a:prstGeom prst="line">
                <a:avLst/>
              </a:prstGeom>
              <a:noFill/>
              <a:ln w="19050" cap="flat" cmpd="sng" algn="ctr">
                <a:solidFill>
                  <a:srgbClr val="E7E6E6">
                    <a:lumMod val="50000"/>
                  </a:srgbClr>
                </a:solidFill>
                <a:prstDash val="sysDot"/>
                <a:miter lim="800000"/>
                <a:tailEnd type="oval"/>
              </a:ln>
              <a:effectLst/>
            </p:spPr>
          </p:cxnSp>
          <p:sp>
            <p:nvSpPr>
              <p:cNvPr id="21" name="矩形 20"/>
              <p:cNvSpPr/>
              <p:nvPr/>
            </p:nvSpPr>
            <p:spPr>
              <a:xfrm>
                <a:off x="4847862" y="2173125"/>
                <a:ext cx="20729627" cy="949847"/>
              </a:xfrm>
              <a:prstGeom prst="rect">
                <a:avLst/>
              </a:prstGeom>
            </p:spPr>
            <p:txBody>
              <a:bodyPr wrap="none" lIns="91440" tIns="45720" rIns="91440" bIns="45720">
                <a:spAutoFit/>
              </a:bodyPr>
              <a:lstStyle/>
              <a:p>
                <a:pPr defTabSz="1218323">
                  <a:defRPr/>
                </a:pPr>
                <a:r>
                  <a:rPr lang="en-US" altLang="zh-CN" sz="3200" b="1" kern="0" dirty="0">
                    <a:solidFill>
                      <a:schemeClr val="tx2"/>
                    </a:solidFill>
                    <a:cs typeface="+mn-ea"/>
                    <a:sym typeface="+mn-lt"/>
                  </a:rPr>
                  <a:t>Incentives, managerial effort, and risk-spreading</a:t>
                </a:r>
              </a:p>
            </p:txBody>
          </p:sp>
        </p:grpSp>
        <p:grpSp>
          <p:nvGrpSpPr>
            <p:cNvPr id="2" name="Group 1"/>
            <p:cNvGrpSpPr/>
            <p:nvPr/>
          </p:nvGrpSpPr>
          <p:grpSpPr>
            <a:xfrm>
              <a:off x="535492" y="131765"/>
              <a:ext cx="1750508" cy="1670910"/>
              <a:chOff x="1515206" y="2173125"/>
              <a:chExt cx="2449676" cy="2449676"/>
            </a:xfrm>
          </p:grpSpPr>
          <p:grpSp>
            <p:nvGrpSpPr>
              <p:cNvPr id="15" name="组合 14"/>
              <p:cNvGrpSpPr/>
              <p:nvPr/>
            </p:nvGrpSpPr>
            <p:grpSpPr>
              <a:xfrm>
                <a:off x="1515206" y="2173125"/>
                <a:ext cx="2449676" cy="2449676"/>
                <a:chOff x="1959919" y="2023759"/>
                <a:chExt cx="2773806" cy="2773806"/>
              </a:xfrm>
            </p:grpSpPr>
            <p:grpSp>
              <p:nvGrpSpPr>
                <p:cNvPr id="16" name="组合 15"/>
                <p:cNvGrpSpPr/>
                <p:nvPr/>
              </p:nvGrpSpPr>
              <p:grpSpPr>
                <a:xfrm>
                  <a:off x="1959919" y="2023759"/>
                  <a:ext cx="2773806" cy="2773806"/>
                  <a:chOff x="2099081" y="2031187"/>
                  <a:chExt cx="2739620" cy="2739620"/>
                </a:xfrm>
              </p:grpSpPr>
              <p:sp>
                <p:nvSpPr>
                  <p:cNvPr id="19" name="椭圆 18"/>
                  <p:cNvSpPr/>
                  <p:nvPr/>
                </p:nvSpPr>
                <p:spPr>
                  <a:xfrm>
                    <a:off x="2099081" y="2031187"/>
                    <a:ext cx="2739620" cy="2739620"/>
                  </a:xfrm>
                  <a:prstGeom prst="ellipse">
                    <a:avLst/>
                  </a:prstGeom>
                  <a:gradFill flip="none" rotWithShape="1">
                    <a:gsLst>
                      <a:gs pos="0">
                        <a:sysClr val="window" lastClr="FFFFFF">
                          <a:lumMod val="85000"/>
                        </a:sysClr>
                      </a:gs>
                      <a:gs pos="100000">
                        <a:sysClr val="window" lastClr="FFFFFF">
                          <a:alpha val="99000"/>
                        </a:sysClr>
                      </a:gs>
                    </a:gsLst>
                    <a:path path="circle">
                      <a:fillToRect l="100000" t="100000"/>
                    </a:path>
                    <a:tileRect r="-100000" b="-100000"/>
                  </a:gradFill>
                  <a:ln w="12700" cap="flat" cmpd="sng" algn="ctr">
                    <a:noFill/>
                    <a:prstDash val="solid"/>
                    <a:miter lim="800000"/>
                  </a:ln>
                  <a:effectLst>
                    <a:softEdge rad="101600"/>
                  </a:effectLst>
                </p:spPr>
                <p:txBody>
                  <a:bodyPr rtlCol="0" anchor="ctr"/>
                  <a:lstStyle/>
                  <a:p>
                    <a:pPr algn="ctr" defTabSz="1219170">
                      <a:defRPr/>
                    </a:pPr>
                    <a:endParaRPr lang="zh-CN" altLang="en-US" sz="2400" kern="0">
                      <a:solidFill>
                        <a:sysClr val="window" lastClr="FFFFFF"/>
                      </a:solidFill>
                      <a:latin typeface="Arial"/>
                      <a:ea typeface="微软雅黑"/>
                      <a:cs typeface="+mn-ea"/>
                      <a:sym typeface="+mn-lt"/>
                    </a:endParaRPr>
                  </a:p>
                </p:txBody>
              </p:sp>
              <p:sp>
                <p:nvSpPr>
                  <p:cNvPr id="20" name="圆角矩形 19"/>
                  <p:cNvSpPr/>
                  <p:nvPr/>
                </p:nvSpPr>
                <p:spPr>
                  <a:xfrm>
                    <a:off x="2377216" y="2309322"/>
                    <a:ext cx="2183348" cy="2183348"/>
                  </a:xfrm>
                  <a:prstGeom prst="roundRect">
                    <a:avLst>
                      <a:gd name="adj" fmla="val 50000"/>
                    </a:avLst>
                  </a:prstGeom>
                  <a:gradFill flip="none" rotWithShape="1">
                    <a:gsLst>
                      <a:gs pos="100000">
                        <a:sysClr val="window" lastClr="FFFFFF"/>
                      </a:gs>
                      <a:gs pos="0">
                        <a:srgbClr val="B8BBBC"/>
                      </a:gs>
                    </a:gsLst>
                    <a:lin ang="5400000" scaled="0"/>
                    <a:tileRect/>
                  </a:gradFill>
                  <a:ln w="12700" cap="flat" cmpd="sng" algn="ctr">
                    <a:noFill/>
                    <a:prstDash val="solid"/>
                    <a:miter lim="800000"/>
                  </a:ln>
                  <a:effectLst/>
                </p:spPr>
                <p:txBody>
                  <a:bodyPr rtlCol="0" anchor="ctr"/>
                  <a:lstStyle/>
                  <a:p>
                    <a:pPr algn="ctr" defTabSz="1219170">
                      <a:defRPr/>
                    </a:pPr>
                    <a:endParaRPr lang="zh-CN" altLang="en-US" sz="2400" kern="0">
                      <a:solidFill>
                        <a:sysClr val="window" lastClr="FFFFFF"/>
                      </a:solidFill>
                      <a:latin typeface="Arial"/>
                      <a:ea typeface="微软雅黑"/>
                      <a:cs typeface="+mn-ea"/>
                      <a:sym typeface="+mn-lt"/>
                    </a:endParaRPr>
                  </a:p>
                </p:txBody>
              </p:sp>
            </p:grpSp>
            <p:sp>
              <p:nvSpPr>
                <p:cNvPr id="17" name="椭圆 16"/>
                <p:cNvSpPr/>
                <p:nvPr/>
              </p:nvSpPr>
              <p:spPr>
                <a:xfrm>
                  <a:off x="2510240" y="2574081"/>
                  <a:ext cx="1673164" cy="1673161"/>
                </a:xfrm>
                <a:prstGeom prst="ellipse">
                  <a:avLst/>
                </a:prstGeom>
                <a:solidFill>
                  <a:schemeClr val="accent1">
                    <a:lumMod val="75000"/>
                  </a:schemeClr>
                </a:solidFill>
                <a:ln w="12700" cap="flat" cmpd="sng" algn="ctr">
                  <a:noFill/>
                  <a:prstDash val="solid"/>
                  <a:miter lim="800000"/>
                </a:ln>
                <a:effectLst>
                  <a:innerShdw blurRad="203200" dist="50800" dir="16200000">
                    <a:prstClr val="black">
                      <a:alpha val="50000"/>
                    </a:prstClr>
                  </a:innerShdw>
                </a:effectLst>
              </p:spPr>
              <p:txBody>
                <a:bodyPr rtlCol="0" anchor="ctr"/>
                <a:lstStyle/>
                <a:p>
                  <a:pPr algn="ctr" defTabSz="1219170">
                    <a:defRPr/>
                  </a:pPr>
                  <a:endParaRPr lang="zh-CN" altLang="en-US" sz="12000" kern="0">
                    <a:solidFill>
                      <a:sysClr val="window" lastClr="FFFFFF"/>
                    </a:solidFill>
                    <a:latin typeface="Arial"/>
                    <a:ea typeface="微软雅黑"/>
                    <a:cs typeface="+mn-ea"/>
                    <a:sym typeface="+mn-lt"/>
                  </a:endParaRPr>
                </a:p>
              </p:txBody>
            </p:sp>
          </p:grpSp>
          <p:sp>
            <p:nvSpPr>
              <p:cNvPr id="28" name="TextBox 27"/>
              <p:cNvSpPr txBox="1"/>
              <p:nvPr/>
            </p:nvSpPr>
            <p:spPr>
              <a:xfrm>
                <a:off x="2252210" y="2531122"/>
                <a:ext cx="847903" cy="1624403"/>
              </a:xfrm>
              <a:prstGeom prst="rect">
                <a:avLst/>
              </a:prstGeom>
              <a:noFill/>
            </p:spPr>
            <p:txBody>
              <a:bodyPr wrap="square" rtlCol="0">
                <a:spAutoFit/>
              </a:bodyPr>
              <a:lstStyle/>
              <a:p>
                <a:pPr defTabSz="1219170">
                  <a:defRPr/>
                </a:pPr>
                <a:r>
                  <a:rPr lang="en-US" altLang="zh-CN" sz="6600" b="1" kern="0" dirty="0">
                    <a:solidFill>
                      <a:sysClr val="window" lastClr="FFFFFF"/>
                    </a:solidFill>
                    <a:latin typeface="Arial"/>
                    <a:ea typeface="微软雅黑"/>
                    <a:cs typeface="+mn-ea"/>
                    <a:sym typeface="+mn-lt"/>
                  </a:rPr>
                  <a:t>1</a:t>
                </a:r>
              </a:p>
            </p:txBody>
          </p:sp>
        </p:grpSp>
      </p:grpSp>
      <p:sp>
        <p:nvSpPr>
          <p:cNvPr id="4" name="TextBox 3"/>
          <p:cNvSpPr txBox="1"/>
          <p:nvPr/>
        </p:nvSpPr>
        <p:spPr>
          <a:xfrm>
            <a:off x="1062146" y="1732917"/>
            <a:ext cx="10335596" cy="1856919"/>
          </a:xfrm>
          <a:prstGeom prst="rect">
            <a:avLst/>
          </a:prstGeom>
          <a:noFill/>
        </p:spPr>
        <p:txBody>
          <a:bodyPr wrap="square" rtlCol="0">
            <a:spAutoFit/>
          </a:bodyPr>
          <a:lstStyle/>
          <a:p>
            <a:pPr marL="342900" indent="-342900">
              <a:lnSpc>
                <a:spcPct val="13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The author derives and analyzes managerial incentive contracts in this part. In a multiperiod environment, he shows that the rewards and penalties associated with measured current performance are spread over all remaining periods of contracted employment. Consequently, the relation between contemporaneous compensation and performance and the year-to- year variance of individual earnings vary systematically over the executive's career.</a:t>
            </a:r>
            <a:endParaRPr lang="zh-CN" altLang="en-US" dirty="0">
              <a:latin typeface="Times New Roman" panose="02020603050405020304" pitchFamily="18" charset="0"/>
              <a:cs typeface="Times New Roman" panose="02020603050405020304" pitchFamily="18" charset="0"/>
            </a:endParaRPr>
          </a:p>
        </p:txBody>
      </p:sp>
      <p:sp>
        <p:nvSpPr>
          <p:cNvPr id="18" name="TextBox 3">
            <a:extLst>
              <a:ext uri="{FF2B5EF4-FFF2-40B4-BE49-F238E27FC236}">
                <a16:creationId xmlns:a16="http://schemas.microsoft.com/office/drawing/2014/main" id="{44F89339-D99F-45BB-A573-E020C1596632}"/>
              </a:ext>
            </a:extLst>
          </p:cNvPr>
          <p:cNvSpPr txBox="1"/>
          <p:nvPr/>
        </p:nvSpPr>
        <p:spPr>
          <a:xfrm>
            <a:off x="974897" y="3585388"/>
            <a:ext cx="10510093" cy="776623"/>
          </a:xfrm>
          <a:prstGeom prst="rect">
            <a:avLst/>
          </a:prstGeom>
          <a:noFill/>
        </p:spPr>
        <p:txBody>
          <a:bodyPr wrap="square" rtlCol="0">
            <a:spAutoFit/>
          </a:bodyPr>
          <a:lstStyle/>
          <a:p>
            <a:pPr marL="342900" indent="-342900">
              <a:lnSpc>
                <a:spcPct val="13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Under the incentive hypothesis, the return realized by shareholders depends in part on the effort exerted by corporate executives.</a:t>
            </a:r>
            <a:endParaRPr lang="zh-CN" altLang="en-US" dirty="0">
              <a:latin typeface="Times New Roman" panose="02020603050405020304" pitchFamily="18" charset="0"/>
              <a:cs typeface="Times New Roman" panose="02020603050405020304" pitchFamily="18" charset="0"/>
            </a:endParaRPr>
          </a:p>
        </p:txBody>
      </p:sp>
      <p:sp>
        <p:nvSpPr>
          <p:cNvPr id="22" name="TextBox 3">
            <a:extLst>
              <a:ext uri="{FF2B5EF4-FFF2-40B4-BE49-F238E27FC236}">
                <a16:creationId xmlns:a16="http://schemas.microsoft.com/office/drawing/2014/main" id="{0AE4FE28-3E0D-41AB-9D9A-311D981873C6}"/>
              </a:ext>
            </a:extLst>
          </p:cNvPr>
          <p:cNvSpPr txBox="1"/>
          <p:nvPr/>
        </p:nvSpPr>
        <p:spPr>
          <a:xfrm>
            <a:off x="974897" y="4384367"/>
            <a:ext cx="10510093" cy="1856919"/>
          </a:xfrm>
          <a:prstGeom prst="rect">
            <a:avLst/>
          </a:prstGeom>
          <a:noFill/>
        </p:spPr>
        <p:txBody>
          <a:bodyPr wrap="square" rtlCol="0">
            <a:spAutoFit/>
          </a:bodyPr>
          <a:lstStyle/>
          <a:p>
            <a:pPr marL="342900" indent="-342900">
              <a:lnSpc>
                <a:spcPct val="13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Since the rewards and penalties for unanticipated performance are spread over all remaining years of an employment contract, the </a:t>
            </a:r>
            <a:r>
              <a:rPr lang="en-US" altLang="zh-CN" dirty="0" err="1">
                <a:latin typeface="Times New Roman" panose="02020603050405020304" pitchFamily="18" charset="0"/>
                <a:cs typeface="Times New Roman" panose="02020603050405020304" pitchFamily="18" charset="0"/>
              </a:rPr>
              <a:t>efFect</a:t>
            </a:r>
            <a:r>
              <a:rPr lang="en-US" altLang="zh-CN" dirty="0">
                <a:latin typeface="Times New Roman" panose="02020603050405020304" pitchFamily="18" charset="0"/>
                <a:cs typeface="Times New Roman" panose="02020603050405020304" pitchFamily="18" charset="0"/>
              </a:rPr>
              <a:t> of performance on compensation increases with tenure, as will the variance of compensation along any given experience- earnings profile. Initial wages are always less than productivity; this additional corporate revenue is required to finance future rewards for high levels of current productivity.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59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6679670"/>
            <a:ext cx="12192000" cy="178329"/>
          </a:xfrm>
          <a:prstGeom prst="rect">
            <a:avLst/>
          </a:prstGeom>
          <a:solidFill>
            <a:srgbClr val="005A9E"/>
          </a:solidFill>
          <a:ln w="25400" cap="flat" cmpd="sng" algn="ctr">
            <a:noFill/>
            <a:prstDash val="solid"/>
          </a:ln>
          <a:effectLst/>
        </p:spPr>
        <p:txBody>
          <a:bodyPr rtlCol="0" anchor="ctr"/>
          <a:lstStyle/>
          <a:p>
            <a:pPr algn="ctr" defTabSz="1219170">
              <a:defRPr/>
            </a:pPr>
            <a:endParaRPr lang="zh-CN" altLang="en-US" sz="2400" kern="0">
              <a:solidFill>
                <a:prstClr val="white"/>
              </a:solidFill>
              <a:latin typeface="Arial"/>
              <a:ea typeface="微软雅黑"/>
              <a:cs typeface="+mn-ea"/>
              <a:sym typeface="+mn-lt"/>
            </a:endParaRPr>
          </a:p>
        </p:txBody>
      </p:sp>
      <p:grpSp>
        <p:nvGrpSpPr>
          <p:cNvPr id="4" name="组合 3">
            <a:extLst>
              <a:ext uri="{FF2B5EF4-FFF2-40B4-BE49-F238E27FC236}">
                <a16:creationId xmlns:a16="http://schemas.microsoft.com/office/drawing/2014/main" id="{318742A5-C42B-49D1-A3FB-5307A88FF301}"/>
              </a:ext>
            </a:extLst>
          </p:cNvPr>
          <p:cNvGrpSpPr/>
          <p:nvPr/>
        </p:nvGrpSpPr>
        <p:grpSpPr>
          <a:xfrm>
            <a:off x="535492" y="131765"/>
            <a:ext cx="9594746" cy="1670910"/>
            <a:chOff x="535492" y="131765"/>
            <a:chExt cx="9594746" cy="1670910"/>
          </a:xfrm>
        </p:grpSpPr>
        <p:grpSp>
          <p:nvGrpSpPr>
            <p:cNvPr id="3" name="Group 2"/>
            <p:cNvGrpSpPr/>
            <p:nvPr/>
          </p:nvGrpSpPr>
          <p:grpSpPr>
            <a:xfrm>
              <a:off x="2405046" y="596456"/>
              <a:ext cx="7725192" cy="670641"/>
              <a:chOff x="4847862" y="2173125"/>
              <a:chExt cx="12166552" cy="1110538"/>
            </a:xfrm>
          </p:grpSpPr>
          <p:cxnSp>
            <p:nvCxnSpPr>
              <p:cNvPr id="14" name="直接连接符 13"/>
              <p:cNvCxnSpPr/>
              <p:nvPr/>
            </p:nvCxnSpPr>
            <p:spPr>
              <a:xfrm>
                <a:off x="4933410" y="3283663"/>
                <a:ext cx="11963085" cy="0"/>
              </a:xfrm>
              <a:prstGeom prst="line">
                <a:avLst/>
              </a:prstGeom>
              <a:noFill/>
              <a:ln w="19050" cap="flat" cmpd="sng" algn="ctr">
                <a:solidFill>
                  <a:srgbClr val="E7E6E6">
                    <a:lumMod val="50000"/>
                  </a:srgbClr>
                </a:solidFill>
                <a:prstDash val="sysDot"/>
                <a:miter lim="800000"/>
                <a:tailEnd type="oval"/>
              </a:ln>
              <a:effectLst/>
            </p:spPr>
          </p:cxnSp>
          <p:sp>
            <p:nvSpPr>
              <p:cNvPr id="21" name="矩形 20"/>
              <p:cNvSpPr/>
              <p:nvPr/>
            </p:nvSpPr>
            <p:spPr>
              <a:xfrm>
                <a:off x="4847862" y="2173125"/>
                <a:ext cx="12166552" cy="968349"/>
              </a:xfrm>
              <a:prstGeom prst="rect">
                <a:avLst/>
              </a:prstGeom>
            </p:spPr>
            <p:txBody>
              <a:bodyPr wrap="none" lIns="91440" tIns="45720" rIns="91440" bIns="45720">
                <a:spAutoFit/>
              </a:bodyPr>
              <a:lstStyle/>
              <a:p>
                <a:pPr defTabSz="1218323">
                  <a:defRPr/>
                </a:pPr>
                <a:r>
                  <a:rPr lang="en-US" altLang="zh-CN" sz="3200" b="1" kern="0" dirty="0">
                    <a:solidFill>
                      <a:schemeClr val="tx2"/>
                    </a:solidFill>
                    <a:latin typeface="+mj-ea"/>
                    <a:ea typeface="+mj-ea"/>
                    <a:cs typeface="+mn-ea"/>
                    <a:sym typeface="+mn-lt"/>
                  </a:rPr>
                  <a:t>Learning, assignment, and insurance</a:t>
                </a:r>
              </a:p>
            </p:txBody>
          </p:sp>
        </p:grpSp>
        <p:grpSp>
          <p:nvGrpSpPr>
            <p:cNvPr id="2" name="Group 1"/>
            <p:cNvGrpSpPr/>
            <p:nvPr/>
          </p:nvGrpSpPr>
          <p:grpSpPr>
            <a:xfrm>
              <a:off x="535492" y="131765"/>
              <a:ext cx="1750508" cy="1670910"/>
              <a:chOff x="1515206" y="2173125"/>
              <a:chExt cx="2449676" cy="2449676"/>
            </a:xfrm>
          </p:grpSpPr>
          <p:grpSp>
            <p:nvGrpSpPr>
              <p:cNvPr id="15" name="组合 14"/>
              <p:cNvGrpSpPr/>
              <p:nvPr/>
            </p:nvGrpSpPr>
            <p:grpSpPr>
              <a:xfrm>
                <a:off x="1515206" y="2173125"/>
                <a:ext cx="2449676" cy="2449676"/>
                <a:chOff x="1959919" y="2023759"/>
                <a:chExt cx="2773806" cy="2773806"/>
              </a:xfrm>
            </p:grpSpPr>
            <p:grpSp>
              <p:nvGrpSpPr>
                <p:cNvPr id="16" name="组合 15"/>
                <p:cNvGrpSpPr/>
                <p:nvPr/>
              </p:nvGrpSpPr>
              <p:grpSpPr>
                <a:xfrm>
                  <a:off x="1959919" y="2023759"/>
                  <a:ext cx="2773806" cy="2773806"/>
                  <a:chOff x="2099081" y="2031187"/>
                  <a:chExt cx="2739620" cy="2739620"/>
                </a:xfrm>
              </p:grpSpPr>
              <p:sp>
                <p:nvSpPr>
                  <p:cNvPr id="19" name="椭圆 18"/>
                  <p:cNvSpPr/>
                  <p:nvPr/>
                </p:nvSpPr>
                <p:spPr>
                  <a:xfrm>
                    <a:off x="2099081" y="2031187"/>
                    <a:ext cx="2739620" cy="2739620"/>
                  </a:xfrm>
                  <a:prstGeom prst="ellipse">
                    <a:avLst/>
                  </a:prstGeom>
                  <a:gradFill flip="none" rotWithShape="1">
                    <a:gsLst>
                      <a:gs pos="0">
                        <a:sysClr val="window" lastClr="FFFFFF">
                          <a:lumMod val="85000"/>
                        </a:sysClr>
                      </a:gs>
                      <a:gs pos="100000">
                        <a:sysClr val="window" lastClr="FFFFFF">
                          <a:alpha val="99000"/>
                        </a:sysClr>
                      </a:gs>
                    </a:gsLst>
                    <a:path path="circle">
                      <a:fillToRect l="100000" t="100000"/>
                    </a:path>
                    <a:tileRect r="-100000" b="-100000"/>
                  </a:gradFill>
                  <a:ln w="12700" cap="flat" cmpd="sng" algn="ctr">
                    <a:noFill/>
                    <a:prstDash val="solid"/>
                    <a:miter lim="800000"/>
                  </a:ln>
                  <a:effectLst>
                    <a:softEdge rad="101600"/>
                  </a:effectLst>
                </p:spPr>
                <p:txBody>
                  <a:bodyPr rtlCol="0" anchor="ctr"/>
                  <a:lstStyle/>
                  <a:p>
                    <a:pPr algn="ctr" defTabSz="1219170">
                      <a:defRPr/>
                    </a:pPr>
                    <a:endParaRPr lang="zh-CN" altLang="en-US" sz="2400" kern="0">
                      <a:solidFill>
                        <a:sysClr val="window" lastClr="FFFFFF"/>
                      </a:solidFill>
                      <a:latin typeface="Arial"/>
                      <a:ea typeface="微软雅黑"/>
                      <a:cs typeface="+mn-ea"/>
                      <a:sym typeface="+mn-lt"/>
                    </a:endParaRPr>
                  </a:p>
                </p:txBody>
              </p:sp>
              <p:sp>
                <p:nvSpPr>
                  <p:cNvPr id="20" name="圆角矩形 19"/>
                  <p:cNvSpPr/>
                  <p:nvPr/>
                </p:nvSpPr>
                <p:spPr>
                  <a:xfrm>
                    <a:off x="2377216" y="2309322"/>
                    <a:ext cx="2183348" cy="2183348"/>
                  </a:xfrm>
                  <a:prstGeom prst="roundRect">
                    <a:avLst>
                      <a:gd name="adj" fmla="val 50000"/>
                    </a:avLst>
                  </a:prstGeom>
                  <a:gradFill flip="none" rotWithShape="1">
                    <a:gsLst>
                      <a:gs pos="100000">
                        <a:sysClr val="window" lastClr="FFFFFF"/>
                      </a:gs>
                      <a:gs pos="0">
                        <a:srgbClr val="B8BBBC"/>
                      </a:gs>
                    </a:gsLst>
                    <a:lin ang="5400000" scaled="0"/>
                    <a:tileRect/>
                  </a:gradFill>
                  <a:ln w="12700" cap="flat" cmpd="sng" algn="ctr">
                    <a:noFill/>
                    <a:prstDash val="solid"/>
                    <a:miter lim="800000"/>
                  </a:ln>
                  <a:effectLst/>
                </p:spPr>
                <p:txBody>
                  <a:bodyPr rtlCol="0" anchor="ctr"/>
                  <a:lstStyle/>
                  <a:p>
                    <a:pPr algn="ctr" defTabSz="1219170">
                      <a:defRPr/>
                    </a:pPr>
                    <a:endParaRPr lang="zh-CN" altLang="en-US" sz="2400" kern="0">
                      <a:solidFill>
                        <a:sysClr val="window" lastClr="FFFFFF"/>
                      </a:solidFill>
                      <a:latin typeface="Arial"/>
                      <a:ea typeface="微软雅黑"/>
                      <a:cs typeface="+mn-ea"/>
                      <a:sym typeface="+mn-lt"/>
                    </a:endParaRPr>
                  </a:p>
                </p:txBody>
              </p:sp>
            </p:grpSp>
            <p:sp>
              <p:nvSpPr>
                <p:cNvPr id="17" name="椭圆 16"/>
                <p:cNvSpPr/>
                <p:nvPr/>
              </p:nvSpPr>
              <p:spPr>
                <a:xfrm>
                  <a:off x="2510240" y="2574081"/>
                  <a:ext cx="1673164" cy="1673161"/>
                </a:xfrm>
                <a:prstGeom prst="ellipse">
                  <a:avLst/>
                </a:prstGeom>
                <a:solidFill>
                  <a:schemeClr val="accent1">
                    <a:lumMod val="75000"/>
                  </a:schemeClr>
                </a:solidFill>
                <a:ln w="12700" cap="flat" cmpd="sng" algn="ctr">
                  <a:noFill/>
                  <a:prstDash val="solid"/>
                  <a:miter lim="800000"/>
                </a:ln>
                <a:effectLst>
                  <a:innerShdw blurRad="203200" dist="50800" dir="16200000">
                    <a:prstClr val="black">
                      <a:alpha val="50000"/>
                    </a:prstClr>
                  </a:innerShdw>
                </a:effectLst>
              </p:spPr>
              <p:txBody>
                <a:bodyPr rtlCol="0" anchor="ctr"/>
                <a:lstStyle/>
                <a:p>
                  <a:pPr algn="ctr" defTabSz="1219170">
                    <a:defRPr/>
                  </a:pPr>
                  <a:endParaRPr lang="zh-CN" altLang="en-US" sz="12000" kern="0">
                    <a:solidFill>
                      <a:sysClr val="window" lastClr="FFFFFF"/>
                    </a:solidFill>
                    <a:latin typeface="Arial"/>
                    <a:ea typeface="微软雅黑"/>
                    <a:cs typeface="+mn-ea"/>
                    <a:sym typeface="+mn-lt"/>
                  </a:endParaRPr>
                </a:p>
              </p:txBody>
            </p:sp>
          </p:grpSp>
          <p:sp>
            <p:nvSpPr>
              <p:cNvPr id="28" name="TextBox 27"/>
              <p:cNvSpPr txBox="1"/>
              <p:nvPr/>
            </p:nvSpPr>
            <p:spPr>
              <a:xfrm>
                <a:off x="2252210" y="2531122"/>
                <a:ext cx="847903" cy="1624403"/>
              </a:xfrm>
              <a:prstGeom prst="rect">
                <a:avLst/>
              </a:prstGeom>
              <a:noFill/>
            </p:spPr>
            <p:txBody>
              <a:bodyPr wrap="square" rtlCol="0">
                <a:spAutoFit/>
              </a:bodyPr>
              <a:lstStyle/>
              <a:p>
                <a:pPr defTabSz="1219170">
                  <a:defRPr/>
                </a:pPr>
                <a:r>
                  <a:rPr lang="en-US" altLang="zh-CN" sz="6600" b="1" kern="0" dirty="0">
                    <a:solidFill>
                      <a:sysClr val="window" lastClr="FFFFFF"/>
                    </a:solidFill>
                    <a:latin typeface="Arial"/>
                    <a:ea typeface="微软雅黑"/>
                    <a:cs typeface="+mn-ea"/>
                    <a:sym typeface="+mn-lt"/>
                  </a:rPr>
                  <a:t>2</a:t>
                </a:r>
              </a:p>
            </p:txBody>
          </p:sp>
        </p:grpSp>
      </p:grpSp>
      <p:sp>
        <p:nvSpPr>
          <p:cNvPr id="23" name="TextBox 3">
            <a:extLst>
              <a:ext uri="{FF2B5EF4-FFF2-40B4-BE49-F238E27FC236}">
                <a16:creationId xmlns:a16="http://schemas.microsoft.com/office/drawing/2014/main" id="{7C2855DA-7729-4D32-80C9-64DE46E1DA05}"/>
              </a:ext>
            </a:extLst>
          </p:cNvPr>
          <p:cNvSpPr txBox="1"/>
          <p:nvPr/>
        </p:nvSpPr>
        <p:spPr>
          <a:xfrm>
            <a:off x="2341595" y="2182947"/>
            <a:ext cx="7831539" cy="170456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Under the learning hypothesis, analyzed in this part, managerial ability is unknown and is revealed over time by observing performance. Properties of the resulting compensation contracts depend on assumptions about access to capital markets, risk aversion, and the extent to which contracts are binding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42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6679670"/>
            <a:ext cx="12192000" cy="178329"/>
          </a:xfrm>
          <a:prstGeom prst="rect">
            <a:avLst/>
          </a:prstGeom>
          <a:solidFill>
            <a:srgbClr val="005A9E"/>
          </a:solidFill>
          <a:ln w="25400" cap="flat" cmpd="sng" algn="ctr">
            <a:noFill/>
            <a:prstDash val="solid"/>
          </a:ln>
          <a:effectLst/>
        </p:spPr>
        <p:txBody>
          <a:bodyPr rtlCol="0" anchor="ctr"/>
          <a:lstStyle/>
          <a:p>
            <a:pPr algn="ctr" defTabSz="1219170">
              <a:defRPr/>
            </a:pPr>
            <a:endParaRPr lang="zh-CN" altLang="en-US" sz="2400" kern="0">
              <a:solidFill>
                <a:prstClr val="white"/>
              </a:solidFill>
              <a:latin typeface="Arial"/>
              <a:ea typeface="微软雅黑"/>
              <a:cs typeface="+mn-ea"/>
              <a:sym typeface="+mn-lt"/>
            </a:endParaRPr>
          </a:p>
        </p:txBody>
      </p:sp>
      <p:grpSp>
        <p:nvGrpSpPr>
          <p:cNvPr id="8" name="组合 7">
            <a:extLst>
              <a:ext uri="{FF2B5EF4-FFF2-40B4-BE49-F238E27FC236}">
                <a16:creationId xmlns:a16="http://schemas.microsoft.com/office/drawing/2014/main" id="{1195D034-4300-4A9F-996A-DA309BA705E8}"/>
              </a:ext>
            </a:extLst>
          </p:cNvPr>
          <p:cNvGrpSpPr/>
          <p:nvPr/>
        </p:nvGrpSpPr>
        <p:grpSpPr>
          <a:xfrm>
            <a:off x="535492" y="131765"/>
            <a:ext cx="6446447" cy="1670910"/>
            <a:chOff x="535492" y="131765"/>
            <a:chExt cx="6446447" cy="1670910"/>
          </a:xfrm>
        </p:grpSpPr>
        <p:grpSp>
          <p:nvGrpSpPr>
            <p:cNvPr id="3" name="Group 2"/>
            <p:cNvGrpSpPr/>
            <p:nvPr/>
          </p:nvGrpSpPr>
          <p:grpSpPr>
            <a:xfrm>
              <a:off x="2405046" y="596456"/>
              <a:ext cx="4576893" cy="670641"/>
              <a:chOff x="4847862" y="2173125"/>
              <a:chExt cx="7208237" cy="1110538"/>
            </a:xfrm>
          </p:grpSpPr>
          <p:cxnSp>
            <p:nvCxnSpPr>
              <p:cNvPr id="14" name="直接连接符 13"/>
              <p:cNvCxnSpPr/>
              <p:nvPr/>
            </p:nvCxnSpPr>
            <p:spPr>
              <a:xfrm>
                <a:off x="4933410" y="3283663"/>
                <a:ext cx="7030440" cy="0"/>
              </a:xfrm>
              <a:prstGeom prst="line">
                <a:avLst/>
              </a:prstGeom>
              <a:noFill/>
              <a:ln w="19050" cap="flat" cmpd="sng" algn="ctr">
                <a:solidFill>
                  <a:srgbClr val="E7E6E6">
                    <a:lumMod val="50000"/>
                  </a:srgbClr>
                </a:solidFill>
                <a:prstDash val="sysDot"/>
                <a:miter lim="800000"/>
                <a:tailEnd type="oval"/>
              </a:ln>
              <a:effectLst/>
            </p:spPr>
          </p:cxnSp>
          <p:sp>
            <p:nvSpPr>
              <p:cNvPr id="21" name="矩形 20"/>
              <p:cNvSpPr/>
              <p:nvPr/>
            </p:nvSpPr>
            <p:spPr>
              <a:xfrm>
                <a:off x="4847862" y="2173125"/>
                <a:ext cx="7208237" cy="968349"/>
              </a:xfrm>
              <a:prstGeom prst="rect">
                <a:avLst/>
              </a:prstGeom>
            </p:spPr>
            <p:txBody>
              <a:bodyPr wrap="none" lIns="91440" tIns="45720" rIns="91440" bIns="45720">
                <a:spAutoFit/>
              </a:bodyPr>
              <a:lstStyle/>
              <a:p>
                <a:pPr defTabSz="1218323">
                  <a:defRPr/>
                </a:pPr>
                <a:r>
                  <a:rPr lang="en-US" altLang="zh-CN" sz="3200" b="1" kern="0" dirty="0">
                    <a:solidFill>
                      <a:schemeClr val="tx2"/>
                    </a:solidFill>
                    <a:cs typeface="+mn-ea"/>
                    <a:sym typeface="+mn-lt"/>
                  </a:rPr>
                  <a:t>Incentives vs. learning</a:t>
                </a:r>
              </a:p>
            </p:txBody>
          </p:sp>
        </p:grpSp>
        <p:grpSp>
          <p:nvGrpSpPr>
            <p:cNvPr id="2" name="Group 1"/>
            <p:cNvGrpSpPr/>
            <p:nvPr/>
          </p:nvGrpSpPr>
          <p:grpSpPr>
            <a:xfrm>
              <a:off x="535492" y="131765"/>
              <a:ext cx="1750508" cy="1670910"/>
              <a:chOff x="1515206" y="2173125"/>
              <a:chExt cx="2449676" cy="2449676"/>
            </a:xfrm>
          </p:grpSpPr>
          <p:grpSp>
            <p:nvGrpSpPr>
              <p:cNvPr id="15" name="组合 14"/>
              <p:cNvGrpSpPr/>
              <p:nvPr/>
            </p:nvGrpSpPr>
            <p:grpSpPr>
              <a:xfrm>
                <a:off x="1515206" y="2173125"/>
                <a:ext cx="2449676" cy="2449676"/>
                <a:chOff x="1959919" y="2023759"/>
                <a:chExt cx="2773806" cy="2773806"/>
              </a:xfrm>
            </p:grpSpPr>
            <p:grpSp>
              <p:nvGrpSpPr>
                <p:cNvPr id="16" name="组合 15"/>
                <p:cNvGrpSpPr/>
                <p:nvPr/>
              </p:nvGrpSpPr>
              <p:grpSpPr>
                <a:xfrm>
                  <a:off x="1959919" y="2023759"/>
                  <a:ext cx="2773806" cy="2773806"/>
                  <a:chOff x="2099081" y="2031187"/>
                  <a:chExt cx="2739620" cy="2739620"/>
                </a:xfrm>
              </p:grpSpPr>
              <p:sp>
                <p:nvSpPr>
                  <p:cNvPr id="19" name="椭圆 18"/>
                  <p:cNvSpPr/>
                  <p:nvPr/>
                </p:nvSpPr>
                <p:spPr>
                  <a:xfrm>
                    <a:off x="2099081" y="2031187"/>
                    <a:ext cx="2739620" cy="2739620"/>
                  </a:xfrm>
                  <a:prstGeom prst="ellipse">
                    <a:avLst/>
                  </a:prstGeom>
                  <a:gradFill flip="none" rotWithShape="1">
                    <a:gsLst>
                      <a:gs pos="0">
                        <a:sysClr val="window" lastClr="FFFFFF">
                          <a:lumMod val="85000"/>
                        </a:sysClr>
                      </a:gs>
                      <a:gs pos="100000">
                        <a:sysClr val="window" lastClr="FFFFFF">
                          <a:alpha val="99000"/>
                        </a:sysClr>
                      </a:gs>
                    </a:gsLst>
                    <a:path path="circle">
                      <a:fillToRect l="100000" t="100000"/>
                    </a:path>
                    <a:tileRect r="-100000" b="-100000"/>
                  </a:gradFill>
                  <a:ln w="12700" cap="flat" cmpd="sng" algn="ctr">
                    <a:noFill/>
                    <a:prstDash val="solid"/>
                    <a:miter lim="800000"/>
                  </a:ln>
                  <a:effectLst>
                    <a:softEdge rad="101600"/>
                  </a:effectLst>
                </p:spPr>
                <p:txBody>
                  <a:bodyPr rtlCol="0" anchor="ctr"/>
                  <a:lstStyle/>
                  <a:p>
                    <a:pPr algn="ctr" defTabSz="1219170">
                      <a:defRPr/>
                    </a:pPr>
                    <a:endParaRPr lang="zh-CN" altLang="en-US" sz="2400" kern="0">
                      <a:solidFill>
                        <a:sysClr val="window" lastClr="FFFFFF"/>
                      </a:solidFill>
                      <a:latin typeface="Arial"/>
                      <a:ea typeface="微软雅黑"/>
                      <a:cs typeface="+mn-ea"/>
                      <a:sym typeface="+mn-lt"/>
                    </a:endParaRPr>
                  </a:p>
                </p:txBody>
              </p:sp>
              <p:sp>
                <p:nvSpPr>
                  <p:cNvPr id="20" name="圆角矩形 19"/>
                  <p:cNvSpPr/>
                  <p:nvPr/>
                </p:nvSpPr>
                <p:spPr>
                  <a:xfrm>
                    <a:off x="2377216" y="2309322"/>
                    <a:ext cx="2183348" cy="2183348"/>
                  </a:xfrm>
                  <a:prstGeom prst="roundRect">
                    <a:avLst>
                      <a:gd name="adj" fmla="val 50000"/>
                    </a:avLst>
                  </a:prstGeom>
                  <a:gradFill flip="none" rotWithShape="1">
                    <a:gsLst>
                      <a:gs pos="100000">
                        <a:sysClr val="window" lastClr="FFFFFF"/>
                      </a:gs>
                      <a:gs pos="0">
                        <a:srgbClr val="B8BBBC"/>
                      </a:gs>
                    </a:gsLst>
                    <a:lin ang="5400000" scaled="0"/>
                    <a:tileRect/>
                  </a:gradFill>
                  <a:ln w="12700" cap="flat" cmpd="sng" algn="ctr">
                    <a:noFill/>
                    <a:prstDash val="solid"/>
                    <a:miter lim="800000"/>
                  </a:ln>
                  <a:effectLst/>
                </p:spPr>
                <p:txBody>
                  <a:bodyPr rtlCol="0" anchor="ctr"/>
                  <a:lstStyle/>
                  <a:p>
                    <a:pPr algn="ctr" defTabSz="1219170">
                      <a:defRPr/>
                    </a:pPr>
                    <a:endParaRPr lang="zh-CN" altLang="en-US" sz="2400" kern="0">
                      <a:solidFill>
                        <a:sysClr val="window" lastClr="FFFFFF"/>
                      </a:solidFill>
                      <a:latin typeface="Arial"/>
                      <a:ea typeface="微软雅黑"/>
                      <a:cs typeface="+mn-ea"/>
                      <a:sym typeface="+mn-lt"/>
                    </a:endParaRPr>
                  </a:p>
                </p:txBody>
              </p:sp>
            </p:grpSp>
            <p:sp>
              <p:nvSpPr>
                <p:cNvPr id="17" name="椭圆 16"/>
                <p:cNvSpPr/>
                <p:nvPr/>
              </p:nvSpPr>
              <p:spPr>
                <a:xfrm>
                  <a:off x="2510240" y="2574081"/>
                  <a:ext cx="1673164" cy="1673161"/>
                </a:xfrm>
                <a:prstGeom prst="ellipse">
                  <a:avLst/>
                </a:prstGeom>
                <a:solidFill>
                  <a:schemeClr val="accent1">
                    <a:lumMod val="75000"/>
                  </a:schemeClr>
                </a:solidFill>
                <a:ln w="12700" cap="flat" cmpd="sng" algn="ctr">
                  <a:noFill/>
                  <a:prstDash val="solid"/>
                  <a:miter lim="800000"/>
                </a:ln>
                <a:effectLst>
                  <a:innerShdw blurRad="203200" dist="50800" dir="16200000">
                    <a:prstClr val="black">
                      <a:alpha val="50000"/>
                    </a:prstClr>
                  </a:innerShdw>
                </a:effectLst>
              </p:spPr>
              <p:txBody>
                <a:bodyPr rtlCol="0" anchor="ctr"/>
                <a:lstStyle/>
                <a:p>
                  <a:pPr algn="ctr" defTabSz="1219170">
                    <a:defRPr/>
                  </a:pPr>
                  <a:endParaRPr lang="zh-CN" altLang="en-US" sz="12000" kern="0">
                    <a:solidFill>
                      <a:sysClr val="window" lastClr="FFFFFF"/>
                    </a:solidFill>
                    <a:latin typeface="Arial"/>
                    <a:ea typeface="微软雅黑"/>
                    <a:cs typeface="+mn-ea"/>
                    <a:sym typeface="+mn-lt"/>
                  </a:endParaRPr>
                </a:p>
              </p:txBody>
            </p:sp>
          </p:grpSp>
          <p:sp>
            <p:nvSpPr>
              <p:cNvPr id="28" name="TextBox 27"/>
              <p:cNvSpPr txBox="1"/>
              <p:nvPr/>
            </p:nvSpPr>
            <p:spPr>
              <a:xfrm>
                <a:off x="2252210" y="2531122"/>
                <a:ext cx="847903" cy="1624403"/>
              </a:xfrm>
              <a:prstGeom prst="rect">
                <a:avLst/>
              </a:prstGeom>
              <a:noFill/>
            </p:spPr>
            <p:txBody>
              <a:bodyPr wrap="square" rtlCol="0">
                <a:spAutoFit/>
              </a:bodyPr>
              <a:lstStyle/>
              <a:p>
                <a:pPr defTabSz="1219170">
                  <a:defRPr/>
                </a:pPr>
                <a:r>
                  <a:rPr lang="en-US" altLang="zh-CN" sz="6600" b="1" kern="0" dirty="0">
                    <a:solidFill>
                      <a:sysClr val="window" lastClr="FFFFFF"/>
                    </a:solidFill>
                    <a:latin typeface="Arial"/>
                    <a:ea typeface="微软雅黑"/>
                    <a:cs typeface="+mn-ea"/>
                    <a:sym typeface="+mn-lt"/>
                  </a:rPr>
                  <a:t>3</a:t>
                </a:r>
              </a:p>
            </p:txBody>
          </p:sp>
        </p:grpSp>
      </p:grpSp>
      <p:grpSp>
        <p:nvGrpSpPr>
          <p:cNvPr id="5" name="组合 4">
            <a:extLst>
              <a:ext uri="{FF2B5EF4-FFF2-40B4-BE49-F238E27FC236}">
                <a16:creationId xmlns:a16="http://schemas.microsoft.com/office/drawing/2014/main" id="{0767C522-F0A5-4049-B838-5BF642EEA7E8}"/>
              </a:ext>
            </a:extLst>
          </p:cNvPr>
          <p:cNvGrpSpPr/>
          <p:nvPr/>
        </p:nvGrpSpPr>
        <p:grpSpPr>
          <a:xfrm>
            <a:off x="245827" y="1945563"/>
            <a:ext cx="11700343" cy="1849034"/>
            <a:chOff x="1466328" y="2175652"/>
            <a:chExt cx="8299938" cy="2306143"/>
          </a:xfrm>
        </p:grpSpPr>
        <p:sp>
          <p:nvSpPr>
            <p:cNvPr id="33" name="圆角矩形 107"/>
            <p:cNvSpPr/>
            <p:nvPr/>
          </p:nvSpPr>
          <p:spPr>
            <a:xfrm>
              <a:off x="1466328" y="2175652"/>
              <a:ext cx="8299938" cy="2306143"/>
            </a:xfrm>
            <a:prstGeom prst="roundRect">
              <a:avLst>
                <a:gd name="adj" fmla="val 50000"/>
              </a:avLst>
            </a:prstGeom>
            <a:gradFill flip="none" rotWithShape="1">
              <a:gsLst>
                <a:gs pos="100000">
                  <a:sysClr val="window" lastClr="FFFFFF">
                    <a:lumMod val="95000"/>
                  </a:sysClr>
                </a:gs>
                <a:gs pos="0">
                  <a:sysClr val="window" lastClr="FFFFFF">
                    <a:lumMod val="85000"/>
                  </a:sysClr>
                </a:gs>
              </a:gsLst>
              <a:lin ang="2700000" scaled="1"/>
              <a:tileRect/>
            </a:gradFill>
            <a:ln w="25400" cap="flat" cmpd="sng" algn="ctr">
              <a:gradFill>
                <a:gsLst>
                  <a:gs pos="0">
                    <a:sysClr val="window" lastClr="FFFFFF"/>
                  </a:gs>
                  <a:gs pos="100000">
                    <a:sysClr val="window" lastClr="FFFFFF">
                      <a:lumMod val="75000"/>
                    </a:sysClr>
                  </a:gs>
                </a:gsLst>
                <a:lin ang="4800000" scaled="0"/>
              </a:gradFill>
              <a:prstDash val="solid"/>
              <a:miter lim="800000"/>
            </a:ln>
            <a:effectLst>
              <a:outerShdw blurRad="114300" dist="63500" dir="2700000" algn="tl" rotWithShape="0">
                <a:prstClr val="black">
                  <a:alpha val="40000"/>
                </a:prstClr>
              </a:outerShdw>
            </a:effectLst>
          </p:spPr>
          <p:txBody>
            <a:bodyPr rtlCol="0" anchor="ctr"/>
            <a:lstStyle/>
            <a:p>
              <a:pPr algn="ctr" defTabSz="1219170">
                <a:defRPr/>
              </a:pPr>
              <a:endParaRPr lang="zh-CN" altLang="en-US" sz="2400" kern="0" dirty="0">
                <a:solidFill>
                  <a:prstClr val="white"/>
                </a:solidFill>
                <a:latin typeface="Arial"/>
                <a:ea typeface="微软雅黑"/>
                <a:cs typeface="+mn-ea"/>
                <a:sym typeface="+mn-lt"/>
              </a:endParaRPr>
            </a:p>
          </p:txBody>
        </p:sp>
        <p:sp>
          <p:nvSpPr>
            <p:cNvPr id="9" name="文本框 8"/>
            <p:cNvSpPr txBox="1"/>
            <p:nvPr/>
          </p:nvSpPr>
          <p:spPr>
            <a:xfrm>
              <a:off x="2133429" y="2528236"/>
              <a:ext cx="7288300" cy="1650613"/>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cs typeface="Times New Roman" panose="02020603050405020304" pitchFamily="18" charset="0"/>
                </a:rPr>
                <a:t>In most cases the implications across contracts not only are identical but coincide with stylized facts and general empirical </a:t>
              </a:r>
              <a:r>
                <a:rPr lang="en-US" altLang="zh-CN" sz="2000" b="1" dirty="0" err="1">
                  <a:latin typeface="Times New Roman" panose="02020603050405020304" pitchFamily="18" charset="0"/>
                  <a:cs typeface="Times New Roman" panose="02020603050405020304" pitchFamily="18" charset="0"/>
                </a:rPr>
                <a:t>reguladties</a:t>
              </a:r>
              <a:r>
                <a:rPr lang="en-US" altLang="zh-CN" sz="2000" b="1" dirty="0">
                  <a:latin typeface="Times New Roman" panose="02020603050405020304" pitchFamily="18" charset="0"/>
                  <a:cs typeface="Times New Roman" panose="02020603050405020304" pitchFamily="18" charset="0"/>
                </a:rPr>
                <a:t> reported for conventional labor markets. There are, however, some conflicting implications, which allow us to distinguish empirically between the incentive and learning hypotheses.</a:t>
              </a:r>
            </a:p>
          </p:txBody>
        </p:sp>
      </p:grpSp>
      <p:grpSp>
        <p:nvGrpSpPr>
          <p:cNvPr id="6" name="组合 5">
            <a:extLst>
              <a:ext uri="{FF2B5EF4-FFF2-40B4-BE49-F238E27FC236}">
                <a16:creationId xmlns:a16="http://schemas.microsoft.com/office/drawing/2014/main" id="{72432D2E-F288-456A-9576-AE7B7979873E}"/>
              </a:ext>
            </a:extLst>
          </p:cNvPr>
          <p:cNvGrpSpPr/>
          <p:nvPr/>
        </p:nvGrpSpPr>
        <p:grpSpPr>
          <a:xfrm>
            <a:off x="330982" y="2490934"/>
            <a:ext cx="11615188" cy="961627"/>
            <a:chOff x="1837100" y="4895760"/>
            <a:chExt cx="7383253" cy="1390283"/>
          </a:xfrm>
        </p:grpSpPr>
        <p:sp>
          <p:nvSpPr>
            <p:cNvPr id="43" name="圆角矩形 111"/>
            <p:cNvSpPr/>
            <p:nvPr/>
          </p:nvSpPr>
          <p:spPr>
            <a:xfrm>
              <a:off x="1837100" y="4895760"/>
              <a:ext cx="7383253" cy="1390283"/>
            </a:xfrm>
            <a:prstGeom prst="roundRect">
              <a:avLst>
                <a:gd name="adj" fmla="val 50000"/>
              </a:avLst>
            </a:prstGeom>
            <a:gradFill flip="none" rotWithShape="1">
              <a:gsLst>
                <a:gs pos="100000">
                  <a:sysClr val="window" lastClr="FFFFFF">
                    <a:lumMod val="95000"/>
                  </a:sysClr>
                </a:gs>
                <a:gs pos="0">
                  <a:sysClr val="window" lastClr="FFFFFF">
                    <a:lumMod val="85000"/>
                  </a:sysClr>
                </a:gs>
              </a:gsLst>
              <a:lin ang="2700000" scaled="1"/>
              <a:tileRect/>
            </a:gradFill>
            <a:ln w="25400" cap="flat" cmpd="sng" algn="ctr">
              <a:gradFill>
                <a:gsLst>
                  <a:gs pos="0">
                    <a:sysClr val="window" lastClr="FFFFFF"/>
                  </a:gs>
                  <a:gs pos="100000">
                    <a:sysClr val="window" lastClr="FFFFFF">
                      <a:lumMod val="75000"/>
                    </a:sysClr>
                  </a:gs>
                </a:gsLst>
                <a:lin ang="4800000" scaled="0"/>
              </a:gradFill>
              <a:prstDash val="solid"/>
              <a:miter lim="800000"/>
            </a:ln>
            <a:effectLst>
              <a:outerShdw blurRad="114300" dist="63500" dir="2700000" algn="tl" rotWithShape="0">
                <a:prstClr val="black">
                  <a:alpha val="40000"/>
                </a:prstClr>
              </a:outerShdw>
            </a:effectLst>
          </p:spPr>
          <p:txBody>
            <a:bodyPr rtlCol="0" anchor="ctr"/>
            <a:lstStyle/>
            <a:p>
              <a:pPr algn="ctr" defTabSz="1219170">
                <a:defRPr/>
              </a:pPr>
              <a:endParaRPr lang="zh-CN" altLang="en-US" sz="2400" kern="0">
                <a:solidFill>
                  <a:prstClr val="white"/>
                </a:solidFill>
                <a:latin typeface="Arial"/>
                <a:ea typeface="微软雅黑"/>
                <a:cs typeface="+mn-ea"/>
                <a:sym typeface="+mn-lt"/>
              </a:endParaRPr>
            </a:p>
          </p:txBody>
        </p:sp>
        <p:sp>
          <p:nvSpPr>
            <p:cNvPr id="11" name="文本框 10"/>
            <p:cNvSpPr txBox="1"/>
            <p:nvPr/>
          </p:nvSpPr>
          <p:spPr>
            <a:xfrm>
              <a:off x="2399989" y="5123181"/>
              <a:ext cx="6679812" cy="1015663"/>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cs typeface="Times New Roman" panose="02020603050405020304" pitchFamily="18" charset="0"/>
                </a:rPr>
                <a:t>The second-best contract has much stronger implications regarding experience-earnings profiles—each individual's profile is nondecreasing over time. </a:t>
              </a:r>
            </a:p>
          </p:txBody>
        </p:sp>
      </p:grpSp>
      <p:sp>
        <p:nvSpPr>
          <p:cNvPr id="4" name="矩形 3">
            <a:extLst>
              <a:ext uri="{FF2B5EF4-FFF2-40B4-BE49-F238E27FC236}">
                <a16:creationId xmlns:a16="http://schemas.microsoft.com/office/drawing/2014/main" id="{C8EFF4CA-CBD4-4035-AFF5-9B441762C8BF}"/>
              </a:ext>
            </a:extLst>
          </p:cNvPr>
          <p:cNvSpPr/>
          <p:nvPr/>
        </p:nvSpPr>
        <p:spPr>
          <a:xfrm>
            <a:off x="2455582" y="1375498"/>
            <a:ext cx="4676280" cy="461665"/>
          </a:xfrm>
          <a:prstGeom prst="rect">
            <a:avLst/>
          </a:prstGeom>
        </p:spPr>
        <p:txBody>
          <a:bodyPr wrap="none">
            <a:spAutoFit/>
          </a:bodyPr>
          <a:lstStyle/>
          <a:p>
            <a:pPr defTabSz="1218323">
              <a:defRPr/>
            </a:pPr>
            <a:r>
              <a:rPr lang="en-US" altLang="zh-CN" sz="2400" b="1" kern="0" dirty="0">
                <a:solidFill>
                  <a:srgbClr val="005A9E">
                    <a:alpha val="70000"/>
                  </a:srgbClr>
                </a:solidFill>
                <a:latin typeface="+mn-ea"/>
                <a:cs typeface="+mn-ea"/>
                <a:sym typeface="+mn-lt"/>
              </a:rPr>
              <a:t>a comparison of implications</a:t>
            </a:r>
          </a:p>
        </p:txBody>
      </p:sp>
      <p:grpSp>
        <p:nvGrpSpPr>
          <p:cNvPr id="29" name="组合 28">
            <a:extLst>
              <a:ext uri="{FF2B5EF4-FFF2-40B4-BE49-F238E27FC236}">
                <a16:creationId xmlns:a16="http://schemas.microsoft.com/office/drawing/2014/main" id="{D396E166-BDD6-4A38-996C-882B9C4BBCCB}"/>
              </a:ext>
            </a:extLst>
          </p:cNvPr>
          <p:cNvGrpSpPr/>
          <p:nvPr/>
        </p:nvGrpSpPr>
        <p:grpSpPr>
          <a:xfrm>
            <a:off x="375759" y="2496907"/>
            <a:ext cx="11525633" cy="924457"/>
            <a:chOff x="1837100" y="4895760"/>
            <a:chExt cx="7383253" cy="1412676"/>
          </a:xfrm>
        </p:grpSpPr>
        <p:sp>
          <p:nvSpPr>
            <p:cNvPr id="30" name="圆角矩形 111">
              <a:extLst>
                <a:ext uri="{FF2B5EF4-FFF2-40B4-BE49-F238E27FC236}">
                  <a16:creationId xmlns:a16="http://schemas.microsoft.com/office/drawing/2014/main" id="{654161D5-1B87-4091-BEDA-F7C9F2D8A937}"/>
                </a:ext>
              </a:extLst>
            </p:cNvPr>
            <p:cNvSpPr/>
            <p:nvPr/>
          </p:nvSpPr>
          <p:spPr>
            <a:xfrm>
              <a:off x="1837100" y="4895760"/>
              <a:ext cx="7383253" cy="1390283"/>
            </a:xfrm>
            <a:prstGeom prst="roundRect">
              <a:avLst>
                <a:gd name="adj" fmla="val 50000"/>
              </a:avLst>
            </a:prstGeom>
            <a:gradFill flip="none" rotWithShape="1">
              <a:gsLst>
                <a:gs pos="100000">
                  <a:sysClr val="window" lastClr="FFFFFF">
                    <a:lumMod val="95000"/>
                  </a:sysClr>
                </a:gs>
                <a:gs pos="0">
                  <a:sysClr val="window" lastClr="FFFFFF">
                    <a:lumMod val="85000"/>
                  </a:sysClr>
                </a:gs>
              </a:gsLst>
              <a:lin ang="2700000" scaled="1"/>
              <a:tileRect/>
            </a:gradFill>
            <a:ln w="25400" cap="flat" cmpd="sng" algn="ctr">
              <a:gradFill>
                <a:gsLst>
                  <a:gs pos="0">
                    <a:sysClr val="window" lastClr="FFFFFF"/>
                  </a:gs>
                  <a:gs pos="100000">
                    <a:sysClr val="window" lastClr="FFFFFF">
                      <a:lumMod val="75000"/>
                    </a:sysClr>
                  </a:gs>
                </a:gsLst>
                <a:lin ang="4800000" scaled="0"/>
              </a:gradFill>
              <a:prstDash val="solid"/>
              <a:miter lim="800000"/>
            </a:ln>
            <a:effectLst>
              <a:outerShdw blurRad="114300" dist="63500" dir="2700000" algn="tl" rotWithShape="0">
                <a:prstClr val="black">
                  <a:alpha val="40000"/>
                </a:prstClr>
              </a:outerShdw>
            </a:effectLst>
          </p:spPr>
          <p:txBody>
            <a:bodyPr rtlCol="0" anchor="ctr"/>
            <a:lstStyle/>
            <a:p>
              <a:pPr algn="ctr" defTabSz="1219170">
                <a:defRPr/>
              </a:pPr>
              <a:endParaRPr lang="zh-CN" altLang="en-US" sz="2400" kern="0">
                <a:solidFill>
                  <a:prstClr val="white"/>
                </a:solidFill>
                <a:latin typeface="Arial"/>
                <a:ea typeface="微软雅黑"/>
                <a:cs typeface="+mn-ea"/>
                <a:sym typeface="+mn-lt"/>
              </a:endParaRPr>
            </a:p>
          </p:txBody>
        </p:sp>
        <p:sp>
          <p:nvSpPr>
            <p:cNvPr id="31" name="文本框 30">
              <a:extLst>
                <a:ext uri="{FF2B5EF4-FFF2-40B4-BE49-F238E27FC236}">
                  <a16:creationId xmlns:a16="http://schemas.microsoft.com/office/drawing/2014/main" id="{8BF2CB61-0EB5-4569-AE87-437EDB3C834D}"/>
                </a:ext>
              </a:extLst>
            </p:cNvPr>
            <p:cNvSpPr txBox="1"/>
            <p:nvPr/>
          </p:nvSpPr>
          <p:spPr>
            <a:xfrm>
              <a:off x="2325928" y="5017841"/>
              <a:ext cx="6679812" cy="129059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cs typeface="Times New Roman" panose="02020603050405020304" pitchFamily="18" charset="0"/>
                </a:rPr>
                <a:t>Under the incentive hypothesis, the effect of productivity fluctuations is smoothed over all remaining years of contracted employment. </a:t>
              </a:r>
            </a:p>
          </p:txBody>
        </p:sp>
      </p:grpSp>
      <p:grpSp>
        <p:nvGrpSpPr>
          <p:cNvPr id="36" name="组合 35">
            <a:extLst>
              <a:ext uri="{FF2B5EF4-FFF2-40B4-BE49-F238E27FC236}">
                <a16:creationId xmlns:a16="http://schemas.microsoft.com/office/drawing/2014/main" id="{BC6C4C6F-E90A-4370-978F-97B971BBA1E4}"/>
              </a:ext>
            </a:extLst>
          </p:cNvPr>
          <p:cNvGrpSpPr/>
          <p:nvPr/>
        </p:nvGrpSpPr>
        <p:grpSpPr>
          <a:xfrm>
            <a:off x="288403" y="1936670"/>
            <a:ext cx="11700343" cy="2828154"/>
            <a:chOff x="1482154" y="2175652"/>
            <a:chExt cx="8299938" cy="3527316"/>
          </a:xfrm>
        </p:grpSpPr>
        <p:sp>
          <p:nvSpPr>
            <p:cNvPr id="38" name="圆角矩形 107">
              <a:extLst>
                <a:ext uri="{FF2B5EF4-FFF2-40B4-BE49-F238E27FC236}">
                  <a16:creationId xmlns:a16="http://schemas.microsoft.com/office/drawing/2014/main" id="{9B2ADF3F-9C68-4B64-A30D-E66C8D8E661A}"/>
                </a:ext>
              </a:extLst>
            </p:cNvPr>
            <p:cNvSpPr/>
            <p:nvPr/>
          </p:nvSpPr>
          <p:spPr>
            <a:xfrm>
              <a:off x="1482154" y="2175652"/>
              <a:ext cx="8299938" cy="3527316"/>
            </a:xfrm>
            <a:prstGeom prst="roundRect">
              <a:avLst>
                <a:gd name="adj" fmla="val 50000"/>
              </a:avLst>
            </a:prstGeom>
            <a:gradFill flip="none" rotWithShape="1">
              <a:gsLst>
                <a:gs pos="100000">
                  <a:sysClr val="window" lastClr="FFFFFF">
                    <a:lumMod val="95000"/>
                  </a:sysClr>
                </a:gs>
                <a:gs pos="0">
                  <a:sysClr val="window" lastClr="FFFFFF">
                    <a:lumMod val="85000"/>
                  </a:sysClr>
                </a:gs>
              </a:gsLst>
              <a:lin ang="2700000" scaled="1"/>
              <a:tileRect/>
            </a:gradFill>
            <a:ln w="25400" cap="flat" cmpd="sng" algn="ctr">
              <a:gradFill>
                <a:gsLst>
                  <a:gs pos="0">
                    <a:sysClr val="window" lastClr="FFFFFF"/>
                  </a:gs>
                  <a:gs pos="100000">
                    <a:sysClr val="window" lastClr="FFFFFF">
                      <a:lumMod val="75000"/>
                    </a:sysClr>
                  </a:gs>
                </a:gsLst>
                <a:lin ang="4800000" scaled="0"/>
              </a:gradFill>
              <a:prstDash val="solid"/>
              <a:miter lim="800000"/>
            </a:ln>
            <a:effectLst>
              <a:outerShdw blurRad="114300" dist="63500" dir="2700000" algn="tl" rotWithShape="0">
                <a:prstClr val="black">
                  <a:alpha val="40000"/>
                </a:prstClr>
              </a:outerShdw>
            </a:effectLst>
          </p:spPr>
          <p:txBody>
            <a:bodyPr rtlCol="0" anchor="ctr"/>
            <a:lstStyle/>
            <a:p>
              <a:pPr algn="ctr" defTabSz="1219170">
                <a:defRPr/>
              </a:pPr>
              <a:endParaRPr lang="zh-CN" altLang="en-US" sz="2400" kern="0" dirty="0">
                <a:solidFill>
                  <a:prstClr val="white"/>
                </a:solidFill>
                <a:latin typeface="Arial"/>
                <a:ea typeface="微软雅黑"/>
                <a:cs typeface="+mn-ea"/>
                <a:sym typeface="+mn-lt"/>
              </a:endParaRPr>
            </a:p>
          </p:txBody>
        </p:sp>
        <p:sp>
          <p:nvSpPr>
            <p:cNvPr id="39" name="文本框 38">
              <a:extLst>
                <a:ext uri="{FF2B5EF4-FFF2-40B4-BE49-F238E27FC236}">
                  <a16:creationId xmlns:a16="http://schemas.microsoft.com/office/drawing/2014/main" id="{6A10965C-9B1D-460C-ABEB-EE816D4B7C08}"/>
                </a:ext>
              </a:extLst>
            </p:cNvPr>
            <p:cNvSpPr txBox="1"/>
            <p:nvPr/>
          </p:nvSpPr>
          <p:spPr>
            <a:xfrm>
              <a:off x="2133429" y="2528236"/>
              <a:ext cx="7288300" cy="2802204"/>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cs typeface="Times New Roman" panose="02020603050405020304" pitchFamily="18" charset="0"/>
                </a:rPr>
                <a:t>These implications suggest two empirically testable distinctions between the learning and incentive hypotheses. Although both theories predict that earnings should vary positively with performance, the learning model implies that this relation should be strongest during early periods, while the incentive model implies that the relation should increase with ex- </a:t>
              </a:r>
              <a:r>
                <a:rPr lang="en-US" altLang="zh-CN" sz="2000" b="1" dirty="0" err="1">
                  <a:latin typeface="Times New Roman" panose="02020603050405020304" pitchFamily="18" charset="0"/>
                  <a:cs typeface="Times New Roman" panose="02020603050405020304" pitchFamily="18" charset="0"/>
                </a:rPr>
                <a:t>perience</a:t>
              </a:r>
              <a:r>
                <a:rPr lang="en-US" altLang="zh-CN" sz="2000" b="1" dirty="0">
                  <a:latin typeface="Times New Roman" panose="02020603050405020304" pitchFamily="18" charset="0"/>
                  <a:cs typeface="Times New Roman" panose="02020603050405020304" pitchFamily="18" charset="0"/>
                </a:rPr>
                <a:t>. Furthermore, the variance of individual earnings should increase with experience under the incentive hypothesis, but decline with experience under the learning hypothesis.</a:t>
              </a:r>
            </a:p>
          </p:txBody>
        </p:sp>
      </p:grpSp>
    </p:spTree>
    <p:extLst>
      <p:ext uri="{BB962C8B-B14F-4D97-AF65-F5344CB8AC3E}">
        <p14:creationId xmlns:p14="http://schemas.microsoft.com/office/powerpoint/2010/main" val="287416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75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75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22" presetClass="entr" presetSubtype="8"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22" presetClass="entr" presetSubtype="8"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9"/>
                                        </p:tgtEl>
                                      </p:cBhvr>
                                    </p:animEffect>
                                    <p:set>
                                      <p:cBhvr>
                                        <p:cTn id="36" dur="1" fill="hold">
                                          <p:stCondLst>
                                            <p:cond delay="499"/>
                                          </p:stCondLst>
                                        </p:cTn>
                                        <p:tgtEl>
                                          <p:spTgt spid="29"/>
                                        </p:tgtEl>
                                        <p:attrNameLst>
                                          <p:attrName>style.visibility</p:attrName>
                                        </p:attrNameLst>
                                      </p:cBhvr>
                                      <p:to>
                                        <p:strVal val="hidden"/>
                                      </p:to>
                                    </p:set>
                                  </p:childTnLst>
                                </p:cTn>
                              </p:par>
                              <p:par>
                                <p:cTn id="37" presetID="22" presetClass="entr" presetSubtype="8"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left)">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6679670"/>
            <a:ext cx="12192000" cy="178329"/>
          </a:xfrm>
          <a:prstGeom prst="rect">
            <a:avLst/>
          </a:prstGeom>
          <a:solidFill>
            <a:srgbClr val="005A9E"/>
          </a:solidFill>
          <a:ln w="25400" cap="flat" cmpd="sng" algn="ctr">
            <a:noFill/>
            <a:prstDash val="solid"/>
          </a:ln>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ea"/>
              <a:sym typeface="+mn-lt"/>
            </a:endParaRPr>
          </a:p>
        </p:txBody>
      </p:sp>
      <p:grpSp>
        <p:nvGrpSpPr>
          <p:cNvPr id="4" name="组合 3">
            <a:extLst>
              <a:ext uri="{FF2B5EF4-FFF2-40B4-BE49-F238E27FC236}">
                <a16:creationId xmlns:a16="http://schemas.microsoft.com/office/drawing/2014/main" id="{E07FC2C5-E8C0-4DA6-8D82-D108F4BA7B30}"/>
              </a:ext>
            </a:extLst>
          </p:cNvPr>
          <p:cNvGrpSpPr/>
          <p:nvPr/>
        </p:nvGrpSpPr>
        <p:grpSpPr>
          <a:xfrm>
            <a:off x="535492" y="131765"/>
            <a:ext cx="5450975" cy="1670910"/>
            <a:chOff x="535492" y="131765"/>
            <a:chExt cx="5450975" cy="1670910"/>
          </a:xfrm>
        </p:grpSpPr>
        <p:grpSp>
          <p:nvGrpSpPr>
            <p:cNvPr id="3" name="Group 2"/>
            <p:cNvGrpSpPr/>
            <p:nvPr/>
          </p:nvGrpSpPr>
          <p:grpSpPr>
            <a:xfrm>
              <a:off x="2405046" y="596456"/>
              <a:ext cx="3581421" cy="670641"/>
              <a:chOff x="4847862" y="2173125"/>
              <a:chExt cx="5640462" cy="1110538"/>
            </a:xfrm>
          </p:grpSpPr>
          <p:cxnSp>
            <p:nvCxnSpPr>
              <p:cNvPr id="14" name="直接连接符 13"/>
              <p:cNvCxnSpPr/>
              <p:nvPr/>
            </p:nvCxnSpPr>
            <p:spPr>
              <a:xfrm>
                <a:off x="4933410" y="3283663"/>
                <a:ext cx="5499632" cy="0"/>
              </a:xfrm>
              <a:prstGeom prst="line">
                <a:avLst/>
              </a:prstGeom>
              <a:noFill/>
              <a:ln w="19050" cap="flat" cmpd="sng" algn="ctr">
                <a:solidFill>
                  <a:srgbClr val="E7E6E6">
                    <a:lumMod val="50000"/>
                  </a:srgbClr>
                </a:solidFill>
                <a:prstDash val="sysDot"/>
                <a:miter lim="800000"/>
                <a:tailEnd type="oval"/>
              </a:ln>
              <a:effectLst/>
            </p:spPr>
          </p:cxnSp>
          <p:sp>
            <p:nvSpPr>
              <p:cNvPr id="21" name="矩形 20"/>
              <p:cNvSpPr/>
              <p:nvPr/>
            </p:nvSpPr>
            <p:spPr>
              <a:xfrm>
                <a:off x="4847862" y="2173125"/>
                <a:ext cx="5640462" cy="968349"/>
              </a:xfrm>
              <a:prstGeom prst="rect">
                <a:avLst/>
              </a:prstGeom>
            </p:spPr>
            <p:txBody>
              <a:bodyPr wrap="none" lIns="91440" tIns="45720" rIns="91440" bIns="45720">
                <a:spAutoFit/>
              </a:bodyPr>
              <a:lstStyle/>
              <a:p>
                <a:pPr lvl="0" defTabSz="1218323">
                  <a:defRPr/>
                </a:pPr>
                <a:r>
                  <a:rPr lang="en-US" altLang="zh-CN" sz="3200" b="1" kern="0" dirty="0">
                    <a:solidFill>
                      <a:srgbClr val="1F497D"/>
                    </a:solidFill>
                    <a:latin typeface="微软雅黑"/>
                    <a:cs typeface="+mn-ea"/>
                    <a:sym typeface="+mn-lt"/>
                  </a:rPr>
                  <a:t>Empirical results</a:t>
                </a:r>
                <a:endParaRPr kumimoji="0" lang="en-US" altLang="zh-CN" sz="3200" b="1" i="0" u="none" strike="noStrike" kern="0" cap="none" spc="0" normalizeH="0" baseline="0" noProof="0" dirty="0">
                  <a:ln>
                    <a:noFill/>
                  </a:ln>
                  <a:solidFill>
                    <a:srgbClr val="1F497D"/>
                  </a:solidFill>
                  <a:effectLst/>
                  <a:uLnTx/>
                  <a:uFillTx/>
                  <a:latin typeface="微软雅黑"/>
                  <a:ea typeface="微软雅黑"/>
                  <a:cs typeface="+mn-ea"/>
                  <a:sym typeface="+mn-lt"/>
                </a:endParaRPr>
              </a:p>
            </p:txBody>
          </p:sp>
        </p:grpSp>
        <p:grpSp>
          <p:nvGrpSpPr>
            <p:cNvPr id="2" name="Group 1"/>
            <p:cNvGrpSpPr/>
            <p:nvPr/>
          </p:nvGrpSpPr>
          <p:grpSpPr>
            <a:xfrm>
              <a:off x="535492" y="131765"/>
              <a:ext cx="1750508" cy="1670910"/>
              <a:chOff x="1515206" y="2173125"/>
              <a:chExt cx="2449676" cy="2449676"/>
            </a:xfrm>
          </p:grpSpPr>
          <p:grpSp>
            <p:nvGrpSpPr>
              <p:cNvPr id="15" name="组合 14"/>
              <p:cNvGrpSpPr/>
              <p:nvPr/>
            </p:nvGrpSpPr>
            <p:grpSpPr>
              <a:xfrm>
                <a:off x="1515206" y="2173125"/>
                <a:ext cx="2449676" cy="2449676"/>
                <a:chOff x="1959919" y="2023759"/>
                <a:chExt cx="2773806" cy="2773806"/>
              </a:xfrm>
            </p:grpSpPr>
            <p:grpSp>
              <p:nvGrpSpPr>
                <p:cNvPr id="16" name="组合 15"/>
                <p:cNvGrpSpPr/>
                <p:nvPr/>
              </p:nvGrpSpPr>
              <p:grpSpPr>
                <a:xfrm>
                  <a:off x="1959919" y="2023759"/>
                  <a:ext cx="2773806" cy="2773806"/>
                  <a:chOff x="2099081" y="2031187"/>
                  <a:chExt cx="2739620" cy="2739620"/>
                </a:xfrm>
              </p:grpSpPr>
              <p:sp>
                <p:nvSpPr>
                  <p:cNvPr id="19" name="椭圆 18"/>
                  <p:cNvSpPr/>
                  <p:nvPr/>
                </p:nvSpPr>
                <p:spPr>
                  <a:xfrm>
                    <a:off x="2099081" y="2031187"/>
                    <a:ext cx="2739620" cy="2739620"/>
                  </a:xfrm>
                  <a:prstGeom prst="ellipse">
                    <a:avLst/>
                  </a:prstGeom>
                  <a:gradFill flip="none" rotWithShape="1">
                    <a:gsLst>
                      <a:gs pos="0">
                        <a:sysClr val="window" lastClr="FFFFFF">
                          <a:lumMod val="85000"/>
                        </a:sysClr>
                      </a:gs>
                      <a:gs pos="100000">
                        <a:sysClr val="window" lastClr="FFFFFF">
                          <a:alpha val="99000"/>
                        </a:sysClr>
                      </a:gs>
                    </a:gsLst>
                    <a:path path="circle">
                      <a:fillToRect l="100000" t="100000"/>
                    </a:path>
                    <a:tileRect r="-100000" b="-100000"/>
                  </a:gradFill>
                  <a:ln w="12700" cap="flat" cmpd="sng" algn="ctr">
                    <a:noFill/>
                    <a:prstDash val="solid"/>
                    <a:miter lim="800000"/>
                  </a:ln>
                  <a:effectLst>
                    <a:softEdge rad="101600"/>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Arial"/>
                      <a:ea typeface="微软雅黑"/>
                      <a:cs typeface="+mn-ea"/>
                      <a:sym typeface="+mn-lt"/>
                    </a:endParaRPr>
                  </a:p>
                </p:txBody>
              </p:sp>
              <p:sp>
                <p:nvSpPr>
                  <p:cNvPr id="20" name="圆角矩形 19"/>
                  <p:cNvSpPr/>
                  <p:nvPr/>
                </p:nvSpPr>
                <p:spPr>
                  <a:xfrm>
                    <a:off x="2377216" y="2309322"/>
                    <a:ext cx="2183348" cy="2183348"/>
                  </a:xfrm>
                  <a:prstGeom prst="roundRect">
                    <a:avLst>
                      <a:gd name="adj" fmla="val 50000"/>
                    </a:avLst>
                  </a:prstGeom>
                  <a:gradFill flip="none" rotWithShape="1">
                    <a:gsLst>
                      <a:gs pos="100000">
                        <a:sysClr val="window" lastClr="FFFFFF"/>
                      </a:gs>
                      <a:gs pos="0">
                        <a:srgbClr val="B8BBBC"/>
                      </a:gs>
                    </a:gsLst>
                    <a:lin ang="5400000" scaled="0"/>
                    <a:tileRect/>
                  </a:gradFill>
                  <a:ln w="12700" cap="flat" cmpd="sng" algn="ctr">
                    <a:noFill/>
                    <a:prstDash val="solid"/>
                    <a:miter lim="800000"/>
                  </a:ln>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Arial"/>
                      <a:ea typeface="微软雅黑"/>
                      <a:cs typeface="+mn-ea"/>
                      <a:sym typeface="+mn-lt"/>
                    </a:endParaRPr>
                  </a:p>
                </p:txBody>
              </p:sp>
            </p:grpSp>
            <p:sp>
              <p:nvSpPr>
                <p:cNvPr id="17" name="椭圆 16"/>
                <p:cNvSpPr/>
                <p:nvPr/>
              </p:nvSpPr>
              <p:spPr>
                <a:xfrm>
                  <a:off x="2510240" y="2574081"/>
                  <a:ext cx="1673164" cy="1673161"/>
                </a:xfrm>
                <a:prstGeom prst="ellipse">
                  <a:avLst/>
                </a:prstGeom>
                <a:solidFill>
                  <a:schemeClr val="accent1">
                    <a:lumMod val="75000"/>
                  </a:schemeClr>
                </a:solidFill>
                <a:ln w="12700" cap="flat" cmpd="sng" algn="ctr">
                  <a:noFill/>
                  <a:prstDash val="solid"/>
                  <a:miter lim="800000"/>
                </a:ln>
                <a:effectLst>
                  <a:innerShdw blurRad="203200" dist="50800" dir="16200000">
                    <a:prstClr val="black">
                      <a:alpha val="50000"/>
                    </a:prstClr>
                  </a:inn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0" cap="none" spc="0" normalizeH="0" baseline="0" noProof="0">
                    <a:ln>
                      <a:noFill/>
                    </a:ln>
                    <a:solidFill>
                      <a:sysClr val="window" lastClr="FFFFFF"/>
                    </a:solidFill>
                    <a:effectLst/>
                    <a:uLnTx/>
                    <a:uFillTx/>
                    <a:latin typeface="Arial"/>
                    <a:ea typeface="微软雅黑"/>
                    <a:cs typeface="+mn-ea"/>
                    <a:sym typeface="+mn-lt"/>
                  </a:endParaRPr>
                </a:p>
              </p:txBody>
            </p:sp>
          </p:grpSp>
          <p:sp>
            <p:nvSpPr>
              <p:cNvPr id="28" name="TextBox 27"/>
              <p:cNvSpPr txBox="1"/>
              <p:nvPr/>
            </p:nvSpPr>
            <p:spPr>
              <a:xfrm>
                <a:off x="2252210" y="2531122"/>
                <a:ext cx="847903" cy="1624403"/>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6600" b="1" kern="0" dirty="0">
                    <a:solidFill>
                      <a:sysClr val="window" lastClr="FFFFFF"/>
                    </a:solidFill>
                    <a:latin typeface="Arial"/>
                    <a:ea typeface="微软雅黑"/>
                    <a:cs typeface="+mn-ea"/>
                    <a:sym typeface="+mn-lt"/>
                  </a:rPr>
                  <a:t>4</a:t>
                </a:r>
                <a:endParaRPr kumimoji="0" lang="en-US" altLang="zh-CN" sz="6600" b="1" i="0" u="none" strike="noStrike" kern="0" cap="none" spc="0" normalizeH="0" baseline="0" noProof="0" dirty="0">
                  <a:ln>
                    <a:noFill/>
                  </a:ln>
                  <a:solidFill>
                    <a:sysClr val="window" lastClr="FFFFFF"/>
                  </a:solidFill>
                  <a:effectLst/>
                  <a:uLnTx/>
                  <a:uFillTx/>
                  <a:latin typeface="Arial"/>
                  <a:ea typeface="微软雅黑"/>
                  <a:cs typeface="+mn-ea"/>
                  <a:sym typeface="+mn-lt"/>
                </a:endParaRPr>
              </a:p>
            </p:txBody>
          </p:sp>
        </p:grpSp>
      </p:grpSp>
      <p:sp>
        <p:nvSpPr>
          <p:cNvPr id="26" name="矩形: 圆角 25">
            <a:extLst>
              <a:ext uri="{FF2B5EF4-FFF2-40B4-BE49-F238E27FC236}">
                <a16:creationId xmlns:a16="http://schemas.microsoft.com/office/drawing/2014/main" id="{2CF5A0B5-35BD-4970-9A21-A3C153E395D6}"/>
              </a:ext>
            </a:extLst>
          </p:cNvPr>
          <p:cNvSpPr/>
          <p:nvPr/>
        </p:nvSpPr>
        <p:spPr>
          <a:xfrm>
            <a:off x="1148080" y="2053967"/>
            <a:ext cx="10581214" cy="3849363"/>
          </a:xfrm>
          <a:prstGeom prst="roundRect">
            <a:avLst/>
          </a:prstGeom>
          <a:noFill/>
          <a:ln w="9525">
            <a:solidFill>
              <a:schemeClr val="bg1">
                <a:lumMod val="50000"/>
              </a:schemeClr>
            </a:solidFill>
            <a:prstDash val="sysDot"/>
          </a:ln>
          <a:effectLst>
            <a:glow rad="101600">
              <a:schemeClr val="accent1">
                <a:lumMod val="75000"/>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31" name="文本框 30">
            <a:extLst>
              <a:ext uri="{FF2B5EF4-FFF2-40B4-BE49-F238E27FC236}">
                <a16:creationId xmlns:a16="http://schemas.microsoft.com/office/drawing/2014/main" id="{64A4CF0F-A4D1-49B9-B35B-B5D7E5BFCA06}"/>
              </a:ext>
            </a:extLst>
          </p:cNvPr>
          <p:cNvSpPr txBox="1"/>
          <p:nvPr/>
        </p:nvSpPr>
        <p:spPr>
          <a:xfrm>
            <a:off x="1938701" y="2446094"/>
            <a:ext cx="9191153" cy="798745"/>
          </a:xfrm>
          <a:prstGeom prst="rect">
            <a:avLst/>
          </a:prstGeom>
          <a:noFill/>
        </p:spPr>
        <p:txBody>
          <a:bodyPr wrap="square" rtlCol="0">
            <a:spAutoFit/>
          </a:bodyPr>
          <a:lstStyle/>
          <a:p>
            <a:pPr>
              <a:lnSpc>
                <a:spcPct val="120000"/>
              </a:lnSpc>
            </a:pPr>
            <a:r>
              <a:rPr lang="en-US" altLang="zh-CN" sz="2000" dirty="0">
                <a:latin typeface="Times New Roman" panose="02020603050405020304" pitchFamily="18" charset="0"/>
                <a:cs typeface="Times New Roman" panose="02020603050405020304" pitchFamily="18" charset="0"/>
              </a:rPr>
              <a:t>①Earnings are upward sloping and concave with experience, and the relation between pay and performance diminishes over time. </a:t>
            </a:r>
            <a:endParaRPr lang="zh-CN" altLang="en-US" sz="2000"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953B2706-CBAE-4B92-A03A-50D76A59518E}"/>
              </a:ext>
            </a:extLst>
          </p:cNvPr>
          <p:cNvSpPr txBox="1"/>
          <p:nvPr/>
        </p:nvSpPr>
        <p:spPr>
          <a:xfrm>
            <a:off x="1938700" y="3373443"/>
            <a:ext cx="9105220" cy="798745"/>
          </a:xfrm>
          <a:prstGeom prst="rect">
            <a:avLst/>
          </a:prstGeom>
          <a:noFill/>
        </p:spPr>
        <p:txBody>
          <a:bodyPr wrap="square" rtlCol="0">
            <a:spAutoFit/>
          </a:bodyPr>
          <a:lstStyle/>
          <a:p>
            <a:pPr>
              <a:lnSpc>
                <a:spcPct val="120000"/>
              </a:lnSpc>
            </a:pPr>
            <a:r>
              <a:rPr lang="en-US" altLang="zh-CN" sz="2000" dirty="0">
                <a:latin typeface="Times New Roman" panose="02020603050405020304" pitchFamily="18" charset="0"/>
                <a:cs typeface="Times New Roman" panose="02020603050405020304" pitchFamily="18" charset="0"/>
              </a:rPr>
              <a:t>②The primary empirical finding in this study is that the relation between performance and a chief executive's salary and bonus declines with CEO-experience. </a:t>
            </a:r>
            <a:endParaRPr lang="zh-CN" altLang="en-US" sz="2000"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3A91610A-0844-4FC2-9A80-4BDF0814939E}"/>
              </a:ext>
            </a:extLst>
          </p:cNvPr>
          <p:cNvSpPr txBox="1"/>
          <p:nvPr/>
        </p:nvSpPr>
        <p:spPr>
          <a:xfrm>
            <a:off x="1938700" y="4309544"/>
            <a:ext cx="9274070" cy="1168077"/>
          </a:xfrm>
          <a:prstGeom prst="rect">
            <a:avLst/>
          </a:prstGeom>
          <a:noFill/>
        </p:spPr>
        <p:txBody>
          <a:bodyPr wrap="square" rtlCol="0">
            <a:spAutoFit/>
          </a:bodyPr>
          <a:lstStyle/>
          <a:p>
            <a:pPr>
              <a:lnSpc>
                <a:spcPct val="120000"/>
              </a:lnSpc>
            </a:pPr>
            <a:r>
              <a:rPr lang="en-US" altLang="zh-CN" sz="2000" dirty="0">
                <a:latin typeface="Times New Roman" panose="02020603050405020304" pitchFamily="18" charset="0"/>
                <a:cs typeface="Times New Roman" panose="02020603050405020304" pitchFamily="18" charset="0"/>
              </a:rPr>
              <a:t>③The declining relation between cash compensation and performance will continue to hold for total compensation if executives receive more stock options during early years than in later years.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21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2250"/>
                                        <p:tgtEl>
                                          <p:spTgt spid="26"/>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up)">
                                      <p:cBhvr>
                                        <p:cTn id="14" dur="500"/>
                                        <p:tgtEl>
                                          <p:spTgt spid="31"/>
                                        </p:tgtEl>
                                      </p:cBhvr>
                                    </p:animEffect>
                                  </p:childTnLst>
                                </p:cTn>
                              </p:par>
                              <p:par>
                                <p:cTn id="15" presetID="22" presetClass="entr" presetSubtype="1" fill="hold" grpId="0" nodeType="withEffect">
                                  <p:stCondLst>
                                    <p:cond delay="1000"/>
                                  </p:stCondLst>
                                  <p:childTnLst>
                                    <p:set>
                                      <p:cBhvr>
                                        <p:cTn id="16" dur="1" fill="hold">
                                          <p:stCondLst>
                                            <p:cond delay="0"/>
                                          </p:stCondLst>
                                        </p:cTn>
                                        <p:tgtEl>
                                          <p:spTgt spid="32"/>
                                        </p:tgtEl>
                                        <p:attrNameLst>
                                          <p:attrName>style.visibility</p:attrName>
                                        </p:attrNameLst>
                                      </p:cBhvr>
                                      <p:to>
                                        <p:strVal val="visible"/>
                                      </p:to>
                                    </p:set>
                                    <p:animEffect transition="in" filter="wipe(up)">
                                      <p:cBhvr>
                                        <p:cTn id="17" dur="500"/>
                                        <p:tgtEl>
                                          <p:spTgt spid="32"/>
                                        </p:tgtEl>
                                      </p:cBhvr>
                                    </p:animEffect>
                                  </p:childTnLst>
                                </p:cTn>
                              </p:par>
                              <p:par>
                                <p:cTn id="18" presetID="22" presetClass="entr" presetSubtype="1" fill="hold" grpId="0" nodeType="withEffect">
                                  <p:stCondLst>
                                    <p:cond delay="200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1" grpId="0"/>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870281" y="751821"/>
            <a:ext cx="2451435" cy="670641"/>
            <a:chOff x="4847862" y="2173125"/>
            <a:chExt cx="10191855" cy="1110538"/>
          </a:xfrm>
        </p:grpSpPr>
        <p:cxnSp>
          <p:nvCxnSpPr>
            <p:cNvPr id="14" name="直接连接符 13"/>
            <p:cNvCxnSpPr/>
            <p:nvPr/>
          </p:nvCxnSpPr>
          <p:spPr>
            <a:xfrm>
              <a:off x="4933410" y="3283663"/>
              <a:ext cx="10106307" cy="0"/>
            </a:xfrm>
            <a:prstGeom prst="line">
              <a:avLst/>
            </a:prstGeom>
            <a:noFill/>
            <a:ln w="19050" cap="flat" cmpd="sng" algn="ctr">
              <a:solidFill>
                <a:srgbClr val="E7E6E6">
                  <a:lumMod val="50000"/>
                </a:srgbClr>
              </a:solidFill>
              <a:prstDash val="sysDot"/>
              <a:miter lim="800000"/>
              <a:tailEnd type="oval"/>
            </a:ln>
            <a:effectLst/>
          </p:spPr>
        </p:cxnSp>
        <p:sp>
          <p:nvSpPr>
            <p:cNvPr id="21" name="矩形 20"/>
            <p:cNvSpPr/>
            <p:nvPr/>
          </p:nvSpPr>
          <p:spPr>
            <a:xfrm>
              <a:off x="4847862" y="2173125"/>
              <a:ext cx="2812484" cy="968349"/>
            </a:xfrm>
            <a:prstGeom prst="rect">
              <a:avLst/>
            </a:prstGeom>
          </p:spPr>
          <p:txBody>
            <a:bodyPr wrap="none" lIns="91440" tIns="45720" rIns="91440" bIns="45720">
              <a:spAutoFit/>
            </a:bodyPr>
            <a:lstStyle/>
            <a:p>
              <a:pPr lvl="0" defTabSz="1218323">
                <a:defRPr/>
              </a:pPr>
              <a:r>
                <a:rPr lang="en-US" altLang="zh-CN" sz="3200" b="1" kern="0" dirty="0">
                  <a:solidFill>
                    <a:srgbClr val="1F497D"/>
                  </a:solidFill>
                  <a:latin typeface="微软雅黑"/>
                  <a:cs typeface="+mn-ea"/>
                  <a:sym typeface="+mn-lt"/>
                </a:rPr>
                <a:t>Conclusion</a:t>
              </a:r>
              <a:endParaRPr kumimoji="0" lang="en-US" altLang="zh-CN" sz="3200" b="1" i="0" u="none" strike="noStrike" kern="0" cap="none" spc="0" normalizeH="0" baseline="0" noProof="0" dirty="0">
                <a:ln>
                  <a:noFill/>
                </a:ln>
                <a:solidFill>
                  <a:srgbClr val="1F497D"/>
                </a:solidFill>
                <a:effectLst/>
                <a:uLnTx/>
                <a:uFillTx/>
                <a:latin typeface="微软雅黑"/>
                <a:ea typeface="微软雅黑"/>
                <a:cs typeface="+mn-ea"/>
                <a:sym typeface="+mn-lt"/>
              </a:endParaRPr>
            </a:p>
          </p:txBody>
        </p:sp>
      </p:grpSp>
      <p:sp>
        <p:nvSpPr>
          <p:cNvPr id="27" name="矩形 26"/>
          <p:cNvSpPr/>
          <p:nvPr/>
        </p:nvSpPr>
        <p:spPr>
          <a:xfrm>
            <a:off x="0" y="6679670"/>
            <a:ext cx="12192000" cy="178329"/>
          </a:xfrm>
          <a:prstGeom prst="rect">
            <a:avLst/>
          </a:prstGeom>
          <a:solidFill>
            <a:srgbClr val="005A9E"/>
          </a:solidFill>
          <a:ln w="25400" cap="flat" cmpd="sng" algn="ctr">
            <a:noFill/>
            <a:prstDash val="solid"/>
          </a:ln>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ea"/>
              <a:sym typeface="+mn-lt"/>
            </a:endParaRPr>
          </a:p>
        </p:txBody>
      </p:sp>
      <p:grpSp>
        <p:nvGrpSpPr>
          <p:cNvPr id="5" name="组合 4">
            <a:extLst>
              <a:ext uri="{FF2B5EF4-FFF2-40B4-BE49-F238E27FC236}">
                <a16:creationId xmlns:a16="http://schemas.microsoft.com/office/drawing/2014/main" id="{71461764-0990-49EF-ADF6-112AFEBA79B8}"/>
              </a:ext>
            </a:extLst>
          </p:cNvPr>
          <p:cNvGrpSpPr/>
          <p:nvPr/>
        </p:nvGrpSpPr>
        <p:grpSpPr>
          <a:xfrm>
            <a:off x="1668047" y="2420200"/>
            <a:ext cx="9283183" cy="2934634"/>
            <a:chOff x="1668047" y="2420200"/>
            <a:chExt cx="9283183" cy="2934634"/>
          </a:xfrm>
        </p:grpSpPr>
        <p:sp>
          <p:nvSpPr>
            <p:cNvPr id="6" name="矩形 5"/>
            <p:cNvSpPr/>
            <p:nvPr/>
          </p:nvSpPr>
          <p:spPr>
            <a:xfrm>
              <a:off x="2286000" y="2945688"/>
              <a:ext cx="8418283" cy="1883657"/>
            </a:xfrm>
            <a:prstGeom prst="rect">
              <a:avLst/>
            </a:prstGeom>
          </p:spPr>
          <p:txBody>
            <a:bodyPr wrap="square">
              <a:spAutoFit/>
            </a:bodyPr>
            <a:lstStyle/>
            <a:p>
              <a:pPr>
                <a:lnSpc>
                  <a:spcPct val="150000"/>
                </a:lnSpc>
              </a:pPr>
              <a:r>
                <a:rPr lang="en-US" altLang="zh-CN" sz="2000" dirty="0">
                  <a:solidFill>
                    <a:schemeClr val="tx2">
                      <a:lumMod val="50000"/>
                    </a:schemeClr>
                  </a:solidFill>
                  <a:latin typeface="Times New Roman" panose="02020603050405020304" pitchFamily="18" charset="0"/>
                  <a:cs typeface="Times New Roman" panose="02020603050405020304" pitchFamily="18" charset="0"/>
                </a:rPr>
                <a:t>Our inability to distinguish more strongly between the alternative hypotheses may reflect that both learning and incentives are important underlying forces affecting compensation and that it is impossible to disentangle or isolate their relative </a:t>
              </a:r>
              <a:r>
                <a:rPr lang="en-US" altLang="zh-CN" sz="2000" dirty="0" err="1">
                  <a:solidFill>
                    <a:schemeClr val="tx2">
                      <a:lumMod val="50000"/>
                    </a:schemeClr>
                  </a:solidFill>
                  <a:latin typeface="Times New Roman" panose="02020603050405020304" pitchFamily="18" charset="0"/>
                  <a:cs typeface="Times New Roman" panose="02020603050405020304" pitchFamily="18" charset="0"/>
                </a:rPr>
                <a:t>im</a:t>
              </a:r>
              <a:r>
                <a:rPr lang="en-US" altLang="zh-CN" sz="2000" dirty="0">
                  <a:solidFill>
                    <a:schemeClr val="tx2">
                      <a:lumMod val="50000"/>
                    </a:schemeClr>
                  </a:solidFill>
                  <a:latin typeface="Times New Roman" panose="02020603050405020304" pitchFamily="18" charset="0"/>
                  <a:cs typeface="Times New Roman" panose="02020603050405020304" pitchFamily="18" charset="0"/>
                </a:rPr>
                <a:t>- portance. </a:t>
              </a:r>
              <a:endParaRPr lang="zh-CN" altLang="en-US" sz="2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9" name="矩形: 圆角 8"/>
            <p:cNvSpPr/>
            <p:nvPr/>
          </p:nvSpPr>
          <p:spPr>
            <a:xfrm>
              <a:off x="1668047" y="2420200"/>
              <a:ext cx="9283183" cy="2934634"/>
            </a:xfrm>
            <a:prstGeom prst="roundRect">
              <a:avLst/>
            </a:prstGeom>
            <a:noFill/>
            <a:ln>
              <a:solidFill>
                <a:schemeClr val="accent1">
                  <a:shade val="50000"/>
                  <a:alpha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3402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1000"/>
                                        <p:tgtEl>
                                          <p:spTgt spid="3"/>
                                        </p:tgtEl>
                                      </p:cBhvr>
                                    </p:animEffect>
                                  </p:childTnLst>
                                </p:cTn>
                              </p:par>
                            </p:childTnLst>
                          </p:cTn>
                        </p:par>
                        <p:par>
                          <p:cTn id="8" fill="hold">
                            <p:stCondLst>
                              <p:cond delay="1000"/>
                            </p:stCondLst>
                            <p:childTnLst>
                              <p:par>
                                <p:cTn id="9" presetID="13" presetClass="entr" presetSubtype="3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plus(out)">
                                      <p:cBhvr>
                                        <p:cTn id="11"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1387</TotalTime>
  <Words>600</Words>
  <Application>Microsoft Office PowerPoint</Application>
  <PresentationFormat>宽屏</PresentationFormat>
  <Paragraphs>35</Paragraphs>
  <Slides>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 Unicode MS</vt:lpstr>
      <vt:lpstr>等线</vt:lpstr>
      <vt:lpstr>宋体</vt:lpstr>
      <vt:lpstr>微软雅黑</vt:lpstr>
      <vt:lpstr>Arial</vt:lpstr>
      <vt:lpstr>Calibri</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SPX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Mila</dc:creator>
  <cp:lastModifiedBy>Li cong</cp:lastModifiedBy>
  <cp:revision>97</cp:revision>
  <dcterms:created xsi:type="dcterms:W3CDTF">2017-04-11T04:06:12Z</dcterms:created>
  <dcterms:modified xsi:type="dcterms:W3CDTF">2018-05-04T15:45:25Z</dcterms:modified>
</cp:coreProperties>
</file>