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51" r:id="rId1"/>
  </p:sldMasterIdLst>
  <p:notesMasterIdLst>
    <p:notesMasterId r:id="rId19"/>
  </p:notesMasterIdLst>
  <p:sldIdLst>
    <p:sldId id="256" r:id="rId2"/>
    <p:sldId id="257" r:id="rId3"/>
    <p:sldId id="258" r:id="rId4"/>
    <p:sldId id="259" r:id="rId5"/>
    <p:sldId id="261" r:id="rId6"/>
    <p:sldId id="262" r:id="rId7"/>
    <p:sldId id="268" r:id="rId8"/>
    <p:sldId id="263" r:id="rId9"/>
    <p:sldId id="269" r:id="rId10"/>
    <p:sldId id="270" r:id="rId11"/>
    <p:sldId id="264" r:id="rId12"/>
    <p:sldId id="265" r:id="rId13"/>
    <p:sldId id="271" r:id="rId14"/>
    <p:sldId id="272" r:id="rId15"/>
    <p:sldId id="266" r:id="rId16"/>
    <p:sldId id="267"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snapToGrid="0" snapToObjects="1">
      <p:cViewPr>
        <p:scale>
          <a:sx n="78" d="100"/>
          <a:sy n="78" d="100"/>
        </p:scale>
        <p:origin x="144"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B8994-80DF-1840-91B7-63F27084DFB7}" type="datetimeFigureOut">
              <a:rPr kumimoji="1" lang="zh-CN" altLang="en-US" smtClean="0"/>
              <a:t>2018/5/6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59A58-C109-C844-B12A-30B10FDB991F}" type="slidenum">
              <a:rPr kumimoji="1" lang="zh-CN" altLang="en-US" smtClean="0"/>
              <a:t>‹#›</a:t>
            </a:fld>
            <a:endParaRPr kumimoji="1" lang="zh-CN" altLang="en-US"/>
          </a:p>
        </p:txBody>
      </p:sp>
    </p:spTree>
    <p:extLst>
      <p:ext uri="{BB962C8B-B14F-4D97-AF65-F5344CB8AC3E}">
        <p14:creationId xmlns:p14="http://schemas.microsoft.com/office/powerpoint/2010/main" val="593204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0E8EE9-747F-8746-8423-B109A20A76E2}"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0E8EE9-747F-8746-8423-B109A20A76E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0E8EE9-747F-8746-8423-B109A20A76E2}" type="slidenum">
              <a:rPr kumimoji="1" lang="zh-CN" altLang="en-US" smtClean="0"/>
              <a:t>‹#›</a:t>
            </a:fld>
            <a:endParaRPr kumimoji="1"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0E8EE9-747F-8746-8423-B109A20A76E2}"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0E8EE9-747F-8746-8423-B109A20A76E2}" type="slidenum">
              <a:rPr kumimoji="1" lang="zh-CN" altLang="en-US" smtClean="0"/>
              <a:t>‹#›</a:t>
            </a:fld>
            <a:endParaRPr kumimoji="1"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0E8EE9-747F-8746-8423-B109A20A76E2}"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0E8EE9-747F-8746-8423-B109A20A76E2}"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0E8EE9-747F-8746-8423-B109A20A76E2}"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0E8EE9-747F-8746-8423-B109A20A76E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0E8EE9-747F-8746-8423-B109A20A76E2}"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0E8EE9-747F-8746-8423-B109A20A76E2}"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0E8EE9-747F-8746-8423-B109A20A76E2}"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0E8EE9-747F-8746-8423-B109A20A76E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0E8EE9-747F-8746-8423-B109A20A76E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0E8EE9-747F-8746-8423-B109A20A76E2}"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8FCB56-CC7F-DA47-9CB5-867A3083CDB0}" type="datetimeFigureOut">
              <a:rPr kumimoji="1" lang="zh-CN" altLang="en-US" smtClean="0"/>
              <a:t>2018/5/6</a:t>
            </a:fld>
            <a:endParaRPr kumimoji="1" lang="zh-CN" alt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0E8EE9-747F-8746-8423-B109A20A76E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8FCB56-CC7F-DA47-9CB5-867A3083CDB0}" type="datetimeFigureOut">
              <a:rPr kumimoji="1" lang="zh-CN" altLang="en-US" smtClean="0"/>
              <a:t>2018/5/6</a:t>
            </a:fld>
            <a:endParaRPr kumimoji="1"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0E8EE9-747F-8746-8423-B109A20A76E2}" type="slidenum">
              <a:rPr kumimoji="1" lang="zh-CN" altLang="en-US" smtClean="0"/>
              <a:t>‹#›</a:t>
            </a:fld>
            <a:endParaRPr kumimoji="1" lang="zh-CN" altLang="en-US"/>
          </a:p>
        </p:txBody>
      </p:sp>
    </p:spTree>
    <p:extLst>
      <p:ext uri="{BB962C8B-B14F-4D97-AF65-F5344CB8AC3E}">
        <p14:creationId xmlns:p14="http://schemas.microsoft.com/office/powerpoint/2010/main" val="17269705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 id="2147484263" r:id="rId12"/>
    <p:sldLayoutId id="2147484264" r:id="rId13"/>
    <p:sldLayoutId id="2147484265" r:id="rId14"/>
    <p:sldLayoutId id="2147484266" r:id="rId15"/>
    <p:sldLayoutId id="21474842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61519" y="1223157"/>
            <a:ext cx="8637073" cy="1443677"/>
          </a:xfrm>
        </p:spPr>
        <p:txBody>
          <a:bodyPr>
            <a:normAutofit/>
          </a:bodyPr>
          <a:lstStyle/>
          <a:p>
            <a:pPr algn="ctr"/>
            <a:r>
              <a:rPr lang="en-US" altLang="zh-CN" sz="3000" dirty="0"/>
              <a:t>Corporate governance, chief executive officer compensation, and firm performance</a:t>
            </a:r>
            <a:r>
              <a:rPr lang="zh-CN" altLang="zh-CN" sz="3000" dirty="0"/>
              <a:t> </a:t>
            </a:r>
            <a:endParaRPr kumimoji="1" lang="zh-CN" altLang="en-US" sz="3000" dirty="0"/>
          </a:p>
        </p:txBody>
      </p:sp>
      <p:sp>
        <p:nvSpPr>
          <p:cNvPr id="3" name="副标题 2"/>
          <p:cNvSpPr>
            <a:spLocks noGrp="1"/>
          </p:cNvSpPr>
          <p:nvPr>
            <p:ph type="subTitle" idx="1"/>
          </p:nvPr>
        </p:nvSpPr>
        <p:spPr>
          <a:xfrm>
            <a:off x="3747277" y="4896868"/>
            <a:ext cx="5265555" cy="708286"/>
          </a:xfrm>
        </p:spPr>
        <p:txBody>
          <a:bodyPr/>
          <a:lstStyle/>
          <a:p>
            <a:pPr algn="ctr"/>
            <a:r>
              <a:rPr kumimoji="1" lang="zh-CN" altLang="en-US" dirty="0" smtClean="0"/>
              <a:t>刘铭锋  </a:t>
            </a:r>
            <a:r>
              <a:rPr kumimoji="1" lang="en-US" altLang="zh-CN" dirty="0" smtClean="0"/>
              <a:t>17721004</a:t>
            </a:r>
            <a:endParaRPr kumimoji="1" lang="zh-CN" altLang="en-US" dirty="0"/>
          </a:p>
        </p:txBody>
      </p:sp>
    </p:spTree>
    <p:extLst>
      <p:ext uri="{BB962C8B-B14F-4D97-AF65-F5344CB8AC3E}">
        <p14:creationId xmlns:p14="http://schemas.microsoft.com/office/powerpoint/2010/main" val="68538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a:t>2</a:t>
            </a:r>
            <a:endParaRPr kumimoji="1" lang="zh-CN" altLang="en-US" sz="6000" dirty="0"/>
          </a:p>
        </p:txBody>
      </p:sp>
      <p:sp>
        <p:nvSpPr>
          <p:cNvPr id="3" name="矩形 2"/>
          <p:cNvSpPr/>
          <p:nvPr/>
        </p:nvSpPr>
        <p:spPr>
          <a:xfrm>
            <a:off x="2544252" y="789083"/>
            <a:ext cx="8134633" cy="830997"/>
          </a:xfrm>
          <a:prstGeom prst="rect">
            <a:avLst/>
          </a:prstGeom>
        </p:spPr>
        <p:txBody>
          <a:bodyPr wrap="square" lIns="91440" tIns="45720" rIns="91440" bIns="45720">
            <a:spAutoFit/>
          </a:bodyPr>
          <a:lstStyle/>
          <a:p>
            <a:pPr defTabSz="1218323">
              <a:defRPr/>
            </a:pPr>
            <a:r>
              <a:rPr lang="en-US" altLang="zh-CN" sz="2400" dirty="0"/>
              <a:t>Methodological approach, sample, and variable descriptions</a:t>
            </a:r>
            <a:endParaRPr lang="en-US" altLang="zh-CN" sz="2400" b="1" kern="0" dirty="0">
              <a:solidFill>
                <a:schemeClr val="tx2"/>
              </a:solidFill>
              <a:cs typeface="+mn-ea"/>
              <a:sym typeface="+mn-lt"/>
            </a:endParaRPr>
          </a:p>
        </p:txBody>
      </p:sp>
      <p:sp>
        <p:nvSpPr>
          <p:cNvPr id="7" name="文本框 6"/>
          <p:cNvSpPr txBox="1"/>
          <p:nvPr/>
        </p:nvSpPr>
        <p:spPr>
          <a:xfrm>
            <a:off x="2360161" y="2264849"/>
            <a:ext cx="8057468" cy="2923877"/>
          </a:xfrm>
          <a:prstGeom prst="rect">
            <a:avLst/>
          </a:prstGeom>
          <a:noFill/>
        </p:spPr>
        <p:txBody>
          <a:bodyPr wrap="square" rtlCol="0">
            <a:spAutoFit/>
          </a:bodyPr>
          <a:lstStyle/>
          <a:p>
            <a:r>
              <a:rPr lang="en-US" altLang="zh-CN" sz="2400" dirty="0" smtClean="0"/>
              <a:t>2.5</a:t>
            </a:r>
            <a:r>
              <a:rPr lang="zh-CN" altLang="en-US" sz="2400" dirty="0" smtClean="0"/>
              <a:t> </a:t>
            </a:r>
            <a:r>
              <a:rPr lang="en-US" altLang="zh-CN" sz="2400" dirty="0" smtClean="0"/>
              <a:t>Board </a:t>
            </a:r>
            <a:r>
              <a:rPr lang="en-US" altLang="zh-CN" sz="2400" dirty="0"/>
              <a:t>of director and ownership variables</a:t>
            </a:r>
            <a:endParaRPr lang="zh-CN" altLang="zh-CN" sz="2400" dirty="0"/>
          </a:p>
          <a:p>
            <a:r>
              <a:rPr lang="zh-CN" altLang="en-US" sz="2000" dirty="0" smtClean="0"/>
              <a:t>    </a:t>
            </a:r>
            <a:r>
              <a:rPr lang="en-US" altLang="zh-CN" sz="2000" dirty="0" smtClean="0"/>
              <a:t>Article </a:t>
            </a:r>
            <a:r>
              <a:rPr lang="en-US" altLang="zh-CN" sz="2000" dirty="0"/>
              <a:t>proxies for the effectiveness of monitoring by the board of directors by using eight measures that characterize the composition of the board.</a:t>
            </a:r>
            <a:endParaRPr lang="zh-CN" altLang="zh-CN" sz="2000" dirty="0"/>
          </a:p>
          <a:p>
            <a:r>
              <a:rPr lang="zh-CN" altLang="en-US" sz="2000" dirty="0" smtClean="0"/>
              <a:t>    </a:t>
            </a:r>
            <a:r>
              <a:rPr lang="en-US" altLang="zh-CN" sz="2000" dirty="0" smtClean="0"/>
              <a:t>We </a:t>
            </a:r>
            <a:r>
              <a:rPr lang="en-US" altLang="zh-CN" sz="2000" dirty="0"/>
              <a:t>expect that outside directors who have been appointed by the CEO, who are `gray', or who are interlocked are less independent of the CEO and less effective monitors.</a:t>
            </a:r>
            <a:endParaRPr lang="zh-CN" altLang="zh-CN" sz="2000" dirty="0"/>
          </a:p>
          <a:p>
            <a:r>
              <a:rPr lang="zh-CN" altLang="en-US" sz="2000" dirty="0" smtClean="0"/>
              <a:t>    </a:t>
            </a:r>
            <a:r>
              <a:rPr lang="en-US" altLang="zh-CN" sz="2000" dirty="0" smtClean="0"/>
              <a:t>Outside </a:t>
            </a:r>
            <a:r>
              <a:rPr lang="en-US" altLang="zh-CN" sz="2000" dirty="0"/>
              <a:t>directors may become less effective as they grow older or serve on `too many' boards.</a:t>
            </a:r>
            <a:endParaRPr kumimoji="1" lang="zh-CN" altLang="en-US" sz="2000" dirty="0"/>
          </a:p>
        </p:txBody>
      </p:sp>
    </p:spTree>
    <p:extLst>
      <p:ext uri="{BB962C8B-B14F-4D97-AF65-F5344CB8AC3E}">
        <p14:creationId xmlns:p14="http://schemas.microsoft.com/office/powerpoint/2010/main" val="718942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smtClean="0"/>
              <a:t>3</a:t>
            </a:r>
            <a:endParaRPr kumimoji="1" lang="zh-CN" altLang="en-US" sz="6000" dirty="0"/>
          </a:p>
        </p:txBody>
      </p:sp>
      <p:sp>
        <p:nvSpPr>
          <p:cNvPr id="3" name="矩形 2"/>
          <p:cNvSpPr/>
          <p:nvPr/>
        </p:nvSpPr>
        <p:spPr>
          <a:xfrm>
            <a:off x="2511595" y="948610"/>
            <a:ext cx="8134633" cy="461665"/>
          </a:xfrm>
          <a:prstGeom prst="rect">
            <a:avLst/>
          </a:prstGeom>
        </p:spPr>
        <p:txBody>
          <a:bodyPr wrap="square" lIns="91440" tIns="45720" rIns="91440" bIns="45720">
            <a:spAutoFit/>
          </a:bodyPr>
          <a:lstStyle/>
          <a:p>
            <a:pPr defTabSz="1218323">
              <a:defRPr/>
            </a:pPr>
            <a:r>
              <a:rPr lang="en-US" altLang="zh-CN" sz="2400" dirty="0"/>
              <a:t>Results – the level of CEO compensation</a:t>
            </a:r>
            <a:r>
              <a:rPr lang="zh-CN" altLang="zh-CN" sz="2400" dirty="0"/>
              <a:t> </a:t>
            </a:r>
            <a:endParaRPr lang="en-US" altLang="zh-CN" sz="2400" b="1" kern="0" dirty="0">
              <a:solidFill>
                <a:schemeClr val="tx2"/>
              </a:solidFill>
              <a:cs typeface="+mn-ea"/>
              <a:sym typeface="+mn-lt"/>
            </a:endParaRPr>
          </a:p>
        </p:txBody>
      </p:sp>
      <p:sp>
        <p:nvSpPr>
          <p:cNvPr id="6" name="文本框 5"/>
          <p:cNvSpPr txBox="1"/>
          <p:nvPr/>
        </p:nvSpPr>
        <p:spPr>
          <a:xfrm>
            <a:off x="2360161" y="2334985"/>
            <a:ext cx="7693762" cy="3046988"/>
          </a:xfrm>
          <a:prstGeom prst="rect">
            <a:avLst/>
          </a:prstGeom>
          <a:noFill/>
        </p:spPr>
        <p:txBody>
          <a:bodyPr wrap="square" rtlCol="0">
            <a:spAutoFit/>
          </a:bodyPr>
          <a:lstStyle/>
          <a:p>
            <a:r>
              <a:rPr lang="en-US" altLang="zh-CN" sz="2400" dirty="0"/>
              <a:t>The association between the level of CEO compensation and the firm's demand for a high-quality CEO, prior firm performance, firm risk, and the board and ownership structure, is examined using a cross-sectional multiple regression. The regression equation includes as a dependent variable one of the three measures of CEO compensation.</a:t>
            </a:r>
            <a:r>
              <a:rPr lang="zh-CN" altLang="zh-CN" sz="2400" dirty="0" smtClean="0">
                <a:effectLst/>
              </a:rPr>
              <a:t> </a:t>
            </a:r>
            <a:endParaRPr kumimoji="1" lang="zh-CN" altLang="en-US" sz="2400" dirty="0"/>
          </a:p>
        </p:txBody>
      </p:sp>
    </p:spTree>
    <p:extLst>
      <p:ext uri="{BB962C8B-B14F-4D97-AF65-F5344CB8AC3E}">
        <p14:creationId xmlns:p14="http://schemas.microsoft.com/office/powerpoint/2010/main" val="254821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315684"/>
            <a:ext cx="5549900" cy="277041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0" y="315685"/>
            <a:ext cx="5609771" cy="31750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71" y="3490685"/>
            <a:ext cx="5740400" cy="26797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4171" y="3490685"/>
            <a:ext cx="5499100" cy="2222500"/>
          </a:xfrm>
          <a:prstGeom prst="rect">
            <a:avLst/>
          </a:prstGeom>
        </p:spPr>
      </p:pic>
    </p:spTree>
    <p:extLst>
      <p:ext uri="{BB962C8B-B14F-4D97-AF65-F5344CB8AC3E}">
        <p14:creationId xmlns:p14="http://schemas.microsoft.com/office/powerpoint/2010/main" val="703919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smtClean="0"/>
              <a:t>3</a:t>
            </a:r>
            <a:endParaRPr kumimoji="1" lang="zh-CN" altLang="en-US" sz="6000" dirty="0"/>
          </a:p>
        </p:txBody>
      </p:sp>
      <p:sp>
        <p:nvSpPr>
          <p:cNvPr id="3" name="矩形 2"/>
          <p:cNvSpPr/>
          <p:nvPr/>
        </p:nvSpPr>
        <p:spPr>
          <a:xfrm>
            <a:off x="2511595" y="948610"/>
            <a:ext cx="8134633" cy="461665"/>
          </a:xfrm>
          <a:prstGeom prst="rect">
            <a:avLst/>
          </a:prstGeom>
        </p:spPr>
        <p:txBody>
          <a:bodyPr wrap="square" lIns="91440" tIns="45720" rIns="91440" bIns="45720">
            <a:spAutoFit/>
          </a:bodyPr>
          <a:lstStyle/>
          <a:p>
            <a:pPr defTabSz="1218323">
              <a:defRPr/>
            </a:pPr>
            <a:r>
              <a:rPr lang="en-US" altLang="zh-CN" sz="2400" dirty="0"/>
              <a:t>Results – the level of CEO compensation</a:t>
            </a:r>
            <a:r>
              <a:rPr lang="zh-CN" altLang="zh-CN" sz="2400" dirty="0"/>
              <a:t> </a:t>
            </a:r>
            <a:endParaRPr lang="en-US" altLang="zh-CN" sz="2400" b="1" kern="0" dirty="0">
              <a:solidFill>
                <a:schemeClr val="tx2"/>
              </a:solidFill>
              <a:cs typeface="+mn-ea"/>
              <a:sym typeface="+mn-lt"/>
            </a:endParaRPr>
          </a:p>
        </p:txBody>
      </p:sp>
      <p:sp>
        <p:nvSpPr>
          <p:cNvPr id="4" name="文本框 3"/>
          <p:cNvSpPr txBox="1"/>
          <p:nvPr/>
        </p:nvSpPr>
        <p:spPr>
          <a:xfrm>
            <a:off x="2360161" y="2188029"/>
            <a:ext cx="7040619" cy="2710542"/>
          </a:xfrm>
          <a:prstGeom prst="rect">
            <a:avLst/>
          </a:prstGeom>
          <a:noFill/>
        </p:spPr>
        <p:txBody>
          <a:bodyPr wrap="square" rtlCol="0">
            <a:spAutoFit/>
          </a:bodyPr>
          <a:lstStyle/>
          <a:p>
            <a:r>
              <a:rPr lang="en-US" altLang="zh-CN" sz="2400" dirty="0"/>
              <a:t>CEO compensation is cross </a:t>
            </a:r>
            <a:r>
              <a:rPr lang="en-US" altLang="zh-CN" sz="2400" dirty="0" err="1"/>
              <a:t>sectionally</a:t>
            </a:r>
            <a:r>
              <a:rPr lang="en-US" altLang="zh-CN" sz="2400" dirty="0"/>
              <a:t> related to firm size, investment opportunities, prior performance, and firm risk. Larger firms and firms with higher investment opportunities pay higher CEO compensation, which we interpret as reflecting their demand for higher-quality managerial talent.</a:t>
            </a:r>
            <a:r>
              <a:rPr lang="zh-CN" altLang="zh-CN" sz="2400" dirty="0" smtClean="0">
                <a:effectLst/>
              </a:rPr>
              <a:t> </a:t>
            </a:r>
            <a:endParaRPr kumimoji="1" lang="zh-CN" altLang="en-US" sz="2400" dirty="0"/>
          </a:p>
        </p:txBody>
      </p:sp>
    </p:spTree>
    <p:extLst>
      <p:ext uri="{BB962C8B-B14F-4D97-AF65-F5344CB8AC3E}">
        <p14:creationId xmlns:p14="http://schemas.microsoft.com/office/powerpoint/2010/main" val="1764951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smtClean="0"/>
              <a:t>3</a:t>
            </a:r>
            <a:endParaRPr kumimoji="1" lang="zh-CN" altLang="en-US" sz="6000" dirty="0"/>
          </a:p>
        </p:txBody>
      </p:sp>
      <p:sp>
        <p:nvSpPr>
          <p:cNvPr id="3" name="矩形 2"/>
          <p:cNvSpPr/>
          <p:nvPr/>
        </p:nvSpPr>
        <p:spPr>
          <a:xfrm>
            <a:off x="2511595" y="948610"/>
            <a:ext cx="8134633" cy="461665"/>
          </a:xfrm>
          <a:prstGeom prst="rect">
            <a:avLst/>
          </a:prstGeom>
        </p:spPr>
        <p:txBody>
          <a:bodyPr wrap="square" lIns="91440" tIns="45720" rIns="91440" bIns="45720">
            <a:spAutoFit/>
          </a:bodyPr>
          <a:lstStyle/>
          <a:p>
            <a:pPr defTabSz="1218323">
              <a:defRPr/>
            </a:pPr>
            <a:r>
              <a:rPr lang="en-US" altLang="zh-CN" sz="2400" dirty="0"/>
              <a:t>Results – the level of CEO compensation</a:t>
            </a:r>
            <a:r>
              <a:rPr lang="zh-CN" altLang="zh-CN" sz="2400" dirty="0"/>
              <a:t> </a:t>
            </a:r>
            <a:endParaRPr lang="en-US" altLang="zh-CN" sz="2400" b="1" kern="0" dirty="0">
              <a:solidFill>
                <a:schemeClr val="tx2"/>
              </a:solidFill>
              <a:cs typeface="+mn-ea"/>
              <a:sym typeface="+mn-lt"/>
            </a:endParaRPr>
          </a:p>
        </p:txBody>
      </p:sp>
      <p:sp>
        <p:nvSpPr>
          <p:cNvPr id="4" name="文本框 3"/>
          <p:cNvSpPr txBox="1"/>
          <p:nvPr/>
        </p:nvSpPr>
        <p:spPr>
          <a:xfrm>
            <a:off x="2256263" y="1991139"/>
            <a:ext cx="8645296" cy="3816429"/>
          </a:xfrm>
          <a:prstGeom prst="rect">
            <a:avLst/>
          </a:prstGeom>
          <a:noFill/>
        </p:spPr>
        <p:txBody>
          <a:bodyPr wrap="square" rtlCol="0">
            <a:spAutoFit/>
          </a:bodyPr>
          <a:lstStyle/>
          <a:p>
            <a:r>
              <a:rPr lang="en-US" altLang="zh-CN" sz="2200" dirty="0" smtClean="0"/>
              <a:t>1.Total </a:t>
            </a:r>
            <a:r>
              <a:rPr lang="en-US" altLang="zh-CN" sz="2200" dirty="0"/>
              <a:t>compensation has a significant negative association with the percentage of inside directors on the board.</a:t>
            </a:r>
            <a:endParaRPr lang="zh-CN" altLang="zh-CN" sz="2200" dirty="0"/>
          </a:p>
          <a:p>
            <a:r>
              <a:rPr lang="en-US" altLang="zh-CN" sz="2200" dirty="0"/>
              <a:t> </a:t>
            </a:r>
            <a:r>
              <a:rPr lang="en-US" altLang="zh-CN" sz="2200" dirty="0" smtClean="0"/>
              <a:t>2.Less </a:t>
            </a:r>
            <a:r>
              <a:rPr lang="en-US" altLang="zh-CN" sz="2200" dirty="0"/>
              <a:t>independent outside directors are associated with greater CEO compensation.</a:t>
            </a:r>
            <a:endParaRPr lang="zh-CN" altLang="zh-CN" sz="2200" dirty="0"/>
          </a:p>
          <a:p>
            <a:r>
              <a:rPr lang="en-US" altLang="zh-CN" sz="2200" dirty="0"/>
              <a:t> </a:t>
            </a:r>
            <a:r>
              <a:rPr lang="en-US" altLang="zh-CN" sz="2200" dirty="0" smtClean="0"/>
              <a:t>3.Support </a:t>
            </a:r>
            <a:r>
              <a:rPr lang="en-US" altLang="zh-CN" sz="2200" dirty="0"/>
              <a:t>the reform advocates' arguments for mandatory retirement ages or term limits, and the argument that directors are less effective when they serve on too many other boards.</a:t>
            </a:r>
            <a:endParaRPr lang="zh-CN" altLang="zh-CN" sz="2200" dirty="0"/>
          </a:p>
          <a:p>
            <a:r>
              <a:rPr lang="en-US" altLang="zh-CN" sz="2200" dirty="0"/>
              <a:t> </a:t>
            </a:r>
            <a:r>
              <a:rPr lang="en-US" altLang="zh-CN" sz="2200" dirty="0" smtClean="0"/>
              <a:t>4.The </a:t>
            </a:r>
            <a:r>
              <a:rPr lang="en-US" altLang="zh-CN" sz="2200" dirty="0"/>
              <a:t>signs of the coefficients on the ownership structure variables are also consistent with the interpretation that less effective governance structures are associated with increases in CEO compensation.</a:t>
            </a:r>
            <a:r>
              <a:rPr lang="zh-CN" altLang="zh-CN" sz="2200" dirty="0" smtClean="0">
                <a:effectLst/>
              </a:rPr>
              <a:t> </a:t>
            </a:r>
            <a:endParaRPr kumimoji="1" lang="zh-CN" altLang="en-US" sz="2200" dirty="0"/>
          </a:p>
        </p:txBody>
      </p:sp>
    </p:spTree>
    <p:extLst>
      <p:ext uri="{BB962C8B-B14F-4D97-AF65-F5344CB8AC3E}">
        <p14:creationId xmlns:p14="http://schemas.microsoft.com/office/powerpoint/2010/main" val="1954373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a:t>4</a:t>
            </a:r>
            <a:endParaRPr kumimoji="1" lang="zh-CN" altLang="en-US" sz="6000" dirty="0"/>
          </a:p>
        </p:txBody>
      </p:sp>
      <p:sp>
        <p:nvSpPr>
          <p:cNvPr id="4" name="矩形 3"/>
          <p:cNvSpPr/>
          <p:nvPr/>
        </p:nvSpPr>
        <p:spPr>
          <a:xfrm>
            <a:off x="2527924" y="763944"/>
            <a:ext cx="8134633" cy="830997"/>
          </a:xfrm>
          <a:prstGeom prst="rect">
            <a:avLst/>
          </a:prstGeom>
        </p:spPr>
        <p:txBody>
          <a:bodyPr wrap="square" lIns="91440" tIns="45720" rIns="91440" bIns="45720">
            <a:spAutoFit/>
          </a:bodyPr>
          <a:lstStyle/>
          <a:p>
            <a:pPr defTabSz="1218323">
              <a:defRPr/>
            </a:pPr>
            <a:r>
              <a:rPr lang="en-US" altLang="zh-CN" sz="2400" dirty="0"/>
              <a:t>Excess CEO compensation and subsequent firm performance</a:t>
            </a:r>
            <a:r>
              <a:rPr lang="zh-CN" altLang="zh-CN" sz="2400" dirty="0"/>
              <a:t> </a:t>
            </a:r>
            <a:endParaRPr lang="en-US" altLang="zh-CN" sz="2400" b="1" kern="0" dirty="0">
              <a:solidFill>
                <a:schemeClr val="tx2"/>
              </a:solidFill>
              <a:cs typeface="+mn-ea"/>
              <a:sym typeface="+mn-lt"/>
            </a:endParaRPr>
          </a:p>
        </p:txBody>
      </p:sp>
      <p:sp>
        <p:nvSpPr>
          <p:cNvPr id="6" name="文本框 5"/>
          <p:cNvSpPr txBox="1"/>
          <p:nvPr/>
        </p:nvSpPr>
        <p:spPr>
          <a:xfrm>
            <a:off x="2527924" y="1813207"/>
            <a:ext cx="6743700" cy="769441"/>
          </a:xfrm>
          <a:prstGeom prst="rect">
            <a:avLst/>
          </a:prstGeom>
          <a:noFill/>
        </p:spPr>
        <p:txBody>
          <a:bodyPr wrap="square" rtlCol="0">
            <a:spAutoFit/>
          </a:bodyPr>
          <a:lstStyle/>
          <a:p>
            <a:r>
              <a:rPr lang="en-US" altLang="zh-CN" sz="2200" dirty="0"/>
              <a:t>Compute the following linear combination for each CEO:</a:t>
            </a:r>
            <a:r>
              <a:rPr lang="zh-CN" altLang="zh-CN" sz="2200" dirty="0" smtClean="0">
                <a:effectLst/>
              </a:rPr>
              <a:t> </a:t>
            </a:r>
            <a:endParaRPr kumimoji="1" lang="zh-CN" altLang="en-US" sz="22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24" y="2727999"/>
            <a:ext cx="8953026" cy="700523"/>
          </a:xfrm>
          <a:prstGeom prst="rect">
            <a:avLst/>
          </a:prstGeom>
        </p:spPr>
      </p:pic>
      <p:sp>
        <p:nvSpPr>
          <p:cNvPr id="8" name="文本框 7"/>
          <p:cNvSpPr txBox="1"/>
          <p:nvPr/>
        </p:nvSpPr>
        <p:spPr>
          <a:xfrm>
            <a:off x="2527924" y="3838304"/>
            <a:ext cx="7791733" cy="1468481"/>
          </a:xfrm>
          <a:prstGeom prst="rect">
            <a:avLst/>
          </a:prstGeom>
          <a:noFill/>
        </p:spPr>
        <p:txBody>
          <a:bodyPr wrap="square" rtlCol="0">
            <a:spAutoFit/>
          </a:bodyPr>
          <a:lstStyle/>
          <a:p>
            <a:r>
              <a:rPr lang="en-US" altLang="zh-CN" sz="2200" dirty="0"/>
              <a:t>Overall, the predictable component of compensation due to board and ownership structure variables exhibits a significant negative association with subsequent firm operating and stock market performance.</a:t>
            </a:r>
            <a:r>
              <a:rPr lang="zh-CN" altLang="zh-CN" sz="2200" dirty="0" smtClean="0">
                <a:effectLst/>
              </a:rPr>
              <a:t> </a:t>
            </a:r>
            <a:endParaRPr kumimoji="1" lang="zh-CN" altLang="en-US" sz="2200" dirty="0"/>
          </a:p>
        </p:txBody>
      </p:sp>
    </p:spTree>
    <p:extLst>
      <p:ext uri="{BB962C8B-B14F-4D97-AF65-F5344CB8AC3E}">
        <p14:creationId xmlns:p14="http://schemas.microsoft.com/office/powerpoint/2010/main" val="291810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smtClean="0"/>
              <a:t>5</a:t>
            </a:r>
            <a:endParaRPr kumimoji="1" lang="zh-CN" altLang="en-US" sz="6000" dirty="0"/>
          </a:p>
        </p:txBody>
      </p:sp>
      <p:sp>
        <p:nvSpPr>
          <p:cNvPr id="3" name="矩形 2"/>
          <p:cNvSpPr/>
          <p:nvPr/>
        </p:nvSpPr>
        <p:spPr>
          <a:xfrm>
            <a:off x="2527924" y="948610"/>
            <a:ext cx="8134633" cy="461665"/>
          </a:xfrm>
          <a:prstGeom prst="rect">
            <a:avLst/>
          </a:prstGeom>
        </p:spPr>
        <p:txBody>
          <a:bodyPr wrap="square" lIns="91440" tIns="45720" rIns="91440" bIns="45720">
            <a:spAutoFit/>
          </a:bodyPr>
          <a:lstStyle/>
          <a:p>
            <a:r>
              <a:rPr lang="en-US" altLang="zh-CN" sz="2400"/>
              <a:t>Sensitivity tests</a:t>
            </a:r>
            <a:endParaRPr lang="zh-CN" altLang="zh-CN" sz="2400" dirty="0"/>
          </a:p>
        </p:txBody>
      </p:sp>
      <p:sp>
        <p:nvSpPr>
          <p:cNvPr id="4" name="文本框 3"/>
          <p:cNvSpPr txBox="1"/>
          <p:nvPr/>
        </p:nvSpPr>
        <p:spPr>
          <a:xfrm>
            <a:off x="2527923" y="1410275"/>
            <a:ext cx="8134633" cy="1938992"/>
          </a:xfrm>
          <a:prstGeom prst="rect">
            <a:avLst/>
          </a:prstGeom>
          <a:noFill/>
        </p:spPr>
        <p:txBody>
          <a:bodyPr wrap="square" rtlCol="0">
            <a:spAutoFit/>
          </a:bodyPr>
          <a:lstStyle/>
          <a:p>
            <a:r>
              <a:rPr lang="en-US" altLang="zh-CN" sz="2000" dirty="0" smtClean="0"/>
              <a:t>T</a:t>
            </a:r>
            <a:r>
              <a:rPr lang="en-US" altLang="zh-CN" sz="2000" smtClean="0"/>
              <a:t>est </a:t>
            </a:r>
            <a:r>
              <a:rPr lang="en-US" altLang="zh-CN" sz="2000" dirty="0"/>
              <a:t>the sensitivity of the results to a number of alternative specifications: </a:t>
            </a:r>
            <a:endParaRPr lang="en-US" altLang="zh-CN" sz="2000" dirty="0" smtClean="0"/>
          </a:p>
          <a:p>
            <a:pPr marL="457200" indent="-457200">
              <a:buAutoNum type="arabicParenBoth"/>
            </a:pPr>
            <a:r>
              <a:rPr lang="en-US" altLang="zh-CN" sz="2000" dirty="0" smtClean="0"/>
              <a:t>inclusion </a:t>
            </a:r>
            <a:r>
              <a:rPr lang="en-US" altLang="zh-CN" sz="2000" dirty="0"/>
              <a:t>of mix of compensation as an economic determinant of CEO pay; </a:t>
            </a:r>
          </a:p>
          <a:p>
            <a:pPr marL="457200" indent="-457200">
              <a:buAutoNum type="arabicParenBoth"/>
            </a:pPr>
            <a:r>
              <a:rPr lang="en-US" altLang="zh-CN" sz="2000" dirty="0" smtClean="0"/>
              <a:t>averaging </a:t>
            </a:r>
            <a:r>
              <a:rPr lang="en-US" altLang="zh-CN" sz="2000" dirty="0"/>
              <a:t>individual firm observations; </a:t>
            </a:r>
          </a:p>
          <a:p>
            <a:pPr marL="457200" indent="-457200">
              <a:buAutoNum type="arabicParenBoth"/>
            </a:pPr>
            <a:r>
              <a:rPr lang="en-US" altLang="zh-CN" sz="2000" dirty="0" smtClean="0"/>
              <a:t>using </a:t>
            </a:r>
            <a:r>
              <a:rPr lang="en-US" altLang="zh-CN" sz="2000" dirty="0"/>
              <a:t>log-transformed CEO compensation and sales.</a:t>
            </a:r>
            <a:r>
              <a:rPr lang="zh-CN" altLang="zh-CN" sz="2000" dirty="0" smtClean="0">
                <a:effectLst/>
              </a:rPr>
              <a:t> </a:t>
            </a:r>
            <a:endParaRPr kumimoji="1" lang="zh-CN" altLang="en-US" sz="2000" dirty="0"/>
          </a:p>
        </p:txBody>
      </p:sp>
      <p:sp>
        <p:nvSpPr>
          <p:cNvPr id="5" name="文本框 4"/>
          <p:cNvSpPr txBox="1"/>
          <p:nvPr/>
        </p:nvSpPr>
        <p:spPr>
          <a:xfrm>
            <a:off x="2527923" y="3563939"/>
            <a:ext cx="8542848" cy="2862322"/>
          </a:xfrm>
          <a:prstGeom prst="rect">
            <a:avLst/>
          </a:prstGeom>
          <a:noFill/>
        </p:spPr>
        <p:txBody>
          <a:bodyPr wrap="square" rtlCol="0">
            <a:spAutoFit/>
          </a:bodyPr>
          <a:lstStyle/>
          <a:p>
            <a:r>
              <a:rPr lang="en-US" altLang="zh-CN" sz="2000" dirty="0"/>
              <a:t>These sensitivity results, which are obtained by observing Averaging individual firm and Using log-transformed CEO compensation and sales, reinforce the findings that the board and ownership variables measure managerial entrenchment. Given uncertainty about whether the performance effects of the governance structure would be fully impounded in the level of stock price, it is not surprising that predictions of subsequent stock market performance with board and ownership structure are less robust to alternative specifications.</a:t>
            </a:r>
            <a:r>
              <a:rPr lang="zh-CN" altLang="zh-CN" sz="2000" dirty="0" smtClean="0">
                <a:effectLst/>
              </a:rPr>
              <a:t> </a:t>
            </a:r>
            <a:endParaRPr kumimoji="1" lang="zh-CN" altLang="en-US" sz="2000" dirty="0"/>
          </a:p>
        </p:txBody>
      </p:sp>
    </p:spTree>
    <p:extLst>
      <p:ext uri="{BB962C8B-B14F-4D97-AF65-F5344CB8AC3E}">
        <p14:creationId xmlns:p14="http://schemas.microsoft.com/office/powerpoint/2010/main" val="1747520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smtClean="0"/>
              <a:t>5</a:t>
            </a:r>
            <a:endParaRPr kumimoji="1" lang="zh-CN" altLang="en-US" sz="6000" dirty="0"/>
          </a:p>
        </p:txBody>
      </p:sp>
      <p:sp>
        <p:nvSpPr>
          <p:cNvPr id="5" name="矩形 4"/>
          <p:cNvSpPr/>
          <p:nvPr/>
        </p:nvSpPr>
        <p:spPr>
          <a:xfrm>
            <a:off x="2527924" y="948610"/>
            <a:ext cx="8134633" cy="461665"/>
          </a:xfrm>
          <a:prstGeom prst="rect">
            <a:avLst/>
          </a:prstGeom>
        </p:spPr>
        <p:txBody>
          <a:bodyPr wrap="square" lIns="91440" tIns="45720" rIns="91440" bIns="45720">
            <a:spAutoFit/>
          </a:bodyPr>
          <a:lstStyle/>
          <a:p>
            <a:r>
              <a:rPr lang="en-US" altLang="zh-CN" sz="2400" dirty="0"/>
              <a:t>Conclusions</a:t>
            </a:r>
            <a:endParaRPr lang="zh-CN" altLang="zh-CN" sz="2400" dirty="0"/>
          </a:p>
        </p:txBody>
      </p:sp>
      <p:sp>
        <p:nvSpPr>
          <p:cNvPr id="9" name="文本框 8"/>
          <p:cNvSpPr txBox="1"/>
          <p:nvPr/>
        </p:nvSpPr>
        <p:spPr>
          <a:xfrm>
            <a:off x="2360161" y="2481943"/>
            <a:ext cx="8024810" cy="2215991"/>
          </a:xfrm>
          <a:prstGeom prst="rect">
            <a:avLst/>
          </a:prstGeom>
          <a:noFill/>
        </p:spPr>
        <p:txBody>
          <a:bodyPr wrap="square" rtlCol="0">
            <a:spAutoFit/>
          </a:bodyPr>
          <a:lstStyle/>
          <a:p>
            <a:r>
              <a:rPr lang="en-US" altLang="zh-CN" sz="2400" dirty="0"/>
              <a:t>Firms with weaker governance structures have greater agency problems; that CEOs at firms with greater agency problems extract greater compensation; and that firms with greater agency problems perform worse</a:t>
            </a:r>
            <a:endParaRPr lang="zh-CN" altLang="zh-CN" sz="2400" dirty="0"/>
          </a:p>
          <a:p>
            <a:endParaRPr kumimoji="1" lang="zh-CN" altLang="en-US" dirty="0"/>
          </a:p>
        </p:txBody>
      </p:sp>
    </p:spTree>
    <p:extLst>
      <p:ext uri="{BB962C8B-B14F-4D97-AF65-F5344CB8AC3E}">
        <p14:creationId xmlns:p14="http://schemas.microsoft.com/office/powerpoint/2010/main" val="13767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
          <p:cNvGrpSpPr/>
          <p:nvPr/>
        </p:nvGrpSpPr>
        <p:grpSpPr>
          <a:xfrm>
            <a:off x="1027243" y="918804"/>
            <a:ext cx="2044407" cy="683705"/>
            <a:chOff x="4847862" y="2173125"/>
            <a:chExt cx="4400278" cy="1110538"/>
          </a:xfrm>
        </p:grpSpPr>
        <p:cxnSp>
          <p:nvCxnSpPr>
            <p:cNvPr id="8" name="直接连接符 13"/>
            <p:cNvCxnSpPr/>
            <p:nvPr/>
          </p:nvCxnSpPr>
          <p:spPr>
            <a:xfrm>
              <a:off x="4933412" y="3283663"/>
              <a:ext cx="4314728" cy="0"/>
            </a:xfrm>
            <a:prstGeom prst="line">
              <a:avLst/>
            </a:prstGeom>
            <a:noFill/>
            <a:ln w="19050" cap="flat" cmpd="sng" algn="ctr">
              <a:solidFill>
                <a:srgbClr val="E7E6E6">
                  <a:lumMod val="50000"/>
                </a:srgbClr>
              </a:solidFill>
              <a:prstDash val="sysDot"/>
              <a:miter lim="800000"/>
              <a:tailEnd type="oval"/>
            </a:ln>
            <a:effectLst/>
          </p:spPr>
        </p:cxnSp>
        <p:sp>
          <p:nvSpPr>
            <p:cNvPr id="9" name="矩形 8"/>
            <p:cNvSpPr/>
            <p:nvPr/>
          </p:nvSpPr>
          <p:spPr>
            <a:xfrm>
              <a:off x="4847862" y="2173125"/>
              <a:ext cx="1758235" cy="949847"/>
            </a:xfrm>
            <a:prstGeom prst="rect">
              <a:avLst/>
            </a:prstGeom>
          </p:spPr>
          <p:txBody>
            <a:bodyPr wrap="none" lIns="91440" tIns="45720" rIns="91440" bIns="45720">
              <a:spAutoFit/>
            </a:bodyPr>
            <a:lstStyle/>
            <a:p>
              <a:pPr defTabSz="1218323">
                <a:defRPr/>
              </a:pPr>
              <a:r>
                <a:rPr lang="en-US" altLang="zh-CN" sz="3200" b="1" kern="0" dirty="0">
                  <a:solidFill>
                    <a:schemeClr val="tx2"/>
                  </a:solidFill>
                  <a:cs typeface="+mn-ea"/>
                  <a:sym typeface="+mn-lt"/>
                </a:rPr>
                <a:t>Abstract</a:t>
              </a:r>
            </a:p>
          </p:txBody>
        </p:sp>
      </p:grpSp>
      <p:sp>
        <p:nvSpPr>
          <p:cNvPr id="10" name="文本框 9"/>
          <p:cNvSpPr txBox="1"/>
          <p:nvPr/>
        </p:nvSpPr>
        <p:spPr>
          <a:xfrm>
            <a:off x="2161308" y="2790703"/>
            <a:ext cx="7362702" cy="1631216"/>
          </a:xfrm>
          <a:prstGeom prst="rect">
            <a:avLst/>
          </a:prstGeom>
          <a:noFill/>
        </p:spPr>
        <p:txBody>
          <a:bodyPr wrap="square" rtlCol="0">
            <a:spAutoFit/>
          </a:bodyPr>
          <a:lstStyle/>
          <a:p>
            <a:r>
              <a:rPr lang="zh-CN" altLang="en-US" dirty="0" smtClean="0"/>
              <a:t>    </a:t>
            </a:r>
            <a:r>
              <a:rPr lang="en-US" altLang="zh-CN" sz="2000" dirty="0" smtClean="0"/>
              <a:t>The </a:t>
            </a:r>
            <a:r>
              <a:rPr lang="en-US" altLang="zh-CN" sz="2000" dirty="0"/>
              <a:t>purpose of this paper is to examine whether there is an association between the level of CEO compensation and the quality of firms’ corporate governance, and whether firms with weaker governance structures have poorer future performance</a:t>
            </a:r>
            <a:r>
              <a:rPr lang="en-US" altLang="zh-CN" sz="2000" dirty="0" smtClean="0"/>
              <a:t>.</a:t>
            </a:r>
            <a:endParaRPr lang="zh-CN" altLang="zh-CN" sz="2000" dirty="0"/>
          </a:p>
        </p:txBody>
      </p:sp>
    </p:spTree>
    <p:extLst>
      <p:ext uri="{BB962C8B-B14F-4D97-AF65-F5344CB8AC3E}">
        <p14:creationId xmlns:p14="http://schemas.microsoft.com/office/powerpoint/2010/main" val="13728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7243" y="918804"/>
            <a:ext cx="2044407" cy="683705"/>
            <a:chOff x="4847862" y="2173125"/>
            <a:chExt cx="4400278" cy="1110538"/>
          </a:xfrm>
        </p:grpSpPr>
        <p:cxnSp>
          <p:nvCxnSpPr>
            <p:cNvPr id="3" name="直接连接符 13"/>
            <p:cNvCxnSpPr/>
            <p:nvPr/>
          </p:nvCxnSpPr>
          <p:spPr>
            <a:xfrm>
              <a:off x="4933412" y="3283663"/>
              <a:ext cx="4314728" cy="0"/>
            </a:xfrm>
            <a:prstGeom prst="line">
              <a:avLst/>
            </a:prstGeom>
            <a:noFill/>
            <a:ln w="19050" cap="flat" cmpd="sng" algn="ctr">
              <a:solidFill>
                <a:srgbClr val="E7E6E6">
                  <a:lumMod val="50000"/>
                </a:srgbClr>
              </a:solidFill>
              <a:prstDash val="sysDot"/>
              <a:miter lim="800000"/>
              <a:tailEnd type="oval"/>
            </a:ln>
            <a:effectLst/>
          </p:spPr>
        </p:cxnSp>
        <p:sp>
          <p:nvSpPr>
            <p:cNvPr id="4" name="矩形 3"/>
            <p:cNvSpPr/>
            <p:nvPr/>
          </p:nvSpPr>
          <p:spPr>
            <a:xfrm>
              <a:off x="4847862" y="2173125"/>
              <a:ext cx="4203063" cy="949847"/>
            </a:xfrm>
            <a:prstGeom prst="rect">
              <a:avLst/>
            </a:prstGeom>
          </p:spPr>
          <p:txBody>
            <a:bodyPr wrap="none" lIns="91440" tIns="45720" rIns="91440" bIns="45720">
              <a:spAutoFit/>
            </a:bodyPr>
            <a:lstStyle/>
            <a:p>
              <a:pPr defTabSz="1218323">
                <a:defRPr/>
              </a:pPr>
              <a:r>
                <a:rPr lang="en-US" altLang="zh-CN" sz="3200" b="1" kern="0" dirty="0" smtClean="0">
                  <a:solidFill>
                    <a:schemeClr val="tx2"/>
                  </a:solidFill>
                  <a:cs typeface="+mn-ea"/>
                  <a:sym typeface="+mn-lt"/>
                </a:rPr>
                <a:t>Contents</a:t>
              </a:r>
              <a:endParaRPr lang="en-US" altLang="zh-CN" sz="3200" b="1" kern="0" dirty="0">
                <a:solidFill>
                  <a:schemeClr val="tx2"/>
                </a:solidFill>
                <a:cs typeface="+mn-ea"/>
                <a:sym typeface="+mn-lt"/>
              </a:endParaRPr>
            </a:p>
          </p:txBody>
        </p:sp>
      </p:grpSp>
      <p:grpSp>
        <p:nvGrpSpPr>
          <p:cNvPr id="32" name="组合 3">
            <a:extLst>
              <a:ext uri="{FF2B5EF4-FFF2-40B4-BE49-F238E27FC236}">
                <a16:creationId xmlns:a16="http://schemas.microsoft.com/office/drawing/2014/main" xmlns="" id="{BA44A8A2-1660-475B-BD0C-E40567A8DE6C}"/>
              </a:ext>
            </a:extLst>
          </p:cNvPr>
          <p:cNvGrpSpPr/>
          <p:nvPr/>
        </p:nvGrpSpPr>
        <p:grpSpPr>
          <a:xfrm>
            <a:off x="2766850" y="2340549"/>
            <a:ext cx="7949494" cy="2416981"/>
            <a:chOff x="3628133" y="1982742"/>
            <a:chExt cx="7949494" cy="2394511"/>
          </a:xfrm>
        </p:grpSpPr>
        <p:sp>
          <p:nvSpPr>
            <p:cNvPr id="33" name="矩形 11"/>
            <p:cNvSpPr/>
            <p:nvPr/>
          </p:nvSpPr>
          <p:spPr>
            <a:xfrm>
              <a:off x="4445545" y="3982790"/>
              <a:ext cx="7132082" cy="349832"/>
            </a:xfrm>
            <a:prstGeom prst="rect">
              <a:avLst/>
            </a:prstGeom>
          </p:spPr>
          <p:txBody>
            <a:bodyPr wrap="none">
              <a:spAutoFit/>
            </a:bodyPr>
            <a:lstStyle/>
            <a:p>
              <a:pPr algn="ctr">
                <a:spcAft>
                  <a:spcPts val="0"/>
                </a:spcAft>
                <a:defRPr/>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t>Excess CEO compensation and subsequent firm performance</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4"/>
            <p:cNvSpPr/>
            <p:nvPr/>
          </p:nvSpPr>
          <p:spPr>
            <a:xfrm>
              <a:off x="3628134" y="1982742"/>
              <a:ext cx="432000" cy="43200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1</a:t>
              </a:r>
              <a:endParaRPr lang="zh-CN" altLang="en-US" sz="2400" dirty="0">
                <a:latin typeface="+mn-ea"/>
                <a:cs typeface="Arial Unicode MS" panose="020B0604020202020204" pitchFamily="34" charset="-122"/>
              </a:endParaRPr>
            </a:p>
          </p:txBody>
        </p:sp>
        <p:sp>
          <p:nvSpPr>
            <p:cNvPr id="35" name="矩形 5"/>
            <p:cNvSpPr/>
            <p:nvPr/>
          </p:nvSpPr>
          <p:spPr>
            <a:xfrm>
              <a:off x="4498445" y="2045455"/>
              <a:ext cx="2034532" cy="349832"/>
            </a:xfrm>
            <a:prstGeom prst="rect">
              <a:avLst/>
            </a:prstGeom>
          </p:spPr>
          <p:txBody>
            <a:bodyPr wrap="none">
              <a:spAutoFit/>
            </a:bodyPr>
            <a:lstStyle/>
            <a:p>
              <a:pPr algn="ctr">
                <a:spcAft>
                  <a:spcPts val="0"/>
                </a:spcAft>
                <a:defRPr/>
              </a:pPr>
              <a:r>
                <a:rPr lang="en-US" altLang="zh-CN" dirty="0"/>
                <a:t>Literature review</a:t>
              </a:r>
              <a:endParaRPr lang="zh-CN" altLang="zh-CN" sz="1800" kern="100" dirty="0">
                <a:latin typeface="+mn-ea"/>
                <a:cs typeface="Times New Roman" panose="02020603050405020304" pitchFamily="18" charset="0"/>
              </a:endParaRPr>
            </a:p>
          </p:txBody>
        </p:sp>
        <p:sp>
          <p:nvSpPr>
            <p:cNvPr id="36" name="圆角矩形 6"/>
            <p:cNvSpPr/>
            <p:nvPr/>
          </p:nvSpPr>
          <p:spPr>
            <a:xfrm>
              <a:off x="3628134" y="2621995"/>
              <a:ext cx="432000" cy="43200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2</a:t>
              </a:r>
              <a:endParaRPr lang="zh-CN" altLang="en-US" sz="2400" dirty="0">
                <a:latin typeface="+mn-ea"/>
                <a:cs typeface="Arial Unicode MS" panose="020B0604020202020204" pitchFamily="34" charset="-122"/>
              </a:endParaRPr>
            </a:p>
          </p:txBody>
        </p:sp>
        <p:sp>
          <p:nvSpPr>
            <p:cNvPr id="37" name="矩形 7"/>
            <p:cNvSpPr/>
            <p:nvPr/>
          </p:nvSpPr>
          <p:spPr>
            <a:xfrm>
              <a:off x="4498445" y="2669945"/>
              <a:ext cx="7079182" cy="349832"/>
            </a:xfrm>
            <a:prstGeom prst="rect">
              <a:avLst/>
            </a:prstGeom>
          </p:spPr>
          <p:txBody>
            <a:bodyPr wrap="none">
              <a:spAutoFit/>
            </a:bodyPr>
            <a:lstStyle/>
            <a:p>
              <a:pPr algn="ctr">
                <a:spcAft>
                  <a:spcPts val="0"/>
                </a:spcAft>
                <a:defRPr/>
              </a:pPr>
              <a:r>
                <a:rPr lang="en-US" altLang="zh-CN"/>
                <a:t>Methodological approach, sample, and variable descriptions</a:t>
              </a:r>
              <a:endParaRPr lang="zh-CN" altLang="zh-CN" sz="1800" kern="100" dirty="0">
                <a:latin typeface="+mn-ea"/>
                <a:cs typeface="Times New Roman" panose="02020603050405020304" pitchFamily="18" charset="0"/>
              </a:endParaRPr>
            </a:p>
          </p:txBody>
        </p:sp>
        <p:sp>
          <p:nvSpPr>
            <p:cNvPr id="38" name="圆角矩形 8"/>
            <p:cNvSpPr/>
            <p:nvPr/>
          </p:nvSpPr>
          <p:spPr>
            <a:xfrm>
              <a:off x="3628133" y="3300436"/>
              <a:ext cx="432000" cy="43200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3</a:t>
              </a:r>
              <a:endParaRPr lang="zh-CN" altLang="en-US" sz="2400" dirty="0">
                <a:latin typeface="+mn-ea"/>
                <a:cs typeface="Arial Unicode MS" panose="020B0604020202020204" pitchFamily="34" charset="-122"/>
              </a:endParaRPr>
            </a:p>
          </p:txBody>
        </p:sp>
        <p:sp>
          <p:nvSpPr>
            <p:cNvPr id="39" name="矩形 9"/>
            <p:cNvSpPr/>
            <p:nvPr/>
          </p:nvSpPr>
          <p:spPr>
            <a:xfrm>
              <a:off x="4498445" y="3326367"/>
              <a:ext cx="4676280" cy="349832"/>
            </a:xfrm>
            <a:prstGeom prst="rect">
              <a:avLst/>
            </a:prstGeom>
          </p:spPr>
          <p:txBody>
            <a:bodyPr wrap="none">
              <a:spAutoFit/>
            </a:bodyPr>
            <a:lstStyle/>
            <a:p>
              <a:pPr algn="ctr">
                <a:spcAft>
                  <a:spcPts val="0"/>
                </a:spcAft>
                <a:defRPr/>
              </a:pPr>
              <a:r>
                <a:rPr lang="en-US" altLang="zh-CN" dirty="0"/>
                <a:t>Results – the level of CEO compensation</a:t>
              </a:r>
              <a:endParaRPr lang="zh-CN" altLang="zh-CN" sz="1800" kern="100" dirty="0">
                <a:latin typeface="+mn-ea"/>
                <a:cs typeface="Times New Roman" panose="02020603050405020304" pitchFamily="18" charset="0"/>
              </a:endParaRPr>
            </a:p>
          </p:txBody>
        </p:sp>
        <p:sp>
          <p:nvSpPr>
            <p:cNvPr id="40" name="圆角矩形 10"/>
            <p:cNvSpPr/>
            <p:nvPr/>
          </p:nvSpPr>
          <p:spPr>
            <a:xfrm>
              <a:off x="3628134" y="3945253"/>
              <a:ext cx="432000" cy="43200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4</a:t>
              </a:r>
              <a:endParaRPr lang="zh-CN" altLang="en-US" sz="2400" dirty="0">
                <a:latin typeface="+mn-ea"/>
                <a:cs typeface="Arial Unicode MS" panose="020B0604020202020204" pitchFamily="34" charset="-122"/>
              </a:endParaRPr>
            </a:p>
          </p:txBody>
        </p:sp>
      </p:grpSp>
      <p:sp>
        <p:nvSpPr>
          <p:cNvPr id="44" name="圆角矩形 10"/>
          <p:cNvSpPr/>
          <p:nvPr/>
        </p:nvSpPr>
        <p:spPr>
          <a:xfrm>
            <a:off x="2766850" y="4972344"/>
            <a:ext cx="432000" cy="45608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5</a:t>
            </a:r>
            <a:endParaRPr lang="zh-CN" altLang="en-US" sz="2400" dirty="0">
              <a:latin typeface="+mn-ea"/>
              <a:cs typeface="Arial Unicode MS" panose="020B0604020202020204" pitchFamily="34" charset="-122"/>
            </a:endParaRPr>
          </a:p>
        </p:txBody>
      </p:sp>
      <p:sp>
        <p:nvSpPr>
          <p:cNvPr id="45" name="圆角矩形 10"/>
          <p:cNvSpPr/>
          <p:nvPr/>
        </p:nvSpPr>
        <p:spPr>
          <a:xfrm>
            <a:off x="2766850" y="5657151"/>
            <a:ext cx="432000" cy="45608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6</a:t>
            </a:r>
            <a:endParaRPr lang="zh-CN" altLang="en-US" sz="2400" dirty="0">
              <a:latin typeface="+mn-ea"/>
              <a:cs typeface="Arial Unicode MS" panose="020B0604020202020204" pitchFamily="34" charset="-122"/>
            </a:endParaRPr>
          </a:p>
        </p:txBody>
      </p:sp>
      <p:sp>
        <p:nvSpPr>
          <p:cNvPr id="46" name="文本框 45"/>
          <p:cNvSpPr txBox="1"/>
          <p:nvPr/>
        </p:nvSpPr>
        <p:spPr>
          <a:xfrm>
            <a:off x="3763799" y="5021947"/>
            <a:ext cx="1781257" cy="369332"/>
          </a:xfrm>
          <a:prstGeom prst="rect">
            <a:avLst/>
          </a:prstGeom>
          <a:noFill/>
        </p:spPr>
        <p:txBody>
          <a:bodyPr wrap="none" rtlCol="0">
            <a:spAutoFit/>
          </a:bodyPr>
          <a:lstStyle/>
          <a:p>
            <a:r>
              <a:rPr lang="en-US" altLang="zh-CN"/>
              <a:t>Sensitivity tests</a:t>
            </a:r>
            <a:endParaRPr kumimoji="1" lang="zh-CN" altLang="en-US" dirty="0"/>
          </a:p>
        </p:txBody>
      </p:sp>
      <p:sp>
        <p:nvSpPr>
          <p:cNvPr id="47" name="文本框 46"/>
          <p:cNvSpPr txBox="1"/>
          <p:nvPr/>
        </p:nvSpPr>
        <p:spPr>
          <a:xfrm>
            <a:off x="3763799" y="5703057"/>
            <a:ext cx="1518364" cy="369332"/>
          </a:xfrm>
          <a:prstGeom prst="rect">
            <a:avLst/>
          </a:prstGeom>
          <a:noFill/>
        </p:spPr>
        <p:txBody>
          <a:bodyPr wrap="none" rtlCol="0">
            <a:spAutoFit/>
          </a:bodyPr>
          <a:lstStyle/>
          <a:p>
            <a:r>
              <a:rPr lang="en-US" altLang="zh-CN"/>
              <a:t>Conclusions</a:t>
            </a:r>
            <a:endParaRPr kumimoji="1" lang="zh-CN" altLang="en-US" dirty="0"/>
          </a:p>
        </p:txBody>
      </p:sp>
    </p:spTree>
    <p:extLst>
      <p:ext uri="{BB962C8B-B14F-4D97-AF65-F5344CB8AC3E}">
        <p14:creationId xmlns:p14="http://schemas.microsoft.com/office/powerpoint/2010/main" val="85173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smtClean="0"/>
              <a:t>1</a:t>
            </a:r>
            <a:endParaRPr kumimoji="1" lang="zh-CN" altLang="en-US" sz="6000" dirty="0"/>
          </a:p>
        </p:txBody>
      </p:sp>
      <p:sp>
        <p:nvSpPr>
          <p:cNvPr id="4" name="矩形 3"/>
          <p:cNvSpPr/>
          <p:nvPr/>
        </p:nvSpPr>
        <p:spPr>
          <a:xfrm>
            <a:off x="2691210" y="887055"/>
            <a:ext cx="3464410" cy="584775"/>
          </a:xfrm>
          <a:prstGeom prst="rect">
            <a:avLst/>
          </a:prstGeom>
        </p:spPr>
        <p:txBody>
          <a:bodyPr wrap="none" lIns="91440" tIns="45720" rIns="91440" bIns="45720">
            <a:spAutoFit/>
          </a:bodyPr>
          <a:lstStyle/>
          <a:p>
            <a:pPr defTabSz="1218323">
              <a:defRPr/>
            </a:pPr>
            <a:r>
              <a:rPr lang="en-US" altLang="zh-CN" sz="3200"/>
              <a:t>Literature review</a:t>
            </a:r>
            <a:endParaRPr lang="en-US" altLang="zh-CN" sz="3200" b="1" kern="0" dirty="0">
              <a:solidFill>
                <a:schemeClr val="tx2"/>
              </a:solidFill>
              <a:cs typeface="+mn-ea"/>
              <a:sym typeface="+mn-lt"/>
            </a:endParaRPr>
          </a:p>
        </p:txBody>
      </p:sp>
      <p:sp>
        <p:nvSpPr>
          <p:cNvPr id="6" name="文本框 5"/>
          <p:cNvSpPr txBox="1"/>
          <p:nvPr/>
        </p:nvSpPr>
        <p:spPr>
          <a:xfrm>
            <a:off x="2474210" y="1959428"/>
            <a:ext cx="8882743" cy="3631763"/>
          </a:xfrm>
          <a:prstGeom prst="rect">
            <a:avLst/>
          </a:prstGeom>
          <a:noFill/>
        </p:spPr>
        <p:txBody>
          <a:bodyPr wrap="square" rtlCol="0">
            <a:spAutoFit/>
          </a:bodyPr>
          <a:lstStyle/>
          <a:p>
            <a:r>
              <a:rPr kumimoji="1" lang="en-US" altLang="zh-CN" sz="2000" dirty="0" smtClean="0"/>
              <a:t>1.Some</a:t>
            </a:r>
            <a:r>
              <a:rPr kumimoji="1" lang="zh-CN" altLang="en-US" sz="2000" dirty="0" smtClean="0"/>
              <a:t> </a:t>
            </a:r>
            <a:r>
              <a:rPr kumimoji="1" lang="en-US" altLang="zh-CN" sz="2000" dirty="0" smtClean="0"/>
              <a:t>literatures</a:t>
            </a:r>
            <a:r>
              <a:rPr kumimoji="1" lang="zh-CN" altLang="en-US" sz="2000" dirty="0" smtClean="0"/>
              <a:t> </a:t>
            </a:r>
            <a:r>
              <a:rPr kumimoji="1" lang="en-US" altLang="zh-CN" sz="2000" dirty="0" smtClean="0"/>
              <a:t>about</a:t>
            </a:r>
            <a:r>
              <a:rPr kumimoji="1" lang="zh-CN" altLang="en-US" sz="2000" dirty="0" smtClean="0"/>
              <a:t> </a:t>
            </a:r>
            <a:r>
              <a:rPr kumimoji="1" lang="en-US" altLang="zh-CN" sz="2000" dirty="0" smtClean="0"/>
              <a:t>structure</a:t>
            </a:r>
            <a:r>
              <a:rPr kumimoji="1" lang="zh-CN" altLang="en-US" sz="2000" dirty="0" smtClean="0"/>
              <a:t> </a:t>
            </a:r>
            <a:r>
              <a:rPr kumimoji="1" lang="en-US" altLang="zh-CN" sz="2000" dirty="0" smtClean="0"/>
              <a:t>of</a:t>
            </a:r>
            <a:r>
              <a:rPr kumimoji="1" lang="zh-CN" altLang="en-US" sz="2000" dirty="0" smtClean="0"/>
              <a:t> </a:t>
            </a:r>
            <a:r>
              <a:rPr lang="en-US" altLang="zh-CN" sz="2000" dirty="0"/>
              <a:t>boards of </a:t>
            </a:r>
            <a:r>
              <a:rPr lang="en-US" altLang="zh-CN" sz="2000" dirty="0" smtClean="0"/>
              <a:t>directors</a:t>
            </a:r>
          </a:p>
          <a:p>
            <a:r>
              <a:rPr lang="zh-CN" altLang="en-US" dirty="0" smtClean="0"/>
              <a:t>①</a:t>
            </a:r>
            <a:r>
              <a:rPr lang="en-US" altLang="zh-CN" dirty="0" smtClean="0"/>
              <a:t>Board </a:t>
            </a:r>
            <a:r>
              <a:rPr lang="en-US" altLang="zh-CN" dirty="0"/>
              <a:t>members may be unwilling to take positions adversarial to the CEO, especially concerning the CEO’s compensation</a:t>
            </a:r>
            <a:endParaRPr lang="zh-CN" altLang="zh-CN" dirty="0"/>
          </a:p>
          <a:p>
            <a:r>
              <a:rPr lang="zh-CN" altLang="zh-CN" dirty="0"/>
              <a:t>②</a:t>
            </a:r>
            <a:r>
              <a:rPr lang="en-US" altLang="zh-CN" dirty="0"/>
              <a:t>Boards usually rely on the compensation consultants hired by the CEO, and this may lead to compensation contracts that have been optimized not for the firm, but for the CEO</a:t>
            </a:r>
            <a:r>
              <a:rPr lang="en-US" altLang="zh-CN" dirty="0" smtClean="0"/>
              <a:t>.</a:t>
            </a:r>
          </a:p>
          <a:p>
            <a:endParaRPr kumimoji="1" lang="en-US" altLang="zh-CN" sz="2000" dirty="0"/>
          </a:p>
          <a:p>
            <a:r>
              <a:rPr kumimoji="1" lang="en-US" altLang="zh-CN" sz="2000" dirty="0" smtClean="0"/>
              <a:t>2.</a:t>
            </a:r>
            <a:r>
              <a:rPr lang="en-US" altLang="zh-CN" sz="2000" dirty="0"/>
              <a:t> There have been relatively few studies of the relation between ownership structure and the level of CEO compensation</a:t>
            </a:r>
            <a:r>
              <a:rPr lang="zh-CN" altLang="zh-CN" sz="2000" dirty="0" smtClean="0">
                <a:effectLst/>
              </a:rPr>
              <a:t> </a:t>
            </a:r>
            <a:endParaRPr lang="en-US" altLang="zh-CN" sz="2000" dirty="0" smtClean="0">
              <a:effectLst/>
            </a:endParaRPr>
          </a:p>
          <a:p>
            <a:endParaRPr kumimoji="1" lang="en-US" altLang="zh-CN" sz="2000" dirty="0"/>
          </a:p>
          <a:p>
            <a:r>
              <a:rPr kumimoji="1" lang="en-US" altLang="zh-CN" sz="2000" dirty="0" smtClean="0"/>
              <a:t>3.</a:t>
            </a:r>
            <a:r>
              <a:rPr lang="en-US" altLang="zh-CN" sz="2000" dirty="0"/>
              <a:t> Other studies have examined the association between ownership structure and firm performance and value.</a:t>
            </a:r>
            <a:r>
              <a:rPr lang="zh-CN" altLang="zh-CN" sz="2000" dirty="0" smtClean="0">
                <a:effectLst/>
              </a:rPr>
              <a:t> </a:t>
            </a:r>
            <a:endParaRPr kumimoji="1" lang="zh-CN" altLang="en-US" sz="2000" dirty="0"/>
          </a:p>
        </p:txBody>
      </p:sp>
    </p:spTree>
    <p:extLst>
      <p:ext uri="{BB962C8B-B14F-4D97-AF65-F5344CB8AC3E}">
        <p14:creationId xmlns:p14="http://schemas.microsoft.com/office/powerpoint/2010/main" val="2095603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smtClean="0"/>
              <a:t>1</a:t>
            </a:r>
            <a:endParaRPr kumimoji="1" lang="zh-CN" altLang="en-US" sz="6000" dirty="0"/>
          </a:p>
        </p:txBody>
      </p:sp>
      <p:sp>
        <p:nvSpPr>
          <p:cNvPr id="3" name="矩形 2"/>
          <p:cNvSpPr/>
          <p:nvPr/>
        </p:nvSpPr>
        <p:spPr>
          <a:xfrm>
            <a:off x="2691210" y="887055"/>
            <a:ext cx="3464410" cy="584775"/>
          </a:xfrm>
          <a:prstGeom prst="rect">
            <a:avLst/>
          </a:prstGeom>
        </p:spPr>
        <p:txBody>
          <a:bodyPr wrap="none" lIns="91440" tIns="45720" rIns="91440" bIns="45720">
            <a:spAutoFit/>
          </a:bodyPr>
          <a:lstStyle/>
          <a:p>
            <a:pPr defTabSz="1218323">
              <a:defRPr/>
            </a:pPr>
            <a:r>
              <a:rPr lang="en-US" altLang="zh-CN" sz="3200"/>
              <a:t>Literature review</a:t>
            </a:r>
            <a:endParaRPr lang="en-US" altLang="zh-CN" sz="3200" b="1" kern="0" dirty="0">
              <a:solidFill>
                <a:schemeClr val="tx2"/>
              </a:solidFill>
              <a:cs typeface="+mn-ea"/>
              <a:sym typeface="+mn-lt"/>
            </a:endParaRPr>
          </a:p>
        </p:txBody>
      </p:sp>
      <p:sp>
        <p:nvSpPr>
          <p:cNvPr id="4" name="文本框 3"/>
          <p:cNvSpPr txBox="1"/>
          <p:nvPr/>
        </p:nvSpPr>
        <p:spPr>
          <a:xfrm>
            <a:off x="2691210" y="2007468"/>
            <a:ext cx="8134633" cy="3785652"/>
          </a:xfrm>
          <a:prstGeom prst="rect">
            <a:avLst/>
          </a:prstGeom>
          <a:noFill/>
        </p:spPr>
        <p:txBody>
          <a:bodyPr wrap="square" rtlCol="0">
            <a:spAutoFit/>
          </a:bodyPr>
          <a:lstStyle/>
          <a:p>
            <a:r>
              <a:rPr lang="en-US" altLang="zh-CN" sz="2400" dirty="0"/>
              <a:t>Overall, the impact of board and ownership structure on executive pay and firm performance is unclear given the mixed nature of the empirical results. So the author examines the association between executive pay and a comprehensive set of board and ownership structure variables. More importantly, the article estimate the association between subsequent firm performance and the predicted component of compensation arising from the board and ownership structure variables.</a:t>
            </a:r>
            <a:endParaRPr kumimoji="1" lang="zh-CN" altLang="en-US" sz="2400" dirty="0"/>
          </a:p>
        </p:txBody>
      </p:sp>
    </p:spTree>
    <p:extLst>
      <p:ext uri="{BB962C8B-B14F-4D97-AF65-F5344CB8AC3E}">
        <p14:creationId xmlns:p14="http://schemas.microsoft.com/office/powerpoint/2010/main" val="176041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a:t>2</a:t>
            </a:r>
            <a:endParaRPr kumimoji="1" lang="zh-CN" altLang="en-US" sz="6000" dirty="0"/>
          </a:p>
        </p:txBody>
      </p:sp>
      <p:sp>
        <p:nvSpPr>
          <p:cNvPr id="3" name="矩形 2"/>
          <p:cNvSpPr/>
          <p:nvPr/>
        </p:nvSpPr>
        <p:spPr>
          <a:xfrm>
            <a:off x="2544252" y="789083"/>
            <a:ext cx="8134633" cy="830997"/>
          </a:xfrm>
          <a:prstGeom prst="rect">
            <a:avLst/>
          </a:prstGeom>
        </p:spPr>
        <p:txBody>
          <a:bodyPr wrap="square" lIns="91440" tIns="45720" rIns="91440" bIns="45720">
            <a:spAutoFit/>
          </a:bodyPr>
          <a:lstStyle/>
          <a:p>
            <a:pPr defTabSz="1218323">
              <a:defRPr/>
            </a:pPr>
            <a:r>
              <a:rPr lang="en-US" altLang="zh-CN" sz="2400" dirty="0"/>
              <a:t>Methodological approach, sample, and variable descriptions</a:t>
            </a:r>
            <a:endParaRPr lang="en-US" altLang="zh-CN" sz="2400" b="1" kern="0" dirty="0">
              <a:solidFill>
                <a:schemeClr val="tx2"/>
              </a:solidFill>
              <a:cs typeface="+mn-ea"/>
              <a:sym typeface="+mn-lt"/>
            </a:endParaRPr>
          </a:p>
        </p:txBody>
      </p:sp>
      <p:sp>
        <p:nvSpPr>
          <p:cNvPr id="5" name="文本框 4"/>
          <p:cNvSpPr txBox="1"/>
          <p:nvPr/>
        </p:nvSpPr>
        <p:spPr>
          <a:xfrm>
            <a:off x="2360161" y="1810578"/>
            <a:ext cx="8836762" cy="2308324"/>
          </a:xfrm>
          <a:prstGeom prst="rect">
            <a:avLst/>
          </a:prstGeom>
          <a:noFill/>
        </p:spPr>
        <p:txBody>
          <a:bodyPr wrap="square" rtlCol="0">
            <a:spAutoFit/>
          </a:bodyPr>
          <a:lstStyle/>
          <a:p>
            <a:r>
              <a:rPr lang="en-US" altLang="zh-CN" sz="2400" dirty="0"/>
              <a:t>2.1 Methodological approach</a:t>
            </a:r>
            <a:endParaRPr lang="zh-CN" altLang="zh-CN" sz="2400" dirty="0"/>
          </a:p>
          <a:p>
            <a:r>
              <a:rPr lang="zh-CN" altLang="en-US" sz="2000" dirty="0" smtClean="0"/>
              <a:t>    </a:t>
            </a:r>
            <a:r>
              <a:rPr lang="en-US" altLang="zh-CN" sz="2000" dirty="0" smtClean="0"/>
              <a:t>The </a:t>
            </a:r>
            <a:r>
              <a:rPr lang="en-US" altLang="zh-CN" sz="2000" dirty="0"/>
              <a:t>null hypothesis of this paper is that observed board and ownership structures induce optimal CEO contracting and firm </a:t>
            </a:r>
            <a:r>
              <a:rPr lang="en-US" altLang="zh-CN" sz="2000" dirty="0" err="1"/>
              <a:t>performance.The</a:t>
            </a:r>
            <a:r>
              <a:rPr lang="en-US" altLang="zh-CN" sz="2000" dirty="0"/>
              <a:t> author use CEO compensation as a metric for assessing the effectiveness of corporate governance because it is a frequent and observable board decision, and has been the subject of much of the debate regarding the effectiveness of boards of directors.</a:t>
            </a:r>
            <a:endParaRPr kumimoji="1" lang="zh-CN" altLang="en-US" sz="2000" dirty="0"/>
          </a:p>
        </p:txBody>
      </p:sp>
      <p:sp>
        <p:nvSpPr>
          <p:cNvPr id="7" name="文本框 6"/>
          <p:cNvSpPr txBox="1"/>
          <p:nvPr/>
        </p:nvSpPr>
        <p:spPr>
          <a:xfrm>
            <a:off x="2360161" y="4118902"/>
            <a:ext cx="8836762" cy="1692771"/>
          </a:xfrm>
          <a:prstGeom prst="rect">
            <a:avLst/>
          </a:prstGeom>
          <a:noFill/>
        </p:spPr>
        <p:txBody>
          <a:bodyPr wrap="square" rtlCol="0">
            <a:spAutoFit/>
          </a:bodyPr>
          <a:lstStyle/>
          <a:p>
            <a:r>
              <a:rPr lang="en-US" altLang="zh-CN" sz="2400" dirty="0"/>
              <a:t>2.2 Sample</a:t>
            </a:r>
            <a:endParaRPr lang="zh-CN" altLang="zh-CN" sz="2400" dirty="0"/>
          </a:p>
          <a:p>
            <a:r>
              <a:rPr lang="zh-CN" altLang="en-US" sz="2000" dirty="0" smtClean="0"/>
              <a:t>    </a:t>
            </a:r>
            <a:r>
              <a:rPr lang="en-US" altLang="zh-CN" sz="2000" dirty="0" smtClean="0"/>
              <a:t>The </a:t>
            </a:r>
            <a:r>
              <a:rPr lang="en-US" altLang="zh-CN" sz="2000" dirty="0"/>
              <a:t>sample consists of 495 observations over a three-year period for 205 publicly traded U.S. firms. And the compensation data were obtained from a major compensation consulting firm. In this study, survey compensation data for CEO will be used.</a:t>
            </a:r>
            <a:r>
              <a:rPr lang="zh-CN" altLang="zh-CN" sz="2000" dirty="0" smtClean="0">
                <a:effectLst/>
              </a:rPr>
              <a:t> </a:t>
            </a:r>
            <a:endParaRPr kumimoji="1" lang="zh-CN" altLang="en-US" sz="2000" dirty="0"/>
          </a:p>
        </p:txBody>
      </p:sp>
    </p:spTree>
    <p:extLst>
      <p:ext uri="{BB962C8B-B14F-4D97-AF65-F5344CB8AC3E}">
        <p14:creationId xmlns:p14="http://schemas.microsoft.com/office/powerpoint/2010/main" val="1649130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a:t>2</a:t>
            </a:r>
            <a:endParaRPr kumimoji="1" lang="zh-CN" altLang="en-US" sz="6000" dirty="0"/>
          </a:p>
        </p:txBody>
      </p:sp>
      <p:sp>
        <p:nvSpPr>
          <p:cNvPr id="3" name="矩形 2"/>
          <p:cNvSpPr/>
          <p:nvPr/>
        </p:nvSpPr>
        <p:spPr>
          <a:xfrm>
            <a:off x="2544252" y="789083"/>
            <a:ext cx="8134633" cy="830997"/>
          </a:xfrm>
          <a:prstGeom prst="rect">
            <a:avLst/>
          </a:prstGeom>
        </p:spPr>
        <p:txBody>
          <a:bodyPr wrap="square" lIns="91440" tIns="45720" rIns="91440" bIns="45720">
            <a:spAutoFit/>
          </a:bodyPr>
          <a:lstStyle/>
          <a:p>
            <a:pPr defTabSz="1218323">
              <a:defRPr/>
            </a:pPr>
            <a:r>
              <a:rPr lang="en-US" altLang="zh-CN" sz="2400" dirty="0"/>
              <a:t>Methodological approach, sample, and variable descriptions</a:t>
            </a:r>
            <a:endParaRPr lang="en-US" altLang="zh-CN" sz="2400" b="1" kern="0" dirty="0">
              <a:solidFill>
                <a:schemeClr val="tx2"/>
              </a:solidFill>
              <a:cs typeface="+mn-ea"/>
              <a:sym typeface="+mn-lt"/>
            </a:endParaRPr>
          </a:p>
        </p:txBody>
      </p:sp>
      <p:sp>
        <p:nvSpPr>
          <p:cNvPr id="5" name="文本框 4"/>
          <p:cNvSpPr txBox="1"/>
          <p:nvPr/>
        </p:nvSpPr>
        <p:spPr>
          <a:xfrm>
            <a:off x="2360161" y="1762539"/>
            <a:ext cx="8836762" cy="1384995"/>
          </a:xfrm>
          <a:prstGeom prst="rect">
            <a:avLst/>
          </a:prstGeom>
          <a:noFill/>
        </p:spPr>
        <p:txBody>
          <a:bodyPr wrap="square" rtlCol="0">
            <a:spAutoFit/>
          </a:bodyPr>
          <a:lstStyle/>
          <a:p>
            <a:r>
              <a:rPr lang="en-US" altLang="zh-CN" sz="2400" dirty="0"/>
              <a:t>2.3Measurement of the level of CEO compensation</a:t>
            </a:r>
            <a:endParaRPr lang="zh-CN" altLang="zh-CN" sz="2400" dirty="0"/>
          </a:p>
          <a:p>
            <a:r>
              <a:rPr lang="zh-CN" altLang="en-US" sz="2000" dirty="0" smtClean="0"/>
              <a:t>    </a:t>
            </a:r>
            <a:r>
              <a:rPr lang="en-US" altLang="zh-CN" sz="2000" dirty="0" smtClean="0"/>
              <a:t>The </a:t>
            </a:r>
            <a:r>
              <a:rPr lang="en-US" altLang="zh-CN" sz="2000" dirty="0"/>
              <a:t>empirical analysis of CEO compensation is based on three different measures of compensation: total compensation, cash compensation, and salary.</a:t>
            </a:r>
            <a:endParaRPr kumimoji="1" lang="zh-CN" altLang="en-US" sz="2000" dirty="0"/>
          </a:p>
        </p:txBody>
      </p:sp>
    </p:spTree>
    <p:extLst>
      <p:ext uri="{BB962C8B-B14F-4D97-AF65-F5344CB8AC3E}">
        <p14:creationId xmlns:p14="http://schemas.microsoft.com/office/powerpoint/2010/main" val="1610617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86" y="216806"/>
            <a:ext cx="5588000" cy="3238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486" y="3455305"/>
            <a:ext cx="5858046" cy="3190423"/>
          </a:xfrm>
          <a:prstGeom prst="rect">
            <a:avLst/>
          </a:prstGeom>
        </p:spPr>
      </p:pic>
    </p:spTree>
    <p:extLst>
      <p:ext uri="{BB962C8B-B14F-4D97-AF65-F5344CB8AC3E}">
        <p14:creationId xmlns:p14="http://schemas.microsoft.com/office/powerpoint/2010/main" val="1512466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709" y="596347"/>
            <a:ext cx="1232452" cy="116619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0" dirty="0"/>
              <a:t>2</a:t>
            </a:r>
            <a:endParaRPr kumimoji="1" lang="zh-CN" altLang="en-US" sz="6000" dirty="0"/>
          </a:p>
        </p:txBody>
      </p:sp>
      <p:sp>
        <p:nvSpPr>
          <p:cNvPr id="3" name="矩形 2"/>
          <p:cNvSpPr/>
          <p:nvPr/>
        </p:nvSpPr>
        <p:spPr>
          <a:xfrm>
            <a:off x="2544252" y="789083"/>
            <a:ext cx="8134633" cy="830997"/>
          </a:xfrm>
          <a:prstGeom prst="rect">
            <a:avLst/>
          </a:prstGeom>
        </p:spPr>
        <p:txBody>
          <a:bodyPr wrap="square" lIns="91440" tIns="45720" rIns="91440" bIns="45720">
            <a:spAutoFit/>
          </a:bodyPr>
          <a:lstStyle/>
          <a:p>
            <a:pPr defTabSz="1218323">
              <a:defRPr/>
            </a:pPr>
            <a:r>
              <a:rPr lang="en-US" altLang="zh-CN" sz="2400" dirty="0"/>
              <a:t>Methodological approach, sample, and variable descriptions</a:t>
            </a:r>
            <a:endParaRPr lang="en-US" altLang="zh-CN" sz="2400" b="1" kern="0" dirty="0">
              <a:solidFill>
                <a:schemeClr val="tx2"/>
              </a:solidFill>
              <a:cs typeface="+mn-ea"/>
              <a:sym typeface="+mn-lt"/>
            </a:endParaRPr>
          </a:p>
        </p:txBody>
      </p:sp>
      <p:sp>
        <p:nvSpPr>
          <p:cNvPr id="5" name="文本框 4"/>
          <p:cNvSpPr txBox="1"/>
          <p:nvPr/>
        </p:nvSpPr>
        <p:spPr>
          <a:xfrm>
            <a:off x="2360161" y="2488548"/>
            <a:ext cx="7877853" cy="2638623"/>
          </a:xfrm>
          <a:prstGeom prst="rect">
            <a:avLst/>
          </a:prstGeom>
          <a:noFill/>
        </p:spPr>
        <p:txBody>
          <a:bodyPr wrap="square" rtlCol="0">
            <a:spAutoFit/>
          </a:bodyPr>
          <a:lstStyle/>
          <a:p>
            <a:r>
              <a:rPr lang="en-US" altLang="zh-CN" sz="2000" dirty="0"/>
              <a:t>2.4Economic determinants of the level of CEO compensation</a:t>
            </a:r>
            <a:endParaRPr lang="zh-CN" altLang="zh-CN" sz="2000" dirty="0"/>
          </a:p>
          <a:p>
            <a:r>
              <a:rPr lang="zh-CN" altLang="en-US" sz="2000" dirty="0" smtClean="0"/>
              <a:t>    </a:t>
            </a:r>
            <a:r>
              <a:rPr lang="en-US" altLang="zh-CN" sz="2000" dirty="0" smtClean="0"/>
              <a:t>Author </a:t>
            </a:r>
            <a:r>
              <a:rPr lang="en-US" altLang="zh-CN" sz="2000" dirty="0"/>
              <a:t>expect that larger firms with greater growth opportunities and more complex operations will demand higher-quality managers with higher equilibrium wages. And they proxy for firm size and complexity with firm sales.</a:t>
            </a:r>
            <a:endParaRPr lang="zh-CN" altLang="zh-CN" sz="2000" dirty="0"/>
          </a:p>
          <a:p>
            <a:r>
              <a:rPr lang="zh-CN" altLang="en-US" sz="2000" dirty="0" smtClean="0"/>
              <a:t>    </a:t>
            </a:r>
            <a:r>
              <a:rPr lang="en-US" altLang="zh-CN" sz="2000" dirty="0" smtClean="0"/>
              <a:t>The </a:t>
            </a:r>
            <a:r>
              <a:rPr lang="en-US" altLang="zh-CN" sz="2000" dirty="0"/>
              <a:t>results of standard agency models suggest that the level of pay is an increasing function of firm performance.</a:t>
            </a:r>
            <a:endParaRPr lang="zh-CN" altLang="zh-CN" sz="2000" dirty="0"/>
          </a:p>
          <a:p>
            <a:endParaRPr kumimoji="1" lang="zh-CN" altLang="en-US" sz="2000" dirty="0"/>
          </a:p>
        </p:txBody>
      </p:sp>
    </p:spTree>
    <p:extLst>
      <p:ext uri="{BB962C8B-B14F-4D97-AF65-F5344CB8AC3E}">
        <p14:creationId xmlns:p14="http://schemas.microsoft.com/office/powerpoint/2010/main" val="2037352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80</TotalTime>
  <Words>1013</Words>
  <Application>Microsoft Macintosh PowerPoint</Application>
  <PresentationFormat>宽屏</PresentationFormat>
  <Paragraphs>76</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 Unicode MS</vt:lpstr>
      <vt:lpstr>Century Gothic</vt:lpstr>
      <vt:lpstr>DengXian</vt:lpstr>
      <vt:lpstr>Times New Roman</vt:lpstr>
      <vt:lpstr>Wingdings 3</vt:lpstr>
      <vt:lpstr>微软雅黑</vt:lpstr>
      <vt:lpstr>幼圆</vt:lpstr>
      <vt:lpstr>Arial</vt:lpstr>
      <vt:lpstr>丝状</vt:lpstr>
      <vt:lpstr>Corporate governance, chief executive officer compensation, and firm performance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governance, chief executive officer compensation, and firm performance </dc:title>
  <dc:creator>Microsoft Office 用户</dc:creator>
  <cp:lastModifiedBy>Microsoft Office 用户</cp:lastModifiedBy>
  <cp:revision>9</cp:revision>
  <dcterms:created xsi:type="dcterms:W3CDTF">2018-05-05T18:37:20Z</dcterms:created>
  <dcterms:modified xsi:type="dcterms:W3CDTF">2018-05-05T19:58:11Z</dcterms:modified>
</cp:coreProperties>
</file>