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59" r:id="rId8"/>
    <p:sldId id="260" r:id="rId9"/>
    <p:sldId id="261" r:id="rId10"/>
    <p:sldId id="262" r:id="rId11"/>
    <p:sldId id="263" r:id="rId12"/>
    <p:sldId id="264" r:id="rId13"/>
    <p:sldId id="265"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2FA1B0-7661-4AFD-ADCA-71508E81A8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207568" y="2852941"/>
            <a:ext cx="7776864" cy="1383131"/>
          </a:xfrm>
        </p:spPr>
        <p:txBody>
          <a:bodyPr anchor="b">
            <a:normAutofit/>
          </a:bodyPr>
          <a:lstStyle>
            <a:lvl1pPr algn="ctr">
              <a:defRPr sz="6600" b="1"/>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2205336" y="4509123"/>
            <a:ext cx="7776864" cy="576061"/>
          </a:xfrm>
        </p:spPr>
        <p:txBody>
          <a:bodyPr>
            <a:normAutofit/>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8" name="直接连接符 7"/>
          <p:cNvCxnSpPr/>
          <p:nvPr/>
        </p:nvCxnSpPr>
        <p:spPr>
          <a:xfrm>
            <a:off x="3581400" y="4372597"/>
            <a:ext cx="50292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8471027" y="-7222"/>
            <a:ext cx="3720973" cy="68652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400" dirty="0">
              <a:cs typeface="+mn-ea"/>
              <a:sym typeface="+mn-lt"/>
            </a:endParaRPr>
          </a:p>
        </p:txBody>
      </p:sp>
      <p:sp>
        <p:nvSpPr>
          <p:cNvPr id="2" name="标题 1"/>
          <p:cNvSpPr>
            <a:spLocks noGrp="1"/>
          </p:cNvSpPr>
          <p:nvPr>
            <p:ph type="title" hasCustomPrompt="1"/>
          </p:nvPr>
        </p:nvSpPr>
        <p:spPr>
          <a:xfrm>
            <a:off x="838199" y="2630065"/>
            <a:ext cx="7315200" cy="1590648"/>
          </a:xfrm>
        </p:spPr>
        <p:txBody>
          <a:bodyPr anchor="ctr">
            <a:noAutofit/>
          </a:bodyPr>
          <a:lstStyle>
            <a:lvl1pPr algn="ctr">
              <a:defRPr sz="5400" b="1">
                <a:solidFill>
                  <a:schemeClr val="bg2"/>
                </a:solidFill>
                <a:effectLst/>
              </a:defRPr>
            </a:lvl1pPr>
          </a:lstStyle>
          <a:p>
            <a:r>
              <a:rPr lang="zh-CN" altLang="en-US" dirty="0"/>
              <a:t>编辑标题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下箭头 87"/>
          <p:cNvSpPr/>
          <p:nvPr/>
        </p:nvSpPr>
        <p:spPr>
          <a:xfrm>
            <a:off x="4135422" y="1532974"/>
            <a:ext cx="720755" cy="887914"/>
          </a:xfrm>
          <a:prstGeom prst="down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340" tIns="45671" rIns="91340" bIns="45671" rtlCol="0" anchor="ctr"/>
          <a:lstStyle/>
          <a:p>
            <a:pPr algn="ctr">
              <a:lnSpc>
                <a:spcPct val="120000"/>
              </a:lnSpc>
            </a:pPr>
            <a:endParaRPr lang="zh-CN" altLang="en-US" sz="240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nvPr>
        </p:nvSpPr>
        <p:spPr>
          <a:xfrm>
            <a:off x="2209800" y="2470965"/>
            <a:ext cx="7776864" cy="1916069"/>
          </a:xfrm>
        </p:spPr>
        <p:txBody>
          <a:bodyPr>
            <a:normAutofit/>
          </a:bodyPr>
          <a:lstStyle>
            <a:lvl1pPr algn="ctr">
              <a:defRPr sz="8800" b="1">
                <a:solidFill>
                  <a:schemeClr val="bg2"/>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hemeOverride" Target="../theme/themeOverride9.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themeOverride" Target="../theme/themeOverride10.xml"/><Relationship Id="rId2" Type="http://schemas.openxmlformats.org/officeDocument/2006/relationships/tags" Target="../tags/tag56.xml"/><Relationship Id="rId1" Type="http://schemas.openxmlformats.org/officeDocument/2006/relationships/tags" Target="../tags/tag55.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1" Type="http://schemas.openxmlformats.org/officeDocument/2006/relationships/notesSlide" Target="../notesSlides/notesSlide1.xml"/><Relationship Id="rId20" Type="http://schemas.openxmlformats.org/officeDocument/2006/relationships/slideLayout" Target="../slideLayouts/slideLayout7.xml"/><Relationship Id="rId2" Type="http://schemas.openxmlformats.org/officeDocument/2006/relationships/tags" Target="../tags/tag6.xml"/><Relationship Id="rId19" Type="http://schemas.openxmlformats.org/officeDocument/2006/relationships/themeOverride" Target="../theme/themeOverride1.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hemeOverride" Target="../theme/themeOverride2.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hemeOverride" Target="../theme/themeOverride3.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hemeOverride" Target="../theme/themeOverride4.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hemeOverride" Target="../theme/themeOverride5.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hemeOverride" Target="../theme/themeOverride6.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hemeOverride" Target="../theme/themeOverride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hemeOverride" Target="../theme/themeOverride8.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52170" y="1654175"/>
            <a:ext cx="10488295" cy="1383030"/>
          </a:xfrm>
        </p:spPr>
        <p:txBody>
          <a:bodyPr>
            <a:normAutofit/>
          </a:bodyPr>
          <a:p>
            <a:r>
              <a:rPr lang="zh-CN" altLang="en-US" sz="3200"/>
              <a:t>Impact of Tax Burden on Enterprise Innovation Input</a:t>
            </a:r>
            <a:endParaRPr lang="zh-CN" altLang="en-US" sz="3200"/>
          </a:p>
        </p:txBody>
      </p:sp>
      <p:sp>
        <p:nvSpPr>
          <p:cNvPr id="3" name="副标题 2"/>
          <p:cNvSpPr>
            <a:spLocks noGrp="1"/>
          </p:cNvSpPr>
          <p:nvPr>
            <p:ph type="subTitle" idx="1"/>
          </p:nvPr>
        </p:nvSpPr>
        <p:spPr>
          <a:xfrm>
            <a:off x="3839826" y="3613773"/>
            <a:ext cx="7776864" cy="576061"/>
          </a:xfrm>
        </p:spPr>
        <p:txBody>
          <a:bodyPr>
            <a:normAutofit fontScale="80000"/>
          </a:bodyPr>
          <a:p>
            <a:r>
              <a:rPr lang="zh-CN" altLang="en-US"/>
              <a:t>--</a:t>
            </a:r>
            <a:r>
              <a:rPr lang="en-US" altLang="zh-CN"/>
              <a:t>An</a:t>
            </a:r>
            <a:r>
              <a:rPr lang="zh-CN" altLang="en-US"/>
              <a:t> Empirical Analysis Based on Tax Avoidance Incentives</a:t>
            </a:r>
            <a:endParaRPr lang="zh-CN" altLang="en-US"/>
          </a:p>
        </p:txBody>
      </p:sp>
      <p:sp>
        <p:nvSpPr>
          <p:cNvPr id="4" name="文本框 3"/>
          <p:cNvSpPr txBox="1"/>
          <p:nvPr/>
        </p:nvSpPr>
        <p:spPr>
          <a:xfrm>
            <a:off x="8407400" y="5290820"/>
            <a:ext cx="3237865" cy="1014730"/>
          </a:xfrm>
          <a:prstGeom prst="rect">
            <a:avLst/>
          </a:prstGeom>
          <a:noFill/>
        </p:spPr>
        <p:txBody>
          <a:bodyPr wrap="square" rtlCol="0">
            <a:spAutoFit/>
          </a:bodyPr>
          <a:p>
            <a:r>
              <a:rPr lang="en-US" altLang="zh-CN" sz="2000" b="1"/>
              <a:t>Liu Shuqin</a:t>
            </a:r>
            <a:endParaRPr lang="en-US" altLang="zh-CN" sz="2000"/>
          </a:p>
          <a:p>
            <a:endParaRPr lang="en-US" altLang="zh-CN" sz="2000"/>
          </a:p>
          <a:p>
            <a:r>
              <a:rPr lang="en-US" altLang="zh-CN" sz="2000" b="1"/>
              <a:t>  17720785</a:t>
            </a:r>
            <a:endParaRPr lang="en-US" altLang="zh-CN" sz="2000"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3810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5 Possible results</a:t>
            </a:r>
            <a:endParaRPr lang="zh-CN" altLang="en-US" dirty="0">
              <a:solidFill>
                <a:schemeClr val="tx1"/>
              </a:solidFill>
              <a:sym typeface="+mn-lt"/>
            </a:endParaRPr>
          </a:p>
        </p:txBody>
      </p:sp>
      <p:sp>
        <p:nvSpPr>
          <p:cNvPr id="3" name="文本框 2"/>
          <p:cNvSpPr txBox="1"/>
          <p:nvPr>
            <p:custDataLst>
              <p:tags r:id="rId3"/>
            </p:custDataLst>
          </p:nvPr>
        </p:nvSpPr>
        <p:spPr>
          <a:xfrm>
            <a:off x="585470" y="267017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(1) The tax burden of the enterprise has an incentive effect on the innovation input level of the next phase.</a:t>
            </a:r>
            <a:endParaRPr lang="en-US" altLang="zh-CN" sz="2400" dirty="0">
              <a:latin typeface="+mn-lt"/>
              <a:ea typeface="+mn-ea"/>
              <a:sym typeface="+mn-lt"/>
            </a:endParaRPr>
          </a:p>
          <a:p>
            <a:pPr marL="342900" indent="-342900">
              <a:lnSpc>
                <a:spcPct val="120000"/>
              </a:lnSpc>
              <a:buFont typeface="Wingdings" panose="05000000000000000000" charset="0"/>
              <a:buChar char="l"/>
            </a:pP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(2) Compared with state-owned enterprises, the tax burden of non-state-owned enterprises has a stronger incentive effect on the next level of innovation input.</a:t>
            </a:r>
            <a:endParaRPr lang="en-US" altLang="zh-CN" sz="2400" dirty="0">
              <a:latin typeface="+mn-lt"/>
              <a:ea typeface="+mn-ea"/>
              <a:sym typeface="+mn-lt"/>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nSpc>
                <a:spcPct val="120000"/>
              </a:lnSpc>
            </a:pPr>
            <a:r>
              <a:rPr lang="en-US" altLang="zh-CN">
                <a:sym typeface="+mn-lt"/>
              </a:rPr>
              <a:t>THANKS</a:t>
            </a:r>
            <a:endParaRPr lang="en-US" altLang="zh-CN">
              <a:sym typeface="+mn-l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custDataLst>
              <p:tags r:id="rId1"/>
            </p:custDataLst>
          </p:nvPr>
        </p:nvSpPr>
        <p:spPr>
          <a:xfrm>
            <a:off x="1942516" y="397477"/>
            <a:ext cx="2108685" cy="584775"/>
          </a:xfrm>
          <a:prstGeom prst="rect">
            <a:avLst/>
          </a:prstGeom>
          <a:noFill/>
        </p:spPr>
        <p:txBody>
          <a:bodyPr wrap="square" rtlCol="0">
            <a:normAutofit/>
          </a:bodyPr>
          <a:lstStyle/>
          <a:p>
            <a:r>
              <a:rPr lang="en-US" altLang="zh-CN" sz="3200">
                <a:solidFill>
                  <a:schemeClr val="bg2"/>
                </a:solidFill>
              </a:rPr>
              <a:t>Contents</a:t>
            </a:r>
            <a:endParaRPr lang="en-US" altLang="zh-CN" sz="3200">
              <a:solidFill>
                <a:schemeClr val="bg2"/>
              </a:solidFill>
            </a:endParaRPr>
          </a:p>
        </p:txBody>
      </p:sp>
      <p:sp>
        <p:nvSpPr>
          <p:cNvPr id="39" name="文本框 38"/>
          <p:cNvSpPr txBox="1"/>
          <p:nvPr>
            <p:custDataLst>
              <p:tags r:id="rId2"/>
            </p:custDataLst>
          </p:nvPr>
        </p:nvSpPr>
        <p:spPr>
          <a:xfrm>
            <a:off x="2191566" y="982252"/>
            <a:ext cx="1171672" cy="523220"/>
          </a:xfrm>
          <a:prstGeom prst="rect">
            <a:avLst/>
          </a:prstGeom>
          <a:noFill/>
        </p:spPr>
        <p:txBody>
          <a:bodyPr wrap="square" rtlCol="0">
            <a:normAutofit/>
          </a:bodyPr>
          <a:lstStyle/>
          <a:p>
            <a:r>
              <a:rPr lang="zh-CN" altLang="en-US" sz="2800">
                <a:solidFill>
                  <a:schemeClr val="bg2"/>
                </a:solidFill>
                <a:latin typeface="+mj-lt"/>
                <a:ea typeface="+mj-ea"/>
                <a:cs typeface="+mj-cs"/>
              </a:rPr>
              <a:t>目 录</a:t>
            </a:r>
            <a:endParaRPr lang="zh-CN" altLang="en-US" sz="2800">
              <a:solidFill>
                <a:schemeClr val="bg2"/>
              </a:solidFill>
              <a:latin typeface="+mj-lt"/>
              <a:ea typeface="+mj-ea"/>
              <a:cs typeface="+mj-cs"/>
            </a:endParaRPr>
          </a:p>
        </p:txBody>
      </p:sp>
      <p:grpSp>
        <p:nvGrpSpPr>
          <p:cNvPr id="4" name="组合 3"/>
          <p:cNvGrpSpPr/>
          <p:nvPr>
            <p:custDataLst>
              <p:tags r:id="rId3"/>
            </p:custDataLst>
          </p:nvPr>
        </p:nvGrpSpPr>
        <p:grpSpPr>
          <a:xfrm>
            <a:off x="3545855" y="1505472"/>
            <a:ext cx="5100291" cy="578984"/>
            <a:chOff x="3316430" y="1722153"/>
            <a:chExt cx="5100291" cy="578984"/>
          </a:xfrm>
          <a:solidFill>
            <a:schemeClr val="accent1"/>
          </a:solidFill>
        </p:grpSpPr>
        <p:sp>
          <p:nvSpPr>
            <p:cNvPr id="5" name="圆角矩形 4"/>
            <p:cNvSpPr/>
            <p:nvPr>
              <p:custDataLst>
                <p:tags r:id="rId4"/>
              </p:custDataLst>
            </p:nvPr>
          </p:nvSpPr>
          <p:spPr>
            <a:xfrm>
              <a:off x="4051201" y="1784303"/>
              <a:ext cx="4365520" cy="516834"/>
            </a:xfrm>
            <a:prstGeom prst="roundRect">
              <a:avLst/>
            </a:prstGeom>
            <a:solidFill>
              <a:schemeClr val="accent1"/>
            </a:solidFill>
            <a:ln w="12700" cap="flat" cmpd="sng" algn="ctr">
              <a:noFill/>
              <a:prstDash val="solid"/>
              <a:miter lim="800000"/>
            </a:ln>
            <a:effectLst/>
          </p:spPr>
          <p:txBody>
            <a:bodyPr wrap="square" rtlCol="0" anchor="ctr">
              <a:normAutofit/>
            </a:bodyPr>
            <a:lstStyle/>
            <a:p>
              <a:pPr lvl="0" algn="ctr">
                <a:defRPr/>
              </a:pPr>
              <a:r>
                <a:rPr lang="en-US" altLang="zh-CN" sz="2400" b="1" kern="0" dirty="0">
                  <a:solidFill>
                    <a:schemeClr val="bg1"/>
                  </a:solidFill>
                </a:rPr>
                <a:t>Introduction</a:t>
              </a:r>
              <a:endParaRPr lang="en-US" altLang="zh-CN" sz="2400" b="1" kern="0" dirty="0">
                <a:solidFill>
                  <a:schemeClr val="bg1"/>
                </a:solidFill>
              </a:endParaRPr>
            </a:p>
          </p:txBody>
        </p:sp>
        <p:sp>
          <p:nvSpPr>
            <p:cNvPr id="6" name="任意多边形 5"/>
            <p:cNvSpPr/>
            <p:nvPr>
              <p:custDataLst>
                <p:tags r:id="rId5"/>
              </p:custDataLst>
            </p:nvPr>
          </p:nvSpPr>
          <p:spPr>
            <a:xfrm rot="12761789">
              <a:off x="3316430" y="1722153"/>
              <a:ext cx="559419" cy="564610"/>
            </a:xfrm>
            <a:custGeom>
              <a:avLst/>
              <a:gdLst>
                <a:gd name="connsiteX0" fmla="*/ 266501 w 559419"/>
                <a:gd name="connsiteY0" fmla="*/ 0 h 564610"/>
                <a:gd name="connsiteX1" fmla="*/ 559419 w 559419"/>
                <a:gd name="connsiteY1" fmla="*/ 283822 h 564610"/>
                <a:gd name="connsiteX2" fmla="*/ 325534 w 559419"/>
                <a:gd name="connsiteY2" fmla="*/ 561878 h 564610"/>
                <a:gd name="connsiteX3" fmla="*/ 297564 w 559419"/>
                <a:gd name="connsiteY3" fmla="*/ 564610 h 564610"/>
                <a:gd name="connsiteX4" fmla="*/ 298159 w 559419"/>
                <a:gd name="connsiteY4" fmla="*/ 562692 h 564610"/>
                <a:gd name="connsiteX5" fmla="*/ 304890 w 559419"/>
                <a:gd name="connsiteY5" fmla="*/ 495922 h 564610"/>
                <a:gd name="connsiteX6" fmla="*/ 40355 w 559419"/>
                <a:gd name="connsiteY6" fmla="*/ 171348 h 564610"/>
                <a:gd name="connsiteX7" fmla="*/ 0 w 559419"/>
                <a:gd name="connsiteY7" fmla="*/ 167280 h 564610"/>
                <a:gd name="connsiteX8" fmla="*/ 23609 w 559419"/>
                <a:gd name="connsiteY8" fmla="*/ 125134 h 564610"/>
                <a:gd name="connsiteX9" fmla="*/ 266501 w 559419"/>
                <a:gd name="connsiteY9" fmla="*/ 0 h 5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419" h="564610">
                  <a:moveTo>
                    <a:pt x="266501" y="0"/>
                  </a:moveTo>
                  <a:cubicBezTo>
                    <a:pt x="428275" y="0"/>
                    <a:pt x="559419" y="127071"/>
                    <a:pt x="559419" y="283822"/>
                  </a:cubicBezTo>
                  <a:cubicBezTo>
                    <a:pt x="559419" y="420979"/>
                    <a:pt x="459012" y="535413"/>
                    <a:pt x="325534" y="561878"/>
                  </a:cubicBezTo>
                  <a:lnTo>
                    <a:pt x="297564" y="564610"/>
                  </a:lnTo>
                  <a:lnTo>
                    <a:pt x="298159" y="562692"/>
                  </a:lnTo>
                  <a:cubicBezTo>
                    <a:pt x="302572" y="541125"/>
                    <a:pt x="304890" y="518794"/>
                    <a:pt x="304890" y="495922"/>
                  </a:cubicBezTo>
                  <a:cubicBezTo>
                    <a:pt x="304890" y="335819"/>
                    <a:pt x="191325" y="202241"/>
                    <a:pt x="40355" y="171348"/>
                  </a:cubicBezTo>
                  <a:lnTo>
                    <a:pt x="0" y="167280"/>
                  </a:lnTo>
                  <a:lnTo>
                    <a:pt x="23609" y="125134"/>
                  </a:lnTo>
                  <a:cubicBezTo>
                    <a:pt x="76248" y="49637"/>
                    <a:pt x="165392" y="0"/>
                    <a:pt x="266501" y="0"/>
                  </a:cubicBez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schemeClr val="bg1"/>
                </a:solidFill>
                <a:effectLst/>
                <a:uLnTx/>
                <a:uFillTx/>
              </a:endParaRPr>
            </a:p>
          </p:txBody>
        </p:sp>
      </p:grpSp>
      <p:grpSp>
        <p:nvGrpSpPr>
          <p:cNvPr id="7" name="组合 6"/>
          <p:cNvGrpSpPr/>
          <p:nvPr>
            <p:custDataLst>
              <p:tags r:id="rId6"/>
            </p:custDataLst>
          </p:nvPr>
        </p:nvGrpSpPr>
        <p:grpSpPr>
          <a:xfrm>
            <a:off x="3545855" y="2505597"/>
            <a:ext cx="5100291" cy="578984"/>
            <a:chOff x="3316430" y="1722153"/>
            <a:chExt cx="5100291" cy="578984"/>
          </a:xfrm>
          <a:solidFill>
            <a:schemeClr val="accent1"/>
          </a:solidFill>
        </p:grpSpPr>
        <p:sp>
          <p:nvSpPr>
            <p:cNvPr id="8" name="圆角矩形 7"/>
            <p:cNvSpPr/>
            <p:nvPr>
              <p:custDataLst>
                <p:tags r:id="rId7"/>
              </p:custDataLst>
            </p:nvPr>
          </p:nvSpPr>
          <p:spPr>
            <a:xfrm>
              <a:off x="4051201" y="1784303"/>
              <a:ext cx="4365520" cy="516834"/>
            </a:xfrm>
            <a:prstGeom prst="roundRect">
              <a:avLst/>
            </a:prstGeom>
            <a:solidFill>
              <a:schemeClr val="accent1"/>
            </a:solidFill>
            <a:ln w="12700" cap="flat" cmpd="sng" algn="ctr">
              <a:noFill/>
              <a:prstDash val="solid"/>
              <a:miter lim="800000"/>
            </a:ln>
            <a:effectLst/>
          </p:spPr>
          <p:txBody>
            <a:bodyPr wrap="square" rtlCol="0" anchor="ctr">
              <a:normAutofit/>
            </a:bodyPr>
            <a:lstStyle/>
            <a:p>
              <a:pPr lvl="0" algn="ctr">
                <a:defRPr/>
              </a:pPr>
              <a:r>
                <a:rPr lang="en-US" altLang="zh-CN" sz="2400" b="1" kern="0" dirty="0">
                  <a:solidFill>
                    <a:schemeClr val="bg1"/>
                  </a:solidFill>
                </a:rPr>
                <a:t>Literature Review</a:t>
              </a:r>
              <a:endParaRPr lang="en-US" altLang="zh-CN" sz="2400" b="1" kern="0" dirty="0">
                <a:solidFill>
                  <a:schemeClr val="bg1"/>
                </a:solidFill>
              </a:endParaRPr>
            </a:p>
          </p:txBody>
        </p:sp>
        <p:sp>
          <p:nvSpPr>
            <p:cNvPr id="9" name="任意多边形 8"/>
            <p:cNvSpPr/>
            <p:nvPr>
              <p:custDataLst>
                <p:tags r:id="rId8"/>
              </p:custDataLst>
            </p:nvPr>
          </p:nvSpPr>
          <p:spPr>
            <a:xfrm rot="12761789">
              <a:off x="3316430" y="1722153"/>
              <a:ext cx="559419" cy="564610"/>
            </a:xfrm>
            <a:custGeom>
              <a:avLst/>
              <a:gdLst>
                <a:gd name="connsiteX0" fmla="*/ 266501 w 559419"/>
                <a:gd name="connsiteY0" fmla="*/ 0 h 564610"/>
                <a:gd name="connsiteX1" fmla="*/ 559419 w 559419"/>
                <a:gd name="connsiteY1" fmla="*/ 283822 h 564610"/>
                <a:gd name="connsiteX2" fmla="*/ 325534 w 559419"/>
                <a:gd name="connsiteY2" fmla="*/ 561878 h 564610"/>
                <a:gd name="connsiteX3" fmla="*/ 297564 w 559419"/>
                <a:gd name="connsiteY3" fmla="*/ 564610 h 564610"/>
                <a:gd name="connsiteX4" fmla="*/ 298159 w 559419"/>
                <a:gd name="connsiteY4" fmla="*/ 562692 h 564610"/>
                <a:gd name="connsiteX5" fmla="*/ 304890 w 559419"/>
                <a:gd name="connsiteY5" fmla="*/ 495922 h 564610"/>
                <a:gd name="connsiteX6" fmla="*/ 40355 w 559419"/>
                <a:gd name="connsiteY6" fmla="*/ 171348 h 564610"/>
                <a:gd name="connsiteX7" fmla="*/ 0 w 559419"/>
                <a:gd name="connsiteY7" fmla="*/ 167280 h 564610"/>
                <a:gd name="connsiteX8" fmla="*/ 23609 w 559419"/>
                <a:gd name="connsiteY8" fmla="*/ 125134 h 564610"/>
                <a:gd name="connsiteX9" fmla="*/ 266501 w 559419"/>
                <a:gd name="connsiteY9" fmla="*/ 0 h 5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419" h="564610">
                  <a:moveTo>
                    <a:pt x="266501" y="0"/>
                  </a:moveTo>
                  <a:cubicBezTo>
                    <a:pt x="428275" y="0"/>
                    <a:pt x="559419" y="127071"/>
                    <a:pt x="559419" y="283822"/>
                  </a:cubicBezTo>
                  <a:cubicBezTo>
                    <a:pt x="559419" y="420979"/>
                    <a:pt x="459012" y="535413"/>
                    <a:pt x="325534" y="561878"/>
                  </a:cubicBezTo>
                  <a:lnTo>
                    <a:pt x="297564" y="564610"/>
                  </a:lnTo>
                  <a:lnTo>
                    <a:pt x="298159" y="562692"/>
                  </a:lnTo>
                  <a:cubicBezTo>
                    <a:pt x="302572" y="541125"/>
                    <a:pt x="304890" y="518794"/>
                    <a:pt x="304890" y="495922"/>
                  </a:cubicBezTo>
                  <a:cubicBezTo>
                    <a:pt x="304890" y="335819"/>
                    <a:pt x="191325" y="202241"/>
                    <a:pt x="40355" y="171348"/>
                  </a:cubicBezTo>
                  <a:lnTo>
                    <a:pt x="0" y="167280"/>
                  </a:lnTo>
                  <a:lnTo>
                    <a:pt x="23609" y="125134"/>
                  </a:lnTo>
                  <a:cubicBezTo>
                    <a:pt x="76248" y="49637"/>
                    <a:pt x="165392" y="0"/>
                    <a:pt x="266501" y="0"/>
                  </a:cubicBez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schemeClr val="bg1"/>
                </a:solidFill>
                <a:effectLst/>
                <a:uLnTx/>
                <a:uFillTx/>
              </a:endParaRPr>
            </a:p>
          </p:txBody>
        </p:sp>
      </p:grpSp>
      <p:grpSp>
        <p:nvGrpSpPr>
          <p:cNvPr id="10" name="组合 9"/>
          <p:cNvGrpSpPr/>
          <p:nvPr>
            <p:custDataLst>
              <p:tags r:id="rId9"/>
            </p:custDataLst>
          </p:nvPr>
        </p:nvGrpSpPr>
        <p:grpSpPr>
          <a:xfrm>
            <a:off x="3545855" y="3505722"/>
            <a:ext cx="5100291" cy="578984"/>
            <a:chOff x="3316430" y="1722153"/>
            <a:chExt cx="5100291" cy="578984"/>
          </a:xfrm>
          <a:solidFill>
            <a:schemeClr val="accent1"/>
          </a:solidFill>
        </p:grpSpPr>
        <p:sp>
          <p:nvSpPr>
            <p:cNvPr id="11" name="圆角矩形 10"/>
            <p:cNvSpPr/>
            <p:nvPr>
              <p:custDataLst>
                <p:tags r:id="rId10"/>
              </p:custDataLst>
            </p:nvPr>
          </p:nvSpPr>
          <p:spPr>
            <a:xfrm>
              <a:off x="4051201" y="1784303"/>
              <a:ext cx="4365520" cy="516834"/>
            </a:xfrm>
            <a:prstGeom prst="roundRect">
              <a:avLst/>
            </a:prstGeom>
            <a:solidFill>
              <a:schemeClr val="accent1"/>
            </a:solidFill>
            <a:ln w="12700" cap="flat" cmpd="sng" algn="ctr">
              <a:noFill/>
              <a:prstDash val="solid"/>
              <a:miter lim="800000"/>
            </a:ln>
            <a:effectLst/>
          </p:spPr>
          <p:txBody>
            <a:bodyPr wrap="square" rtlCol="0" anchor="ctr">
              <a:normAutofit/>
            </a:bodyPr>
            <a:lstStyle/>
            <a:p>
              <a:pPr lvl="0" algn="ctr">
                <a:defRPr/>
              </a:pPr>
              <a:r>
                <a:rPr lang="en-US" altLang="zh-CN" sz="2400" b="1" kern="0" dirty="0">
                  <a:solidFill>
                    <a:schemeClr val="bg1"/>
                  </a:solidFill>
                </a:rPr>
                <a:t>Hypothesis</a:t>
              </a:r>
              <a:endParaRPr lang="en-US" altLang="zh-CN" sz="2400" b="1" kern="0" dirty="0">
                <a:solidFill>
                  <a:schemeClr val="bg1"/>
                </a:solidFill>
              </a:endParaRPr>
            </a:p>
          </p:txBody>
        </p:sp>
        <p:sp>
          <p:nvSpPr>
            <p:cNvPr id="12" name="任意多边形 11"/>
            <p:cNvSpPr/>
            <p:nvPr>
              <p:custDataLst>
                <p:tags r:id="rId11"/>
              </p:custDataLst>
            </p:nvPr>
          </p:nvSpPr>
          <p:spPr>
            <a:xfrm rot="12761789">
              <a:off x="3316430" y="1722153"/>
              <a:ext cx="559419" cy="564610"/>
            </a:xfrm>
            <a:custGeom>
              <a:avLst/>
              <a:gdLst>
                <a:gd name="connsiteX0" fmla="*/ 266501 w 559419"/>
                <a:gd name="connsiteY0" fmla="*/ 0 h 564610"/>
                <a:gd name="connsiteX1" fmla="*/ 559419 w 559419"/>
                <a:gd name="connsiteY1" fmla="*/ 283822 h 564610"/>
                <a:gd name="connsiteX2" fmla="*/ 325534 w 559419"/>
                <a:gd name="connsiteY2" fmla="*/ 561878 h 564610"/>
                <a:gd name="connsiteX3" fmla="*/ 297564 w 559419"/>
                <a:gd name="connsiteY3" fmla="*/ 564610 h 564610"/>
                <a:gd name="connsiteX4" fmla="*/ 298159 w 559419"/>
                <a:gd name="connsiteY4" fmla="*/ 562692 h 564610"/>
                <a:gd name="connsiteX5" fmla="*/ 304890 w 559419"/>
                <a:gd name="connsiteY5" fmla="*/ 495922 h 564610"/>
                <a:gd name="connsiteX6" fmla="*/ 40355 w 559419"/>
                <a:gd name="connsiteY6" fmla="*/ 171348 h 564610"/>
                <a:gd name="connsiteX7" fmla="*/ 0 w 559419"/>
                <a:gd name="connsiteY7" fmla="*/ 167280 h 564610"/>
                <a:gd name="connsiteX8" fmla="*/ 23609 w 559419"/>
                <a:gd name="connsiteY8" fmla="*/ 125134 h 564610"/>
                <a:gd name="connsiteX9" fmla="*/ 266501 w 559419"/>
                <a:gd name="connsiteY9" fmla="*/ 0 h 5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419" h="564610">
                  <a:moveTo>
                    <a:pt x="266501" y="0"/>
                  </a:moveTo>
                  <a:cubicBezTo>
                    <a:pt x="428275" y="0"/>
                    <a:pt x="559419" y="127071"/>
                    <a:pt x="559419" y="283822"/>
                  </a:cubicBezTo>
                  <a:cubicBezTo>
                    <a:pt x="559419" y="420979"/>
                    <a:pt x="459012" y="535413"/>
                    <a:pt x="325534" y="561878"/>
                  </a:cubicBezTo>
                  <a:lnTo>
                    <a:pt x="297564" y="564610"/>
                  </a:lnTo>
                  <a:lnTo>
                    <a:pt x="298159" y="562692"/>
                  </a:lnTo>
                  <a:cubicBezTo>
                    <a:pt x="302572" y="541125"/>
                    <a:pt x="304890" y="518794"/>
                    <a:pt x="304890" y="495922"/>
                  </a:cubicBezTo>
                  <a:cubicBezTo>
                    <a:pt x="304890" y="335819"/>
                    <a:pt x="191325" y="202241"/>
                    <a:pt x="40355" y="171348"/>
                  </a:cubicBezTo>
                  <a:lnTo>
                    <a:pt x="0" y="167280"/>
                  </a:lnTo>
                  <a:lnTo>
                    <a:pt x="23609" y="125134"/>
                  </a:lnTo>
                  <a:cubicBezTo>
                    <a:pt x="76248" y="49637"/>
                    <a:pt x="165392" y="0"/>
                    <a:pt x="266501" y="0"/>
                  </a:cubicBez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schemeClr val="bg1"/>
                </a:solidFill>
                <a:effectLst/>
                <a:uLnTx/>
                <a:uFillTx/>
              </a:endParaRPr>
            </a:p>
          </p:txBody>
        </p:sp>
      </p:grpSp>
      <p:grpSp>
        <p:nvGrpSpPr>
          <p:cNvPr id="13" name="组合 12"/>
          <p:cNvGrpSpPr/>
          <p:nvPr>
            <p:custDataLst>
              <p:tags r:id="rId12"/>
            </p:custDataLst>
          </p:nvPr>
        </p:nvGrpSpPr>
        <p:grpSpPr>
          <a:xfrm>
            <a:off x="3545855" y="4505847"/>
            <a:ext cx="5100291" cy="578984"/>
            <a:chOff x="3316430" y="1722153"/>
            <a:chExt cx="5100291" cy="578984"/>
          </a:xfrm>
          <a:solidFill>
            <a:schemeClr val="accent1"/>
          </a:solidFill>
        </p:grpSpPr>
        <p:sp>
          <p:nvSpPr>
            <p:cNvPr id="14" name="圆角矩形 13"/>
            <p:cNvSpPr/>
            <p:nvPr>
              <p:custDataLst>
                <p:tags r:id="rId13"/>
              </p:custDataLst>
            </p:nvPr>
          </p:nvSpPr>
          <p:spPr>
            <a:xfrm>
              <a:off x="4051201" y="1784303"/>
              <a:ext cx="4365520" cy="516834"/>
            </a:xfrm>
            <a:prstGeom prst="roundRect">
              <a:avLst/>
            </a:prstGeom>
            <a:solidFill>
              <a:schemeClr val="accent1"/>
            </a:solidFill>
            <a:ln w="12700" cap="flat" cmpd="sng" algn="ctr">
              <a:noFill/>
              <a:prstDash val="solid"/>
              <a:miter lim="800000"/>
            </a:ln>
            <a:effectLst/>
          </p:spPr>
          <p:txBody>
            <a:bodyPr wrap="square" rtlCol="0" anchor="ctr">
              <a:normAutofit/>
            </a:bodyPr>
            <a:lstStyle/>
            <a:p>
              <a:pPr lvl="0" algn="ctr">
                <a:defRPr/>
              </a:pPr>
              <a:r>
                <a:rPr lang="en-US" altLang="zh-CN" sz="2400" b="1" kern="0" dirty="0">
                  <a:solidFill>
                    <a:schemeClr val="bg1"/>
                  </a:solidFill>
                </a:rPr>
                <a:t>Methods</a:t>
              </a:r>
              <a:endParaRPr lang="en-US" altLang="zh-CN" sz="2400" b="1" kern="0" dirty="0">
                <a:solidFill>
                  <a:schemeClr val="bg1"/>
                </a:solidFill>
              </a:endParaRPr>
            </a:p>
          </p:txBody>
        </p:sp>
        <p:sp>
          <p:nvSpPr>
            <p:cNvPr id="15" name="任意多边形 14"/>
            <p:cNvSpPr/>
            <p:nvPr>
              <p:custDataLst>
                <p:tags r:id="rId14"/>
              </p:custDataLst>
            </p:nvPr>
          </p:nvSpPr>
          <p:spPr>
            <a:xfrm rot="12761789">
              <a:off x="3316430" y="1722153"/>
              <a:ext cx="559419" cy="564610"/>
            </a:xfrm>
            <a:custGeom>
              <a:avLst/>
              <a:gdLst>
                <a:gd name="connsiteX0" fmla="*/ 266501 w 559419"/>
                <a:gd name="connsiteY0" fmla="*/ 0 h 564610"/>
                <a:gd name="connsiteX1" fmla="*/ 559419 w 559419"/>
                <a:gd name="connsiteY1" fmla="*/ 283822 h 564610"/>
                <a:gd name="connsiteX2" fmla="*/ 325534 w 559419"/>
                <a:gd name="connsiteY2" fmla="*/ 561878 h 564610"/>
                <a:gd name="connsiteX3" fmla="*/ 297564 w 559419"/>
                <a:gd name="connsiteY3" fmla="*/ 564610 h 564610"/>
                <a:gd name="connsiteX4" fmla="*/ 298159 w 559419"/>
                <a:gd name="connsiteY4" fmla="*/ 562692 h 564610"/>
                <a:gd name="connsiteX5" fmla="*/ 304890 w 559419"/>
                <a:gd name="connsiteY5" fmla="*/ 495922 h 564610"/>
                <a:gd name="connsiteX6" fmla="*/ 40355 w 559419"/>
                <a:gd name="connsiteY6" fmla="*/ 171348 h 564610"/>
                <a:gd name="connsiteX7" fmla="*/ 0 w 559419"/>
                <a:gd name="connsiteY7" fmla="*/ 167280 h 564610"/>
                <a:gd name="connsiteX8" fmla="*/ 23609 w 559419"/>
                <a:gd name="connsiteY8" fmla="*/ 125134 h 564610"/>
                <a:gd name="connsiteX9" fmla="*/ 266501 w 559419"/>
                <a:gd name="connsiteY9" fmla="*/ 0 h 5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419" h="564610">
                  <a:moveTo>
                    <a:pt x="266501" y="0"/>
                  </a:moveTo>
                  <a:cubicBezTo>
                    <a:pt x="428275" y="0"/>
                    <a:pt x="559419" y="127071"/>
                    <a:pt x="559419" y="283822"/>
                  </a:cubicBezTo>
                  <a:cubicBezTo>
                    <a:pt x="559419" y="420979"/>
                    <a:pt x="459012" y="535413"/>
                    <a:pt x="325534" y="561878"/>
                  </a:cubicBezTo>
                  <a:lnTo>
                    <a:pt x="297564" y="564610"/>
                  </a:lnTo>
                  <a:lnTo>
                    <a:pt x="298159" y="562692"/>
                  </a:lnTo>
                  <a:cubicBezTo>
                    <a:pt x="302572" y="541125"/>
                    <a:pt x="304890" y="518794"/>
                    <a:pt x="304890" y="495922"/>
                  </a:cubicBezTo>
                  <a:cubicBezTo>
                    <a:pt x="304890" y="335819"/>
                    <a:pt x="191325" y="202241"/>
                    <a:pt x="40355" y="171348"/>
                  </a:cubicBezTo>
                  <a:lnTo>
                    <a:pt x="0" y="167280"/>
                  </a:lnTo>
                  <a:lnTo>
                    <a:pt x="23609" y="125134"/>
                  </a:lnTo>
                  <a:cubicBezTo>
                    <a:pt x="76248" y="49637"/>
                    <a:pt x="165392" y="0"/>
                    <a:pt x="266501" y="0"/>
                  </a:cubicBez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schemeClr val="bg1"/>
                </a:solidFill>
                <a:effectLst/>
                <a:uLnTx/>
                <a:uFillTx/>
              </a:endParaRPr>
            </a:p>
          </p:txBody>
        </p:sp>
      </p:grpSp>
      <p:grpSp>
        <p:nvGrpSpPr>
          <p:cNvPr id="16" name="组合 15"/>
          <p:cNvGrpSpPr/>
          <p:nvPr>
            <p:custDataLst>
              <p:tags r:id="rId15"/>
            </p:custDataLst>
          </p:nvPr>
        </p:nvGrpSpPr>
        <p:grpSpPr>
          <a:xfrm>
            <a:off x="3545855" y="5505972"/>
            <a:ext cx="5100291" cy="578984"/>
            <a:chOff x="3316430" y="1722153"/>
            <a:chExt cx="5100291" cy="578984"/>
          </a:xfrm>
          <a:solidFill>
            <a:schemeClr val="accent1"/>
          </a:solidFill>
        </p:grpSpPr>
        <p:sp>
          <p:nvSpPr>
            <p:cNvPr id="17" name="圆角矩形 16"/>
            <p:cNvSpPr/>
            <p:nvPr>
              <p:custDataLst>
                <p:tags r:id="rId16"/>
              </p:custDataLst>
            </p:nvPr>
          </p:nvSpPr>
          <p:spPr>
            <a:xfrm>
              <a:off x="4051201" y="1784303"/>
              <a:ext cx="4365520" cy="516834"/>
            </a:xfrm>
            <a:prstGeom prst="roundRect">
              <a:avLst/>
            </a:prstGeom>
            <a:solidFill>
              <a:schemeClr val="accent1"/>
            </a:solidFill>
            <a:ln w="12700" cap="flat" cmpd="sng" algn="ctr">
              <a:noFill/>
              <a:prstDash val="solid"/>
              <a:miter lim="800000"/>
            </a:ln>
            <a:effectLst/>
          </p:spPr>
          <p:txBody>
            <a:bodyPr wrap="square" rtlCol="0" anchor="ctr">
              <a:normAutofit/>
            </a:bodyPr>
            <a:lstStyle/>
            <a:p>
              <a:pPr lvl="0" algn="ctr">
                <a:defRPr/>
              </a:pPr>
              <a:r>
                <a:rPr lang="en-US" altLang="zh-CN" sz="2400" b="1" kern="0" dirty="0">
                  <a:solidFill>
                    <a:schemeClr val="bg1"/>
                  </a:solidFill>
                </a:rPr>
                <a:t>Possible results</a:t>
              </a:r>
              <a:endParaRPr lang="en-US" altLang="zh-CN" sz="2400" b="1" kern="0" dirty="0">
                <a:solidFill>
                  <a:schemeClr val="bg1"/>
                </a:solidFill>
              </a:endParaRPr>
            </a:p>
          </p:txBody>
        </p:sp>
        <p:sp>
          <p:nvSpPr>
            <p:cNvPr id="18" name="任意多边形 17"/>
            <p:cNvSpPr/>
            <p:nvPr>
              <p:custDataLst>
                <p:tags r:id="rId17"/>
              </p:custDataLst>
            </p:nvPr>
          </p:nvSpPr>
          <p:spPr>
            <a:xfrm rot="12761789">
              <a:off x="3316430" y="1722153"/>
              <a:ext cx="559419" cy="564610"/>
            </a:xfrm>
            <a:custGeom>
              <a:avLst/>
              <a:gdLst>
                <a:gd name="connsiteX0" fmla="*/ 266501 w 559419"/>
                <a:gd name="connsiteY0" fmla="*/ 0 h 564610"/>
                <a:gd name="connsiteX1" fmla="*/ 559419 w 559419"/>
                <a:gd name="connsiteY1" fmla="*/ 283822 h 564610"/>
                <a:gd name="connsiteX2" fmla="*/ 325534 w 559419"/>
                <a:gd name="connsiteY2" fmla="*/ 561878 h 564610"/>
                <a:gd name="connsiteX3" fmla="*/ 297564 w 559419"/>
                <a:gd name="connsiteY3" fmla="*/ 564610 h 564610"/>
                <a:gd name="connsiteX4" fmla="*/ 298159 w 559419"/>
                <a:gd name="connsiteY4" fmla="*/ 562692 h 564610"/>
                <a:gd name="connsiteX5" fmla="*/ 304890 w 559419"/>
                <a:gd name="connsiteY5" fmla="*/ 495922 h 564610"/>
                <a:gd name="connsiteX6" fmla="*/ 40355 w 559419"/>
                <a:gd name="connsiteY6" fmla="*/ 171348 h 564610"/>
                <a:gd name="connsiteX7" fmla="*/ 0 w 559419"/>
                <a:gd name="connsiteY7" fmla="*/ 167280 h 564610"/>
                <a:gd name="connsiteX8" fmla="*/ 23609 w 559419"/>
                <a:gd name="connsiteY8" fmla="*/ 125134 h 564610"/>
                <a:gd name="connsiteX9" fmla="*/ 266501 w 559419"/>
                <a:gd name="connsiteY9" fmla="*/ 0 h 5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9419" h="564610">
                  <a:moveTo>
                    <a:pt x="266501" y="0"/>
                  </a:moveTo>
                  <a:cubicBezTo>
                    <a:pt x="428275" y="0"/>
                    <a:pt x="559419" y="127071"/>
                    <a:pt x="559419" y="283822"/>
                  </a:cubicBezTo>
                  <a:cubicBezTo>
                    <a:pt x="559419" y="420979"/>
                    <a:pt x="459012" y="535413"/>
                    <a:pt x="325534" y="561878"/>
                  </a:cubicBezTo>
                  <a:lnTo>
                    <a:pt x="297564" y="564610"/>
                  </a:lnTo>
                  <a:lnTo>
                    <a:pt x="298159" y="562692"/>
                  </a:lnTo>
                  <a:cubicBezTo>
                    <a:pt x="302572" y="541125"/>
                    <a:pt x="304890" y="518794"/>
                    <a:pt x="304890" y="495922"/>
                  </a:cubicBezTo>
                  <a:cubicBezTo>
                    <a:pt x="304890" y="335819"/>
                    <a:pt x="191325" y="202241"/>
                    <a:pt x="40355" y="171348"/>
                  </a:cubicBezTo>
                  <a:lnTo>
                    <a:pt x="0" y="167280"/>
                  </a:lnTo>
                  <a:lnTo>
                    <a:pt x="23609" y="125134"/>
                  </a:lnTo>
                  <a:cubicBezTo>
                    <a:pt x="76248" y="49637"/>
                    <a:pt x="165392" y="0"/>
                    <a:pt x="266501" y="0"/>
                  </a:cubicBezTo>
                  <a:close/>
                </a:path>
              </a:pathLst>
            </a:custGeom>
            <a:solidFill>
              <a:schemeClr val="accent1"/>
            </a:solidFill>
            <a:ln w="12700" cap="flat" cmpd="sng" algn="ctr">
              <a:noFill/>
              <a:prstDash val="solid"/>
              <a:miter lim="800000"/>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schemeClr val="bg1"/>
                </a:solidFill>
                <a:effectLst/>
                <a:uLnTx/>
                <a:uFillTx/>
              </a:endParaRPr>
            </a:p>
          </p:txBody>
        </p:sp>
      </p:grpSp>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407035"/>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1 Introduction</a:t>
            </a:r>
            <a:endParaRPr lang="zh-CN" altLang="en-US" dirty="0">
              <a:solidFill>
                <a:schemeClr val="tx1"/>
              </a:solidFill>
              <a:sym typeface="+mn-lt"/>
            </a:endParaRPr>
          </a:p>
        </p:txBody>
      </p:sp>
      <p:sp>
        <p:nvSpPr>
          <p:cNvPr id="3" name="文本框 2"/>
          <p:cNvSpPr txBox="1"/>
          <p:nvPr>
            <p:custDataLst>
              <p:tags r:id="rId3"/>
            </p:custDataLst>
          </p:nvPr>
        </p:nvSpPr>
        <p:spPr>
          <a:xfrm>
            <a:off x="585470" y="289369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zh-CN" altLang="en-US" sz="2400" dirty="0">
                <a:latin typeface="+mn-lt"/>
                <a:ea typeface="+mn-ea"/>
                <a:sym typeface="+mn-lt"/>
              </a:rPr>
              <a:t>In order to encourage enterprises to step up innovation efforts, the state has formulated a series of preferential tax policies for innovation activities</a:t>
            </a:r>
            <a:r>
              <a:rPr lang="en-US" altLang="zh-CN" sz="2400" dirty="0">
                <a:latin typeface="+mn-lt"/>
                <a:ea typeface="+mn-ea"/>
                <a:sym typeface="+mn-lt"/>
              </a:rPr>
              <a:t>.</a:t>
            </a: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In the case of information asymmetry, it is difficult to define the r&amp;d and non-r&amp;d expenses.The judgment space provided by specific accounting standards in the research stage and development stage, expense and capitalization provides conditions for enterprises to use innovation input for tax avoidance.</a:t>
            </a:r>
            <a:endParaRPr lang="en-US" altLang="zh-CN" sz="2400" dirty="0">
              <a:latin typeface="+mn-lt"/>
              <a:ea typeface="+mn-ea"/>
              <a:sym typeface="+mn-lt"/>
            </a:endParaRPr>
          </a:p>
          <a:p>
            <a:pPr marL="342900" indent="-342900">
              <a:lnSpc>
                <a:spcPct val="120000"/>
              </a:lnSpc>
            </a:pPr>
            <a:endParaRPr lang="en-US" altLang="zh-CN" sz="2400" dirty="0">
              <a:latin typeface="+mn-lt"/>
              <a:ea typeface="+mn-ea"/>
              <a:sym typeface="+mn-lt"/>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407035"/>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1 Introduction</a:t>
            </a:r>
            <a:endParaRPr lang="zh-CN" altLang="en-US" dirty="0">
              <a:solidFill>
                <a:schemeClr val="tx1"/>
              </a:solidFill>
              <a:sym typeface="+mn-lt"/>
            </a:endParaRPr>
          </a:p>
        </p:txBody>
      </p:sp>
      <p:sp>
        <p:nvSpPr>
          <p:cNvPr id="3" name="文本框 2"/>
          <p:cNvSpPr txBox="1"/>
          <p:nvPr>
            <p:custDataLst>
              <p:tags r:id="rId3"/>
            </p:custDataLst>
          </p:nvPr>
        </p:nvSpPr>
        <p:spPr>
          <a:xfrm>
            <a:off x="585470" y="289369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 Whether tax burden of enterprise has tax avoidance incentive effect on enterprise innovation input? </a:t>
            </a:r>
            <a:endParaRPr lang="en-US" altLang="zh-CN" sz="2400" dirty="0">
              <a:latin typeface="+mn-lt"/>
              <a:ea typeface="+mn-ea"/>
              <a:sym typeface="+mn-lt"/>
            </a:endParaRPr>
          </a:p>
          <a:p>
            <a:pPr marL="342900" indent="-342900">
              <a:lnSpc>
                <a:spcPct val="120000"/>
              </a:lnSpc>
              <a:buFont typeface="Wingdings" panose="05000000000000000000" charset="0"/>
              <a:buChar char="l"/>
            </a:pP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 Whether the tax avoidance incentive effect is different between state-owned enterprises and non-state-owned enterprises?</a:t>
            </a:r>
            <a:endParaRPr lang="en-US" altLang="zh-CN" sz="2400" dirty="0">
              <a:latin typeface="+mn-lt"/>
              <a:ea typeface="+mn-ea"/>
              <a:sym typeface="+mn-lt"/>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3810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2 Literature Review</a:t>
            </a:r>
            <a:endParaRPr lang="zh-CN" altLang="en-US" dirty="0">
              <a:solidFill>
                <a:schemeClr val="tx1"/>
              </a:solidFill>
              <a:sym typeface="+mn-lt"/>
            </a:endParaRPr>
          </a:p>
        </p:txBody>
      </p:sp>
      <p:sp>
        <p:nvSpPr>
          <p:cNvPr id="3" name="文本框 2"/>
          <p:cNvSpPr txBox="1"/>
          <p:nvPr>
            <p:custDataLst>
              <p:tags r:id="rId3"/>
            </p:custDataLst>
          </p:nvPr>
        </p:nvSpPr>
        <p:spPr>
          <a:xfrm>
            <a:off x="585470" y="2670175"/>
            <a:ext cx="11321415" cy="3780790"/>
          </a:xfrm>
          <a:prstGeom prst="rect">
            <a:avLst/>
          </a:prstGeom>
        </p:spPr>
        <p:txBody>
          <a:bodyPr vert="horz" lIns="91440" tIns="45720" rIns="91440" bIns="45720" rtlCol="0">
            <a:normAutofit fontScale="9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 In current tax environment, enterprises generally have a strong motivation to reduce the tax burden.</a:t>
            </a: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 In the case of information asymmetry, the additional deducting leverage brought by preferential policies makes the innovation-related expenditure become the most favorable tool for enterprises to carry out earnings management. </a:t>
            </a: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The complexity of research and development expenditure projects, the difficulty in defining research and development expenses and the resulting increase in the supervision costs of tax authorities and external auditors provide enterprises with more tax avoidance opportunities, spaces and gains.</a:t>
            </a:r>
            <a:endParaRPr lang="en-US" altLang="zh-CN" sz="2400" dirty="0">
              <a:latin typeface="+mn-lt"/>
              <a:ea typeface="+mn-ea"/>
              <a:sym typeface="+mn-lt"/>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3810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3 Hypothesis</a:t>
            </a:r>
            <a:endParaRPr lang="zh-CN" altLang="en-US" dirty="0">
              <a:solidFill>
                <a:schemeClr val="tx1"/>
              </a:solidFill>
              <a:sym typeface="+mn-lt"/>
            </a:endParaRPr>
          </a:p>
        </p:txBody>
      </p:sp>
      <p:sp>
        <p:nvSpPr>
          <p:cNvPr id="3" name="文本框 2"/>
          <p:cNvSpPr txBox="1"/>
          <p:nvPr>
            <p:custDataLst>
              <p:tags r:id="rId3"/>
            </p:custDataLst>
          </p:nvPr>
        </p:nvSpPr>
        <p:spPr>
          <a:xfrm>
            <a:off x="585470" y="267017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H1: The tax burden of the enterprise has an incentive effect on the innovation input level of the next phase.</a:t>
            </a:r>
            <a:endParaRPr lang="en-US" altLang="zh-CN" sz="2400" dirty="0">
              <a:latin typeface="+mn-lt"/>
              <a:ea typeface="+mn-ea"/>
              <a:sym typeface="+mn-lt"/>
            </a:endParaRPr>
          </a:p>
          <a:p>
            <a:pPr marL="342900" indent="-342900">
              <a:lnSpc>
                <a:spcPct val="120000"/>
              </a:lnSpc>
              <a:buFont typeface="Wingdings" panose="05000000000000000000" charset="0"/>
              <a:buChar char="l"/>
            </a:pP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H2: Compared with state-owned enterprises, the tax burden of non-state-owned enterprises has a stronger incentive effect on the next level of innovation input.</a:t>
            </a:r>
            <a:endParaRPr lang="en-US" altLang="zh-CN" sz="2400" dirty="0">
              <a:latin typeface="+mn-lt"/>
              <a:ea typeface="+mn-ea"/>
              <a:sym typeface="+mn-lt"/>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3810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4 Methods</a:t>
            </a:r>
            <a:endParaRPr lang="zh-CN" altLang="en-US" dirty="0">
              <a:solidFill>
                <a:schemeClr val="tx1"/>
              </a:solidFill>
              <a:sym typeface="+mn-lt"/>
            </a:endParaRPr>
          </a:p>
        </p:txBody>
      </p:sp>
      <p:sp>
        <p:nvSpPr>
          <p:cNvPr id="3" name="文本框 2"/>
          <p:cNvSpPr txBox="1"/>
          <p:nvPr>
            <p:custDataLst>
              <p:tags r:id="rId3"/>
            </p:custDataLst>
          </p:nvPr>
        </p:nvSpPr>
        <p:spPr>
          <a:xfrm>
            <a:off x="585470" y="267017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(i) Sample and data source</a:t>
            </a: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The sample of this proposal is selected from all A-share listed companies from 2008 to 2016, excluding ST, PT, listed companies in financial industry and data missing samples.</a:t>
            </a:r>
            <a:endParaRPr lang="en-US" altLang="zh-CN" sz="2400" dirty="0">
              <a:latin typeface="+mn-lt"/>
              <a:ea typeface="+mn-ea"/>
              <a:sym typeface="+mn-lt"/>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3810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4 Methods</a:t>
            </a:r>
            <a:endParaRPr lang="zh-CN" altLang="en-US" dirty="0">
              <a:solidFill>
                <a:schemeClr val="tx1"/>
              </a:solidFill>
              <a:sym typeface="+mn-lt"/>
            </a:endParaRPr>
          </a:p>
        </p:txBody>
      </p:sp>
      <p:sp>
        <p:nvSpPr>
          <p:cNvPr id="3" name="文本框 2"/>
          <p:cNvSpPr txBox="1"/>
          <p:nvPr>
            <p:custDataLst>
              <p:tags r:id="rId3"/>
            </p:custDataLst>
          </p:nvPr>
        </p:nvSpPr>
        <p:spPr>
          <a:xfrm>
            <a:off x="585470" y="267017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(ii) Variable design</a:t>
            </a:r>
            <a:endParaRPr lang="en-US" altLang="zh-CN" sz="2400" dirty="0">
              <a:latin typeface="+mn-lt"/>
              <a:ea typeface="+mn-ea"/>
              <a:sym typeface="+mn-lt"/>
            </a:endParaRPr>
          </a:p>
          <a:p>
            <a:pPr marL="342900" indent="-342900">
              <a:lnSpc>
                <a:spcPct val="120000"/>
              </a:lnSpc>
              <a:buFont typeface="Wingdings" panose="05000000000000000000" charset="0"/>
              <a:buChar char="l"/>
            </a:pP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 Explained variable -- Enterprise innovation input (RD)</a:t>
            </a:r>
            <a:endParaRPr lang="en-US" altLang="zh-CN" sz="2400" dirty="0">
              <a:latin typeface="+mn-lt"/>
              <a:ea typeface="+mn-ea"/>
              <a:sym typeface="+mn-lt"/>
            </a:endParaRPr>
          </a:p>
          <a:p>
            <a:pPr marL="342900" indent="-342900">
              <a:lnSpc>
                <a:spcPct val="120000"/>
              </a:lnSpc>
              <a:buFont typeface="Wingdings" panose="05000000000000000000" charset="0"/>
              <a:buChar char="l"/>
            </a:pP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Explanatory variable -- Tax burden (Tax)</a:t>
            </a:r>
            <a:endParaRPr lang="en-US" altLang="zh-CN" sz="2400" dirty="0">
              <a:latin typeface="+mn-lt"/>
              <a:ea typeface="+mn-ea"/>
              <a:sym typeface="+mn-lt"/>
            </a:endParaRPr>
          </a:p>
          <a:p>
            <a:pPr marL="342900" indent="-342900">
              <a:lnSpc>
                <a:spcPct val="120000"/>
              </a:lnSpc>
              <a:buFont typeface="Wingdings" panose="05000000000000000000" charset="0"/>
              <a:buChar char="l"/>
            </a:pP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Control variables:Size</a:t>
            </a:r>
            <a:r>
              <a:rPr lang="zh-CN" altLang="zh-CN" sz="2400" dirty="0">
                <a:latin typeface="+mn-lt"/>
                <a:ea typeface="+mn-ea"/>
                <a:sym typeface="+mn-lt"/>
              </a:rPr>
              <a:t>、</a:t>
            </a:r>
            <a:r>
              <a:rPr lang="en-US" altLang="zh-CN" sz="2400" dirty="0">
                <a:latin typeface="+mn-lt"/>
                <a:ea typeface="+mn-ea"/>
                <a:sym typeface="+mn-lt"/>
              </a:rPr>
              <a:t>Lev</a:t>
            </a:r>
            <a:r>
              <a:rPr lang="zh-CN" altLang="en-US" sz="2400" dirty="0">
                <a:latin typeface="+mn-lt"/>
                <a:ea typeface="+mn-ea"/>
                <a:sym typeface="+mn-lt"/>
              </a:rPr>
              <a:t>、</a:t>
            </a:r>
            <a:r>
              <a:rPr lang="en-US" altLang="zh-CN" sz="2400" dirty="0">
                <a:latin typeface="+mn-lt"/>
                <a:ea typeface="+mn-ea"/>
                <a:sym typeface="+mn-lt"/>
              </a:rPr>
              <a:t>Ppe</a:t>
            </a:r>
            <a:r>
              <a:rPr lang="zh-CN" altLang="en-US" sz="2400" dirty="0">
                <a:latin typeface="+mn-lt"/>
                <a:ea typeface="+mn-ea"/>
                <a:sym typeface="+mn-lt"/>
              </a:rPr>
              <a:t>、</a:t>
            </a:r>
            <a:r>
              <a:rPr lang="en-US" altLang="zh-CN" sz="2400" dirty="0">
                <a:latin typeface="+mn-lt"/>
                <a:ea typeface="+mn-ea"/>
                <a:sym typeface="+mn-lt"/>
              </a:rPr>
              <a:t>Ocf</a:t>
            </a:r>
            <a:r>
              <a:rPr lang="zh-CN" altLang="en-US" sz="2400" dirty="0">
                <a:latin typeface="+mn-lt"/>
                <a:ea typeface="+mn-ea"/>
                <a:sym typeface="+mn-lt"/>
              </a:rPr>
              <a:t>、</a:t>
            </a:r>
            <a:r>
              <a:rPr lang="en-US" altLang="zh-CN" sz="2400" dirty="0">
                <a:latin typeface="+mn-lt"/>
                <a:ea typeface="+mn-ea"/>
                <a:sym typeface="+mn-lt"/>
              </a:rPr>
              <a:t>TQ</a:t>
            </a:r>
            <a:r>
              <a:rPr lang="zh-CN" altLang="en-US" sz="2400" dirty="0">
                <a:latin typeface="+mn-lt"/>
                <a:ea typeface="+mn-ea"/>
                <a:sym typeface="+mn-lt"/>
              </a:rPr>
              <a:t>、</a:t>
            </a:r>
            <a:r>
              <a:rPr lang="en-US" altLang="zh-CN" sz="2400" dirty="0">
                <a:latin typeface="+mn-lt"/>
                <a:ea typeface="+mn-ea"/>
                <a:sym typeface="+mn-lt"/>
              </a:rPr>
              <a:t>ROA</a:t>
            </a:r>
            <a:r>
              <a:rPr lang="zh-CN" altLang="en-US" sz="2400" dirty="0">
                <a:latin typeface="+mn-lt"/>
                <a:ea typeface="+mn-ea"/>
                <a:sym typeface="+mn-lt"/>
              </a:rPr>
              <a:t>、</a:t>
            </a:r>
            <a:r>
              <a:rPr lang="en-US" altLang="zh-CN" sz="2400" dirty="0">
                <a:latin typeface="+mn-lt"/>
                <a:ea typeface="+mn-ea"/>
                <a:sym typeface="+mn-lt"/>
              </a:rPr>
              <a:t>Age</a:t>
            </a:r>
            <a:r>
              <a:rPr lang="zh-CN" altLang="en-US" sz="2400" dirty="0">
                <a:latin typeface="+mn-lt"/>
                <a:ea typeface="+mn-ea"/>
                <a:sym typeface="+mn-lt"/>
              </a:rPr>
              <a:t>、</a:t>
            </a:r>
            <a:r>
              <a:rPr lang="en-US" altLang="zh-CN" sz="2400" dirty="0">
                <a:latin typeface="+mn-lt"/>
                <a:ea typeface="+mn-ea"/>
                <a:sym typeface="+mn-lt"/>
              </a:rPr>
              <a:t>HR</a:t>
            </a:r>
            <a:endParaRPr lang="en-US" altLang="zh-CN" sz="2400" dirty="0">
              <a:latin typeface="+mn-lt"/>
              <a:ea typeface="+mn-ea"/>
              <a:sym typeface="+mn-lt"/>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585470" y="237172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85469" y="3810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dirty="0">
                <a:solidFill>
                  <a:schemeClr val="tx1"/>
                </a:solidFill>
                <a:sym typeface="+mn-lt"/>
              </a:rPr>
              <a:t>4 Methods</a:t>
            </a:r>
            <a:endParaRPr lang="zh-CN" altLang="en-US" dirty="0">
              <a:solidFill>
                <a:schemeClr val="tx1"/>
              </a:solidFill>
              <a:sym typeface="+mn-lt"/>
            </a:endParaRPr>
          </a:p>
        </p:txBody>
      </p:sp>
      <p:sp>
        <p:nvSpPr>
          <p:cNvPr id="3" name="文本框 2"/>
          <p:cNvSpPr txBox="1"/>
          <p:nvPr>
            <p:custDataLst>
              <p:tags r:id="rId3"/>
            </p:custDataLst>
          </p:nvPr>
        </p:nvSpPr>
        <p:spPr>
          <a:xfrm>
            <a:off x="585470" y="2670175"/>
            <a:ext cx="11321415" cy="378079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Font typeface="Wingdings" panose="05000000000000000000" charset="0"/>
              <a:buChar char="l"/>
            </a:pPr>
            <a:r>
              <a:rPr lang="en-US" altLang="zh-CN" sz="2400" dirty="0">
                <a:latin typeface="+mn-lt"/>
                <a:ea typeface="+mn-ea"/>
                <a:sym typeface="+mn-lt"/>
              </a:rPr>
              <a:t>(iii) Statistical analysis methods</a:t>
            </a: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Model (1):RDt= β0+ β1Taxt+ β2Taxt －1+ β3Taxt*Taxt －1+β4Sizet+ β5Levt+ β6Ppet+  β7Ocft+ β8TQt+β9ROAt+ β10Aget+β11HRt+β12∑Indu + β13∑Year + εt</a:t>
            </a:r>
            <a:endParaRPr lang="en-US" altLang="zh-CN" sz="2400" dirty="0">
              <a:latin typeface="+mn-lt"/>
              <a:ea typeface="+mn-ea"/>
              <a:sym typeface="+mn-lt"/>
            </a:endParaRPr>
          </a:p>
          <a:p>
            <a:pPr marL="342900" indent="-342900">
              <a:lnSpc>
                <a:spcPct val="120000"/>
              </a:lnSpc>
              <a:buFont typeface="Wingdings" panose="05000000000000000000" charset="0"/>
              <a:buChar char="l"/>
            </a:pPr>
            <a:r>
              <a:rPr lang="en-US" altLang="zh-CN" sz="2400" dirty="0">
                <a:latin typeface="+mn-lt"/>
                <a:ea typeface="+mn-ea"/>
                <a:sym typeface="+mn-lt"/>
              </a:rPr>
              <a:t>Model (2):RDt= β0+ β1Taxt+ β2Taxt －1+ β3Taxt*Taxt －1+β4Taxt*Taxt －1*Soet+β5Soet+β6Sizet+ β7Levt+ β8Ppet+  β9cft+ β10TQt+β11ROAt+ β12Aget+β13HRt+β14∑Indu + β15∑Year + εt</a:t>
            </a:r>
            <a:endParaRPr lang="en-US" altLang="zh-CN" sz="2400" dirty="0">
              <a:latin typeface="+mn-lt"/>
              <a:ea typeface="+mn-ea"/>
              <a:sym typeface="+mn-lt"/>
            </a:endParaRPr>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80"/>
</p:tagLst>
</file>

<file path=ppt/tags/tag10.xml><?xml version="1.0" encoding="utf-8"?>
<p:tagLst xmlns:p="http://schemas.openxmlformats.org/presentationml/2006/main">
  <p:tag name="KSO_WM_TAG_VERSION" val="1.0"/>
  <p:tag name="KSO_WM_BEAUTIFY_FLAG" val="#wm#"/>
  <p:tag name="KSO_WM_UNIT_TYPE" val="i"/>
  <p:tag name="KSO_WM_UNIT_ID" val="custom20184580_10*i*7"/>
  <p:tag name="KSO_WM_TEMPLATE_CATEGORY" val="custom"/>
  <p:tag name="KSO_WM_TEMPLATE_INDEX" val="20184580"/>
  <p:tag name="KSO_WM_UNIT_INDEX" val="7"/>
</p:tagLst>
</file>

<file path=ppt/tags/tag11.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l_h_f"/>
  <p:tag name="KSO_WM_UNIT_INDEX" val="1_2_1"/>
  <p:tag name="KSO_WM_UNIT_ID" val="custom20184580_10*l_h_f*1_2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EMPLATE_CATEGORY" val="custom"/>
  <p:tag name="KSO_WM_TEMPLATE_INDEX" val="20184580"/>
  <p:tag name="KSO_WM_UNIT_CLEAR" val="1"/>
  <p:tag name="KSO_WM_TAG_VERSION" val="1.0"/>
  <p:tag name="KSO_WM_BEAUTIFY_FLAG" val="#wm#"/>
  <p:tag name="KSO_WM_UNIT_TYPE" val="l_h_i"/>
  <p:tag name="KSO_WM_UNIT_INDEX" val="1_2_1"/>
  <p:tag name="KSO_WM_UNIT_ID" val="custom20184580_10*l_h_i*1_2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i"/>
  <p:tag name="KSO_WM_UNIT_ID" val="custom20184580_10*i*12"/>
  <p:tag name="KSO_WM_TEMPLATE_CATEGORY" val="custom"/>
  <p:tag name="KSO_WM_TEMPLATE_INDEX" val="20184580"/>
  <p:tag name="KSO_WM_UNIT_INDEX" val="12"/>
</p:tagLst>
</file>

<file path=ppt/tags/tag14.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l_h_f"/>
  <p:tag name="KSO_WM_UNIT_INDEX" val="1_3_1"/>
  <p:tag name="KSO_WM_UNIT_ID" val="custom20184580_10*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4580"/>
  <p:tag name="KSO_WM_UNIT_CLEAR" val="1"/>
  <p:tag name="KSO_WM_TAG_VERSION" val="1.0"/>
  <p:tag name="KSO_WM_BEAUTIFY_FLAG" val="#wm#"/>
  <p:tag name="KSO_WM_UNIT_TYPE" val="l_h_i"/>
  <p:tag name="KSO_WM_UNIT_INDEX" val="1_3_1"/>
  <p:tag name="KSO_WM_UNIT_ID" val="custom20184580_10*l_h_i*1_3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UNIT_TYPE" val="i"/>
  <p:tag name="KSO_WM_UNIT_ID" val="custom20184580_10*i*17"/>
  <p:tag name="KSO_WM_TEMPLATE_CATEGORY" val="custom"/>
  <p:tag name="KSO_WM_TEMPLATE_INDEX" val="20184580"/>
  <p:tag name="KSO_WM_UNIT_INDEX" val="17"/>
</p:tagLst>
</file>

<file path=ppt/tags/tag17.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l_h_f"/>
  <p:tag name="KSO_WM_UNIT_INDEX" val="1_4_1"/>
  <p:tag name="KSO_WM_UNIT_ID" val="custom20184580_10*l_h_f*1_4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TEMPLATE_CATEGORY" val="custom"/>
  <p:tag name="KSO_WM_TEMPLATE_INDEX" val="20184580"/>
  <p:tag name="KSO_WM_UNIT_CLEAR" val="1"/>
  <p:tag name="KSO_WM_TAG_VERSION" val="1.0"/>
  <p:tag name="KSO_WM_BEAUTIFY_FLAG" val="#wm#"/>
  <p:tag name="KSO_WM_UNIT_TYPE" val="l_h_i"/>
  <p:tag name="KSO_WM_UNIT_INDEX" val="1_4_1"/>
  <p:tag name="KSO_WM_UNIT_ID" val="custom20184580_10*l_h_i*1_4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UNIT_TYPE" val="i"/>
  <p:tag name="KSO_WM_UNIT_ID" val="custom20184580_10*i*22"/>
  <p:tag name="KSO_WM_TEMPLATE_CATEGORY" val="custom"/>
  <p:tag name="KSO_WM_TEMPLATE_INDEX" val="20184580"/>
  <p:tag name="KSO_WM_UNIT_INDEX" val="22"/>
</p:tagLst>
</file>

<file path=ppt/tags/tag2.xml><?xml version="1.0" encoding="utf-8"?>
<p:tagLst xmlns:p="http://schemas.openxmlformats.org/presentationml/2006/main">
  <p:tag name="KSO_WM_TAG_VERSION" val="1.0"/>
  <p:tag name="KSO_WM_TEMPLATE_CATEGORY" val="custom"/>
  <p:tag name="KSO_WM_TEMPLATE_INDEX" val="20184580"/>
</p:tagLst>
</file>

<file path=ppt/tags/tag20.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l_h_f"/>
  <p:tag name="KSO_WM_UNIT_INDEX" val="1_5_1"/>
  <p:tag name="KSO_WM_UNIT_ID" val="custom20184580_10*l_h_f*1_5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EMPLATE_CATEGORY" val="custom"/>
  <p:tag name="KSO_WM_TEMPLATE_INDEX" val="20184580"/>
  <p:tag name="KSO_WM_UNIT_CLEAR" val="1"/>
  <p:tag name="KSO_WM_TAG_VERSION" val="1.0"/>
  <p:tag name="KSO_WM_BEAUTIFY_FLAG" val="#wm#"/>
  <p:tag name="KSO_WM_UNIT_TYPE" val="l_h_i"/>
  <p:tag name="KSO_WM_UNIT_INDEX" val="1_5_1"/>
  <p:tag name="KSO_WM_UNIT_ID" val="custom20184580_10*l_h_i*1_5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AG_VERSION" val="1.0"/>
  <p:tag name="KSO_WM_SLIDE_ITEM_CNT" val="5"/>
  <p:tag name="KSO_WM_SLIDE_LAYOUT" val="a_b_l"/>
  <p:tag name="KSO_WM_SLIDE_LAYOUT_CNT" val="1_1_1"/>
  <p:tag name="KSO_WM_SLIDE_TYPE" val="contents"/>
  <p:tag name="KSO_WM_BEAUTIFY_FLAG" val="#wm#"/>
  <p:tag name="KSO_WM_TEMPLATE_CATEGORY" val="custom"/>
  <p:tag name="KSO_WM_TEMPLATE_INDEX" val="20184580"/>
  <p:tag name="KSO_WM_SLIDE_ID" val="custom20184580_10"/>
  <p:tag name="KSO_WM_SLIDE_INDEX" val="10"/>
  <p:tag name="KSO_WM_DIAGRAM_GROUP_CODE" val="l1-1"/>
</p:tagLst>
</file>

<file path=ppt/tags/tag23.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24.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25.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2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27.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28.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29.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3.xml><?xml version="1.0" encoding="utf-8"?>
<p:tagLst xmlns:p="http://schemas.openxmlformats.org/presentationml/2006/main">
  <p:tag name="KSO_WM_TEMPLATE_CATEGORY" val="custom"/>
  <p:tag name="KSO_WM_TEMPLATE_INDEX" val="20184580"/>
  <p:tag name="KSO_WM_TAG_VERSION" val="1.0"/>
  <p:tag name="KSO_WM_BEAUTIFY_FLAG" val="#wm#"/>
  <p:tag name="KSO_WM_TEMPLATE_THUMBS_INDEX" val="1、6、12、14、4、5、13、20"/>
</p:tagLst>
</file>

<file path=ppt/tags/tag3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31.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32.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33.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3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35.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36.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37.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38.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39.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4.xml><?xml version="1.0" encoding="utf-8"?>
<p:tagLst xmlns:p="http://schemas.openxmlformats.org/presentationml/2006/main">
  <p:tag name="KSO_WM_TEMPLATE_CATEGORY" val="custom"/>
  <p:tag name="KSO_WM_TEMPLATE_INDEX" val="20184580"/>
</p:tagLst>
</file>

<file path=ppt/tags/tag40.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41.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4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43.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44.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45.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4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47.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48.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49.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5.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b"/>
  <p:tag name="KSO_WM_UNIT_INDEX" val="1"/>
  <p:tag name="KSO_WM_UNIT_CLEAR" val="1"/>
  <p:tag name="KSO_WM_UNIT_LAYERLEVEL" val="1"/>
  <p:tag name="KSO_WM_UNIT_VALUE" val="5"/>
  <p:tag name="KSO_WM_UNIT_ISCONTENTSTITLE" val="1"/>
  <p:tag name="KSO_WM_UNIT_HIGHLIGHT" val="0"/>
  <p:tag name="KSO_WM_UNIT_COMPATIBLE" val="0"/>
  <p:tag name="KSO_WM_DIAGRAM_GROUP_CODE" val="l1_1"/>
  <p:tag name="KSO_WM_UNIT_ID" val="custom20184580_10*b*1"/>
  <p:tag name="KSO_WM_UNIT_PRESET_TEXT" val="Contents"/>
  <p:tag name="KSO_WM_UNIT_TEXT_FILL_FORE_SCHEMECOLOR_INDEX" val="16"/>
  <p:tag name="KSO_WM_UNIT_TEXT_FILL_TYPE" val="1"/>
  <p:tag name="KSO_WM_UNIT_USESOURCEFORMAT_APPLY" val="1"/>
</p:tagLst>
</file>

<file path=ppt/tags/tag5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51.xml><?xml version="1.0" encoding="utf-8"?>
<p:tagLst xmlns:p="http://schemas.openxmlformats.org/presentationml/2006/main">
  <p:tag name="KSO_WM_TAG_VERSION" val="1.0"/>
  <p:tag name="KSO_WM_BEAUTIFY_FLAG" val="#wm#"/>
  <p:tag name="KSO_WM_UNIT_TYPE" val="i"/>
  <p:tag name="KSO_WM_UNIT_ID" val="custom20184580_18*i*0"/>
  <p:tag name="KSO_WM_TEMPLATE_CATEGORY" val="custom"/>
  <p:tag name="KSO_WM_TEMPLATE_INDEX" val="20184580"/>
  <p:tag name="KSO_WM_UNIT_INDEX" val="0"/>
</p:tagLst>
</file>

<file path=ppt/tags/tag52.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80_18*a*1"/>
  <p:tag name="KSO_WM_UNIT_TYPE" val="a"/>
</p:tagLst>
</file>

<file path=ppt/tags/tag53.xml><?xml version="1.0" encoding="utf-8"?>
<p:tagLst xmlns:p="http://schemas.openxmlformats.org/presentationml/2006/main">
  <p:tag name="KSO_WM_TEMPLATE_CATEGORY" val="custom"/>
  <p:tag name="KSO_WM_TEMPLATE_INDEX" val="20184580"/>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ID" val="custom20184580_18*f*1"/>
  <p:tag name="KSO_WM_UNIT_TYPE" val="f"/>
</p:tagLst>
</file>

<file path=ppt/tags/tag5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18"/>
  <p:tag name="KSO_WM_SLIDE_ID" val="custom20184580_18"/>
  <p:tag name="KSO_WM_TAG_VERSION" val="1.0"/>
  <p:tag name="KSO_WM_TEMPLATE_INDEX" val="20184580"/>
  <p:tag name="KSO_WM_TEMPLATE_CATEGORY" val="custom"/>
</p:tagLst>
</file>

<file path=ppt/tags/tag55.xml><?xml version="1.0" encoding="utf-8"?>
<p:tagLst xmlns:p="http://schemas.openxmlformats.org/presentationml/2006/main">
  <p:tag name="KSO_WM_TEMPLATE_CATEGORY" val="custom"/>
  <p:tag name="KSO_WM_TEMPLATE_INDEX" val="20184580"/>
  <p:tag name="KSO_WM_UNIT_TYPE" val="a"/>
  <p:tag name="KSO_WM_UNIT_INDEX" val="1"/>
  <p:tag name="KSO_WM_UNIT_ID" val="custom20184580_20*a*1"/>
  <p:tag name="KSO_WM_UNIT_LAYERLEVEL" val="1"/>
  <p:tag name="KSO_WM_UNIT_VALUE" val="7"/>
  <p:tag name="KSO_WM_UNIT_ISCONTENTSTITLE" val="0"/>
  <p:tag name="KSO_WM_UNIT_HIGHLIGHT" val="0"/>
  <p:tag name="KSO_WM_UNIT_COMPATIBLE" val="0"/>
  <p:tag name="KSO_WM_UNIT_CLEAR" val="0"/>
  <p:tag name="KSO_WM_BEAUTIFY_FLAG" val="#wm#"/>
  <p:tag name="KSO_WM_TAG_VERSION" val="1.0"/>
  <p:tag name="KSO_WM_UNIT_PRESET_TEXT" val="THANKS"/>
</p:tagLst>
</file>

<file path=ppt/tags/tag56.xml><?xml version="1.0" encoding="utf-8"?>
<p:tagLst xmlns:p="http://schemas.openxmlformats.org/presentationml/2006/main">
  <p:tag name="KSO_WM_TEMPLATE_CATEGORY" val="custom"/>
  <p:tag name="KSO_WM_TEMPLATE_INDEX" val="20184580"/>
  <p:tag name="KSO_WM_TAG_VERSION" val="1.0"/>
  <p:tag name="KSO_WM_SLIDE_ID" val="custom20184580_20"/>
  <p:tag name="KSO_WM_SLIDE_INDEX" val="20"/>
  <p:tag name="KSO_WM_SLIDE_ITEM_CNT" val="1"/>
  <p:tag name="KSO_WM_SLIDE_LAYOUT" val="a"/>
  <p:tag name="KSO_WM_SLIDE_LAYOUT_CNT" val="1"/>
  <p:tag name="KSO_WM_SLIDE_TYPE" val="endPage"/>
  <p:tag name="KSO_WM_BEAUTIFY_FLAG" val="#wm#"/>
</p:tagLst>
</file>

<file path=ppt/tags/tag6.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a"/>
  <p:tag name="KSO_WM_UNIT_INDEX" val="1"/>
  <p:tag name="KSO_WM_UNIT_CLEAR" val="1"/>
  <p:tag name="KSO_WM_UNIT_LAYERLEVEL" val="1"/>
  <p:tag name="KSO_WM_UNIT_ISCONTENTSTITLE" val="1"/>
  <p:tag name="KSO_WM_UNIT_VALUE" val="3"/>
  <p:tag name="KSO_WM_UNIT_HIGHLIGHT" val="0"/>
  <p:tag name="KSO_WM_UNIT_COMPATIBLE" val="0"/>
  <p:tag name="KSO_WM_DIAGRAM_GROUP_CODE" val="l1_1"/>
  <p:tag name="KSO_WM_UNIT_ID" val="custom20184580_10*a*1"/>
  <p:tag name="KSO_WM_UNIT_PRESET_TEXT" val="目 录"/>
  <p:tag name="KSO_WM_UNIT_TEXT_FILL_FORE_SCHEMECOLOR_INDEX" val="16"/>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UNIT_TYPE" val="i"/>
  <p:tag name="KSO_WM_UNIT_ID" val="custom20184580_10*i*2"/>
  <p:tag name="KSO_WM_TEMPLATE_CATEGORY" val="custom"/>
  <p:tag name="KSO_WM_TEMPLATE_INDEX" val="20184580"/>
  <p:tag name="KSO_WM_UNIT_INDEX" val="2"/>
</p:tagLst>
</file>

<file path=ppt/tags/tag8.xml><?xml version="1.0" encoding="utf-8"?>
<p:tagLst xmlns:p="http://schemas.openxmlformats.org/presentationml/2006/main">
  <p:tag name="KSO_WM_TEMPLATE_CATEGORY" val="custom"/>
  <p:tag name="KSO_WM_TEMPLATE_INDEX" val="20184580"/>
  <p:tag name="KSO_WM_TAG_VERSION" val="1.0"/>
  <p:tag name="KSO_WM_BEAUTIFY_FLAG" val="#wm#"/>
  <p:tag name="KSO_WM_UNIT_TYPE" val="l_h_f"/>
  <p:tag name="KSO_WM_UNIT_INDEX" val="1_1_1"/>
  <p:tag name="KSO_WM_UNIT_ID" val="custom20184580_10*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EMPLATE_CATEGORY" val="custom"/>
  <p:tag name="KSO_WM_TEMPLATE_INDEX" val="20184580"/>
  <p:tag name="KSO_WM_UNIT_CLEAR" val="1"/>
  <p:tag name="KSO_WM_TAG_VERSION" val="1.0"/>
  <p:tag name="KSO_WM_BEAUTIFY_FLAG" val="#wm#"/>
  <p:tag name="KSO_WM_UNIT_TYPE" val="l_h_i"/>
  <p:tag name="KSO_WM_UNIT_INDEX" val="1_1_1"/>
  <p:tag name="KSO_WM_UNIT_ID" val="custom20184580_10*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1_Office 主题​​">
  <a:themeElements>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fontScheme name="hxcfvgau">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10.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2.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3.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4.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5.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6.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7.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8.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ppt/theme/themeOverride9.xml><?xml version="1.0" encoding="utf-8"?>
<a:themeOverride xmlns:a="http://schemas.openxmlformats.org/drawingml/2006/main">
  <a:clrScheme name="自定义 363">
    <a:dk1>
      <a:srgbClr val="000000"/>
    </a:dk1>
    <a:lt1>
      <a:srgbClr val="FFFFFF"/>
    </a:lt1>
    <a:dk2>
      <a:srgbClr val="3A414B"/>
    </a:dk2>
    <a:lt2>
      <a:srgbClr val="7ABF00"/>
    </a:lt2>
    <a:accent1>
      <a:srgbClr val="7ABF00"/>
    </a:accent1>
    <a:accent2>
      <a:srgbClr val="7ABF00"/>
    </a:accent2>
    <a:accent3>
      <a:srgbClr val="596B8F"/>
    </a:accent3>
    <a:accent4>
      <a:srgbClr val="424E59"/>
    </a:accent4>
    <a:accent5>
      <a:srgbClr val="E5E5E5"/>
    </a:accent5>
    <a:accent6>
      <a:srgbClr val="44546A"/>
    </a:accent6>
    <a:hlink>
      <a:srgbClr val="7ABF00"/>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2857</Words>
  <Application>WPS 演示</Application>
  <PresentationFormat>宽屏</PresentationFormat>
  <Paragraphs>75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Calibri</vt:lpstr>
      <vt:lpstr>微软雅黑</vt:lpstr>
      <vt:lpstr>Wingdings</vt:lpstr>
      <vt:lpstr>Arial Unicode MS</vt:lpstr>
      <vt:lpstr>黑体</vt:lpstr>
      <vt:lpstr>1_Office 主题​​</vt:lpstr>
      <vt:lpstr>Impact of Tax Burden on Enterprise Innovation Input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夏日疯</cp:lastModifiedBy>
  <cp:revision>9</cp:revision>
  <dcterms:created xsi:type="dcterms:W3CDTF">2018-11-03T01:16:00Z</dcterms:created>
  <dcterms:modified xsi:type="dcterms:W3CDTF">2018-11-07T01:09:21Z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