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2" r:id="rId2"/>
    <p:sldId id="341" r:id="rId3"/>
    <p:sldId id="354" r:id="rId4"/>
    <p:sldId id="360" r:id="rId5"/>
    <p:sldId id="374" r:id="rId6"/>
    <p:sldId id="357" r:id="rId7"/>
    <p:sldId id="365" r:id="rId8"/>
    <p:sldId id="390" r:id="rId9"/>
    <p:sldId id="373" r:id="rId10"/>
    <p:sldId id="352" r:id="rId11"/>
    <p:sldId id="351" r:id="rId12"/>
    <p:sldId id="392" r:id="rId13"/>
    <p:sldId id="398" r:id="rId14"/>
    <p:sldId id="393" r:id="rId15"/>
    <p:sldId id="382" r:id="rId16"/>
    <p:sldId id="356" r:id="rId17"/>
    <p:sldId id="361" r:id="rId18"/>
    <p:sldId id="372" r:id="rId19"/>
    <p:sldId id="394" r:id="rId20"/>
    <p:sldId id="363" r:id="rId21"/>
    <p:sldId id="334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魅力蓝" id="{29A1098D-6F87-41EB-90C7-EBA39F15F8D8}">
          <p14:sldIdLst/>
        </p14:section>
        <p14:section name="无色系" id="{CC19C221-CEB5-4AB9-9809-661362AFD8BD}">
          <p14:sldIdLst/>
        </p14:section>
        <p14:section name="活力橙" id="{DFD1922C-1B2D-45E4-9325-16A378FAEE46}">
          <p14:sldIdLst>
            <p14:sldId id="332"/>
            <p14:sldId id="341"/>
            <p14:sldId id="354"/>
            <p14:sldId id="360"/>
            <p14:sldId id="374"/>
            <p14:sldId id="357"/>
            <p14:sldId id="365"/>
            <p14:sldId id="390"/>
            <p14:sldId id="373"/>
            <p14:sldId id="352"/>
            <p14:sldId id="351"/>
            <p14:sldId id="392"/>
            <p14:sldId id="398"/>
            <p14:sldId id="393"/>
            <p14:sldId id="382"/>
            <p14:sldId id="356"/>
            <p14:sldId id="361"/>
            <p14:sldId id="372"/>
            <p14:sldId id="394"/>
            <p14:sldId id="363"/>
            <p14:sldId id="334"/>
          </p14:sldIdLst>
        </p14:section>
        <p14:section name="商务蓝" id="{A7744A2F-CC9A-4479-8F1A-598DD6CA1956}">
          <p14:sldIdLst/>
        </p14:section>
        <p14:section name="时尚青" id="{2E523415-9634-42D3-9D1F-6043FADC54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4007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7348">
          <p15:clr>
            <a:srgbClr val="A4A3A4"/>
          </p15:clr>
        </p15:guide>
        <p15:guide id="9" pos="332">
          <p15:clr>
            <a:srgbClr val="A4A3A4"/>
          </p15:clr>
        </p15:guide>
        <p15:guide id="10" pos="3833">
          <p15:clr>
            <a:srgbClr val="A4A3A4"/>
          </p15:clr>
        </p15:guide>
        <p15:guide id="11" pos="3721">
          <p15:clr>
            <a:srgbClr val="A4A3A4"/>
          </p15:clr>
        </p15:guide>
        <p15:guide id="12" pos="3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orient="horz" pos="521">
          <p15:clr>
            <a:srgbClr val="A4A3A4"/>
          </p15:clr>
        </p15:guide>
        <p15:guide id="3" orient="horz" pos="5480">
          <p15:clr>
            <a:srgbClr val="A4A3A4"/>
          </p15:clr>
        </p15:guide>
        <p15:guide id="4" orient="horz" pos="5765">
          <p15:clr>
            <a:srgbClr val="A4A3A4"/>
          </p15:clr>
        </p15:guide>
        <p15:guide id="5" orient="horz" pos="5694">
          <p15:clr>
            <a:srgbClr val="A4A3A4"/>
          </p15:clr>
        </p15:guide>
        <p15:guide id="6" pos="3969">
          <p15:clr>
            <a:srgbClr val="A4A3A4"/>
          </p15:clr>
        </p15:guide>
        <p15:guide id="7" pos="3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242D3C"/>
    <a:srgbClr val="DDDDDD"/>
    <a:srgbClr val="16C6CC"/>
    <a:srgbClr val="FFD85C"/>
    <a:srgbClr val="FFBA32"/>
    <a:srgbClr val="E45327"/>
    <a:srgbClr val="FF6600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88351" autoAdjust="0"/>
  </p:normalViewPr>
  <p:slideViewPr>
    <p:cSldViewPr showGuides="1">
      <p:cViewPr varScale="1">
        <p:scale>
          <a:sx n="75" d="100"/>
          <a:sy n="75" d="100"/>
        </p:scale>
        <p:origin x="773" y="53"/>
      </p:cViewPr>
      <p:guideLst>
        <p:guide orient="horz" pos="164"/>
        <p:guide orient="horz" pos="618"/>
        <p:guide orient="horz" pos="756"/>
        <p:guide orient="horz" pos="4007"/>
        <p:guide orient="horz" pos="4065"/>
        <p:guide orient="horz" pos="4271"/>
        <p:guide orient="horz" pos="3748"/>
        <p:guide pos="7348"/>
        <p:guide pos="332"/>
        <p:guide pos="3833"/>
        <p:guide pos="3721"/>
        <p:guide pos="3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3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51"/>
        <p:guide orient="horz" pos="521"/>
        <p:guide orient="horz" pos="5480"/>
        <p:guide orient="horz" pos="5765"/>
        <p:guide orient="horz" pos="5694"/>
        <p:guide pos="3969"/>
        <p:guide pos="3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/>
              <a:t> 页 讲义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3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66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5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5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  <p:sp>
        <p:nvSpPr>
          <p:cNvPr id="15" name="图文框 14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1" y="266012"/>
            <a:ext cx="6384032" cy="638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sz="320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SING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2" name="剪去对角的矩形 11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4" name="图文框 13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636912"/>
            <a:ext cx="5064125" cy="792088"/>
          </a:xfrm>
        </p:spPr>
        <p:txBody>
          <a:bodyPr anchor="b">
            <a:no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824" y="3458028"/>
            <a:ext cx="5064125" cy="475920"/>
          </a:xfrm>
        </p:spPr>
        <p:txBody>
          <a:bodyPr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Add date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1" y="266012"/>
            <a:ext cx="6384032" cy="638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剪去对角的矩形 10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图文框 12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line-1 here </a:t>
            </a:r>
            <a:br>
              <a:rPr lang="en-US" altLang="zh-CN" dirty="0"/>
            </a:br>
            <a:r>
              <a:rPr lang="en-US" altLang="zh-CN" dirty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1" y="266012"/>
            <a:ext cx="6384032" cy="638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DOUBLE-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剪去对角的矩形 12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5" name="图文框 14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2348880"/>
            <a:ext cx="5064457" cy="108012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main title line-1 here </a:t>
            </a:r>
            <a:br>
              <a:rPr lang="en-US" altLang="zh-CN" dirty="0"/>
            </a:br>
            <a:r>
              <a:rPr lang="en-US" altLang="zh-CN" dirty="0"/>
              <a:t>Add main title line-2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0492" y="3429000"/>
            <a:ext cx="5064457" cy="432048"/>
          </a:xfrm>
        </p:spPr>
        <p:txBody>
          <a:bodyPr>
            <a:noAutofit/>
          </a:bodyPr>
          <a:lstStyle>
            <a:lvl1pPr marL="0" indent="0" algn="r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128448" y="6381330"/>
            <a:ext cx="1536501" cy="288031"/>
          </a:xfrm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Add date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1" y="266012"/>
            <a:ext cx="6384032" cy="638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5" name="剪去对角的矩形 14"/>
          <p:cNvSpPr/>
          <p:nvPr userDrawn="1"/>
        </p:nvSpPr>
        <p:spPr>
          <a:xfrm>
            <a:off x="0" y="0"/>
            <a:ext cx="12192000" cy="50673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7" name="图文框 16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4042048"/>
            <a:ext cx="5568951" cy="750292"/>
          </a:xfrm>
        </p:spPr>
        <p:txBody>
          <a:bodyPr anchor="t">
            <a:normAutofit/>
          </a:bodyPr>
          <a:lstStyle>
            <a:lvl1pPr algn="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Add chapter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3412604"/>
            <a:ext cx="5568951" cy="58764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Add chapter number here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4" y="690113"/>
            <a:ext cx="5535830" cy="55358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剪去对角的矩形 9"/>
          <p:cNvSpPr/>
          <p:nvPr userDrawn="1"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2" name="图文框 11"/>
          <p:cNvSpPr/>
          <p:nvPr userDrawn="1"/>
        </p:nvSpPr>
        <p:spPr>
          <a:xfrm>
            <a:off x="0" y="3423"/>
            <a:ext cx="12192000" cy="6858000"/>
          </a:xfrm>
          <a:prstGeom prst="frame">
            <a:avLst>
              <a:gd name="adj1" fmla="val 2777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0824" y="3032956"/>
            <a:ext cx="5064125" cy="79208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The end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1" y="266012"/>
            <a:ext cx="6384032" cy="6384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文框 1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77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800" b="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网易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闵诗 </a:t>
            </a:r>
            <a:r>
              <a:rPr lang="en-US" altLang="zh-CN" dirty="0"/>
              <a:t>16120504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27053" y="2763896"/>
            <a:ext cx="5497513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SO</a:t>
            </a:r>
            <a:endParaRPr lang="zh-CN" altLang="en-US" dirty="0"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791037" y="1868934"/>
            <a:ext cx="2608680" cy="2608680"/>
          </a:xfrm>
          <a:prstGeom prst="donut">
            <a:avLst>
              <a:gd name="adj" fmla="val 14351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五边形 5"/>
          <p:cNvSpPr/>
          <p:nvPr/>
        </p:nvSpPr>
        <p:spPr>
          <a:xfrm rot="10800000">
            <a:off x="6167437" y="2763893"/>
            <a:ext cx="5496263" cy="818762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6736" y="2894681"/>
            <a:ext cx="2646878" cy="641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  <a:ea typeface="+mj-ea"/>
              </a:rPr>
              <a:t>创新能力水平</a:t>
            </a:r>
            <a:endParaRPr lang="en-US" altLang="zh-CN" sz="16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39703" y="2867236"/>
            <a:ext cx="2646879" cy="641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游戏文化更迭</a:t>
            </a:r>
            <a:endParaRPr lang="en-US" altLang="zh-CN" sz="3200" b="1" dirty="0"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983429" y="3594083"/>
            <a:ext cx="3807607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solidFill>
                  <a:schemeClr val="tx1"/>
                </a:solidFill>
              </a:rPr>
              <a:t>平衡性服务性水平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7399717" y="3594083"/>
            <a:ext cx="3808850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+mj-lt"/>
                <a:ea typeface="+mj-ea"/>
              </a:rPr>
              <a:t>国家政策支持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9867" y="1700808"/>
            <a:ext cx="2472266" cy="176143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078931"/>
              </a:avLst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/>
              <a:t>S&amp;O</a:t>
            </a:r>
            <a:endParaRPr lang="en-US" altLang="zh-CN" sz="16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上箭头 9"/>
          <p:cNvSpPr/>
          <p:nvPr/>
        </p:nvSpPr>
        <p:spPr>
          <a:xfrm rot="3904474">
            <a:off x="4528699" y="1705261"/>
            <a:ext cx="925485" cy="1924692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上箭头 14"/>
          <p:cNvSpPr/>
          <p:nvPr/>
        </p:nvSpPr>
        <p:spPr>
          <a:xfrm rot="3904474" flipH="1" flipV="1">
            <a:off x="6732395" y="3616967"/>
            <a:ext cx="925485" cy="1924690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WO</a:t>
            </a:r>
            <a:endParaRPr lang="zh-CN" altLang="en-US" dirty="0">
              <a:latin typeface="+mj-lt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2639214" y="2689302"/>
            <a:ext cx="1868325" cy="1868317"/>
          </a:xfrm>
          <a:prstGeom prst="donut">
            <a:avLst>
              <a:gd name="adj" fmla="val 1563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7684466" y="2689302"/>
            <a:ext cx="1868325" cy="1868317"/>
          </a:xfrm>
          <a:prstGeom prst="donut">
            <a:avLst>
              <a:gd name="adj" fmla="val 15113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87688" y="3279571"/>
            <a:ext cx="5616624" cy="6877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资金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4562" y="1613714"/>
            <a:ext cx="5640387" cy="640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自我</a:t>
            </a:r>
            <a:r>
              <a:rPr lang="en-US" altLang="zh-CN" sz="3200" b="1" dirty="0">
                <a:latin typeface="+mj-lt"/>
              </a:rPr>
              <a:t>IP</a:t>
            </a:r>
            <a:r>
              <a:rPr lang="zh-CN" altLang="en-US" sz="3200" b="1" dirty="0">
                <a:latin typeface="+mj-lt"/>
              </a:rPr>
              <a:t>的研发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527050" y="4472028"/>
            <a:ext cx="5640388" cy="640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销售模式的变更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ST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12</a:t>
            </a:fld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135560" y="1844824"/>
            <a:ext cx="2448272" cy="3888432"/>
            <a:chOff x="1640261" y="1844824"/>
            <a:chExt cx="2448272" cy="3888432"/>
          </a:xfrm>
        </p:grpSpPr>
        <p:sp>
          <p:nvSpPr>
            <p:cNvPr id="18" name="圆角矩形 1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18659" y="2471576"/>
              <a:ext cx="1933261" cy="1647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altLang="zh-CN" sz="4400" b="1" dirty="0"/>
                <a:t>IP</a:t>
              </a:r>
              <a:r>
                <a:rPr lang="zh-CN" altLang="en-US" sz="4400" b="1" dirty="0"/>
                <a:t>输出</a:t>
              </a:r>
              <a:endParaRPr lang="en-US" altLang="zh-CN" sz="44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1864" y="1844824"/>
            <a:ext cx="2448272" cy="3888432"/>
            <a:chOff x="1640261" y="1844824"/>
            <a:chExt cx="2448272" cy="3888432"/>
          </a:xfrm>
        </p:grpSpPr>
        <p:sp>
          <p:nvSpPr>
            <p:cNvPr id="23" name="圆角矩形 22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918659" y="2471576"/>
              <a:ext cx="1933261" cy="22447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sz="4000" b="1" dirty="0"/>
                <a:t>消费需求的变更</a:t>
              </a:r>
              <a:endParaRPr lang="en-US" altLang="zh-CN" sz="4000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22728" y="1844824"/>
            <a:ext cx="2448272" cy="3888432"/>
            <a:chOff x="1640261" y="1844824"/>
            <a:chExt cx="2448272" cy="3888432"/>
          </a:xfrm>
        </p:grpSpPr>
        <p:sp>
          <p:nvSpPr>
            <p:cNvPr id="28" name="圆角矩形 2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1918659" y="2471576"/>
              <a:ext cx="1933261" cy="22447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zh-CN" altLang="en-US" sz="4000" b="1" dirty="0"/>
                <a:t>产品水平的提高</a:t>
              </a:r>
              <a:endParaRPr lang="en-US" altLang="zh-CN" sz="4000" b="1" dirty="0"/>
            </a:p>
          </p:txBody>
        </p:sp>
      </p:grpSp>
      <p:sp>
        <p:nvSpPr>
          <p:cNvPr id="32" name="椭圆 31"/>
          <p:cNvSpPr/>
          <p:nvPr/>
        </p:nvSpPr>
        <p:spPr>
          <a:xfrm>
            <a:off x="2878196" y="1196976"/>
            <a:ext cx="963001" cy="96300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+mj-lt"/>
              </a:rPr>
              <a:t>1</a:t>
            </a:r>
            <a:endParaRPr lang="zh-CN" alt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614500" y="1196976"/>
            <a:ext cx="963001" cy="96300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+mj-lt"/>
              </a:rPr>
              <a:t>2</a:t>
            </a:r>
            <a:endParaRPr lang="zh-CN" altLang="en-US" sz="4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20369" y="1196976"/>
            <a:ext cx="963001" cy="96300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+mj-lt"/>
              </a:rPr>
              <a:t>3</a:t>
            </a:r>
            <a:endParaRPr lang="zh-CN" altLang="en-US" sz="4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OT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13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21953" y="1770250"/>
            <a:ext cx="7938594" cy="8135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2060963" y="1824024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2290" y="1870744"/>
            <a:ext cx="2738250" cy="572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Arial Black" panose="020B0A04020102020204"/>
              </a:rPr>
              <a:t>IP</a:t>
            </a:r>
            <a:r>
              <a:rPr lang="zh-CN" altLang="en-US" sz="2800" b="1" dirty="0">
                <a:solidFill>
                  <a:schemeClr val="bg1"/>
                </a:solidFill>
                <a:latin typeface="Arial Black" panose="020B0A04020102020204"/>
              </a:rPr>
              <a:t>的同质化消费</a:t>
            </a:r>
            <a:endParaRPr lang="en-US" altLang="zh-CN" sz="2800" b="1" dirty="0">
              <a:solidFill>
                <a:schemeClr val="bg1"/>
              </a:solidFill>
              <a:latin typeface="Arial Black" panose="020B0A04020102020204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63603" y="3050410"/>
            <a:ext cx="7867748" cy="81358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 rot="5400000">
            <a:off x="8631444" y="3104185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1864" y="3205146"/>
            <a:ext cx="2339102" cy="504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Arial Black" panose="020B0A04020102020204"/>
              </a:rPr>
              <a:t>消费定价的高低</a:t>
            </a:r>
            <a:endParaRPr lang="en-US" altLang="zh-CN" sz="2400" b="1" dirty="0">
              <a:latin typeface="Arial Black" panose="020B0A04020102020204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21953" y="4437250"/>
            <a:ext cx="7938594" cy="8135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任意多边形 13"/>
          <p:cNvSpPr/>
          <p:nvPr/>
        </p:nvSpPr>
        <p:spPr>
          <a:xfrm rot="5400000">
            <a:off x="2060963" y="4491024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08303" y="4556728"/>
            <a:ext cx="3775393" cy="572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Arial Black" panose="020B0A04020102020204"/>
              </a:rPr>
              <a:t>国内文化局的监管限制</a:t>
            </a:r>
            <a:endParaRPr lang="en-US" altLang="zh-CN" sz="2800" b="1" dirty="0">
              <a:solidFill>
                <a:schemeClr val="bg1"/>
              </a:solidFill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激励机制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14</a:t>
            </a:fld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743540" y="2081321"/>
            <a:ext cx="2803434" cy="1155880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6046745" y="3315595"/>
            <a:ext cx="2803432" cy="1155881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>
            <a:off x="4645026" y="4468531"/>
            <a:ext cx="2803434" cy="1155880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任意多边形 7"/>
          <p:cNvSpPr/>
          <p:nvPr/>
        </p:nvSpPr>
        <p:spPr>
          <a:xfrm rot="16200000">
            <a:off x="3341824" y="3234257"/>
            <a:ext cx="2803432" cy="1155881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0662" y="3418250"/>
            <a:ext cx="2050676" cy="77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4000" dirty="0">
                <a:latin typeface="Arial Black" panose="020B0A04020102020204"/>
              </a:rPr>
              <a:t>控制权</a:t>
            </a:r>
            <a:endParaRPr lang="zh-CN" altLang="en-US" sz="4400" dirty="0">
              <a:latin typeface="Arial Black" panose="020B0A040201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9117" y="3009563"/>
            <a:ext cx="2137967" cy="108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>
                <a:latin typeface="+mj-lt"/>
              </a:rPr>
              <a:t>执行人员执行或重组</a:t>
            </a:r>
            <a:endParaRPr lang="en-US" altLang="zh-CN" sz="1600" dirty="0"/>
          </a:p>
        </p:txBody>
      </p:sp>
      <p:sp>
        <p:nvSpPr>
          <p:cNvPr id="11" name="矩形 10"/>
          <p:cNvSpPr/>
          <p:nvPr/>
        </p:nvSpPr>
        <p:spPr>
          <a:xfrm>
            <a:off x="3481342" y="1519047"/>
            <a:ext cx="5130800" cy="57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>
                <a:latin typeface="+mj-lt"/>
              </a:rPr>
              <a:t>丁磊分权</a:t>
            </a:r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3530600" y="5543073"/>
            <a:ext cx="5130800" cy="57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>
                <a:latin typeface="+mj-lt"/>
              </a:rPr>
              <a:t>中层立项决策目标和方法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8150445" y="3009563"/>
            <a:ext cx="2137967" cy="108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>
                <a:latin typeface="+mj-lt"/>
              </a:rPr>
              <a:t>高层发放人物中层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113562" y="1833571"/>
            <a:ext cx="3506642" cy="350664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资产负债情况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358213" y="3338943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17800" y="2335983"/>
            <a:ext cx="420230" cy="42022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6578" y="1734361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748512" y="1774970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664901" y="2452134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49773" y="3131260"/>
            <a:ext cx="886474" cy="88647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81330" y="4225367"/>
            <a:ext cx="755068" cy="75506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7907" y="4912343"/>
            <a:ext cx="652290" cy="65228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504520" y="4940281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655716" y="4330701"/>
            <a:ext cx="544398" cy="5443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 rot="10800000">
            <a:off x="9362679" y="3342081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椭圆 81"/>
          <p:cNvSpPr/>
          <p:nvPr/>
        </p:nvSpPr>
        <p:spPr>
          <a:xfrm rot="10800000">
            <a:off x="9053971" y="4395920"/>
            <a:ext cx="420228" cy="42023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 rot="10800000">
            <a:off x="8213127" y="5065476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椭圆 83"/>
          <p:cNvSpPr/>
          <p:nvPr/>
        </p:nvSpPr>
        <p:spPr>
          <a:xfrm rot="10800000">
            <a:off x="7172408" y="5106085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 rot="10800000">
            <a:off x="6339174" y="4512073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6055603" y="2171699"/>
            <a:ext cx="755066" cy="75506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6981803" y="1587500"/>
            <a:ext cx="652290" cy="65229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 rot="10800000">
            <a:off x="8091068" y="1615440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0800000">
            <a:off x="8991887" y="2277033"/>
            <a:ext cx="544398" cy="54439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55570" y="2628681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92" name="矩形 91"/>
          <p:cNvSpPr/>
          <p:nvPr/>
        </p:nvSpPr>
        <p:spPr>
          <a:xfrm>
            <a:off x="6491309" y="2656697"/>
            <a:ext cx="2962798" cy="2029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600" dirty="0">
                <a:latin typeface="+mj-lt"/>
              </a:rPr>
              <a:t>投资网易考拉网易严选的资金不断收回</a:t>
            </a:r>
            <a:endParaRPr lang="en-US" altLang="zh-CN" sz="20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15</a:t>
            </a:fld>
            <a:endParaRPr lang="zh-CN" altLang="en-US" dirty="0"/>
          </a:p>
        </p:txBody>
      </p:sp>
      <p:pic>
        <p:nvPicPr>
          <p:cNvPr id="2050" name="Picture 2" descr="c940fb9438e898853a0cd35df32ce89">
            <a:extLst>
              <a:ext uri="{FF2B5EF4-FFF2-40B4-BE49-F238E27FC236}">
                <a16:creationId xmlns:a16="http://schemas.microsoft.com/office/drawing/2014/main" id="{285D835D-D9F8-451F-8A5C-BE90DEB2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88" y="2583372"/>
            <a:ext cx="4750697" cy="204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重大风险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 flipH="1">
            <a:off x="8101064" y="2564904"/>
            <a:ext cx="3563888" cy="2304256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72000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做代理→自主研发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743077" y="2350917"/>
            <a:ext cx="7357987" cy="2304256"/>
          </a:xfrm>
          <a:prstGeom prst="homePlat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43200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2001</a:t>
            </a:r>
            <a:r>
              <a:rPr lang="zh-CN" altLang="en-US" sz="2400" b="1" dirty="0">
                <a:solidFill>
                  <a:schemeClr val="bg1"/>
                </a:solidFill>
                <a:latin typeface="+mj-lt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  <a:latin typeface="+mj-lt"/>
              </a:rPr>
              <a:t>月</a:t>
            </a:r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+mj-lt"/>
              </a:rPr>
              <a:t>日。这一天，网易终因误报</a:t>
            </a:r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2000</a:t>
            </a:r>
            <a:r>
              <a:rPr lang="zh-CN" altLang="en-US" sz="2400" b="1" dirty="0">
                <a:solidFill>
                  <a:schemeClr val="bg1"/>
                </a:solidFill>
                <a:latin typeface="+mj-lt"/>
              </a:rPr>
              <a:t>年收入，违反美国证券法而涉嫌财务欺诈，被纳斯达克股市宣布从即时起暂停交易。随后又出现人事震荡。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10800000" flipH="1">
            <a:off x="6498231" y="1909947"/>
            <a:ext cx="3205666" cy="1551897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H="1" flipV="1">
            <a:off x="6390219" y="3893329"/>
            <a:ext cx="3205666" cy="1551897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7490350" y="2116723"/>
            <a:ext cx="1005403" cy="641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短信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7296387" y="4582256"/>
            <a:ext cx="1005403" cy="641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网游</a:t>
            </a:r>
            <a:endParaRPr lang="en-US" altLang="zh-CN" sz="3200" b="1" dirty="0">
              <a:latin typeface="+mj-lt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未来预测</a:t>
            </a:r>
            <a:endParaRPr lang="zh-CN" altLang="en-US" dirty="0"/>
          </a:p>
        </p:txBody>
      </p:sp>
      <p:sp>
        <p:nvSpPr>
          <p:cNvPr id="60" name="任意多边形 59"/>
          <p:cNvSpPr/>
          <p:nvPr/>
        </p:nvSpPr>
        <p:spPr>
          <a:xfrm>
            <a:off x="5807968" y="2922336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任意多边形 60"/>
          <p:cNvSpPr/>
          <p:nvPr/>
        </p:nvSpPr>
        <p:spPr>
          <a:xfrm rot="10800000">
            <a:off x="4393598" y="2440003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圆角矩形 69"/>
          <p:cNvSpPr/>
          <p:nvPr/>
        </p:nvSpPr>
        <p:spPr>
          <a:xfrm flipH="1">
            <a:off x="522009" y="1755994"/>
            <a:ext cx="3912769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2019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年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Q1 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核心网络游戏业务营收 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119 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亿，相较于去年同期上涨 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35%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，游戏收入已连续四季度超百亿量级。传统旗舰 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IP 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表现平稳，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梦幻西游系列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》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也上线了新的扩容包。同时，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 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明日之后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》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，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阴阳师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》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和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魔兽系列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》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等多款游戏为公司提供了持续稳定的收益。海外发行方面，表现依旧不俗，多款游戏登顶日本 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IOS 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榜单。 此外，公司游戏管线充裕，多款游戏等待获批上线，包括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堡垒前线：破坏与制造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》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、 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 Sky 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光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· 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遇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》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 Love is Justice》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梦幻西游 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3D》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轩辕剑之龙之云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》</a:t>
            </a:r>
            <a:r>
              <a:rPr lang="zh-CN" altLang="en-US" sz="1600" b="1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CN" sz="1600" b="1" dirty="0">
                <a:solidFill>
                  <a:schemeClr val="tx1"/>
                </a:solidFill>
                <a:latin typeface="+mj-lt"/>
              </a:rPr>
              <a:t>《 Ages of Isle》</a:t>
            </a:r>
            <a:r>
              <a:rPr lang="zh-CN" altLang="en-US" sz="3200" b="1" dirty="0">
                <a:solidFill>
                  <a:schemeClr val="tx1"/>
                </a:solidFill>
                <a:latin typeface="+mj-lt"/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 flipH="1">
            <a:off x="7779384" y="2597596"/>
            <a:ext cx="3913591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b="1" dirty="0">
                <a:solidFill>
                  <a:schemeClr val="tx1"/>
                </a:solidFill>
                <a:latin typeface="+mj-lt"/>
              </a:rPr>
              <a:t>一季度电商业务实现营收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48 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亿，同比增长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28.3%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，环比下降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28.3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。毛利润达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4.9 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亿，同比上涨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38%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，环比上涨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63%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。</a:t>
            </a:r>
            <a:endParaRPr lang="en-US" altLang="zh-CN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dirty="0">
                <a:solidFill>
                  <a:schemeClr val="tx1"/>
                </a:solidFill>
                <a:latin typeface="+mj-lt"/>
              </a:rPr>
              <a:t>19Q1 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销售费用为人民币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17 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亿，相较于去年同期的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25 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亿下降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32%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，与上季度的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24 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亿比，下降 </a:t>
            </a:r>
            <a:r>
              <a:rPr lang="en-US" altLang="zh-CN" b="1" dirty="0">
                <a:solidFill>
                  <a:schemeClr val="tx1"/>
                </a:solidFill>
                <a:latin typeface="+mj-lt"/>
              </a:rPr>
              <a:t>29%</a:t>
            </a:r>
            <a:r>
              <a:rPr lang="zh-CN" altLang="en-US" b="1" dirty="0">
                <a:solidFill>
                  <a:schemeClr val="tx1"/>
                </a:solidFill>
                <a:latin typeface="+mj-lt"/>
              </a:rPr>
              <a:t>。销售费用得到有效控制</a:t>
            </a:r>
            <a:r>
              <a:rPr lang="zh-CN" altLang="en-US" sz="3200" b="1" dirty="0">
                <a:solidFill>
                  <a:schemeClr val="tx1"/>
                </a:solidFill>
                <a:latin typeface="+mj-lt"/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D44E88-9551-4DA7-90DA-F7FDD017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79" y="185171"/>
            <a:ext cx="7349854" cy="22448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未来预测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-138336" y="1412776"/>
            <a:ext cx="4115250" cy="4115244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215088" y="1412776"/>
            <a:ext cx="4115250" cy="411524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600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72721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17842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2963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08084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53205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98326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43447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88565" y="3282482"/>
            <a:ext cx="375832" cy="375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rot="5400000">
            <a:off x="5942765" y="1582641"/>
            <a:ext cx="1044303" cy="2142486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24269" y="2276875"/>
            <a:ext cx="1415772" cy="504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j-lt"/>
              </a:rPr>
              <a:t>稳定增长</a:t>
            </a:r>
          </a:p>
        </p:txBody>
      </p:sp>
      <p:sp>
        <p:nvSpPr>
          <p:cNvPr id="17" name="圆角矩形 16"/>
          <p:cNvSpPr/>
          <p:nvPr/>
        </p:nvSpPr>
        <p:spPr>
          <a:xfrm flipH="1">
            <a:off x="576842" y="1949943"/>
            <a:ext cx="3048670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网易游戏业务收入已经历连续五个季度的环比增长，反映出网易具备防御性较高的游戏商业模式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——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稳态收入占比高，新品类研发能力强。我们将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19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年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EPS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预测从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59.56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元人民币上调至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63.84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元人民币（同比增长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33.7%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）；将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20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年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EPS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预测从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73.48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元人民币上调至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84.70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元人民币（同比增长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32%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），将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21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年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EPS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预测从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88.67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元人民币上调至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110.16 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元人民币（同比增长 </a:t>
            </a:r>
            <a:r>
              <a:rPr lang="en-US" altLang="zh-CN" sz="1400" b="1" dirty="0">
                <a:solidFill>
                  <a:schemeClr val="bg1"/>
                </a:solidFill>
                <a:latin typeface="+mj-lt"/>
              </a:rPr>
              <a:t>30%</a:t>
            </a:r>
            <a:r>
              <a:rPr lang="zh-CN" altLang="en-US" sz="1400" b="1" dirty="0">
                <a:solidFill>
                  <a:schemeClr val="bg1"/>
                </a:solidFill>
                <a:latin typeface="+mj-lt"/>
              </a:rPr>
              <a:t>）。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flipH="1">
            <a:off x="8627983" y="2477202"/>
            <a:ext cx="3036967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+mj-lt"/>
              </a:rPr>
              <a:t>股利二阶段模型</a:t>
            </a:r>
            <a:endParaRPr lang="en-US" altLang="zh-CN" sz="3200" b="1" dirty="0">
              <a:solidFill>
                <a:schemeClr val="tx1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+mj-lt"/>
              </a:rPr>
              <a:t>计算内在价值约为</a:t>
            </a: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258.5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18</a:t>
            </a:fld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59FC3EE-D727-4846-8D65-709A791E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12" y="3941496"/>
            <a:ext cx="4913785" cy="21613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>
            <a:extLst>
              <a:ext uri="{FF2B5EF4-FFF2-40B4-BE49-F238E27FC236}">
                <a16:creationId xmlns:a16="http://schemas.microsoft.com/office/drawing/2014/main" id="{CD894D3B-231B-477D-B964-746F97234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90" y="294294"/>
            <a:ext cx="4097944" cy="252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未来预测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19</a:t>
            </a:fld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2040138" y="4149080"/>
            <a:ext cx="1861864" cy="2808312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127196" y="3140968"/>
            <a:ext cx="1861864" cy="3816424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6838485" y="2417700"/>
            <a:ext cx="1861864" cy="468052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9381266" y="1241811"/>
            <a:ext cx="1861864" cy="540060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555369" y="882766"/>
            <a:ext cx="404790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17</a:t>
            </a:r>
            <a:r>
              <a:rPr lang="zh-CN" altLang="en-US" sz="1600" dirty="0">
                <a:solidFill>
                  <a:schemeClr val="tx1"/>
                </a:solidFill>
              </a:rPr>
              <a:t>年是网易变增幅较大的一年，我认为基本来源于其推广的游戏例如阴阳师等等在全国引起的浪潮，以及游戏</a:t>
            </a:r>
            <a:r>
              <a:rPr lang="en-US" altLang="zh-CN" sz="1600" dirty="0" err="1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在海外市场的推广等等，而</a:t>
            </a:r>
            <a:r>
              <a:rPr lang="en-US" altLang="zh-CN" sz="1600" dirty="0">
                <a:solidFill>
                  <a:schemeClr val="tx1"/>
                </a:solidFill>
              </a:rPr>
              <a:t>18</a:t>
            </a:r>
            <a:r>
              <a:rPr lang="zh-CN" altLang="en-US" sz="1600" dirty="0">
                <a:solidFill>
                  <a:schemeClr val="tx1"/>
                </a:solidFill>
              </a:rPr>
              <a:t>年股价下跌一方面可能是由于宏观经济不景气，另一方面网易将大量资金投入到开发网易电商平台，网易考拉和网易严选之上，通过皮球反弹理论，我认为已经有一个下跌趋势，会造成一个反弹适合短期投机，而对于长远来看网易这短期的下跌不能代表其传统</a:t>
            </a:r>
            <a:r>
              <a:rPr lang="en-US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的顶端实力和核心壁垒，仍是买入的选择。 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2</a:t>
            </a:fld>
            <a:endParaRPr lang="zh-CN" altLang="en-US" dirty="0"/>
          </a:p>
        </p:txBody>
      </p:sp>
      <p:sp>
        <p:nvSpPr>
          <p:cNvPr id="16" name="剪去对角的矩形 15"/>
          <p:cNvSpPr/>
          <p:nvPr/>
        </p:nvSpPr>
        <p:spPr>
          <a:xfrm>
            <a:off x="1238424" y="1268760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2711624" y="1268760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创始人团队</a:t>
            </a:r>
            <a:r>
              <a:rPr lang="en-US" altLang="zh-CN" sz="2400" b="1" dirty="0">
                <a:solidFill>
                  <a:schemeClr val="tx1"/>
                </a:solidFill>
                <a:cs typeface="+mn-ea"/>
                <a:sym typeface="+mn-lt"/>
              </a:rPr>
              <a:t>	</a:t>
            </a:r>
          </a:p>
        </p:txBody>
      </p:sp>
      <p:sp>
        <p:nvSpPr>
          <p:cNvPr id="18" name="剪去对角的矩形 17"/>
          <p:cNvSpPr/>
          <p:nvPr/>
        </p:nvSpPr>
        <p:spPr>
          <a:xfrm>
            <a:off x="1238424" y="206377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2711624" y="2063777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现有产品分析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剪去对角的矩形 19"/>
          <p:cNvSpPr/>
          <p:nvPr/>
        </p:nvSpPr>
        <p:spPr>
          <a:xfrm>
            <a:off x="1238424" y="2858794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2711624" y="2858794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未来规划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1238424" y="3653811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2711624" y="3653811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重大危机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剪去对角的矩形 23"/>
          <p:cNvSpPr/>
          <p:nvPr/>
        </p:nvSpPr>
        <p:spPr>
          <a:xfrm>
            <a:off x="1238424" y="4448828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剪去对角的矩形 24"/>
          <p:cNvSpPr/>
          <p:nvPr/>
        </p:nvSpPr>
        <p:spPr>
          <a:xfrm>
            <a:off x="2711624" y="4448828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未来预测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1238424" y="524384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2711624" y="5243847"/>
            <a:ext cx="8175872" cy="598004"/>
          </a:xfrm>
          <a:prstGeom prst="snip2Diag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cs typeface="+mn-ea"/>
                <a:sym typeface="+mn-lt"/>
              </a:rPr>
              <a:t>投资建议</a:t>
            </a:r>
            <a:endParaRPr lang="en-US" altLang="zh-CN" sz="24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投资建议</a:t>
            </a:r>
            <a:endParaRPr lang="zh-CN" altLang="en-US" dirty="0"/>
          </a:p>
        </p:txBody>
      </p:sp>
      <p:sp>
        <p:nvSpPr>
          <p:cNvPr id="7" name="同侧圆角矩形 6"/>
          <p:cNvSpPr/>
          <p:nvPr/>
        </p:nvSpPr>
        <p:spPr>
          <a:xfrm>
            <a:off x="1559496" y="1412776"/>
            <a:ext cx="3076203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200" b="1" dirty="0">
                <a:solidFill>
                  <a:srgbClr val="4A5D69"/>
                </a:solidFill>
                <a:latin typeface="+mj-lt"/>
              </a:rPr>
              <a:t>利超出预期主要得益于严格的营销开支管控。游戏行业在没有新游戏的推出仍有</a:t>
            </a:r>
            <a:r>
              <a:rPr lang="en-US" altLang="zh-CN" sz="1200" b="1" dirty="0">
                <a:solidFill>
                  <a:srgbClr val="4A5D69"/>
                </a:solidFill>
                <a:latin typeface="+mj-lt"/>
              </a:rPr>
              <a:t>30%</a:t>
            </a:r>
            <a:r>
              <a:rPr lang="zh-CN" altLang="en-US" sz="1200" b="1" dirty="0">
                <a:solidFill>
                  <a:srgbClr val="4A5D69"/>
                </a:solidFill>
                <a:latin typeface="+mj-lt"/>
              </a:rPr>
              <a:t>的增长额，下半年增长利润可观，电商发展趋于平稳，下半年的双十一等活动将会为电商行业提供新的利润空间</a:t>
            </a:r>
            <a:r>
              <a:rPr lang="zh-CN" altLang="en-US" sz="800" b="1" dirty="0">
                <a:solidFill>
                  <a:srgbClr val="4A5D69"/>
                </a:solidFill>
                <a:latin typeface="+mj-lt"/>
              </a:rPr>
              <a:t>。</a:t>
            </a:r>
            <a:endParaRPr lang="en-US" altLang="zh-CN" sz="1600" dirty="0">
              <a:solidFill>
                <a:srgbClr val="4A5D69"/>
              </a:solidFill>
            </a:endParaRPr>
          </a:p>
        </p:txBody>
      </p:sp>
      <p:sp>
        <p:nvSpPr>
          <p:cNvPr id="9" name="同侧圆角矩形 8"/>
          <p:cNvSpPr/>
          <p:nvPr/>
        </p:nvSpPr>
        <p:spPr>
          <a:xfrm>
            <a:off x="7699678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solidFill>
                  <a:srgbClr val="4A5D69"/>
                </a:solidFill>
                <a:latin typeface="+mj-lt"/>
              </a:rPr>
              <a:t>电商发展不如预期</a:t>
            </a:r>
            <a:endParaRPr lang="en-US" altLang="zh-CN" dirty="0">
              <a:solidFill>
                <a:srgbClr val="4A5D69"/>
              </a:solidFill>
            </a:endParaRPr>
          </a:p>
        </p:txBody>
      </p:sp>
      <p:sp>
        <p:nvSpPr>
          <p:cNvPr id="10" name="同侧圆角矩形 9"/>
          <p:cNvSpPr/>
          <p:nvPr/>
        </p:nvSpPr>
        <p:spPr>
          <a:xfrm>
            <a:off x="4956480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solidFill>
                  <a:srgbClr val="4A5D69"/>
                </a:solidFill>
                <a:latin typeface="+mj-lt"/>
              </a:rPr>
              <a:t>游戏文化监管政策</a:t>
            </a:r>
            <a:endParaRPr lang="en-US" altLang="zh-CN" sz="24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solidFill>
                  <a:srgbClr val="4A5D69"/>
                </a:solidFill>
                <a:latin typeface="+mj-lt"/>
              </a:rPr>
              <a:t>游戏推出延期</a:t>
            </a:r>
            <a:endParaRPr lang="en-US" altLang="zh-CN" sz="2400" b="1" dirty="0">
              <a:solidFill>
                <a:srgbClr val="4A5D69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641604" y="3991598"/>
            <a:ext cx="6908796" cy="1093587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gradFill flip="none" rotWithShape="0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28575">
            <a:noFill/>
          </a:ln>
          <a:effectLst>
            <a:outerShdw blurRad="304800" sx="77000" sy="77000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41604" y="3991597"/>
            <a:ext cx="6908796" cy="1670404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800" y="5075659"/>
            <a:ext cx="5486400" cy="564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买入</a:t>
            </a:r>
            <a:endParaRPr lang="en-US" altLang="zh-CN" sz="16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20</a:t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4107D31-984A-4E03-B515-D51426882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3" y="443642"/>
            <a:ext cx="3528017" cy="2780693"/>
          </a:xfrm>
          <a:prstGeom prst="rect">
            <a:avLst/>
          </a:prstGeom>
        </p:spPr>
      </p:pic>
      <p:sp>
        <p:nvSpPr>
          <p:cNvPr id="14" name="斜纹 13"/>
          <p:cNvSpPr/>
          <p:nvPr/>
        </p:nvSpPr>
        <p:spPr>
          <a:xfrm rot="13500000" flipH="1" flipV="1">
            <a:off x="6129090" y="2661776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创始人团队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281714" y="1888933"/>
            <a:ext cx="3628572" cy="3628570"/>
          </a:xfrm>
          <a:prstGeom prst="donut">
            <a:avLst>
              <a:gd name="adj" fmla="val 1250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6806" y="2218156"/>
            <a:ext cx="3542047" cy="1210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600" b="1" dirty="0">
                <a:latin typeface="+mj-lt"/>
              </a:rPr>
              <a:t>丁磊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CEO </a:t>
            </a:r>
            <a:r>
              <a:rPr lang="zh-CN" altLang="en-US" sz="2400" dirty="0"/>
              <a:t>创始人</a:t>
            </a:r>
            <a:endParaRPr lang="en-US" altLang="zh-CN" sz="2400" dirty="0"/>
          </a:p>
        </p:txBody>
      </p:sp>
      <p:sp>
        <p:nvSpPr>
          <p:cNvPr id="12" name="矩形 11"/>
          <p:cNvSpPr/>
          <p:nvPr/>
        </p:nvSpPr>
        <p:spPr>
          <a:xfrm flipH="1">
            <a:off x="527048" y="3599808"/>
            <a:ext cx="3538648" cy="2643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latin typeface="+mj-lt"/>
              </a:rPr>
              <a:t>周枫</a:t>
            </a:r>
            <a:endParaRPr lang="en-US" altLang="zh-CN" sz="20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400" dirty="0"/>
              <a:t>江苏宜兴人。周枫分别于</a:t>
            </a:r>
            <a:r>
              <a:rPr lang="en-US" altLang="zh-CN" sz="1400" dirty="0"/>
              <a:t>2000</a:t>
            </a:r>
            <a:r>
              <a:rPr lang="zh-CN" altLang="en-US" sz="1400" dirty="0"/>
              <a:t>年和</a:t>
            </a:r>
            <a:r>
              <a:rPr lang="en-US" altLang="zh-CN" sz="1400" dirty="0"/>
              <a:t>2002</a:t>
            </a:r>
            <a:r>
              <a:rPr lang="zh-CN" altLang="en-US" sz="1400" dirty="0"/>
              <a:t>年在清华大学获得计算机学士和硕士学位，</a:t>
            </a:r>
            <a:r>
              <a:rPr lang="en-US" altLang="zh-CN" sz="1400" dirty="0"/>
              <a:t>2007</a:t>
            </a:r>
            <a:r>
              <a:rPr lang="zh-CN" altLang="en-US" sz="1400" dirty="0"/>
              <a:t>年于加州大学伯克利分校获得博士学位，主要研究兴趣是面向大规模服务的软件基础设施、操作系统和编程语言。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1400" dirty="0"/>
              <a:t>现任网易高级副总裁，网易有道</a:t>
            </a:r>
            <a:r>
              <a:rPr lang="en-US" altLang="zh-CN" sz="1400" dirty="0"/>
              <a:t>CEO</a:t>
            </a:r>
            <a:r>
              <a:rPr lang="zh-CN" altLang="en-US" sz="1400" dirty="0"/>
              <a:t>。加入网易后，主持有道词典开发，有道搜索平台架构，密码认证系统“将军令”开发</a:t>
            </a:r>
            <a:endParaRPr lang="en-US" altLang="zh-CN" sz="2400" dirty="0"/>
          </a:p>
        </p:txBody>
      </p:sp>
      <p:sp>
        <p:nvSpPr>
          <p:cNvPr id="4" name="斜纹 3"/>
          <p:cNvSpPr/>
          <p:nvPr/>
        </p:nvSpPr>
        <p:spPr>
          <a:xfrm rot="13500000">
            <a:off x="2890681" y="868268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3</a:t>
            </a:fld>
            <a:endParaRPr lang="zh-CN" altLang="en-US" dirty="0"/>
          </a:p>
        </p:txBody>
      </p:sp>
      <p:sp>
        <p:nvSpPr>
          <p:cNvPr id="15" name="Freeform 197">
            <a:extLst>
              <a:ext uri="{FF2B5EF4-FFF2-40B4-BE49-F238E27FC236}">
                <a16:creationId xmlns:a16="http://schemas.microsoft.com/office/drawing/2014/main" id="{A40DC761-4AB8-4A4B-BFF4-05AC9E40311D}"/>
              </a:ext>
            </a:extLst>
          </p:cNvPr>
          <p:cNvSpPr/>
          <p:nvPr/>
        </p:nvSpPr>
        <p:spPr bwMode="auto">
          <a:xfrm>
            <a:off x="2927648" y="1057597"/>
            <a:ext cx="941925" cy="228045"/>
          </a:xfrm>
          <a:custGeom>
            <a:avLst/>
            <a:gdLst>
              <a:gd name="T0" fmla="*/ 170 w 190"/>
              <a:gd name="T1" fmla="*/ 0 h 46"/>
              <a:gd name="T2" fmla="*/ 170 w 190"/>
              <a:gd name="T3" fmla="*/ 0 h 46"/>
              <a:gd name="T4" fmla="*/ 178 w 190"/>
              <a:gd name="T5" fmla="*/ 4 h 46"/>
              <a:gd name="T6" fmla="*/ 184 w 190"/>
              <a:gd name="T7" fmla="*/ 8 h 46"/>
              <a:gd name="T8" fmla="*/ 188 w 190"/>
              <a:gd name="T9" fmla="*/ 12 h 46"/>
              <a:gd name="T10" fmla="*/ 190 w 190"/>
              <a:gd name="T11" fmla="*/ 18 h 46"/>
              <a:gd name="T12" fmla="*/ 190 w 190"/>
              <a:gd name="T13" fmla="*/ 18 h 46"/>
              <a:gd name="T14" fmla="*/ 188 w 190"/>
              <a:gd name="T15" fmla="*/ 24 h 46"/>
              <a:gd name="T16" fmla="*/ 182 w 190"/>
              <a:gd name="T17" fmla="*/ 28 h 46"/>
              <a:gd name="T18" fmla="*/ 174 w 190"/>
              <a:gd name="T19" fmla="*/ 34 h 46"/>
              <a:gd name="T20" fmla="*/ 162 w 190"/>
              <a:gd name="T21" fmla="*/ 38 h 46"/>
              <a:gd name="T22" fmla="*/ 148 w 190"/>
              <a:gd name="T23" fmla="*/ 42 h 46"/>
              <a:gd name="T24" fmla="*/ 132 w 190"/>
              <a:gd name="T25" fmla="*/ 44 h 46"/>
              <a:gd name="T26" fmla="*/ 114 w 190"/>
              <a:gd name="T27" fmla="*/ 46 h 46"/>
              <a:gd name="T28" fmla="*/ 96 w 190"/>
              <a:gd name="T29" fmla="*/ 46 h 46"/>
              <a:gd name="T30" fmla="*/ 96 w 190"/>
              <a:gd name="T31" fmla="*/ 46 h 46"/>
              <a:gd name="T32" fmla="*/ 76 w 190"/>
              <a:gd name="T33" fmla="*/ 46 h 46"/>
              <a:gd name="T34" fmla="*/ 58 w 190"/>
              <a:gd name="T35" fmla="*/ 44 h 46"/>
              <a:gd name="T36" fmla="*/ 42 w 190"/>
              <a:gd name="T37" fmla="*/ 42 h 46"/>
              <a:gd name="T38" fmla="*/ 28 w 190"/>
              <a:gd name="T39" fmla="*/ 38 h 46"/>
              <a:gd name="T40" fmla="*/ 16 w 190"/>
              <a:gd name="T41" fmla="*/ 34 h 46"/>
              <a:gd name="T42" fmla="*/ 8 w 190"/>
              <a:gd name="T43" fmla="*/ 28 h 46"/>
              <a:gd name="T44" fmla="*/ 2 w 190"/>
              <a:gd name="T45" fmla="*/ 24 h 46"/>
              <a:gd name="T46" fmla="*/ 0 w 190"/>
              <a:gd name="T47" fmla="*/ 18 h 46"/>
              <a:gd name="T48" fmla="*/ 0 w 190"/>
              <a:gd name="T49" fmla="*/ 18 h 46"/>
              <a:gd name="T50" fmla="*/ 2 w 190"/>
              <a:gd name="T51" fmla="*/ 12 h 46"/>
              <a:gd name="T52" fmla="*/ 6 w 190"/>
              <a:gd name="T53" fmla="*/ 8 h 46"/>
              <a:gd name="T54" fmla="*/ 12 w 190"/>
              <a:gd name="T55" fmla="*/ 4 h 46"/>
              <a:gd name="T56" fmla="*/ 20 w 190"/>
              <a:gd name="T57" fmla="*/ 0 h 46"/>
              <a:gd name="T58" fmla="*/ 20 w 190"/>
              <a:gd name="T59" fmla="*/ 0 h 46"/>
              <a:gd name="T60" fmla="*/ 18 w 190"/>
              <a:gd name="T61" fmla="*/ 2 h 46"/>
              <a:gd name="T62" fmla="*/ 16 w 190"/>
              <a:gd name="T63" fmla="*/ 6 h 46"/>
              <a:gd name="T64" fmla="*/ 16 w 190"/>
              <a:gd name="T65" fmla="*/ 6 h 46"/>
              <a:gd name="T66" fmla="*/ 18 w 190"/>
              <a:gd name="T67" fmla="*/ 10 h 46"/>
              <a:gd name="T68" fmla="*/ 22 w 190"/>
              <a:gd name="T69" fmla="*/ 14 h 46"/>
              <a:gd name="T70" fmla="*/ 30 w 190"/>
              <a:gd name="T71" fmla="*/ 18 h 46"/>
              <a:gd name="T72" fmla="*/ 40 w 190"/>
              <a:gd name="T73" fmla="*/ 20 h 46"/>
              <a:gd name="T74" fmla="*/ 64 w 190"/>
              <a:gd name="T75" fmla="*/ 24 h 46"/>
              <a:gd name="T76" fmla="*/ 96 w 190"/>
              <a:gd name="T77" fmla="*/ 26 h 46"/>
              <a:gd name="T78" fmla="*/ 96 w 190"/>
              <a:gd name="T79" fmla="*/ 26 h 46"/>
              <a:gd name="T80" fmla="*/ 126 w 190"/>
              <a:gd name="T81" fmla="*/ 24 h 46"/>
              <a:gd name="T82" fmla="*/ 152 w 190"/>
              <a:gd name="T83" fmla="*/ 20 h 46"/>
              <a:gd name="T84" fmla="*/ 162 w 190"/>
              <a:gd name="T85" fmla="*/ 18 h 46"/>
              <a:gd name="T86" fmla="*/ 168 w 190"/>
              <a:gd name="T87" fmla="*/ 14 h 46"/>
              <a:gd name="T88" fmla="*/ 174 w 190"/>
              <a:gd name="T89" fmla="*/ 10 h 46"/>
              <a:gd name="T90" fmla="*/ 174 w 190"/>
              <a:gd name="T91" fmla="*/ 6 h 46"/>
              <a:gd name="T92" fmla="*/ 174 w 190"/>
              <a:gd name="T93" fmla="*/ 6 h 46"/>
              <a:gd name="T94" fmla="*/ 174 w 190"/>
              <a:gd name="T95" fmla="*/ 2 h 46"/>
              <a:gd name="T96" fmla="*/ 170 w 190"/>
              <a:gd name="T97" fmla="*/ 0 h 46"/>
              <a:gd name="T98" fmla="*/ 170 w 190"/>
              <a:gd name="T9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" h="46">
                <a:moveTo>
                  <a:pt x="170" y="0"/>
                </a:moveTo>
                <a:lnTo>
                  <a:pt x="170" y="0"/>
                </a:lnTo>
                <a:lnTo>
                  <a:pt x="178" y="4"/>
                </a:lnTo>
                <a:lnTo>
                  <a:pt x="184" y="8"/>
                </a:lnTo>
                <a:lnTo>
                  <a:pt x="188" y="12"/>
                </a:lnTo>
                <a:lnTo>
                  <a:pt x="190" y="18"/>
                </a:lnTo>
                <a:lnTo>
                  <a:pt x="190" y="18"/>
                </a:lnTo>
                <a:lnTo>
                  <a:pt x="188" y="24"/>
                </a:lnTo>
                <a:lnTo>
                  <a:pt x="182" y="28"/>
                </a:lnTo>
                <a:lnTo>
                  <a:pt x="174" y="34"/>
                </a:lnTo>
                <a:lnTo>
                  <a:pt x="162" y="38"/>
                </a:lnTo>
                <a:lnTo>
                  <a:pt x="148" y="42"/>
                </a:lnTo>
                <a:lnTo>
                  <a:pt x="132" y="44"/>
                </a:lnTo>
                <a:lnTo>
                  <a:pt x="114" y="46"/>
                </a:lnTo>
                <a:lnTo>
                  <a:pt x="96" y="46"/>
                </a:lnTo>
                <a:lnTo>
                  <a:pt x="96" y="46"/>
                </a:lnTo>
                <a:lnTo>
                  <a:pt x="76" y="46"/>
                </a:lnTo>
                <a:lnTo>
                  <a:pt x="58" y="44"/>
                </a:lnTo>
                <a:lnTo>
                  <a:pt x="42" y="42"/>
                </a:lnTo>
                <a:lnTo>
                  <a:pt x="28" y="38"/>
                </a:lnTo>
                <a:lnTo>
                  <a:pt x="16" y="34"/>
                </a:lnTo>
                <a:lnTo>
                  <a:pt x="8" y="28"/>
                </a:lnTo>
                <a:lnTo>
                  <a:pt x="2" y="24"/>
                </a:lnTo>
                <a:lnTo>
                  <a:pt x="0" y="18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20" y="0"/>
                </a:lnTo>
                <a:lnTo>
                  <a:pt x="20" y="0"/>
                </a:lnTo>
                <a:lnTo>
                  <a:pt x="18" y="2"/>
                </a:lnTo>
                <a:lnTo>
                  <a:pt x="16" y="6"/>
                </a:lnTo>
                <a:lnTo>
                  <a:pt x="16" y="6"/>
                </a:lnTo>
                <a:lnTo>
                  <a:pt x="18" y="10"/>
                </a:lnTo>
                <a:lnTo>
                  <a:pt x="22" y="14"/>
                </a:lnTo>
                <a:lnTo>
                  <a:pt x="30" y="18"/>
                </a:lnTo>
                <a:lnTo>
                  <a:pt x="40" y="20"/>
                </a:lnTo>
                <a:lnTo>
                  <a:pt x="64" y="24"/>
                </a:lnTo>
                <a:lnTo>
                  <a:pt x="96" y="26"/>
                </a:lnTo>
                <a:lnTo>
                  <a:pt x="96" y="26"/>
                </a:lnTo>
                <a:lnTo>
                  <a:pt x="126" y="24"/>
                </a:lnTo>
                <a:lnTo>
                  <a:pt x="152" y="20"/>
                </a:lnTo>
                <a:lnTo>
                  <a:pt x="162" y="18"/>
                </a:lnTo>
                <a:lnTo>
                  <a:pt x="168" y="14"/>
                </a:lnTo>
                <a:lnTo>
                  <a:pt x="174" y="10"/>
                </a:lnTo>
                <a:lnTo>
                  <a:pt x="174" y="6"/>
                </a:lnTo>
                <a:lnTo>
                  <a:pt x="174" y="6"/>
                </a:lnTo>
                <a:lnTo>
                  <a:pt x="174" y="2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98">
            <a:extLst>
              <a:ext uri="{FF2B5EF4-FFF2-40B4-BE49-F238E27FC236}">
                <a16:creationId xmlns:a16="http://schemas.microsoft.com/office/drawing/2014/main" id="{EFF9ABB9-9E19-4B8A-AB40-D7D1684736AD}"/>
              </a:ext>
            </a:extLst>
          </p:cNvPr>
          <p:cNvSpPr>
            <a:spLocks noEditPoints="1"/>
          </p:cNvSpPr>
          <p:nvPr/>
        </p:nvSpPr>
        <p:spPr bwMode="auto">
          <a:xfrm>
            <a:off x="3036712" y="331956"/>
            <a:ext cx="723796" cy="783285"/>
          </a:xfrm>
          <a:custGeom>
            <a:avLst/>
            <a:gdLst>
              <a:gd name="T0" fmla="*/ 34 w 146"/>
              <a:gd name="T1" fmla="*/ 8 h 158"/>
              <a:gd name="T2" fmla="*/ 44 w 146"/>
              <a:gd name="T3" fmla="*/ 24 h 158"/>
              <a:gd name="T4" fmla="*/ 38 w 146"/>
              <a:gd name="T5" fmla="*/ 36 h 158"/>
              <a:gd name="T6" fmla="*/ 26 w 146"/>
              <a:gd name="T7" fmla="*/ 42 h 158"/>
              <a:gd name="T8" fmla="*/ 10 w 146"/>
              <a:gd name="T9" fmla="*/ 30 h 158"/>
              <a:gd name="T10" fmla="*/ 10 w 146"/>
              <a:gd name="T11" fmla="*/ 18 h 158"/>
              <a:gd name="T12" fmla="*/ 26 w 146"/>
              <a:gd name="T13" fmla="*/ 6 h 158"/>
              <a:gd name="T14" fmla="*/ 120 w 146"/>
              <a:gd name="T15" fmla="*/ 6 h 158"/>
              <a:gd name="T16" fmla="*/ 104 w 146"/>
              <a:gd name="T17" fmla="*/ 18 h 158"/>
              <a:gd name="T18" fmla="*/ 104 w 146"/>
              <a:gd name="T19" fmla="*/ 30 h 158"/>
              <a:gd name="T20" fmla="*/ 120 w 146"/>
              <a:gd name="T21" fmla="*/ 42 h 158"/>
              <a:gd name="T22" fmla="*/ 132 w 146"/>
              <a:gd name="T23" fmla="*/ 36 h 158"/>
              <a:gd name="T24" fmla="*/ 136 w 146"/>
              <a:gd name="T25" fmla="*/ 24 h 158"/>
              <a:gd name="T26" fmla="*/ 126 w 146"/>
              <a:gd name="T27" fmla="*/ 8 h 158"/>
              <a:gd name="T28" fmla="*/ 102 w 146"/>
              <a:gd name="T29" fmla="*/ 106 h 158"/>
              <a:gd name="T30" fmla="*/ 120 w 146"/>
              <a:gd name="T31" fmla="*/ 120 h 158"/>
              <a:gd name="T32" fmla="*/ 138 w 146"/>
              <a:gd name="T33" fmla="*/ 100 h 158"/>
              <a:gd name="T34" fmla="*/ 146 w 146"/>
              <a:gd name="T35" fmla="*/ 90 h 158"/>
              <a:gd name="T36" fmla="*/ 146 w 146"/>
              <a:gd name="T37" fmla="*/ 60 h 158"/>
              <a:gd name="T38" fmla="*/ 136 w 146"/>
              <a:gd name="T39" fmla="*/ 46 h 158"/>
              <a:gd name="T40" fmla="*/ 110 w 146"/>
              <a:gd name="T41" fmla="*/ 44 h 158"/>
              <a:gd name="T42" fmla="*/ 110 w 146"/>
              <a:gd name="T43" fmla="*/ 52 h 158"/>
              <a:gd name="T44" fmla="*/ 110 w 146"/>
              <a:gd name="T45" fmla="*/ 86 h 158"/>
              <a:gd name="T46" fmla="*/ 102 w 146"/>
              <a:gd name="T47" fmla="*/ 106 h 158"/>
              <a:gd name="T48" fmla="*/ 80 w 146"/>
              <a:gd name="T49" fmla="*/ 2 h 158"/>
              <a:gd name="T50" fmla="*/ 92 w 146"/>
              <a:gd name="T51" fmla="*/ 18 h 158"/>
              <a:gd name="T52" fmla="*/ 86 w 146"/>
              <a:gd name="T53" fmla="*/ 32 h 158"/>
              <a:gd name="T54" fmla="*/ 74 w 146"/>
              <a:gd name="T55" fmla="*/ 38 h 158"/>
              <a:gd name="T56" fmla="*/ 56 w 146"/>
              <a:gd name="T57" fmla="*/ 26 h 158"/>
              <a:gd name="T58" fmla="*/ 56 w 146"/>
              <a:gd name="T59" fmla="*/ 12 h 158"/>
              <a:gd name="T60" fmla="*/ 74 w 146"/>
              <a:gd name="T61" fmla="*/ 0 h 158"/>
              <a:gd name="T62" fmla="*/ 92 w 146"/>
              <a:gd name="T63" fmla="*/ 158 h 158"/>
              <a:gd name="T64" fmla="*/ 68 w 146"/>
              <a:gd name="T65" fmla="*/ 158 h 158"/>
              <a:gd name="T66" fmla="*/ 54 w 146"/>
              <a:gd name="T67" fmla="*/ 102 h 158"/>
              <a:gd name="T68" fmla="*/ 44 w 146"/>
              <a:gd name="T69" fmla="*/ 92 h 158"/>
              <a:gd name="T70" fmla="*/ 44 w 146"/>
              <a:gd name="T71" fmla="*/ 58 h 158"/>
              <a:gd name="T72" fmla="*/ 56 w 146"/>
              <a:gd name="T73" fmla="*/ 42 h 158"/>
              <a:gd name="T74" fmla="*/ 84 w 146"/>
              <a:gd name="T75" fmla="*/ 42 h 158"/>
              <a:gd name="T76" fmla="*/ 100 w 146"/>
              <a:gd name="T77" fmla="*/ 52 h 158"/>
              <a:gd name="T78" fmla="*/ 102 w 146"/>
              <a:gd name="T79" fmla="*/ 86 h 158"/>
              <a:gd name="T80" fmla="*/ 96 w 146"/>
              <a:gd name="T81" fmla="*/ 100 h 158"/>
              <a:gd name="T82" fmla="*/ 44 w 146"/>
              <a:gd name="T83" fmla="*/ 106 h 158"/>
              <a:gd name="T84" fmla="*/ 26 w 146"/>
              <a:gd name="T85" fmla="*/ 120 h 158"/>
              <a:gd name="T86" fmla="*/ 8 w 146"/>
              <a:gd name="T87" fmla="*/ 100 h 158"/>
              <a:gd name="T88" fmla="*/ 0 w 146"/>
              <a:gd name="T89" fmla="*/ 90 h 158"/>
              <a:gd name="T90" fmla="*/ 0 w 146"/>
              <a:gd name="T91" fmla="*/ 60 h 158"/>
              <a:gd name="T92" fmla="*/ 10 w 146"/>
              <a:gd name="T93" fmla="*/ 46 h 158"/>
              <a:gd name="T94" fmla="*/ 36 w 146"/>
              <a:gd name="T95" fmla="*/ 44 h 158"/>
              <a:gd name="T96" fmla="*/ 36 w 146"/>
              <a:gd name="T97" fmla="*/ 52 h 158"/>
              <a:gd name="T98" fmla="*/ 36 w 146"/>
              <a:gd name="T99" fmla="*/ 86 h 158"/>
              <a:gd name="T100" fmla="*/ 44 w 146"/>
              <a:gd name="T101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58">
                <a:moveTo>
                  <a:pt x="26" y="6"/>
                </a:moveTo>
                <a:lnTo>
                  <a:pt x="26" y="6"/>
                </a:lnTo>
                <a:lnTo>
                  <a:pt x="34" y="8"/>
                </a:lnTo>
                <a:lnTo>
                  <a:pt x="38" y="12"/>
                </a:lnTo>
                <a:lnTo>
                  <a:pt x="42" y="18"/>
                </a:lnTo>
                <a:lnTo>
                  <a:pt x="44" y="24"/>
                </a:lnTo>
                <a:lnTo>
                  <a:pt x="44" y="24"/>
                </a:lnTo>
                <a:lnTo>
                  <a:pt x="42" y="30"/>
                </a:lnTo>
                <a:lnTo>
                  <a:pt x="38" y="36"/>
                </a:lnTo>
                <a:lnTo>
                  <a:pt x="34" y="40"/>
                </a:lnTo>
                <a:lnTo>
                  <a:pt x="26" y="42"/>
                </a:lnTo>
                <a:lnTo>
                  <a:pt x="26" y="42"/>
                </a:lnTo>
                <a:lnTo>
                  <a:pt x="20" y="40"/>
                </a:lnTo>
                <a:lnTo>
                  <a:pt x="14" y="36"/>
                </a:lnTo>
                <a:lnTo>
                  <a:pt x="10" y="30"/>
                </a:lnTo>
                <a:lnTo>
                  <a:pt x="10" y="24"/>
                </a:lnTo>
                <a:lnTo>
                  <a:pt x="10" y="24"/>
                </a:lnTo>
                <a:lnTo>
                  <a:pt x="10" y="18"/>
                </a:lnTo>
                <a:lnTo>
                  <a:pt x="14" y="12"/>
                </a:lnTo>
                <a:lnTo>
                  <a:pt x="2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120" y="6"/>
                </a:moveTo>
                <a:lnTo>
                  <a:pt x="120" y="6"/>
                </a:lnTo>
                <a:lnTo>
                  <a:pt x="112" y="8"/>
                </a:lnTo>
                <a:lnTo>
                  <a:pt x="108" y="12"/>
                </a:lnTo>
                <a:lnTo>
                  <a:pt x="104" y="18"/>
                </a:lnTo>
                <a:lnTo>
                  <a:pt x="102" y="24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20" y="42"/>
                </a:lnTo>
                <a:lnTo>
                  <a:pt x="120" y="42"/>
                </a:lnTo>
                <a:lnTo>
                  <a:pt x="126" y="40"/>
                </a:lnTo>
                <a:lnTo>
                  <a:pt x="132" y="36"/>
                </a:lnTo>
                <a:lnTo>
                  <a:pt x="136" y="30"/>
                </a:lnTo>
                <a:lnTo>
                  <a:pt x="136" y="24"/>
                </a:lnTo>
                <a:lnTo>
                  <a:pt x="136" y="24"/>
                </a:lnTo>
                <a:lnTo>
                  <a:pt x="136" y="18"/>
                </a:lnTo>
                <a:lnTo>
                  <a:pt x="132" y="12"/>
                </a:lnTo>
                <a:lnTo>
                  <a:pt x="126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102" y="106"/>
                </a:moveTo>
                <a:lnTo>
                  <a:pt x="102" y="152"/>
                </a:lnTo>
                <a:lnTo>
                  <a:pt x="114" y="152"/>
                </a:lnTo>
                <a:lnTo>
                  <a:pt x="120" y="120"/>
                </a:lnTo>
                <a:lnTo>
                  <a:pt x="124" y="152"/>
                </a:lnTo>
                <a:lnTo>
                  <a:pt x="138" y="152"/>
                </a:lnTo>
                <a:lnTo>
                  <a:pt x="138" y="100"/>
                </a:lnTo>
                <a:lnTo>
                  <a:pt x="138" y="100"/>
                </a:lnTo>
                <a:lnTo>
                  <a:pt x="144" y="94"/>
                </a:lnTo>
                <a:lnTo>
                  <a:pt x="146" y="90"/>
                </a:lnTo>
                <a:lnTo>
                  <a:pt x="146" y="86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2" y="48"/>
                </a:lnTo>
                <a:lnTo>
                  <a:pt x="136" y="46"/>
                </a:lnTo>
                <a:lnTo>
                  <a:pt x="130" y="44"/>
                </a:lnTo>
                <a:lnTo>
                  <a:pt x="110" y="44"/>
                </a:lnTo>
                <a:lnTo>
                  <a:pt x="110" y="44"/>
                </a:lnTo>
                <a:lnTo>
                  <a:pt x="106" y="44"/>
                </a:lnTo>
                <a:lnTo>
                  <a:pt x="106" y="44"/>
                </a:lnTo>
                <a:lnTo>
                  <a:pt x="110" y="52"/>
                </a:lnTo>
                <a:lnTo>
                  <a:pt x="110" y="58"/>
                </a:lnTo>
                <a:lnTo>
                  <a:pt x="110" y="86"/>
                </a:lnTo>
                <a:lnTo>
                  <a:pt x="110" y="86"/>
                </a:lnTo>
                <a:lnTo>
                  <a:pt x="108" y="98"/>
                </a:lnTo>
                <a:lnTo>
                  <a:pt x="102" y="106"/>
                </a:lnTo>
                <a:lnTo>
                  <a:pt x="102" y="106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80" y="2"/>
                </a:lnTo>
                <a:lnTo>
                  <a:pt x="86" y="6"/>
                </a:lnTo>
                <a:lnTo>
                  <a:pt x="90" y="12"/>
                </a:lnTo>
                <a:lnTo>
                  <a:pt x="92" y="18"/>
                </a:lnTo>
                <a:lnTo>
                  <a:pt x="92" y="18"/>
                </a:lnTo>
                <a:lnTo>
                  <a:pt x="90" y="26"/>
                </a:lnTo>
                <a:lnTo>
                  <a:pt x="86" y="32"/>
                </a:lnTo>
                <a:lnTo>
                  <a:pt x="80" y="36"/>
                </a:lnTo>
                <a:lnTo>
                  <a:pt x="74" y="38"/>
                </a:lnTo>
                <a:lnTo>
                  <a:pt x="74" y="38"/>
                </a:lnTo>
                <a:lnTo>
                  <a:pt x="66" y="36"/>
                </a:lnTo>
                <a:lnTo>
                  <a:pt x="60" y="32"/>
                </a:lnTo>
                <a:lnTo>
                  <a:pt x="56" y="26"/>
                </a:lnTo>
                <a:lnTo>
                  <a:pt x="54" y="18"/>
                </a:lnTo>
                <a:lnTo>
                  <a:pt x="54" y="18"/>
                </a:lnTo>
                <a:lnTo>
                  <a:pt x="56" y="12"/>
                </a:lnTo>
                <a:lnTo>
                  <a:pt x="60" y="6"/>
                </a:lnTo>
                <a:lnTo>
                  <a:pt x="66" y="2"/>
                </a:lnTo>
                <a:lnTo>
                  <a:pt x="74" y="0"/>
                </a:lnTo>
                <a:lnTo>
                  <a:pt x="74" y="0"/>
                </a:lnTo>
                <a:close/>
                <a:moveTo>
                  <a:pt x="92" y="102"/>
                </a:moveTo>
                <a:lnTo>
                  <a:pt x="92" y="158"/>
                </a:lnTo>
                <a:lnTo>
                  <a:pt x="78" y="158"/>
                </a:lnTo>
                <a:lnTo>
                  <a:pt x="74" y="122"/>
                </a:lnTo>
                <a:lnTo>
                  <a:pt x="68" y="158"/>
                </a:lnTo>
                <a:lnTo>
                  <a:pt x="54" y="158"/>
                </a:lnTo>
                <a:lnTo>
                  <a:pt x="54" y="102"/>
                </a:lnTo>
                <a:lnTo>
                  <a:pt x="54" y="102"/>
                </a:lnTo>
                <a:lnTo>
                  <a:pt x="50" y="100"/>
                </a:lnTo>
                <a:lnTo>
                  <a:pt x="46" y="96"/>
                </a:lnTo>
                <a:lnTo>
                  <a:pt x="44" y="92"/>
                </a:lnTo>
                <a:lnTo>
                  <a:pt x="44" y="86"/>
                </a:lnTo>
                <a:lnTo>
                  <a:pt x="44" y="58"/>
                </a:lnTo>
                <a:lnTo>
                  <a:pt x="44" y="58"/>
                </a:lnTo>
                <a:lnTo>
                  <a:pt x="46" y="52"/>
                </a:lnTo>
                <a:lnTo>
                  <a:pt x="50" y="46"/>
                </a:lnTo>
                <a:lnTo>
                  <a:pt x="56" y="42"/>
                </a:lnTo>
                <a:lnTo>
                  <a:pt x="62" y="42"/>
                </a:lnTo>
                <a:lnTo>
                  <a:pt x="84" y="42"/>
                </a:lnTo>
                <a:lnTo>
                  <a:pt x="84" y="42"/>
                </a:lnTo>
                <a:lnTo>
                  <a:pt x="90" y="42"/>
                </a:lnTo>
                <a:lnTo>
                  <a:pt x="96" y="46"/>
                </a:lnTo>
                <a:lnTo>
                  <a:pt x="100" y="52"/>
                </a:lnTo>
                <a:lnTo>
                  <a:pt x="102" y="58"/>
                </a:lnTo>
                <a:lnTo>
                  <a:pt x="102" y="86"/>
                </a:lnTo>
                <a:lnTo>
                  <a:pt x="102" y="86"/>
                </a:lnTo>
                <a:lnTo>
                  <a:pt x="102" y="92"/>
                </a:lnTo>
                <a:lnTo>
                  <a:pt x="100" y="96"/>
                </a:lnTo>
                <a:lnTo>
                  <a:pt x="96" y="100"/>
                </a:lnTo>
                <a:lnTo>
                  <a:pt x="92" y="102"/>
                </a:lnTo>
                <a:lnTo>
                  <a:pt x="92" y="102"/>
                </a:lnTo>
                <a:close/>
                <a:moveTo>
                  <a:pt x="44" y="106"/>
                </a:moveTo>
                <a:lnTo>
                  <a:pt x="44" y="152"/>
                </a:lnTo>
                <a:lnTo>
                  <a:pt x="32" y="152"/>
                </a:lnTo>
                <a:lnTo>
                  <a:pt x="26" y="120"/>
                </a:lnTo>
                <a:lnTo>
                  <a:pt x="22" y="152"/>
                </a:lnTo>
                <a:lnTo>
                  <a:pt x="8" y="152"/>
                </a:lnTo>
                <a:lnTo>
                  <a:pt x="8" y="100"/>
                </a:lnTo>
                <a:lnTo>
                  <a:pt x="8" y="100"/>
                </a:lnTo>
                <a:lnTo>
                  <a:pt x="2" y="94"/>
                </a:lnTo>
                <a:lnTo>
                  <a:pt x="0" y="90"/>
                </a:lnTo>
                <a:lnTo>
                  <a:pt x="0" y="86"/>
                </a:lnTo>
                <a:lnTo>
                  <a:pt x="0" y="60"/>
                </a:lnTo>
                <a:lnTo>
                  <a:pt x="0" y="60"/>
                </a:lnTo>
                <a:lnTo>
                  <a:pt x="2" y="54"/>
                </a:lnTo>
                <a:lnTo>
                  <a:pt x="4" y="48"/>
                </a:lnTo>
                <a:lnTo>
                  <a:pt x="10" y="46"/>
                </a:lnTo>
                <a:lnTo>
                  <a:pt x="16" y="44"/>
                </a:lnTo>
                <a:lnTo>
                  <a:pt x="36" y="44"/>
                </a:lnTo>
                <a:lnTo>
                  <a:pt x="36" y="44"/>
                </a:lnTo>
                <a:lnTo>
                  <a:pt x="40" y="44"/>
                </a:lnTo>
                <a:lnTo>
                  <a:pt x="40" y="44"/>
                </a:lnTo>
                <a:lnTo>
                  <a:pt x="36" y="52"/>
                </a:lnTo>
                <a:lnTo>
                  <a:pt x="36" y="58"/>
                </a:lnTo>
                <a:lnTo>
                  <a:pt x="36" y="86"/>
                </a:lnTo>
                <a:lnTo>
                  <a:pt x="36" y="86"/>
                </a:lnTo>
                <a:lnTo>
                  <a:pt x="38" y="98"/>
                </a:lnTo>
                <a:lnTo>
                  <a:pt x="44" y="106"/>
                </a:lnTo>
                <a:lnTo>
                  <a:pt x="44" y="1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创业历程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4013371" y="2209800"/>
            <a:ext cx="2771952" cy="2723040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7054" y="2743113"/>
            <a:ext cx="3408710" cy="2038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600" b="1" dirty="0">
                <a:latin typeface="+mj-lt"/>
              </a:rPr>
              <a:t>电信局辞职漂泊广州，进入外企</a:t>
            </a:r>
            <a:r>
              <a:rPr lang="en-US" altLang="zh-CN" sz="3600" b="1" dirty="0">
                <a:latin typeface="+mj-lt"/>
              </a:rPr>
              <a:t>Sybase</a:t>
            </a:r>
            <a:endParaRPr lang="en-US" altLang="zh-CN" sz="2000" dirty="0"/>
          </a:p>
        </p:txBody>
      </p:sp>
      <p:sp>
        <p:nvSpPr>
          <p:cNvPr id="12" name="任意多边形 11"/>
          <p:cNvSpPr/>
          <p:nvPr/>
        </p:nvSpPr>
        <p:spPr>
          <a:xfrm rot="10800000">
            <a:off x="6183509" y="1320801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5034" y="1556792"/>
            <a:ext cx="3189916" cy="1223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电子科学大学毕业，进入电信局</a:t>
            </a:r>
            <a:endParaRPr lang="en-US" altLang="zh-CN" dirty="0"/>
          </a:p>
        </p:txBody>
      </p:sp>
      <p:sp>
        <p:nvSpPr>
          <p:cNvPr id="13" name="任意多边形 12"/>
          <p:cNvSpPr/>
          <p:nvPr/>
        </p:nvSpPr>
        <p:spPr>
          <a:xfrm rot="10800000">
            <a:off x="6181837" y="3681095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75034" y="3856527"/>
            <a:ext cx="3189916" cy="1231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离开</a:t>
            </a:r>
            <a:r>
              <a:rPr lang="en-US" altLang="zh-CN" sz="3200" b="1" dirty="0">
                <a:latin typeface="+mj-lt"/>
              </a:rPr>
              <a:t>Sybase</a:t>
            </a:r>
            <a:r>
              <a:rPr lang="zh-CN" altLang="en-US" sz="3200" b="1" dirty="0">
                <a:latin typeface="+mj-lt"/>
              </a:rPr>
              <a:t>，创建网易</a:t>
            </a:r>
            <a:endParaRPr lang="en-US" altLang="zh-CN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企业文化</a:t>
            </a:r>
            <a:endParaRPr lang="zh-CN" altLang="en-US" dirty="0"/>
          </a:p>
        </p:txBody>
      </p:sp>
      <p:sp>
        <p:nvSpPr>
          <p:cNvPr id="12" name="环形箭头 11"/>
          <p:cNvSpPr/>
          <p:nvPr/>
        </p:nvSpPr>
        <p:spPr>
          <a:xfrm rot="10800000" flipH="1" flipV="1">
            <a:off x="1633249" y="961281"/>
            <a:ext cx="8527698" cy="8527700"/>
          </a:xfrm>
          <a:prstGeom prst="circularArrow">
            <a:avLst>
              <a:gd name="adj1" fmla="val 4265"/>
              <a:gd name="adj2" fmla="val 948989"/>
              <a:gd name="adj3" fmla="val 17974677"/>
              <a:gd name="adj4" fmla="val 12954188"/>
              <a:gd name="adj5" fmla="val 4558"/>
            </a:avLst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-38100" y="3417896"/>
            <a:ext cx="12268200" cy="2768697"/>
          </a:xfrm>
          <a:custGeom>
            <a:avLst/>
            <a:gdLst>
              <a:gd name="connsiteX0" fmla="*/ 4578117 w 9144000"/>
              <a:gd name="connsiteY0" fmla="*/ 0 h 2063625"/>
              <a:gd name="connsiteX1" fmla="*/ 9057677 w 9144000"/>
              <a:gd name="connsiteY1" fmla="*/ 1715293 h 2063625"/>
              <a:gd name="connsiteX2" fmla="*/ 9144000 w 9144000"/>
              <a:gd name="connsiteY2" fmla="*/ 1796133 h 2063625"/>
              <a:gd name="connsiteX3" fmla="*/ 9144000 w 9144000"/>
              <a:gd name="connsiteY3" fmla="*/ 2052316 h 2063625"/>
              <a:gd name="connsiteX4" fmla="*/ 9031419 w 9144000"/>
              <a:gd name="connsiteY4" fmla="*/ 1948256 h 2063625"/>
              <a:gd name="connsiteX5" fmla="*/ 4578117 w 9144000"/>
              <a:gd name="connsiteY5" fmla="*/ 256420 h 2063625"/>
              <a:gd name="connsiteX6" fmla="*/ 124816 w 9144000"/>
              <a:gd name="connsiteY6" fmla="*/ 1948256 h 2063625"/>
              <a:gd name="connsiteX7" fmla="*/ 0 w 9144000"/>
              <a:gd name="connsiteY7" fmla="*/ 2063625 h 2063625"/>
              <a:gd name="connsiteX8" fmla="*/ 0 w 9144000"/>
              <a:gd name="connsiteY8" fmla="*/ 1807590 h 2063625"/>
              <a:gd name="connsiteX9" fmla="*/ 98558 w 9144000"/>
              <a:gd name="connsiteY9" fmla="*/ 1715293 h 2063625"/>
              <a:gd name="connsiteX10" fmla="*/ 4578117 w 9144000"/>
              <a:gd name="connsiteY10" fmla="*/ 0 h 2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063625">
                <a:moveTo>
                  <a:pt x="4578117" y="0"/>
                </a:moveTo>
                <a:cubicBezTo>
                  <a:pt x="6299895" y="0"/>
                  <a:pt x="7870134" y="648817"/>
                  <a:pt x="9057677" y="1715293"/>
                </a:cubicBezTo>
                <a:lnTo>
                  <a:pt x="9144000" y="1796133"/>
                </a:lnTo>
                <a:lnTo>
                  <a:pt x="9144000" y="2052316"/>
                </a:lnTo>
                <a:lnTo>
                  <a:pt x="9031419" y="1948256"/>
                </a:lnTo>
                <a:cubicBezTo>
                  <a:pt x="7847034" y="895731"/>
                  <a:pt x="6287235" y="256420"/>
                  <a:pt x="4578117" y="256420"/>
                </a:cubicBezTo>
                <a:cubicBezTo>
                  <a:pt x="2869000" y="256420"/>
                  <a:pt x="1309201" y="895731"/>
                  <a:pt x="124816" y="1948256"/>
                </a:cubicBezTo>
                <a:lnTo>
                  <a:pt x="0" y="2063625"/>
                </a:lnTo>
                <a:lnTo>
                  <a:pt x="0" y="1807590"/>
                </a:lnTo>
                <a:lnTo>
                  <a:pt x="98558" y="1715293"/>
                </a:lnTo>
                <a:cubicBezTo>
                  <a:pt x="1286100" y="648817"/>
                  <a:pt x="2856339" y="0"/>
                  <a:pt x="4578117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0626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网聚人的力量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685533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网易有态度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2318174" y="4735718"/>
            <a:ext cx="7555652" cy="241506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年的有道，</a:t>
            </a:r>
            <a:r>
              <a:rPr lang="en-US" altLang="zh-CN" sz="2000" dirty="0">
                <a:solidFill>
                  <a:schemeClr val="tx1"/>
                </a:solidFill>
              </a:rPr>
              <a:t>14</a:t>
            </a:r>
            <a:r>
              <a:rPr lang="zh-CN" altLang="en-US" sz="2000" dirty="0">
                <a:solidFill>
                  <a:schemeClr val="tx1"/>
                </a:solidFill>
              </a:rPr>
              <a:t>年的梦幻西游，</a:t>
            </a:r>
            <a:r>
              <a:rPr lang="en-US" altLang="zh-CN" sz="2000" dirty="0">
                <a:solidFill>
                  <a:schemeClr val="tx1"/>
                </a:solidFill>
              </a:rPr>
              <a:t>20</a:t>
            </a:r>
            <a:r>
              <a:rPr lang="zh-CN" altLang="en-US" sz="2000" dirty="0">
                <a:solidFill>
                  <a:schemeClr val="tx1"/>
                </a:solidFill>
              </a:rPr>
              <a:t>年的邮箱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9636" y="2159176"/>
            <a:ext cx="3589586" cy="632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dirty="0">
                <a:latin typeface="+mj-lt"/>
              </a:rPr>
              <a:t>匠心驭创新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H="1">
            <a:off x="6096002" y="306603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现有产品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580705" y="2204864"/>
            <a:ext cx="3015866" cy="3015846"/>
          </a:xfrm>
          <a:prstGeom prst="donut">
            <a:avLst>
              <a:gd name="adj" fmla="val 1108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691098" y="342607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4640" y="752001"/>
            <a:ext cx="5587996" cy="1678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在线游戏</a:t>
            </a:r>
            <a:endParaRPr lang="en-US" altLang="zh-CN" sz="32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大话西游 梦幻西游</a:t>
            </a:r>
            <a:endParaRPr lang="en-US" altLang="zh-CN" sz="32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3302004" y="5296972"/>
            <a:ext cx="5587996" cy="128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Arial Black" panose="020B0A04020102020204"/>
              </a:rPr>
              <a:t>在线教育</a:t>
            </a:r>
            <a:endParaRPr lang="en-US" altLang="zh-CN" sz="3200" b="1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Arial Black" panose="020B0A04020102020204"/>
              </a:rPr>
              <a:t>有道</a:t>
            </a:r>
            <a:endParaRPr lang="en-US" altLang="zh-CN" b="1" dirty="0"/>
          </a:p>
        </p:txBody>
      </p:sp>
      <p:sp>
        <p:nvSpPr>
          <p:cNvPr id="12" name="矩形 11"/>
          <p:cNvSpPr/>
          <p:nvPr/>
        </p:nvSpPr>
        <p:spPr>
          <a:xfrm>
            <a:off x="648937" y="3448905"/>
            <a:ext cx="2952462" cy="1274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Arial Black" panose="020B0A04020102020204"/>
              </a:rPr>
              <a:t>门户网站</a:t>
            </a:r>
            <a:endParaRPr lang="en-US" altLang="zh-CN" sz="3200" b="1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Arial Black" panose="020B0A04020102020204"/>
              </a:rPr>
              <a:t>新闻，财经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8729862" y="2885020"/>
            <a:ext cx="2952462" cy="1274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Arial Black" panose="020B0A04020102020204"/>
              </a:rPr>
              <a:t>电商平台</a:t>
            </a:r>
            <a:endParaRPr lang="en-US" altLang="zh-CN" sz="3200" b="1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Arial Black" panose="020B0A04020102020204"/>
              </a:rPr>
              <a:t>严选，考拉</a:t>
            </a:r>
            <a:endParaRPr lang="en-US" altLang="zh-CN" b="1" dirty="0"/>
          </a:p>
        </p:txBody>
      </p:sp>
      <p:sp>
        <p:nvSpPr>
          <p:cNvPr id="14" name="任意多边形 13"/>
          <p:cNvSpPr/>
          <p:nvPr/>
        </p:nvSpPr>
        <p:spPr>
          <a:xfrm>
            <a:off x="3966092" y="3737538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7816315" y="3377115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1" y="501133"/>
            <a:ext cx="11137899" cy="720724"/>
          </a:xfrm>
        </p:spPr>
        <p:txBody>
          <a:bodyPr/>
          <a:lstStyle/>
          <a:p>
            <a:r>
              <a:rPr lang="zh-CN" altLang="en-US" dirty="0">
                <a:latin typeface="Arial Black" panose="020B0A04020102020204"/>
              </a:rPr>
              <a:t>五力模型分析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2421829"/>
            <a:ext cx="11125200" cy="102788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96662" y="1329949"/>
            <a:ext cx="1826141" cy="64139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3200" b="1" dirty="0">
                <a:latin typeface="+mj-lt"/>
              </a:rPr>
              <a:t>五力模型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4" name="平行四边形 3"/>
          <p:cNvSpPr/>
          <p:nvPr/>
        </p:nvSpPr>
        <p:spPr>
          <a:xfrm rot="16200000" flipV="1">
            <a:off x="1328619" y="2060296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供应商议价能力</a:t>
            </a:r>
          </a:p>
        </p:txBody>
      </p:sp>
      <p:sp>
        <p:nvSpPr>
          <p:cNvPr id="17" name="平行四边形 16"/>
          <p:cNvSpPr/>
          <p:nvPr/>
        </p:nvSpPr>
        <p:spPr>
          <a:xfrm rot="16200000" flipV="1">
            <a:off x="3450953" y="2060296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购买者议价能力</a:t>
            </a:r>
          </a:p>
        </p:txBody>
      </p:sp>
      <p:sp>
        <p:nvSpPr>
          <p:cNvPr id="18" name="平行四边形 17"/>
          <p:cNvSpPr/>
          <p:nvPr/>
        </p:nvSpPr>
        <p:spPr>
          <a:xfrm rot="16200000" flipV="1">
            <a:off x="5325695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潜在进入者</a:t>
            </a:r>
          </a:p>
        </p:txBody>
      </p:sp>
      <p:sp>
        <p:nvSpPr>
          <p:cNvPr id="19" name="平行四边形 18"/>
          <p:cNvSpPr/>
          <p:nvPr/>
        </p:nvSpPr>
        <p:spPr>
          <a:xfrm rot="16200000" flipV="1">
            <a:off x="7324234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替代品威胁</a:t>
            </a:r>
          </a:p>
        </p:txBody>
      </p:sp>
      <p:sp>
        <p:nvSpPr>
          <p:cNvPr id="21" name="平行四边形 20"/>
          <p:cNvSpPr/>
          <p:nvPr/>
        </p:nvSpPr>
        <p:spPr>
          <a:xfrm rot="16200000" flipV="1">
            <a:off x="9322773" y="2053833"/>
            <a:ext cx="1540609" cy="1750944"/>
          </a:xfrm>
          <a:prstGeom prst="parallelogram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+mj-lt"/>
              </a:rPr>
              <a:t>业内竞争</a:t>
            </a:r>
          </a:p>
        </p:txBody>
      </p:sp>
      <p:sp>
        <p:nvSpPr>
          <p:cNvPr id="22" name="矩形 21"/>
          <p:cNvSpPr/>
          <p:nvPr/>
        </p:nvSpPr>
        <p:spPr>
          <a:xfrm>
            <a:off x="1223085" y="3958066"/>
            <a:ext cx="1751679" cy="1826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+mj-lt"/>
              </a:rPr>
              <a:t>自主研发网络游戏是势在必行的一个趋势</a:t>
            </a:r>
            <a:endParaRPr lang="en-US" altLang="zh-CN" sz="1400" dirty="0"/>
          </a:p>
        </p:txBody>
      </p:sp>
      <p:sp>
        <p:nvSpPr>
          <p:cNvPr id="24" name="矩形 23"/>
          <p:cNvSpPr/>
          <p:nvPr/>
        </p:nvSpPr>
        <p:spPr>
          <a:xfrm>
            <a:off x="3216594" y="3958066"/>
            <a:ext cx="1751679" cy="1826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+mj-lt"/>
              </a:rPr>
              <a:t>有选择玩与不玩、玩什么游戏的权利</a:t>
            </a:r>
            <a:endParaRPr lang="en-US" altLang="zh-CN" sz="1400" dirty="0"/>
          </a:p>
        </p:txBody>
      </p:sp>
      <p:sp>
        <p:nvSpPr>
          <p:cNvPr id="25" name="矩形 24"/>
          <p:cNvSpPr/>
          <p:nvPr/>
        </p:nvSpPr>
        <p:spPr>
          <a:xfrm>
            <a:off x="5220161" y="3958066"/>
            <a:ext cx="1751679" cy="940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+mj-lt"/>
              </a:rPr>
              <a:t>深厚的品牌影响力</a:t>
            </a:r>
            <a:endParaRPr lang="en-US" altLang="zh-CN" sz="1400" dirty="0"/>
          </a:p>
        </p:txBody>
      </p:sp>
      <p:sp>
        <p:nvSpPr>
          <p:cNvPr id="26" name="矩形 25"/>
          <p:cNvSpPr/>
          <p:nvPr/>
        </p:nvSpPr>
        <p:spPr>
          <a:xfrm>
            <a:off x="7223727" y="3958066"/>
            <a:ext cx="1751679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+mj-lt"/>
              </a:rPr>
              <a:t>虚拟世界中所获得的成就感，通过及时通讯进行交互</a:t>
            </a:r>
            <a:endParaRPr lang="en-US" altLang="zh-CN" sz="1400" dirty="0"/>
          </a:p>
        </p:txBody>
      </p:sp>
      <p:sp>
        <p:nvSpPr>
          <p:cNvPr id="28" name="矩形 27"/>
          <p:cNvSpPr/>
          <p:nvPr/>
        </p:nvSpPr>
        <p:spPr>
          <a:xfrm>
            <a:off x="9217238" y="3958066"/>
            <a:ext cx="1751679" cy="940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400" b="1" dirty="0">
                <a:latin typeface="+mj-lt"/>
              </a:rPr>
              <a:t>核心竞争力已逐渐形成</a:t>
            </a:r>
            <a:endParaRPr lang="en-US" altLang="zh-CN" sz="14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7</a:t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SWOT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8</a:t>
            </a:fld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>
            <a:off x="2023396" y="3741042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1905001" y="1340768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边形 6"/>
          <p:cNvSpPr/>
          <p:nvPr/>
        </p:nvSpPr>
        <p:spPr>
          <a:xfrm flipH="1">
            <a:off x="6161486" y="3789040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 flipV="1">
            <a:off x="6161486" y="1340768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4292600" y="1913571"/>
            <a:ext cx="3606800" cy="3606774"/>
          </a:xfrm>
          <a:prstGeom prst="donut">
            <a:avLst>
              <a:gd name="adj" fmla="val 8534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5636" y="1663877"/>
            <a:ext cx="2282212" cy="139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solidFill>
                  <a:schemeClr val="bg1"/>
                </a:solidFill>
              </a:rPr>
              <a:t>自主研发和创新能力、市场适应能力、售后服务质量、质量控制系统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4152" y="1663877"/>
            <a:ext cx="2282212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solidFill>
                  <a:schemeClr val="bg1"/>
                </a:solidFill>
              </a:rPr>
              <a:t>资金能力和资本结构、销售能力</a:t>
            </a:r>
          </a:p>
        </p:txBody>
      </p:sp>
      <p:sp>
        <p:nvSpPr>
          <p:cNvPr id="12" name="矩形 11"/>
          <p:cNvSpPr/>
          <p:nvPr/>
        </p:nvSpPr>
        <p:spPr>
          <a:xfrm>
            <a:off x="2445636" y="4112149"/>
            <a:ext cx="2282212" cy="57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Black" panose="020B0A04020102020204"/>
              </a:rPr>
              <a:t>PETS</a:t>
            </a:r>
          </a:p>
        </p:txBody>
      </p:sp>
      <p:sp>
        <p:nvSpPr>
          <p:cNvPr id="13" name="矩形 12"/>
          <p:cNvSpPr/>
          <p:nvPr/>
        </p:nvSpPr>
        <p:spPr>
          <a:xfrm>
            <a:off x="7464152" y="4112149"/>
            <a:ext cx="2282212" cy="72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solidFill>
                  <a:schemeClr val="bg1"/>
                </a:solidFill>
              </a:rPr>
              <a:t>产品差异、价值观念、消费水平</a:t>
            </a:r>
          </a:p>
        </p:txBody>
      </p:sp>
      <p:sp>
        <p:nvSpPr>
          <p:cNvPr id="14" name="矩形 13"/>
          <p:cNvSpPr/>
          <p:nvPr/>
        </p:nvSpPr>
        <p:spPr>
          <a:xfrm rot="18900000">
            <a:off x="5047470" y="2529142"/>
            <a:ext cx="68480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 panose="020B0A04020102020204"/>
              </a:rPr>
              <a:t>S</a:t>
            </a:r>
            <a:endParaRPr lang="en-US" altLang="zh-CN" sz="4800" dirty="0">
              <a:solidFill>
                <a:schemeClr val="bg1"/>
              </a:solidFill>
              <a:latin typeface="Arial Black" panose="020B0A04020102020204"/>
            </a:endParaRPr>
          </a:p>
        </p:txBody>
      </p:sp>
      <p:sp>
        <p:nvSpPr>
          <p:cNvPr id="15" name="矩形 14"/>
          <p:cNvSpPr/>
          <p:nvPr/>
        </p:nvSpPr>
        <p:spPr>
          <a:xfrm rot="18900000">
            <a:off x="6421256" y="3885005"/>
            <a:ext cx="68480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 panose="020B0A04020102020204"/>
              </a:rPr>
              <a:t>T</a:t>
            </a:r>
            <a:endParaRPr lang="en-US" altLang="zh-CN" sz="4800" dirty="0">
              <a:solidFill>
                <a:schemeClr val="bg1"/>
              </a:solidFill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6372126" y="2500946"/>
            <a:ext cx="877163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 panose="020B0A04020102020204"/>
              </a:rPr>
              <a:t>W</a:t>
            </a:r>
            <a:endParaRPr lang="en-US" altLang="zh-CN" sz="4800" dirty="0">
              <a:solidFill>
                <a:schemeClr val="bg1"/>
              </a:solidFill>
              <a:latin typeface="Arial Black" panose="020B0A04020102020204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5073972" y="3874732"/>
            <a:ext cx="761747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solidFill>
                  <a:schemeClr val="bg1"/>
                </a:solidFill>
                <a:latin typeface="Arial Black" panose="020B0A04020102020204"/>
              </a:rPr>
              <a:t>O</a:t>
            </a:r>
            <a:endParaRPr lang="en-US" altLang="zh-CN" sz="4800" dirty="0">
              <a:solidFill>
                <a:schemeClr val="bg1"/>
              </a:solidFill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498848" y="1411697"/>
            <a:ext cx="6829400" cy="3280792"/>
          </a:xfrm>
          <a:prstGeom prst="rightArrow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919288" y="2555007"/>
            <a:ext cx="2016472" cy="994179"/>
          </a:xfrm>
          <a:prstGeom prst="homePlate">
            <a:avLst>
              <a:gd name="adj" fmla="val 55748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5591944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3539716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8184" y="2630022"/>
            <a:ext cx="1911808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4071161" y="2630022"/>
            <a:ext cx="19118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6102984" y="2630022"/>
            <a:ext cx="1649200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5" name="燕尾形 24"/>
          <p:cNvSpPr/>
          <p:nvPr/>
        </p:nvSpPr>
        <p:spPr>
          <a:xfrm>
            <a:off x="7762387" y="2249897"/>
            <a:ext cx="2510326" cy="1604392"/>
          </a:xfrm>
          <a:prstGeom prst="chevron">
            <a:avLst>
              <a:gd name="adj" fmla="val 49846"/>
            </a:avLst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37006" y="2764706"/>
            <a:ext cx="124264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1400" b="1" dirty="0">
              <a:latin typeface="+mj-lt"/>
            </a:endParaRPr>
          </a:p>
        </p:txBody>
      </p:sp>
      <p:sp>
        <p:nvSpPr>
          <p:cNvPr id="30" name="圆角矩形 29"/>
          <p:cNvSpPr/>
          <p:nvPr/>
        </p:nvSpPr>
        <p:spPr>
          <a:xfrm flipH="1">
            <a:off x="1976661" y="4710001"/>
            <a:ext cx="7503717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PAGE">
  <a:themeElements>
    <a:clrScheme name="PPTSHOP-BUSINESS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4D6283"/>
      </a:accent1>
      <a:accent2>
        <a:srgbClr val="597095"/>
      </a:accent2>
      <a:accent3>
        <a:srgbClr val="7489AC"/>
      </a:accent3>
      <a:accent4>
        <a:srgbClr val="91A2BD"/>
      </a:accent4>
      <a:accent5>
        <a:srgbClr val="B2B2B2"/>
      </a:accent5>
      <a:accent6>
        <a:srgbClr val="FFBA37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0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2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3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4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5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6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7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8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19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2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20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2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3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4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5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6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7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8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ppt/theme/themeOverride9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</TotalTime>
  <Words>1150</Words>
  <Application>Microsoft Office PowerPoint</Application>
  <PresentationFormat>宽屏</PresentationFormat>
  <Paragraphs>163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Arial Black</vt:lpstr>
      <vt:lpstr>Wingdings</vt:lpstr>
      <vt:lpstr>INPAGE</vt:lpstr>
      <vt:lpstr>网易</vt:lpstr>
      <vt:lpstr>Contents</vt:lpstr>
      <vt:lpstr>创始人团队</vt:lpstr>
      <vt:lpstr>创业历程</vt:lpstr>
      <vt:lpstr>企业文化</vt:lpstr>
      <vt:lpstr>现有产品</vt:lpstr>
      <vt:lpstr>五力模型分析</vt:lpstr>
      <vt:lpstr>SWOT</vt:lpstr>
      <vt:lpstr>TITLE HERE</vt:lpstr>
      <vt:lpstr>SO</vt:lpstr>
      <vt:lpstr>WO</vt:lpstr>
      <vt:lpstr>ST</vt:lpstr>
      <vt:lpstr>OT</vt:lpstr>
      <vt:lpstr>激励机制</vt:lpstr>
      <vt:lpstr>资产负债情况</vt:lpstr>
      <vt:lpstr>重大风险</vt:lpstr>
      <vt:lpstr>未来预测</vt:lpstr>
      <vt:lpstr>未来预测</vt:lpstr>
      <vt:lpstr>未来预测</vt:lpstr>
      <vt:lpstr>投资建议</vt:lpstr>
      <vt:lpstr>Thanks</vt:lpstr>
    </vt:vector>
  </TitlesOfParts>
  <Company>茁力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PPT便利店</dc:title>
  <dc:creator>Shiqing Tian</dc:creator>
  <cp:lastModifiedBy>闵 诗</cp:lastModifiedBy>
  <cp:revision>149</cp:revision>
  <dcterms:created xsi:type="dcterms:W3CDTF">2015-05-07T17:29:00Z</dcterms:created>
  <dcterms:modified xsi:type="dcterms:W3CDTF">2019-05-27T16:39:26Z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