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8" r:id="rId3"/>
    <p:sldId id="337" r:id="rId4"/>
    <p:sldId id="292" r:id="rId5"/>
    <p:sldId id="338" r:id="rId6"/>
    <p:sldId id="320" r:id="rId7"/>
    <p:sldId id="321" r:id="rId8"/>
    <p:sldId id="323" r:id="rId9"/>
    <p:sldId id="339" r:id="rId10"/>
    <p:sldId id="332" r:id="rId11"/>
    <p:sldId id="333" r:id="rId12"/>
    <p:sldId id="334" r:id="rId13"/>
    <p:sldId id="335" r:id="rId14"/>
    <p:sldId id="336" r:id="rId15"/>
    <p:sldId id="324" r:id="rId16"/>
    <p:sldId id="340" r:id="rId17"/>
    <p:sldId id="325" r:id="rId18"/>
    <p:sldId id="328" r:id="rId19"/>
    <p:sldId id="329" r:id="rId20"/>
    <p:sldId id="341" r:id="rId21"/>
    <p:sldId id="326" r:id="rId22"/>
    <p:sldId id="342" r:id="rId23"/>
    <p:sldId id="330" r:id="rId24"/>
    <p:sldId id="331" r:id="rId25"/>
    <p:sldId id="327" r:id="rId26"/>
    <p:sldId id="27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53D20"/>
    <a:srgbClr val="003300"/>
    <a:srgbClr val="E73A1C"/>
    <a:srgbClr val="00B050"/>
    <a:srgbClr val="00DE64"/>
    <a:srgbClr val="007A37"/>
    <a:srgbClr val="2FFF8D"/>
    <a:srgbClr val="00AC4E"/>
    <a:srgbClr val="00CC5C"/>
    <a:srgbClr val="D1D2D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0" autoAdjust="0"/>
    <p:restoredTop sz="94660"/>
  </p:normalViewPr>
  <p:slideViewPr>
    <p:cSldViewPr snapToGrid="0">
      <p:cViewPr varScale="1">
        <p:scale>
          <a:sx n="65" d="100"/>
          <a:sy n="65" d="100"/>
        </p:scale>
        <p:origin x="-756" y="-114"/>
      </p:cViewPr>
      <p:guideLst>
        <p:guide orient="horz" pos="2160"/>
        <p:guide pos="3840"/>
      </p:guideLst>
    </p:cSldViewPr>
  </p:slideViewPr>
  <p:notesTextViewPr>
    <p:cViewPr>
      <p:scale>
        <a:sx n="1" d="1"/>
        <a:sy n="1" d="1"/>
      </p:scale>
      <p:origin x="0" y="0"/>
    </p:cViewPr>
  </p:notesTextViewPr>
  <p:sorterViewPr>
    <p:cViewPr>
      <p:scale>
        <a:sx n="130" d="100"/>
        <a:sy n="130" d="100"/>
      </p:scale>
      <p:origin x="0" y="400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9384237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369568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 xmlns:p14="http://schemas.microsoft.com/office/powerpoint/2010/main" val="10778053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 xmlns:p14="http://schemas.microsoft.com/office/powerpoint/2010/main" val="6796734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5112795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662793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7698044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76069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7" r:id="rId4"/>
    <p:sldLayoutId id="2147483651" r:id="rId5"/>
    <p:sldLayoutId id="2147483652" r:id="rId6"/>
    <p:sldLayoutId id="2147483653"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7030" y="2511771"/>
            <a:ext cx="7793736" cy="1323439"/>
          </a:xfrm>
          <a:prstGeom prst="rect">
            <a:avLst/>
          </a:prstGeom>
        </p:spPr>
        <p:txBody>
          <a:bodyPr wrap="none">
            <a:spAutoFit/>
          </a:bodyPr>
          <a:lstStyle/>
          <a:p>
            <a:pPr algn="ctr"/>
            <a:r>
              <a:rPr kumimoji="1" lang="en-US" altLang="zh-CN" sz="4000" b="1" dirty="0" smtClean="0"/>
              <a:t>Do Earnings Targets and Managerial</a:t>
            </a:r>
          </a:p>
          <a:p>
            <a:pPr algn="ctr"/>
            <a:r>
              <a:rPr kumimoji="1" lang="en-US" altLang="zh-CN" sz="4000" b="1" dirty="0" smtClean="0"/>
              <a:t>Incentives Affect Sticky Costs?</a:t>
            </a:r>
          </a:p>
        </p:txBody>
      </p:sp>
      <p:sp>
        <p:nvSpPr>
          <p:cNvPr id="3" name="TextBox 2"/>
          <p:cNvSpPr txBox="1"/>
          <p:nvPr/>
        </p:nvSpPr>
        <p:spPr>
          <a:xfrm>
            <a:off x="8170223" y="4536374"/>
            <a:ext cx="2541320" cy="369332"/>
          </a:xfrm>
          <a:prstGeom prst="rect">
            <a:avLst/>
          </a:prstGeom>
          <a:noFill/>
        </p:spPr>
        <p:txBody>
          <a:bodyPr wrap="square" rtlCol="0">
            <a:spAutoFit/>
          </a:bodyPr>
          <a:lstStyle/>
          <a:p>
            <a:r>
              <a:rPr lang="zh-CN" altLang="en-US" dirty="0" smtClean="0"/>
              <a:t>杨炳昕</a:t>
            </a:r>
            <a:endParaRPr lang="zh-CN" altLang="en-US" dirty="0"/>
          </a:p>
        </p:txBody>
      </p:sp>
      <p:sp>
        <p:nvSpPr>
          <p:cNvPr id="4" name="TextBox 3"/>
          <p:cNvSpPr txBox="1"/>
          <p:nvPr/>
        </p:nvSpPr>
        <p:spPr>
          <a:xfrm>
            <a:off x="8158348" y="5023262"/>
            <a:ext cx="2505693" cy="369332"/>
          </a:xfrm>
          <a:prstGeom prst="rect">
            <a:avLst/>
          </a:prstGeom>
          <a:noFill/>
        </p:spPr>
        <p:txBody>
          <a:bodyPr wrap="square" rtlCol="0">
            <a:spAutoFit/>
          </a:bodyPr>
          <a:lstStyle/>
          <a:p>
            <a:r>
              <a:rPr lang="en-US" altLang="zh-CN" dirty="0" smtClean="0"/>
              <a:t>16720820</a:t>
            </a:r>
            <a:endParaRPr lang="zh-CN" altLang="en-US" dirty="0"/>
          </a:p>
        </p:txBody>
      </p:sp>
    </p:spTree>
    <p:extLst>
      <p:ext uri="{BB962C8B-B14F-4D97-AF65-F5344CB8AC3E}">
        <p14:creationId xmlns="" xmlns:p14="http://schemas.microsoft.com/office/powerpoint/2010/main" val="3586063360"/>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099" y="543840"/>
            <a:ext cx="6063839"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Hypothesis Development</a:t>
            </a:r>
          </a:p>
        </p:txBody>
      </p:sp>
      <p:sp>
        <p:nvSpPr>
          <p:cNvPr id="16" name="矩形 15"/>
          <p:cNvSpPr/>
          <p:nvPr/>
        </p:nvSpPr>
        <p:spPr>
          <a:xfrm>
            <a:off x="2030468" y="1494027"/>
            <a:ext cx="7742160" cy="4070343"/>
          </a:xfrm>
          <a:prstGeom prst="rect">
            <a:avLst/>
          </a:prstGeom>
        </p:spPr>
        <p:txBody>
          <a:bodyPr wrap="square" lIns="68570" tIns="34289" rIns="68570" bIns="34289">
            <a:spAutoFit/>
          </a:bodyPr>
          <a:lstStyle/>
          <a:p>
            <a:pPr defTabSz="685681">
              <a:lnSpc>
                <a:spcPct val="130000"/>
              </a:lnSpc>
            </a:pPr>
            <a:r>
              <a:rPr lang="en-US" altLang="zh-CN" sz="2000" dirty="0" smtClean="0">
                <a:latin typeface="Times New Roman" pitchFamily="18" charset="0"/>
                <a:cs typeface="Times New Roman" pitchFamily="18" charset="0"/>
              </a:rPr>
              <a:t>        Understanding how incentives to meet earnings targets shape firms’ </a:t>
            </a:r>
            <a:r>
              <a:rPr lang="en-US" altLang="zh-CN" sz="2000" dirty="0" err="1" smtClean="0">
                <a:latin typeface="Times New Roman" pitchFamily="18" charset="0"/>
                <a:cs typeface="Times New Roman" pitchFamily="18" charset="0"/>
              </a:rPr>
              <a:t>coststructures</a:t>
            </a:r>
            <a:r>
              <a:rPr lang="en-US" altLang="zh-CN" sz="2000" dirty="0" smtClean="0">
                <a:latin typeface="Times New Roman" pitchFamily="18" charset="0"/>
                <a:cs typeface="Times New Roman" pitchFamily="18" charset="0"/>
              </a:rPr>
              <a:t> is of primary interest to accounting researchers. In particular,</a:t>
            </a:r>
          </a:p>
          <a:p>
            <a:pPr defTabSz="685681">
              <a:lnSpc>
                <a:spcPct val="130000"/>
              </a:lnSpc>
            </a:pPr>
            <a:r>
              <a:rPr lang="en-US" altLang="zh-CN" sz="2000" dirty="0" smtClean="0">
                <a:latin typeface="Times New Roman" pitchFamily="18" charset="0"/>
                <a:cs typeface="Times New Roman" pitchFamily="18" charset="0"/>
              </a:rPr>
              <a:t>choices to cut resources made by self-interested managers have recently</a:t>
            </a:r>
          </a:p>
          <a:p>
            <a:pPr defTabSz="685681">
              <a:lnSpc>
                <a:spcPct val="130000"/>
              </a:lnSpc>
            </a:pPr>
            <a:r>
              <a:rPr lang="en-US" altLang="zh-CN" sz="2000" dirty="0" smtClean="0">
                <a:latin typeface="Times New Roman" pitchFamily="18" charset="0"/>
                <a:cs typeface="Times New Roman" pitchFamily="18" charset="0"/>
              </a:rPr>
              <a:t>drawn much attention. Banker, Huang, and </a:t>
            </a:r>
            <a:r>
              <a:rPr lang="en-US" altLang="zh-CN" sz="2000" dirty="0" err="1" smtClean="0">
                <a:latin typeface="Times New Roman" pitchFamily="18" charset="0"/>
                <a:cs typeface="Times New Roman" pitchFamily="18" charset="0"/>
              </a:rPr>
              <a:t>Natarajan</a:t>
            </a:r>
            <a:r>
              <a:rPr lang="en-US" altLang="zh-CN" sz="2000" dirty="0" smtClean="0">
                <a:latin typeface="Times New Roman" pitchFamily="18" charset="0"/>
                <a:cs typeface="Times New Roman" pitchFamily="18" charset="0"/>
              </a:rPr>
              <a:t> [2011] show a </a:t>
            </a:r>
            <a:r>
              <a:rPr lang="en-US" altLang="zh-CN" sz="2000" dirty="0" err="1" smtClean="0">
                <a:latin typeface="Times New Roman" pitchFamily="18" charset="0"/>
                <a:cs typeface="Times New Roman" pitchFamily="18" charset="0"/>
              </a:rPr>
              <a:t>posi</a:t>
            </a:r>
            <a:r>
              <a:rPr lang="en-US" altLang="zh-CN" sz="2000" dirty="0" smtClean="0">
                <a:latin typeface="Times New Roman" pitchFamily="18" charset="0"/>
                <a:cs typeface="Times New Roman" pitchFamily="18" charset="0"/>
              </a:rPr>
              <a:t>-</a:t>
            </a:r>
          </a:p>
          <a:p>
            <a:pPr defTabSz="685681">
              <a:lnSpc>
                <a:spcPct val="130000"/>
              </a:lnSpc>
            </a:pPr>
            <a:r>
              <a:rPr lang="en-US" altLang="zh-CN" sz="2000" dirty="0" err="1" smtClean="0">
                <a:latin typeface="Times New Roman" pitchFamily="18" charset="0"/>
                <a:cs typeface="Times New Roman" pitchFamily="18" charset="0"/>
              </a:rPr>
              <a:t>tive</a:t>
            </a:r>
            <a:r>
              <a:rPr lang="en-US" altLang="zh-CN" sz="2000" dirty="0" smtClean="0">
                <a:latin typeface="Times New Roman" pitchFamily="18" charset="0"/>
                <a:cs typeface="Times New Roman" pitchFamily="18" charset="0"/>
              </a:rPr>
              <a:t> association </a:t>
            </a:r>
            <a:r>
              <a:rPr lang="en-US" altLang="zh-CN" sz="2000" dirty="0" smtClean="0">
                <a:latin typeface="Times New Roman" pitchFamily="18" charset="0"/>
                <a:cs typeface="Times New Roman" pitchFamily="18" charset="0"/>
              </a:rPr>
              <a:t>between </a:t>
            </a:r>
            <a:r>
              <a:rPr lang="en-US" altLang="zh-CN" sz="2000" dirty="0" smtClean="0">
                <a:latin typeface="Times New Roman" pitchFamily="18" charset="0"/>
                <a:cs typeface="Times New Roman" pitchFamily="18" charset="0"/>
              </a:rPr>
              <a:t>grants of equity incentives and increases in input resource spending when input resource expenditures create high future</a:t>
            </a:r>
          </a:p>
          <a:p>
            <a:pPr defTabSz="685681">
              <a:lnSpc>
                <a:spcPct val="130000"/>
              </a:lnSpc>
            </a:pPr>
            <a:r>
              <a:rPr lang="en-US" altLang="zh-CN" sz="2000" dirty="0" smtClean="0">
                <a:latin typeface="Times New Roman" pitchFamily="18" charset="0"/>
                <a:cs typeface="Times New Roman" pitchFamily="18" charset="0"/>
              </a:rPr>
              <a:t>value. </a:t>
            </a:r>
          </a:p>
          <a:p>
            <a:pPr defTabSz="685681">
              <a:lnSpc>
                <a:spcPct val="130000"/>
              </a:lnSpc>
            </a:pPr>
            <a:r>
              <a:rPr lang="en-US" altLang="zh-CN" sz="2000" dirty="0" smtClean="0">
                <a:latin typeface="Times New Roman" pitchFamily="18" charset="0"/>
                <a:cs typeface="Times New Roman" pitchFamily="18" charset="0"/>
              </a:rPr>
              <a:t>        Their findings suggest that equity incentives influence managers’ de-</a:t>
            </a:r>
            <a:r>
              <a:rPr lang="en-US" altLang="zh-CN" sz="2000" dirty="0" err="1" smtClean="0">
                <a:latin typeface="Times New Roman" pitchFamily="18" charset="0"/>
                <a:cs typeface="Times New Roman" pitchFamily="18" charset="0"/>
              </a:rPr>
              <a:t>cisions</a:t>
            </a:r>
            <a:r>
              <a:rPr lang="en-US" altLang="zh-CN" sz="2000" dirty="0" smtClean="0">
                <a:latin typeface="Times New Roman" pitchFamily="18" charset="0"/>
                <a:cs typeface="Times New Roman" pitchFamily="18" charset="0"/>
              </a:rPr>
              <a:t> to adjust resources, but they do not explore the potential impact</a:t>
            </a:r>
          </a:p>
          <a:p>
            <a:pPr defTabSz="685681">
              <a:lnSpc>
                <a:spcPct val="130000"/>
              </a:lnSpc>
            </a:pPr>
            <a:r>
              <a:rPr lang="en-US" altLang="zh-CN" sz="2000" dirty="0" smtClean="0">
                <a:latin typeface="Times New Roman" pitchFamily="18" charset="0"/>
                <a:cs typeface="Times New Roman" pitchFamily="18" charset="0"/>
              </a:rPr>
              <a:t>of equity incentives on the extent of cost asymmetry</a:t>
            </a:r>
          </a:p>
        </p:txBody>
      </p:sp>
    </p:spTree>
    <p:extLst>
      <p:ext uri="{BB962C8B-B14F-4D97-AF65-F5344CB8AC3E}">
        <p14:creationId xmlns="" xmlns:p14="http://schemas.microsoft.com/office/powerpoint/2010/main" val="1721556448"/>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099" y="543840"/>
            <a:ext cx="6063839"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Hypothesis Development</a:t>
            </a:r>
          </a:p>
        </p:txBody>
      </p:sp>
      <p:sp>
        <p:nvSpPr>
          <p:cNvPr id="16" name="矩形 15"/>
          <p:cNvSpPr/>
          <p:nvPr/>
        </p:nvSpPr>
        <p:spPr>
          <a:xfrm>
            <a:off x="2030468" y="1847988"/>
            <a:ext cx="7742160" cy="3670233"/>
          </a:xfrm>
          <a:prstGeom prst="rect">
            <a:avLst/>
          </a:prstGeom>
        </p:spPr>
        <p:txBody>
          <a:bodyPr wrap="square" lIns="68570" tIns="34289" rIns="68570" bIns="34289">
            <a:spAutoFit/>
          </a:bodyPr>
          <a:lstStyle/>
          <a:p>
            <a:pPr algn="just" defTabSz="685681">
              <a:lnSpc>
                <a:spcPct val="130000"/>
              </a:lnSpc>
            </a:pPr>
            <a:r>
              <a:rPr lang="en-US" altLang="zh-CN" sz="2000" dirty="0" smtClean="0">
                <a:latin typeface="Times New Roman" pitchFamily="18" charset="0"/>
                <a:cs typeface="Times New Roman" pitchFamily="18" charset="0"/>
              </a:rPr>
              <a:t>       Focusing on agency aspects, Chen, Lu, and </a:t>
            </a:r>
            <a:r>
              <a:rPr lang="en-US" altLang="zh-CN" sz="2000" dirty="0" err="1" smtClean="0">
                <a:latin typeface="Times New Roman" pitchFamily="18" charset="0"/>
                <a:cs typeface="Times New Roman" pitchFamily="18" charset="0"/>
              </a:rPr>
              <a:t>Sougiannis</a:t>
            </a:r>
            <a:r>
              <a:rPr lang="en-US" altLang="zh-CN" sz="2000" dirty="0" smtClean="0">
                <a:latin typeface="Times New Roman" pitchFamily="18" charset="0"/>
                <a:cs typeface="Times New Roman" pitchFamily="18" charset="0"/>
              </a:rPr>
              <a:t> [2012] document how empire-</a:t>
            </a:r>
            <a:r>
              <a:rPr lang="en-US" altLang="zh-CN" sz="2000" dirty="0" err="1" smtClean="0">
                <a:latin typeface="Times New Roman" pitchFamily="18" charset="0"/>
                <a:cs typeface="Times New Roman" pitchFamily="18" charset="0"/>
              </a:rPr>
              <a:t>buildingincentives</a:t>
            </a:r>
            <a:r>
              <a:rPr lang="en-US" altLang="zh-CN" sz="2000" dirty="0" smtClean="0">
                <a:latin typeface="Times New Roman" pitchFamily="18" charset="0"/>
                <a:cs typeface="Times New Roman" pitchFamily="18" charset="0"/>
              </a:rPr>
              <a:t> affect managers’ cost decisions made in response to </a:t>
            </a:r>
            <a:r>
              <a:rPr lang="en-US" altLang="zh-CN" sz="2000" dirty="0" err="1" smtClean="0">
                <a:latin typeface="Times New Roman" pitchFamily="18" charset="0"/>
                <a:cs typeface="Times New Roman" pitchFamily="18" charset="0"/>
              </a:rPr>
              <a:t>exogenousdemand</a:t>
            </a:r>
            <a:r>
              <a:rPr lang="en-US" altLang="zh-CN" sz="2000" dirty="0" smtClean="0">
                <a:latin typeface="Times New Roman" pitchFamily="18" charset="0"/>
                <a:cs typeface="Times New Roman" pitchFamily="18" charset="0"/>
              </a:rPr>
              <a:t> shocks. They show that empire-building managers increase </a:t>
            </a:r>
            <a:r>
              <a:rPr lang="en-US" altLang="zh-CN" sz="2000" dirty="0" err="1" smtClean="0">
                <a:latin typeface="Times New Roman" pitchFamily="18" charset="0"/>
                <a:cs typeface="Times New Roman" pitchFamily="18" charset="0"/>
              </a:rPr>
              <a:t>selling,general</a:t>
            </a:r>
            <a:r>
              <a:rPr lang="en-US" altLang="zh-CN" sz="2000" dirty="0" smtClean="0">
                <a:latin typeface="Times New Roman" pitchFamily="18" charset="0"/>
                <a:cs typeface="Times New Roman" pitchFamily="18" charset="0"/>
              </a:rPr>
              <a:t>, and administrative (SG&amp;A) costs rapidly when sales rise and de-crease these costs slowly when sales fall. </a:t>
            </a:r>
          </a:p>
          <a:p>
            <a:pPr algn="just" defTabSz="685681">
              <a:lnSpc>
                <a:spcPct val="130000"/>
              </a:lnSpc>
            </a:pPr>
            <a:r>
              <a:rPr lang="en-US" altLang="zh-CN" sz="2000" dirty="0" smtClean="0">
                <a:latin typeface="Times New Roman" pitchFamily="18" charset="0"/>
                <a:cs typeface="Times New Roman" pitchFamily="18" charset="0"/>
              </a:rPr>
              <a:t>        That is, empire-building </a:t>
            </a:r>
            <a:r>
              <a:rPr lang="en-US" altLang="zh-CN" sz="2000" dirty="0" err="1" smtClean="0">
                <a:latin typeface="Times New Roman" pitchFamily="18" charset="0"/>
                <a:cs typeface="Times New Roman" pitchFamily="18" charset="0"/>
              </a:rPr>
              <a:t>incentivesgenerate</a:t>
            </a:r>
            <a:r>
              <a:rPr lang="en-US" altLang="zh-CN" sz="2000" dirty="0" smtClean="0">
                <a:latin typeface="Times New Roman" pitchFamily="18" charset="0"/>
                <a:cs typeface="Times New Roman" pitchFamily="18" charset="0"/>
              </a:rPr>
              <a:t> cost asymmetry, implying a positive relation </a:t>
            </a:r>
            <a:r>
              <a:rPr lang="en-US" altLang="zh-CN" sz="2000" dirty="0" smtClean="0">
                <a:latin typeface="Times New Roman" pitchFamily="18" charset="0"/>
                <a:cs typeface="Times New Roman" pitchFamily="18" charset="0"/>
              </a:rPr>
              <a:t>between </a:t>
            </a:r>
            <a:r>
              <a:rPr lang="en-US" altLang="zh-CN" sz="2000" dirty="0" smtClean="0">
                <a:latin typeface="Times New Roman" pitchFamily="18" charset="0"/>
                <a:cs typeface="Times New Roman" pitchFamily="18" charset="0"/>
              </a:rPr>
              <a:t>an </a:t>
            </a:r>
            <a:r>
              <a:rPr lang="en-US" altLang="zh-CN" sz="2000" dirty="0" err="1" smtClean="0">
                <a:latin typeface="Times New Roman" pitchFamily="18" charset="0"/>
                <a:cs typeface="Times New Roman" pitchFamily="18" charset="0"/>
              </a:rPr>
              <a:t>agencyproblem</a:t>
            </a:r>
            <a:r>
              <a:rPr lang="en-US" altLang="zh-CN" sz="2000" dirty="0" smtClean="0">
                <a:latin typeface="Times New Roman" pitchFamily="18" charset="0"/>
                <a:cs typeface="Times New Roman" pitchFamily="18" charset="0"/>
              </a:rPr>
              <a:t> and the degree of SG&amp;A cost asymmetry.</a:t>
            </a:r>
          </a:p>
        </p:txBody>
      </p:sp>
    </p:spTree>
    <p:extLst>
      <p:ext uri="{BB962C8B-B14F-4D97-AF65-F5344CB8AC3E}">
        <p14:creationId xmlns="" xmlns:p14="http://schemas.microsoft.com/office/powerpoint/2010/main" val="1721556448"/>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099" y="543840"/>
            <a:ext cx="6063839"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Hypothesis Development</a:t>
            </a:r>
          </a:p>
        </p:txBody>
      </p:sp>
      <p:sp>
        <p:nvSpPr>
          <p:cNvPr id="16" name="矩形 15"/>
          <p:cNvSpPr/>
          <p:nvPr/>
        </p:nvSpPr>
        <p:spPr>
          <a:xfrm>
            <a:off x="2030468" y="1847988"/>
            <a:ext cx="7742160" cy="4430506"/>
          </a:xfrm>
          <a:prstGeom prst="rect">
            <a:avLst/>
          </a:prstGeom>
        </p:spPr>
        <p:txBody>
          <a:bodyPr wrap="square" lIns="68570" tIns="34289" rIns="68570" bIns="34289">
            <a:spAutoFit/>
          </a:bodyPr>
          <a:lstStyle/>
          <a:p>
            <a:pPr algn="just" defTabSz="685681">
              <a:lnSpc>
                <a:spcPct val="130000"/>
              </a:lnSpc>
            </a:pPr>
            <a:r>
              <a:rPr lang="en-US" altLang="zh-CN" sz="2000" dirty="0" smtClean="0">
                <a:latin typeface="Times New Roman" pitchFamily="18" charset="0"/>
                <a:cs typeface="Times New Roman" pitchFamily="18" charset="0"/>
              </a:rPr>
              <a:t>        A vast body of evidence indicates that agency considerations lead man-agers to reduce costs to meet various benchmarks (</a:t>
            </a:r>
            <a:r>
              <a:rPr lang="en-US" altLang="zh-CN" sz="2000" dirty="0" err="1" smtClean="0">
                <a:latin typeface="Times New Roman" pitchFamily="18" charset="0"/>
                <a:cs typeface="Times New Roman" pitchFamily="18" charset="0"/>
              </a:rPr>
              <a:t>Dechow</a:t>
            </a:r>
            <a:r>
              <a:rPr lang="en-US" altLang="zh-CN" sz="2000" dirty="0" smtClean="0">
                <a:latin typeface="Times New Roman" pitchFamily="18" charset="0"/>
                <a:cs typeface="Times New Roman" pitchFamily="18" charset="0"/>
              </a:rPr>
              <a:t> and Sloan[1991], Baber, Fairfield, and Haggard [1991], </a:t>
            </a:r>
            <a:r>
              <a:rPr lang="en-US" altLang="zh-CN" sz="2000" dirty="0" err="1" smtClean="0">
                <a:latin typeface="Times New Roman" pitchFamily="18" charset="0"/>
                <a:cs typeface="Times New Roman" pitchFamily="18" charset="0"/>
              </a:rPr>
              <a:t>Bushee</a:t>
            </a:r>
            <a:r>
              <a:rPr lang="en-US" altLang="zh-CN" sz="2000" dirty="0" smtClean="0">
                <a:latin typeface="Times New Roman" pitchFamily="18" charset="0"/>
                <a:cs typeface="Times New Roman" pitchFamily="18" charset="0"/>
              </a:rPr>
              <a:t> [1998]). In </a:t>
            </a:r>
            <a:r>
              <a:rPr lang="en-US" altLang="zh-CN" sz="2000" dirty="0" err="1" smtClean="0">
                <a:latin typeface="Times New Roman" pitchFamily="18" charset="0"/>
                <a:cs typeface="Times New Roman" pitchFamily="18" charset="0"/>
              </a:rPr>
              <a:t>particu-lar</a:t>
            </a:r>
            <a:r>
              <a:rPr lang="en-US" altLang="zh-CN" sz="2000" dirty="0" smtClean="0">
                <a:latin typeface="Times New Roman" pitchFamily="18" charset="0"/>
                <a:cs typeface="Times New Roman" pitchFamily="18" charset="0"/>
              </a:rPr>
              <a:t>, Graham, Harvey, and </a:t>
            </a:r>
            <a:r>
              <a:rPr lang="en-US" altLang="zh-CN" sz="2000" dirty="0" err="1" smtClean="0">
                <a:latin typeface="Times New Roman" pitchFamily="18" charset="0"/>
                <a:cs typeface="Times New Roman" pitchFamily="18" charset="0"/>
              </a:rPr>
              <a:t>Rajgopal</a:t>
            </a:r>
            <a:r>
              <a:rPr lang="en-US" altLang="zh-CN" sz="2000" dirty="0" smtClean="0">
                <a:latin typeface="Times New Roman" pitchFamily="18" charset="0"/>
                <a:cs typeface="Times New Roman" pitchFamily="18" charset="0"/>
              </a:rPr>
              <a:t> [2005], </a:t>
            </a:r>
            <a:r>
              <a:rPr lang="en-US" altLang="zh-CN" sz="2000" dirty="0" err="1" smtClean="0">
                <a:latin typeface="Times New Roman" pitchFamily="18" charset="0"/>
                <a:cs typeface="Times New Roman" pitchFamily="18" charset="0"/>
              </a:rPr>
              <a:t>Roychowdhury</a:t>
            </a:r>
            <a:r>
              <a:rPr lang="en-US" altLang="zh-CN" sz="2000" dirty="0" smtClean="0">
                <a:latin typeface="Times New Roman" pitchFamily="18" charset="0"/>
                <a:cs typeface="Times New Roman" pitchFamily="18" charset="0"/>
              </a:rPr>
              <a:t> [2006], </a:t>
            </a:r>
            <a:r>
              <a:rPr lang="en-US" altLang="zh-CN" sz="2000" dirty="0" err="1" smtClean="0">
                <a:latin typeface="Times New Roman" pitchFamily="18" charset="0"/>
                <a:cs typeface="Times New Roman" pitchFamily="18" charset="0"/>
              </a:rPr>
              <a:t>Cohen,Dey</a:t>
            </a:r>
            <a:r>
              <a:rPr lang="en-US" altLang="zh-CN" sz="2000" dirty="0" smtClean="0">
                <a:latin typeface="Times New Roman" pitchFamily="18" charset="0"/>
                <a:cs typeface="Times New Roman" pitchFamily="18" charset="0"/>
              </a:rPr>
              <a:t>, and Lys [2008], and Keung, Lin, and </a:t>
            </a:r>
            <a:r>
              <a:rPr lang="en-US" altLang="zh-CN" sz="2000" dirty="0" err="1" smtClean="0">
                <a:latin typeface="Times New Roman" pitchFamily="18" charset="0"/>
                <a:cs typeface="Times New Roman" pitchFamily="18" charset="0"/>
              </a:rPr>
              <a:t>Shia</a:t>
            </a:r>
            <a:r>
              <a:rPr lang="en-US" altLang="zh-CN" sz="2000" dirty="0" smtClean="0">
                <a:latin typeface="Times New Roman" pitchFamily="18" charset="0"/>
                <a:cs typeface="Times New Roman" pitchFamily="18" charset="0"/>
              </a:rPr>
              <a:t> [2010] report that managers reduce costs to avoid losses and earnings decreases, or to meet analysts’ forecasts. </a:t>
            </a:r>
          </a:p>
          <a:p>
            <a:pPr algn="just" defTabSz="685681">
              <a:lnSpc>
                <a:spcPct val="130000"/>
              </a:lnSpc>
            </a:pPr>
            <a:r>
              <a:rPr lang="en-US" altLang="zh-CN" sz="2000" dirty="0" smtClean="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However</a:t>
            </a:r>
            <a:r>
              <a:rPr lang="en-US" altLang="zh-CN" sz="2000" dirty="0" smtClean="0">
                <a:latin typeface="Times New Roman" pitchFamily="18" charset="0"/>
                <a:cs typeface="Times New Roman" pitchFamily="18" charset="0"/>
              </a:rPr>
              <a:t>, the influence of cost reductions made intentionally to meet earnings targets on the degree of cost asymmetry has not yet been </a:t>
            </a:r>
            <a:r>
              <a:rPr lang="en-US" altLang="zh-CN" sz="2000" dirty="0" err="1" smtClean="0">
                <a:latin typeface="Times New Roman" pitchFamily="18" charset="0"/>
                <a:cs typeface="Times New Roman" pitchFamily="18" charset="0"/>
              </a:rPr>
              <a:t>investigated.When</a:t>
            </a:r>
            <a:r>
              <a:rPr lang="en-US" altLang="zh-CN" sz="2000" dirty="0" smtClean="0">
                <a:latin typeface="Times New Roman" pitchFamily="18" charset="0"/>
                <a:cs typeface="Times New Roman" pitchFamily="18" charset="0"/>
              </a:rPr>
              <a:t> sales fall, unutilized resources are not eliminated unless managers make a deliberate decision to remove them. </a:t>
            </a:r>
          </a:p>
        </p:txBody>
      </p:sp>
    </p:spTree>
    <p:extLst>
      <p:ext uri="{BB962C8B-B14F-4D97-AF65-F5344CB8AC3E}">
        <p14:creationId xmlns="" xmlns:p14="http://schemas.microsoft.com/office/powerpoint/2010/main" val="1721556448"/>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099" y="543840"/>
            <a:ext cx="6063839"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Hypothesis Development</a:t>
            </a:r>
          </a:p>
        </p:txBody>
      </p:sp>
      <p:sp>
        <p:nvSpPr>
          <p:cNvPr id="16" name="矩形 15"/>
          <p:cNvSpPr/>
          <p:nvPr/>
        </p:nvSpPr>
        <p:spPr>
          <a:xfrm>
            <a:off x="2177952" y="1405536"/>
            <a:ext cx="7742160" cy="4830616"/>
          </a:xfrm>
          <a:prstGeom prst="rect">
            <a:avLst/>
          </a:prstGeom>
        </p:spPr>
        <p:txBody>
          <a:bodyPr wrap="square" lIns="68570" tIns="34289" rIns="68570" bIns="34289">
            <a:spAutoFit/>
          </a:bodyPr>
          <a:lstStyle/>
          <a:p>
            <a:pPr algn="just" defTabSz="685681">
              <a:lnSpc>
                <a:spcPct val="130000"/>
              </a:lnSpc>
            </a:pPr>
            <a:r>
              <a:rPr lang="en-US" altLang="zh-CN" sz="2000" dirty="0" smtClean="0">
                <a:latin typeface="Times New Roman" pitchFamily="18" charset="0"/>
                <a:cs typeface="Times New Roman" pitchFamily="18" charset="0"/>
              </a:rPr>
              <a:t>        Since future demand is </a:t>
            </a:r>
            <a:r>
              <a:rPr lang="en-US" altLang="zh-CN" sz="2000" dirty="0" err="1" smtClean="0">
                <a:latin typeface="Times New Roman" pitchFamily="18" charset="0"/>
                <a:cs typeface="Times New Roman" pitchFamily="18" charset="0"/>
              </a:rPr>
              <a:t>stochas</a:t>
            </a:r>
            <a:r>
              <a:rPr lang="en-US" altLang="zh-CN" sz="2000" dirty="0" smtClean="0">
                <a:latin typeface="Times New Roman" pitchFamily="18" charset="0"/>
                <a:cs typeface="Times New Roman" pitchFamily="18" charset="0"/>
              </a:rPr>
              <a:t>-tic, managers evaluate the likelihood that a drop in sales is temporary when deciding whether to cut resources. Cutting slack resources when sales fall is likely to result in the incurring of extra costs to adjust resources down-ward (e.g., costs of firing employees) and to replace those resources if sales are restored in the future (e.g., costs of rehiring new employees). </a:t>
            </a:r>
          </a:p>
          <a:p>
            <a:pPr algn="just" defTabSz="685681">
              <a:lnSpc>
                <a:spcPct val="130000"/>
              </a:lnSpc>
            </a:pPr>
            <a:r>
              <a:rPr lang="en-US" altLang="zh-CN" sz="2000" dirty="0" smtClean="0">
                <a:latin typeface="Times New Roman" pitchFamily="18" charset="0"/>
                <a:cs typeface="Times New Roman" pitchFamily="18" charset="0"/>
              </a:rPr>
              <a:t>        Therefore, value-maximizing considerations based on the future sales </a:t>
            </a:r>
            <a:r>
              <a:rPr lang="en-US" altLang="zh-CN" sz="2000" dirty="0" err="1" smtClean="0">
                <a:latin typeface="Times New Roman" pitchFamily="18" charset="0"/>
                <a:cs typeface="Times New Roman" pitchFamily="18" charset="0"/>
              </a:rPr>
              <a:t>expecta-tions</a:t>
            </a:r>
            <a:r>
              <a:rPr lang="en-US" altLang="zh-CN" sz="2000" dirty="0" smtClean="0">
                <a:latin typeface="Times New Roman" pitchFamily="18" charset="0"/>
                <a:cs typeface="Times New Roman" pitchFamily="18" charset="0"/>
              </a:rPr>
              <a:t> lead managers to maintain unutilized resources when they expect a sales drop to be temporary. Retaining unutilized resources when sales de-cline results in costs that decrease less when sales fall than they increase when sales rise by an equivalent amount; that is, sticky costs (ABJ).</a:t>
            </a:r>
          </a:p>
        </p:txBody>
      </p:sp>
    </p:spTree>
    <p:extLst>
      <p:ext uri="{BB962C8B-B14F-4D97-AF65-F5344CB8AC3E}">
        <p14:creationId xmlns="" xmlns:p14="http://schemas.microsoft.com/office/powerpoint/2010/main" val="1721556448"/>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099" y="543840"/>
            <a:ext cx="6063839"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Hypothesis Development</a:t>
            </a:r>
          </a:p>
        </p:txBody>
      </p:sp>
      <p:sp>
        <p:nvSpPr>
          <p:cNvPr id="16" name="矩形 15"/>
          <p:cNvSpPr/>
          <p:nvPr/>
        </p:nvSpPr>
        <p:spPr>
          <a:xfrm>
            <a:off x="2030468" y="1464530"/>
            <a:ext cx="7742160" cy="4830616"/>
          </a:xfrm>
          <a:prstGeom prst="rect">
            <a:avLst/>
          </a:prstGeom>
        </p:spPr>
        <p:txBody>
          <a:bodyPr wrap="square" lIns="68570" tIns="34289" rIns="68570" bIns="34289">
            <a:spAutoFit/>
          </a:bodyPr>
          <a:lstStyle/>
          <a:p>
            <a:pPr algn="just" defTabSz="685681">
              <a:lnSpc>
                <a:spcPct val="130000"/>
              </a:lnSpc>
            </a:pPr>
            <a:r>
              <a:rPr lang="en-US" altLang="zh-CN" sz="2000" dirty="0" smtClean="0">
                <a:latin typeface="Times New Roman" pitchFamily="18" charset="0"/>
                <a:cs typeface="Times New Roman" pitchFamily="18" charset="0"/>
              </a:rPr>
              <a:t>        In this paper, they investigate the relationship </a:t>
            </a:r>
            <a:r>
              <a:rPr lang="en-US" altLang="zh-CN" sz="2000" dirty="0" smtClean="0">
                <a:latin typeface="Times New Roman" pitchFamily="18" charset="0"/>
                <a:cs typeface="Times New Roman" pitchFamily="18" charset="0"/>
              </a:rPr>
              <a:t>between </a:t>
            </a:r>
            <a:r>
              <a:rPr lang="en-US" altLang="zh-CN" sz="2000" dirty="0" smtClean="0">
                <a:latin typeface="Times New Roman" pitchFamily="18" charset="0"/>
                <a:cs typeface="Times New Roman" pitchFamily="18" charset="0"/>
              </a:rPr>
              <a:t>resource adjust-</a:t>
            </a:r>
            <a:r>
              <a:rPr lang="en-US" altLang="zh-CN" sz="2000" dirty="0" err="1" smtClean="0">
                <a:latin typeface="Times New Roman" pitchFamily="18" charset="0"/>
                <a:cs typeface="Times New Roman" pitchFamily="18" charset="0"/>
              </a:rPr>
              <a:t>ments</a:t>
            </a:r>
            <a:r>
              <a:rPr lang="en-US" altLang="zh-CN" sz="2000" dirty="0" smtClean="0">
                <a:latin typeface="Times New Roman" pitchFamily="18" charset="0"/>
                <a:cs typeface="Times New Roman" pitchFamily="18" charset="0"/>
              </a:rPr>
              <a:t> made intentionally to meet earnings targets and the degree of </a:t>
            </a:r>
            <a:r>
              <a:rPr lang="en-US" altLang="zh-CN" sz="2000" dirty="0" err="1" smtClean="0">
                <a:latin typeface="Times New Roman" pitchFamily="18" charset="0"/>
                <a:cs typeface="Times New Roman" pitchFamily="18" charset="0"/>
              </a:rPr>
              <a:t>coststickiness</a:t>
            </a:r>
            <a:r>
              <a:rPr lang="en-US" altLang="zh-CN" sz="2000" dirty="0" smtClean="0">
                <a:latin typeface="Times New Roman" pitchFamily="18" charset="0"/>
                <a:cs typeface="Times New Roman" pitchFamily="18" charset="0"/>
              </a:rPr>
              <a:t>. ABJ argue that, in addition to value-maximizing </a:t>
            </a:r>
            <a:r>
              <a:rPr lang="en-US" altLang="zh-CN" sz="2000" dirty="0" err="1" smtClean="0">
                <a:latin typeface="Times New Roman" pitchFamily="18" charset="0"/>
                <a:cs typeface="Times New Roman" pitchFamily="18" charset="0"/>
              </a:rPr>
              <a:t>considerations,managers</a:t>
            </a:r>
            <a:r>
              <a:rPr lang="en-US" altLang="zh-CN" sz="2000" dirty="0" smtClean="0">
                <a:latin typeface="Times New Roman" pitchFamily="18" charset="0"/>
                <a:cs typeface="Times New Roman" pitchFamily="18" charset="0"/>
              </a:rPr>
              <a:t>’ choices to maintain unutilized resources may also be caused by personal interests. These choices result in the form of agency costs, </a:t>
            </a:r>
            <a:r>
              <a:rPr lang="en-US" altLang="zh-CN" sz="2000" dirty="0" err="1" smtClean="0">
                <a:latin typeface="Times New Roman" pitchFamily="18" charset="0"/>
                <a:cs typeface="Times New Roman" pitchFamily="18" charset="0"/>
              </a:rPr>
              <a:t>which,in</a:t>
            </a:r>
            <a:r>
              <a:rPr lang="en-US" altLang="zh-CN" sz="2000" dirty="0" smtClean="0">
                <a:latin typeface="Times New Roman" pitchFamily="18" charset="0"/>
                <a:cs typeface="Times New Roman" pitchFamily="18" charset="0"/>
              </a:rPr>
              <a:t> turn, contribute to cost stickiness. Focusing on resources </a:t>
            </a:r>
            <a:r>
              <a:rPr lang="en-US" altLang="zh-CN" sz="2000" dirty="0" err="1" smtClean="0">
                <a:latin typeface="Times New Roman" pitchFamily="18" charset="0"/>
                <a:cs typeface="Times New Roman" pitchFamily="18" charset="0"/>
              </a:rPr>
              <a:t>adjustments,they</a:t>
            </a:r>
            <a:r>
              <a:rPr lang="en-US" altLang="zh-CN" sz="2000" dirty="0" smtClean="0">
                <a:latin typeface="Times New Roman" pitchFamily="18" charset="0"/>
                <a:cs typeface="Times New Roman" pitchFamily="18" charset="0"/>
              </a:rPr>
              <a:t> assert that incentives to meet earnings targets lead managers to </a:t>
            </a:r>
            <a:r>
              <a:rPr lang="en-US" altLang="zh-CN" sz="2000" dirty="0" err="1" smtClean="0">
                <a:latin typeface="Times New Roman" pitchFamily="18" charset="0"/>
                <a:cs typeface="Times New Roman" pitchFamily="18" charset="0"/>
              </a:rPr>
              <a:t>accel-erate</a:t>
            </a:r>
            <a:r>
              <a:rPr lang="en-US" altLang="zh-CN" sz="2000" dirty="0" smtClean="0">
                <a:latin typeface="Times New Roman" pitchFamily="18" charset="0"/>
                <a:cs typeface="Times New Roman" pitchFamily="18" charset="0"/>
              </a:rPr>
              <a:t> resource cuts to achieve cost savings. </a:t>
            </a:r>
          </a:p>
          <a:p>
            <a:pPr algn="just" defTabSz="685681">
              <a:lnSpc>
                <a:spcPct val="130000"/>
              </a:lnSpc>
            </a:pPr>
            <a:r>
              <a:rPr lang="en-US" altLang="zh-CN" sz="2000" dirty="0" smtClean="0">
                <a:latin typeface="Times New Roman" pitchFamily="18" charset="0"/>
                <a:cs typeface="Times New Roman" pitchFamily="18" charset="0"/>
              </a:rPr>
              <a:t>         These accelerated cuts of </a:t>
            </a:r>
            <a:r>
              <a:rPr lang="en-US" altLang="zh-CN" sz="2000" dirty="0" err="1" smtClean="0">
                <a:latin typeface="Times New Roman" pitchFamily="18" charset="0"/>
                <a:cs typeface="Times New Roman" pitchFamily="18" charset="0"/>
              </a:rPr>
              <a:t>slackresources</a:t>
            </a:r>
            <a:r>
              <a:rPr lang="en-US" altLang="zh-CN" sz="2000" dirty="0" smtClean="0">
                <a:latin typeface="Times New Roman" pitchFamily="18" charset="0"/>
                <a:cs typeface="Times New Roman" pitchFamily="18" charset="0"/>
              </a:rPr>
              <a:t> when sales fall lead to greater cost decreases in the presence </a:t>
            </a:r>
            <a:r>
              <a:rPr lang="en-US" altLang="zh-CN" sz="2000" dirty="0" err="1" smtClean="0">
                <a:latin typeface="Times New Roman" pitchFamily="18" charset="0"/>
                <a:cs typeface="Times New Roman" pitchFamily="18" charset="0"/>
              </a:rPr>
              <a:t>ofincentives</a:t>
            </a:r>
            <a:r>
              <a:rPr lang="en-US" altLang="zh-CN" sz="2000" dirty="0" smtClean="0">
                <a:latin typeface="Times New Roman" pitchFamily="18" charset="0"/>
                <a:cs typeface="Times New Roman" pitchFamily="18" charset="0"/>
              </a:rPr>
              <a:t> to meet earnings targets than absent these incentives. For </a:t>
            </a:r>
            <a:r>
              <a:rPr lang="en-US" altLang="zh-CN" sz="2000" dirty="0" err="1" smtClean="0">
                <a:latin typeface="Times New Roman" pitchFamily="18" charset="0"/>
                <a:cs typeface="Times New Roman" pitchFamily="18" charset="0"/>
              </a:rPr>
              <a:t>thisreason</a:t>
            </a:r>
            <a:r>
              <a:rPr lang="en-US" altLang="zh-CN" sz="2000" dirty="0" smtClean="0">
                <a:latin typeface="Times New Roman" pitchFamily="18" charset="0"/>
                <a:cs typeface="Times New Roman" pitchFamily="18" charset="0"/>
              </a:rPr>
              <a:t>, they hypothesize that cost stickiness is lessened in the presence of incentives to meet earnings targets.</a:t>
            </a:r>
          </a:p>
        </p:txBody>
      </p:sp>
    </p:spTree>
    <p:extLst>
      <p:ext uri="{BB962C8B-B14F-4D97-AF65-F5344CB8AC3E}">
        <p14:creationId xmlns="" xmlns:p14="http://schemas.microsoft.com/office/powerpoint/2010/main" val="1721556448"/>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099" y="543840"/>
            <a:ext cx="6063839"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Hypothesis Development</a:t>
            </a:r>
          </a:p>
        </p:txBody>
      </p:sp>
      <p:sp>
        <p:nvSpPr>
          <p:cNvPr id="16" name="矩形 15"/>
          <p:cNvSpPr/>
          <p:nvPr/>
        </p:nvSpPr>
        <p:spPr>
          <a:xfrm>
            <a:off x="2030468" y="1847988"/>
            <a:ext cx="7742160" cy="2069795"/>
          </a:xfrm>
          <a:prstGeom prst="rect">
            <a:avLst/>
          </a:prstGeom>
        </p:spPr>
        <p:txBody>
          <a:bodyPr wrap="square" lIns="68570" tIns="34289" rIns="68570" bIns="34289">
            <a:spAutoFit/>
          </a:bodyPr>
          <a:lstStyle/>
          <a:p>
            <a:pPr defTabSz="685681">
              <a:lnSpc>
                <a:spcPct val="130000"/>
              </a:lnSpc>
            </a:pPr>
            <a:r>
              <a:rPr lang="en-US" altLang="zh-CN" sz="2000" dirty="0" smtClean="0">
                <a:latin typeface="Times New Roman" pitchFamily="18" charset="0"/>
                <a:cs typeface="Times New Roman" pitchFamily="18" charset="0"/>
              </a:rPr>
              <a:t>H1: Resource adjustments made intentionally to meet earnings targets </a:t>
            </a:r>
            <a:r>
              <a:rPr lang="en-US" altLang="zh-CN" sz="2000" dirty="0" err="1" smtClean="0">
                <a:latin typeface="Times New Roman" pitchFamily="18" charset="0"/>
                <a:cs typeface="Times New Roman" pitchFamily="18" charset="0"/>
              </a:rPr>
              <a:t>di</a:t>
            </a:r>
            <a:r>
              <a:rPr lang="en-US" altLang="zh-CN" sz="2000" dirty="0" smtClean="0">
                <a:latin typeface="Times New Roman" pitchFamily="18" charset="0"/>
                <a:cs typeface="Times New Roman" pitchFamily="18" charset="0"/>
              </a:rPr>
              <a:t>-</a:t>
            </a:r>
          </a:p>
          <a:p>
            <a:pPr defTabSz="685681">
              <a:lnSpc>
                <a:spcPct val="130000"/>
              </a:lnSpc>
            </a:pPr>
            <a:r>
              <a:rPr lang="en-US" altLang="zh-CN" sz="2000" dirty="0" err="1" smtClean="0">
                <a:latin typeface="Times New Roman" pitchFamily="18" charset="0"/>
                <a:cs typeface="Times New Roman" pitchFamily="18" charset="0"/>
              </a:rPr>
              <a:t>minish</a:t>
            </a:r>
            <a:r>
              <a:rPr lang="en-US" altLang="zh-CN" sz="2000" dirty="0" smtClean="0">
                <a:latin typeface="Times New Roman" pitchFamily="18" charset="0"/>
                <a:cs typeface="Times New Roman" pitchFamily="18" charset="0"/>
              </a:rPr>
              <a:t> cost stickiness.</a:t>
            </a:r>
          </a:p>
          <a:p>
            <a:pPr defTabSz="685681">
              <a:lnSpc>
                <a:spcPct val="130000"/>
              </a:lnSpc>
            </a:pPr>
            <a:r>
              <a:rPr lang="en-US" altLang="zh-CN" sz="2000" dirty="0" smtClean="0">
                <a:latin typeface="Times New Roman" pitchFamily="18" charset="0"/>
                <a:cs typeface="Times New Roman" pitchFamily="18" charset="0"/>
              </a:rPr>
              <a:t>H2: For a given decrease in sales, managers cut costs more aggressively in</a:t>
            </a:r>
          </a:p>
          <a:p>
            <a:pPr defTabSz="685681">
              <a:lnSpc>
                <a:spcPct val="130000"/>
              </a:lnSpc>
            </a:pPr>
            <a:r>
              <a:rPr lang="en-US" altLang="zh-CN" sz="2000" dirty="0" smtClean="0">
                <a:latin typeface="Times New Roman" pitchFamily="18" charset="0"/>
                <a:cs typeface="Times New Roman" pitchFamily="18" charset="0"/>
              </a:rPr>
              <a:t>the presence of incentives to meet earnings targets than absent these</a:t>
            </a:r>
          </a:p>
          <a:p>
            <a:pPr defTabSz="685681">
              <a:lnSpc>
                <a:spcPct val="130000"/>
              </a:lnSpc>
            </a:pPr>
            <a:r>
              <a:rPr lang="en-US" altLang="zh-CN" sz="2000" dirty="0" smtClean="0">
                <a:latin typeface="Times New Roman" pitchFamily="18" charset="0"/>
                <a:cs typeface="Times New Roman" pitchFamily="18" charset="0"/>
              </a:rPr>
              <a:t>incentives.</a:t>
            </a:r>
          </a:p>
        </p:txBody>
      </p:sp>
    </p:spTree>
    <p:extLst>
      <p:ext uri="{BB962C8B-B14F-4D97-AF65-F5344CB8AC3E}">
        <p14:creationId xmlns="" xmlns:p14="http://schemas.microsoft.com/office/powerpoint/2010/main" val="1721556448"/>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01365" y="2836235"/>
            <a:ext cx="4420890" cy="707886"/>
          </a:xfrm>
          <a:prstGeom prst="rect">
            <a:avLst/>
          </a:prstGeom>
        </p:spPr>
        <p:txBody>
          <a:bodyPr wrap="none">
            <a:spAutoFit/>
          </a:bodyPr>
          <a:lstStyle/>
          <a:p>
            <a:r>
              <a:rPr lang="en-US" altLang="zh-CN" sz="4000" b="1" dirty="0" smtClean="0">
                <a:latin typeface="微软雅黑" panose="020B0503020204020204" pitchFamily="34" charset="-122"/>
                <a:ea typeface="微软雅黑" panose="020B0503020204020204" pitchFamily="34" charset="-122"/>
              </a:rPr>
              <a:t>Research Design</a:t>
            </a:r>
          </a:p>
        </p:txBody>
      </p:sp>
    </p:spTree>
    <p:extLst>
      <p:ext uri="{BB962C8B-B14F-4D97-AF65-F5344CB8AC3E}">
        <p14:creationId xmlns="" xmlns:p14="http://schemas.microsoft.com/office/powerpoint/2010/main" val="3586063360"/>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099" y="543840"/>
            <a:ext cx="6063839"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Research Design</a:t>
            </a:r>
          </a:p>
        </p:txBody>
      </p:sp>
      <p:pic>
        <p:nvPicPr>
          <p:cNvPr id="1026" name="Picture 2"/>
          <p:cNvPicPr>
            <a:picLocks noChangeAspect="1" noChangeArrowheads="1"/>
          </p:cNvPicPr>
          <p:nvPr/>
        </p:nvPicPr>
        <p:blipFill>
          <a:blip r:embed="rId2" cstate="print"/>
          <a:srcRect/>
          <a:stretch>
            <a:fillRect/>
          </a:stretch>
        </p:blipFill>
        <p:spPr bwMode="auto">
          <a:xfrm>
            <a:off x="2489180" y="1685183"/>
            <a:ext cx="6619875" cy="4000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284515" y="2494128"/>
            <a:ext cx="6934200" cy="11334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2230087" y="3790147"/>
            <a:ext cx="6781800" cy="1724025"/>
          </a:xfrm>
          <a:prstGeom prst="rect">
            <a:avLst/>
          </a:prstGeom>
          <a:noFill/>
          <a:ln w="9525">
            <a:noFill/>
            <a:miter lim="800000"/>
            <a:headEnd/>
            <a:tailEnd/>
          </a:ln>
        </p:spPr>
      </p:pic>
    </p:spTree>
    <p:extLst>
      <p:ext uri="{BB962C8B-B14F-4D97-AF65-F5344CB8AC3E}">
        <p14:creationId xmlns="" xmlns:p14="http://schemas.microsoft.com/office/powerpoint/2010/main" val="1721556448"/>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0099" y="543840"/>
            <a:ext cx="6386009"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Research Design</a:t>
            </a:r>
          </a:p>
        </p:txBody>
      </p:sp>
      <p:sp>
        <p:nvSpPr>
          <p:cNvPr id="28" name="文本框 27"/>
          <p:cNvSpPr txBox="1"/>
          <p:nvPr/>
        </p:nvSpPr>
        <p:spPr>
          <a:xfrm>
            <a:off x="10094306" y="2486023"/>
            <a:ext cx="822326" cy="276999"/>
          </a:xfrm>
          <a:prstGeom prst="rect">
            <a:avLst/>
          </a:prstGeom>
          <a:noFill/>
        </p:spPr>
        <p:txBody>
          <a:bodyPr wrap="square" rtlCol="0">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添文本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8612960" y="3707758"/>
            <a:ext cx="822326" cy="276999"/>
          </a:xfrm>
          <a:prstGeom prst="rect">
            <a:avLst/>
          </a:prstGeom>
          <a:noFill/>
        </p:spPr>
        <p:txBody>
          <a:bodyPr wrap="square" rtlCol="0">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添加文本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1" name="Freeform 124"/>
          <p:cNvSpPr>
            <a:spLocks noEditPoints="1"/>
          </p:cNvSpPr>
          <p:nvPr/>
        </p:nvSpPr>
        <p:spPr bwMode="auto">
          <a:xfrm>
            <a:off x="6989907" y="4927061"/>
            <a:ext cx="411616" cy="506412"/>
          </a:xfrm>
          <a:custGeom>
            <a:avLst/>
            <a:gdLst/>
            <a:ahLst/>
            <a:cxnLst>
              <a:cxn ang="0">
                <a:pos x="318" y="292"/>
              </a:cxn>
              <a:cxn ang="0">
                <a:pos x="288" y="262"/>
              </a:cxn>
              <a:cxn ang="0">
                <a:pos x="248" y="244"/>
              </a:cxn>
              <a:cxn ang="0">
                <a:pos x="220" y="346"/>
              </a:cxn>
              <a:cxn ang="0">
                <a:pos x="214" y="358"/>
              </a:cxn>
              <a:cxn ang="0">
                <a:pos x="202" y="362"/>
              </a:cxn>
              <a:cxn ang="0">
                <a:pos x="196" y="362"/>
              </a:cxn>
              <a:cxn ang="0">
                <a:pos x="186" y="352"/>
              </a:cxn>
              <a:cxn ang="0">
                <a:pos x="186" y="266"/>
              </a:cxn>
              <a:cxn ang="0">
                <a:pos x="184" y="258"/>
              </a:cxn>
              <a:cxn ang="0">
                <a:pos x="172" y="246"/>
              </a:cxn>
              <a:cxn ang="0">
                <a:pos x="164" y="244"/>
              </a:cxn>
              <a:cxn ang="0">
                <a:pos x="150" y="250"/>
              </a:cxn>
              <a:cxn ang="0">
                <a:pos x="144" y="266"/>
              </a:cxn>
              <a:cxn ang="0">
                <a:pos x="144" y="346"/>
              </a:cxn>
              <a:cxn ang="0">
                <a:pos x="138" y="358"/>
              </a:cxn>
              <a:cxn ang="0">
                <a:pos x="126" y="362"/>
              </a:cxn>
              <a:cxn ang="0">
                <a:pos x="120" y="362"/>
              </a:cxn>
              <a:cxn ang="0">
                <a:pos x="110" y="352"/>
              </a:cxn>
              <a:cxn ang="0">
                <a:pos x="80" y="244"/>
              </a:cxn>
              <a:cxn ang="0">
                <a:pos x="60" y="252"/>
              </a:cxn>
              <a:cxn ang="0">
                <a:pos x="24" y="276"/>
              </a:cxn>
              <a:cxn ang="0">
                <a:pos x="10" y="292"/>
              </a:cxn>
              <a:cxn ang="0">
                <a:pos x="2" y="310"/>
              </a:cxn>
              <a:cxn ang="0">
                <a:pos x="0" y="330"/>
              </a:cxn>
              <a:cxn ang="0">
                <a:pos x="0" y="354"/>
              </a:cxn>
              <a:cxn ang="0">
                <a:pos x="0" y="372"/>
              </a:cxn>
              <a:cxn ang="0">
                <a:pos x="2" y="384"/>
              </a:cxn>
              <a:cxn ang="0">
                <a:pos x="10" y="396"/>
              </a:cxn>
              <a:cxn ang="0">
                <a:pos x="20" y="402"/>
              </a:cxn>
              <a:cxn ang="0">
                <a:pos x="34" y="406"/>
              </a:cxn>
              <a:cxn ang="0">
                <a:pos x="296" y="406"/>
              </a:cxn>
              <a:cxn ang="0">
                <a:pos x="308" y="402"/>
              </a:cxn>
              <a:cxn ang="0">
                <a:pos x="320" y="396"/>
              </a:cxn>
              <a:cxn ang="0">
                <a:pos x="326" y="384"/>
              </a:cxn>
              <a:cxn ang="0">
                <a:pos x="330" y="372"/>
              </a:cxn>
              <a:cxn ang="0">
                <a:pos x="330" y="338"/>
              </a:cxn>
              <a:cxn ang="0">
                <a:pos x="330" y="330"/>
              </a:cxn>
              <a:cxn ang="0">
                <a:pos x="326" y="310"/>
              </a:cxn>
              <a:cxn ang="0">
                <a:pos x="318" y="292"/>
              </a:cxn>
              <a:cxn ang="0">
                <a:pos x="76" y="88"/>
              </a:cxn>
              <a:cxn ang="0">
                <a:pos x="78" y="108"/>
              </a:cxn>
              <a:cxn ang="0">
                <a:pos x="88" y="148"/>
              </a:cxn>
              <a:cxn ang="0">
                <a:pos x="110" y="186"/>
              </a:cxn>
              <a:cxn ang="0">
                <a:pos x="126" y="198"/>
              </a:cxn>
              <a:cxn ang="0">
                <a:pos x="144" y="208"/>
              </a:cxn>
              <a:cxn ang="0">
                <a:pos x="164" y="210"/>
              </a:cxn>
              <a:cxn ang="0">
                <a:pos x="174" y="210"/>
              </a:cxn>
              <a:cxn ang="0">
                <a:pos x="194" y="204"/>
              </a:cxn>
              <a:cxn ang="0">
                <a:pos x="210" y="192"/>
              </a:cxn>
              <a:cxn ang="0">
                <a:pos x="230" y="168"/>
              </a:cxn>
              <a:cxn ang="0">
                <a:pos x="248" y="128"/>
              </a:cxn>
              <a:cxn ang="0">
                <a:pos x="254" y="88"/>
              </a:cxn>
              <a:cxn ang="0">
                <a:pos x="252" y="70"/>
              </a:cxn>
              <a:cxn ang="0">
                <a:pos x="238" y="38"/>
              </a:cxn>
              <a:cxn ang="0">
                <a:pos x="214" y="14"/>
              </a:cxn>
              <a:cxn ang="0">
                <a:pos x="182" y="0"/>
              </a:cxn>
              <a:cxn ang="0">
                <a:pos x="164" y="0"/>
              </a:cxn>
              <a:cxn ang="0">
                <a:pos x="130" y="6"/>
              </a:cxn>
              <a:cxn ang="0">
                <a:pos x="102" y="26"/>
              </a:cxn>
              <a:cxn ang="0">
                <a:pos x="82" y="54"/>
              </a:cxn>
              <a:cxn ang="0">
                <a:pos x="76" y="88"/>
              </a:cxn>
            </a:cxnLst>
            <a:rect l="0" t="0" r="r" b="b"/>
            <a:pathLst>
              <a:path w="330" h="406">
                <a:moveTo>
                  <a:pt x="318" y="292"/>
                </a:moveTo>
                <a:lnTo>
                  <a:pt x="318" y="292"/>
                </a:lnTo>
                <a:lnTo>
                  <a:pt x="304" y="276"/>
                </a:lnTo>
                <a:lnTo>
                  <a:pt x="288" y="262"/>
                </a:lnTo>
                <a:lnTo>
                  <a:pt x="270" y="252"/>
                </a:lnTo>
                <a:lnTo>
                  <a:pt x="248" y="244"/>
                </a:lnTo>
                <a:lnTo>
                  <a:pt x="220" y="346"/>
                </a:lnTo>
                <a:lnTo>
                  <a:pt x="220" y="346"/>
                </a:lnTo>
                <a:lnTo>
                  <a:pt x="218" y="352"/>
                </a:lnTo>
                <a:lnTo>
                  <a:pt x="214" y="358"/>
                </a:lnTo>
                <a:lnTo>
                  <a:pt x="210" y="362"/>
                </a:lnTo>
                <a:lnTo>
                  <a:pt x="202" y="362"/>
                </a:lnTo>
                <a:lnTo>
                  <a:pt x="202" y="362"/>
                </a:lnTo>
                <a:lnTo>
                  <a:pt x="196" y="362"/>
                </a:lnTo>
                <a:lnTo>
                  <a:pt x="190" y="358"/>
                </a:lnTo>
                <a:lnTo>
                  <a:pt x="186" y="352"/>
                </a:lnTo>
                <a:lnTo>
                  <a:pt x="186" y="346"/>
                </a:lnTo>
                <a:lnTo>
                  <a:pt x="186" y="266"/>
                </a:lnTo>
                <a:lnTo>
                  <a:pt x="186" y="266"/>
                </a:lnTo>
                <a:lnTo>
                  <a:pt x="184" y="258"/>
                </a:lnTo>
                <a:lnTo>
                  <a:pt x="180" y="250"/>
                </a:lnTo>
                <a:lnTo>
                  <a:pt x="172" y="246"/>
                </a:lnTo>
                <a:lnTo>
                  <a:pt x="164" y="244"/>
                </a:lnTo>
                <a:lnTo>
                  <a:pt x="164" y="244"/>
                </a:lnTo>
                <a:lnTo>
                  <a:pt x="156" y="246"/>
                </a:lnTo>
                <a:lnTo>
                  <a:pt x="150" y="250"/>
                </a:lnTo>
                <a:lnTo>
                  <a:pt x="144" y="258"/>
                </a:lnTo>
                <a:lnTo>
                  <a:pt x="144" y="266"/>
                </a:lnTo>
                <a:lnTo>
                  <a:pt x="144" y="346"/>
                </a:lnTo>
                <a:lnTo>
                  <a:pt x="144" y="346"/>
                </a:lnTo>
                <a:lnTo>
                  <a:pt x="142" y="352"/>
                </a:lnTo>
                <a:lnTo>
                  <a:pt x="138" y="358"/>
                </a:lnTo>
                <a:lnTo>
                  <a:pt x="132" y="362"/>
                </a:lnTo>
                <a:lnTo>
                  <a:pt x="126" y="362"/>
                </a:lnTo>
                <a:lnTo>
                  <a:pt x="126" y="362"/>
                </a:lnTo>
                <a:lnTo>
                  <a:pt x="120" y="362"/>
                </a:lnTo>
                <a:lnTo>
                  <a:pt x="114" y="358"/>
                </a:lnTo>
                <a:lnTo>
                  <a:pt x="110" y="352"/>
                </a:lnTo>
                <a:lnTo>
                  <a:pt x="110" y="346"/>
                </a:lnTo>
                <a:lnTo>
                  <a:pt x="80" y="244"/>
                </a:lnTo>
                <a:lnTo>
                  <a:pt x="80" y="244"/>
                </a:lnTo>
                <a:lnTo>
                  <a:pt x="60" y="252"/>
                </a:lnTo>
                <a:lnTo>
                  <a:pt x="40" y="262"/>
                </a:lnTo>
                <a:lnTo>
                  <a:pt x="24" y="276"/>
                </a:lnTo>
                <a:lnTo>
                  <a:pt x="10" y="292"/>
                </a:lnTo>
                <a:lnTo>
                  <a:pt x="10" y="292"/>
                </a:lnTo>
                <a:lnTo>
                  <a:pt x="6" y="300"/>
                </a:lnTo>
                <a:lnTo>
                  <a:pt x="2" y="310"/>
                </a:lnTo>
                <a:lnTo>
                  <a:pt x="0" y="330"/>
                </a:lnTo>
                <a:lnTo>
                  <a:pt x="0" y="330"/>
                </a:lnTo>
                <a:lnTo>
                  <a:pt x="0" y="338"/>
                </a:lnTo>
                <a:lnTo>
                  <a:pt x="0" y="354"/>
                </a:lnTo>
                <a:lnTo>
                  <a:pt x="0" y="372"/>
                </a:lnTo>
                <a:lnTo>
                  <a:pt x="0" y="372"/>
                </a:lnTo>
                <a:lnTo>
                  <a:pt x="0" y="378"/>
                </a:lnTo>
                <a:lnTo>
                  <a:pt x="2" y="384"/>
                </a:lnTo>
                <a:lnTo>
                  <a:pt x="6" y="390"/>
                </a:lnTo>
                <a:lnTo>
                  <a:pt x="10" y="396"/>
                </a:lnTo>
                <a:lnTo>
                  <a:pt x="14" y="400"/>
                </a:lnTo>
                <a:lnTo>
                  <a:pt x="20" y="402"/>
                </a:lnTo>
                <a:lnTo>
                  <a:pt x="26" y="404"/>
                </a:lnTo>
                <a:lnTo>
                  <a:pt x="34" y="406"/>
                </a:lnTo>
                <a:lnTo>
                  <a:pt x="296" y="406"/>
                </a:lnTo>
                <a:lnTo>
                  <a:pt x="296" y="406"/>
                </a:lnTo>
                <a:lnTo>
                  <a:pt x="302" y="404"/>
                </a:lnTo>
                <a:lnTo>
                  <a:pt x="308" y="402"/>
                </a:lnTo>
                <a:lnTo>
                  <a:pt x="314" y="400"/>
                </a:lnTo>
                <a:lnTo>
                  <a:pt x="320" y="396"/>
                </a:lnTo>
                <a:lnTo>
                  <a:pt x="324" y="390"/>
                </a:lnTo>
                <a:lnTo>
                  <a:pt x="326" y="384"/>
                </a:lnTo>
                <a:lnTo>
                  <a:pt x="328" y="378"/>
                </a:lnTo>
                <a:lnTo>
                  <a:pt x="330" y="372"/>
                </a:lnTo>
                <a:lnTo>
                  <a:pt x="330" y="354"/>
                </a:lnTo>
                <a:lnTo>
                  <a:pt x="330" y="338"/>
                </a:lnTo>
                <a:lnTo>
                  <a:pt x="330" y="338"/>
                </a:lnTo>
                <a:lnTo>
                  <a:pt x="330" y="330"/>
                </a:lnTo>
                <a:lnTo>
                  <a:pt x="330" y="330"/>
                </a:lnTo>
                <a:lnTo>
                  <a:pt x="326" y="310"/>
                </a:lnTo>
                <a:lnTo>
                  <a:pt x="324" y="300"/>
                </a:lnTo>
                <a:lnTo>
                  <a:pt x="318" y="292"/>
                </a:lnTo>
                <a:lnTo>
                  <a:pt x="318" y="292"/>
                </a:lnTo>
                <a:close/>
                <a:moveTo>
                  <a:pt x="76" y="88"/>
                </a:moveTo>
                <a:lnTo>
                  <a:pt x="76" y="88"/>
                </a:lnTo>
                <a:lnTo>
                  <a:pt x="78" y="108"/>
                </a:lnTo>
                <a:lnTo>
                  <a:pt x="82" y="128"/>
                </a:lnTo>
                <a:lnTo>
                  <a:pt x="88" y="148"/>
                </a:lnTo>
                <a:lnTo>
                  <a:pt x="98" y="168"/>
                </a:lnTo>
                <a:lnTo>
                  <a:pt x="110" y="186"/>
                </a:lnTo>
                <a:lnTo>
                  <a:pt x="118" y="192"/>
                </a:lnTo>
                <a:lnTo>
                  <a:pt x="126" y="198"/>
                </a:lnTo>
                <a:lnTo>
                  <a:pt x="134" y="204"/>
                </a:lnTo>
                <a:lnTo>
                  <a:pt x="144" y="208"/>
                </a:lnTo>
                <a:lnTo>
                  <a:pt x="154" y="210"/>
                </a:lnTo>
                <a:lnTo>
                  <a:pt x="164" y="210"/>
                </a:lnTo>
                <a:lnTo>
                  <a:pt x="164" y="210"/>
                </a:lnTo>
                <a:lnTo>
                  <a:pt x="174" y="210"/>
                </a:lnTo>
                <a:lnTo>
                  <a:pt x="184" y="208"/>
                </a:lnTo>
                <a:lnTo>
                  <a:pt x="194" y="204"/>
                </a:lnTo>
                <a:lnTo>
                  <a:pt x="202" y="198"/>
                </a:lnTo>
                <a:lnTo>
                  <a:pt x="210" y="192"/>
                </a:lnTo>
                <a:lnTo>
                  <a:pt x="218" y="186"/>
                </a:lnTo>
                <a:lnTo>
                  <a:pt x="230" y="168"/>
                </a:lnTo>
                <a:lnTo>
                  <a:pt x="240" y="148"/>
                </a:lnTo>
                <a:lnTo>
                  <a:pt x="248" y="128"/>
                </a:lnTo>
                <a:lnTo>
                  <a:pt x="252" y="108"/>
                </a:lnTo>
                <a:lnTo>
                  <a:pt x="254" y="88"/>
                </a:lnTo>
                <a:lnTo>
                  <a:pt x="254" y="88"/>
                </a:lnTo>
                <a:lnTo>
                  <a:pt x="252" y="70"/>
                </a:lnTo>
                <a:lnTo>
                  <a:pt x="246" y="54"/>
                </a:lnTo>
                <a:lnTo>
                  <a:pt x="238" y="38"/>
                </a:lnTo>
                <a:lnTo>
                  <a:pt x="228" y="26"/>
                </a:lnTo>
                <a:lnTo>
                  <a:pt x="214" y="14"/>
                </a:lnTo>
                <a:lnTo>
                  <a:pt x="200" y="6"/>
                </a:lnTo>
                <a:lnTo>
                  <a:pt x="182" y="0"/>
                </a:lnTo>
                <a:lnTo>
                  <a:pt x="164" y="0"/>
                </a:lnTo>
                <a:lnTo>
                  <a:pt x="164" y="0"/>
                </a:lnTo>
                <a:lnTo>
                  <a:pt x="146" y="0"/>
                </a:lnTo>
                <a:lnTo>
                  <a:pt x="130" y="6"/>
                </a:lnTo>
                <a:lnTo>
                  <a:pt x="114" y="14"/>
                </a:lnTo>
                <a:lnTo>
                  <a:pt x="102" y="26"/>
                </a:lnTo>
                <a:lnTo>
                  <a:pt x="90" y="38"/>
                </a:lnTo>
                <a:lnTo>
                  <a:pt x="82" y="54"/>
                </a:lnTo>
                <a:lnTo>
                  <a:pt x="78" y="70"/>
                </a:lnTo>
                <a:lnTo>
                  <a:pt x="76" y="88"/>
                </a:lnTo>
                <a:lnTo>
                  <a:pt x="76" y="8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32" name="文本框 31"/>
          <p:cNvSpPr txBox="1"/>
          <p:nvPr/>
        </p:nvSpPr>
        <p:spPr>
          <a:xfrm>
            <a:off x="6827756" y="5475540"/>
            <a:ext cx="822326" cy="276999"/>
          </a:xfrm>
          <a:prstGeom prst="rect">
            <a:avLst/>
          </a:prstGeom>
          <a:noFill/>
        </p:spPr>
        <p:txBody>
          <a:bodyPr wrap="square" rtlCol="0">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添加文本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6" name="Freeform 124"/>
          <p:cNvSpPr>
            <a:spLocks noEditPoints="1"/>
          </p:cNvSpPr>
          <p:nvPr/>
        </p:nvSpPr>
        <p:spPr bwMode="auto">
          <a:xfrm>
            <a:off x="10256457" y="4475240"/>
            <a:ext cx="411616" cy="506412"/>
          </a:xfrm>
          <a:custGeom>
            <a:avLst/>
            <a:gdLst/>
            <a:ahLst/>
            <a:cxnLst>
              <a:cxn ang="0">
                <a:pos x="318" y="292"/>
              </a:cxn>
              <a:cxn ang="0">
                <a:pos x="288" y="262"/>
              </a:cxn>
              <a:cxn ang="0">
                <a:pos x="248" y="244"/>
              </a:cxn>
              <a:cxn ang="0">
                <a:pos x="220" y="346"/>
              </a:cxn>
              <a:cxn ang="0">
                <a:pos x="214" y="358"/>
              </a:cxn>
              <a:cxn ang="0">
                <a:pos x="202" y="362"/>
              </a:cxn>
              <a:cxn ang="0">
                <a:pos x="196" y="362"/>
              </a:cxn>
              <a:cxn ang="0">
                <a:pos x="186" y="352"/>
              </a:cxn>
              <a:cxn ang="0">
                <a:pos x="186" y="266"/>
              </a:cxn>
              <a:cxn ang="0">
                <a:pos x="184" y="258"/>
              </a:cxn>
              <a:cxn ang="0">
                <a:pos x="172" y="246"/>
              </a:cxn>
              <a:cxn ang="0">
                <a:pos x="164" y="244"/>
              </a:cxn>
              <a:cxn ang="0">
                <a:pos x="150" y="250"/>
              </a:cxn>
              <a:cxn ang="0">
                <a:pos x="144" y="266"/>
              </a:cxn>
              <a:cxn ang="0">
                <a:pos x="144" y="346"/>
              </a:cxn>
              <a:cxn ang="0">
                <a:pos x="138" y="358"/>
              </a:cxn>
              <a:cxn ang="0">
                <a:pos x="126" y="362"/>
              </a:cxn>
              <a:cxn ang="0">
                <a:pos x="120" y="362"/>
              </a:cxn>
              <a:cxn ang="0">
                <a:pos x="110" y="352"/>
              </a:cxn>
              <a:cxn ang="0">
                <a:pos x="80" y="244"/>
              </a:cxn>
              <a:cxn ang="0">
                <a:pos x="60" y="252"/>
              </a:cxn>
              <a:cxn ang="0">
                <a:pos x="24" y="276"/>
              </a:cxn>
              <a:cxn ang="0">
                <a:pos x="10" y="292"/>
              </a:cxn>
              <a:cxn ang="0">
                <a:pos x="2" y="310"/>
              </a:cxn>
              <a:cxn ang="0">
                <a:pos x="0" y="330"/>
              </a:cxn>
              <a:cxn ang="0">
                <a:pos x="0" y="354"/>
              </a:cxn>
              <a:cxn ang="0">
                <a:pos x="0" y="372"/>
              </a:cxn>
              <a:cxn ang="0">
                <a:pos x="2" y="384"/>
              </a:cxn>
              <a:cxn ang="0">
                <a:pos x="10" y="396"/>
              </a:cxn>
              <a:cxn ang="0">
                <a:pos x="20" y="402"/>
              </a:cxn>
              <a:cxn ang="0">
                <a:pos x="34" y="406"/>
              </a:cxn>
              <a:cxn ang="0">
                <a:pos x="296" y="406"/>
              </a:cxn>
              <a:cxn ang="0">
                <a:pos x="308" y="402"/>
              </a:cxn>
              <a:cxn ang="0">
                <a:pos x="320" y="396"/>
              </a:cxn>
              <a:cxn ang="0">
                <a:pos x="326" y="384"/>
              </a:cxn>
              <a:cxn ang="0">
                <a:pos x="330" y="372"/>
              </a:cxn>
              <a:cxn ang="0">
                <a:pos x="330" y="338"/>
              </a:cxn>
              <a:cxn ang="0">
                <a:pos x="330" y="330"/>
              </a:cxn>
              <a:cxn ang="0">
                <a:pos x="326" y="310"/>
              </a:cxn>
              <a:cxn ang="0">
                <a:pos x="318" y="292"/>
              </a:cxn>
              <a:cxn ang="0">
                <a:pos x="76" y="88"/>
              </a:cxn>
              <a:cxn ang="0">
                <a:pos x="78" y="108"/>
              </a:cxn>
              <a:cxn ang="0">
                <a:pos x="88" y="148"/>
              </a:cxn>
              <a:cxn ang="0">
                <a:pos x="110" y="186"/>
              </a:cxn>
              <a:cxn ang="0">
                <a:pos x="126" y="198"/>
              </a:cxn>
              <a:cxn ang="0">
                <a:pos x="144" y="208"/>
              </a:cxn>
              <a:cxn ang="0">
                <a:pos x="164" y="210"/>
              </a:cxn>
              <a:cxn ang="0">
                <a:pos x="174" y="210"/>
              </a:cxn>
              <a:cxn ang="0">
                <a:pos x="194" y="204"/>
              </a:cxn>
              <a:cxn ang="0">
                <a:pos x="210" y="192"/>
              </a:cxn>
              <a:cxn ang="0">
                <a:pos x="230" y="168"/>
              </a:cxn>
              <a:cxn ang="0">
                <a:pos x="248" y="128"/>
              </a:cxn>
              <a:cxn ang="0">
                <a:pos x="254" y="88"/>
              </a:cxn>
              <a:cxn ang="0">
                <a:pos x="252" y="70"/>
              </a:cxn>
              <a:cxn ang="0">
                <a:pos x="238" y="38"/>
              </a:cxn>
              <a:cxn ang="0">
                <a:pos x="214" y="14"/>
              </a:cxn>
              <a:cxn ang="0">
                <a:pos x="182" y="0"/>
              </a:cxn>
              <a:cxn ang="0">
                <a:pos x="164" y="0"/>
              </a:cxn>
              <a:cxn ang="0">
                <a:pos x="130" y="6"/>
              </a:cxn>
              <a:cxn ang="0">
                <a:pos x="102" y="26"/>
              </a:cxn>
              <a:cxn ang="0">
                <a:pos x="82" y="54"/>
              </a:cxn>
              <a:cxn ang="0">
                <a:pos x="76" y="88"/>
              </a:cxn>
            </a:cxnLst>
            <a:rect l="0" t="0" r="r" b="b"/>
            <a:pathLst>
              <a:path w="330" h="406">
                <a:moveTo>
                  <a:pt x="318" y="292"/>
                </a:moveTo>
                <a:lnTo>
                  <a:pt x="318" y="292"/>
                </a:lnTo>
                <a:lnTo>
                  <a:pt x="304" y="276"/>
                </a:lnTo>
                <a:lnTo>
                  <a:pt x="288" y="262"/>
                </a:lnTo>
                <a:lnTo>
                  <a:pt x="270" y="252"/>
                </a:lnTo>
                <a:lnTo>
                  <a:pt x="248" y="244"/>
                </a:lnTo>
                <a:lnTo>
                  <a:pt x="220" y="346"/>
                </a:lnTo>
                <a:lnTo>
                  <a:pt x="220" y="346"/>
                </a:lnTo>
                <a:lnTo>
                  <a:pt x="218" y="352"/>
                </a:lnTo>
                <a:lnTo>
                  <a:pt x="214" y="358"/>
                </a:lnTo>
                <a:lnTo>
                  <a:pt x="210" y="362"/>
                </a:lnTo>
                <a:lnTo>
                  <a:pt x="202" y="362"/>
                </a:lnTo>
                <a:lnTo>
                  <a:pt x="202" y="362"/>
                </a:lnTo>
                <a:lnTo>
                  <a:pt x="196" y="362"/>
                </a:lnTo>
                <a:lnTo>
                  <a:pt x="190" y="358"/>
                </a:lnTo>
                <a:lnTo>
                  <a:pt x="186" y="352"/>
                </a:lnTo>
                <a:lnTo>
                  <a:pt x="186" y="346"/>
                </a:lnTo>
                <a:lnTo>
                  <a:pt x="186" y="266"/>
                </a:lnTo>
                <a:lnTo>
                  <a:pt x="186" y="266"/>
                </a:lnTo>
                <a:lnTo>
                  <a:pt x="184" y="258"/>
                </a:lnTo>
                <a:lnTo>
                  <a:pt x="180" y="250"/>
                </a:lnTo>
                <a:lnTo>
                  <a:pt x="172" y="246"/>
                </a:lnTo>
                <a:lnTo>
                  <a:pt x="164" y="244"/>
                </a:lnTo>
                <a:lnTo>
                  <a:pt x="164" y="244"/>
                </a:lnTo>
                <a:lnTo>
                  <a:pt x="156" y="246"/>
                </a:lnTo>
                <a:lnTo>
                  <a:pt x="150" y="250"/>
                </a:lnTo>
                <a:lnTo>
                  <a:pt x="144" y="258"/>
                </a:lnTo>
                <a:lnTo>
                  <a:pt x="144" y="266"/>
                </a:lnTo>
                <a:lnTo>
                  <a:pt x="144" y="346"/>
                </a:lnTo>
                <a:lnTo>
                  <a:pt x="144" y="346"/>
                </a:lnTo>
                <a:lnTo>
                  <a:pt x="142" y="352"/>
                </a:lnTo>
                <a:lnTo>
                  <a:pt x="138" y="358"/>
                </a:lnTo>
                <a:lnTo>
                  <a:pt x="132" y="362"/>
                </a:lnTo>
                <a:lnTo>
                  <a:pt x="126" y="362"/>
                </a:lnTo>
                <a:lnTo>
                  <a:pt x="126" y="362"/>
                </a:lnTo>
                <a:lnTo>
                  <a:pt x="120" y="362"/>
                </a:lnTo>
                <a:lnTo>
                  <a:pt x="114" y="358"/>
                </a:lnTo>
                <a:lnTo>
                  <a:pt x="110" y="352"/>
                </a:lnTo>
                <a:lnTo>
                  <a:pt x="110" y="346"/>
                </a:lnTo>
                <a:lnTo>
                  <a:pt x="80" y="244"/>
                </a:lnTo>
                <a:lnTo>
                  <a:pt x="80" y="244"/>
                </a:lnTo>
                <a:lnTo>
                  <a:pt x="60" y="252"/>
                </a:lnTo>
                <a:lnTo>
                  <a:pt x="40" y="262"/>
                </a:lnTo>
                <a:lnTo>
                  <a:pt x="24" y="276"/>
                </a:lnTo>
                <a:lnTo>
                  <a:pt x="10" y="292"/>
                </a:lnTo>
                <a:lnTo>
                  <a:pt x="10" y="292"/>
                </a:lnTo>
                <a:lnTo>
                  <a:pt x="6" y="300"/>
                </a:lnTo>
                <a:lnTo>
                  <a:pt x="2" y="310"/>
                </a:lnTo>
                <a:lnTo>
                  <a:pt x="0" y="330"/>
                </a:lnTo>
                <a:lnTo>
                  <a:pt x="0" y="330"/>
                </a:lnTo>
                <a:lnTo>
                  <a:pt x="0" y="338"/>
                </a:lnTo>
                <a:lnTo>
                  <a:pt x="0" y="354"/>
                </a:lnTo>
                <a:lnTo>
                  <a:pt x="0" y="372"/>
                </a:lnTo>
                <a:lnTo>
                  <a:pt x="0" y="372"/>
                </a:lnTo>
                <a:lnTo>
                  <a:pt x="0" y="378"/>
                </a:lnTo>
                <a:lnTo>
                  <a:pt x="2" y="384"/>
                </a:lnTo>
                <a:lnTo>
                  <a:pt x="6" y="390"/>
                </a:lnTo>
                <a:lnTo>
                  <a:pt x="10" y="396"/>
                </a:lnTo>
                <a:lnTo>
                  <a:pt x="14" y="400"/>
                </a:lnTo>
                <a:lnTo>
                  <a:pt x="20" y="402"/>
                </a:lnTo>
                <a:lnTo>
                  <a:pt x="26" y="404"/>
                </a:lnTo>
                <a:lnTo>
                  <a:pt x="34" y="406"/>
                </a:lnTo>
                <a:lnTo>
                  <a:pt x="296" y="406"/>
                </a:lnTo>
                <a:lnTo>
                  <a:pt x="296" y="406"/>
                </a:lnTo>
                <a:lnTo>
                  <a:pt x="302" y="404"/>
                </a:lnTo>
                <a:lnTo>
                  <a:pt x="308" y="402"/>
                </a:lnTo>
                <a:lnTo>
                  <a:pt x="314" y="400"/>
                </a:lnTo>
                <a:lnTo>
                  <a:pt x="320" y="396"/>
                </a:lnTo>
                <a:lnTo>
                  <a:pt x="324" y="390"/>
                </a:lnTo>
                <a:lnTo>
                  <a:pt x="326" y="384"/>
                </a:lnTo>
                <a:lnTo>
                  <a:pt x="328" y="378"/>
                </a:lnTo>
                <a:lnTo>
                  <a:pt x="330" y="372"/>
                </a:lnTo>
                <a:lnTo>
                  <a:pt x="330" y="354"/>
                </a:lnTo>
                <a:lnTo>
                  <a:pt x="330" y="338"/>
                </a:lnTo>
                <a:lnTo>
                  <a:pt x="330" y="338"/>
                </a:lnTo>
                <a:lnTo>
                  <a:pt x="330" y="330"/>
                </a:lnTo>
                <a:lnTo>
                  <a:pt x="330" y="330"/>
                </a:lnTo>
                <a:lnTo>
                  <a:pt x="326" y="310"/>
                </a:lnTo>
                <a:lnTo>
                  <a:pt x="324" y="300"/>
                </a:lnTo>
                <a:lnTo>
                  <a:pt x="318" y="292"/>
                </a:lnTo>
                <a:lnTo>
                  <a:pt x="318" y="292"/>
                </a:lnTo>
                <a:close/>
                <a:moveTo>
                  <a:pt x="76" y="88"/>
                </a:moveTo>
                <a:lnTo>
                  <a:pt x="76" y="88"/>
                </a:lnTo>
                <a:lnTo>
                  <a:pt x="78" y="108"/>
                </a:lnTo>
                <a:lnTo>
                  <a:pt x="82" y="128"/>
                </a:lnTo>
                <a:lnTo>
                  <a:pt x="88" y="148"/>
                </a:lnTo>
                <a:lnTo>
                  <a:pt x="98" y="168"/>
                </a:lnTo>
                <a:lnTo>
                  <a:pt x="110" y="186"/>
                </a:lnTo>
                <a:lnTo>
                  <a:pt x="118" y="192"/>
                </a:lnTo>
                <a:lnTo>
                  <a:pt x="126" y="198"/>
                </a:lnTo>
                <a:lnTo>
                  <a:pt x="134" y="204"/>
                </a:lnTo>
                <a:lnTo>
                  <a:pt x="144" y="208"/>
                </a:lnTo>
                <a:lnTo>
                  <a:pt x="154" y="210"/>
                </a:lnTo>
                <a:lnTo>
                  <a:pt x="164" y="210"/>
                </a:lnTo>
                <a:lnTo>
                  <a:pt x="164" y="210"/>
                </a:lnTo>
                <a:lnTo>
                  <a:pt x="174" y="210"/>
                </a:lnTo>
                <a:lnTo>
                  <a:pt x="184" y="208"/>
                </a:lnTo>
                <a:lnTo>
                  <a:pt x="194" y="204"/>
                </a:lnTo>
                <a:lnTo>
                  <a:pt x="202" y="198"/>
                </a:lnTo>
                <a:lnTo>
                  <a:pt x="210" y="192"/>
                </a:lnTo>
                <a:lnTo>
                  <a:pt x="218" y="186"/>
                </a:lnTo>
                <a:lnTo>
                  <a:pt x="230" y="168"/>
                </a:lnTo>
                <a:lnTo>
                  <a:pt x="240" y="148"/>
                </a:lnTo>
                <a:lnTo>
                  <a:pt x="248" y="128"/>
                </a:lnTo>
                <a:lnTo>
                  <a:pt x="252" y="108"/>
                </a:lnTo>
                <a:lnTo>
                  <a:pt x="254" y="88"/>
                </a:lnTo>
                <a:lnTo>
                  <a:pt x="254" y="88"/>
                </a:lnTo>
                <a:lnTo>
                  <a:pt x="252" y="70"/>
                </a:lnTo>
                <a:lnTo>
                  <a:pt x="246" y="54"/>
                </a:lnTo>
                <a:lnTo>
                  <a:pt x="238" y="38"/>
                </a:lnTo>
                <a:lnTo>
                  <a:pt x="228" y="26"/>
                </a:lnTo>
                <a:lnTo>
                  <a:pt x="214" y="14"/>
                </a:lnTo>
                <a:lnTo>
                  <a:pt x="200" y="6"/>
                </a:lnTo>
                <a:lnTo>
                  <a:pt x="182" y="0"/>
                </a:lnTo>
                <a:lnTo>
                  <a:pt x="164" y="0"/>
                </a:lnTo>
                <a:lnTo>
                  <a:pt x="164" y="0"/>
                </a:lnTo>
                <a:lnTo>
                  <a:pt x="146" y="0"/>
                </a:lnTo>
                <a:lnTo>
                  <a:pt x="130" y="6"/>
                </a:lnTo>
                <a:lnTo>
                  <a:pt x="114" y="14"/>
                </a:lnTo>
                <a:lnTo>
                  <a:pt x="102" y="26"/>
                </a:lnTo>
                <a:lnTo>
                  <a:pt x="90" y="38"/>
                </a:lnTo>
                <a:lnTo>
                  <a:pt x="82" y="54"/>
                </a:lnTo>
                <a:lnTo>
                  <a:pt x="78" y="70"/>
                </a:lnTo>
                <a:lnTo>
                  <a:pt x="76" y="88"/>
                </a:lnTo>
                <a:lnTo>
                  <a:pt x="76" y="8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37" name="文本框 36"/>
          <p:cNvSpPr txBox="1"/>
          <p:nvPr/>
        </p:nvSpPr>
        <p:spPr>
          <a:xfrm>
            <a:off x="10094306" y="5023719"/>
            <a:ext cx="822326" cy="276999"/>
          </a:xfrm>
          <a:prstGeom prst="rect">
            <a:avLst/>
          </a:prstGeom>
          <a:noFill/>
        </p:spPr>
        <p:txBody>
          <a:bodyPr wrap="square" rtlCol="0">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添加文本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2" name="文本框 25"/>
          <p:cNvSpPr txBox="1"/>
          <p:nvPr/>
        </p:nvSpPr>
        <p:spPr>
          <a:xfrm>
            <a:off x="2761365" y="3066935"/>
            <a:ext cx="822326" cy="646331"/>
          </a:xfrm>
          <a:prstGeom prst="rect">
            <a:avLst/>
          </a:prstGeom>
          <a:noFill/>
        </p:spPr>
        <p:txBody>
          <a:bodyPr wrap="square" rtlCol="0">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地位领先，盈利能力下降</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3" name="文本框 27"/>
          <p:cNvSpPr txBox="1"/>
          <p:nvPr/>
        </p:nvSpPr>
        <p:spPr>
          <a:xfrm>
            <a:off x="6748680" y="3066936"/>
            <a:ext cx="822326" cy="461665"/>
          </a:xfrm>
          <a:prstGeom prst="rect">
            <a:avLst/>
          </a:prstGeom>
          <a:noFill/>
        </p:spPr>
        <p:txBody>
          <a:bodyPr wrap="square" rtlCol="0">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产品和服务多样</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7" name="文本框 31"/>
          <p:cNvSpPr txBox="1"/>
          <p:nvPr/>
        </p:nvSpPr>
        <p:spPr>
          <a:xfrm>
            <a:off x="6773967" y="5238871"/>
            <a:ext cx="822326" cy="461665"/>
          </a:xfrm>
          <a:prstGeom prst="rect">
            <a:avLst/>
          </a:prstGeom>
          <a:noFill/>
        </p:spPr>
        <p:txBody>
          <a:bodyPr wrap="square" rtlCol="0">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复杂性显著上升</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2944984" y="1466662"/>
            <a:ext cx="2860895" cy="75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Indirect Costs</a:t>
            </a:r>
          </a:p>
          <a:p>
            <a:pPr algn="ctr"/>
            <a:r>
              <a:rPr lang="en-US" altLang="zh-CN" dirty="0"/>
              <a:t>Fees,  expenses.  personnel </a:t>
            </a:r>
            <a:endParaRPr lang="zh-CN" altLang="en-US" dirty="0"/>
          </a:p>
        </p:txBody>
      </p:sp>
      <p:sp>
        <p:nvSpPr>
          <p:cNvPr id="4" name="矩形 3"/>
          <p:cNvSpPr/>
          <p:nvPr/>
        </p:nvSpPr>
        <p:spPr>
          <a:xfrm>
            <a:off x="2217877" y="2435372"/>
            <a:ext cx="1454214" cy="499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Maintenance</a:t>
            </a:r>
            <a:endParaRPr lang="zh-CN" altLang="en-US"/>
          </a:p>
        </p:txBody>
      </p:sp>
      <p:sp>
        <p:nvSpPr>
          <p:cNvPr id="17" name="矩形 16"/>
          <p:cNvSpPr/>
          <p:nvPr/>
        </p:nvSpPr>
        <p:spPr>
          <a:xfrm>
            <a:off x="3797895" y="2435372"/>
            <a:ext cx="1454214" cy="499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Outsoutrcing</a:t>
            </a:r>
            <a:r>
              <a:rPr lang="en-US" altLang="zh-CN" dirty="0"/>
              <a:t> </a:t>
            </a:r>
            <a:endParaRPr lang="zh-CN" altLang="en-US" dirty="0"/>
          </a:p>
        </p:txBody>
      </p:sp>
      <p:sp>
        <p:nvSpPr>
          <p:cNvPr id="18" name="矩形 17"/>
          <p:cNvSpPr/>
          <p:nvPr/>
        </p:nvSpPr>
        <p:spPr>
          <a:xfrm>
            <a:off x="5377913" y="2435372"/>
            <a:ext cx="1454214" cy="499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7" name="圆角矩形 6"/>
          <p:cNvSpPr/>
          <p:nvPr/>
        </p:nvSpPr>
        <p:spPr>
          <a:xfrm>
            <a:off x="2217877" y="3700211"/>
            <a:ext cx="1454214" cy="5635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validation</a:t>
            </a:r>
            <a:endParaRPr lang="zh-CN" altLang="en-US" dirty="0"/>
          </a:p>
        </p:txBody>
      </p:sp>
      <p:sp>
        <p:nvSpPr>
          <p:cNvPr id="20" name="圆角矩形 19"/>
          <p:cNvSpPr/>
          <p:nvPr/>
        </p:nvSpPr>
        <p:spPr>
          <a:xfrm>
            <a:off x="3797895" y="3700210"/>
            <a:ext cx="1454214" cy="5635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audits</a:t>
            </a:r>
            <a:endParaRPr lang="zh-CN" altLang="en-US" dirty="0"/>
          </a:p>
        </p:txBody>
      </p:sp>
      <p:sp>
        <p:nvSpPr>
          <p:cNvPr id="21" name="圆角矩形 20"/>
          <p:cNvSpPr/>
          <p:nvPr/>
        </p:nvSpPr>
        <p:spPr>
          <a:xfrm>
            <a:off x="5377913" y="3701287"/>
            <a:ext cx="1454214" cy="5635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8" name="椭圆 7"/>
          <p:cNvSpPr/>
          <p:nvPr/>
        </p:nvSpPr>
        <p:spPr>
          <a:xfrm>
            <a:off x="2297089" y="5182286"/>
            <a:ext cx="1333689" cy="753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ProductA</a:t>
            </a:r>
            <a:endParaRPr lang="zh-CN" altLang="en-US" dirty="0"/>
          </a:p>
        </p:txBody>
      </p:sp>
      <p:sp>
        <p:nvSpPr>
          <p:cNvPr id="24" name="椭圆 23"/>
          <p:cNvSpPr/>
          <p:nvPr/>
        </p:nvSpPr>
        <p:spPr>
          <a:xfrm>
            <a:off x="3877164" y="5176379"/>
            <a:ext cx="1333689" cy="753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ProductB</a:t>
            </a:r>
            <a:endParaRPr lang="zh-CN" altLang="en-US" dirty="0"/>
          </a:p>
        </p:txBody>
      </p:sp>
      <p:sp>
        <p:nvSpPr>
          <p:cNvPr id="25" name="椭圆 24"/>
          <p:cNvSpPr/>
          <p:nvPr/>
        </p:nvSpPr>
        <p:spPr>
          <a:xfrm>
            <a:off x="5450878" y="5176379"/>
            <a:ext cx="1333689" cy="753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cxnSp>
        <p:nvCxnSpPr>
          <p:cNvPr id="10" name="直接箭头连接符 9"/>
          <p:cNvCxnSpPr>
            <a:stCxn id="4" idx="2"/>
            <a:endCxn id="7" idx="0"/>
          </p:cNvCxnSpPr>
          <p:nvPr/>
        </p:nvCxnSpPr>
        <p:spPr>
          <a:xfrm>
            <a:off x="2944984" y="2935028"/>
            <a:ext cx="0" cy="765183"/>
          </a:xfrm>
          <a:prstGeom prst="straightConnector1">
            <a:avLst/>
          </a:prstGeom>
          <a:ln w="1905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2"/>
            <a:endCxn id="20" idx="0"/>
          </p:cNvCxnSpPr>
          <p:nvPr/>
        </p:nvCxnSpPr>
        <p:spPr>
          <a:xfrm>
            <a:off x="2944984" y="2935028"/>
            <a:ext cx="1580018" cy="765182"/>
          </a:xfrm>
          <a:prstGeom prst="straightConnector1">
            <a:avLst/>
          </a:prstGeom>
          <a:ln w="1905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2"/>
            <a:endCxn id="21" idx="0"/>
          </p:cNvCxnSpPr>
          <p:nvPr/>
        </p:nvCxnSpPr>
        <p:spPr>
          <a:xfrm>
            <a:off x="2944984" y="2935028"/>
            <a:ext cx="3160036" cy="766259"/>
          </a:xfrm>
          <a:prstGeom prst="straightConnector1">
            <a:avLst/>
          </a:prstGeom>
          <a:ln w="1905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7" idx="2"/>
            <a:endCxn id="7" idx="0"/>
          </p:cNvCxnSpPr>
          <p:nvPr/>
        </p:nvCxnSpPr>
        <p:spPr>
          <a:xfrm flipH="1">
            <a:off x="2944984" y="2935028"/>
            <a:ext cx="1580018" cy="76518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7" idx="2"/>
            <a:endCxn id="20" idx="0"/>
          </p:cNvCxnSpPr>
          <p:nvPr/>
        </p:nvCxnSpPr>
        <p:spPr>
          <a:xfrm>
            <a:off x="4525002" y="2935028"/>
            <a:ext cx="0" cy="7651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7" idx="2"/>
            <a:endCxn id="21" idx="0"/>
          </p:cNvCxnSpPr>
          <p:nvPr/>
        </p:nvCxnSpPr>
        <p:spPr>
          <a:xfrm>
            <a:off x="4525002" y="2935028"/>
            <a:ext cx="1580018" cy="76625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8" idx="2"/>
            <a:endCxn id="7" idx="0"/>
          </p:cNvCxnSpPr>
          <p:nvPr/>
        </p:nvCxnSpPr>
        <p:spPr>
          <a:xfrm flipH="1">
            <a:off x="2944984" y="2935028"/>
            <a:ext cx="3160036" cy="765183"/>
          </a:xfrm>
          <a:prstGeom prst="straightConnector1">
            <a:avLst/>
          </a:prstGeom>
          <a:ln w="190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8" idx="2"/>
            <a:endCxn id="20" idx="0"/>
          </p:cNvCxnSpPr>
          <p:nvPr/>
        </p:nvCxnSpPr>
        <p:spPr>
          <a:xfrm flipH="1">
            <a:off x="4525002" y="2935028"/>
            <a:ext cx="1580018" cy="765182"/>
          </a:xfrm>
          <a:prstGeom prst="straightConnector1">
            <a:avLst/>
          </a:prstGeom>
          <a:ln w="190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18" idx="2"/>
            <a:endCxn id="21" idx="0"/>
          </p:cNvCxnSpPr>
          <p:nvPr/>
        </p:nvCxnSpPr>
        <p:spPr>
          <a:xfrm>
            <a:off x="6105020" y="2935028"/>
            <a:ext cx="0" cy="766259"/>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7" idx="2"/>
            <a:endCxn id="8" idx="0"/>
          </p:cNvCxnSpPr>
          <p:nvPr/>
        </p:nvCxnSpPr>
        <p:spPr>
          <a:xfrm>
            <a:off x="2944984" y="4263716"/>
            <a:ext cx="18950" cy="918570"/>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20" idx="2"/>
            <a:endCxn id="24" idx="0"/>
          </p:cNvCxnSpPr>
          <p:nvPr/>
        </p:nvCxnSpPr>
        <p:spPr>
          <a:xfrm>
            <a:off x="4525002" y="4263715"/>
            <a:ext cx="19007" cy="9126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7" idx="2"/>
            <a:endCxn id="24" idx="0"/>
          </p:cNvCxnSpPr>
          <p:nvPr/>
        </p:nvCxnSpPr>
        <p:spPr>
          <a:xfrm>
            <a:off x="2944984" y="4263716"/>
            <a:ext cx="1599025" cy="912663"/>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7" idx="2"/>
            <a:endCxn id="25" idx="0"/>
          </p:cNvCxnSpPr>
          <p:nvPr/>
        </p:nvCxnSpPr>
        <p:spPr>
          <a:xfrm>
            <a:off x="2944984" y="4263716"/>
            <a:ext cx="3172739" cy="912663"/>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20" idx="2"/>
            <a:endCxn id="8" idx="0"/>
          </p:cNvCxnSpPr>
          <p:nvPr/>
        </p:nvCxnSpPr>
        <p:spPr>
          <a:xfrm flipH="1">
            <a:off x="2963934" y="4263715"/>
            <a:ext cx="1561068" cy="9185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20" idx="2"/>
            <a:endCxn id="25" idx="0"/>
          </p:cNvCxnSpPr>
          <p:nvPr/>
        </p:nvCxnSpPr>
        <p:spPr>
          <a:xfrm>
            <a:off x="4525002" y="4263715"/>
            <a:ext cx="1592721" cy="9126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21" idx="2"/>
            <a:endCxn id="8" idx="0"/>
          </p:cNvCxnSpPr>
          <p:nvPr/>
        </p:nvCxnSpPr>
        <p:spPr>
          <a:xfrm flipH="1">
            <a:off x="2963934" y="4264792"/>
            <a:ext cx="3141086" cy="917494"/>
          </a:xfrm>
          <a:prstGeom prst="straightConnector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21" idx="2"/>
            <a:endCxn id="24" idx="0"/>
          </p:cNvCxnSpPr>
          <p:nvPr/>
        </p:nvCxnSpPr>
        <p:spPr>
          <a:xfrm flipH="1">
            <a:off x="4544009" y="4264792"/>
            <a:ext cx="1561011" cy="911587"/>
          </a:xfrm>
          <a:prstGeom prst="straightConnector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21" idx="2"/>
            <a:endCxn id="25" idx="0"/>
          </p:cNvCxnSpPr>
          <p:nvPr/>
        </p:nvCxnSpPr>
        <p:spPr>
          <a:xfrm>
            <a:off x="6105020" y="4264792"/>
            <a:ext cx="12703" cy="911587"/>
          </a:xfrm>
          <a:prstGeom prst="straightConnector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6284265" y="1466662"/>
            <a:ext cx="2860895" cy="751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Direct Costs</a:t>
            </a:r>
          </a:p>
          <a:p>
            <a:pPr algn="ctr"/>
            <a:r>
              <a:rPr lang="en-US" altLang="zh-CN" dirty="0"/>
              <a:t>Consolidated  Total </a:t>
            </a:r>
            <a:r>
              <a:rPr lang="en-US" altLang="zh-CN" dirty="0" smtClean="0"/>
              <a:t>Production  </a:t>
            </a:r>
            <a:r>
              <a:rPr lang="en-US" altLang="zh-CN" dirty="0"/>
              <a:t>Cost</a:t>
            </a:r>
            <a:endParaRPr lang="zh-CN" altLang="en-US" dirty="0"/>
          </a:p>
        </p:txBody>
      </p:sp>
      <p:cxnSp>
        <p:nvCxnSpPr>
          <p:cNvPr id="74" name="直接箭头连接符 73"/>
          <p:cNvCxnSpPr>
            <a:stCxn id="72" idx="2"/>
            <a:endCxn id="8" idx="0"/>
          </p:cNvCxnSpPr>
          <p:nvPr/>
        </p:nvCxnSpPr>
        <p:spPr>
          <a:xfrm flipH="1">
            <a:off x="2963934" y="2218100"/>
            <a:ext cx="4750779" cy="2964186"/>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72" idx="2"/>
            <a:endCxn id="24" idx="0"/>
          </p:cNvCxnSpPr>
          <p:nvPr/>
        </p:nvCxnSpPr>
        <p:spPr>
          <a:xfrm flipH="1">
            <a:off x="4544009" y="2218100"/>
            <a:ext cx="3170704" cy="295827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72" idx="2"/>
            <a:endCxn id="25" idx="0"/>
          </p:cNvCxnSpPr>
          <p:nvPr/>
        </p:nvCxnSpPr>
        <p:spPr>
          <a:xfrm flipH="1">
            <a:off x="6117723" y="2218100"/>
            <a:ext cx="1596990" cy="2958279"/>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0" name="菱形 99"/>
          <p:cNvSpPr/>
          <p:nvPr/>
        </p:nvSpPr>
        <p:spPr>
          <a:xfrm>
            <a:off x="624689" y="2935028"/>
            <a:ext cx="2022623" cy="84515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Activity Groups</a:t>
            </a:r>
            <a:endParaRPr lang="zh-CN" altLang="en-US" dirty="0"/>
          </a:p>
        </p:txBody>
      </p:sp>
      <p:sp>
        <p:nvSpPr>
          <p:cNvPr id="101" name="菱形 100"/>
          <p:cNvSpPr/>
          <p:nvPr/>
        </p:nvSpPr>
        <p:spPr>
          <a:xfrm>
            <a:off x="617113" y="4378294"/>
            <a:ext cx="2058620" cy="99485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Work Activities</a:t>
            </a:r>
            <a:endParaRPr lang="zh-CN" altLang="en-US" dirty="0"/>
          </a:p>
        </p:txBody>
      </p:sp>
      <p:sp>
        <p:nvSpPr>
          <p:cNvPr id="124" name="右箭头 123"/>
          <p:cNvSpPr/>
          <p:nvPr/>
        </p:nvSpPr>
        <p:spPr>
          <a:xfrm rot="19824942">
            <a:off x="7842463" y="3114699"/>
            <a:ext cx="1455299" cy="298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右箭头 124"/>
          <p:cNvSpPr/>
          <p:nvPr/>
        </p:nvSpPr>
        <p:spPr>
          <a:xfrm rot="1353487">
            <a:off x="7881230" y="3923463"/>
            <a:ext cx="1455299" cy="298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p:cNvSpPr/>
          <p:nvPr/>
        </p:nvSpPr>
        <p:spPr>
          <a:xfrm>
            <a:off x="9513346" y="2548864"/>
            <a:ext cx="2027976" cy="573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Decision Tree</a:t>
            </a:r>
            <a:endParaRPr lang="zh-CN" altLang="en-US" dirty="0"/>
          </a:p>
        </p:txBody>
      </p:sp>
      <p:sp>
        <p:nvSpPr>
          <p:cNvPr id="128" name="矩形 127"/>
          <p:cNvSpPr/>
          <p:nvPr/>
        </p:nvSpPr>
        <p:spPr>
          <a:xfrm>
            <a:off x="9513346" y="4143525"/>
            <a:ext cx="2027976" cy="500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NPV Analysis</a:t>
            </a:r>
            <a:endParaRPr lang="zh-CN" altLang="en-US" dirty="0"/>
          </a:p>
        </p:txBody>
      </p:sp>
    </p:spTree>
    <p:extLst>
      <p:ext uri="{BB962C8B-B14F-4D97-AF65-F5344CB8AC3E}">
        <p14:creationId xmlns="" xmlns:p14="http://schemas.microsoft.com/office/powerpoint/2010/main" val="422144375"/>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0099" y="543840"/>
            <a:ext cx="6386009"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Research Design</a:t>
            </a:r>
          </a:p>
        </p:txBody>
      </p:sp>
      <p:sp>
        <p:nvSpPr>
          <p:cNvPr id="28" name="文本框 27"/>
          <p:cNvSpPr txBox="1"/>
          <p:nvPr/>
        </p:nvSpPr>
        <p:spPr>
          <a:xfrm>
            <a:off x="10094306" y="2486023"/>
            <a:ext cx="822326" cy="276999"/>
          </a:xfrm>
          <a:prstGeom prst="rect">
            <a:avLst/>
          </a:prstGeom>
          <a:noFill/>
        </p:spPr>
        <p:txBody>
          <a:bodyPr wrap="square" rtlCol="0">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添文本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8612960" y="3707758"/>
            <a:ext cx="822326" cy="276999"/>
          </a:xfrm>
          <a:prstGeom prst="rect">
            <a:avLst/>
          </a:prstGeom>
          <a:noFill/>
        </p:spPr>
        <p:txBody>
          <a:bodyPr wrap="square" rtlCol="0">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添加文本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1" name="Freeform 124"/>
          <p:cNvSpPr>
            <a:spLocks noEditPoints="1"/>
          </p:cNvSpPr>
          <p:nvPr/>
        </p:nvSpPr>
        <p:spPr bwMode="auto">
          <a:xfrm>
            <a:off x="6989907" y="4927061"/>
            <a:ext cx="411616" cy="506412"/>
          </a:xfrm>
          <a:custGeom>
            <a:avLst/>
            <a:gdLst/>
            <a:ahLst/>
            <a:cxnLst>
              <a:cxn ang="0">
                <a:pos x="318" y="292"/>
              </a:cxn>
              <a:cxn ang="0">
                <a:pos x="288" y="262"/>
              </a:cxn>
              <a:cxn ang="0">
                <a:pos x="248" y="244"/>
              </a:cxn>
              <a:cxn ang="0">
                <a:pos x="220" y="346"/>
              </a:cxn>
              <a:cxn ang="0">
                <a:pos x="214" y="358"/>
              </a:cxn>
              <a:cxn ang="0">
                <a:pos x="202" y="362"/>
              </a:cxn>
              <a:cxn ang="0">
                <a:pos x="196" y="362"/>
              </a:cxn>
              <a:cxn ang="0">
                <a:pos x="186" y="352"/>
              </a:cxn>
              <a:cxn ang="0">
                <a:pos x="186" y="266"/>
              </a:cxn>
              <a:cxn ang="0">
                <a:pos x="184" y="258"/>
              </a:cxn>
              <a:cxn ang="0">
                <a:pos x="172" y="246"/>
              </a:cxn>
              <a:cxn ang="0">
                <a:pos x="164" y="244"/>
              </a:cxn>
              <a:cxn ang="0">
                <a:pos x="150" y="250"/>
              </a:cxn>
              <a:cxn ang="0">
                <a:pos x="144" y="266"/>
              </a:cxn>
              <a:cxn ang="0">
                <a:pos x="144" y="346"/>
              </a:cxn>
              <a:cxn ang="0">
                <a:pos x="138" y="358"/>
              </a:cxn>
              <a:cxn ang="0">
                <a:pos x="126" y="362"/>
              </a:cxn>
              <a:cxn ang="0">
                <a:pos x="120" y="362"/>
              </a:cxn>
              <a:cxn ang="0">
                <a:pos x="110" y="352"/>
              </a:cxn>
              <a:cxn ang="0">
                <a:pos x="80" y="244"/>
              </a:cxn>
              <a:cxn ang="0">
                <a:pos x="60" y="252"/>
              </a:cxn>
              <a:cxn ang="0">
                <a:pos x="24" y="276"/>
              </a:cxn>
              <a:cxn ang="0">
                <a:pos x="10" y="292"/>
              </a:cxn>
              <a:cxn ang="0">
                <a:pos x="2" y="310"/>
              </a:cxn>
              <a:cxn ang="0">
                <a:pos x="0" y="330"/>
              </a:cxn>
              <a:cxn ang="0">
                <a:pos x="0" y="354"/>
              </a:cxn>
              <a:cxn ang="0">
                <a:pos x="0" y="372"/>
              </a:cxn>
              <a:cxn ang="0">
                <a:pos x="2" y="384"/>
              </a:cxn>
              <a:cxn ang="0">
                <a:pos x="10" y="396"/>
              </a:cxn>
              <a:cxn ang="0">
                <a:pos x="20" y="402"/>
              </a:cxn>
              <a:cxn ang="0">
                <a:pos x="34" y="406"/>
              </a:cxn>
              <a:cxn ang="0">
                <a:pos x="296" y="406"/>
              </a:cxn>
              <a:cxn ang="0">
                <a:pos x="308" y="402"/>
              </a:cxn>
              <a:cxn ang="0">
                <a:pos x="320" y="396"/>
              </a:cxn>
              <a:cxn ang="0">
                <a:pos x="326" y="384"/>
              </a:cxn>
              <a:cxn ang="0">
                <a:pos x="330" y="372"/>
              </a:cxn>
              <a:cxn ang="0">
                <a:pos x="330" y="338"/>
              </a:cxn>
              <a:cxn ang="0">
                <a:pos x="330" y="330"/>
              </a:cxn>
              <a:cxn ang="0">
                <a:pos x="326" y="310"/>
              </a:cxn>
              <a:cxn ang="0">
                <a:pos x="318" y="292"/>
              </a:cxn>
              <a:cxn ang="0">
                <a:pos x="76" y="88"/>
              </a:cxn>
              <a:cxn ang="0">
                <a:pos x="78" y="108"/>
              </a:cxn>
              <a:cxn ang="0">
                <a:pos x="88" y="148"/>
              </a:cxn>
              <a:cxn ang="0">
                <a:pos x="110" y="186"/>
              </a:cxn>
              <a:cxn ang="0">
                <a:pos x="126" y="198"/>
              </a:cxn>
              <a:cxn ang="0">
                <a:pos x="144" y="208"/>
              </a:cxn>
              <a:cxn ang="0">
                <a:pos x="164" y="210"/>
              </a:cxn>
              <a:cxn ang="0">
                <a:pos x="174" y="210"/>
              </a:cxn>
              <a:cxn ang="0">
                <a:pos x="194" y="204"/>
              </a:cxn>
              <a:cxn ang="0">
                <a:pos x="210" y="192"/>
              </a:cxn>
              <a:cxn ang="0">
                <a:pos x="230" y="168"/>
              </a:cxn>
              <a:cxn ang="0">
                <a:pos x="248" y="128"/>
              </a:cxn>
              <a:cxn ang="0">
                <a:pos x="254" y="88"/>
              </a:cxn>
              <a:cxn ang="0">
                <a:pos x="252" y="70"/>
              </a:cxn>
              <a:cxn ang="0">
                <a:pos x="238" y="38"/>
              </a:cxn>
              <a:cxn ang="0">
                <a:pos x="214" y="14"/>
              </a:cxn>
              <a:cxn ang="0">
                <a:pos x="182" y="0"/>
              </a:cxn>
              <a:cxn ang="0">
                <a:pos x="164" y="0"/>
              </a:cxn>
              <a:cxn ang="0">
                <a:pos x="130" y="6"/>
              </a:cxn>
              <a:cxn ang="0">
                <a:pos x="102" y="26"/>
              </a:cxn>
              <a:cxn ang="0">
                <a:pos x="82" y="54"/>
              </a:cxn>
              <a:cxn ang="0">
                <a:pos x="76" y="88"/>
              </a:cxn>
            </a:cxnLst>
            <a:rect l="0" t="0" r="r" b="b"/>
            <a:pathLst>
              <a:path w="330" h="406">
                <a:moveTo>
                  <a:pt x="318" y="292"/>
                </a:moveTo>
                <a:lnTo>
                  <a:pt x="318" y="292"/>
                </a:lnTo>
                <a:lnTo>
                  <a:pt x="304" y="276"/>
                </a:lnTo>
                <a:lnTo>
                  <a:pt x="288" y="262"/>
                </a:lnTo>
                <a:lnTo>
                  <a:pt x="270" y="252"/>
                </a:lnTo>
                <a:lnTo>
                  <a:pt x="248" y="244"/>
                </a:lnTo>
                <a:lnTo>
                  <a:pt x="220" y="346"/>
                </a:lnTo>
                <a:lnTo>
                  <a:pt x="220" y="346"/>
                </a:lnTo>
                <a:lnTo>
                  <a:pt x="218" y="352"/>
                </a:lnTo>
                <a:lnTo>
                  <a:pt x="214" y="358"/>
                </a:lnTo>
                <a:lnTo>
                  <a:pt x="210" y="362"/>
                </a:lnTo>
                <a:lnTo>
                  <a:pt x="202" y="362"/>
                </a:lnTo>
                <a:lnTo>
                  <a:pt x="202" y="362"/>
                </a:lnTo>
                <a:lnTo>
                  <a:pt x="196" y="362"/>
                </a:lnTo>
                <a:lnTo>
                  <a:pt x="190" y="358"/>
                </a:lnTo>
                <a:lnTo>
                  <a:pt x="186" y="352"/>
                </a:lnTo>
                <a:lnTo>
                  <a:pt x="186" y="346"/>
                </a:lnTo>
                <a:lnTo>
                  <a:pt x="186" y="266"/>
                </a:lnTo>
                <a:lnTo>
                  <a:pt x="186" y="266"/>
                </a:lnTo>
                <a:lnTo>
                  <a:pt x="184" y="258"/>
                </a:lnTo>
                <a:lnTo>
                  <a:pt x="180" y="250"/>
                </a:lnTo>
                <a:lnTo>
                  <a:pt x="172" y="246"/>
                </a:lnTo>
                <a:lnTo>
                  <a:pt x="164" y="244"/>
                </a:lnTo>
                <a:lnTo>
                  <a:pt x="164" y="244"/>
                </a:lnTo>
                <a:lnTo>
                  <a:pt x="156" y="246"/>
                </a:lnTo>
                <a:lnTo>
                  <a:pt x="150" y="250"/>
                </a:lnTo>
                <a:lnTo>
                  <a:pt x="144" y="258"/>
                </a:lnTo>
                <a:lnTo>
                  <a:pt x="144" y="266"/>
                </a:lnTo>
                <a:lnTo>
                  <a:pt x="144" y="346"/>
                </a:lnTo>
                <a:lnTo>
                  <a:pt x="144" y="346"/>
                </a:lnTo>
                <a:lnTo>
                  <a:pt x="142" y="352"/>
                </a:lnTo>
                <a:lnTo>
                  <a:pt x="138" y="358"/>
                </a:lnTo>
                <a:lnTo>
                  <a:pt x="132" y="362"/>
                </a:lnTo>
                <a:lnTo>
                  <a:pt x="126" y="362"/>
                </a:lnTo>
                <a:lnTo>
                  <a:pt x="126" y="362"/>
                </a:lnTo>
                <a:lnTo>
                  <a:pt x="120" y="362"/>
                </a:lnTo>
                <a:lnTo>
                  <a:pt x="114" y="358"/>
                </a:lnTo>
                <a:lnTo>
                  <a:pt x="110" y="352"/>
                </a:lnTo>
                <a:lnTo>
                  <a:pt x="110" y="346"/>
                </a:lnTo>
                <a:lnTo>
                  <a:pt x="80" y="244"/>
                </a:lnTo>
                <a:lnTo>
                  <a:pt x="80" y="244"/>
                </a:lnTo>
                <a:lnTo>
                  <a:pt x="60" y="252"/>
                </a:lnTo>
                <a:lnTo>
                  <a:pt x="40" y="262"/>
                </a:lnTo>
                <a:lnTo>
                  <a:pt x="24" y="276"/>
                </a:lnTo>
                <a:lnTo>
                  <a:pt x="10" y="292"/>
                </a:lnTo>
                <a:lnTo>
                  <a:pt x="10" y="292"/>
                </a:lnTo>
                <a:lnTo>
                  <a:pt x="6" y="300"/>
                </a:lnTo>
                <a:lnTo>
                  <a:pt x="2" y="310"/>
                </a:lnTo>
                <a:lnTo>
                  <a:pt x="0" y="330"/>
                </a:lnTo>
                <a:lnTo>
                  <a:pt x="0" y="330"/>
                </a:lnTo>
                <a:lnTo>
                  <a:pt x="0" y="338"/>
                </a:lnTo>
                <a:lnTo>
                  <a:pt x="0" y="354"/>
                </a:lnTo>
                <a:lnTo>
                  <a:pt x="0" y="372"/>
                </a:lnTo>
                <a:lnTo>
                  <a:pt x="0" y="372"/>
                </a:lnTo>
                <a:lnTo>
                  <a:pt x="0" y="378"/>
                </a:lnTo>
                <a:lnTo>
                  <a:pt x="2" y="384"/>
                </a:lnTo>
                <a:lnTo>
                  <a:pt x="6" y="390"/>
                </a:lnTo>
                <a:lnTo>
                  <a:pt x="10" y="396"/>
                </a:lnTo>
                <a:lnTo>
                  <a:pt x="14" y="400"/>
                </a:lnTo>
                <a:lnTo>
                  <a:pt x="20" y="402"/>
                </a:lnTo>
                <a:lnTo>
                  <a:pt x="26" y="404"/>
                </a:lnTo>
                <a:lnTo>
                  <a:pt x="34" y="406"/>
                </a:lnTo>
                <a:lnTo>
                  <a:pt x="296" y="406"/>
                </a:lnTo>
                <a:lnTo>
                  <a:pt x="296" y="406"/>
                </a:lnTo>
                <a:lnTo>
                  <a:pt x="302" y="404"/>
                </a:lnTo>
                <a:lnTo>
                  <a:pt x="308" y="402"/>
                </a:lnTo>
                <a:lnTo>
                  <a:pt x="314" y="400"/>
                </a:lnTo>
                <a:lnTo>
                  <a:pt x="320" y="396"/>
                </a:lnTo>
                <a:lnTo>
                  <a:pt x="324" y="390"/>
                </a:lnTo>
                <a:lnTo>
                  <a:pt x="326" y="384"/>
                </a:lnTo>
                <a:lnTo>
                  <a:pt x="328" y="378"/>
                </a:lnTo>
                <a:lnTo>
                  <a:pt x="330" y="372"/>
                </a:lnTo>
                <a:lnTo>
                  <a:pt x="330" y="354"/>
                </a:lnTo>
                <a:lnTo>
                  <a:pt x="330" y="338"/>
                </a:lnTo>
                <a:lnTo>
                  <a:pt x="330" y="338"/>
                </a:lnTo>
                <a:lnTo>
                  <a:pt x="330" y="330"/>
                </a:lnTo>
                <a:lnTo>
                  <a:pt x="330" y="330"/>
                </a:lnTo>
                <a:lnTo>
                  <a:pt x="326" y="310"/>
                </a:lnTo>
                <a:lnTo>
                  <a:pt x="324" y="300"/>
                </a:lnTo>
                <a:lnTo>
                  <a:pt x="318" y="292"/>
                </a:lnTo>
                <a:lnTo>
                  <a:pt x="318" y="292"/>
                </a:lnTo>
                <a:close/>
                <a:moveTo>
                  <a:pt x="76" y="88"/>
                </a:moveTo>
                <a:lnTo>
                  <a:pt x="76" y="88"/>
                </a:lnTo>
                <a:lnTo>
                  <a:pt x="78" y="108"/>
                </a:lnTo>
                <a:lnTo>
                  <a:pt x="82" y="128"/>
                </a:lnTo>
                <a:lnTo>
                  <a:pt x="88" y="148"/>
                </a:lnTo>
                <a:lnTo>
                  <a:pt x="98" y="168"/>
                </a:lnTo>
                <a:lnTo>
                  <a:pt x="110" y="186"/>
                </a:lnTo>
                <a:lnTo>
                  <a:pt x="118" y="192"/>
                </a:lnTo>
                <a:lnTo>
                  <a:pt x="126" y="198"/>
                </a:lnTo>
                <a:lnTo>
                  <a:pt x="134" y="204"/>
                </a:lnTo>
                <a:lnTo>
                  <a:pt x="144" y="208"/>
                </a:lnTo>
                <a:lnTo>
                  <a:pt x="154" y="210"/>
                </a:lnTo>
                <a:lnTo>
                  <a:pt x="164" y="210"/>
                </a:lnTo>
                <a:lnTo>
                  <a:pt x="164" y="210"/>
                </a:lnTo>
                <a:lnTo>
                  <a:pt x="174" y="210"/>
                </a:lnTo>
                <a:lnTo>
                  <a:pt x="184" y="208"/>
                </a:lnTo>
                <a:lnTo>
                  <a:pt x="194" y="204"/>
                </a:lnTo>
                <a:lnTo>
                  <a:pt x="202" y="198"/>
                </a:lnTo>
                <a:lnTo>
                  <a:pt x="210" y="192"/>
                </a:lnTo>
                <a:lnTo>
                  <a:pt x="218" y="186"/>
                </a:lnTo>
                <a:lnTo>
                  <a:pt x="230" y="168"/>
                </a:lnTo>
                <a:lnTo>
                  <a:pt x="240" y="148"/>
                </a:lnTo>
                <a:lnTo>
                  <a:pt x="248" y="128"/>
                </a:lnTo>
                <a:lnTo>
                  <a:pt x="252" y="108"/>
                </a:lnTo>
                <a:lnTo>
                  <a:pt x="254" y="88"/>
                </a:lnTo>
                <a:lnTo>
                  <a:pt x="254" y="88"/>
                </a:lnTo>
                <a:lnTo>
                  <a:pt x="252" y="70"/>
                </a:lnTo>
                <a:lnTo>
                  <a:pt x="246" y="54"/>
                </a:lnTo>
                <a:lnTo>
                  <a:pt x="238" y="38"/>
                </a:lnTo>
                <a:lnTo>
                  <a:pt x="228" y="26"/>
                </a:lnTo>
                <a:lnTo>
                  <a:pt x="214" y="14"/>
                </a:lnTo>
                <a:lnTo>
                  <a:pt x="200" y="6"/>
                </a:lnTo>
                <a:lnTo>
                  <a:pt x="182" y="0"/>
                </a:lnTo>
                <a:lnTo>
                  <a:pt x="164" y="0"/>
                </a:lnTo>
                <a:lnTo>
                  <a:pt x="164" y="0"/>
                </a:lnTo>
                <a:lnTo>
                  <a:pt x="146" y="0"/>
                </a:lnTo>
                <a:lnTo>
                  <a:pt x="130" y="6"/>
                </a:lnTo>
                <a:lnTo>
                  <a:pt x="114" y="14"/>
                </a:lnTo>
                <a:lnTo>
                  <a:pt x="102" y="26"/>
                </a:lnTo>
                <a:lnTo>
                  <a:pt x="90" y="38"/>
                </a:lnTo>
                <a:lnTo>
                  <a:pt x="82" y="54"/>
                </a:lnTo>
                <a:lnTo>
                  <a:pt x="78" y="70"/>
                </a:lnTo>
                <a:lnTo>
                  <a:pt x="76" y="88"/>
                </a:lnTo>
                <a:lnTo>
                  <a:pt x="76" y="8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32" name="文本框 31"/>
          <p:cNvSpPr txBox="1"/>
          <p:nvPr/>
        </p:nvSpPr>
        <p:spPr>
          <a:xfrm>
            <a:off x="6827756" y="5475540"/>
            <a:ext cx="822326" cy="276999"/>
          </a:xfrm>
          <a:prstGeom prst="rect">
            <a:avLst/>
          </a:prstGeom>
          <a:noFill/>
        </p:spPr>
        <p:txBody>
          <a:bodyPr wrap="square" rtlCol="0">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添加文本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6" name="Freeform 124"/>
          <p:cNvSpPr>
            <a:spLocks noEditPoints="1"/>
          </p:cNvSpPr>
          <p:nvPr/>
        </p:nvSpPr>
        <p:spPr bwMode="auto">
          <a:xfrm>
            <a:off x="10256457" y="4475240"/>
            <a:ext cx="411616" cy="506412"/>
          </a:xfrm>
          <a:custGeom>
            <a:avLst/>
            <a:gdLst/>
            <a:ahLst/>
            <a:cxnLst>
              <a:cxn ang="0">
                <a:pos x="318" y="292"/>
              </a:cxn>
              <a:cxn ang="0">
                <a:pos x="288" y="262"/>
              </a:cxn>
              <a:cxn ang="0">
                <a:pos x="248" y="244"/>
              </a:cxn>
              <a:cxn ang="0">
                <a:pos x="220" y="346"/>
              </a:cxn>
              <a:cxn ang="0">
                <a:pos x="214" y="358"/>
              </a:cxn>
              <a:cxn ang="0">
                <a:pos x="202" y="362"/>
              </a:cxn>
              <a:cxn ang="0">
                <a:pos x="196" y="362"/>
              </a:cxn>
              <a:cxn ang="0">
                <a:pos x="186" y="352"/>
              </a:cxn>
              <a:cxn ang="0">
                <a:pos x="186" y="266"/>
              </a:cxn>
              <a:cxn ang="0">
                <a:pos x="184" y="258"/>
              </a:cxn>
              <a:cxn ang="0">
                <a:pos x="172" y="246"/>
              </a:cxn>
              <a:cxn ang="0">
                <a:pos x="164" y="244"/>
              </a:cxn>
              <a:cxn ang="0">
                <a:pos x="150" y="250"/>
              </a:cxn>
              <a:cxn ang="0">
                <a:pos x="144" y="266"/>
              </a:cxn>
              <a:cxn ang="0">
                <a:pos x="144" y="346"/>
              </a:cxn>
              <a:cxn ang="0">
                <a:pos x="138" y="358"/>
              </a:cxn>
              <a:cxn ang="0">
                <a:pos x="126" y="362"/>
              </a:cxn>
              <a:cxn ang="0">
                <a:pos x="120" y="362"/>
              </a:cxn>
              <a:cxn ang="0">
                <a:pos x="110" y="352"/>
              </a:cxn>
              <a:cxn ang="0">
                <a:pos x="80" y="244"/>
              </a:cxn>
              <a:cxn ang="0">
                <a:pos x="60" y="252"/>
              </a:cxn>
              <a:cxn ang="0">
                <a:pos x="24" y="276"/>
              </a:cxn>
              <a:cxn ang="0">
                <a:pos x="10" y="292"/>
              </a:cxn>
              <a:cxn ang="0">
                <a:pos x="2" y="310"/>
              </a:cxn>
              <a:cxn ang="0">
                <a:pos x="0" y="330"/>
              </a:cxn>
              <a:cxn ang="0">
                <a:pos x="0" y="354"/>
              </a:cxn>
              <a:cxn ang="0">
                <a:pos x="0" y="372"/>
              </a:cxn>
              <a:cxn ang="0">
                <a:pos x="2" y="384"/>
              </a:cxn>
              <a:cxn ang="0">
                <a:pos x="10" y="396"/>
              </a:cxn>
              <a:cxn ang="0">
                <a:pos x="20" y="402"/>
              </a:cxn>
              <a:cxn ang="0">
                <a:pos x="34" y="406"/>
              </a:cxn>
              <a:cxn ang="0">
                <a:pos x="296" y="406"/>
              </a:cxn>
              <a:cxn ang="0">
                <a:pos x="308" y="402"/>
              </a:cxn>
              <a:cxn ang="0">
                <a:pos x="320" y="396"/>
              </a:cxn>
              <a:cxn ang="0">
                <a:pos x="326" y="384"/>
              </a:cxn>
              <a:cxn ang="0">
                <a:pos x="330" y="372"/>
              </a:cxn>
              <a:cxn ang="0">
                <a:pos x="330" y="338"/>
              </a:cxn>
              <a:cxn ang="0">
                <a:pos x="330" y="330"/>
              </a:cxn>
              <a:cxn ang="0">
                <a:pos x="326" y="310"/>
              </a:cxn>
              <a:cxn ang="0">
                <a:pos x="318" y="292"/>
              </a:cxn>
              <a:cxn ang="0">
                <a:pos x="76" y="88"/>
              </a:cxn>
              <a:cxn ang="0">
                <a:pos x="78" y="108"/>
              </a:cxn>
              <a:cxn ang="0">
                <a:pos x="88" y="148"/>
              </a:cxn>
              <a:cxn ang="0">
                <a:pos x="110" y="186"/>
              </a:cxn>
              <a:cxn ang="0">
                <a:pos x="126" y="198"/>
              </a:cxn>
              <a:cxn ang="0">
                <a:pos x="144" y="208"/>
              </a:cxn>
              <a:cxn ang="0">
                <a:pos x="164" y="210"/>
              </a:cxn>
              <a:cxn ang="0">
                <a:pos x="174" y="210"/>
              </a:cxn>
              <a:cxn ang="0">
                <a:pos x="194" y="204"/>
              </a:cxn>
              <a:cxn ang="0">
                <a:pos x="210" y="192"/>
              </a:cxn>
              <a:cxn ang="0">
                <a:pos x="230" y="168"/>
              </a:cxn>
              <a:cxn ang="0">
                <a:pos x="248" y="128"/>
              </a:cxn>
              <a:cxn ang="0">
                <a:pos x="254" y="88"/>
              </a:cxn>
              <a:cxn ang="0">
                <a:pos x="252" y="70"/>
              </a:cxn>
              <a:cxn ang="0">
                <a:pos x="238" y="38"/>
              </a:cxn>
              <a:cxn ang="0">
                <a:pos x="214" y="14"/>
              </a:cxn>
              <a:cxn ang="0">
                <a:pos x="182" y="0"/>
              </a:cxn>
              <a:cxn ang="0">
                <a:pos x="164" y="0"/>
              </a:cxn>
              <a:cxn ang="0">
                <a:pos x="130" y="6"/>
              </a:cxn>
              <a:cxn ang="0">
                <a:pos x="102" y="26"/>
              </a:cxn>
              <a:cxn ang="0">
                <a:pos x="82" y="54"/>
              </a:cxn>
              <a:cxn ang="0">
                <a:pos x="76" y="88"/>
              </a:cxn>
            </a:cxnLst>
            <a:rect l="0" t="0" r="r" b="b"/>
            <a:pathLst>
              <a:path w="330" h="406">
                <a:moveTo>
                  <a:pt x="318" y="292"/>
                </a:moveTo>
                <a:lnTo>
                  <a:pt x="318" y="292"/>
                </a:lnTo>
                <a:lnTo>
                  <a:pt x="304" y="276"/>
                </a:lnTo>
                <a:lnTo>
                  <a:pt x="288" y="262"/>
                </a:lnTo>
                <a:lnTo>
                  <a:pt x="270" y="252"/>
                </a:lnTo>
                <a:lnTo>
                  <a:pt x="248" y="244"/>
                </a:lnTo>
                <a:lnTo>
                  <a:pt x="220" y="346"/>
                </a:lnTo>
                <a:lnTo>
                  <a:pt x="220" y="346"/>
                </a:lnTo>
                <a:lnTo>
                  <a:pt x="218" y="352"/>
                </a:lnTo>
                <a:lnTo>
                  <a:pt x="214" y="358"/>
                </a:lnTo>
                <a:lnTo>
                  <a:pt x="210" y="362"/>
                </a:lnTo>
                <a:lnTo>
                  <a:pt x="202" y="362"/>
                </a:lnTo>
                <a:lnTo>
                  <a:pt x="202" y="362"/>
                </a:lnTo>
                <a:lnTo>
                  <a:pt x="196" y="362"/>
                </a:lnTo>
                <a:lnTo>
                  <a:pt x="190" y="358"/>
                </a:lnTo>
                <a:lnTo>
                  <a:pt x="186" y="352"/>
                </a:lnTo>
                <a:lnTo>
                  <a:pt x="186" y="346"/>
                </a:lnTo>
                <a:lnTo>
                  <a:pt x="186" y="266"/>
                </a:lnTo>
                <a:lnTo>
                  <a:pt x="186" y="266"/>
                </a:lnTo>
                <a:lnTo>
                  <a:pt x="184" y="258"/>
                </a:lnTo>
                <a:lnTo>
                  <a:pt x="180" y="250"/>
                </a:lnTo>
                <a:lnTo>
                  <a:pt x="172" y="246"/>
                </a:lnTo>
                <a:lnTo>
                  <a:pt x="164" y="244"/>
                </a:lnTo>
                <a:lnTo>
                  <a:pt x="164" y="244"/>
                </a:lnTo>
                <a:lnTo>
                  <a:pt x="156" y="246"/>
                </a:lnTo>
                <a:lnTo>
                  <a:pt x="150" y="250"/>
                </a:lnTo>
                <a:lnTo>
                  <a:pt x="144" y="258"/>
                </a:lnTo>
                <a:lnTo>
                  <a:pt x="144" y="266"/>
                </a:lnTo>
                <a:lnTo>
                  <a:pt x="144" y="346"/>
                </a:lnTo>
                <a:lnTo>
                  <a:pt x="144" y="346"/>
                </a:lnTo>
                <a:lnTo>
                  <a:pt x="142" y="352"/>
                </a:lnTo>
                <a:lnTo>
                  <a:pt x="138" y="358"/>
                </a:lnTo>
                <a:lnTo>
                  <a:pt x="132" y="362"/>
                </a:lnTo>
                <a:lnTo>
                  <a:pt x="126" y="362"/>
                </a:lnTo>
                <a:lnTo>
                  <a:pt x="126" y="362"/>
                </a:lnTo>
                <a:lnTo>
                  <a:pt x="120" y="362"/>
                </a:lnTo>
                <a:lnTo>
                  <a:pt x="114" y="358"/>
                </a:lnTo>
                <a:lnTo>
                  <a:pt x="110" y="352"/>
                </a:lnTo>
                <a:lnTo>
                  <a:pt x="110" y="346"/>
                </a:lnTo>
                <a:lnTo>
                  <a:pt x="80" y="244"/>
                </a:lnTo>
                <a:lnTo>
                  <a:pt x="80" y="244"/>
                </a:lnTo>
                <a:lnTo>
                  <a:pt x="60" y="252"/>
                </a:lnTo>
                <a:lnTo>
                  <a:pt x="40" y="262"/>
                </a:lnTo>
                <a:lnTo>
                  <a:pt x="24" y="276"/>
                </a:lnTo>
                <a:lnTo>
                  <a:pt x="10" y="292"/>
                </a:lnTo>
                <a:lnTo>
                  <a:pt x="10" y="292"/>
                </a:lnTo>
                <a:lnTo>
                  <a:pt x="6" y="300"/>
                </a:lnTo>
                <a:lnTo>
                  <a:pt x="2" y="310"/>
                </a:lnTo>
                <a:lnTo>
                  <a:pt x="0" y="330"/>
                </a:lnTo>
                <a:lnTo>
                  <a:pt x="0" y="330"/>
                </a:lnTo>
                <a:lnTo>
                  <a:pt x="0" y="338"/>
                </a:lnTo>
                <a:lnTo>
                  <a:pt x="0" y="354"/>
                </a:lnTo>
                <a:lnTo>
                  <a:pt x="0" y="372"/>
                </a:lnTo>
                <a:lnTo>
                  <a:pt x="0" y="372"/>
                </a:lnTo>
                <a:lnTo>
                  <a:pt x="0" y="378"/>
                </a:lnTo>
                <a:lnTo>
                  <a:pt x="2" y="384"/>
                </a:lnTo>
                <a:lnTo>
                  <a:pt x="6" y="390"/>
                </a:lnTo>
                <a:lnTo>
                  <a:pt x="10" y="396"/>
                </a:lnTo>
                <a:lnTo>
                  <a:pt x="14" y="400"/>
                </a:lnTo>
                <a:lnTo>
                  <a:pt x="20" y="402"/>
                </a:lnTo>
                <a:lnTo>
                  <a:pt x="26" y="404"/>
                </a:lnTo>
                <a:lnTo>
                  <a:pt x="34" y="406"/>
                </a:lnTo>
                <a:lnTo>
                  <a:pt x="296" y="406"/>
                </a:lnTo>
                <a:lnTo>
                  <a:pt x="296" y="406"/>
                </a:lnTo>
                <a:lnTo>
                  <a:pt x="302" y="404"/>
                </a:lnTo>
                <a:lnTo>
                  <a:pt x="308" y="402"/>
                </a:lnTo>
                <a:lnTo>
                  <a:pt x="314" y="400"/>
                </a:lnTo>
                <a:lnTo>
                  <a:pt x="320" y="396"/>
                </a:lnTo>
                <a:lnTo>
                  <a:pt x="324" y="390"/>
                </a:lnTo>
                <a:lnTo>
                  <a:pt x="326" y="384"/>
                </a:lnTo>
                <a:lnTo>
                  <a:pt x="328" y="378"/>
                </a:lnTo>
                <a:lnTo>
                  <a:pt x="330" y="372"/>
                </a:lnTo>
                <a:lnTo>
                  <a:pt x="330" y="354"/>
                </a:lnTo>
                <a:lnTo>
                  <a:pt x="330" y="338"/>
                </a:lnTo>
                <a:lnTo>
                  <a:pt x="330" y="338"/>
                </a:lnTo>
                <a:lnTo>
                  <a:pt x="330" y="330"/>
                </a:lnTo>
                <a:lnTo>
                  <a:pt x="330" y="330"/>
                </a:lnTo>
                <a:lnTo>
                  <a:pt x="326" y="310"/>
                </a:lnTo>
                <a:lnTo>
                  <a:pt x="324" y="300"/>
                </a:lnTo>
                <a:lnTo>
                  <a:pt x="318" y="292"/>
                </a:lnTo>
                <a:lnTo>
                  <a:pt x="318" y="292"/>
                </a:lnTo>
                <a:close/>
                <a:moveTo>
                  <a:pt x="76" y="88"/>
                </a:moveTo>
                <a:lnTo>
                  <a:pt x="76" y="88"/>
                </a:lnTo>
                <a:lnTo>
                  <a:pt x="78" y="108"/>
                </a:lnTo>
                <a:lnTo>
                  <a:pt x="82" y="128"/>
                </a:lnTo>
                <a:lnTo>
                  <a:pt x="88" y="148"/>
                </a:lnTo>
                <a:lnTo>
                  <a:pt x="98" y="168"/>
                </a:lnTo>
                <a:lnTo>
                  <a:pt x="110" y="186"/>
                </a:lnTo>
                <a:lnTo>
                  <a:pt x="118" y="192"/>
                </a:lnTo>
                <a:lnTo>
                  <a:pt x="126" y="198"/>
                </a:lnTo>
                <a:lnTo>
                  <a:pt x="134" y="204"/>
                </a:lnTo>
                <a:lnTo>
                  <a:pt x="144" y="208"/>
                </a:lnTo>
                <a:lnTo>
                  <a:pt x="154" y="210"/>
                </a:lnTo>
                <a:lnTo>
                  <a:pt x="164" y="210"/>
                </a:lnTo>
                <a:lnTo>
                  <a:pt x="164" y="210"/>
                </a:lnTo>
                <a:lnTo>
                  <a:pt x="174" y="210"/>
                </a:lnTo>
                <a:lnTo>
                  <a:pt x="184" y="208"/>
                </a:lnTo>
                <a:lnTo>
                  <a:pt x="194" y="204"/>
                </a:lnTo>
                <a:lnTo>
                  <a:pt x="202" y="198"/>
                </a:lnTo>
                <a:lnTo>
                  <a:pt x="210" y="192"/>
                </a:lnTo>
                <a:lnTo>
                  <a:pt x="218" y="186"/>
                </a:lnTo>
                <a:lnTo>
                  <a:pt x="230" y="168"/>
                </a:lnTo>
                <a:lnTo>
                  <a:pt x="240" y="148"/>
                </a:lnTo>
                <a:lnTo>
                  <a:pt x="248" y="128"/>
                </a:lnTo>
                <a:lnTo>
                  <a:pt x="252" y="108"/>
                </a:lnTo>
                <a:lnTo>
                  <a:pt x="254" y="88"/>
                </a:lnTo>
                <a:lnTo>
                  <a:pt x="254" y="88"/>
                </a:lnTo>
                <a:lnTo>
                  <a:pt x="252" y="70"/>
                </a:lnTo>
                <a:lnTo>
                  <a:pt x="246" y="54"/>
                </a:lnTo>
                <a:lnTo>
                  <a:pt x="238" y="38"/>
                </a:lnTo>
                <a:lnTo>
                  <a:pt x="228" y="26"/>
                </a:lnTo>
                <a:lnTo>
                  <a:pt x="214" y="14"/>
                </a:lnTo>
                <a:lnTo>
                  <a:pt x="200" y="6"/>
                </a:lnTo>
                <a:lnTo>
                  <a:pt x="182" y="0"/>
                </a:lnTo>
                <a:lnTo>
                  <a:pt x="164" y="0"/>
                </a:lnTo>
                <a:lnTo>
                  <a:pt x="164" y="0"/>
                </a:lnTo>
                <a:lnTo>
                  <a:pt x="146" y="0"/>
                </a:lnTo>
                <a:lnTo>
                  <a:pt x="130" y="6"/>
                </a:lnTo>
                <a:lnTo>
                  <a:pt x="114" y="14"/>
                </a:lnTo>
                <a:lnTo>
                  <a:pt x="102" y="26"/>
                </a:lnTo>
                <a:lnTo>
                  <a:pt x="90" y="38"/>
                </a:lnTo>
                <a:lnTo>
                  <a:pt x="82" y="54"/>
                </a:lnTo>
                <a:lnTo>
                  <a:pt x="78" y="70"/>
                </a:lnTo>
                <a:lnTo>
                  <a:pt x="76" y="88"/>
                </a:lnTo>
                <a:lnTo>
                  <a:pt x="76" y="8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37" name="文本框 36"/>
          <p:cNvSpPr txBox="1"/>
          <p:nvPr/>
        </p:nvSpPr>
        <p:spPr>
          <a:xfrm>
            <a:off x="10094306" y="5023719"/>
            <a:ext cx="822326" cy="276999"/>
          </a:xfrm>
          <a:prstGeom prst="rect">
            <a:avLst/>
          </a:prstGeom>
          <a:noFill/>
        </p:spPr>
        <p:txBody>
          <a:bodyPr wrap="square" rtlCol="0">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添加文本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2" name="文本框 25"/>
          <p:cNvSpPr txBox="1"/>
          <p:nvPr/>
        </p:nvSpPr>
        <p:spPr>
          <a:xfrm>
            <a:off x="2761365" y="3066935"/>
            <a:ext cx="822326" cy="646331"/>
          </a:xfrm>
          <a:prstGeom prst="rect">
            <a:avLst/>
          </a:prstGeom>
          <a:noFill/>
        </p:spPr>
        <p:txBody>
          <a:bodyPr wrap="square" rtlCol="0">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地位领先，盈利能力下降</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3" name="文本框 27"/>
          <p:cNvSpPr txBox="1"/>
          <p:nvPr/>
        </p:nvSpPr>
        <p:spPr>
          <a:xfrm>
            <a:off x="6748680" y="3066936"/>
            <a:ext cx="822326" cy="461665"/>
          </a:xfrm>
          <a:prstGeom prst="rect">
            <a:avLst/>
          </a:prstGeom>
          <a:noFill/>
        </p:spPr>
        <p:txBody>
          <a:bodyPr wrap="square" rtlCol="0">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产品和服务多样</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6" name="文本框 29"/>
          <p:cNvSpPr txBox="1"/>
          <p:nvPr/>
        </p:nvSpPr>
        <p:spPr>
          <a:xfrm>
            <a:off x="2760800" y="5256859"/>
            <a:ext cx="822326" cy="830997"/>
          </a:xfrm>
          <a:prstGeom prst="rect">
            <a:avLst/>
          </a:prstGeom>
          <a:noFill/>
        </p:spPr>
        <p:txBody>
          <a:bodyPr wrap="square" rtlCol="0">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产品结构中不受专利保护的比例较高</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7" name="文本框 31"/>
          <p:cNvSpPr txBox="1"/>
          <p:nvPr/>
        </p:nvSpPr>
        <p:spPr>
          <a:xfrm>
            <a:off x="6773967" y="5238871"/>
            <a:ext cx="822326" cy="461665"/>
          </a:xfrm>
          <a:prstGeom prst="rect">
            <a:avLst/>
          </a:prstGeom>
          <a:noFill/>
        </p:spPr>
        <p:txBody>
          <a:bodyPr wrap="square" rtlCol="0">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复杂性显著上升</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 xmlns:p14="http://schemas.microsoft.com/office/powerpoint/2010/main" val="2593209866"/>
              </p:ext>
            </p:extLst>
          </p:nvPr>
        </p:nvGraphicFramePr>
        <p:xfrm>
          <a:off x="488890" y="1373637"/>
          <a:ext cx="11262510" cy="5222240"/>
        </p:xfrm>
        <a:graphic>
          <a:graphicData uri="http://schemas.openxmlformats.org/drawingml/2006/table">
            <a:tbl>
              <a:tblPr firstRow="1" bandRow="1">
                <a:tableStyleId>{5C22544A-7EE6-4342-B048-85BDC9FD1C3A}</a:tableStyleId>
              </a:tblPr>
              <a:tblGrid>
                <a:gridCol w="2252502"/>
                <a:gridCol w="2252502"/>
                <a:gridCol w="2252502"/>
                <a:gridCol w="2252502"/>
                <a:gridCol w="2252502"/>
              </a:tblGrid>
              <a:tr h="370840">
                <a:tc>
                  <a:txBody>
                    <a:bodyPr/>
                    <a:lstStyle/>
                    <a:p>
                      <a:pPr algn="ctr"/>
                      <a:r>
                        <a:rPr lang="en-US" altLang="zh-CN" dirty="0" smtClean="0"/>
                        <a:t>ACTIVITIES</a:t>
                      </a:r>
                      <a:endParaRPr lang="zh-CN" altLang="en-US" dirty="0"/>
                    </a:p>
                  </a:txBody>
                  <a:tcPr/>
                </a:tc>
                <a:tc>
                  <a:txBody>
                    <a:bodyPr/>
                    <a:lstStyle/>
                    <a:p>
                      <a:pPr algn="ctr"/>
                      <a:r>
                        <a:rPr lang="en-US" altLang="zh-CN" dirty="0" smtClean="0"/>
                        <a:t>DISCRETE TASKS</a:t>
                      </a:r>
                      <a:endParaRPr lang="zh-CN" altLang="en-US" dirty="0"/>
                    </a:p>
                  </a:txBody>
                  <a:tcPr/>
                </a:tc>
                <a:tc>
                  <a:txBody>
                    <a:bodyPr/>
                    <a:lstStyle/>
                    <a:p>
                      <a:pPr algn="ctr"/>
                      <a:r>
                        <a:rPr lang="en-US" altLang="zh-CN" dirty="0" smtClean="0"/>
                        <a:t>FTE  HOURS PER</a:t>
                      </a:r>
                      <a:r>
                        <a:rPr lang="en-US" altLang="zh-CN" baseline="0" dirty="0" smtClean="0"/>
                        <a:t> </a:t>
                      </a:r>
                      <a:r>
                        <a:rPr lang="en-US" altLang="zh-CN" dirty="0" smtClean="0"/>
                        <a:t>TASK</a:t>
                      </a:r>
                      <a:endParaRPr lang="zh-CN" altLang="en-US" dirty="0"/>
                    </a:p>
                  </a:txBody>
                  <a:tcPr/>
                </a:tc>
                <a:tc>
                  <a:txBody>
                    <a:bodyPr/>
                    <a:lstStyle/>
                    <a:p>
                      <a:pPr algn="ctr"/>
                      <a:r>
                        <a:rPr lang="en-US" altLang="zh-CN" dirty="0" smtClean="0"/>
                        <a:t>EXPENSES/FEES</a:t>
                      </a:r>
                      <a:endParaRPr lang="zh-CN" altLang="en-US" dirty="0"/>
                    </a:p>
                  </a:txBody>
                  <a:tcPr/>
                </a:tc>
                <a:tc>
                  <a:txBody>
                    <a:bodyPr/>
                    <a:lstStyle/>
                    <a:p>
                      <a:pPr algn="ctr"/>
                      <a:r>
                        <a:rPr lang="en-US" altLang="zh-CN" dirty="0" smtClean="0"/>
                        <a:t>FUNCTION</a:t>
                      </a:r>
                      <a:endParaRPr lang="zh-CN" altLang="en-US" dirty="0"/>
                    </a:p>
                  </a:txBody>
                  <a:tcPr/>
                </a:tc>
              </a:tr>
              <a:tr h="370840">
                <a:tc rowSpan="4">
                  <a:txBody>
                    <a:bodyPr/>
                    <a:lstStyle/>
                    <a:p>
                      <a:pPr algn="ctr"/>
                      <a:r>
                        <a:rPr lang="en-US" altLang="zh-CN" dirty="0" smtClean="0"/>
                        <a:t>Technical Maintenance</a:t>
                      </a:r>
                      <a:endParaRPr lang="zh-CN" altLang="en-US" dirty="0"/>
                    </a:p>
                  </a:txBody>
                  <a:tcPr anchor="ctr"/>
                </a:tc>
                <a:tc>
                  <a:txBody>
                    <a:bodyPr/>
                    <a:lstStyle/>
                    <a:p>
                      <a:r>
                        <a:rPr lang="en-US" altLang="zh-CN" dirty="0" smtClean="0"/>
                        <a:t>Annual  validation including  reports</a:t>
                      </a:r>
                      <a:endParaRPr lang="zh-CN" altLang="en-US" dirty="0"/>
                    </a:p>
                  </a:txBody>
                  <a:tcPr/>
                </a:tc>
                <a:tc>
                  <a:txBody>
                    <a:bodyPr/>
                    <a:lstStyle/>
                    <a:p>
                      <a:r>
                        <a:rPr lang="en-US" altLang="zh-CN" dirty="0" smtClean="0"/>
                        <a:t>IFTE  x  3  days </a:t>
                      </a:r>
                      <a:endParaRPr lang="zh-CN" altLang="en-US" dirty="0"/>
                    </a:p>
                  </a:txBody>
                  <a:tcPr/>
                </a:tc>
                <a:tc>
                  <a:txBody>
                    <a:bodyPr/>
                    <a:lstStyle/>
                    <a:p>
                      <a:endParaRPr lang="zh-CN" altLang="en-US"/>
                    </a:p>
                  </a:txBody>
                  <a:tcPr/>
                </a:tc>
                <a:tc>
                  <a:txBody>
                    <a:bodyPr/>
                    <a:lstStyle/>
                    <a:p>
                      <a:r>
                        <a:rPr lang="en-US" altLang="zh-CN" dirty="0" smtClean="0"/>
                        <a:t>Manufacturing Science  &amp; Technology</a:t>
                      </a:r>
                      <a:endParaRPr lang="zh-CN" altLang="en-US" dirty="0"/>
                    </a:p>
                  </a:txBody>
                  <a:tcPr/>
                </a:tc>
              </a:tr>
              <a:tr h="370840">
                <a:tc vMerge="1">
                  <a:txBody>
                    <a:bodyPr/>
                    <a:lstStyle/>
                    <a:p>
                      <a:endParaRPr lang="zh-CN" altLang="en-US" dirty="0"/>
                    </a:p>
                  </a:txBody>
                  <a:tcPr/>
                </a:tc>
                <a:tc>
                  <a:txBody>
                    <a:bodyPr/>
                    <a:lstStyle/>
                    <a:p>
                      <a:r>
                        <a:rPr lang="en-US" altLang="zh-CN" dirty="0" smtClean="0"/>
                        <a:t>Troubleshooting onsite</a:t>
                      </a:r>
                      <a:endParaRPr lang="zh-CN" altLang="en-US" dirty="0"/>
                    </a:p>
                  </a:txBody>
                  <a:tcPr/>
                </a:tc>
                <a:tc>
                  <a:txBody>
                    <a:bodyPr/>
                    <a:lstStyle/>
                    <a:p>
                      <a:r>
                        <a:rPr lang="en-US" altLang="zh-CN" dirty="0" smtClean="0"/>
                        <a:t>5  FTEs  x 2  days</a:t>
                      </a:r>
                      <a:endParaRPr lang="zh-CN" altLang="en-US" dirty="0"/>
                    </a:p>
                  </a:txBody>
                  <a:tcPr/>
                </a:tc>
                <a:tc>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Manufacturing Science  &amp; Technology</a:t>
                      </a:r>
                      <a:endParaRPr lang="zh-CN" altLang="en-US" dirty="0" smtClean="0"/>
                    </a:p>
                  </a:txBody>
                  <a:tcPr/>
                </a:tc>
              </a:tr>
              <a:tr h="370840">
                <a:tc vMerge="1">
                  <a:txBody>
                    <a:bodyPr/>
                    <a:lstStyle/>
                    <a:p>
                      <a:endParaRPr lang="zh-CN" altLang="en-US" dirty="0"/>
                    </a:p>
                  </a:txBody>
                  <a:tcPr/>
                </a:tc>
                <a:tc>
                  <a:txBody>
                    <a:bodyPr/>
                    <a:lstStyle/>
                    <a:p>
                      <a:r>
                        <a:rPr lang="en-US" altLang="zh-CN" dirty="0" smtClean="0"/>
                        <a:t>Annual stability testing </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Cost  of  stability test</a:t>
                      </a:r>
                      <a:endParaRPr lang="zh-CN" altLang="en-US" dirty="0"/>
                    </a:p>
                  </a:txBody>
                  <a:tcPr/>
                </a:tc>
                <a:tc>
                  <a:txBody>
                    <a:bodyPr/>
                    <a:lstStyle/>
                    <a:p>
                      <a:r>
                        <a:rPr lang="en-US" altLang="zh-CN" dirty="0" smtClean="0"/>
                        <a:t>Analytical</a:t>
                      </a:r>
                      <a:endParaRPr lang="zh-CN" altLang="en-US" dirty="0"/>
                    </a:p>
                  </a:txBody>
                  <a:tcPr/>
                </a:tc>
              </a:tr>
              <a:tr h="370840">
                <a:tc vMerge="1">
                  <a:txBody>
                    <a:bodyPr/>
                    <a:lstStyle/>
                    <a:p>
                      <a:endParaRPr lang="zh-CN" altLang="en-US" dirty="0"/>
                    </a:p>
                  </a:txBody>
                  <a:tcPr/>
                </a:tc>
                <a:tc>
                  <a:txBody>
                    <a:bodyPr/>
                    <a:lstStyle/>
                    <a:p>
                      <a:r>
                        <a:rPr lang="en-US" altLang="zh-CN" dirty="0" smtClean="0"/>
                        <a:t>Supplier relations team  support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  FTEs  x 4  days</a:t>
                      </a:r>
                      <a:endParaRPr lang="zh-CN" altLang="en-US" dirty="0" smtClean="0"/>
                    </a:p>
                    <a:p>
                      <a:endParaRPr lang="zh-CN" altLang="en-US" dirty="0"/>
                    </a:p>
                  </a:txBody>
                  <a:tcPr/>
                </a:tc>
                <a:tc>
                  <a:txBody>
                    <a:bodyPr/>
                    <a:lstStyle/>
                    <a:p>
                      <a:endParaRPr lang="zh-CN" altLang="en-US" dirty="0"/>
                    </a:p>
                  </a:txBody>
                  <a:tcPr/>
                </a:tc>
                <a:tc>
                  <a:txBody>
                    <a:bodyPr/>
                    <a:lstStyle/>
                    <a:p>
                      <a:r>
                        <a:rPr lang="en-US" altLang="zh-CN" dirty="0" smtClean="0"/>
                        <a:t>External  Supply Operations</a:t>
                      </a:r>
                      <a:endParaRPr lang="zh-CN" altLang="en-US" dirty="0"/>
                    </a:p>
                  </a:txBody>
                  <a:tcPr/>
                </a:tc>
              </a:tr>
              <a:tr h="370840">
                <a:tc rowSpan="3">
                  <a:txBody>
                    <a:bodyPr/>
                    <a:lstStyle/>
                    <a:p>
                      <a:pPr algn="ctr"/>
                      <a:r>
                        <a:rPr lang="en-US" altLang="zh-CN" dirty="0" smtClean="0"/>
                        <a:t>Annual  audits</a:t>
                      </a:r>
                      <a:endParaRPr lang="zh-CN" altLang="en-US" dirty="0"/>
                    </a:p>
                  </a:txBody>
                  <a:tcPr anchor="ctr"/>
                </a:tc>
                <a:tc>
                  <a:txBody>
                    <a:bodyPr/>
                    <a:lstStyle/>
                    <a:p>
                      <a:r>
                        <a:rPr lang="en-US" altLang="zh-CN" dirty="0" err="1" smtClean="0"/>
                        <a:t>cGMP</a:t>
                      </a:r>
                      <a:r>
                        <a:rPr lang="en-US" altLang="zh-CN" dirty="0" smtClean="0"/>
                        <a:t>  /  quality audit</a:t>
                      </a:r>
                      <a:endParaRPr lang="zh-CN" altLang="en-US" dirty="0"/>
                    </a:p>
                  </a:txBody>
                  <a:tcPr/>
                </a:tc>
                <a:tc>
                  <a:txBody>
                    <a:bodyPr/>
                    <a:lstStyle/>
                    <a:p>
                      <a:r>
                        <a:rPr lang="en-US" altLang="zh-CN" dirty="0" smtClean="0"/>
                        <a:t>2  FTEs  x  5  days</a:t>
                      </a:r>
                      <a:endParaRPr lang="zh-CN" altLang="en-US" dirty="0"/>
                    </a:p>
                  </a:txBody>
                  <a:tcPr/>
                </a:tc>
                <a:tc>
                  <a:txBody>
                    <a:bodyPr/>
                    <a:lstStyle/>
                    <a:p>
                      <a:r>
                        <a:rPr lang="en-US" altLang="zh-CN" dirty="0" smtClean="0"/>
                        <a:t>Travel expenses and  fines</a:t>
                      </a:r>
                      <a:endParaRPr lang="zh-CN" altLang="en-US" dirty="0"/>
                    </a:p>
                  </a:txBody>
                  <a:tcPr/>
                </a:tc>
                <a:tc>
                  <a:txBody>
                    <a:bodyPr/>
                    <a:lstStyle/>
                    <a:p>
                      <a:r>
                        <a:rPr lang="en-US" altLang="zh-CN" dirty="0" smtClean="0"/>
                        <a:t>Quality Assurance</a:t>
                      </a:r>
                      <a:endParaRPr lang="zh-CN" altLang="en-US" dirty="0"/>
                    </a:p>
                  </a:txBody>
                  <a:tcPr/>
                </a:tc>
              </a:tr>
              <a:tr h="370840">
                <a:tc vMerge="1">
                  <a:txBody>
                    <a:bodyPr/>
                    <a:lstStyle/>
                    <a:p>
                      <a:endParaRPr lang="zh-CN" altLang="en-US" dirty="0"/>
                    </a:p>
                  </a:txBody>
                  <a:tcPr/>
                </a:tc>
                <a:tc>
                  <a:txBody>
                    <a:bodyPr/>
                    <a:lstStyle/>
                    <a:p>
                      <a:r>
                        <a:rPr lang="en-US" altLang="zh-CN" dirty="0" smtClean="0"/>
                        <a:t>HS&amp;E  technical audit  and  visit</a:t>
                      </a:r>
                      <a:endParaRPr lang="zh-CN" altLang="en-US" dirty="0"/>
                    </a:p>
                  </a:txBody>
                  <a:tcPr/>
                </a:tc>
                <a:tc>
                  <a:txBody>
                    <a:bodyPr/>
                    <a:lstStyle/>
                    <a:p>
                      <a:r>
                        <a:rPr lang="en-US" altLang="zh-CN" dirty="0" smtClean="0"/>
                        <a:t>1  FTE  x  5  days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Travel expenses and  fines</a:t>
                      </a:r>
                      <a:endParaRPr lang="zh-CN" altLang="en-US" dirty="0" smtClean="0"/>
                    </a:p>
                  </a:txBody>
                  <a:tcPr/>
                </a:tc>
                <a:tc>
                  <a:txBody>
                    <a:bodyPr/>
                    <a:lstStyle/>
                    <a:p>
                      <a:r>
                        <a:rPr lang="en-US" altLang="zh-CN" dirty="0" smtClean="0"/>
                        <a:t>HS&amp;E</a:t>
                      </a:r>
                      <a:endParaRPr lang="zh-CN" altLang="en-US" dirty="0"/>
                    </a:p>
                  </a:txBody>
                  <a:tcPr/>
                </a:tc>
              </a:tr>
              <a:tr h="370840">
                <a:tc vMerge="1">
                  <a:txBody>
                    <a:bodyPr/>
                    <a:lstStyle/>
                    <a:p>
                      <a:endParaRPr lang="zh-CN" altLang="en-US" dirty="0"/>
                    </a:p>
                  </a:txBody>
                  <a:tcPr/>
                </a:tc>
                <a:tc>
                  <a:txBody>
                    <a:bodyPr/>
                    <a:lstStyle/>
                    <a:p>
                      <a:r>
                        <a:rPr lang="en-US" altLang="zh-CN" dirty="0" smtClean="0"/>
                        <a:t>Follow  up  and resolution </a:t>
                      </a:r>
                      <a:endParaRPr lang="zh-CN" altLang="en-US" dirty="0"/>
                    </a:p>
                  </a:txBody>
                  <a:tcPr/>
                </a:tc>
                <a:tc>
                  <a:txBody>
                    <a:bodyPr/>
                    <a:lstStyle/>
                    <a:p>
                      <a:r>
                        <a:rPr lang="en-US" altLang="zh-CN" dirty="0" smtClean="0"/>
                        <a:t>3  FTEs  x  2 days</a:t>
                      </a:r>
                      <a:endParaRPr lang="zh-CN" altLang="en-US" dirty="0"/>
                    </a:p>
                  </a:txBody>
                  <a:tcPr/>
                </a:tc>
                <a:tc>
                  <a:txBody>
                    <a:bodyPr/>
                    <a:lstStyle/>
                    <a:p>
                      <a:endParaRPr lang="zh-CN" altLang="en-US"/>
                    </a:p>
                  </a:txBody>
                  <a:tcPr/>
                </a:tc>
                <a:tc>
                  <a:txBody>
                    <a:bodyPr/>
                    <a:lstStyle/>
                    <a:p>
                      <a:r>
                        <a:rPr lang="en-US" altLang="zh-CN" dirty="0" smtClean="0"/>
                        <a:t>Quality Compliance</a:t>
                      </a:r>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Tree>
    <p:extLst>
      <p:ext uri="{BB962C8B-B14F-4D97-AF65-F5344CB8AC3E}">
        <p14:creationId xmlns="" xmlns:p14="http://schemas.microsoft.com/office/powerpoint/2010/main" val="3325688983"/>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0100" y="543840"/>
            <a:ext cx="5529448" cy="584775"/>
          </a:xfrm>
          <a:prstGeom prst="rect">
            <a:avLst/>
          </a:prstGeom>
          <a:noFill/>
        </p:spPr>
        <p:txBody>
          <a:bodyPr wrap="square" rtlCol="0">
            <a:spAutoFit/>
          </a:bodyPr>
          <a:lstStyle/>
          <a:p>
            <a:r>
              <a:rPr lang="en-US" altLang="zh-CN" sz="3200" b="1" dirty="0" smtClean="0">
                <a:latin typeface="Times New Roman" pitchFamily="18" charset="0"/>
                <a:ea typeface="微软雅黑" panose="020B0503020204020204" pitchFamily="34" charset="-122"/>
                <a:cs typeface="Times New Roman" pitchFamily="18" charset="0"/>
              </a:rPr>
              <a:t>Papers brief introduction</a:t>
            </a:r>
            <a:endParaRPr lang="zh-CN" altLang="en-US" sz="3200" b="1" dirty="0">
              <a:latin typeface="Times New Roman" pitchFamily="18" charset="0"/>
              <a:ea typeface="微软雅黑" panose="020B0503020204020204" pitchFamily="34" charset="-122"/>
              <a:cs typeface="Times New Roman" pitchFamily="18" charset="0"/>
            </a:endParaRPr>
          </a:p>
        </p:txBody>
      </p:sp>
      <p:sp>
        <p:nvSpPr>
          <p:cNvPr id="6" name="矩形 5"/>
          <p:cNvSpPr/>
          <p:nvPr/>
        </p:nvSpPr>
        <p:spPr>
          <a:xfrm>
            <a:off x="1485900" y="1809750"/>
            <a:ext cx="1866900"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1. topic</a:t>
            </a:r>
            <a:endParaRPr lang="zh-CN" altLang="en-US" sz="3200" b="1" dirty="0"/>
          </a:p>
        </p:txBody>
      </p:sp>
      <p:sp>
        <p:nvSpPr>
          <p:cNvPr id="7" name="矩形 6"/>
          <p:cNvSpPr/>
          <p:nvPr/>
        </p:nvSpPr>
        <p:spPr>
          <a:xfrm>
            <a:off x="1541215" y="2246532"/>
            <a:ext cx="9704717" cy="857156"/>
          </a:xfrm>
          <a:prstGeom prst="rect">
            <a:avLst/>
          </a:prstGeom>
        </p:spPr>
        <p:txBody>
          <a:bodyPr wrap="square" lIns="68570" tIns="34289" rIns="68570" bIns="34289">
            <a:spAutoFit/>
          </a:bodyPr>
          <a:lstStyle/>
          <a:p>
            <a:pPr algn="ctr"/>
            <a:r>
              <a:rPr kumimoji="1" lang="en-US" altLang="zh-CN" sz="2000" dirty="0" smtClean="0">
                <a:latin typeface="Times New Roman" pitchFamily="18" charset="0"/>
                <a:cs typeface="Times New Roman" pitchFamily="18" charset="0"/>
              </a:rPr>
              <a:t>Do Earnings Targets and </a:t>
            </a:r>
            <a:r>
              <a:rPr kumimoji="1" lang="en-US" altLang="zh-CN" sz="2000" dirty="0" err="1" smtClean="0">
                <a:latin typeface="Times New Roman" pitchFamily="18" charset="0"/>
                <a:cs typeface="Times New Roman" pitchFamily="18" charset="0"/>
              </a:rPr>
              <a:t>ManagerialIncentives</a:t>
            </a:r>
            <a:r>
              <a:rPr kumimoji="1" lang="en-US" altLang="zh-CN" sz="2000" dirty="0" smtClean="0">
                <a:latin typeface="Times New Roman" pitchFamily="18" charset="0"/>
                <a:cs typeface="Times New Roman" pitchFamily="18" charset="0"/>
              </a:rPr>
              <a:t> Affect Sticky Costs?</a:t>
            </a:r>
          </a:p>
          <a:p>
            <a:pPr defTabSz="685681">
              <a:lnSpc>
                <a:spcPct val="130000"/>
              </a:lnSpc>
            </a:pPr>
            <a:endParaRPr lang="en-US" altLang="zh-CN" sz="1200" dirty="0" smtClean="0">
              <a:solidFill>
                <a:prstClr val="black">
                  <a:lumMod val="75000"/>
                  <a:lumOff val="25000"/>
                </a:prstClr>
              </a:solidFill>
              <a:latin typeface="微软雅黑" panose="020B0503020204020204" pitchFamily="34" charset="-122"/>
              <a:ea typeface="微软雅黑" panose="020B0503020204020204" pitchFamily="34" charset="-122"/>
            </a:endParaRPr>
          </a:p>
          <a:p>
            <a:pPr defTabSz="685681">
              <a:lnSpc>
                <a:spcPct val="130000"/>
              </a:lnSpc>
            </a:pPr>
            <a:endPar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矩形 7"/>
          <p:cNvSpPr/>
          <p:nvPr/>
        </p:nvSpPr>
        <p:spPr>
          <a:xfrm>
            <a:off x="1485900" y="3254416"/>
            <a:ext cx="1866900" cy="381000"/>
          </a:xfrm>
          <a:prstGeom prst="rect">
            <a:avLst/>
          </a:prstGeom>
          <a:solidFill>
            <a:srgbClr val="007A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2. Author</a:t>
            </a:r>
            <a:endParaRPr lang="zh-CN" altLang="en-US" sz="3200" b="1" dirty="0"/>
          </a:p>
        </p:txBody>
      </p:sp>
      <p:sp>
        <p:nvSpPr>
          <p:cNvPr id="9" name="矩形 8"/>
          <p:cNvSpPr/>
          <p:nvPr/>
        </p:nvSpPr>
        <p:spPr>
          <a:xfrm>
            <a:off x="2699409" y="3705678"/>
            <a:ext cx="7672219" cy="869467"/>
          </a:xfrm>
          <a:prstGeom prst="rect">
            <a:avLst/>
          </a:prstGeom>
        </p:spPr>
        <p:txBody>
          <a:bodyPr wrap="square" lIns="68570" tIns="34289" rIns="68570" bIns="34289">
            <a:spAutoFit/>
          </a:bodyPr>
          <a:lstStyle/>
          <a:p>
            <a:pPr defTabSz="685681">
              <a:lnSpc>
                <a:spcPct val="130000"/>
              </a:lnSpc>
            </a:pPr>
            <a:r>
              <a:rPr lang="en-US" altLang="zh-CN" sz="2000" dirty="0" smtClean="0">
                <a:solidFill>
                  <a:prstClr val="black">
                    <a:lumMod val="75000"/>
                    <a:lumOff val="25000"/>
                  </a:prstClr>
                </a:solidFill>
                <a:latin typeface="Times New Roman" pitchFamily="18" charset="0"/>
                <a:ea typeface="宋体" pitchFamily="2" charset="-122"/>
                <a:cs typeface="Times New Roman" pitchFamily="18" charset="0"/>
              </a:rPr>
              <a:t>   </a:t>
            </a:r>
            <a:r>
              <a:rPr lang="en-US" altLang="zh-CN" sz="2000" dirty="0" err="1" smtClean="0">
                <a:solidFill>
                  <a:prstClr val="black">
                    <a:lumMod val="75000"/>
                    <a:lumOff val="25000"/>
                  </a:prstClr>
                </a:solidFill>
                <a:latin typeface="Times New Roman" pitchFamily="18" charset="0"/>
                <a:ea typeface="宋体" pitchFamily="2" charset="-122"/>
                <a:cs typeface="Times New Roman" pitchFamily="18" charset="0"/>
              </a:rPr>
              <a:t>Itaykama</a:t>
            </a:r>
            <a:r>
              <a:rPr lang="zh-CN" altLang="en-US" sz="2000" dirty="0" smtClean="0">
                <a:solidFill>
                  <a:prstClr val="black">
                    <a:lumMod val="75000"/>
                    <a:lumOff val="25000"/>
                  </a:prstClr>
                </a:solidFill>
                <a:latin typeface="Times New Roman" pitchFamily="18" charset="0"/>
                <a:ea typeface="宋体" pitchFamily="2" charset="-122"/>
                <a:cs typeface="Times New Roman" pitchFamily="18" charset="0"/>
              </a:rPr>
              <a:t>、</a:t>
            </a:r>
            <a:r>
              <a:rPr lang="en-US" altLang="zh-CN" sz="2000" dirty="0" smtClean="0">
                <a:solidFill>
                  <a:prstClr val="black">
                    <a:lumMod val="75000"/>
                    <a:lumOff val="25000"/>
                  </a:prstClr>
                </a:solidFill>
                <a:latin typeface="Times New Roman" pitchFamily="18" charset="0"/>
                <a:ea typeface="宋体" pitchFamily="2" charset="-122"/>
                <a:cs typeface="Times New Roman" pitchFamily="18" charset="0"/>
              </a:rPr>
              <a:t>Dan </a:t>
            </a:r>
            <a:r>
              <a:rPr lang="en-US" altLang="zh-CN" sz="2000" dirty="0" smtClean="0">
                <a:solidFill>
                  <a:prstClr val="black">
                    <a:lumMod val="75000"/>
                    <a:lumOff val="25000"/>
                  </a:prstClr>
                </a:solidFill>
                <a:latin typeface="Times New Roman" pitchFamily="18" charset="0"/>
                <a:ea typeface="宋体" pitchFamily="2" charset="-122"/>
                <a:cs typeface="Times New Roman" pitchFamily="18" charset="0"/>
              </a:rPr>
              <a:t>.</a:t>
            </a:r>
            <a:r>
              <a:rPr lang="en-US" altLang="zh-CN" sz="2000" dirty="0" err="1" smtClean="0">
                <a:solidFill>
                  <a:prstClr val="black">
                    <a:lumMod val="75000"/>
                    <a:lumOff val="25000"/>
                  </a:prstClr>
                </a:solidFill>
                <a:latin typeface="Times New Roman" pitchFamily="18" charset="0"/>
                <a:ea typeface="宋体" pitchFamily="2" charset="-122"/>
                <a:cs typeface="Times New Roman" pitchFamily="18" charset="0"/>
              </a:rPr>
              <a:t>Weyiss</a:t>
            </a:r>
            <a:endParaRPr lang="zh-CN" altLang="en-US" sz="2000" dirty="0" smtClean="0">
              <a:solidFill>
                <a:prstClr val="black">
                  <a:lumMod val="75000"/>
                  <a:lumOff val="25000"/>
                </a:prstClr>
              </a:solidFill>
              <a:latin typeface="Times New Roman" pitchFamily="18" charset="0"/>
              <a:ea typeface="宋体" pitchFamily="2" charset="-122"/>
              <a:cs typeface="Times New Roman" pitchFamily="18" charset="0"/>
            </a:endParaRPr>
          </a:p>
          <a:p>
            <a:pPr defTabSz="685681">
              <a:lnSpc>
                <a:spcPct val="130000"/>
              </a:lnSpc>
            </a:pPr>
            <a:endParaRPr lang="zh-CN" altLang="en-US" sz="2000" dirty="0">
              <a:solidFill>
                <a:prstClr val="black">
                  <a:lumMod val="75000"/>
                  <a:lumOff val="25000"/>
                </a:prstClr>
              </a:solidFill>
              <a:latin typeface="Times New Roman" pitchFamily="18" charset="0"/>
              <a:ea typeface="宋体" pitchFamily="2" charset="-122"/>
              <a:cs typeface="Times New Roman" pitchFamily="18" charset="0"/>
            </a:endParaRPr>
          </a:p>
        </p:txBody>
      </p:sp>
      <p:sp>
        <p:nvSpPr>
          <p:cNvPr id="10" name="矩形 9"/>
          <p:cNvSpPr/>
          <p:nvPr/>
        </p:nvSpPr>
        <p:spPr>
          <a:xfrm>
            <a:off x="1485900" y="4699082"/>
            <a:ext cx="1866900" cy="381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3. source</a:t>
            </a:r>
            <a:endParaRPr lang="zh-CN" altLang="en-US" sz="3200" b="1" dirty="0"/>
          </a:p>
        </p:txBody>
      </p:sp>
      <p:sp>
        <p:nvSpPr>
          <p:cNvPr id="11" name="矩形 10"/>
          <p:cNvSpPr/>
          <p:nvPr/>
        </p:nvSpPr>
        <p:spPr>
          <a:xfrm>
            <a:off x="1428749" y="5162219"/>
            <a:ext cx="7682977" cy="426333"/>
          </a:xfrm>
          <a:prstGeom prst="rect">
            <a:avLst/>
          </a:prstGeom>
        </p:spPr>
        <p:txBody>
          <a:bodyPr wrap="square" lIns="68570" tIns="34289" rIns="68570" bIns="34289">
            <a:spAutoFit/>
          </a:bodyPr>
          <a:lstStyle/>
          <a:p>
            <a:pPr defTabSz="685681">
              <a:lnSpc>
                <a:spcPct val="130000"/>
              </a:lnSpc>
            </a:pPr>
            <a:r>
              <a:rPr lang="en-US" altLang="zh-CN" sz="2000" dirty="0" smtClean="0">
                <a:solidFill>
                  <a:prstClr val="black">
                    <a:lumMod val="75000"/>
                    <a:lumOff val="25000"/>
                  </a:prstClr>
                </a:solidFill>
                <a:latin typeface="Times New Roman" pitchFamily="18" charset="0"/>
                <a:ea typeface="宋体" pitchFamily="2" charset="-122"/>
                <a:cs typeface="Times New Roman" pitchFamily="18" charset="0"/>
              </a:rPr>
              <a:t>                      Journal of Accounting Research</a:t>
            </a:r>
          </a:p>
        </p:txBody>
      </p:sp>
      <p:sp>
        <p:nvSpPr>
          <p:cNvPr id="28" name="文本框 27"/>
          <p:cNvSpPr txBox="1"/>
          <p:nvPr/>
        </p:nvSpPr>
        <p:spPr>
          <a:xfrm>
            <a:off x="10094306" y="2486023"/>
            <a:ext cx="822326" cy="276999"/>
          </a:xfrm>
          <a:prstGeom prst="rect">
            <a:avLst/>
          </a:prstGeom>
          <a:noFill/>
        </p:spPr>
        <p:txBody>
          <a:bodyPr wrap="square" rtlCol="0">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添文本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9" name="Freeform 124"/>
          <p:cNvSpPr>
            <a:spLocks noEditPoints="1"/>
          </p:cNvSpPr>
          <p:nvPr/>
        </p:nvSpPr>
        <p:spPr bwMode="auto">
          <a:xfrm>
            <a:off x="8775111" y="3159279"/>
            <a:ext cx="411616" cy="506412"/>
          </a:xfrm>
          <a:custGeom>
            <a:avLst/>
            <a:gdLst/>
            <a:ahLst/>
            <a:cxnLst>
              <a:cxn ang="0">
                <a:pos x="318" y="292"/>
              </a:cxn>
              <a:cxn ang="0">
                <a:pos x="288" y="262"/>
              </a:cxn>
              <a:cxn ang="0">
                <a:pos x="248" y="244"/>
              </a:cxn>
              <a:cxn ang="0">
                <a:pos x="220" y="346"/>
              </a:cxn>
              <a:cxn ang="0">
                <a:pos x="214" y="358"/>
              </a:cxn>
              <a:cxn ang="0">
                <a:pos x="202" y="362"/>
              </a:cxn>
              <a:cxn ang="0">
                <a:pos x="196" y="362"/>
              </a:cxn>
              <a:cxn ang="0">
                <a:pos x="186" y="352"/>
              </a:cxn>
              <a:cxn ang="0">
                <a:pos x="186" y="266"/>
              </a:cxn>
              <a:cxn ang="0">
                <a:pos x="184" y="258"/>
              </a:cxn>
              <a:cxn ang="0">
                <a:pos x="172" y="246"/>
              </a:cxn>
              <a:cxn ang="0">
                <a:pos x="164" y="244"/>
              </a:cxn>
              <a:cxn ang="0">
                <a:pos x="150" y="250"/>
              </a:cxn>
              <a:cxn ang="0">
                <a:pos x="144" y="266"/>
              </a:cxn>
              <a:cxn ang="0">
                <a:pos x="144" y="346"/>
              </a:cxn>
              <a:cxn ang="0">
                <a:pos x="138" y="358"/>
              </a:cxn>
              <a:cxn ang="0">
                <a:pos x="126" y="362"/>
              </a:cxn>
              <a:cxn ang="0">
                <a:pos x="120" y="362"/>
              </a:cxn>
              <a:cxn ang="0">
                <a:pos x="110" y="352"/>
              </a:cxn>
              <a:cxn ang="0">
                <a:pos x="80" y="244"/>
              </a:cxn>
              <a:cxn ang="0">
                <a:pos x="60" y="252"/>
              </a:cxn>
              <a:cxn ang="0">
                <a:pos x="24" y="276"/>
              </a:cxn>
              <a:cxn ang="0">
                <a:pos x="10" y="292"/>
              </a:cxn>
              <a:cxn ang="0">
                <a:pos x="2" y="310"/>
              </a:cxn>
              <a:cxn ang="0">
                <a:pos x="0" y="330"/>
              </a:cxn>
              <a:cxn ang="0">
                <a:pos x="0" y="354"/>
              </a:cxn>
              <a:cxn ang="0">
                <a:pos x="0" y="372"/>
              </a:cxn>
              <a:cxn ang="0">
                <a:pos x="2" y="384"/>
              </a:cxn>
              <a:cxn ang="0">
                <a:pos x="10" y="396"/>
              </a:cxn>
              <a:cxn ang="0">
                <a:pos x="20" y="402"/>
              </a:cxn>
              <a:cxn ang="0">
                <a:pos x="34" y="406"/>
              </a:cxn>
              <a:cxn ang="0">
                <a:pos x="296" y="406"/>
              </a:cxn>
              <a:cxn ang="0">
                <a:pos x="308" y="402"/>
              </a:cxn>
              <a:cxn ang="0">
                <a:pos x="320" y="396"/>
              </a:cxn>
              <a:cxn ang="0">
                <a:pos x="326" y="384"/>
              </a:cxn>
              <a:cxn ang="0">
                <a:pos x="330" y="372"/>
              </a:cxn>
              <a:cxn ang="0">
                <a:pos x="330" y="338"/>
              </a:cxn>
              <a:cxn ang="0">
                <a:pos x="330" y="330"/>
              </a:cxn>
              <a:cxn ang="0">
                <a:pos x="326" y="310"/>
              </a:cxn>
              <a:cxn ang="0">
                <a:pos x="318" y="292"/>
              </a:cxn>
              <a:cxn ang="0">
                <a:pos x="76" y="88"/>
              </a:cxn>
              <a:cxn ang="0">
                <a:pos x="78" y="108"/>
              </a:cxn>
              <a:cxn ang="0">
                <a:pos x="88" y="148"/>
              </a:cxn>
              <a:cxn ang="0">
                <a:pos x="110" y="186"/>
              </a:cxn>
              <a:cxn ang="0">
                <a:pos x="126" y="198"/>
              </a:cxn>
              <a:cxn ang="0">
                <a:pos x="144" y="208"/>
              </a:cxn>
              <a:cxn ang="0">
                <a:pos x="164" y="210"/>
              </a:cxn>
              <a:cxn ang="0">
                <a:pos x="174" y="210"/>
              </a:cxn>
              <a:cxn ang="0">
                <a:pos x="194" y="204"/>
              </a:cxn>
              <a:cxn ang="0">
                <a:pos x="210" y="192"/>
              </a:cxn>
              <a:cxn ang="0">
                <a:pos x="230" y="168"/>
              </a:cxn>
              <a:cxn ang="0">
                <a:pos x="248" y="128"/>
              </a:cxn>
              <a:cxn ang="0">
                <a:pos x="254" y="88"/>
              </a:cxn>
              <a:cxn ang="0">
                <a:pos x="252" y="70"/>
              </a:cxn>
              <a:cxn ang="0">
                <a:pos x="238" y="38"/>
              </a:cxn>
              <a:cxn ang="0">
                <a:pos x="214" y="14"/>
              </a:cxn>
              <a:cxn ang="0">
                <a:pos x="182" y="0"/>
              </a:cxn>
              <a:cxn ang="0">
                <a:pos x="164" y="0"/>
              </a:cxn>
              <a:cxn ang="0">
                <a:pos x="130" y="6"/>
              </a:cxn>
              <a:cxn ang="0">
                <a:pos x="102" y="26"/>
              </a:cxn>
              <a:cxn ang="0">
                <a:pos x="82" y="54"/>
              </a:cxn>
              <a:cxn ang="0">
                <a:pos x="76" y="88"/>
              </a:cxn>
            </a:cxnLst>
            <a:rect l="0" t="0" r="r" b="b"/>
            <a:pathLst>
              <a:path w="330" h="406">
                <a:moveTo>
                  <a:pt x="318" y="292"/>
                </a:moveTo>
                <a:lnTo>
                  <a:pt x="318" y="292"/>
                </a:lnTo>
                <a:lnTo>
                  <a:pt x="304" y="276"/>
                </a:lnTo>
                <a:lnTo>
                  <a:pt x="288" y="262"/>
                </a:lnTo>
                <a:lnTo>
                  <a:pt x="270" y="252"/>
                </a:lnTo>
                <a:lnTo>
                  <a:pt x="248" y="244"/>
                </a:lnTo>
                <a:lnTo>
                  <a:pt x="220" y="346"/>
                </a:lnTo>
                <a:lnTo>
                  <a:pt x="220" y="346"/>
                </a:lnTo>
                <a:lnTo>
                  <a:pt x="218" y="352"/>
                </a:lnTo>
                <a:lnTo>
                  <a:pt x="214" y="358"/>
                </a:lnTo>
                <a:lnTo>
                  <a:pt x="210" y="362"/>
                </a:lnTo>
                <a:lnTo>
                  <a:pt x="202" y="362"/>
                </a:lnTo>
                <a:lnTo>
                  <a:pt x="202" y="362"/>
                </a:lnTo>
                <a:lnTo>
                  <a:pt x="196" y="362"/>
                </a:lnTo>
                <a:lnTo>
                  <a:pt x="190" y="358"/>
                </a:lnTo>
                <a:lnTo>
                  <a:pt x="186" y="352"/>
                </a:lnTo>
                <a:lnTo>
                  <a:pt x="186" y="346"/>
                </a:lnTo>
                <a:lnTo>
                  <a:pt x="186" y="266"/>
                </a:lnTo>
                <a:lnTo>
                  <a:pt x="186" y="266"/>
                </a:lnTo>
                <a:lnTo>
                  <a:pt x="184" y="258"/>
                </a:lnTo>
                <a:lnTo>
                  <a:pt x="180" y="250"/>
                </a:lnTo>
                <a:lnTo>
                  <a:pt x="172" y="246"/>
                </a:lnTo>
                <a:lnTo>
                  <a:pt x="164" y="244"/>
                </a:lnTo>
                <a:lnTo>
                  <a:pt x="164" y="244"/>
                </a:lnTo>
                <a:lnTo>
                  <a:pt x="156" y="246"/>
                </a:lnTo>
                <a:lnTo>
                  <a:pt x="150" y="250"/>
                </a:lnTo>
                <a:lnTo>
                  <a:pt x="144" y="258"/>
                </a:lnTo>
                <a:lnTo>
                  <a:pt x="144" y="266"/>
                </a:lnTo>
                <a:lnTo>
                  <a:pt x="144" y="346"/>
                </a:lnTo>
                <a:lnTo>
                  <a:pt x="144" y="346"/>
                </a:lnTo>
                <a:lnTo>
                  <a:pt x="142" y="352"/>
                </a:lnTo>
                <a:lnTo>
                  <a:pt x="138" y="358"/>
                </a:lnTo>
                <a:lnTo>
                  <a:pt x="132" y="362"/>
                </a:lnTo>
                <a:lnTo>
                  <a:pt x="126" y="362"/>
                </a:lnTo>
                <a:lnTo>
                  <a:pt x="126" y="362"/>
                </a:lnTo>
                <a:lnTo>
                  <a:pt x="120" y="362"/>
                </a:lnTo>
                <a:lnTo>
                  <a:pt x="114" y="358"/>
                </a:lnTo>
                <a:lnTo>
                  <a:pt x="110" y="352"/>
                </a:lnTo>
                <a:lnTo>
                  <a:pt x="110" y="346"/>
                </a:lnTo>
                <a:lnTo>
                  <a:pt x="80" y="244"/>
                </a:lnTo>
                <a:lnTo>
                  <a:pt x="80" y="244"/>
                </a:lnTo>
                <a:lnTo>
                  <a:pt x="60" y="252"/>
                </a:lnTo>
                <a:lnTo>
                  <a:pt x="40" y="262"/>
                </a:lnTo>
                <a:lnTo>
                  <a:pt x="24" y="276"/>
                </a:lnTo>
                <a:lnTo>
                  <a:pt x="10" y="292"/>
                </a:lnTo>
                <a:lnTo>
                  <a:pt x="10" y="292"/>
                </a:lnTo>
                <a:lnTo>
                  <a:pt x="6" y="300"/>
                </a:lnTo>
                <a:lnTo>
                  <a:pt x="2" y="310"/>
                </a:lnTo>
                <a:lnTo>
                  <a:pt x="0" y="330"/>
                </a:lnTo>
                <a:lnTo>
                  <a:pt x="0" y="330"/>
                </a:lnTo>
                <a:lnTo>
                  <a:pt x="0" y="338"/>
                </a:lnTo>
                <a:lnTo>
                  <a:pt x="0" y="354"/>
                </a:lnTo>
                <a:lnTo>
                  <a:pt x="0" y="372"/>
                </a:lnTo>
                <a:lnTo>
                  <a:pt x="0" y="372"/>
                </a:lnTo>
                <a:lnTo>
                  <a:pt x="0" y="378"/>
                </a:lnTo>
                <a:lnTo>
                  <a:pt x="2" y="384"/>
                </a:lnTo>
                <a:lnTo>
                  <a:pt x="6" y="390"/>
                </a:lnTo>
                <a:lnTo>
                  <a:pt x="10" y="396"/>
                </a:lnTo>
                <a:lnTo>
                  <a:pt x="14" y="400"/>
                </a:lnTo>
                <a:lnTo>
                  <a:pt x="20" y="402"/>
                </a:lnTo>
                <a:lnTo>
                  <a:pt x="26" y="404"/>
                </a:lnTo>
                <a:lnTo>
                  <a:pt x="34" y="406"/>
                </a:lnTo>
                <a:lnTo>
                  <a:pt x="296" y="406"/>
                </a:lnTo>
                <a:lnTo>
                  <a:pt x="296" y="406"/>
                </a:lnTo>
                <a:lnTo>
                  <a:pt x="302" y="404"/>
                </a:lnTo>
                <a:lnTo>
                  <a:pt x="308" y="402"/>
                </a:lnTo>
                <a:lnTo>
                  <a:pt x="314" y="400"/>
                </a:lnTo>
                <a:lnTo>
                  <a:pt x="320" y="396"/>
                </a:lnTo>
                <a:lnTo>
                  <a:pt x="324" y="390"/>
                </a:lnTo>
                <a:lnTo>
                  <a:pt x="326" y="384"/>
                </a:lnTo>
                <a:lnTo>
                  <a:pt x="328" y="378"/>
                </a:lnTo>
                <a:lnTo>
                  <a:pt x="330" y="372"/>
                </a:lnTo>
                <a:lnTo>
                  <a:pt x="330" y="354"/>
                </a:lnTo>
                <a:lnTo>
                  <a:pt x="330" y="338"/>
                </a:lnTo>
                <a:lnTo>
                  <a:pt x="330" y="338"/>
                </a:lnTo>
                <a:lnTo>
                  <a:pt x="330" y="330"/>
                </a:lnTo>
                <a:lnTo>
                  <a:pt x="330" y="330"/>
                </a:lnTo>
                <a:lnTo>
                  <a:pt x="326" y="310"/>
                </a:lnTo>
                <a:lnTo>
                  <a:pt x="324" y="300"/>
                </a:lnTo>
                <a:lnTo>
                  <a:pt x="318" y="292"/>
                </a:lnTo>
                <a:lnTo>
                  <a:pt x="318" y="292"/>
                </a:lnTo>
                <a:close/>
                <a:moveTo>
                  <a:pt x="76" y="88"/>
                </a:moveTo>
                <a:lnTo>
                  <a:pt x="76" y="88"/>
                </a:lnTo>
                <a:lnTo>
                  <a:pt x="78" y="108"/>
                </a:lnTo>
                <a:lnTo>
                  <a:pt x="82" y="128"/>
                </a:lnTo>
                <a:lnTo>
                  <a:pt x="88" y="148"/>
                </a:lnTo>
                <a:lnTo>
                  <a:pt x="98" y="168"/>
                </a:lnTo>
                <a:lnTo>
                  <a:pt x="110" y="186"/>
                </a:lnTo>
                <a:lnTo>
                  <a:pt x="118" y="192"/>
                </a:lnTo>
                <a:lnTo>
                  <a:pt x="126" y="198"/>
                </a:lnTo>
                <a:lnTo>
                  <a:pt x="134" y="204"/>
                </a:lnTo>
                <a:lnTo>
                  <a:pt x="144" y="208"/>
                </a:lnTo>
                <a:lnTo>
                  <a:pt x="154" y="210"/>
                </a:lnTo>
                <a:lnTo>
                  <a:pt x="164" y="210"/>
                </a:lnTo>
                <a:lnTo>
                  <a:pt x="164" y="210"/>
                </a:lnTo>
                <a:lnTo>
                  <a:pt x="174" y="210"/>
                </a:lnTo>
                <a:lnTo>
                  <a:pt x="184" y="208"/>
                </a:lnTo>
                <a:lnTo>
                  <a:pt x="194" y="204"/>
                </a:lnTo>
                <a:lnTo>
                  <a:pt x="202" y="198"/>
                </a:lnTo>
                <a:lnTo>
                  <a:pt x="210" y="192"/>
                </a:lnTo>
                <a:lnTo>
                  <a:pt x="218" y="186"/>
                </a:lnTo>
                <a:lnTo>
                  <a:pt x="230" y="168"/>
                </a:lnTo>
                <a:lnTo>
                  <a:pt x="240" y="148"/>
                </a:lnTo>
                <a:lnTo>
                  <a:pt x="248" y="128"/>
                </a:lnTo>
                <a:lnTo>
                  <a:pt x="252" y="108"/>
                </a:lnTo>
                <a:lnTo>
                  <a:pt x="254" y="88"/>
                </a:lnTo>
                <a:lnTo>
                  <a:pt x="254" y="88"/>
                </a:lnTo>
                <a:lnTo>
                  <a:pt x="252" y="70"/>
                </a:lnTo>
                <a:lnTo>
                  <a:pt x="246" y="54"/>
                </a:lnTo>
                <a:lnTo>
                  <a:pt x="238" y="38"/>
                </a:lnTo>
                <a:lnTo>
                  <a:pt x="228" y="26"/>
                </a:lnTo>
                <a:lnTo>
                  <a:pt x="214" y="14"/>
                </a:lnTo>
                <a:lnTo>
                  <a:pt x="200" y="6"/>
                </a:lnTo>
                <a:lnTo>
                  <a:pt x="182" y="0"/>
                </a:lnTo>
                <a:lnTo>
                  <a:pt x="164" y="0"/>
                </a:lnTo>
                <a:lnTo>
                  <a:pt x="164" y="0"/>
                </a:lnTo>
                <a:lnTo>
                  <a:pt x="146" y="0"/>
                </a:lnTo>
                <a:lnTo>
                  <a:pt x="130" y="6"/>
                </a:lnTo>
                <a:lnTo>
                  <a:pt x="114" y="14"/>
                </a:lnTo>
                <a:lnTo>
                  <a:pt x="102" y="26"/>
                </a:lnTo>
                <a:lnTo>
                  <a:pt x="90" y="38"/>
                </a:lnTo>
                <a:lnTo>
                  <a:pt x="82" y="54"/>
                </a:lnTo>
                <a:lnTo>
                  <a:pt x="78" y="70"/>
                </a:lnTo>
                <a:lnTo>
                  <a:pt x="76" y="88"/>
                </a:lnTo>
                <a:lnTo>
                  <a:pt x="76" y="8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30" name="文本框 29"/>
          <p:cNvSpPr txBox="1"/>
          <p:nvPr/>
        </p:nvSpPr>
        <p:spPr>
          <a:xfrm>
            <a:off x="8612960" y="3707758"/>
            <a:ext cx="822326" cy="276999"/>
          </a:xfrm>
          <a:prstGeom prst="rect">
            <a:avLst/>
          </a:prstGeom>
          <a:noFill/>
        </p:spPr>
        <p:txBody>
          <a:bodyPr wrap="square" rtlCol="0">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添加文本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1" name="Freeform 124"/>
          <p:cNvSpPr>
            <a:spLocks noEditPoints="1"/>
          </p:cNvSpPr>
          <p:nvPr/>
        </p:nvSpPr>
        <p:spPr bwMode="auto">
          <a:xfrm>
            <a:off x="7538547" y="4475240"/>
            <a:ext cx="411616" cy="506412"/>
          </a:xfrm>
          <a:custGeom>
            <a:avLst/>
            <a:gdLst/>
            <a:ahLst/>
            <a:cxnLst>
              <a:cxn ang="0">
                <a:pos x="318" y="292"/>
              </a:cxn>
              <a:cxn ang="0">
                <a:pos x="288" y="262"/>
              </a:cxn>
              <a:cxn ang="0">
                <a:pos x="248" y="244"/>
              </a:cxn>
              <a:cxn ang="0">
                <a:pos x="220" y="346"/>
              </a:cxn>
              <a:cxn ang="0">
                <a:pos x="214" y="358"/>
              </a:cxn>
              <a:cxn ang="0">
                <a:pos x="202" y="362"/>
              </a:cxn>
              <a:cxn ang="0">
                <a:pos x="196" y="362"/>
              </a:cxn>
              <a:cxn ang="0">
                <a:pos x="186" y="352"/>
              </a:cxn>
              <a:cxn ang="0">
                <a:pos x="186" y="266"/>
              </a:cxn>
              <a:cxn ang="0">
                <a:pos x="184" y="258"/>
              </a:cxn>
              <a:cxn ang="0">
                <a:pos x="172" y="246"/>
              </a:cxn>
              <a:cxn ang="0">
                <a:pos x="164" y="244"/>
              </a:cxn>
              <a:cxn ang="0">
                <a:pos x="150" y="250"/>
              </a:cxn>
              <a:cxn ang="0">
                <a:pos x="144" y="266"/>
              </a:cxn>
              <a:cxn ang="0">
                <a:pos x="144" y="346"/>
              </a:cxn>
              <a:cxn ang="0">
                <a:pos x="138" y="358"/>
              </a:cxn>
              <a:cxn ang="0">
                <a:pos x="126" y="362"/>
              </a:cxn>
              <a:cxn ang="0">
                <a:pos x="120" y="362"/>
              </a:cxn>
              <a:cxn ang="0">
                <a:pos x="110" y="352"/>
              </a:cxn>
              <a:cxn ang="0">
                <a:pos x="80" y="244"/>
              </a:cxn>
              <a:cxn ang="0">
                <a:pos x="60" y="252"/>
              </a:cxn>
              <a:cxn ang="0">
                <a:pos x="24" y="276"/>
              </a:cxn>
              <a:cxn ang="0">
                <a:pos x="10" y="292"/>
              </a:cxn>
              <a:cxn ang="0">
                <a:pos x="2" y="310"/>
              </a:cxn>
              <a:cxn ang="0">
                <a:pos x="0" y="330"/>
              </a:cxn>
              <a:cxn ang="0">
                <a:pos x="0" y="354"/>
              </a:cxn>
              <a:cxn ang="0">
                <a:pos x="0" y="372"/>
              </a:cxn>
              <a:cxn ang="0">
                <a:pos x="2" y="384"/>
              </a:cxn>
              <a:cxn ang="0">
                <a:pos x="10" y="396"/>
              </a:cxn>
              <a:cxn ang="0">
                <a:pos x="20" y="402"/>
              </a:cxn>
              <a:cxn ang="0">
                <a:pos x="34" y="406"/>
              </a:cxn>
              <a:cxn ang="0">
                <a:pos x="296" y="406"/>
              </a:cxn>
              <a:cxn ang="0">
                <a:pos x="308" y="402"/>
              </a:cxn>
              <a:cxn ang="0">
                <a:pos x="320" y="396"/>
              </a:cxn>
              <a:cxn ang="0">
                <a:pos x="326" y="384"/>
              </a:cxn>
              <a:cxn ang="0">
                <a:pos x="330" y="372"/>
              </a:cxn>
              <a:cxn ang="0">
                <a:pos x="330" y="338"/>
              </a:cxn>
              <a:cxn ang="0">
                <a:pos x="330" y="330"/>
              </a:cxn>
              <a:cxn ang="0">
                <a:pos x="326" y="310"/>
              </a:cxn>
              <a:cxn ang="0">
                <a:pos x="318" y="292"/>
              </a:cxn>
              <a:cxn ang="0">
                <a:pos x="76" y="88"/>
              </a:cxn>
              <a:cxn ang="0">
                <a:pos x="78" y="108"/>
              </a:cxn>
              <a:cxn ang="0">
                <a:pos x="88" y="148"/>
              </a:cxn>
              <a:cxn ang="0">
                <a:pos x="110" y="186"/>
              </a:cxn>
              <a:cxn ang="0">
                <a:pos x="126" y="198"/>
              </a:cxn>
              <a:cxn ang="0">
                <a:pos x="144" y="208"/>
              </a:cxn>
              <a:cxn ang="0">
                <a:pos x="164" y="210"/>
              </a:cxn>
              <a:cxn ang="0">
                <a:pos x="174" y="210"/>
              </a:cxn>
              <a:cxn ang="0">
                <a:pos x="194" y="204"/>
              </a:cxn>
              <a:cxn ang="0">
                <a:pos x="210" y="192"/>
              </a:cxn>
              <a:cxn ang="0">
                <a:pos x="230" y="168"/>
              </a:cxn>
              <a:cxn ang="0">
                <a:pos x="248" y="128"/>
              </a:cxn>
              <a:cxn ang="0">
                <a:pos x="254" y="88"/>
              </a:cxn>
              <a:cxn ang="0">
                <a:pos x="252" y="70"/>
              </a:cxn>
              <a:cxn ang="0">
                <a:pos x="238" y="38"/>
              </a:cxn>
              <a:cxn ang="0">
                <a:pos x="214" y="14"/>
              </a:cxn>
              <a:cxn ang="0">
                <a:pos x="182" y="0"/>
              </a:cxn>
              <a:cxn ang="0">
                <a:pos x="164" y="0"/>
              </a:cxn>
              <a:cxn ang="0">
                <a:pos x="130" y="6"/>
              </a:cxn>
              <a:cxn ang="0">
                <a:pos x="102" y="26"/>
              </a:cxn>
              <a:cxn ang="0">
                <a:pos x="82" y="54"/>
              </a:cxn>
              <a:cxn ang="0">
                <a:pos x="76" y="88"/>
              </a:cxn>
            </a:cxnLst>
            <a:rect l="0" t="0" r="r" b="b"/>
            <a:pathLst>
              <a:path w="330" h="406">
                <a:moveTo>
                  <a:pt x="318" y="292"/>
                </a:moveTo>
                <a:lnTo>
                  <a:pt x="318" y="292"/>
                </a:lnTo>
                <a:lnTo>
                  <a:pt x="304" y="276"/>
                </a:lnTo>
                <a:lnTo>
                  <a:pt x="288" y="262"/>
                </a:lnTo>
                <a:lnTo>
                  <a:pt x="270" y="252"/>
                </a:lnTo>
                <a:lnTo>
                  <a:pt x="248" y="244"/>
                </a:lnTo>
                <a:lnTo>
                  <a:pt x="220" y="346"/>
                </a:lnTo>
                <a:lnTo>
                  <a:pt x="220" y="346"/>
                </a:lnTo>
                <a:lnTo>
                  <a:pt x="218" y="352"/>
                </a:lnTo>
                <a:lnTo>
                  <a:pt x="214" y="358"/>
                </a:lnTo>
                <a:lnTo>
                  <a:pt x="210" y="362"/>
                </a:lnTo>
                <a:lnTo>
                  <a:pt x="202" y="362"/>
                </a:lnTo>
                <a:lnTo>
                  <a:pt x="202" y="362"/>
                </a:lnTo>
                <a:lnTo>
                  <a:pt x="196" y="362"/>
                </a:lnTo>
                <a:lnTo>
                  <a:pt x="190" y="358"/>
                </a:lnTo>
                <a:lnTo>
                  <a:pt x="186" y="352"/>
                </a:lnTo>
                <a:lnTo>
                  <a:pt x="186" y="346"/>
                </a:lnTo>
                <a:lnTo>
                  <a:pt x="186" y="266"/>
                </a:lnTo>
                <a:lnTo>
                  <a:pt x="186" y="266"/>
                </a:lnTo>
                <a:lnTo>
                  <a:pt x="184" y="258"/>
                </a:lnTo>
                <a:lnTo>
                  <a:pt x="180" y="250"/>
                </a:lnTo>
                <a:lnTo>
                  <a:pt x="172" y="246"/>
                </a:lnTo>
                <a:lnTo>
                  <a:pt x="164" y="244"/>
                </a:lnTo>
                <a:lnTo>
                  <a:pt x="164" y="244"/>
                </a:lnTo>
                <a:lnTo>
                  <a:pt x="156" y="246"/>
                </a:lnTo>
                <a:lnTo>
                  <a:pt x="150" y="250"/>
                </a:lnTo>
                <a:lnTo>
                  <a:pt x="144" y="258"/>
                </a:lnTo>
                <a:lnTo>
                  <a:pt x="144" y="266"/>
                </a:lnTo>
                <a:lnTo>
                  <a:pt x="144" y="346"/>
                </a:lnTo>
                <a:lnTo>
                  <a:pt x="144" y="346"/>
                </a:lnTo>
                <a:lnTo>
                  <a:pt x="142" y="352"/>
                </a:lnTo>
                <a:lnTo>
                  <a:pt x="138" y="358"/>
                </a:lnTo>
                <a:lnTo>
                  <a:pt x="132" y="362"/>
                </a:lnTo>
                <a:lnTo>
                  <a:pt x="126" y="362"/>
                </a:lnTo>
                <a:lnTo>
                  <a:pt x="126" y="362"/>
                </a:lnTo>
                <a:lnTo>
                  <a:pt x="120" y="362"/>
                </a:lnTo>
                <a:lnTo>
                  <a:pt x="114" y="358"/>
                </a:lnTo>
                <a:lnTo>
                  <a:pt x="110" y="352"/>
                </a:lnTo>
                <a:lnTo>
                  <a:pt x="110" y="346"/>
                </a:lnTo>
                <a:lnTo>
                  <a:pt x="80" y="244"/>
                </a:lnTo>
                <a:lnTo>
                  <a:pt x="80" y="244"/>
                </a:lnTo>
                <a:lnTo>
                  <a:pt x="60" y="252"/>
                </a:lnTo>
                <a:lnTo>
                  <a:pt x="40" y="262"/>
                </a:lnTo>
                <a:lnTo>
                  <a:pt x="24" y="276"/>
                </a:lnTo>
                <a:lnTo>
                  <a:pt x="10" y="292"/>
                </a:lnTo>
                <a:lnTo>
                  <a:pt x="10" y="292"/>
                </a:lnTo>
                <a:lnTo>
                  <a:pt x="6" y="300"/>
                </a:lnTo>
                <a:lnTo>
                  <a:pt x="2" y="310"/>
                </a:lnTo>
                <a:lnTo>
                  <a:pt x="0" y="330"/>
                </a:lnTo>
                <a:lnTo>
                  <a:pt x="0" y="330"/>
                </a:lnTo>
                <a:lnTo>
                  <a:pt x="0" y="338"/>
                </a:lnTo>
                <a:lnTo>
                  <a:pt x="0" y="354"/>
                </a:lnTo>
                <a:lnTo>
                  <a:pt x="0" y="372"/>
                </a:lnTo>
                <a:lnTo>
                  <a:pt x="0" y="372"/>
                </a:lnTo>
                <a:lnTo>
                  <a:pt x="0" y="378"/>
                </a:lnTo>
                <a:lnTo>
                  <a:pt x="2" y="384"/>
                </a:lnTo>
                <a:lnTo>
                  <a:pt x="6" y="390"/>
                </a:lnTo>
                <a:lnTo>
                  <a:pt x="10" y="396"/>
                </a:lnTo>
                <a:lnTo>
                  <a:pt x="14" y="400"/>
                </a:lnTo>
                <a:lnTo>
                  <a:pt x="20" y="402"/>
                </a:lnTo>
                <a:lnTo>
                  <a:pt x="26" y="404"/>
                </a:lnTo>
                <a:lnTo>
                  <a:pt x="34" y="406"/>
                </a:lnTo>
                <a:lnTo>
                  <a:pt x="296" y="406"/>
                </a:lnTo>
                <a:lnTo>
                  <a:pt x="296" y="406"/>
                </a:lnTo>
                <a:lnTo>
                  <a:pt x="302" y="404"/>
                </a:lnTo>
                <a:lnTo>
                  <a:pt x="308" y="402"/>
                </a:lnTo>
                <a:lnTo>
                  <a:pt x="314" y="400"/>
                </a:lnTo>
                <a:lnTo>
                  <a:pt x="320" y="396"/>
                </a:lnTo>
                <a:lnTo>
                  <a:pt x="324" y="390"/>
                </a:lnTo>
                <a:lnTo>
                  <a:pt x="326" y="384"/>
                </a:lnTo>
                <a:lnTo>
                  <a:pt x="328" y="378"/>
                </a:lnTo>
                <a:lnTo>
                  <a:pt x="330" y="372"/>
                </a:lnTo>
                <a:lnTo>
                  <a:pt x="330" y="354"/>
                </a:lnTo>
                <a:lnTo>
                  <a:pt x="330" y="338"/>
                </a:lnTo>
                <a:lnTo>
                  <a:pt x="330" y="338"/>
                </a:lnTo>
                <a:lnTo>
                  <a:pt x="330" y="330"/>
                </a:lnTo>
                <a:lnTo>
                  <a:pt x="330" y="330"/>
                </a:lnTo>
                <a:lnTo>
                  <a:pt x="326" y="310"/>
                </a:lnTo>
                <a:lnTo>
                  <a:pt x="324" y="300"/>
                </a:lnTo>
                <a:lnTo>
                  <a:pt x="318" y="292"/>
                </a:lnTo>
                <a:lnTo>
                  <a:pt x="318" y="292"/>
                </a:lnTo>
                <a:close/>
                <a:moveTo>
                  <a:pt x="76" y="88"/>
                </a:moveTo>
                <a:lnTo>
                  <a:pt x="76" y="88"/>
                </a:lnTo>
                <a:lnTo>
                  <a:pt x="78" y="108"/>
                </a:lnTo>
                <a:lnTo>
                  <a:pt x="82" y="128"/>
                </a:lnTo>
                <a:lnTo>
                  <a:pt x="88" y="148"/>
                </a:lnTo>
                <a:lnTo>
                  <a:pt x="98" y="168"/>
                </a:lnTo>
                <a:lnTo>
                  <a:pt x="110" y="186"/>
                </a:lnTo>
                <a:lnTo>
                  <a:pt x="118" y="192"/>
                </a:lnTo>
                <a:lnTo>
                  <a:pt x="126" y="198"/>
                </a:lnTo>
                <a:lnTo>
                  <a:pt x="134" y="204"/>
                </a:lnTo>
                <a:lnTo>
                  <a:pt x="144" y="208"/>
                </a:lnTo>
                <a:lnTo>
                  <a:pt x="154" y="210"/>
                </a:lnTo>
                <a:lnTo>
                  <a:pt x="164" y="210"/>
                </a:lnTo>
                <a:lnTo>
                  <a:pt x="164" y="210"/>
                </a:lnTo>
                <a:lnTo>
                  <a:pt x="174" y="210"/>
                </a:lnTo>
                <a:lnTo>
                  <a:pt x="184" y="208"/>
                </a:lnTo>
                <a:lnTo>
                  <a:pt x="194" y="204"/>
                </a:lnTo>
                <a:lnTo>
                  <a:pt x="202" y="198"/>
                </a:lnTo>
                <a:lnTo>
                  <a:pt x="210" y="192"/>
                </a:lnTo>
                <a:lnTo>
                  <a:pt x="218" y="186"/>
                </a:lnTo>
                <a:lnTo>
                  <a:pt x="230" y="168"/>
                </a:lnTo>
                <a:lnTo>
                  <a:pt x="240" y="148"/>
                </a:lnTo>
                <a:lnTo>
                  <a:pt x="248" y="128"/>
                </a:lnTo>
                <a:lnTo>
                  <a:pt x="252" y="108"/>
                </a:lnTo>
                <a:lnTo>
                  <a:pt x="254" y="88"/>
                </a:lnTo>
                <a:lnTo>
                  <a:pt x="254" y="88"/>
                </a:lnTo>
                <a:lnTo>
                  <a:pt x="252" y="70"/>
                </a:lnTo>
                <a:lnTo>
                  <a:pt x="246" y="54"/>
                </a:lnTo>
                <a:lnTo>
                  <a:pt x="238" y="38"/>
                </a:lnTo>
                <a:lnTo>
                  <a:pt x="228" y="26"/>
                </a:lnTo>
                <a:lnTo>
                  <a:pt x="214" y="14"/>
                </a:lnTo>
                <a:lnTo>
                  <a:pt x="200" y="6"/>
                </a:lnTo>
                <a:lnTo>
                  <a:pt x="182" y="0"/>
                </a:lnTo>
                <a:lnTo>
                  <a:pt x="164" y="0"/>
                </a:lnTo>
                <a:lnTo>
                  <a:pt x="164" y="0"/>
                </a:lnTo>
                <a:lnTo>
                  <a:pt x="146" y="0"/>
                </a:lnTo>
                <a:lnTo>
                  <a:pt x="130" y="6"/>
                </a:lnTo>
                <a:lnTo>
                  <a:pt x="114" y="14"/>
                </a:lnTo>
                <a:lnTo>
                  <a:pt x="102" y="26"/>
                </a:lnTo>
                <a:lnTo>
                  <a:pt x="90" y="38"/>
                </a:lnTo>
                <a:lnTo>
                  <a:pt x="82" y="54"/>
                </a:lnTo>
                <a:lnTo>
                  <a:pt x="78" y="70"/>
                </a:lnTo>
                <a:lnTo>
                  <a:pt x="76" y="88"/>
                </a:lnTo>
                <a:lnTo>
                  <a:pt x="76" y="8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32" name="文本框 31"/>
          <p:cNvSpPr txBox="1"/>
          <p:nvPr/>
        </p:nvSpPr>
        <p:spPr>
          <a:xfrm>
            <a:off x="7376396" y="5023719"/>
            <a:ext cx="822326" cy="707886"/>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添加文本</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Freeform 124"/>
          <p:cNvSpPr>
            <a:spLocks noEditPoints="1"/>
          </p:cNvSpPr>
          <p:nvPr/>
        </p:nvSpPr>
        <p:spPr bwMode="auto">
          <a:xfrm>
            <a:off x="10256457" y="4475240"/>
            <a:ext cx="411616" cy="506412"/>
          </a:xfrm>
          <a:custGeom>
            <a:avLst/>
            <a:gdLst/>
            <a:ahLst/>
            <a:cxnLst>
              <a:cxn ang="0">
                <a:pos x="318" y="292"/>
              </a:cxn>
              <a:cxn ang="0">
                <a:pos x="288" y="262"/>
              </a:cxn>
              <a:cxn ang="0">
                <a:pos x="248" y="244"/>
              </a:cxn>
              <a:cxn ang="0">
                <a:pos x="220" y="346"/>
              </a:cxn>
              <a:cxn ang="0">
                <a:pos x="214" y="358"/>
              </a:cxn>
              <a:cxn ang="0">
                <a:pos x="202" y="362"/>
              </a:cxn>
              <a:cxn ang="0">
                <a:pos x="196" y="362"/>
              </a:cxn>
              <a:cxn ang="0">
                <a:pos x="186" y="352"/>
              </a:cxn>
              <a:cxn ang="0">
                <a:pos x="186" y="266"/>
              </a:cxn>
              <a:cxn ang="0">
                <a:pos x="184" y="258"/>
              </a:cxn>
              <a:cxn ang="0">
                <a:pos x="172" y="246"/>
              </a:cxn>
              <a:cxn ang="0">
                <a:pos x="164" y="244"/>
              </a:cxn>
              <a:cxn ang="0">
                <a:pos x="150" y="250"/>
              </a:cxn>
              <a:cxn ang="0">
                <a:pos x="144" y="266"/>
              </a:cxn>
              <a:cxn ang="0">
                <a:pos x="144" y="346"/>
              </a:cxn>
              <a:cxn ang="0">
                <a:pos x="138" y="358"/>
              </a:cxn>
              <a:cxn ang="0">
                <a:pos x="126" y="362"/>
              </a:cxn>
              <a:cxn ang="0">
                <a:pos x="120" y="362"/>
              </a:cxn>
              <a:cxn ang="0">
                <a:pos x="110" y="352"/>
              </a:cxn>
              <a:cxn ang="0">
                <a:pos x="80" y="244"/>
              </a:cxn>
              <a:cxn ang="0">
                <a:pos x="60" y="252"/>
              </a:cxn>
              <a:cxn ang="0">
                <a:pos x="24" y="276"/>
              </a:cxn>
              <a:cxn ang="0">
                <a:pos x="10" y="292"/>
              </a:cxn>
              <a:cxn ang="0">
                <a:pos x="2" y="310"/>
              </a:cxn>
              <a:cxn ang="0">
                <a:pos x="0" y="330"/>
              </a:cxn>
              <a:cxn ang="0">
                <a:pos x="0" y="354"/>
              </a:cxn>
              <a:cxn ang="0">
                <a:pos x="0" y="372"/>
              </a:cxn>
              <a:cxn ang="0">
                <a:pos x="2" y="384"/>
              </a:cxn>
              <a:cxn ang="0">
                <a:pos x="10" y="396"/>
              </a:cxn>
              <a:cxn ang="0">
                <a:pos x="20" y="402"/>
              </a:cxn>
              <a:cxn ang="0">
                <a:pos x="34" y="406"/>
              </a:cxn>
              <a:cxn ang="0">
                <a:pos x="296" y="406"/>
              </a:cxn>
              <a:cxn ang="0">
                <a:pos x="308" y="402"/>
              </a:cxn>
              <a:cxn ang="0">
                <a:pos x="320" y="396"/>
              </a:cxn>
              <a:cxn ang="0">
                <a:pos x="326" y="384"/>
              </a:cxn>
              <a:cxn ang="0">
                <a:pos x="330" y="372"/>
              </a:cxn>
              <a:cxn ang="0">
                <a:pos x="330" y="338"/>
              </a:cxn>
              <a:cxn ang="0">
                <a:pos x="330" y="330"/>
              </a:cxn>
              <a:cxn ang="0">
                <a:pos x="326" y="310"/>
              </a:cxn>
              <a:cxn ang="0">
                <a:pos x="318" y="292"/>
              </a:cxn>
              <a:cxn ang="0">
                <a:pos x="76" y="88"/>
              </a:cxn>
              <a:cxn ang="0">
                <a:pos x="78" y="108"/>
              </a:cxn>
              <a:cxn ang="0">
                <a:pos x="88" y="148"/>
              </a:cxn>
              <a:cxn ang="0">
                <a:pos x="110" y="186"/>
              </a:cxn>
              <a:cxn ang="0">
                <a:pos x="126" y="198"/>
              </a:cxn>
              <a:cxn ang="0">
                <a:pos x="144" y="208"/>
              </a:cxn>
              <a:cxn ang="0">
                <a:pos x="164" y="210"/>
              </a:cxn>
              <a:cxn ang="0">
                <a:pos x="174" y="210"/>
              </a:cxn>
              <a:cxn ang="0">
                <a:pos x="194" y="204"/>
              </a:cxn>
              <a:cxn ang="0">
                <a:pos x="210" y="192"/>
              </a:cxn>
              <a:cxn ang="0">
                <a:pos x="230" y="168"/>
              </a:cxn>
              <a:cxn ang="0">
                <a:pos x="248" y="128"/>
              </a:cxn>
              <a:cxn ang="0">
                <a:pos x="254" y="88"/>
              </a:cxn>
              <a:cxn ang="0">
                <a:pos x="252" y="70"/>
              </a:cxn>
              <a:cxn ang="0">
                <a:pos x="238" y="38"/>
              </a:cxn>
              <a:cxn ang="0">
                <a:pos x="214" y="14"/>
              </a:cxn>
              <a:cxn ang="0">
                <a:pos x="182" y="0"/>
              </a:cxn>
              <a:cxn ang="0">
                <a:pos x="164" y="0"/>
              </a:cxn>
              <a:cxn ang="0">
                <a:pos x="130" y="6"/>
              </a:cxn>
              <a:cxn ang="0">
                <a:pos x="102" y="26"/>
              </a:cxn>
              <a:cxn ang="0">
                <a:pos x="82" y="54"/>
              </a:cxn>
              <a:cxn ang="0">
                <a:pos x="76" y="88"/>
              </a:cxn>
            </a:cxnLst>
            <a:rect l="0" t="0" r="r" b="b"/>
            <a:pathLst>
              <a:path w="330" h="406">
                <a:moveTo>
                  <a:pt x="318" y="292"/>
                </a:moveTo>
                <a:lnTo>
                  <a:pt x="318" y="292"/>
                </a:lnTo>
                <a:lnTo>
                  <a:pt x="304" y="276"/>
                </a:lnTo>
                <a:lnTo>
                  <a:pt x="288" y="262"/>
                </a:lnTo>
                <a:lnTo>
                  <a:pt x="270" y="252"/>
                </a:lnTo>
                <a:lnTo>
                  <a:pt x="248" y="244"/>
                </a:lnTo>
                <a:lnTo>
                  <a:pt x="220" y="346"/>
                </a:lnTo>
                <a:lnTo>
                  <a:pt x="220" y="346"/>
                </a:lnTo>
                <a:lnTo>
                  <a:pt x="218" y="352"/>
                </a:lnTo>
                <a:lnTo>
                  <a:pt x="214" y="358"/>
                </a:lnTo>
                <a:lnTo>
                  <a:pt x="210" y="362"/>
                </a:lnTo>
                <a:lnTo>
                  <a:pt x="202" y="362"/>
                </a:lnTo>
                <a:lnTo>
                  <a:pt x="202" y="362"/>
                </a:lnTo>
                <a:lnTo>
                  <a:pt x="196" y="362"/>
                </a:lnTo>
                <a:lnTo>
                  <a:pt x="190" y="358"/>
                </a:lnTo>
                <a:lnTo>
                  <a:pt x="186" y="352"/>
                </a:lnTo>
                <a:lnTo>
                  <a:pt x="186" y="346"/>
                </a:lnTo>
                <a:lnTo>
                  <a:pt x="186" y="266"/>
                </a:lnTo>
                <a:lnTo>
                  <a:pt x="186" y="266"/>
                </a:lnTo>
                <a:lnTo>
                  <a:pt x="184" y="258"/>
                </a:lnTo>
                <a:lnTo>
                  <a:pt x="180" y="250"/>
                </a:lnTo>
                <a:lnTo>
                  <a:pt x="172" y="246"/>
                </a:lnTo>
                <a:lnTo>
                  <a:pt x="164" y="244"/>
                </a:lnTo>
                <a:lnTo>
                  <a:pt x="164" y="244"/>
                </a:lnTo>
                <a:lnTo>
                  <a:pt x="156" y="246"/>
                </a:lnTo>
                <a:lnTo>
                  <a:pt x="150" y="250"/>
                </a:lnTo>
                <a:lnTo>
                  <a:pt x="144" y="258"/>
                </a:lnTo>
                <a:lnTo>
                  <a:pt x="144" y="266"/>
                </a:lnTo>
                <a:lnTo>
                  <a:pt x="144" y="346"/>
                </a:lnTo>
                <a:lnTo>
                  <a:pt x="144" y="346"/>
                </a:lnTo>
                <a:lnTo>
                  <a:pt x="142" y="352"/>
                </a:lnTo>
                <a:lnTo>
                  <a:pt x="138" y="358"/>
                </a:lnTo>
                <a:lnTo>
                  <a:pt x="132" y="362"/>
                </a:lnTo>
                <a:lnTo>
                  <a:pt x="126" y="362"/>
                </a:lnTo>
                <a:lnTo>
                  <a:pt x="126" y="362"/>
                </a:lnTo>
                <a:lnTo>
                  <a:pt x="120" y="362"/>
                </a:lnTo>
                <a:lnTo>
                  <a:pt x="114" y="358"/>
                </a:lnTo>
                <a:lnTo>
                  <a:pt x="110" y="352"/>
                </a:lnTo>
                <a:lnTo>
                  <a:pt x="110" y="346"/>
                </a:lnTo>
                <a:lnTo>
                  <a:pt x="80" y="244"/>
                </a:lnTo>
                <a:lnTo>
                  <a:pt x="80" y="244"/>
                </a:lnTo>
                <a:lnTo>
                  <a:pt x="60" y="252"/>
                </a:lnTo>
                <a:lnTo>
                  <a:pt x="40" y="262"/>
                </a:lnTo>
                <a:lnTo>
                  <a:pt x="24" y="276"/>
                </a:lnTo>
                <a:lnTo>
                  <a:pt x="10" y="292"/>
                </a:lnTo>
                <a:lnTo>
                  <a:pt x="10" y="292"/>
                </a:lnTo>
                <a:lnTo>
                  <a:pt x="6" y="300"/>
                </a:lnTo>
                <a:lnTo>
                  <a:pt x="2" y="310"/>
                </a:lnTo>
                <a:lnTo>
                  <a:pt x="0" y="330"/>
                </a:lnTo>
                <a:lnTo>
                  <a:pt x="0" y="330"/>
                </a:lnTo>
                <a:lnTo>
                  <a:pt x="0" y="338"/>
                </a:lnTo>
                <a:lnTo>
                  <a:pt x="0" y="354"/>
                </a:lnTo>
                <a:lnTo>
                  <a:pt x="0" y="372"/>
                </a:lnTo>
                <a:lnTo>
                  <a:pt x="0" y="372"/>
                </a:lnTo>
                <a:lnTo>
                  <a:pt x="0" y="378"/>
                </a:lnTo>
                <a:lnTo>
                  <a:pt x="2" y="384"/>
                </a:lnTo>
                <a:lnTo>
                  <a:pt x="6" y="390"/>
                </a:lnTo>
                <a:lnTo>
                  <a:pt x="10" y="396"/>
                </a:lnTo>
                <a:lnTo>
                  <a:pt x="14" y="400"/>
                </a:lnTo>
                <a:lnTo>
                  <a:pt x="20" y="402"/>
                </a:lnTo>
                <a:lnTo>
                  <a:pt x="26" y="404"/>
                </a:lnTo>
                <a:lnTo>
                  <a:pt x="34" y="406"/>
                </a:lnTo>
                <a:lnTo>
                  <a:pt x="296" y="406"/>
                </a:lnTo>
                <a:lnTo>
                  <a:pt x="296" y="406"/>
                </a:lnTo>
                <a:lnTo>
                  <a:pt x="302" y="404"/>
                </a:lnTo>
                <a:lnTo>
                  <a:pt x="308" y="402"/>
                </a:lnTo>
                <a:lnTo>
                  <a:pt x="314" y="400"/>
                </a:lnTo>
                <a:lnTo>
                  <a:pt x="320" y="396"/>
                </a:lnTo>
                <a:lnTo>
                  <a:pt x="324" y="390"/>
                </a:lnTo>
                <a:lnTo>
                  <a:pt x="326" y="384"/>
                </a:lnTo>
                <a:lnTo>
                  <a:pt x="328" y="378"/>
                </a:lnTo>
                <a:lnTo>
                  <a:pt x="330" y="372"/>
                </a:lnTo>
                <a:lnTo>
                  <a:pt x="330" y="354"/>
                </a:lnTo>
                <a:lnTo>
                  <a:pt x="330" y="338"/>
                </a:lnTo>
                <a:lnTo>
                  <a:pt x="330" y="338"/>
                </a:lnTo>
                <a:lnTo>
                  <a:pt x="330" y="330"/>
                </a:lnTo>
                <a:lnTo>
                  <a:pt x="330" y="330"/>
                </a:lnTo>
                <a:lnTo>
                  <a:pt x="326" y="310"/>
                </a:lnTo>
                <a:lnTo>
                  <a:pt x="324" y="300"/>
                </a:lnTo>
                <a:lnTo>
                  <a:pt x="318" y="292"/>
                </a:lnTo>
                <a:lnTo>
                  <a:pt x="318" y="292"/>
                </a:lnTo>
                <a:close/>
                <a:moveTo>
                  <a:pt x="76" y="88"/>
                </a:moveTo>
                <a:lnTo>
                  <a:pt x="76" y="88"/>
                </a:lnTo>
                <a:lnTo>
                  <a:pt x="78" y="108"/>
                </a:lnTo>
                <a:lnTo>
                  <a:pt x="82" y="128"/>
                </a:lnTo>
                <a:lnTo>
                  <a:pt x="88" y="148"/>
                </a:lnTo>
                <a:lnTo>
                  <a:pt x="98" y="168"/>
                </a:lnTo>
                <a:lnTo>
                  <a:pt x="110" y="186"/>
                </a:lnTo>
                <a:lnTo>
                  <a:pt x="118" y="192"/>
                </a:lnTo>
                <a:lnTo>
                  <a:pt x="126" y="198"/>
                </a:lnTo>
                <a:lnTo>
                  <a:pt x="134" y="204"/>
                </a:lnTo>
                <a:lnTo>
                  <a:pt x="144" y="208"/>
                </a:lnTo>
                <a:lnTo>
                  <a:pt x="154" y="210"/>
                </a:lnTo>
                <a:lnTo>
                  <a:pt x="164" y="210"/>
                </a:lnTo>
                <a:lnTo>
                  <a:pt x="164" y="210"/>
                </a:lnTo>
                <a:lnTo>
                  <a:pt x="174" y="210"/>
                </a:lnTo>
                <a:lnTo>
                  <a:pt x="184" y="208"/>
                </a:lnTo>
                <a:lnTo>
                  <a:pt x="194" y="204"/>
                </a:lnTo>
                <a:lnTo>
                  <a:pt x="202" y="198"/>
                </a:lnTo>
                <a:lnTo>
                  <a:pt x="210" y="192"/>
                </a:lnTo>
                <a:lnTo>
                  <a:pt x="218" y="186"/>
                </a:lnTo>
                <a:lnTo>
                  <a:pt x="230" y="168"/>
                </a:lnTo>
                <a:lnTo>
                  <a:pt x="240" y="148"/>
                </a:lnTo>
                <a:lnTo>
                  <a:pt x="248" y="128"/>
                </a:lnTo>
                <a:lnTo>
                  <a:pt x="252" y="108"/>
                </a:lnTo>
                <a:lnTo>
                  <a:pt x="254" y="88"/>
                </a:lnTo>
                <a:lnTo>
                  <a:pt x="254" y="88"/>
                </a:lnTo>
                <a:lnTo>
                  <a:pt x="252" y="70"/>
                </a:lnTo>
                <a:lnTo>
                  <a:pt x="246" y="54"/>
                </a:lnTo>
                <a:lnTo>
                  <a:pt x="238" y="38"/>
                </a:lnTo>
                <a:lnTo>
                  <a:pt x="228" y="26"/>
                </a:lnTo>
                <a:lnTo>
                  <a:pt x="214" y="14"/>
                </a:lnTo>
                <a:lnTo>
                  <a:pt x="200" y="6"/>
                </a:lnTo>
                <a:lnTo>
                  <a:pt x="182" y="0"/>
                </a:lnTo>
                <a:lnTo>
                  <a:pt x="164" y="0"/>
                </a:lnTo>
                <a:lnTo>
                  <a:pt x="164" y="0"/>
                </a:lnTo>
                <a:lnTo>
                  <a:pt x="146" y="0"/>
                </a:lnTo>
                <a:lnTo>
                  <a:pt x="130" y="6"/>
                </a:lnTo>
                <a:lnTo>
                  <a:pt x="114" y="14"/>
                </a:lnTo>
                <a:lnTo>
                  <a:pt x="102" y="26"/>
                </a:lnTo>
                <a:lnTo>
                  <a:pt x="90" y="38"/>
                </a:lnTo>
                <a:lnTo>
                  <a:pt x="82" y="54"/>
                </a:lnTo>
                <a:lnTo>
                  <a:pt x="78" y="70"/>
                </a:lnTo>
                <a:lnTo>
                  <a:pt x="76" y="88"/>
                </a:lnTo>
                <a:lnTo>
                  <a:pt x="76" y="8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p>
        </p:txBody>
      </p:sp>
      <p:sp>
        <p:nvSpPr>
          <p:cNvPr id="37" name="文本框 36"/>
          <p:cNvSpPr txBox="1"/>
          <p:nvPr/>
        </p:nvSpPr>
        <p:spPr>
          <a:xfrm>
            <a:off x="10094306" y="5023719"/>
            <a:ext cx="822326" cy="276999"/>
          </a:xfrm>
          <a:prstGeom prst="rect">
            <a:avLst/>
          </a:prstGeom>
          <a:noFill/>
        </p:spPr>
        <p:txBody>
          <a:bodyPr wrap="square" rtlCol="0">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添加文本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879116210"/>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9456" y="2791990"/>
            <a:ext cx="11217686" cy="707886"/>
          </a:xfrm>
          <a:prstGeom prst="rect">
            <a:avLst/>
          </a:prstGeom>
        </p:spPr>
        <p:txBody>
          <a:bodyPr wrap="none">
            <a:spAutoFit/>
          </a:bodyPr>
          <a:lstStyle/>
          <a:p>
            <a:r>
              <a:rPr lang="en-US" altLang="zh-CN" sz="4000" b="1" dirty="0" smtClean="0">
                <a:latin typeface="微软雅黑" panose="020B0503020204020204" pitchFamily="34" charset="-122"/>
                <a:ea typeface="微软雅黑" panose="020B0503020204020204" pitchFamily="34" charset="-122"/>
              </a:rPr>
              <a:t>Sample Selection and Descriptive Statistics</a:t>
            </a:r>
          </a:p>
        </p:txBody>
      </p:sp>
    </p:spTree>
    <p:extLst>
      <p:ext uri="{BB962C8B-B14F-4D97-AF65-F5344CB8AC3E}">
        <p14:creationId xmlns="" xmlns:p14="http://schemas.microsoft.com/office/powerpoint/2010/main" val="3586063360"/>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099" y="543840"/>
            <a:ext cx="6063839" cy="1077218"/>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Sample Selection and Descriptive Statistics</a:t>
            </a:r>
          </a:p>
        </p:txBody>
      </p:sp>
      <p:sp>
        <p:nvSpPr>
          <p:cNvPr id="3" name="矩形 2"/>
          <p:cNvSpPr/>
          <p:nvPr/>
        </p:nvSpPr>
        <p:spPr>
          <a:xfrm>
            <a:off x="1812016" y="2049759"/>
            <a:ext cx="7851648" cy="3477875"/>
          </a:xfrm>
          <a:prstGeom prst="rect">
            <a:avLst/>
          </a:prstGeom>
        </p:spPr>
        <p:txBody>
          <a:bodyPr wrap="square">
            <a:spAutoFit/>
          </a:bodyPr>
          <a:lstStyle/>
          <a:p>
            <a:pPr algn="just"/>
            <a:r>
              <a:rPr lang="en-US" altLang="zh-CN" sz="2000" dirty="0" smtClean="0">
                <a:latin typeface="Times New Roman" pitchFamily="18" charset="0"/>
                <a:cs typeface="Times New Roman" pitchFamily="18" charset="0"/>
              </a:rPr>
              <a:t>The sample includes all public firms covered by </a:t>
            </a:r>
            <a:r>
              <a:rPr lang="en-US" altLang="zh-CN" sz="2000" dirty="0" err="1" smtClean="0">
                <a:latin typeface="Times New Roman" pitchFamily="18" charset="0"/>
                <a:cs typeface="Times New Roman" pitchFamily="18" charset="0"/>
              </a:rPr>
              <a:t>Compustat</a:t>
            </a:r>
            <a:r>
              <a:rPr lang="en-US" altLang="zh-CN" sz="2000" dirty="0" smtClean="0">
                <a:latin typeface="Times New Roman" pitchFamily="18" charset="0"/>
                <a:cs typeface="Times New Roman" pitchFamily="18" charset="0"/>
              </a:rPr>
              <a:t> during1979–2006. </a:t>
            </a:r>
            <a:r>
              <a:rPr lang="en-US" altLang="zh-CN" sz="2000" dirty="0" smtClean="0">
                <a:latin typeface="Times New Roman" pitchFamily="18" charset="0"/>
                <a:cs typeface="Times New Roman" pitchFamily="18" charset="0"/>
              </a:rPr>
              <a:t>They </a:t>
            </a:r>
            <a:r>
              <a:rPr lang="en-US" altLang="zh-CN" sz="2000" dirty="0" smtClean="0">
                <a:latin typeface="Times New Roman" pitchFamily="18" charset="0"/>
                <a:cs typeface="Times New Roman" pitchFamily="18" charset="0"/>
              </a:rPr>
              <a:t>use annual data for our tests and our sample choices follow </a:t>
            </a:r>
            <a:r>
              <a:rPr lang="en-US" altLang="zh-CN" sz="2000" dirty="0" err="1" smtClean="0">
                <a:latin typeface="Times New Roman" pitchFamily="18" charset="0"/>
                <a:cs typeface="Times New Roman" pitchFamily="18" charset="0"/>
              </a:rPr>
              <a:t>Burgstahler</a:t>
            </a:r>
            <a:r>
              <a:rPr lang="en-US" altLang="zh-CN" sz="2000" dirty="0" smtClean="0">
                <a:latin typeface="Times New Roman" pitchFamily="18" charset="0"/>
                <a:cs typeface="Times New Roman" pitchFamily="18" charset="0"/>
              </a:rPr>
              <a:t> and </a:t>
            </a:r>
            <a:r>
              <a:rPr lang="en-US" altLang="zh-CN" sz="2000" dirty="0" err="1" smtClean="0">
                <a:latin typeface="Times New Roman" pitchFamily="18" charset="0"/>
                <a:cs typeface="Times New Roman" pitchFamily="18" charset="0"/>
              </a:rPr>
              <a:t>Dichev</a:t>
            </a:r>
            <a:r>
              <a:rPr lang="en-US" altLang="zh-CN" sz="2000" dirty="0" smtClean="0">
                <a:latin typeface="Times New Roman" pitchFamily="18" charset="0"/>
                <a:cs typeface="Times New Roman" pitchFamily="18" charset="0"/>
              </a:rPr>
              <a:t> [1997], ABJ, </a:t>
            </a:r>
            <a:r>
              <a:rPr lang="en-US" altLang="zh-CN" sz="2000" dirty="0" err="1" smtClean="0">
                <a:latin typeface="Times New Roman" pitchFamily="18" charset="0"/>
                <a:cs typeface="Times New Roman" pitchFamily="18" charset="0"/>
              </a:rPr>
              <a:t>Roychowdhury</a:t>
            </a:r>
            <a:r>
              <a:rPr lang="en-US" altLang="zh-CN" sz="2000" dirty="0" smtClean="0">
                <a:latin typeface="Times New Roman" pitchFamily="18" charset="0"/>
                <a:cs typeface="Times New Roman" pitchFamily="18" charset="0"/>
              </a:rPr>
              <a:t> [2006], and </a:t>
            </a:r>
            <a:r>
              <a:rPr lang="en-US" altLang="zh-CN" sz="2000" dirty="0" err="1" smtClean="0">
                <a:latin typeface="Times New Roman" pitchFamily="18" charset="0"/>
                <a:cs typeface="Times New Roman" pitchFamily="18" charset="0"/>
              </a:rPr>
              <a:t>Banker,Byzalov</a:t>
            </a:r>
            <a:r>
              <a:rPr lang="en-US" altLang="zh-CN" sz="2000" dirty="0" smtClean="0">
                <a:latin typeface="Times New Roman" pitchFamily="18" charset="0"/>
                <a:cs typeface="Times New Roman" pitchFamily="18" charset="0"/>
              </a:rPr>
              <a:t>, and </a:t>
            </a:r>
            <a:r>
              <a:rPr lang="en-US" altLang="zh-CN" sz="2000" dirty="0" err="1" smtClean="0">
                <a:latin typeface="Times New Roman" pitchFamily="18" charset="0"/>
                <a:cs typeface="Times New Roman" pitchFamily="18" charset="0"/>
              </a:rPr>
              <a:t>Plehn-Dujowich</a:t>
            </a:r>
            <a:r>
              <a:rPr lang="en-US" altLang="zh-CN" sz="2000" dirty="0" smtClean="0">
                <a:latin typeface="Times New Roman" pitchFamily="18" charset="0"/>
                <a:cs typeface="Times New Roman" pitchFamily="18" charset="0"/>
              </a:rPr>
              <a:t> [2011]. </a:t>
            </a:r>
            <a:r>
              <a:rPr lang="en-US" altLang="zh-CN" sz="2000" dirty="0" smtClean="0">
                <a:latin typeface="Times New Roman" pitchFamily="18" charset="0"/>
                <a:cs typeface="Times New Roman" pitchFamily="18" charset="0"/>
              </a:rPr>
              <a:t>They </a:t>
            </a:r>
            <a:r>
              <a:rPr lang="en-US" altLang="zh-CN" sz="2000" dirty="0" smtClean="0">
                <a:latin typeface="Times New Roman" pitchFamily="18" charset="0"/>
                <a:cs typeface="Times New Roman" pitchFamily="18" charset="0"/>
              </a:rPr>
              <a:t>exclude financial institutions and public utilities (four-digit SIC codes 6000–6999 and 4900–4999) </a:t>
            </a:r>
            <a:r>
              <a:rPr lang="en-US" altLang="zh-CN" sz="2000" dirty="0" err="1" smtClean="0">
                <a:latin typeface="Times New Roman" pitchFamily="18" charset="0"/>
                <a:cs typeface="Times New Roman" pitchFamily="18" charset="0"/>
              </a:rPr>
              <a:t>becausethe</a:t>
            </a:r>
            <a:r>
              <a:rPr lang="en-US" altLang="zh-CN" sz="2000" dirty="0" smtClean="0">
                <a:latin typeface="Times New Roman" pitchFamily="18" charset="0"/>
                <a:cs typeface="Times New Roman" pitchFamily="18" charset="0"/>
              </a:rPr>
              <a:t> structure of their financial statements is incompatible with those </a:t>
            </a:r>
            <a:r>
              <a:rPr lang="en-US" altLang="zh-CN" sz="2000" dirty="0" err="1" smtClean="0">
                <a:latin typeface="Times New Roman" pitchFamily="18" charset="0"/>
                <a:cs typeface="Times New Roman" pitchFamily="18" charset="0"/>
              </a:rPr>
              <a:t>ofother</a:t>
            </a:r>
            <a:r>
              <a:rPr lang="en-US" altLang="zh-CN" sz="2000" dirty="0" smtClean="0">
                <a:latin typeface="Times New Roman" pitchFamily="18" charset="0"/>
                <a:cs typeface="Times New Roman" pitchFamily="18" charset="0"/>
              </a:rPr>
              <a:t> companies. The sample includes firm-year observations with </a:t>
            </a:r>
            <a:r>
              <a:rPr lang="en-US" altLang="zh-CN" sz="2000" dirty="0" err="1" smtClean="0">
                <a:latin typeface="Times New Roman" pitchFamily="18" charset="0"/>
                <a:cs typeface="Times New Roman" pitchFamily="18" charset="0"/>
              </a:rPr>
              <a:t>positivevalues</a:t>
            </a:r>
            <a:r>
              <a:rPr lang="en-US" altLang="zh-CN" sz="2000" dirty="0" smtClean="0">
                <a:latin typeface="Times New Roman" pitchFamily="18" charset="0"/>
                <a:cs typeface="Times New Roman" pitchFamily="18" charset="0"/>
              </a:rPr>
              <a:t> for sales revenue, total assets, book value, and market value. they </a:t>
            </a:r>
            <a:r>
              <a:rPr lang="en-US" altLang="zh-CN" sz="2000" dirty="0" err="1" smtClean="0">
                <a:latin typeface="Times New Roman" pitchFamily="18" charset="0"/>
                <a:cs typeface="Times New Roman" pitchFamily="18" charset="0"/>
              </a:rPr>
              <a:t>alsorequire</a:t>
            </a:r>
            <a:r>
              <a:rPr lang="en-US" altLang="zh-CN" sz="2000" dirty="0" smtClean="0">
                <a:latin typeface="Times New Roman" pitchFamily="18" charset="0"/>
                <a:cs typeface="Times New Roman" pitchFamily="18" charset="0"/>
              </a:rPr>
              <a:t> share price at fiscal year end to be greater than $1 and delete firm-year observations with missing data on two preceding years (t−1, t−2).</a:t>
            </a:r>
            <a:endParaRPr lang="en-US" altLang="zh-C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721556448"/>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78844" y="2791991"/>
            <a:ext cx="2030108" cy="707886"/>
          </a:xfrm>
          <a:prstGeom prst="rect">
            <a:avLst/>
          </a:prstGeom>
        </p:spPr>
        <p:txBody>
          <a:bodyPr wrap="none">
            <a:spAutoFit/>
          </a:bodyPr>
          <a:lstStyle/>
          <a:p>
            <a:pPr algn="ctr"/>
            <a:r>
              <a:rPr lang="en-US" altLang="zh-CN" sz="4000" b="1" dirty="0" smtClean="0">
                <a:latin typeface="微软雅黑" panose="020B0503020204020204" pitchFamily="34" charset="-122"/>
                <a:ea typeface="微软雅黑" panose="020B0503020204020204" pitchFamily="34" charset="-122"/>
              </a:rPr>
              <a:t>Results</a:t>
            </a:r>
            <a:endParaRPr kumimoji="1" lang="en-US" altLang="zh-CN" sz="4000" b="1" dirty="0" smtClean="0"/>
          </a:p>
        </p:txBody>
      </p:sp>
    </p:spTree>
    <p:extLst>
      <p:ext uri="{BB962C8B-B14F-4D97-AF65-F5344CB8AC3E}">
        <p14:creationId xmlns="" xmlns:p14="http://schemas.microsoft.com/office/powerpoint/2010/main" val="3586063360"/>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099" y="543840"/>
            <a:ext cx="6063839"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Empirical Results</a:t>
            </a:r>
          </a:p>
        </p:txBody>
      </p:sp>
      <p:pic>
        <p:nvPicPr>
          <p:cNvPr id="2050" name="Picture 2"/>
          <p:cNvPicPr>
            <a:picLocks noChangeAspect="1" noChangeArrowheads="1"/>
          </p:cNvPicPr>
          <p:nvPr/>
        </p:nvPicPr>
        <p:blipFill>
          <a:blip r:embed="rId2" cstate="print"/>
          <a:srcRect/>
          <a:stretch>
            <a:fillRect/>
          </a:stretch>
        </p:blipFill>
        <p:spPr bwMode="auto">
          <a:xfrm>
            <a:off x="1981509" y="1354344"/>
            <a:ext cx="7991475" cy="4600575"/>
          </a:xfrm>
          <a:prstGeom prst="rect">
            <a:avLst/>
          </a:prstGeom>
          <a:noFill/>
          <a:ln w="9525">
            <a:noFill/>
            <a:miter lim="800000"/>
            <a:headEnd/>
            <a:tailEnd/>
          </a:ln>
        </p:spPr>
      </p:pic>
    </p:spTree>
    <p:extLst>
      <p:ext uri="{BB962C8B-B14F-4D97-AF65-F5344CB8AC3E}">
        <p14:creationId xmlns="" xmlns:p14="http://schemas.microsoft.com/office/powerpoint/2010/main" val="1721556448"/>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099" y="543840"/>
            <a:ext cx="6063839"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Empirical Results</a:t>
            </a:r>
          </a:p>
        </p:txBody>
      </p:sp>
      <p:pic>
        <p:nvPicPr>
          <p:cNvPr id="3074" name="Picture 2"/>
          <p:cNvPicPr>
            <a:picLocks noChangeAspect="1" noChangeArrowheads="1"/>
          </p:cNvPicPr>
          <p:nvPr/>
        </p:nvPicPr>
        <p:blipFill>
          <a:blip r:embed="rId2" cstate="print"/>
          <a:srcRect/>
          <a:stretch>
            <a:fillRect/>
          </a:stretch>
        </p:blipFill>
        <p:spPr bwMode="auto">
          <a:xfrm>
            <a:off x="2103417" y="1410999"/>
            <a:ext cx="7391400" cy="4867275"/>
          </a:xfrm>
          <a:prstGeom prst="rect">
            <a:avLst/>
          </a:prstGeom>
          <a:noFill/>
          <a:ln w="9525">
            <a:noFill/>
            <a:miter lim="800000"/>
            <a:headEnd/>
            <a:tailEnd/>
          </a:ln>
        </p:spPr>
      </p:pic>
    </p:spTree>
    <p:extLst>
      <p:ext uri="{BB962C8B-B14F-4D97-AF65-F5344CB8AC3E}">
        <p14:creationId xmlns="" xmlns:p14="http://schemas.microsoft.com/office/powerpoint/2010/main" val="1721556448"/>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099" y="543840"/>
            <a:ext cx="6063839"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Summary</a:t>
            </a:r>
          </a:p>
        </p:txBody>
      </p:sp>
      <p:sp>
        <p:nvSpPr>
          <p:cNvPr id="3" name="矩形 2"/>
          <p:cNvSpPr/>
          <p:nvPr/>
        </p:nvSpPr>
        <p:spPr>
          <a:xfrm>
            <a:off x="1812016" y="2049759"/>
            <a:ext cx="7851648" cy="3477875"/>
          </a:xfrm>
          <a:prstGeom prst="rect">
            <a:avLst/>
          </a:prstGeom>
        </p:spPr>
        <p:txBody>
          <a:bodyPr wrap="square">
            <a:spAutoFit/>
          </a:bodyPr>
          <a:lstStyle/>
          <a:p>
            <a:pPr algn="just"/>
            <a:r>
              <a:rPr lang="en-US" altLang="zh-CN" sz="2000" dirty="0" smtClean="0">
                <a:latin typeface="Times New Roman" pitchFamily="18" charset="0"/>
                <a:cs typeface="Times New Roman" pitchFamily="18" charset="0"/>
              </a:rPr>
              <a:t>In this study, they examine how deliberate choices, motivated by agency-</a:t>
            </a:r>
          </a:p>
          <a:p>
            <a:pPr algn="just"/>
            <a:r>
              <a:rPr lang="en-US" altLang="zh-CN" sz="2000" dirty="0" smtClean="0">
                <a:latin typeface="Times New Roman" pitchFamily="18" charset="0"/>
                <a:cs typeface="Times New Roman" pitchFamily="18" charset="0"/>
              </a:rPr>
              <a:t>driven incentives, influence asymmetric cost behavior. they show that </a:t>
            </a:r>
            <a:r>
              <a:rPr lang="en-US" altLang="zh-CN" sz="2000" dirty="0" err="1" smtClean="0">
                <a:latin typeface="Times New Roman" pitchFamily="18" charset="0"/>
                <a:cs typeface="Times New Roman" pitchFamily="18" charset="0"/>
              </a:rPr>
              <a:t>delib</a:t>
            </a:r>
            <a:r>
              <a:rPr lang="en-US" altLang="zh-CN" sz="2000" dirty="0" smtClean="0">
                <a:latin typeface="Times New Roman" pitchFamily="18" charset="0"/>
                <a:cs typeface="Times New Roman" pitchFamily="18" charset="0"/>
              </a:rPr>
              <a:t>-</a:t>
            </a:r>
          </a:p>
          <a:p>
            <a:pPr algn="just"/>
            <a:r>
              <a:rPr lang="en-US" altLang="zh-CN" sz="2000" dirty="0" err="1" smtClean="0">
                <a:latin typeface="Times New Roman" pitchFamily="18" charset="0"/>
                <a:cs typeface="Times New Roman" pitchFamily="18" charset="0"/>
              </a:rPr>
              <a:t>erate</a:t>
            </a:r>
            <a:r>
              <a:rPr lang="en-US" altLang="zh-CN" sz="2000" dirty="0" smtClean="0">
                <a:latin typeface="Times New Roman" pitchFamily="18" charset="0"/>
                <a:cs typeface="Times New Roman" pitchFamily="18" charset="0"/>
              </a:rPr>
              <a:t> managerial choices made to meet earnings targets diminish, rather</a:t>
            </a:r>
          </a:p>
          <a:p>
            <a:pPr algn="just"/>
            <a:r>
              <a:rPr lang="en-US" altLang="zh-CN" sz="2000" dirty="0" smtClean="0">
                <a:latin typeface="Times New Roman" pitchFamily="18" charset="0"/>
                <a:cs typeface="Times New Roman" pitchFamily="18" charset="0"/>
              </a:rPr>
              <a:t>than induce, cost stickiness. Our findings suggest that any effort to infer</a:t>
            </a:r>
          </a:p>
          <a:p>
            <a:pPr algn="just"/>
            <a:r>
              <a:rPr lang="en-US" altLang="zh-CN" sz="2000" dirty="0" smtClean="0">
                <a:latin typeface="Times New Roman" pitchFamily="18" charset="0"/>
                <a:cs typeface="Times New Roman" pitchFamily="18" charset="0"/>
              </a:rPr>
              <a:t>sources of sticky costs should be made in light of motivations underlying</a:t>
            </a:r>
          </a:p>
          <a:p>
            <a:pPr algn="just"/>
            <a:r>
              <a:rPr lang="en-US" altLang="zh-CN" sz="2000" dirty="0" smtClean="0">
                <a:latin typeface="Times New Roman" pitchFamily="18" charset="0"/>
                <a:cs typeface="Times New Roman" pitchFamily="18" charset="0"/>
              </a:rPr>
              <a:t>managers’ resource adjustments. Overall, our results provide useful </a:t>
            </a:r>
            <a:r>
              <a:rPr lang="en-US" altLang="zh-CN" sz="2000" dirty="0" err="1" smtClean="0">
                <a:latin typeface="Times New Roman" pitchFamily="18" charset="0"/>
                <a:cs typeface="Times New Roman" pitchFamily="18" charset="0"/>
              </a:rPr>
              <a:t>insightsfor</a:t>
            </a:r>
            <a:r>
              <a:rPr lang="en-US" altLang="zh-CN" sz="2000" dirty="0" smtClean="0">
                <a:latin typeface="Times New Roman" pitchFamily="18" charset="0"/>
                <a:cs typeface="Times New Roman" pitchFamily="18" charset="0"/>
              </a:rPr>
              <a:t> the management and financial accounting literature, and </a:t>
            </a:r>
            <a:r>
              <a:rPr lang="en-US" altLang="zh-CN" sz="2000" dirty="0" err="1" smtClean="0">
                <a:latin typeface="Times New Roman" pitchFamily="18" charset="0"/>
                <a:cs typeface="Times New Roman" pitchFamily="18" charset="0"/>
              </a:rPr>
              <a:t>encouragefurther</a:t>
            </a:r>
            <a:r>
              <a:rPr lang="en-US" altLang="zh-CN" sz="2000" dirty="0" smtClean="0">
                <a:latin typeface="Times New Roman" pitchFamily="18" charset="0"/>
                <a:cs typeface="Times New Roman" pitchFamily="18" charset="0"/>
              </a:rPr>
              <a:t> research to enhance our understanding of the role of motivations underlying managers’ decisions in shaping firms’ cost structures.</a:t>
            </a:r>
          </a:p>
        </p:txBody>
      </p:sp>
    </p:spTree>
    <p:extLst>
      <p:ext uri="{BB962C8B-B14F-4D97-AF65-F5344CB8AC3E}">
        <p14:creationId xmlns="" xmlns:p14="http://schemas.microsoft.com/office/powerpoint/2010/main" val="1721556448"/>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48154" y="2511771"/>
            <a:ext cx="1691489" cy="1323439"/>
          </a:xfrm>
          <a:prstGeom prst="rect">
            <a:avLst/>
          </a:prstGeom>
        </p:spPr>
        <p:txBody>
          <a:bodyPr wrap="none">
            <a:spAutoFit/>
          </a:bodyPr>
          <a:lstStyle/>
          <a:p>
            <a:pPr algn="ctr"/>
            <a:r>
              <a:rPr kumimoji="1" lang="en-US" altLang="zh-CN" sz="4000" b="1" dirty="0" smtClean="0">
                <a:solidFill>
                  <a:schemeClr val="bg1"/>
                </a:solidFill>
              </a:rPr>
              <a:t>THANK</a:t>
            </a:r>
          </a:p>
          <a:p>
            <a:pPr algn="ctr"/>
            <a:r>
              <a:rPr kumimoji="1" lang="en-US" altLang="zh-CN" sz="4000" b="1" dirty="0" smtClean="0">
                <a:solidFill>
                  <a:schemeClr val="bg1"/>
                </a:solidFill>
              </a:rPr>
              <a:t>YOU</a:t>
            </a:r>
            <a:endParaRPr kumimoji="1" lang="en-US" altLang="zh-CN" sz="4000" b="1" dirty="0">
              <a:solidFill>
                <a:schemeClr val="bg1"/>
              </a:solidFill>
            </a:endParaRPr>
          </a:p>
        </p:txBody>
      </p:sp>
      <p:sp>
        <p:nvSpPr>
          <p:cNvPr id="18" name="矩形 17"/>
          <p:cNvSpPr/>
          <p:nvPr/>
        </p:nvSpPr>
        <p:spPr>
          <a:xfrm>
            <a:off x="251520" y="501137"/>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smtClean="0">
                <a:ln>
                  <a:noFill/>
                </a:ln>
                <a:solidFill>
                  <a:sysClr val="window" lastClr="FFFFFF"/>
                </a:solidFill>
                <a:effectLst/>
                <a:uLnTx/>
                <a:uFillTx/>
              </a:rPr>
              <a:t>www.1ppt.com/potheyrpoint</a:t>
            </a:r>
            <a:r>
              <a:rPr kumimoji="0" lang="en-US" altLang="zh-CN" sz="100" b="0" i="0" u="none" strike="noStrike" kern="0" cap="none" spc="0" normalizeH="0" baseline="0" noProof="0" dirty="0">
                <a:ln>
                  <a:noFill/>
                </a:ln>
                <a:solidFill>
                  <a:sysClr val="window" lastClr="FFFFFF"/>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smtClean="0">
                <a:ln>
                  <a:noFill/>
                </a:ln>
                <a:solidFill>
                  <a:sysClr val="window" lastClr="FFFFFF"/>
                </a:solidFill>
                <a:effectLst/>
                <a:uLnTx/>
                <a:uFillTx/>
              </a:rPr>
              <a:t>www.1ppt.com/fantheyn</a:t>
            </a:r>
            <a:r>
              <a:rPr kumimoji="0" lang="en-US" altLang="zh-CN" sz="100" b="0" i="0" u="none" strike="noStrike" kern="0" cap="none" spc="0" normalizeH="0" baseline="0" noProof="0" dirty="0">
                <a:ln>
                  <a:noFill/>
                </a:ln>
                <a:solidFill>
                  <a:sysClr val="window" lastClr="FFFFFF"/>
                </a:solidFill>
                <a:effectLst/>
                <a:uLnTx/>
                <a:uFillTx/>
              </a:rPr>
              <a:t>/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extLst>
      <p:ext uri="{BB962C8B-B14F-4D97-AF65-F5344CB8AC3E}">
        <p14:creationId xmlns="" xmlns:p14="http://schemas.microsoft.com/office/powerpoint/2010/main" val="3919709723"/>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48501" y="2836235"/>
            <a:ext cx="2371162" cy="707886"/>
          </a:xfrm>
          <a:prstGeom prst="rect">
            <a:avLst/>
          </a:prstGeom>
        </p:spPr>
        <p:txBody>
          <a:bodyPr wrap="none">
            <a:spAutoFit/>
          </a:bodyPr>
          <a:lstStyle/>
          <a:p>
            <a:r>
              <a:rPr lang="en-US" altLang="zh-CN" sz="4000" b="1" dirty="0" smtClean="0">
                <a:latin typeface="微软雅黑" panose="020B0503020204020204" pitchFamily="34" charset="-122"/>
                <a:ea typeface="微软雅黑" panose="020B0503020204020204" pitchFamily="34" charset="-122"/>
              </a:rPr>
              <a:t>Abstract</a:t>
            </a:r>
            <a:endParaRPr lang="zh-CN" altLang="en-US" sz="4000" b="1"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586063360"/>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43840"/>
            <a:ext cx="4057650"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Abstract</a:t>
            </a: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133706" y="1184311"/>
            <a:ext cx="7742160" cy="4830616"/>
          </a:xfrm>
          <a:prstGeom prst="rect">
            <a:avLst/>
          </a:prstGeom>
        </p:spPr>
        <p:txBody>
          <a:bodyPr wrap="square" lIns="68570" tIns="34289" rIns="68570" bIns="34289">
            <a:spAutoFit/>
          </a:bodyPr>
          <a:lstStyle/>
          <a:p>
            <a:pPr algn="just" defTabSz="685681">
              <a:lnSpc>
                <a:spcPct val="130000"/>
              </a:lnSpc>
            </a:pPr>
            <a:r>
              <a:rPr lang="en-US" altLang="zh-CN" sz="2000" dirty="0" smtClean="0">
                <a:latin typeface="Times New Roman" pitchFamily="18" charset="0"/>
                <a:cs typeface="Times New Roman" pitchFamily="18" charset="0"/>
              </a:rPr>
              <a:t>         </a:t>
            </a:r>
            <a:r>
              <a:rPr lang="en-US" altLang="zh-CN" sz="2000" dirty="0" smtClean="0">
                <a:latin typeface="Times New Roman" pitchFamily="18" charset="0"/>
                <a:ea typeface="宋体" pitchFamily="2" charset="-122"/>
                <a:cs typeface="Times New Roman" pitchFamily="18" charset="0"/>
              </a:rPr>
              <a:t>This study explores motivations underlying managers’ resource </a:t>
            </a:r>
            <a:r>
              <a:rPr lang="en-US" altLang="zh-CN" sz="2000" dirty="0" err="1" smtClean="0">
                <a:latin typeface="Times New Roman" pitchFamily="18" charset="0"/>
                <a:ea typeface="宋体" pitchFamily="2" charset="-122"/>
                <a:cs typeface="Times New Roman" pitchFamily="18" charset="0"/>
              </a:rPr>
              <a:t>adjustments.It</a:t>
            </a:r>
            <a:r>
              <a:rPr lang="en-US" altLang="zh-CN" sz="2000" dirty="0" smtClean="0">
                <a:latin typeface="Times New Roman" pitchFamily="18" charset="0"/>
                <a:ea typeface="宋体" pitchFamily="2" charset="-122"/>
                <a:cs typeface="Times New Roman" pitchFamily="18" charset="0"/>
              </a:rPr>
              <a:t> focus on the impact of incentives to meet earnings targets on resource ad-</a:t>
            </a:r>
            <a:r>
              <a:rPr lang="en-US" altLang="zh-CN" sz="2000" dirty="0" err="1" smtClean="0">
                <a:latin typeface="Times New Roman" pitchFamily="18" charset="0"/>
                <a:ea typeface="宋体" pitchFamily="2" charset="-122"/>
                <a:cs typeface="Times New Roman" pitchFamily="18" charset="0"/>
              </a:rPr>
              <a:t>justments</a:t>
            </a:r>
            <a:r>
              <a:rPr lang="en-US" altLang="zh-CN" sz="2000" dirty="0" smtClean="0">
                <a:latin typeface="Times New Roman" pitchFamily="18" charset="0"/>
                <a:ea typeface="宋体" pitchFamily="2" charset="-122"/>
                <a:cs typeface="Times New Roman" pitchFamily="18" charset="0"/>
              </a:rPr>
              <a:t> and the ensuing cost structures. they find that, when managers </a:t>
            </a:r>
            <a:r>
              <a:rPr lang="en-US" altLang="zh-CN" sz="2000" dirty="0" err="1" smtClean="0">
                <a:latin typeface="Times New Roman" pitchFamily="18" charset="0"/>
                <a:ea typeface="宋体" pitchFamily="2" charset="-122"/>
                <a:cs typeface="Times New Roman" pitchFamily="18" charset="0"/>
              </a:rPr>
              <a:t>faceincentives</a:t>
            </a:r>
            <a:r>
              <a:rPr lang="en-US" altLang="zh-CN" sz="2000" dirty="0" smtClean="0">
                <a:latin typeface="Times New Roman" pitchFamily="18" charset="0"/>
                <a:ea typeface="宋体" pitchFamily="2" charset="-122"/>
                <a:cs typeface="Times New Roman" pitchFamily="18" charset="0"/>
              </a:rPr>
              <a:t> to avoid losses or earnings decreases, or to meet financial </a:t>
            </a:r>
            <a:r>
              <a:rPr lang="en-US" altLang="zh-CN" sz="2000" dirty="0" err="1" smtClean="0">
                <a:latin typeface="Times New Roman" pitchFamily="18" charset="0"/>
                <a:ea typeface="宋体" pitchFamily="2" charset="-122"/>
                <a:cs typeface="Times New Roman" pitchFamily="18" charset="0"/>
              </a:rPr>
              <a:t>analysts’earnings</a:t>
            </a:r>
            <a:r>
              <a:rPr lang="en-US" altLang="zh-CN" sz="2000" dirty="0" smtClean="0">
                <a:latin typeface="Times New Roman" pitchFamily="18" charset="0"/>
                <a:ea typeface="宋体" pitchFamily="2" charset="-122"/>
                <a:cs typeface="Times New Roman" pitchFamily="18" charset="0"/>
              </a:rPr>
              <a:t> forecasts, they expedite downward adjustment of slack resources </a:t>
            </a:r>
            <a:r>
              <a:rPr lang="en-US" altLang="zh-CN" sz="2000" dirty="0" err="1" smtClean="0">
                <a:latin typeface="Times New Roman" pitchFamily="18" charset="0"/>
                <a:ea typeface="宋体" pitchFamily="2" charset="-122"/>
                <a:cs typeface="Times New Roman" pitchFamily="18" charset="0"/>
              </a:rPr>
              <a:t>forsales</a:t>
            </a:r>
            <a:r>
              <a:rPr lang="en-US" altLang="zh-CN" sz="2000" dirty="0" smtClean="0">
                <a:latin typeface="Times New Roman" pitchFamily="18" charset="0"/>
                <a:ea typeface="宋体" pitchFamily="2" charset="-122"/>
                <a:cs typeface="Times New Roman" pitchFamily="18" charset="0"/>
              </a:rPr>
              <a:t> decreases. These deliberate decisions lessen the degree of cost </a:t>
            </a:r>
            <a:r>
              <a:rPr lang="en-US" altLang="zh-CN" sz="2000" dirty="0" err="1" smtClean="0">
                <a:latin typeface="Times New Roman" pitchFamily="18" charset="0"/>
                <a:ea typeface="宋体" pitchFamily="2" charset="-122"/>
                <a:cs typeface="Times New Roman" pitchFamily="18" charset="0"/>
              </a:rPr>
              <a:t>stickinessrather</a:t>
            </a:r>
            <a:r>
              <a:rPr lang="en-US" altLang="zh-CN" sz="2000" dirty="0" smtClean="0">
                <a:latin typeface="Times New Roman" pitchFamily="18" charset="0"/>
                <a:ea typeface="宋体" pitchFamily="2" charset="-122"/>
                <a:cs typeface="Times New Roman" pitchFamily="18" charset="0"/>
              </a:rPr>
              <a:t> than induce cost stickiness.</a:t>
            </a:r>
          </a:p>
          <a:p>
            <a:pPr algn="just" defTabSz="685681">
              <a:lnSpc>
                <a:spcPct val="130000"/>
              </a:lnSpc>
            </a:pPr>
            <a:r>
              <a:rPr lang="en-US" altLang="zh-CN" sz="2000" dirty="0" smtClean="0">
                <a:latin typeface="Times New Roman" pitchFamily="18" charset="0"/>
                <a:ea typeface="宋体" pitchFamily="2" charset="-122"/>
                <a:cs typeface="Times New Roman" pitchFamily="18" charset="0"/>
              </a:rPr>
              <a:t>        The results suggest that efforts to under-stand determinants of firms’ cost structures should be made in light of </a:t>
            </a:r>
            <a:r>
              <a:rPr lang="en-US" altLang="zh-CN" sz="2000" dirty="0" err="1" smtClean="0">
                <a:latin typeface="Times New Roman" pitchFamily="18" charset="0"/>
                <a:ea typeface="宋体" pitchFamily="2" charset="-122"/>
                <a:cs typeface="Times New Roman" pitchFamily="18" charset="0"/>
              </a:rPr>
              <a:t>themanagers</a:t>
            </a:r>
            <a:r>
              <a:rPr lang="en-US" altLang="zh-CN" sz="2000" dirty="0" smtClean="0">
                <a:latin typeface="Times New Roman" pitchFamily="18" charset="0"/>
                <a:ea typeface="宋体" pitchFamily="2" charset="-122"/>
                <a:cs typeface="Times New Roman" pitchFamily="18" charset="0"/>
              </a:rPr>
              <a:t>’ motivations, particularly agency-driven incentives underlying re-source adjustment decisions.</a:t>
            </a:r>
          </a:p>
        </p:txBody>
      </p:sp>
    </p:spTree>
    <p:extLst>
      <p:ext uri="{BB962C8B-B14F-4D97-AF65-F5344CB8AC3E}">
        <p14:creationId xmlns="" xmlns:p14="http://schemas.microsoft.com/office/powerpoint/2010/main" val="1721556448"/>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17558" y="2850983"/>
            <a:ext cx="3425040" cy="707886"/>
          </a:xfrm>
          <a:prstGeom prst="rect">
            <a:avLst/>
          </a:prstGeom>
        </p:spPr>
        <p:txBody>
          <a:bodyPr wrap="none">
            <a:spAutoFit/>
          </a:bodyPr>
          <a:lstStyle/>
          <a:p>
            <a:r>
              <a:rPr lang="en-US" altLang="zh-CN" sz="4000" b="1" dirty="0" smtClean="0">
                <a:latin typeface="微软雅黑" panose="020B0503020204020204" pitchFamily="34" charset="-122"/>
                <a:ea typeface="微软雅黑" panose="020B0503020204020204" pitchFamily="34" charset="-122"/>
              </a:rPr>
              <a:t>Introduction</a:t>
            </a:r>
            <a:endParaRPr lang="zh-CN" altLang="en-US" sz="4000" b="1"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586063360"/>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43840"/>
            <a:ext cx="4057650"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Introduction</a:t>
            </a: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030468" y="1847988"/>
            <a:ext cx="7742160" cy="3670233"/>
          </a:xfrm>
          <a:prstGeom prst="rect">
            <a:avLst/>
          </a:prstGeom>
        </p:spPr>
        <p:txBody>
          <a:bodyPr wrap="square" lIns="68570" tIns="34289" rIns="68570" bIns="34289">
            <a:spAutoFit/>
          </a:bodyPr>
          <a:lstStyle/>
          <a:p>
            <a:pPr algn="just" defTabSz="685681">
              <a:lnSpc>
                <a:spcPct val="130000"/>
              </a:lnSpc>
            </a:pPr>
            <a:r>
              <a:rPr lang="en-US" altLang="zh-CN" sz="2000" dirty="0" smtClean="0">
                <a:latin typeface="Times New Roman" pitchFamily="18" charset="0"/>
                <a:cs typeface="Times New Roman" pitchFamily="18" charset="0"/>
              </a:rPr>
              <a:t>         This study is part of a recently emerging stream of research aiming to ex-</a:t>
            </a:r>
            <a:r>
              <a:rPr lang="en-US" altLang="zh-CN" sz="2000" dirty="0" err="1" smtClean="0">
                <a:latin typeface="Times New Roman" pitchFamily="18" charset="0"/>
                <a:cs typeface="Times New Roman" pitchFamily="18" charset="0"/>
              </a:rPr>
              <a:t>pand</a:t>
            </a:r>
            <a:r>
              <a:rPr lang="en-US" altLang="zh-CN" sz="2000" dirty="0" smtClean="0">
                <a:latin typeface="Times New Roman" pitchFamily="18" charset="0"/>
                <a:cs typeface="Times New Roman" pitchFamily="18" charset="0"/>
              </a:rPr>
              <a:t> our understanding of how managerial choices in adjusting </a:t>
            </a:r>
            <a:r>
              <a:rPr lang="en-US" altLang="zh-CN" sz="2000" dirty="0" err="1" smtClean="0">
                <a:latin typeface="Times New Roman" pitchFamily="18" charset="0"/>
                <a:cs typeface="Times New Roman" pitchFamily="18" charset="0"/>
              </a:rPr>
              <a:t>resourcesinfluence</a:t>
            </a:r>
            <a:r>
              <a:rPr lang="en-US" altLang="zh-CN" sz="2000" dirty="0" smtClean="0">
                <a:latin typeface="Times New Roman" pitchFamily="18" charset="0"/>
                <a:cs typeface="Times New Roman" pitchFamily="18" charset="0"/>
              </a:rPr>
              <a:t> firms’ cost. It follows Anderson, Banker, and </a:t>
            </a:r>
            <a:r>
              <a:rPr lang="en-US" altLang="zh-CN" sz="2000" dirty="0" err="1" smtClean="0">
                <a:latin typeface="Times New Roman" pitchFamily="18" charset="0"/>
                <a:cs typeface="Times New Roman" pitchFamily="18" charset="0"/>
              </a:rPr>
              <a:t>Janaki</a:t>
            </a:r>
            <a:r>
              <a:rPr lang="en-US" altLang="zh-CN" sz="2000" dirty="0" smtClean="0">
                <a:latin typeface="Times New Roman" pitchFamily="18" charset="0"/>
                <a:cs typeface="Times New Roman" pitchFamily="18" charset="0"/>
              </a:rPr>
              <a:t>-</a:t>
            </a:r>
          </a:p>
          <a:p>
            <a:pPr algn="just" defTabSz="685681">
              <a:lnSpc>
                <a:spcPct val="130000"/>
              </a:lnSpc>
            </a:pPr>
            <a:r>
              <a:rPr lang="en-US" altLang="zh-CN" sz="2000" dirty="0" err="1" smtClean="0">
                <a:latin typeface="Times New Roman" pitchFamily="18" charset="0"/>
                <a:cs typeface="Times New Roman" pitchFamily="18" charset="0"/>
              </a:rPr>
              <a:t>raman</a:t>
            </a:r>
            <a:r>
              <a:rPr lang="en-US" altLang="zh-CN" sz="2000" dirty="0" smtClean="0">
                <a:latin typeface="Times New Roman" pitchFamily="18" charset="0"/>
                <a:cs typeface="Times New Roman" pitchFamily="18" charset="0"/>
              </a:rPr>
              <a:t>, who termed costs as sticky if they de-crease less when sales fall than they increase when sales rise by an </a:t>
            </a:r>
            <a:r>
              <a:rPr lang="en-US" altLang="zh-CN" sz="2000" dirty="0" err="1" smtClean="0">
                <a:latin typeface="Times New Roman" pitchFamily="18" charset="0"/>
                <a:cs typeface="Times New Roman" pitchFamily="18" charset="0"/>
              </a:rPr>
              <a:t>equivalentamount</a:t>
            </a:r>
            <a:r>
              <a:rPr lang="en-US" altLang="zh-CN" sz="2000" dirty="0" smtClean="0">
                <a:latin typeface="Times New Roman" pitchFamily="18" charset="0"/>
                <a:cs typeface="Times New Roman" pitchFamily="18" charset="0"/>
              </a:rPr>
              <a:t>, arguing that sticky costs occur “because managers deliberately </a:t>
            </a:r>
            <a:r>
              <a:rPr lang="en-US" altLang="zh-CN" sz="2000" dirty="0" err="1" smtClean="0">
                <a:latin typeface="Times New Roman" pitchFamily="18" charset="0"/>
                <a:cs typeface="Times New Roman" pitchFamily="18" charset="0"/>
              </a:rPr>
              <a:t>adjustthe</a:t>
            </a:r>
            <a:r>
              <a:rPr lang="en-US" altLang="zh-CN" sz="2000" dirty="0" smtClean="0">
                <a:latin typeface="Times New Roman" pitchFamily="18" charset="0"/>
                <a:cs typeface="Times New Roman" pitchFamily="18" charset="0"/>
              </a:rPr>
              <a:t> resources committed to activities.” Focusing on deliberate decisions made by self-interested managers, they investigate how resource adjustments made</a:t>
            </a:r>
          </a:p>
          <a:p>
            <a:pPr algn="just" defTabSz="685681">
              <a:lnSpc>
                <a:spcPct val="130000"/>
              </a:lnSpc>
            </a:pPr>
            <a:r>
              <a:rPr lang="en-US" altLang="zh-CN" sz="2000" dirty="0" smtClean="0">
                <a:latin typeface="Times New Roman" pitchFamily="18" charset="0"/>
                <a:cs typeface="Times New Roman" pitchFamily="18" charset="0"/>
              </a:rPr>
              <a:t>intentionally to meet earnings targets affect the degree of cost stickiness.</a:t>
            </a:r>
          </a:p>
        </p:txBody>
      </p:sp>
    </p:spTree>
    <p:extLst>
      <p:ext uri="{BB962C8B-B14F-4D97-AF65-F5344CB8AC3E}">
        <p14:creationId xmlns="" xmlns:p14="http://schemas.microsoft.com/office/powerpoint/2010/main" val="1721556448"/>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43840"/>
            <a:ext cx="4057650"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Introduction</a:t>
            </a: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1662545" y="1847988"/>
            <a:ext cx="8538359" cy="3670233"/>
          </a:xfrm>
          <a:prstGeom prst="rect">
            <a:avLst/>
          </a:prstGeom>
        </p:spPr>
        <p:txBody>
          <a:bodyPr wrap="square" lIns="68570" tIns="34289" rIns="68570" bIns="34289">
            <a:spAutoFit/>
          </a:bodyPr>
          <a:lstStyle/>
          <a:p>
            <a:pPr algn="just" defTabSz="685681">
              <a:lnSpc>
                <a:spcPct val="130000"/>
              </a:lnSpc>
            </a:pPr>
            <a:r>
              <a:rPr lang="en-US" altLang="zh-CN" sz="2000" dirty="0" smtClean="0">
                <a:latin typeface="Times New Roman" pitchFamily="18" charset="0"/>
                <a:cs typeface="Times New Roman" pitchFamily="18" charset="0"/>
              </a:rPr>
              <a:t>they note that any effort to infer the sources of sticky costs should be made</a:t>
            </a:r>
          </a:p>
          <a:p>
            <a:pPr algn="just" defTabSz="685681">
              <a:lnSpc>
                <a:spcPct val="130000"/>
              </a:lnSpc>
            </a:pPr>
            <a:r>
              <a:rPr lang="en-US" altLang="zh-CN" sz="2000" dirty="0" smtClean="0">
                <a:latin typeface="Times New Roman" pitchFamily="18" charset="0"/>
                <a:cs typeface="Times New Roman" pitchFamily="18" charset="0"/>
              </a:rPr>
              <a:t>in light of the motivations underlying managers’ resource adjustments. Ignoring the impact of agency considerations on documentations of </a:t>
            </a:r>
            <a:r>
              <a:rPr lang="en-US" altLang="zh-CN" sz="2000" dirty="0" err="1" smtClean="0">
                <a:latin typeface="Times New Roman" pitchFamily="18" charset="0"/>
                <a:cs typeface="Times New Roman" pitchFamily="18" charset="0"/>
              </a:rPr>
              <a:t>stickycost</a:t>
            </a:r>
            <a:r>
              <a:rPr lang="en-US" altLang="zh-CN" sz="2000" dirty="0" smtClean="0">
                <a:latin typeface="Times New Roman" pitchFamily="18" charset="0"/>
                <a:cs typeface="Times New Roman" pitchFamily="18" charset="0"/>
              </a:rPr>
              <a:t> behavior may bias the inferences due to an omitted correlated variable problem.</a:t>
            </a:r>
          </a:p>
          <a:p>
            <a:pPr algn="just" defTabSz="685681">
              <a:lnSpc>
                <a:spcPct val="130000"/>
              </a:lnSpc>
            </a:pPr>
            <a:r>
              <a:rPr lang="en-US" altLang="zh-CN" sz="2000" dirty="0" smtClean="0">
                <a:latin typeface="Times New Roman" pitchFamily="18" charset="0"/>
                <a:cs typeface="Times New Roman" pitchFamily="18" charset="0"/>
              </a:rPr>
              <a:t>    The findings  extend the real earnings management literature by documenting how managers adjust resources to meet earnings </a:t>
            </a:r>
            <a:r>
              <a:rPr lang="en-US" altLang="zh-CN" sz="2000" dirty="0" err="1" smtClean="0">
                <a:latin typeface="Times New Roman" pitchFamily="18" charset="0"/>
                <a:cs typeface="Times New Roman" pitchFamily="18" charset="0"/>
              </a:rPr>
              <a:t>targets.Therefore</a:t>
            </a:r>
            <a:r>
              <a:rPr lang="en-US" altLang="zh-CN" sz="2000" dirty="0" smtClean="0">
                <a:latin typeface="Times New Roman" pitchFamily="18" charset="0"/>
                <a:cs typeface="Times New Roman" pitchFamily="18" charset="0"/>
              </a:rPr>
              <a:t>, the implications are likely to expand the audience of the cost structure literature beyond management accounting scholars and </a:t>
            </a:r>
            <a:r>
              <a:rPr lang="en-US" altLang="zh-CN" sz="2000" dirty="0" err="1" smtClean="0">
                <a:latin typeface="Times New Roman" pitchFamily="18" charset="0"/>
                <a:cs typeface="Times New Roman" pitchFamily="18" charset="0"/>
              </a:rPr>
              <a:t>attractthe</a:t>
            </a:r>
            <a:r>
              <a:rPr lang="en-US" altLang="zh-CN" sz="2000" dirty="0" smtClean="0">
                <a:latin typeface="Times New Roman" pitchFamily="18" charset="0"/>
                <a:cs typeface="Times New Roman" pitchFamily="18" charset="0"/>
              </a:rPr>
              <a:t> attention of financial accountants.</a:t>
            </a:r>
          </a:p>
        </p:txBody>
      </p:sp>
    </p:spTree>
    <p:extLst>
      <p:ext uri="{BB962C8B-B14F-4D97-AF65-F5344CB8AC3E}">
        <p14:creationId xmlns="" xmlns:p14="http://schemas.microsoft.com/office/powerpoint/2010/main" val="1721556448"/>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00100" y="543840"/>
            <a:ext cx="4057650" cy="584775"/>
          </a:xfrm>
          <a:prstGeom prst="rect">
            <a:avLst/>
          </a:prstGeom>
          <a:noFill/>
        </p:spPr>
        <p:txBody>
          <a:bodyPr wrap="square" rtlCol="0">
            <a:spAutoFit/>
          </a:bodyPr>
          <a:lstStyle/>
          <a:p>
            <a:r>
              <a:rPr lang="en-US" altLang="zh-CN" sz="3200" b="1" dirty="0" smtClean="0">
                <a:latin typeface="微软雅黑" panose="020B0503020204020204" pitchFamily="34" charset="-122"/>
                <a:ea typeface="微软雅黑" panose="020B0503020204020204" pitchFamily="34" charset="-122"/>
              </a:rPr>
              <a:t>Introduction</a:t>
            </a:r>
            <a:endParaRPr lang="zh-CN" altLang="en-US" sz="3200" b="1" dirty="0">
              <a:latin typeface="微软雅黑" panose="020B0503020204020204" pitchFamily="34" charset="-122"/>
              <a:ea typeface="微软雅黑" panose="020B0503020204020204" pitchFamily="34" charset="-122"/>
            </a:endParaRPr>
          </a:p>
        </p:txBody>
      </p:sp>
      <p:sp>
        <p:nvSpPr>
          <p:cNvPr id="16" name="矩形 15"/>
          <p:cNvSpPr/>
          <p:nvPr/>
        </p:nvSpPr>
        <p:spPr>
          <a:xfrm>
            <a:off x="2030468" y="1847988"/>
            <a:ext cx="7742160" cy="3270124"/>
          </a:xfrm>
          <a:prstGeom prst="rect">
            <a:avLst/>
          </a:prstGeom>
        </p:spPr>
        <p:txBody>
          <a:bodyPr wrap="square" lIns="68570" tIns="34289" rIns="68570" bIns="34289">
            <a:spAutoFit/>
          </a:bodyPr>
          <a:lstStyle/>
          <a:p>
            <a:pPr algn="just" defTabSz="685681">
              <a:lnSpc>
                <a:spcPct val="130000"/>
              </a:lnSpc>
            </a:pPr>
            <a:r>
              <a:rPr lang="en-US" altLang="zh-CN" sz="2000" dirty="0" smtClean="0">
                <a:latin typeface="Times New Roman" pitchFamily="18" charset="0"/>
                <a:cs typeface="Times New Roman" pitchFamily="18" charset="0"/>
              </a:rPr>
              <a:t>     In sum, the paper integrates a typical management accounting research topic, cost structures, with </a:t>
            </a:r>
            <a:r>
              <a:rPr lang="en-US" altLang="zh-CN" sz="2000" dirty="0" err="1" smtClean="0">
                <a:latin typeface="Times New Roman" pitchFamily="18" charset="0"/>
                <a:cs typeface="Times New Roman" pitchFamily="18" charset="0"/>
              </a:rPr>
              <a:t>animportant</a:t>
            </a:r>
            <a:r>
              <a:rPr lang="en-US" altLang="zh-CN" sz="2000" dirty="0" smtClean="0">
                <a:latin typeface="Times New Roman" pitchFamily="18" charset="0"/>
                <a:cs typeface="Times New Roman" pitchFamily="18" charset="0"/>
              </a:rPr>
              <a:t> financial accounting topic, real earnings management. The importance of integrating these two streams of research has long </a:t>
            </a:r>
            <a:r>
              <a:rPr lang="en-US" altLang="zh-CN" sz="2000" dirty="0" err="1" smtClean="0">
                <a:latin typeface="Times New Roman" pitchFamily="18" charset="0"/>
                <a:cs typeface="Times New Roman" pitchFamily="18" charset="0"/>
              </a:rPr>
              <a:t>beenrecognized</a:t>
            </a:r>
            <a:r>
              <a:rPr lang="en-US" altLang="zh-CN" sz="2000" dirty="0" smtClean="0">
                <a:latin typeface="Times New Roman" pitchFamily="18" charset="0"/>
                <a:cs typeface="Times New Roman" pitchFamily="18" charset="0"/>
              </a:rPr>
              <a:t> .</a:t>
            </a:r>
          </a:p>
          <a:p>
            <a:pPr algn="just" defTabSz="685681">
              <a:lnSpc>
                <a:spcPct val="130000"/>
              </a:lnSpc>
            </a:pPr>
            <a:r>
              <a:rPr lang="en-US" altLang="zh-CN" sz="2000" dirty="0" smtClean="0">
                <a:latin typeface="Times New Roman" pitchFamily="18" charset="0"/>
                <a:cs typeface="Times New Roman" pitchFamily="18" charset="0"/>
              </a:rPr>
              <a:t>    The paper proceeds as follows. The hypotheses are developed in the </a:t>
            </a:r>
            <a:r>
              <a:rPr lang="en-US" altLang="zh-CN" sz="2000" dirty="0" err="1" smtClean="0">
                <a:latin typeface="Times New Roman" pitchFamily="18" charset="0"/>
                <a:cs typeface="Times New Roman" pitchFamily="18" charset="0"/>
              </a:rPr>
              <a:t>nextsection</a:t>
            </a:r>
            <a:r>
              <a:rPr lang="en-US" altLang="zh-CN" sz="2000" dirty="0" smtClean="0">
                <a:latin typeface="Times New Roman" pitchFamily="18" charset="0"/>
                <a:cs typeface="Times New Roman" pitchFamily="18" charset="0"/>
              </a:rPr>
              <a:t>. Sections 3 and 4 discuss the sample selection and research </a:t>
            </a:r>
            <a:r>
              <a:rPr lang="en-US" altLang="zh-CN" sz="2000" dirty="0" err="1" smtClean="0">
                <a:latin typeface="Times New Roman" pitchFamily="18" charset="0"/>
                <a:cs typeface="Times New Roman" pitchFamily="18" charset="0"/>
              </a:rPr>
              <a:t>design,respectively</a:t>
            </a:r>
            <a:r>
              <a:rPr lang="en-US" altLang="zh-CN" sz="2000" dirty="0" smtClean="0">
                <a:latin typeface="Times New Roman" pitchFamily="18" charset="0"/>
                <a:cs typeface="Times New Roman" pitchFamily="18" charset="0"/>
              </a:rPr>
              <a:t>. Sections 5 and 6 present the empirical results, and section 7summarizes.</a:t>
            </a:r>
          </a:p>
        </p:txBody>
      </p:sp>
    </p:spTree>
    <p:extLst>
      <p:ext uri="{BB962C8B-B14F-4D97-AF65-F5344CB8AC3E}">
        <p14:creationId xmlns="" xmlns:p14="http://schemas.microsoft.com/office/powerpoint/2010/main" val="1721556448"/>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75456" y="2865732"/>
            <a:ext cx="6703374" cy="707886"/>
          </a:xfrm>
          <a:prstGeom prst="rect">
            <a:avLst/>
          </a:prstGeom>
        </p:spPr>
        <p:txBody>
          <a:bodyPr wrap="none">
            <a:spAutoFit/>
          </a:bodyPr>
          <a:lstStyle/>
          <a:p>
            <a:r>
              <a:rPr lang="en-US" altLang="zh-CN" sz="4000" b="1" dirty="0" smtClean="0">
                <a:latin typeface="微软雅黑" panose="020B0503020204020204" pitchFamily="34" charset="-122"/>
                <a:ea typeface="微软雅黑" panose="020B0503020204020204" pitchFamily="34" charset="-122"/>
              </a:rPr>
              <a:t>Hypothesis Development</a:t>
            </a:r>
          </a:p>
        </p:txBody>
      </p:sp>
    </p:spTree>
    <p:extLst>
      <p:ext uri="{BB962C8B-B14F-4D97-AF65-F5344CB8AC3E}">
        <p14:creationId xmlns="" xmlns:p14="http://schemas.microsoft.com/office/powerpoint/2010/main" val="3586063360"/>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1319</TotalTime>
  <Words>1686</Words>
  <Application>Microsoft Office PowerPoint</Application>
  <PresentationFormat>自定义</PresentationFormat>
  <Paragraphs>149</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第一PPT模板网：www.1ppt.com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Administrator</cp:lastModifiedBy>
  <cp:revision>135</cp:revision>
  <dcterms:created xsi:type="dcterms:W3CDTF">2015-08-05T01:47:03Z</dcterms:created>
  <dcterms:modified xsi:type="dcterms:W3CDTF">2017-11-20T11:17:00Z</dcterms:modified>
</cp:coreProperties>
</file>