
<file path=[Content_Types].xml><?xml version="1.0" encoding="utf-8"?>
<Types xmlns="http://schemas.openxmlformats.org/package/2006/content-types">
  <Default Extension="jpeg" ContentType="image/jpeg"/>
  <Default Extension="wdp" ContentType="image/vnd.ms-photo"/>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7" r:id="rId3"/>
  </p:sldMasterIdLst>
  <p:notesMasterIdLst>
    <p:notesMasterId r:id="rId34"/>
  </p:notesMasterIdLst>
  <p:sldIdLst>
    <p:sldId id="256" r:id="rId4"/>
    <p:sldId id="257" r:id="rId5"/>
    <p:sldId id="258" r:id="rId6"/>
    <p:sldId id="259" r:id="rId7"/>
    <p:sldId id="260" r:id="rId8"/>
    <p:sldId id="285" r:id="rId9"/>
    <p:sldId id="261" r:id="rId10"/>
    <p:sldId id="262" r:id="rId11"/>
    <p:sldId id="286" r:id="rId12"/>
    <p:sldId id="290" r:id="rId13"/>
    <p:sldId id="266" r:id="rId14"/>
    <p:sldId id="295" r:id="rId15"/>
    <p:sldId id="291" r:id="rId16"/>
    <p:sldId id="296" r:id="rId17"/>
    <p:sldId id="297" r:id="rId18"/>
    <p:sldId id="270" r:id="rId19"/>
    <p:sldId id="302" r:id="rId20"/>
    <p:sldId id="300" r:id="rId21"/>
    <p:sldId id="274" r:id="rId22"/>
    <p:sldId id="310" r:id="rId23"/>
    <p:sldId id="311" r:id="rId24"/>
    <p:sldId id="304" r:id="rId25"/>
    <p:sldId id="303" r:id="rId26"/>
    <p:sldId id="309" r:id="rId27"/>
    <p:sldId id="308" r:id="rId28"/>
    <p:sldId id="277" r:id="rId29"/>
    <p:sldId id="312" r:id="rId30"/>
    <p:sldId id="313" r:id="rId31"/>
    <p:sldId id="314" r:id="rId32"/>
    <p:sldId id="281" r:id="rId33"/>
  </p:sldIdLst>
  <p:sldSz cx="12192000" cy="6858000"/>
  <p:notesSz cx="6858000" cy="914400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58"/>
    <p:restoredTop sz="93717"/>
  </p:normalViewPr>
  <p:slideViewPr>
    <p:cSldViewPr snapToGrid="0" snapToObjects="1">
      <p:cViewPr varScale="1">
        <p:scale>
          <a:sx n="87" d="100"/>
          <a:sy n="87" d="100"/>
        </p:scale>
        <p:origin x="880" y="192"/>
      </p:cViewPr>
      <p:guideLst/>
    </p:cSldViewPr>
  </p:slideViewPr>
  <p:notesTextViewPr>
    <p:cViewPr>
      <p:scale>
        <a:sx n="1" d="1"/>
        <a:sy n="1" d="1"/>
      </p:scale>
      <p:origin x="0" y="0"/>
    </p:cViewPr>
  </p:notesTextViewPr>
  <p:notesViewPr>
    <p:cSldViewPr snapToGrid="0" snapToObjects="1">
      <p:cViewPr varScale="1">
        <p:scale>
          <a:sx n="85" d="100"/>
          <a:sy n="85" d="100"/>
        </p:scale>
        <p:origin x="2680" y="18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notesMaster" Target="notesMasters/notesMaster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6E1E63-6347-BD4F-A808-7F54FA34CE72}"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1EDE8F-5748-564A-B104-45C8D6344219}"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office.msn.com.cn/"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sp>
        <p:nvSpPr>
          <p:cNvPr id="2" name="矩形 1"/>
          <p:cNvSpPr/>
          <p:nvPr userDrawn="1"/>
        </p:nvSpPr>
        <p:spPr>
          <a:xfrm>
            <a:off x="7813964" y="0"/>
            <a:ext cx="4378036"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占位符 3"/>
          <p:cNvSpPr>
            <a:spLocks noGrp="1"/>
          </p:cNvSpPr>
          <p:nvPr>
            <p:ph type="body" sz="quarter" idx="10"/>
          </p:nvPr>
        </p:nvSpPr>
        <p:spPr>
          <a:xfrm>
            <a:off x="960723" y="3267182"/>
            <a:ext cx="5772586" cy="647272"/>
          </a:xfrm>
          <a:prstGeom prst="rect">
            <a:avLst/>
          </a:prstGeom>
        </p:spPr>
        <p:txBody>
          <a:bodyPr anchor="t"/>
          <a:lstStyle>
            <a:lvl1pPr marL="0" indent="0">
              <a:buNone/>
              <a:defRPr sz="4000" b="1">
                <a:solidFill>
                  <a:schemeClr val="accent1">
                    <a:lumMod val="75000"/>
                  </a:schemeClr>
                </a:solidFill>
              </a:defRPr>
            </a:lvl1pPr>
          </a:lstStyle>
          <a:p>
            <a:pPr lvl="0"/>
            <a:endParaRPr kumimoji="1" lang="zh-CN" altLang="en-US" dirty="0"/>
          </a:p>
        </p:txBody>
      </p:sp>
      <p:sp>
        <p:nvSpPr>
          <p:cNvPr id="5" name="文本占位符 3"/>
          <p:cNvSpPr>
            <a:spLocks noGrp="1"/>
          </p:cNvSpPr>
          <p:nvPr>
            <p:ph type="body" sz="quarter" idx="11"/>
          </p:nvPr>
        </p:nvSpPr>
        <p:spPr>
          <a:xfrm>
            <a:off x="960722" y="3914455"/>
            <a:ext cx="5772586" cy="277402"/>
          </a:xfrm>
          <a:prstGeom prst="rect">
            <a:avLst/>
          </a:prstGeom>
        </p:spPr>
        <p:txBody>
          <a:bodyPr anchor="t"/>
          <a:lstStyle>
            <a:lvl1pPr marL="0" indent="0">
              <a:buNone/>
              <a:defRPr sz="1800" b="1">
                <a:solidFill>
                  <a:schemeClr val="accent1">
                    <a:lumMod val="75000"/>
                  </a:schemeClr>
                </a:solidFill>
              </a:defRPr>
            </a:lvl1pPr>
          </a:lstStyle>
          <a:p>
            <a:pPr lvl="0"/>
            <a:endParaRPr kumimoji="1" lang="zh-CN" altLang="en-US"/>
          </a:p>
        </p:txBody>
      </p:sp>
      <p:sp>
        <p:nvSpPr>
          <p:cNvPr id="7" name="文本占位符 3"/>
          <p:cNvSpPr>
            <a:spLocks noGrp="1"/>
          </p:cNvSpPr>
          <p:nvPr>
            <p:ph type="body" sz="quarter" idx="12"/>
          </p:nvPr>
        </p:nvSpPr>
        <p:spPr>
          <a:xfrm>
            <a:off x="960722" y="5247526"/>
            <a:ext cx="5772586" cy="277402"/>
          </a:xfrm>
          <a:prstGeom prst="rect">
            <a:avLst/>
          </a:prstGeom>
        </p:spPr>
        <p:txBody>
          <a:bodyPr anchor="t"/>
          <a:lstStyle>
            <a:lvl1pPr marL="0" indent="0">
              <a:buNone/>
              <a:defRPr sz="1400" b="0">
                <a:solidFill>
                  <a:schemeClr val="accent1">
                    <a:lumMod val="75000"/>
                  </a:schemeClr>
                </a:solidFill>
              </a:defRPr>
            </a:lvl1pPr>
          </a:lstStyle>
          <a:p>
            <a:pPr lvl="0"/>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8965"/>
            <a:r>
              <a:rPr lang="zh-CN" altLang="en-US" sz="1800" dirty="0">
                <a:solidFill>
                  <a:schemeClr val="tx1">
                    <a:lumMod val="75000"/>
                    <a:lumOff val="25000"/>
                  </a:schemeClr>
                </a:solidFill>
                <a:latin typeface="Segoe UI Light" panose="020B0502040204020203"/>
                <a:ea typeface="微软雅黑" panose="020B0503020204020204" charset="-122"/>
                <a:cs typeface="Segoe UI Light" panose="020B0502040204020203"/>
              </a:rPr>
              <a:t>背景图片素材</a:t>
            </a:r>
            <a:endParaRPr lang="zh-CN" altLang="en-US" sz="18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sp>
        <p:nvSpPr>
          <p:cNvPr id="5" name="矩形 4"/>
          <p:cNvSpPr/>
          <p:nvPr userDrawn="1"/>
        </p:nvSpPr>
        <p:spPr>
          <a:xfrm>
            <a:off x="440603" y="182445"/>
            <a:ext cx="777777" cy="246221"/>
          </a:xfrm>
          <a:prstGeom prst="rect">
            <a:avLst/>
          </a:prstGeom>
        </p:spPr>
        <p:txBody>
          <a:bodyPr wrap="none">
            <a:spAutoFit/>
          </a:bodyPr>
          <a:lstStyle/>
          <a:p>
            <a:pPr defTabSz="608965"/>
            <a:r>
              <a:rPr kumimoji="1" lang="en-US" altLang="zh-CN" sz="1000" dirty="0">
                <a:solidFill>
                  <a:schemeClr val="tx1">
                    <a:lumMod val="75000"/>
                    <a:lumOff val="25000"/>
                  </a:schemeClr>
                </a:solidFill>
                <a:latin typeface="Segoe UI Light" panose="020B0502040204020203"/>
                <a:ea typeface="微软雅黑" panose="020B0503020204020204" charset="-122"/>
                <a:cs typeface="Segoe UI Light" panose="020B0502040204020203"/>
              </a:rPr>
              <a:t>OfficePLUS</a:t>
            </a:r>
            <a:endParaRPr lang="zh-CN" altLang="en-US" sz="10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8965" eaLnBrk="1" fontAlgn="auto" latinLnBrk="0" hangingPunct="1">
              <a:lnSpc>
                <a:spcPct val="100000"/>
              </a:lnSpc>
              <a:spcBef>
                <a:spcPts val="0"/>
              </a:spcBef>
              <a:spcAft>
                <a:spcPts val="0"/>
              </a:spcAft>
              <a:buClrTx/>
              <a:buSzTx/>
              <a:buFontTx/>
              <a:buNone/>
              <a:defRPr/>
            </a:pPr>
            <a:r>
              <a:rPr kumimoji="1" lang="zh-CN" altLang="en-US" sz="1335" b="0" i="0" u="none" strike="noStrike" kern="0" cap="none" spc="0" normalizeH="0" baseline="0" noProof="0" dirty="0">
                <a:ln>
                  <a:noFill/>
                </a:ln>
                <a:solidFill>
                  <a:srgbClr val="000000"/>
                </a:solidFill>
                <a:effectLst/>
                <a:uLnTx/>
                <a:uFillTx/>
                <a:latin typeface="Century Gothic" panose="020B0502020202020204"/>
                <a:ea typeface="微软雅黑" panose="020B0503020204020204" charset="-122"/>
              </a:rPr>
              <a:t>点击</a:t>
            </a:r>
            <a:r>
              <a:rPr kumimoji="1" lang="en-US" altLang="zh-CN" sz="1335" b="0" i="0" u="none" strike="noStrike" kern="0" cap="none" spc="0" normalizeH="0" baseline="0" noProof="0" dirty="0">
                <a:ln>
                  <a:noFill/>
                </a:ln>
                <a:solidFill>
                  <a:srgbClr val="000000"/>
                </a:solidFill>
                <a:effectLst/>
                <a:uLnTx/>
                <a:uFillTx/>
                <a:latin typeface="Segoe UI Light" panose="020B0502040204020203" charset="0"/>
                <a:ea typeface="Segoe UI Light" panose="020B0502040204020203" charset="0"/>
                <a:cs typeface="Segoe UI Light" panose="020B0502040204020203" charset="0"/>
              </a:rPr>
              <a:t>Logo</a:t>
            </a:r>
            <a:r>
              <a:rPr kumimoji="1" lang="zh-CN" altLang="en-US" sz="1335" b="0" i="0" u="none" strike="noStrike" kern="0" cap="none" spc="0" normalizeH="0" baseline="0" noProof="0" dirty="0">
                <a:ln>
                  <a:noFill/>
                </a:ln>
                <a:solidFill>
                  <a:srgbClr val="000000"/>
                </a:solidFill>
                <a:effectLst/>
                <a:uLnTx/>
                <a:uFillTx/>
                <a:latin typeface="Century Gothic" panose="020B0502020202020204"/>
                <a:ea typeface="微软雅黑" panose="020B0503020204020204" charset="-122"/>
              </a:rPr>
              <a:t>获取更多优质模板（放映模式）</a:t>
            </a:r>
            <a:endParaRPr kumimoji="1" lang="zh-CN" altLang="en-US" sz="1335" b="0" i="0" u="none" strike="noStrike" kern="0" cap="none" spc="0" normalizeH="0" baseline="0" noProof="0" dirty="0">
              <a:ln>
                <a:noFill/>
              </a:ln>
              <a:solidFill>
                <a:srgbClr val="000000"/>
              </a:solidFill>
              <a:effectLst/>
              <a:uLnTx/>
              <a:uFillTx/>
              <a:latin typeface="Century Gothic" panose="020B0502020202020204"/>
              <a:ea typeface="微软雅黑" panose="020B0503020204020204" charset="-122"/>
            </a:endParaRP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spTree>
      <p:nvGrpSpPr>
        <p:cNvPr id="1" name=""/>
        <p:cNvGrpSpPr/>
        <p:nvPr/>
      </p:nvGrpSpPr>
      <p:grpSpPr>
        <a:xfrm>
          <a:off x="0" y="0"/>
          <a:ext cx="0" cy="0"/>
          <a:chOff x="0" y="0"/>
          <a:chExt cx="0" cy="0"/>
        </a:xfrm>
      </p:grpSpPr>
      <p:sp>
        <p:nvSpPr>
          <p:cNvPr id="2" name="矩形 1"/>
          <p:cNvSpPr/>
          <p:nvPr userDrawn="1"/>
        </p:nvSpPr>
        <p:spPr>
          <a:xfrm>
            <a:off x="0" y="0"/>
            <a:ext cx="4378036"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占位符 3"/>
          <p:cNvSpPr>
            <a:spLocks noGrp="1"/>
          </p:cNvSpPr>
          <p:nvPr>
            <p:ph type="body" sz="quarter" idx="10"/>
          </p:nvPr>
        </p:nvSpPr>
        <p:spPr>
          <a:xfrm>
            <a:off x="6932030" y="1826311"/>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5" name="文本占位符 3"/>
          <p:cNvSpPr>
            <a:spLocks noGrp="1"/>
          </p:cNvSpPr>
          <p:nvPr>
            <p:ph type="body" sz="quarter" idx="11" hasCustomPrompt="1"/>
          </p:nvPr>
        </p:nvSpPr>
        <p:spPr>
          <a:xfrm>
            <a:off x="5800714" y="1590784"/>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6" name="文本占位符 3"/>
          <p:cNvSpPr>
            <a:spLocks noGrp="1"/>
          </p:cNvSpPr>
          <p:nvPr>
            <p:ph type="body" sz="quarter" idx="12"/>
          </p:nvPr>
        </p:nvSpPr>
        <p:spPr>
          <a:xfrm>
            <a:off x="6932030" y="2964872"/>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7" name="文本占位符 3"/>
          <p:cNvSpPr>
            <a:spLocks noGrp="1"/>
          </p:cNvSpPr>
          <p:nvPr>
            <p:ph type="body" sz="quarter" idx="13" hasCustomPrompt="1"/>
          </p:nvPr>
        </p:nvSpPr>
        <p:spPr>
          <a:xfrm>
            <a:off x="5800714" y="2729345"/>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8" name="文本占位符 3"/>
          <p:cNvSpPr>
            <a:spLocks noGrp="1"/>
          </p:cNvSpPr>
          <p:nvPr>
            <p:ph type="body" sz="quarter" idx="14"/>
          </p:nvPr>
        </p:nvSpPr>
        <p:spPr>
          <a:xfrm>
            <a:off x="6932030" y="4103433"/>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9" name="文本占位符 3"/>
          <p:cNvSpPr>
            <a:spLocks noGrp="1"/>
          </p:cNvSpPr>
          <p:nvPr>
            <p:ph type="body" sz="quarter" idx="15" hasCustomPrompt="1"/>
          </p:nvPr>
        </p:nvSpPr>
        <p:spPr>
          <a:xfrm>
            <a:off x="5800714" y="3867906"/>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11" name="文本占位符 3"/>
          <p:cNvSpPr>
            <a:spLocks noGrp="1"/>
          </p:cNvSpPr>
          <p:nvPr>
            <p:ph type="body" sz="quarter" idx="16" hasCustomPrompt="1"/>
          </p:nvPr>
        </p:nvSpPr>
        <p:spPr>
          <a:xfrm>
            <a:off x="882142" y="2863450"/>
            <a:ext cx="2613752" cy="565550"/>
          </a:xfrm>
          <a:prstGeom prst="rect">
            <a:avLst/>
          </a:prstGeom>
          <a:ln>
            <a:solidFill>
              <a:schemeClr val="bg1"/>
            </a:solidFill>
          </a:ln>
        </p:spPr>
        <p:txBody>
          <a:bodyPr anchor="ctr"/>
          <a:lstStyle>
            <a:lvl1pPr marL="0" indent="0" algn="ctr">
              <a:buNone/>
              <a:defRPr sz="3600" b="1">
                <a:solidFill>
                  <a:schemeClr val="bg1"/>
                </a:solidFill>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spTree>
      <p:nvGrpSpPr>
        <p:cNvPr id="1" name=""/>
        <p:cNvGrpSpPr/>
        <p:nvPr/>
      </p:nvGrpSpPr>
      <p:grpSpPr>
        <a:xfrm>
          <a:off x="0" y="0"/>
          <a:ext cx="0" cy="0"/>
          <a:chOff x="0" y="0"/>
          <a:chExt cx="0" cy="0"/>
        </a:xfrm>
      </p:grpSpPr>
      <p:sp>
        <p:nvSpPr>
          <p:cNvPr id="2" name="矩形 1"/>
          <p:cNvSpPr/>
          <p:nvPr userDrawn="1"/>
        </p:nvSpPr>
        <p:spPr>
          <a:xfrm>
            <a:off x="0" y="0"/>
            <a:ext cx="4378036"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占位符 3"/>
          <p:cNvSpPr>
            <a:spLocks noGrp="1"/>
          </p:cNvSpPr>
          <p:nvPr>
            <p:ph type="body" sz="quarter" idx="10"/>
          </p:nvPr>
        </p:nvSpPr>
        <p:spPr>
          <a:xfrm>
            <a:off x="6932030" y="1479947"/>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5" name="文本占位符 3"/>
          <p:cNvSpPr>
            <a:spLocks noGrp="1"/>
          </p:cNvSpPr>
          <p:nvPr>
            <p:ph type="body" sz="quarter" idx="11" hasCustomPrompt="1"/>
          </p:nvPr>
        </p:nvSpPr>
        <p:spPr>
          <a:xfrm>
            <a:off x="5800714" y="1244420"/>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6" name="文本占位符 3"/>
          <p:cNvSpPr>
            <a:spLocks noGrp="1"/>
          </p:cNvSpPr>
          <p:nvPr>
            <p:ph type="body" sz="quarter" idx="12"/>
          </p:nvPr>
        </p:nvSpPr>
        <p:spPr>
          <a:xfrm>
            <a:off x="6932030" y="2618508"/>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7" name="文本占位符 3"/>
          <p:cNvSpPr>
            <a:spLocks noGrp="1"/>
          </p:cNvSpPr>
          <p:nvPr>
            <p:ph type="body" sz="quarter" idx="13" hasCustomPrompt="1"/>
          </p:nvPr>
        </p:nvSpPr>
        <p:spPr>
          <a:xfrm>
            <a:off x="5800714" y="2382981"/>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8" name="文本占位符 3"/>
          <p:cNvSpPr>
            <a:spLocks noGrp="1"/>
          </p:cNvSpPr>
          <p:nvPr>
            <p:ph type="body" sz="quarter" idx="14"/>
          </p:nvPr>
        </p:nvSpPr>
        <p:spPr>
          <a:xfrm>
            <a:off x="6932030" y="3757069"/>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9" name="文本占位符 3"/>
          <p:cNvSpPr>
            <a:spLocks noGrp="1"/>
          </p:cNvSpPr>
          <p:nvPr>
            <p:ph type="body" sz="quarter" idx="15" hasCustomPrompt="1"/>
          </p:nvPr>
        </p:nvSpPr>
        <p:spPr>
          <a:xfrm>
            <a:off x="5800714" y="3521542"/>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10" name="文本占位符 3"/>
          <p:cNvSpPr>
            <a:spLocks noGrp="1"/>
          </p:cNvSpPr>
          <p:nvPr>
            <p:ph type="body" sz="quarter" idx="16" hasCustomPrompt="1"/>
          </p:nvPr>
        </p:nvSpPr>
        <p:spPr>
          <a:xfrm>
            <a:off x="882142" y="2863450"/>
            <a:ext cx="2613752" cy="565550"/>
          </a:xfrm>
          <a:prstGeom prst="rect">
            <a:avLst/>
          </a:prstGeom>
          <a:ln>
            <a:solidFill>
              <a:schemeClr val="bg1"/>
            </a:solidFill>
          </a:ln>
        </p:spPr>
        <p:txBody>
          <a:bodyPr anchor="ctr"/>
          <a:lstStyle>
            <a:lvl1pPr marL="0" indent="0" algn="ctr">
              <a:buNone/>
              <a:defRPr sz="3600" b="1">
                <a:solidFill>
                  <a:schemeClr val="bg1"/>
                </a:solidFill>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11" name="文本占位符 3"/>
          <p:cNvSpPr>
            <a:spLocks noGrp="1"/>
          </p:cNvSpPr>
          <p:nvPr>
            <p:ph type="body" sz="quarter" idx="17"/>
          </p:nvPr>
        </p:nvSpPr>
        <p:spPr>
          <a:xfrm>
            <a:off x="6932030" y="4895630"/>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12" name="文本占位符 3"/>
          <p:cNvSpPr>
            <a:spLocks noGrp="1"/>
          </p:cNvSpPr>
          <p:nvPr>
            <p:ph type="body" sz="quarter" idx="18" hasCustomPrompt="1"/>
          </p:nvPr>
        </p:nvSpPr>
        <p:spPr>
          <a:xfrm>
            <a:off x="5800714" y="4660103"/>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spTree>
      <p:nvGrpSpPr>
        <p:cNvPr id="1" name=""/>
        <p:cNvGrpSpPr/>
        <p:nvPr/>
      </p:nvGrpSpPr>
      <p:grpSpPr>
        <a:xfrm>
          <a:off x="0" y="0"/>
          <a:ext cx="0" cy="0"/>
          <a:chOff x="0" y="0"/>
          <a:chExt cx="0" cy="0"/>
        </a:xfrm>
      </p:grpSpPr>
      <p:sp>
        <p:nvSpPr>
          <p:cNvPr id="2" name="矩形 1"/>
          <p:cNvSpPr/>
          <p:nvPr userDrawn="1"/>
        </p:nvSpPr>
        <p:spPr>
          <a:xfrm>
            <a:off x="0" y="0"/>
            <a:ext cx="4378036"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占位符 3"/>
          <p:cNvSpPr>
            <a:spLocks noGrp="1"/>
          </p:cNvSpPr>
          <p:nvPr>
            <p:ph type="body" sz="quarter" idx="10"/>
          </p:nvPr>
        </p:nvSpPr>
        <p:spPr>
          <a:xfrm>
            <a:off x="6932030" y="967329"/>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5" name="文本占位符 3"/>
          <p:cNvSpPr>
            <a:spLocks noGrp="1"/>
          </p:cNvSpPr>
          <p:nvPr>
            <p:ph type="body" sz="quarter" idx="11" hasCustomPrompt="1"/>
          </p:nvPr>
        </p:nvSpPr>
        <p:spPr>
          <a:xfrm>
            <a:off x="5800714" y="731802"/>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6" name="文本占位符 3"/>
          <p:cNvSpPr>
            <a:spLocks noGrp="1"/>
          </p:cNvSpPr>
          <p:nvPr>
            <p:ph type="body" sz="quarter" idx="12"/>
          </p:nvPr>
        </p:nvSpPr>
        <p:spPr>
          <a:xfrm>
            <a:off x="6932030" y="2105890"/>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7" name="文本占位符 3"/>
          <p:cNvSpPr>
            <a:spLocks noGrp="1"/>
          </p:cNvSpPr>
          <p:nvPr>
            <p:ph type="body" sz="quarter" idx="13" hasCustomPrompt="1"/>
          </p:nvPr>
        </p:nvSpPr>
        <p:spPr>
          <a:xfrm>
            <a:off x="5800714" y="1870363"/>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8" name="文本占位符 3"/>
          <p:cNvSpPr>
            <a:spLocks noGrp="1"/>
          </p:cNvSpPr>
          <p:nvPr>
            <p:ph type="body" sz="quarter" idx="14"/>
          </p:nvPr>
        </p:nvSpPr>
        <p:spPr>
          <a:xfrm>
            <a:off x="6932030" y="3244451"/>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9" name="文本占位符 3"/>
          <p:cNvSpPr>
            <a:spLocks noGrp="1"/>
          </p:cNvSpPr>
          <p:nvPr>
            <p:ph type="body" sz="quarter" idx="15" hasCustomPrompt="1"/>
          </p:nvPr>
        </p:nvSpPr>
        <p:spPr>
          <a:xfrm>
            <a:off x="5800714" y="3008924"/>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11" name="文本占位符 3"/>
          <p:cNvSpPr>
            <a:spLocks noGrp="1"/>
          </p:cNvSpPr>
          <p:nvPr>
            <p:ph type="body" sz="quarter" idx="17"/>
          </p:nvPr>
        </p:nvSpPr>
        <p:spPr>
          <a:xfrm>
            <a:off x="6932030" y="4383012"/>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12" name="文本占位符 3"/>
          <p:cNvSpPr>
            <a:spLocks noGrp="1"/>
          </p:cNvSpPr>
          <p:nvPr>
            <p:ph type="body" sz="quarter" idx="18" hasCustomPrompt="1"/>
          </p:nvPr>
        </p:nvSpPr>
        <p:spPr>
          <a:xfrm>
            <a:off x="5800714" y="4147485"/>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13" name="文本占位符 3"/>
          <p:cNvSpPr>
            <a:spLocks noGrp="1"/>
          </p:cNvSpPr>
          <p:nvPr>
            <p:ph type="body" sz="quarter" idx="19"/>
          </p:nvPr>
        </p:nvSpPr>
        <p:spPr>
          <a:xfrm>
            <a:off x="6932030" y="5521573"/>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14" name="文本占位符 3"/>
          <p:cNvSpPr>
            <a:spLocks noGrp="1"/>
          </p:cNvSpPr>
          <p:nvPr>
            <p:ph type="body" sz="quarter" idx="20" hasCustomPrompt="1"/>
          </p:nvPr>
        </p:nvSpPr>
        <p:spPr>
          <a:xfrm>
            <a:off x="5800714" y="5286046"/>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15" name="文本占位符 3"/>
          <p:cNvSpPr>
            <a:spLocks noGrp="1"/>
          </p:cNvSpPr>
          <p:nvPr>
            <p:ph type="body" sz="quarter" idx="16" hasCustomPrompt="1"/>
          </p:nvPr>
        </p:nvSpPr>
        <p:spPr>
          <a:xfrm>
            <a:off x="882142" y="2863450"/>
            <a:ext cx="2613752" cy="565550"/>
          </a:xfrm>
          <a:prstGeom prst="rect">
            <a:avLst/>
          </a:prstGeom>
          <a:ln>
            <a:solidFill>
              <a:schemeClr val="bg1"/>
            </a:solidFill>
          </a:ln>
        </p:spPr>
        <p:txBody>
          <a:bodyPr anchor="ctr"/>
          <a:lstStyle>
            <a:lvl1pPr marL="0" indent="0" algn="ctr">
              <a:buNone/>
              <a:defRPr sz="3600" b="1">
                <a:solidFill>
                  <a:schemeClr val="bg1"/>
                </a:solidFill>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spTree>
      <p:nvGrpSpPr>
        <p:cNvPr id="1" name=""/>
        <p:cNvGrpSpPr/>
        <p:nvPr/>
      </p:nvGrpSpPr>
      <p:grpSpPr>
        <a:xfrm>
          <a:off x="0" y="0"/>
          <a:ext cx="0" cy="0"/>
          <a:chOff x="0" y="0"/>
          <a:chExt cx="0" cy="0"/>
        </a:xfrm>
      </p:grpSpPr>
      <p:sp>
        <p:nvSpPr>
          <p:cNvPr id="2" name="矩形 1"/>
          <p:cNvSpPr/>
          <p:nvPr userDrawn="1"/>
        </p:nvSpPr>
        <p:spPr>
          <a:xfrm>
            <a:off x="0" y="0"/>
            <a:ext cx="4378036"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占位符 3"/>
          <p:cNvSpPr>
            <a:spLocks noGrp="1"/>
          </p:cNvSpPr>
          <p:nvPr>
            <p:ph type="body" sz="quarter" idx="10"/>
          </p:nvPr>
        </p:nvSpPr>
        <p:spPr>
          <a:xfrm>
            <a:off x="6932030" y="870347"/>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5" name="文本占位符 3"/>
          <p:cNvSpPr>
            <a:spLocks noGrp="1"/>
          </p:cNvSpPr>
          <p:nvPr>
            <p:ph type="body" sz="quarter" idx="11" hasCustomPrompt="1"/>
          </p:nvPr>
        </p:nvSpPr>
        <p:spPr>
          <a:xfrm>
            <a:off x="5800714" y="634820"/>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6" name="文本占位符 3"/>
          <p:cNvSpPr>
            <a:spLocks noGrp="1"/>
          </p:cNvSpPr>
          <p:nvPr>
            <p:ph type="body" sz="quarter" idx="12"/>
          </p:nvPr>
        </p:nvSpPr>
        <p:spPr>
          <a:xfrm>
            <a:off x="6932030" y="1814944"/>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7" name="文本占位符 3"/>
          <p:cNvSpPr>
            <a:spLocks noGrp="1"/>
          </p:cNvSpPr>
          <p:nvPr>
            <p:ph type="body" sz="quarter" idx="13" hasCustomPrompt="1"/>
          </p:nvPr>
        </p:nvSpPr>
        <p:spPr>
          <a:xfrm>
            <a:off x="5800714" y="1579417"/>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15" name="文本占位符 3"/>
          <p:cNvSpPr>
            <a:spLocks noGrp="1"/>
          </p:cNvSpPr>
          <p:nvPr>
            <p:ph type="body" sz="quarter" idx="17"/>
          </p:nvPr>
        </p:nvSpPr>
        <p:spPr>
          <a:xfrm>
            <a:off x="6932030" y="2766468"/>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16" name="文本占位符 3"/>
          <p:cNvSpPr>
            <a:spLocks noGrp="1"/>
          </p:cNvSpPr>
          <p:nvPr>
            <p:ph type="body" sz="quarter" idx="18" hasCustomPrompt="1"/>
          </p:nvPr>
        </p:nvSpPr>
        <p:spPr>
          <a:xfrm>
            <a:off x="5800714" y="2530941"/>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17" name="文本占位符 3"/>
          <p:cNvSpPr>
            <a:spLocks noGrp="1"/>
          </p:cNvSpPr>
          <p:nvPr>
            <p:ph type="body" sz="quarter" idx="19"/>
          </p:nvPr>
        </p:nvSpPr>
        <p:spPr>
          <a:xfrm>
            <a:off x="6932030" y="3711065"/>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18" name="文本占位符 3"/>
          <p:cNvSpPr>
            <a:spLocks noGrp="1"/>
          </p:cNvSpPr>
          <p:nvPr>
            <p:ph type="body" sz="quarter" idx="20" hasCustomPrompt="1"/>
          </p:nvPr>
        </p:nvSpPr>
        <p:spPr>
          <a:xfrm>
            <a:off x="5800714" y="3475538"/>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19" name="文本占位符 3"/>
          <p:cNvSpPr>
            <a:spLocks noGrp="1"/>
          </p:cNvSpPr>
          <p:nvPr>
            <p:ph type="body" sz="quarter" idx="21"/>
          </p:nvPr>
        </p:nvSpPr>
        <p:spPr>
          <a:xfrm>
            <a:off x="6932030" y="4655662"/>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20" name="文本占位符 3"/>
          <p:cNvSpPr>
            <a:spLocks noGrp="1"/>
          </p:cNvSpPr>
          <p:nvPr>
            <p:ph type="body" sz="quarter" idx="22" hasCustomPrompt="1"/>
          </p:nvPr>
        </p:nvSpPr>
        <p:spPr>
          <a:xfrm>
            <a:off x="5800714" y="4420135"/>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21" name="文本占位符 3"/>
          <p:cNvSpPr>
            <a:spLocks noGrp="1"/>
          </p:cNvSpPr>
          <p:nvPr>
            <p:ph type="body" sz="quarter" idx="23"/>
          </p:nvPr>
        </p:nvSpPr>
        <p:spPr>
          <a:xfrm>
            <a:off x="6932030" y="5600259"/>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22" name="文本占位符 3"/>
          <p:cNvSpPr>
            <a:spLocks noGrp="1"/>
          </p:cNvSpPr>
          <p:nvPr>
            <p:ph type="body" sz="quarter" idx="24" hasCustomPrompt="1"/>
          </p:nvPr>
        </p:nvSpPr>
        <p:spPr>
          <a:xfrm>
            <a:off x="5800714" y="5364732"/>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23" name="文本占位符 3"/>
          <p:cNvSpPr>
            <a:spLocks noGrp="1"/>
          </p:cNvSpPr>
          <p:nvPr>
            <p:ph type="body" sz="quarter" idx="16" hasCustomPrompt="1"/>
          </p:nvPr>
        </p:nvSpPr>
        <p:spPr>
          <a:xfrm>
            <a:off x="882142" y="2863450"/>
            <a:ext cx="2613752" cy="565550"/>
          </a:xfrm>
          <a:prstGeom prst="rect">
            <a:avLst/>
          </a:prstGeom>
          <a:ln>
            <a:solidFill>
              <a:schemeClr val="bg1"/>
            </a:solidFill>
          </a:ln>
        </p:spPr>
        <p:txBody>
          <a:bodyPr anchor="ctr"/>
          <a:lstStyle>
            <a:lvl1pPr marL="0" indent="0" algn="ctr">
              <a:buNone/>
              <a:defRPr sz="3600" b="1">
                <a:solidFill>
                  <a:schemeClr val="bg1"/>
                </a:solidFill>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
    <p:spTree>
      <p:nvGrpSpPr>
        <p:cNvPr id="1" name=""/>
        <p:cNvGrpSpPr/>
        <p:nvPr/>
      </p:nvGrpSpPr>
      <p:grpSpPr>
        <a:xfrm>
          <a:off x="0" y="0"/>
          <a:ext cx="0" cy="0"/>
          <a:chOff x="0" y="0"/>
          <a:chExt cx="0" cy="0"/>
        </a:xfrm>
      </p:grpSpPr>
      <p:sp>
        <p:nvSpPr>
          <p:cNvPr id="2" name="矩形 1"/>
          <p:cNvSpPr/>
          <p:nvPr userDrawn="1"/>
        </p:nvSpPr>
        <p:spPr>
          <a:xfrm>
            <a:off x="0" y="0"/>
            <a:ext cx="12192000" cy="415636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占位符 3"/>
          <p:cNvSpPr>
            <a:spLocks noGrp="1"/>
          </p:cNvSpPr>
          <p:nvPr>
            <p:ph type="body" sz="quarter" idx="10"/>
          </p:nvPr>
        </p:nvSpPr>
        <p:spPr>
          <a:xfrm>
            <a:off x="1888975" y="2976238"/>
            <a:ext cx="3819097" cy="362708"/>
          </a:xfrm>
          <a:prstGeom prst="rect">
            <a:avLst/>
          </a:prstGeom>
        </p:spPr>
        <p:txBody>
          <a:bodyPr anchor="t"/>
          <a:lstStyle>
            <a:lvl1pPr marL="0" indent="0">
              <a:buNone/>
              <a:defRPr sz="2000" b="0">
                <a:solidFill>
                  <a:schemeClr val="bg1"/>
                </a:solidFill>
              </a:defRPr>
            </a:lvl1pPr>
          </a:lstStyle>
          <a:p>
            <a:pPr lvl="0"/>
            <a:endParaRPr kumimoji="1" lang="zh-CN" altLang="en-US" dirty="0"/>
          </a:p>
        </p:txBody>
      </p:sp>
      <p:sp>
        <p:nvSpPr>
          <p:cNvPr id="4" name="文本占位符 3"/>
          <p:cNvSpPr>
            <a:spLocks noGrp="1"/>
          </p:cNvSpPr>
          <p:nvPr>
            <p:ph type="body" sz="quarter" idx="11" hasCustomPrompt="1"/>
          </p:nvPr>
        </p:nvSpPr>
        <p:spPr>
          <a:xfrm>
            <a:off x="757659" y="2740711"/>
            <a:ext cx="1131316" cy="833761"/>
          </a:xfrm>
          <a:prstGeom prst="rect">
            <a:avLst/>
          </a:prstGeom>
        </p:spPr>
        <p:txBody>
          <a:bodyPr anchor="t"/>
          <a:lstStyle>
            <a:lvl1pPr marL="0" indent="0">
              <a:buNone/>
              <a:defRPr sz="6000" b="1">
                <a:solidFill>
                  <a:schemeClr val="bg1"/>
                </a:solidFill>
              </a:defRPr>
            </a:lvl1pPr>
          </a:lstStyle>
          <a:p>
            <a:pPr lvl="0"/>
            <a:r>
              <a:rPr kumimoji="1" lang="en-US" altLang="zh-CN" smtClean="0"/>
              <a:t>00</a:t>
            </a:r>
            <a:endParaRPr kumimoji="1"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4" name="矩形 3"/>
          <p:cNvSpPr/>
          <p:nvPr userDrawn="1"/>
        </p:nvSpPr>
        <p:spPr>
          <a:xfrm>
            <a:off x="0" y="1"/>
            <a:ext cx="12192000" cy="65116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占位符 3"/>
          <p:cNvSpPr>
            <a:spLocks noGrp="1"/>
          </p:cNvSpPr>
          <p:nvPr>
            <p:ph type="body" sz="quarter" idx="10"/>
          </p:nvPr>
        </p:nvSpPr>
        <p:spPr>
          <a:xfrm>
            <a:off x="886691" y="144228"/>
            <a:ext cx="3819097" cy="362708"/>
          </a:xfrm>
          <a:prstGeom prst="rect">
            <a:avLst/>
          </a:prstGeom>
        </p:spPr>
        <p:txBody>
          <a:bodyPr anchor="t"/>
          <a:lstStyle>
            <a:lvl1pPr marL="0" indent="0">
              <a:buNone/>
              <a:defRPr sz="1800" b="1">
                <a:solidFill>
                  <a:schemeClr val="bg1"/>
                </a:solidFill>
              </a:defRPr>
            </a:lvl1pPr>
          </a:lstStyle>
          <a:p>
            <a:pPr lvl="0"/>
            <a:endParaRPr kumimoji="1" lang="zh-CN" altLang="en-US" dirty="0"/>
          </a:p>
        </p:txBody>
      </p:sp>
      <p:sp>
        <p:nvSpPr>
          <p:cNvPr id="6" name="文本占位符 3"/>
          <p:cNvSpPr>
            <a:spLocks noGrp="1"/>
          </p:cNvSpPr>
          <p:nvPr>
            <p:ph type="body" sz="quarter" idx="11" hasCustomPrompt="1"/>
          </p:nvPr>
        </p:nvSpPr>
        <p:spPr>
          <a:xfrm>
            <a:off x="161913" y="85346"/>
            <a:ext cx="724778" cy="480471"/>
          </a:xfrm>
          <a:prstGeom prst="rect">
            <a:avLst/>
          </a:prstGeom>
        </p:spPr>
        <p:txBody>
          <a:bodyPr anchor="ctr"/>
          <a:lstStyle>
            <a:lvl1pPr marL="0" indent="0">
              <a:buNone/>
              <a:defRPr sz="3600" b="1">
                <a:solidFill>
                  <a:schemeClr val="bg1"/>
                </a:solidFill>
              </a:defRPr>
            </a:lvl1pPr>
          </a:lstStyle>
          <a:p>
            <a:pPr lvl="0"/>
            <a:r>
              <a:rPr kumimoji="1" lang="en-US" altLang="zh-CN" smtClean="0"/>
              <a:t>00</a:t>
            </a:r>
            <a:endParaRPr kumimoji="1"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8965"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标注</a:t>
            </a:r>
            <a:endParaRPr kumimoji="0" lang="zh-CN" altLang="en-US" sz="18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字体使用 </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行距</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背景图片出处</a:t>
            </a: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声明</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英文 </a:t>
            </a:r>
            <a:r>
              <a:rPr kumimoji="0" lang="en-US" altLang="zh-CN" sz="1400" b="0" i="0" u="none" strike="noStrike" kern="0" cap="none" spc="0" normalizeH="0" baseline="0" noProof="0" dirty="0">
                <a:ln>
                  <a:noFill/>
                </a:ln>
                <a:solidFill>
                  <a:srgbClr val="FFFFFF"/>
                </a:solidFill>
                <a:effectLst/>
                <a:uLnTx/>
                <a:uFillTx/>
                <a:latin typeface="Segoe UI Light" panose="020B0502040204020203"/>
                <a:cs typeface="Segoe UI Light" panose="020B0502040204020203"/>
              </a:rPr>
              <a:t>Century Gothic</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正文 </a:t>
            </a:r>
            <a:r>
              <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1.3</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en-US" altLang="zh-CN" sz="1400" b="0" i="0" u="none" strike="noStrike" kern="0" cap="none" spc="0" normalizeH="0" baseline="0" noProof="0" dirty="0" err="1">
                <a:ln>
                  <a:noFill/>
                </a:ln>
                <a:solidFill>
                  <a:srgbClr val="FFFFFF"/>
                </a:solidFill>
                <a:effectLst/>
                <a:uLnTx/>
                <a:uFillTx/>
                <a:latin typeface="Segoe UI Light" panose="020B0502040204020203"/>
                <a:ea typeface="微软雅黑" panose="020B0503020204020204" charset="-122"/>
                <a:cs typeface="Segoe UI Light" panose="020B0502040204020203"/>
              </a:rPr>
              <a:t>cn.bing.com</a:t>
            </a: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algn="l" defTabSz="608965" rtl="0" eaLnBrk="1" fontAlgn="auto" latinLnBrk="0" hangingPunct="1">
              <a:lnSpc>
                <a:spcPct val="130000"/>
              </a:lnSpc>
              <a:spcBef>
                <a:spcPts val="0"/>
              </a:spcBef>
              <a:spcAft>
                <a:spcPts val="0"/>
              </a:spcAft>
              <a:buClrTx/>
              <a:buSzTx/>
              <a:buFontTx/>
              <a:buNone/>
              <a:defRPr/>
            </a:pP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本网站所提供的任何信息内容（包括但不限于 </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PPT</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模板、</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Word</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文档、</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Excel</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图表、图片素材等）均受</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中华人民共和国著作权法</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信息网络传播权保护条例</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及其他适用的法律法规的保护，未经权利人书面明确授权，信息内容的任何部分</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包括图片或图表</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不得被全部或部分的复制、传播、销售，否则将承担法律责任。</a:t>
            </a:r>
            <a:endPar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endParaRP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8965" eaLnBrk="1" fontAlgn="auto" latinLnBrk="0" hangingPunct="1">
              <a:lnSpc>
                <a:spcPct val="100000"/>
              </a:lnSpc>
              <a:spcBef>
                <a:spcPts val="0"/>
              </a:spcBef>
              <a:spcAft>
                <a:spcPts val="0"/>
              </a:spcAft>
              <a:buClrTx/>
              <a:buSzTx/>
              <a:buFontTx/>
              <a:buNone/>
              <a:defRPr/>
            </a:pPr>
            <a:r>
              <a:rPr kumimoji="1" lang="en-US" altLang="zh-CN" sz="1000" b="0" i="0" u="none" strike="noStrike" kern="0" cap="none" spc="0" normalizeH="0" baseline="0" noProof="0" dirty="0">
                <a:ln>
                  <a:noFill/>
                </a:ln>
                <a:solidFill>
                  <a:prstClr val="white"/>
                </a:solidFill>
                <a:effectLst/>
                <a:uLnTx/>
                <a:uFillTx/>
                <a:latin typeface="Segoe UI Light" panose="020B0502040204020203"/>
                <a:ea typeface="微软雅黑" panose="020B0503020204020204" charset="-122"/>
                <a:cs typeface="Segoe UI Light" panose="020B0502040204020203"/>
              </a:rPr>
              <a:t>OfficePLUS</a:t>
            </a:r>
            <a:endParaRPr kumimoji="0" lang="zh-CN" altLang="en-US" sz="1000" b="0" i="0" u="none" strike="noStrike" kern="0" cap="none" spc="0" normalizeH="0" baseline="0" noProof="0" dirty="0">
              <a:ln>
                <a:noFill/>
              </a:ln>
              <a:solidFill>
                <a:prstClr val="white"/>
              </a:solidFill>
              <a:effectLst/>
              <a:uLnTx/>
              <a:uFillTx/>
              <a:latin typeface="Segoe UI Light" panose="020B0502040204020203"/>
              <a:ea typeface="微软雅黑" panose="020B0503020204020204" charset="-122"/>
              <a:cs typeface="Segoe UI Light" panose="020B0502040204020203"/>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1.wdp"/><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1.wdp"/><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1.wdp"/><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1.wdp"/><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1.wdp"/><Relationship Id="rId1" Type="http://schemas.openxmlformats.org/officeDocument/2006/relationships/image" Target="../media/image2.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1.wdp"/><Relationship Id="rId1" Type="http://schemas.openxmlformats.org/officeDocument/2006/relationships/image" Target="../media/image2.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1.wdp"/><Relationship Id="rId1" Type="http://schemas.openxmlformats.org/officeDocument/2006/relationships/image" Target="../media/image2.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1.wdp"/><Relationship Id="rId1" Type="http://schemas.openxmlformats.org/officeDocument/2006/relationships/image" Target="../media/image2.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1.wdp"/><Relationship Id="rId1" Type="http://schemas.openxmlformats.org/officeDocument/2006/relationships/image" Target="../media/image2.jpe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1.wdp"/><Relationship Id="rId1" Type="http://schemas.openxmlformats.org/officeDocument/2006/relationships/image" Target="../media/image2.jpe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1.wdp"/><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1.wdp"/><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1.wdp"/><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1.wdp"/><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1.wdp"/><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59435" y="1358900"/>
            <a:ext cx="6575425" cy="2976245"/>
          </a:xfrm>
        </p:spPr>
        <p:txBody>
          <a:bodyPr/>
          <a:lstStyle/>
          <a:p>
            <a:pPr algn="just"/>
            <a:r>
              <a:rPr kumimoji="1" lang="zh-CN" altLang="en-US" dirty="0" smtClean="0"/>
              <a:t>CEO Overconfidence and International Merger and Acquisition Activity</a:t>
            </a:r>
            <a:endParaRPr kumimoji="1" lang="zh-CN" altLang="en-US" dirty="0" smtClean="0"/>
          </a:p>
        </p:txBody>
      </p:sp>
      <p:sp>
        <p:nvSpPr>
          <p:cNvPr id="3" name="文本占位符 2"/>
          <p:cNvSpPr>
            <a:spLocks noGrp="1"/>
          </p:cNvSpPr>
          <p:nvPr>
            <p:ph type="body" sz="quarter" idx="11"/>
          </p:nvPr>
        </p:nvSpPr>
        <p:spPr/>
        <p:txBody>
          <a:bodyPr/>
          <a:lstStyle/>
          <a:p>
            <a:pPr algn="r"/>
            <a:r>
              <a:rPr kumimoji="1" lang="en-US" sz="2400" dirty="0" smtClean="0"/>
              <a:t>16720802 </a:t>
            </a:r>
            <a:r>
              <a:rPr kumimoji="1" lang="zh-CN" altLang="en-US" sz="2400" dirty="0" smtClean="0"/>
              <a:t>康晓鹏</a:t>
            </a:r>
            <a:endParaRPr kumimoji="1" lang="zh-CN" altLang="en-US" sz="2400" dirty="0" smtClean="0"/>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86460" y="144145"/>
            <a:ext cx="10728960" cy="362585"/>
          </a:xfrm>
        </p:spPr>
        <p:txBody>
          <a:bodyPr/>
          <a:lstStyle/>
          <a:p>
            <a:r>
              <a:rPr kumimoji="1" lang="zh-CN" altLang="en-US" sz="3600" dirty="0" smtClean="0">
                <a:sym typeface="+mn-ea"/>
              </a:rPr>
              <a:t>Data and the Measurement of Overconfidence</a:t>
            </a:r>
            <a:endParaRPr kumimoji="1" lang="zh-CN" altLang="en-US" sz="3600" dirty="0"/>
          </a:p>
        </p:txBody>
      </p:sp>
      <p:sp>
        <p:nvSpPr>
          <p:cNvPr id="3" name="文本占位符 2"/>
          <p:cNvSpPr>
            <a:spLocks noGrp="1"/>
          </p:cNvSpPr>
          <p:nvPr>
            <p:ph type="body" sz="quarter" idx="11"/>
          </p:nvPr>
        </p:nvSpPr>
        <p:spPr/>
        <p:txBody>
          <a:bodyPr/>
          <a:lstStyle/>
          <a:p>
            <a:r>
              <a:rPr kumimoji="1" lang="en-US" altLang="zh-CN" dirty="0"/>
              <a:t>02</a:t>
            </a:r>
            <a:endParaRPr kumimoji="1" lang="en-US" altLang="zh-CN" dirty="0"/>
          </a:p>
        </p:txBody>
      </p:sp>
      <p:pic>
        <p:nvPicPr>
          <p:cNvPr id="9" name="图片 8"/>
          <p:cNvPicPr>
            <a:picLocks noChangeAspect="1"/>
          </p:cNvPicPr>
          <p:nvPr/>
        </p:nvPicPr>
        <p:blipFill rotWithShape="1">
          <a:blip r:embed="rId1">
            <a:extLst>
              <a:ext uri="{BEBA8EAE-BF5A-486C-A8C5-ECC9F3942E4B}">
                <a14:imgProps xmlns:a14="http://schemas.microsoft.com/office/drawing/2010/main">
                  <a14:imgLayer r:embed="rId2">
                    <a14:imgEffect>
                      <a14:saturation sat="0"/>
                    </a14:imgEffect>
                  </a14:imgLayer>
                </a14:imgProps>
              </a:ext>
              <a:ext uri="{28A0092B-C50C-407E-A947-70E740481C1C}">
                <a14:useLocalDpi xmlns:a14="http://schemas.microsoft.com/office/drawing/2010/main" val="0"/>
              </a:ext>
            </a:extLst>
          </a:blip>
          <a:srcRect t="12692" b="49236"/>
          <a:stretch>
            <a:fillRect/>
          </a:stretch>
        </p:blipFill>
        <p:spPr>
          <a:xfrm>
            <a:off x="0" y="5207000"/>
            <a:ext cx="12192000" cy="1651000"/>
          </a:xfrm>
          <a:prstGeom prst="rect">
            <a:avLst/>
          </a:prstGeom>
        </p:spPr>
      </p:pic>
      <p:sp>
        <p:nvSpPr>
          <p:cNvPr id="21" name="文本框 8"/>
          <p:cNvSpPr txBox="1"/>
          <p:nvPr/>
        </p:nvSpPr>
        <p:spPr>
          <a:xfrm>
            <a:off x="1873250" y="736600"/>
            <a:ext cx="9290050" cy="5708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30000"/>
              </a:lnSpc>
            </a:pPr>
            <a:r>
              <a:rPr lang="en-US" sz="2400" dirty="0">
                <a:solidFill>
                  <a:srgbClr val="000000"/>
                </a:solidFill>
                <a:latin typeface="+mn-ea"/>
              </a:rPr>
              <a:t>    </a:t>
            </a:r>
            <a:r>
              <a:rPr sz="2400" dirty="0">
                <a:solidFill>
                  <a:srgbClr val="000000"/>
                </a:solidFill>
                <a:latin typeface="+mn-ea"/>
              </a:rPr>
              <a:t>B. Measuring Overconfidence</a:t>
            </a:r>
            <a:endParaRPr sz="2400" dirty="0">
              <a:solidFill>
                <a:srgbClr val="000000"/>
              </a:solidFill>
              <a:latin typeface="+mn-ea"/>
            </a:endParaRPr>
          </a:p>
        </p:txBody>
      </p:sp>
      <p:cxnSp>
        <p:nvCxnSpPr>
          <p:cNvPr id="15" name="直线连接符 14"/>
          <p:cNvCxnSpPr/>
          <p:nvPr/>
        </p:nvCxnSpPr>
        <p:spPr>
          <a:xfrm>
            <a:off x="2522863" y="1853668"/>
            <a:ext cx="0" cy="104660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24" name="组合 20"/>
          <p:cNvGrpSpPr/>
          <p:nvPr/>
        </p:nvGrpSpPr>
        <p:grpSpPr>
          <a:xfrm>
            <a:off x="497205" y="2086610"/>
            <a:ext cx="1120775" cy="1499870"/>
            <a:chOff x="6257925" y="-9525"/>
            <a:chExt cx="1514475" cy="2341563"/>
          </a:xfrm>
          <a:solidFill>
            <a:schemeClr val="tx1"/>
          </a:solidFill>
        </p:grpSpPr>
        <p:sp>
          <p:nvSpPr>
            <p:cNvPr id="25" name="Freeform 6"/>
            <p:cNvSpPr/>
            <p:nvPr/>
          </p:nvSpPr>
          <p:spPr bwMode="auto">
            <a:xfrm>
              <a:off x="6551613" y="-9525"/>
              <a:ext cx="484188" cy="327025"/>
            </a:xfrm>
            <a:custGeom>
              <a:avLst/>
              <a:gdLst>
                <a:gd name="T0" fmla="*/ 25 w 652"/>
                <a:gd name="T1" fmla="*/ 406 h 440"/>
                <a:gd name="T2" fmla="*/ 25 w 652"/>
                <a:gd name="T3" fmla="*/ 406 h 440"/>
                <a:gd name="T4" fmla="*/ 98 w 652"/>
                <a:gd name="T5" fmla="*/ 425 h 440"/>
                <a:gd name="T6" fmla="*/ 618 w 652"/>
                <a:gd name="T7" fmla="*/ 125 h 440"/>
                <a:gd name="T8" fmla="*/ 637 w 652"/>
                <a:gd name="T9" fmla="*/ 52 h 440"/>
                <a:gd name="T10" fmla="*/ 626 w 652"/>
                <a:gd name="T11" fmla="*/ 33 h 440"/>
                <a:gd name="T12" fmla="*/ 554 w 652"/>
                <a:gd name="T13" fmla="*/ 14 h 440"/>
                <a:gd name="T14" fmla="*/ 34 w 652"/>
                <a:gd name="T15" fmla="*/ 314 h 440"/>
                <a:gd name="T16" fmla="*/ 14 w 652"/>
                <a:gd name="T17" fmla="*/ 386 h 440"/>
                <a:gd name="T18" fmla="*/ 25 w 652"/>
                <a:gd name="T19"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2" h="440">
                  <a:moveTo>
                    <a:pt x="25" y="406"/>
                  </a:moveTo>
                  <a:lnTo>
                    <a:pt x="25" y="406"/>
                  </a:lnTo>
                  <a:cubicBezTo>
                    <a:pt x="40" y="431"/>
                    <a:pt x="73" y="440"/>
                    <a:pt x="98" y="425"/>
                  </a:cubicBezTo>
                  <a:lnTo>
                    <a:pt x="618" y="125"/>
                  </a:lnTo>
                  <a:cubicBezTo>
                    <a:pt x="643" y="111"/>
                    <a:pt x="652" y="78"/>
                    <a:pt x="637" y="52"/>
                  </a:cubicBezTo>
                  <a:lnTo>
                    <a:pt x="626" y="33"/>
                  </a:lnTo>
                  <a:cubicBezTo>
                    <a:pt x="612" y="9"/>
                    <a:pt x="579" y="0"/>
                    <a:pt x="554" y="14"/>
                  </a:cubicBezTo>
                  <a:lnTo>
                    <a:pt x="34" y="314"/>
                  </a:lnTo>
                  <a:cubicBezTo>
                    <a:pt x="8" y="328"/>
                    <a:pt x="0" y="361"/>
                    <a:pt x="14" y="386"/>
                  </a:cubicBezTo>
                  <a:lnTo>
                    <a:pt x="25" y="406"/>
                  </a:ln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26" name="Freeform 7"/>
            <p:cNvSpPr>
              <a:spLocks noEditPoints="1"/>
            </p:cNvSpPr>
            <p:nvPr/>
          </p:nvSpPr>
          <p:spPr bwMode="auto">
            <a:xfrm>
              <a:off x="6257925" y="53975"/>
              <a:ext cx="1339850" cy="2278063"/>
            </a:xfrm>
            <a:custGeom>
              <a:avLst/>
              <a:gdLst>
                <a:gd name="T0" fmla="*/ 404 w 1804"/>
                <a:gd name="T1" fmla="*/ 2367 h 3072"/>
                <a:gd name="T2" fmla="*/ 404 w 1804"/>
                <a:gd name="T3" fmla="*/ 2367 h 3072"/>
                <a:gd name="T4" fmla="*/ 550 w 1804"/>
                <a:gd name="T5" fmla="*/ 2513 h 3072"/>
                <a:gd name="T6" fmla="*/ 404 w 1804"/>
                <a:gd name="T7" fmla="*/ 2659 h 3072"/>
                <a:gd name="T8" fmla="*/ 259 w 1804"/>
                <a:gd name="T9" fmla="*/ 2513 h 3072"/>
                <a:gd name="T10" fmla="*/ 404 w 1804"/>
                <a:gd name="T11" fmla="*/ 2367 h 3072"/>
                <a:gd name="T12" fmla="*/ 29 w 1804"/>
                <a:gd name="T13" fmla="*/ 2058 h 3072"/>
                <a:gd name="T14" fmla="*/ 29 w 1804"/>
                <a:gd name="T15" fmla="*/ 2058 h 3072"/>
                <a:gd name="T16" fmla="*/ 29 w 1804"/>
                <a:gd name="T17" fmla="*/ 2801 h 3072"/>
                <a:gd name="T18" fmla="*/ 29 w 1804"/>
                <a:gd name="T19" fmla="*/ 2952 h 3072"/>
                <a:gd name="T20" fmla="*/ 29 w 1804"/>
                <a:gd name="T21" fmla="*/ 3018 h 3072"/>
                <a:gd name="T22" fmla="*/ 82 w 1804"/>
                <a:gd name="T23" fmla="*/ 3072 h 3072"/>
                <a:gd name="T24" fmla="*/ 1679 w 1804"/>
                <a:gd name="T25" fmla="*/ 3072 h 3072"/>
                <a:gd name="T26" fmla="*/ 1732 w 1804"/>
                <a:gd name="T27" fmla="*/ 3018 h 3072"/>
                <a:gd name="T28" fmla="*/ 1732 w 1804"/>
                <a:gd name="T29" fmla="*/ 2801 h 3072"/>
                <a:gd name="T30" fmla="*/ 1679 w 1804"/>
                <a:gd name="T31" fmla="*/ 2747 h 3072"/>
                <a:gd name="T32" fmla="*/ 871 w 1804"/>
                <a:gd name="T33" fmla="*/ 2747 h 3072"/>
                <a:gd name="T34" fmla="*/ 762 w 1804"/>
                <a:gd name="T35" fmla="*/ 2347 h 3072"/>
                <a:gd name="T36" fmla="*/ 313 w 1804"/>
                <a:gd name="T37" fmla="*/ 2058 h 3072"/>
                <a:gd name="T38" fmla="*/ 819 w 1804"/>
                <a:gd name="T39" fmla="*/ 905 h 3072"/>
                <a:gd name="T40" fmla="*/ 1178 w 1804"/>
                <a:gd name="T41" fmla="*/ 1526 h 3072"/>
                <a:gd name="T42" fmla="*/ 1163 w 1804"/>
                <a:gd name="T43" fmla="*/ 1535 h 3072"/>
                <a:gd name="T44" fmla="*/ 1143 w 1804"/>
                <a:gd name="T45" fmla="*/ 1608 h 3072"/>
                <a:gd name="T46" fmla="*/ 1216 w 1804"/>
                <a:gd name="T47" fmla="*/ 1627 h 3072"/>
                <a:gd name="T48" fmla="*/ 1282 w 1804"/>
                <a:gd name="T49" fmla="*/ 1589 h 3072"/>
                <a:gd name="T50" fmla="*/ 1442 w 1804"/>
                <a:gd name="T51" fmla="*/ 1646 h 3072"/>
                <a:gd name="T52" fmla="*/ 1673 w 1804"/>
                <a:gd name="T53" fmla="*/ 1513 h 3072"/>
                <a:gd name="T54" fmla="*/ 1703 w 1804"/>
                <a:gd name="T55" fmla="*/ 1346 h 3072"/>
                <a:gd name="T56" fmla="*/ 1769 w 1804"/>
                <a:gd name="T57" fmla="*/ 1308 h 3072"/>
                <a:gd name="T58" fmla="*/ 1789 w 1804"/>
                <a:gd name="T59" fmla="*/ 1235 h 3072"/>
                <a:gd name="T60" fmla="*/ 1716 w 1804"/>
                <a:gd name="T61" fmla="*/ 1215 h 3072"/>
                <a:gd name="T62" fmla="*/ 1701 w 1804"/>
                <a:gd name="T63" fmla="*/ 1224 h 3072"/>
                <a:gd name="T64" fmla="*/ 1145 w 1804"/>
                <a:gd name="T65" fmla="*/ 261 h 3072"/>
                <a:gd name="T66" fmla="*/ 1260 w 1804"/>
                <a:gd name="T67" fmla="*/ 195 h 3072"/>
                <a:gd name="T68" fmla="*/ 1280 w 1804"/>
                <a:gd name="T69" fmla="*/ 122 h 3072"/>
                <a:gd name="T70" fmla="*/ 1229 w 1804"/>
                <a:gd name="T71" fmla="*/ 34 h 3072"/>
                <a:gd name="T72" fmla="*/ 1156 w 1804"/>
                <a:gd name="T73" fmla="*/ 15 h 3072"/>
                <a:gd name="T74" fmla="*/ 403 w 1804"/>
                <a:gd name="T75" fmla="*/ 450 h 3072"/>
                <a:gd name="T76" fmla="*/ 383 w 1804"/>
                <a:gd name="T77" fmla="*/ 522 h 3072"/>
                <a:gd name="T78" fmla="*/ 434 w 1804"/>
                <a:gd name="T79" fmla="*/ 610 h 3072"/>
                <a:gd name="T80" fmla="*/ 507 w 1804"/>
                <a:gd name="T81" fmla="*/ 630 h 3072"/>
                <a:gd name="T82" fmla="*/ 622 w 1804"/>
                <a:gd name="T83" fmla="*/ 564 h 3072"/>
                <a:gd name="T84" fmla="*/ 711 w 1804"/>
                <a:gd name="T85" fmla="*/ 718 h 3072"/>
                <a:gd name="T86" fmla="*/ 29 w 1804"/>
                <a:gd name="T87" fmla="*/ 2058 h 3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04" h="3072">
                  <a:moveTo>
                    <a:pt x="404" y="2367"/>
                  </a:moveTo>
                  <a:lnTo>
                    <a:pt x="404" y="2367"/>
                  </a:lnTo>
                  <a:cubicBezTo>
                    <a:pt x="485" y="2367"/>
                    <a:pt x="550" y="2432"/>
                    <a:pt x="550" y="2513"/>
                  </a:cubicBezTo>
                  <a:cubicBezTo>
                    <a:pt x="550" y="2593"/>
                    <a:pt x="485" y="2659"/>
                    <a:pt x="404" y="2659"/>
                  </a:cubicBezTo>
                  <a:cubicBezTo>
                    <a:pt x="324" y="2659"/>
                    <a:pt x="259" y="2593"/>
                    <a:pt x="259" y="2513"/>
                  </a:cubicBezTo>
                  <a:cubicBezTo>
                    <a:pt x="259" y="2432"/>
                    <a:pt x="324" y="2367"/>
                    <a:pt x="404" y="2367"/>
                  </a:cubicBezTo>
                  <a:close/>
                  <a:moveTo>
                    <a:pt x="29" y="2058"/>
                  </a:moveTo>
                  <a:lnTo>
                    <a:pt x="29" y="2058"/>
                  </a:lnTo>
                  <a:lnTo>
                    <a:pt x="29" y="2801"/>
                  </a:lnTo>
                  <a:lnTo>
                    <a:pt x="29" y="2952"/>
                  </a:lnTo>
                  <a:lnTo>
                    <a:pt x="29" y="3018"/>
                  </a:lnTo>
                  <a:cubicBezTo>
                    <a:pt x="29" y="3048"/>
                    <a:pt x="53" y="3072"/>
                    <a:pt x="82" y="3072"/>
                  </a:cubicBezTo>
                  <a:lnTo>
                    <a:pt x="1679" y="3072"/>
                  </a:lnTo>
                  <a:cubicBezTo>
                    <a:pt x="1708" y="3072"/>
                    <a:pt x="1732" y="3048"/>
                    <a:pt x="1732" y="3018"/>
                  </a:cubicBezTo>
                  <a:lnTo>
                    <a:pt x="1732" y="2801"/>
                  </a:lnTo>
                  <a:cubicBezTo>
                    <a:pt x="1732" y="2771"/>
                    <a:pt x="1708" y="2747"/>
                    <a:pt x="1679" y="2747"/>
                  </a:cubicBezTo>
                  <a:lnTo>
                    <a:pt x="871" y="2747"/>
                  </a:lnTo>
                  <a:cubicBezTo>
                    <a:pt x="872" y="2652"/>
                    <a:pt x="854" y="2509"/>
                    <a:pt x="762" y="2347"/>
                  </a:cubicBezTo>
                  <a:cubicBezTo>
                    <a:pt x="598" y="2058"/>
                    <a:pt x="313" y="2058"/>
                    <a:pt x="313" y="2058"/>
                  </a:cubicBezTo>
                  <a:cubicBezTo>
                    <a:pt x="349" y="1207"/>
                    <a:pt x="743" y="947"/>
                    <a:pt x="819" y="905"/>
                  </a:cubicBezTo>
                  <a:lnTo>
                    <a:pt x="1178" y="1526"/>
                  </a:lnTo>
                  <a:lnTo>
                    <a:pt x="1163" y="1535"/>
                  </a:lnTo>
                  <a:cubicBezTo>
                    <a:pt x="1137" y="1550"/>
                    <a:pt x="1128" y="1582"/>
                    <a:pt x="1143" y="1608"/>
                  </a:cubicBezTo>
                  <a:cubicBezTo>
                    <a:pt x="1158" y="1633"/>
                    <a:pt x="1191" y="1642"/>
                    <a:pt x="1216" y="1627"/>
                  </a:cubicBezTo>
                  <a:lnTo>
                    <a:pt x="1282" y="1589"/>
                  </a:lnTo>
                  <a:lnTo>
                    <a:pt x="1442" y="1646"/>
                  </a:lnTo>
                  <a:lnTo>
                    <a:pt x="1673" y="1513"/>
                  </a:lnTo>
                  <a:lnTo>
                    <a:pt x="1703" y="1346"/>
                  </a:lnTo>
                  <a:lnTo>
                    <a:pt x="1769" y="1308"/>
                  </a:lnTo>
                  <a:cubicBezTo>
                    <a:pt x="1795" y="1293"/>
                    <a:pt x="1804" y="1260"/>
                    <a:pt x="1789" y="1235"/>
                  </a:cubicBezTo>
                  <a:cubicBezTo>
                    <a:pt x="1774" y="1210"/>
                    <a:pt x="1741" y="1201"/>
                    <a:pt x="1716" y="1215"/>
                  </a:cubicBezTo>
                  <a:lnTo>
                    <a:pt x="1701" y="1224"/>
                  </a:lnTo>
                  <a:lnTo>
                    <a:pt x="1145" y="261"/>
                  </a:lnTo>
                  <a:lnTo>
                    <a:pt x="1260" y="195"/>
                  </a:lnTo>
                  <a:cubicBezTo>
                    <a:pt x="1286" y="180"/>
                    <a:pt x="1294" y="148"/>
                    <a:pt x="1280" y="122"/>
                  </a:cubicBezTo>
                  <a:lnTo>
                    <a:pt x="1229" y="34"/>
                  </a:lnTo>
                  <a:cubicBezTo>
                    <a:pt x="1214" y="9"/>
                    <a:pt x="1181" y="0"/>
                    <a:pt x="1156" y="15"/>
                  </a:cubicBezTo>
                  <a:lnTo>
                    <a:pt x="403" y="450"/>
                  </a:lnTo>
                  <a:cubicBezTo>
                    <a:pt x="377" y="464"/>
                    <a:pt x="368" y="497"/>
                    <a:pt x="383" y="522"/>
                  </a:cubicBezTo>
                  <a:lnTo>
                    <a:pt x="434" y="610"/>
                  </a:lnTo>
                  <a:cubicBezTo>
                    <a:pt x="449" y="636"/>
                    <a:pt x="481" y="645"/>
                    <a:pt x="507" y="630"/>
                  </a:cubicBezTo>
                  <a:lnTo>
                    <a:pt x="622" y="564"/>
                  </a:lnTo>
                  <a:lnTo>
                    <a:pt x="711" y="718"/>
                  </a:lnTo>
                  <a:cubicBezTo>
                    <a:pt x="0" y="1092"/>
                    <a:pt x="29" y="2058"/>
                    <a:pt x="29" y="205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27" name="Freeform 8"/>
            <p:cNvSpPr/>
            <p:nvPr/>
          </p:nvSpPr>
          <p:spPr bwMode="auto">
            <a:xfrm>
              <a:off x="7080250" y="1238250"/>
              <a:ext cx="692150" cy="438150"/>
            </a:xfrm>
            <a:custGeom>
              <a:avLst/>
              <a:gdLst>
                <a:gd name="T0" fmla="*/ 15 w 931"/>
                <a:gd name="T1" fmla="*/ 555 h 589"/>
                <a:gd name="T2" fmla="*/ 15 w 931"/>
                <a:gd name="T3" fmla="*/ 555 h 589"/>
                <a:gd name="T4" fmla="*/ 15 w 931"/>
                <a:gd name="T5" fmla="*/ 555 h 589"/>
                <a:gd name="T6" fmla="*/ 88 w 931"/>
                <a:gd name="T7" fmla="*/ 574 h 589"/>
                <a:gd name="T8" fmla="*/ 897 w 931"/>
                <a:gd name="T9" fmla="*/ 107 h 589"/>
                <a:gd name="T10" fmla="*/ 916 w 931"/>
                <a:gd name="T11" fmla="*/ 35 h 589"/>
                <a:gd name="T12" fmla="*/ 916 w 931"/>
                <a:gd name="T13" fmla="*/ 35 h 589"/>
                <a:gd name="T14" fmla="*/ 843 w 931"/>
                <a:gd name="T15" fmla="*/ 15 h 589"/>
                <a:gd name="T16" fmla="*/ 35 w 931"/>
                <a:gd name="T17" fmla="*/ 482 h 589"/>
                <a:gd name="T18" fmla="*/ 15 w 931"/>
                <a:gd name="T19" fmla="*/ 555 h 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1" h="589">
                  <a:moveTo>
                    <a:pt x="15" y="555"/>
                  </a:moveTo>
                  <a:lnTo>
                    <a:pt x="15" y="555"/>
                  </a:lnTo>
                  <a:lnTo>
                    <a:pt x="15" y="555"/>
                  </a:lnTo>
                  <a:cubicBezTo>
                    <a:pt x="30" y="580"/>
                    <a:pt x="62" y="589"/>
                    <a:pt x="88" y="574"/>
                  </a:cubicBezTo>
                  <a:lnTo>
                    <a:pt x="897" y="107"/>
                  </a:lnTo>
                  <a:cubicBezTo>
                    <a:pt x="922" y="93"/>
                    <a:pt x="931" y="60"/>
                    <a:pt x="916" y="35"/>
                  </a:cubicBezTo>
                  <a:lnTo>
                    <a:pt x="916" y="35"/>
                  </a:lnTo>
                  <a:cubicBezTo>
                    <a:pt x="902" y="9"/>
                    <a:pt x="869" y="0"/>
                    <a:pt x="843" y="15"/>
                  </a:cubicBezTo>
                  <a:lnTo>
                    <a:pt x="35" y="482"/>
                  </a:lnTo>
                  <a:cubicBezTo>
                    <a:pt x="9" y="497"/>
                    <a:pt x="0" y="529"/>
                    <a:pt x="15" y="555"/>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grpSp>
      <p:sp>
        <p:nvSpPr>
          <p:cNvPr id="4" name="文本框 3"/>
          <p:cNvSpPr txBox="1"/>
          <p:nvPr/>
        </p:nvSpPr>
        <p:spPr>
          <a:xfrm>
            <a:off x="1794510" y="1386840"/>
            <a:ext cx="9820910" cy="3169285"/>
          </a:xfrm>
          <a:prstGeom prst="rect">
            <a:avLst/>
          </a:prstGeom>
          <a:noFill/>
        </p:spPr>
        <p:txBody>
          <a:bodyPr wrap="square" rtlCol="0">
            <a:spAutoFit/>
          </a:bodyPr>
          <a:p>
            <a:pPr algn="just"/>
            <a:r>
              <a:rPr lang="en-US" altLang="zh-CN" sz="2000">
                <a:latin typeface="+mn-ea"/>
              </a:rPr>
              <a:t>   </a:t>
            </a:r>
            <a:r>
              <a:rPr lang="zh-CN" altLang="en-US" sz="2000">
                <a:latin typeface="+mn-ea"/>
              </a:rPr>
              <a:t>For each CEO of a firm, we record the number of articles related to the firm  </a:t>
            </a:r>
            <a:r>
              <a:rPr lang="en-US" altLang="zh-CN" sz="2000">
                <a:latin typeface="+mn-ea"/>
              </a:rPr>
              <a:t>t</a:t>
            </a:r>
            <a:r>
              <a:rPr lang="zh-CN" altLang="en-US" sz="2000">
                <a:latin typeface="+mn-ea"/>
              </a:rPr>
              <a:t>hat refer to the CEO using the term</a:t>
            </a:r>
            <a:r>
              <a:rPr lang="en-US" altLang="zh-CN" sz="2000">
                <a:latin typeface="+mn-ea"/>
              </a:rPr>
              <a:t>s </a:t>
            </a:r>
            <a:r>
              <a:rPr lang="zh-CN" altLang="en-US" sz="2000">
                <a:latin typeface="+mn-ea"/>
              </a:rPr>
              <a:t>(a)“confident”or“confidence,”(b)“optimistic”or“optimism,” (c)“notconfident,” (d)“not optimistic,” or (e) “reliable,” “cautious,” “conservative,” “practical,” “frugal,” or “steady.” We the compare the number of articles that portray a CEO as confident and optimistic to the number of articles that portray him as not confident, not optimistic, reliable, cautious, conservative, practical, frugal, or steady. That is,we classify a CEO as overconfident if a + b &gt; c + d + e. We do not classify a CEO with respect to overconfidence if we fail to find any articles that mention the CEO.</a:t>
            </a:r>
            <a:endParaRPr lang="zh-CN" altLang="en-US" sz="2000">
              <a:latin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889125" y="2976245"/>
            <a:ext cx="8899525" cy="362585"/>
          </a:xfrm>
        </p:spPr>
        <p:txBody>
          <a:bodyPr/>
          <a:lstStyle/>
          <a:p>
            <a:r>
              <a:rPr kumimoji="1" lang="zh-CN" altLang="en-US" sz="2800" b="1" dirty="0" smtClean="0">
                <a:sym typeface="+mn-ea"/>
              </a:rPr>
              <a:t>International Patterns in CEO Overconfidence</a:t>
            </a:r>
            <a:endParaRPr kumimoji="1" lang="zh-CN" altLang="en-US" sz="2800" b="1" dirty="0"/>
          </a:p>
        </p:txBody>
      </p:sp>
      <p:sp>
        <p:nvSpPr>
          <p:cNvPr id="3" name="文本占位符 2"/>
          <p:cNvSpPr>
            <a:spLocks noGrp="1"/>
          </p:cNvSpPr>
          <p:nvPr>
            <p:ph type="body" sz="quarter" idx="11"/>
          </p:nvPr>
        </p:nvSpPr>
        <p:spPr/>
        <p:txBody>
          <a:bodyPr/>
          <a:lstStyle/>
          <a:p>
            <a:r>
              <a:rPr kumimoji="1" lang="en-US" altLang="zh-CN" dirty="0" smtClean="0"/>
              <a:t>03</a:t>
            </a:r>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smtClean="0"/>
              <a:t>研究方法</a:t>
            </a:r>
            <a:endParaRPr kumimoji="1" lang="zh-CN" altLang="en-US" dirty="0"/>
          </a:p>
        </p:txBody>
      </p:sp>
      <p:sp>
        <p:nvSpPr>
          <p:cNvPr id="3" name="文本占位符 2"/>
          <p:cNvSpPr>
            <a:spLocks noGrp="1"/>
          </p:cNvSpPr>
          <p:nvPr>
            <p:ph type="body" sz="quarter" idx="11"/>
          </p:nvPr>
        </p:nvSpPr>
        <p:spPr/>
        <p:txBody>
          <a:bodyPr/>
          <a:lstStyle/>
          <a:p>
            <a:r>
              <a:rPr kumimoji="1" lang="en-US" altLang="zh-CN" dirty="0" smtClean="0"/>
              <a:t>03</a:t>
            </a:r>
            <a:endParaRPr kumimoji="1" lang="zh-CN" altLang="en-US" dirty="0"/>
          </a:p>
        </p:txBody>
      </p:sp>
      <p:pic>
        <p:nvPicPr>
          <p:cNvPr id="4" name="图片 3"/>
          <p:cNvPicPr>
            <a:picLocks noChangeAspect="1"/>
          </p:cNvPicPr>
          <p:nvPr/>
        </p:nvPicPr>
        <p:blipFill>
          <a:blip r:embed="rId1"/>
          <a:stretch>
            <a:fillRect/>
          </a:stretch>
        </p:blipFill>
        <p:spPr>
          <a:xfrm>
            <a:off x="403860" y="709930"/>
            <a:ext cx="10831195" cy="58858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86460" y="144145"/>
            <a:ext cx="10728960" cy="362585"/>
          </a:xfrm>
        </p:spPr>
        <p:txBody>
          <a:bodyPr/>
          <a:lstStyle/>
          <a:p>
            <a:r>
              <a:rPr kumimoji="1" lang="zh-CN" altLang="en-US" sz="3600" dirty="0" smtClean="0">
                <a:sym typeface="+mn-ea"/>
              </a:rPr>
              <a:t>International Patterns in CEO Overconfidence</a:t>
            </a:r>
            <a:endParaRPr kumimoji="1" lang="zh-CN" altLang="en-US" sz="3600" dirty="0"/>
          </a:p>
        </p:txBody>
      </p:sp>
      <p:sp>
        <p:nvSpPr>
          <p:cNvPr id="3" name="文本占位符 2"/>
          <p:cNvSpPr>
            <a:spLocks noGrp="1"/>
          </p:cNvSpPr>
          <p:nvPr>
            <p:ph type="body" sz="quarter" idx="11"/>
          </p:nvPr>
        </p:nvSpPr>
        <p:spPr/>
        <p:txBody>
          <a:bodyPr/>
          <a:lstStyle/>
          <a:p>
            <a:r>
              <a:rPr kumimoji="1" lang="en-US" altLang="zh-CN" dirty="0"/>
              <a:t>03</a:t>
            </a:r>
            <a:endParaRPr kumimoji="1" lang="en-US" altLang="zh-CN" dirty="0"/>
          </a:p>
        </p:txBody>
      </p:sp>
      <p:pic>
        <p:nvPicPr>
          <p:cNvPr id="9" name="图片 8"/>
          <p:cNvPicPr>
            <a:picLocks noChangeAspect="1"/>
          </p:cNvPicPr>
          <p:nvPr/>
        </p:nvPicPr>
        <p:blipFill rotWithShape="1">
          <a:blip r:embed="rId1">
            <a:extLst>
              <a:ext uri="{BEBA8EAE-BF5A-486C-A8C5-ECC9F3942E4B}">
                <a14:imgProps xmlns:a14="http://schemas.microsoft.com/office/drawing/2010/main">
                  <a14:imgLayer r:embed="rId2">
                    <a14:imgEffect>
                      <a14:saturation sat="0"/>
                    </a14:imgEffect>
                  </a14:imgLayer>
                </a14:imgProps>
              </a:ext>
              <a:ext uri="{28A0092B-C50C-407E-A947-70E740481C1C}">
                <a14:useLocalDpi xmlns:a14="http://schemas.microsoft.com/office/drawing/2010/main" val="0"/>
              </a:ext>
            </a:extLst>
          </a:blip>
          <a:srcRect t="12692" b="49236"/>
          <a:stretch>
            <a:fillRect/>
          </a:stretch>
        </p:blipFill>
        <p:spPr>
          <a:xfrm>
            <a:off x="0" y="5207000"/>
            <a:ext cx="12192000" cy="1651000"/>
          </a:xfrm>
          <a:prstGeom prst="rect">
            <a:avLst/>
          </a:prstGeom>
        </p:spPr>
      </p:pic>
      <p:cxnSp>
        <p:nvCxnSpPr>
          <p:cNvPr id="15" name="直线连接符 14"/>
          <p:cNvCxnSpPr/>
          <p:nvPr/>
        </p:nvCxnSpPr>
        <p:spPr>
          <a:xfrm>
            <a:off x="2522863" y="1853668"/>
            <a:ext cx="0" cy="104660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24" name="组合 20"/>
          <p:cNvGrpSpPr/>
          <p:nvPr/>
        </p:nvGrpSpPr>
        <p:grpSpPr>
          <a:xfrm>
            <a:off x="497205" y="2086610"/>
            <a:ext cx="1120775" cy="1499870"/>
            <a:chOff x="6257925" y="-9525"/>
            <a:chExt cx="1514475" cy="2341563"/>
          </a:xfrm>
          <a:solidFill>
            <a:schemeClr val="tx1"/>
          </a:solidFill>
        </p:grpSpPr>
        <p:sp>
          <p:nvSpPr>
            <p:cNvPr id="25" name="Freeform 6"/>
            <p:cNvSpPr/>
            <p:nvPr/>
          </p:nvSpPr>
          <p:spPr bwMode="auto">
            <a:xfrm>
              <a:off x="6551613" y="-9525"/>
              <a:ext cx="484188" cy="327025"/>
            </a:xfrm>
            <a:custGeom>
              <a:avLst/>
              <a:gdLst>
                <a:gd name="T0" fmla="*/ 25 w 652"/>
                <a:gd name="T1" fmla="*/ 406 h 440"/>
                <a:gd name="T2" fmla="*/ 25 w 652"/>
                <a:gd name="T3" fmla="*/ 406 h 440"/>
                <a:gd name="T4" fmla="*/ 98 w 652"/>
                <a:gd name="T5" fmla="*/ 425 h 440"/>
                <a:gd name="T6" fmla="*/ 618 w 652"/>
                <a:gd name="T7" fmla="*/ 125 h 440"/>
                <a:gd name="T8" fmla="*/ 637 w 652"/>
                <a:gd name="T9" fmla="*/ 52 h 440"/>
                <a:gd name="T10" fmla="*/ 626 w 652"/>
                <a:gd name="T11" fmla="*/ 33 h 440"/>
                <a:gd name="T12" fmla="*/ 554 w 652"/>
                <a:gd name="T13" fmla="*/ 14 h 440"/>
                <a:gd name="T14" fmla="*/ 34 w 652"/>
                <a:gd name="T15" fmla="*/ 314 h 440"/>
                <a:gd name="T16" fmla="*/ 14 w 652"/>
                <a:gd name="T17" fmla="*/ 386 h 440"/>
                <a:gd name="T18" fmla="*/ 25 w 652"/>
                <a:gd name="T19"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2" h="440">
                  <a:moveTo>
                    <a:pt x="25" y="406"/>
                  </a:moveTo>
                  <a:lnTo>
                    <a:pt x="25" y="406"/>
                  </a:lnTo>
                  <a:cubicBezTo>
                    <a:pt x="40" y="431"/>
                    <a:pt x="73" y="440"/>
                    <a:pt x="98" y="425"/>
                  </a:cubicBezTo>
                  <a:lnTo>
                    <a:pt x="618" y="125"/>
                  </a:lnTo>
                  <a:cubicBezTo>
                    <a:pt x="643" y="111"/>
                    <a:pt x="652" y="78"/>
                    <a:pt x="637" y="52"/>
                  </a:cubicBezTo>
                  <a:lnTo>
                    <a:pt x="626" y="33"/>
                  </a:lnTo>
                  <a:cubicBezTo>
                    <a:pt x="612" y="9"/>
                    <a:pt x="579" y="0"/>
                    <a:pt x="554" y="14"/>
                  </a:cubicBezTo>
                  <a:lnTo>
                    <a:pt x="34" y="314"/>
                  </a:lnTo>
                  <a:cubicBezTo>
                    <a:pt x="8" y="328"/>
                    <a:pt x="0" y="361"/>
                    <a:pt x="14" y="386"/>
                  </a:cubicBezTo>
                  <a:lnTo>
                    <a:pt x="25" y="406"/>
                  </a:ln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26" name="Freeform 7"/>
            <p:cNvSpPr>
              <a:spLocks noEditPoints="1"/>
            </p:cNvSpPr>
            <p:nvPr/>
          </p:nvSpPr>
          <p:spPr bwMode="auto">
            <a:xfrm>
              <a:off x="6257925" y="53975"/>
              <a:ext cx="1339850" cy="2278063"/>
            </a:xfrm>
            <a:custGeom>
              <a:avLst/>
              <a:gdLst>
                <a:gd name="T0" fmla="*/ 404 w 1804"/>
                <a:gd name="T1" fmla="*/ 2367 h 3072"/>
                <a:gd name="T2" fmla="*/ 404 w 1804"/>
                <a:gd name="T3" fmla="*/ 2367 h 3072"/>
                <a:gd name="T4" fmla="*/ 550 w 1804"/>
                <a:gd name="T5" fmla="*/ 2513 h 3072"/>
                <a:gd name="T6" fmla="*/ 404 w 1804"/>
                <a:gd name="T7" fmla="*/ 2659 h 3072"/>
                <a:gd name="T8" fmla="*/ 259 w 1804"/>
                <a:gd name="T9" fmla="*/ 2513 h 3072"/>
                <a:gd name="T10" fmla="*/ 404 w 1804"/>
                <a:gd name="T11" fmla="*/ 2367 h 3072"/>
                <a:gd name="T12" fmla="*/ 29 w 1804"/>
                <a:gd name="T13" fmla="*/ 2058 h 3072"/>
                <a:gd name="T14" fmla="*/ 29 w 1804"/>
                <a:gd name="T15" fmla="*/ 2058 h 3072"/>
                <a:gd name="T16" fmla="*/ 29 w 1804"/>
                <a:gd name="T17" fmla="*/ 2801 h 3072"/>
                <a:gd name="T18" fmla="*/ 29 w 1804"/>
                <a:gd name="T19" fmla="*/ 2952 h 3072"/>
                <a:gd name="T20" fmla="*/ 29 w 1804"/>
                <a:gd name="T21" fmla="*/ 3018 h 3072"/>
                <a:gd name="T22" fmla="*/ 82 w 1804"/>
                <a:gd name="T23" fmla="*/ 3072 h 3072"/>
                <a:gd name="T24" fmla="*/ 1679 w 1804"/>
                <a:gd name="T25" fmla="*/ 3072 h 3072"/>
                <a:gd name="T26" fmla="*/ 1732 w 1804"/>
                <a:gd name="T27" fmla="*/ 3018 h 3072"/>
                <a:gd name="T28" fmla="*/ 1732 w 1804"/>
                <a:gd name="T29" fmla="*/ 2801 h 3072"/>
                <a:gd name="T30" fmla="*/ 1679 w 1804"/>
                <a:gd name="T31" fmla="*/ 2747 h 3072"/>
                <a:gd name="T32" fmla="*/ 871 w 1804"/>
                <a:gd name="T33" fmla="*/ 2747 h 3072"/>
                <a:gd name="T34" fmla="*/ 762 w 1804"/>
                <a:gd name="T35" fmla="*/ 2347 h 3072"/>
                <a:gd name="T36" fmla="*/ 313 w 1804"/>
                <a:gd name="T37" fmla="*/ 2058 h 3072"/>
                <a:gd name="T38" fmla="*/ 819 w 1804"/>
                <a:gd name="T39" fmla="*/ 905 h 3072"/>
                <a:gd name="T40" fmla="*/ 1178 w 1804"/>
                <a:gd name="T41" fmla="*/ 1526 h 3072"/>
                <a:gd name="T42" fmla="*/ 1163 w 1804"/>
                <a:gd name="T43" fmla="*/ 1535 h 3072"/>
                <a:gd name="T44" fmla="*/ 1143 w 1804"/>
                <a:gd name="T45" fmla="*/ 1608 h 3072"/>
                <a:gd name="T46" fmla="*/ 1216 w 1804"/>
                <a:gd name="T47" fmla="*/ 1627 h 3072"/>
                <a:gd name="T48" fmla="*/ 1282 w 1804"/>
                <a:gd name="T49" fmla="*/ 1589 h 3072"/>
                <a:gd name="T50" fmla="*/ 1442 w 1804"/>
                <a:gd name="T51" fmla="*/ 1646 h 3072"/>
                <a:gd name="T52" fmla="*/ 1673 w 1804"/>
                <a:gd name="T53" fmla="*/ 1513 h 3072"/>
                <a:gd name="T54" fmla="*/ 1703 w 1804"/>
                <a:gd name="T55" fmla="*/ 1346 h 3072"/>
                <a:gd name="T56" fmla="*/ 1769 w 1804"/>
                <a:gd name="T57" fmla="*/ 1308 h 3072"/>
                <a:gd name="T58" fmla="*/ 1789 w 1804"/>
                <a:gd name="T59" fmla="*/ 1235 h 3072"/>
                <a:gd name="T60" fmla="*/ 1716 w 1804"/>
                <a:gd name="T61" fmla="*/ 1215 h 3072"/>
                <a:gd name="T62" fmla="*/ 1701 w 1804"/>
                <a:gd name="T63" fmla="*/ 1224 h 3072"/>
                <a:gd name="T64" fmla="*/ 1145 w 1804"/>
                <a:gd name="T65" fmla="*/ 261 h 3072"/>
                <a:gd name="T66" fmla="*/ 1260 w 1804"/>
                <a:gd name="T67" fmla="*/ 195 h 3072"/>
                <a:gd name="T68" fmla="*/ 1280 w 1804"/>
                <a:gd name="T69" fmla="*/ 122 h 3072"/>
                <a:gd name="T70" fmla="*/ 1229 w 1804"/>
                <a:gd name="T71" fmla="*/ 34 h 3072"/>
                <a:gd name="T72" fmla="*/ 1156 w 1804"/>
                <a:gd name="T73" fmla="*/ 15 h 3072"/>
                <a:gd name="T74" fmla="*/ 403 w 1804"/>
                <a:gd name="T75" fmla="*/ 450 h 3072"/>
                <a:gd name="T76" fmla="*/ 383 w 1804"/>
                <a:gd name="T77" fmla="*/ 522 h 3072"/>
                <a:gd name="T78" fmla="*/ 434 w 1804"/>
                <a:gd name="T79" fmla="*/ 610 h 3072"/>
                <a:gd name="T80" fmla="*/ 507 w 1804"/>
                <a:gd name="T81" fmla="*/ 630 h 3072"/>
                <a:gd name="T82" fmla="*/ 622 w 1804"/>
                <a:gd name="T83" fmla="*/ 564 h 3072"/>
                <a:gd name="T84" fmla="*/ 711 w 1804"/>
                <a:gd name="T85" fmla="*/ 718 h 3072"/>
                <a:gd name="T86" fmla="*/ 29 w 1804"/>
                <a:gd name="T87" fmla="*/ 2058 h 3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04" h="3072">
                  <a:moveTo>
                    <a:pt x="404" y="2367"/>
                  </a:moveTo>
                  <a:lnTo>
                    <a:pt x="404" y="2367"/>
                  </a:lnTo>
                  <a:cubicBezTo>
                    <a:pt x="485" y="2367"/>
                    <a:pt x="550" y="2432"/>
                    <a:pt x="550" y="2513"/>
                  </a:cubicBezTo>
                  <a:cubicBezTo>
                    <a:pt x="550" y="2593"/>
                    <a:pt x="485" y="2659"/>
                    <a:pt x="404" y="2659"/>
                  </a:cubicBezTo>
                  <a:cubicBezTo>
                    <a:pt x="324" y="2659"/>
                    <a:pt x="259" y="2593"/>
                    <a:pt x="259" y="2513"/>
                  </a:cubicBezTo>
                  <a:cubicBezTo>
                    <a:pt x="259" y="2432"/>
                    <a:pt x="324" y="2367"/>
                    <a:pt x="404" y="2367"/>
                  </a:cubicBezTo>
                  <a:close/>
                  <a:moveTo>
                    <a:pt x="29" y="2058"/>
                  </a:moveTo>
                  <a:lnTo>
                    <a:pt x="29" y="2058"/>
                  </a:lnTo>
                  <a:lnTo>
                    <a:pt x="29" y="2801"/>
                  </a:lnTo>
                  <a:lnTo>
                    <a:pt x="29" y="2952"/>
                  </a:lnTo>
                  <a:lnTo>
                    <a:pt x="29" y="3018"/>
                  </a:lnTo>
                  <a:cubicBezTo>
                    <a:pt x="29" y="3048"/>
                    <a:pt x="53" y="3072"/>
                    <a:pt x="82" y="3072"/>
                  </a:cubicBezTo>
                  <a:lnTo>
                    <a:pt x="1679" y="3072"/>
                  </a:lnTo>
                  <a:cubicBezTo>
                    <a:pt x="1708" y="3072"/>
                    <a:pt x="1732" y="3048"/>
                    <a:pt x="1732" y="3018"/>
                  </a:cubicBezTo>
                  <a:lnTo>
                    <a:pt x="1732" y="2801"/>
                  </a:lnTo>
                  <a:cubicBezTo>
                    <a:pt x="1732" y="2771"/>
                    <a:pt x="1708" y="2747"/>
                    <a:pt x="1679" y="2747"/>
                  </a:cubicBezTo>
                  <a:lnTo>
                    <a:pt x="871" y="2747"/>
                  </a:lnTo>
                  <a:cubicBezTo>
                    <a:pt x="872" y="2652"/>
                    <a:pt x="854" y="2509"/>
                    <a:pt x="762" y="2347"/>
                  </a:cubicBezTo>
                  <a:cubicBezTo>
                    <a:pt x="598" y="2058"/>
                    <a:pt x="313" y="2058"/>
                    <a:pt x="313" y="2058"/>
                  </a:cubicBezTo>
                  <a:cubicBezTo>
                    <a:pt x="349" y="1207"/>
                    <a:pt x="743" y="947"/>
                    <a:pt x="819" y="905"/>
                  </a:cubicBezTo>
                  <a:lnTo>
                    <a:pt x="1178" y="1526"/>
                  </a:lnTo>
                  <a:lnTo>
                    <a:pt x="1163" y="1535"/>
                  </a:lnTo>
                  <a:cubicBezTo>
                    <a:pt x="1137" y="1550"/>
                    <a:pt x="1128" y="1582"/>
                    <a:pt x="1143" y="1608"/>
                  </a:cubicBezTo>
                  <a:cubicBezTo>
                    <a:pt x="1158" y="1633"/>
                    <a:pt x="1191" y="1642"/>
                    <a:pt x="1216" y="1627"/>
                  </a:cubicBezTo>
                  <a:lnTo>
                    <a:pt x="1282" y="1589"/>
                  </a:lnTo>
                  <a:lnTo>
                    <a:pt x="1442" y="1646"/>
                  </a:lnTo>
                  <a:lnTo>
                    <a:pt x="1673" y="1513"/>
                  </a:lnTo>
                  <a:lnTo>
                    <a:pt x="1703" y="1346"/>
                  </a:lnTo>
                  <a:lnTo>
                    <a:pt x="1769" y="1308"/>
                  </a:lnTo>
                  <a:cubicBezTo>
                    <a:pt x="1795" y="1293"/>
                    <a:pt x="1804" y="1260"/>
                    <a:pt x="1789" y="1235"/>
                  </a:cubicBezTo>
                  <a:cubicBezTo>
                    <a:pt x="1774" y="1210"/>
                    <a:pt x="1741" y="1201"/>
                    <a:pt x="1716" y="1215"/>
                  </a:cubicBezTo>
                  <a:lnTo>
                    <a:pt x="1701" y="1224"/>
                  </a:lnTo>
                  <a:lnTo>
                    <a:pt x="1145" y="261"/>
                  </a:lnTo>
                  <a:lnTo>
                    <a:pt x="1260" y="195"/>
                  </a:lnTo>
                  <a:cubicBezTo>
                    <a:pt x="1286" y="180"/>
                    <a:pt x="1294" y="148"/>
                    <a:pt x="1280" y="122"/>
                  </a:cubicBezTo>
                  <a:lnTo>
                    <a:pt x="1229" y="34"/>
                  </a:lnTo>
                  <a:cubicBezTo>
                    <a:pt x="1214" y="9"/>
                    <a:pt x="1181" y="0"/>
                    <a:pt x="1156" y="15"/>
                  </a:cubicBezTo>
                  <a:lnTo>
                    <a:pt x="403" y="450"/>
                  </a:lnTo>
                  <a:cubicBezTo>
                    <a:pt x="377" y="464"/>
                    <a:pt x="368" y="497"/>
                    <a:pt x="383" y="522"/>
                  </a:cubicBezTo>
                  <a:lnTo>
                    <a:pt x="434" y="610"/>
                  </a:lnTo>
                  <a:cubicBezTo>
                    <a:pt x="449" y="636"/>
                    <a:pt x="481" y="645"/>
                    <a:pt x="507" y="630"/>
                  </a:cubicBezTo>
                  <a:lnTo>
                    <a:pt x="622" y="564"/>
                  </a:lnTo>
                  <a:lnTo>
                    <a:pt x="711" y="718"/>
                  </a:lnTo>
                  <a:cubicBezTo>
                    <a:pt x="0" y="1092"/>
                    <a:pt x="29" y="2058"/>
                    <a:pt x="29" y="205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27" name="Freeform 8"/>
            <p:cNvSpPr/>
            <p:nvPr/>
          </p:nvSpPr>
          <p:spPr bwMode="auto">
            <a:xfrm>
              <a:off x="7080250" y="1238250"/>
              <a:ext cx="692150" cy="438150"/>
            </a:xfrm>
            <a:custGeom>
              <a:avLst/>
              <a:gdLst>
                <a:gd name="T0" fmla="*/ 15 w 931"/>
                <a:gd name="T1" fmla="*/ 555 h 589"/>
                <a:gd name="T2" fmla="*/ 15 w 931"/>
                <a:gd name="T3" fmla="*/ 555 h 589"/>
                <a:gd name="T4" fmla="*/ 15 w 931"/>
                <a:gd name="T5" fmla="*/ 555 h 589"/>
                <a:gd name="T6" fmla="*/ 88 w 931"/>
                <a:gd name="T7" fmla="*/ 574 h 589"/>
                <a:gd name="T8" fmla="*/ 897 w 931"/>
                <a:gd name="T9" fmla="*/ 107 h 589"/>
                <a:gd name="T10" fmla="*/ 916 w 931"/>
                <a:gd name="T11" fmla="*/ 35 h 589"/>
                <a:gd name="T12" fmla="*/ 916 w 931"/>
                <a:gd name="T13" fmla="*/ 35 h 589"/>
                <a:gd name="T14" fmla="*/ 843 w 931"/>
                <a:gd name="T15" fmla="*/ 15 h 589"/>
                <a:gd name="T16" fmla="*/ 35 w 931"/>
                <a:gd name="T17" fmla="*/ 482 h 589"/>
                <a:gd name="T18" fmla="*/ 15 w 931"/>
                <a:gd name="T19" fmla="*/ 555 h 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1" h="589">
                  <a:moveTo>
                    <a:pt x="15" y="555"/>
                  </a:moveTo>
                  <a:lnTo>
                    <a:pt x="15" y="555"/>
                  </a:lnTo>
                  <a:lnTo>
                    <a:pt x="15" y="555"/>
                  </a:lnTo>
                  <a:cubicBezTo>
                    <a:pt x="30" y="580"/>
                    <a:pt x="62" y="589"/>
                    <a:pt x="88" y="574"/>
                  </a:cubicBezTo>
                  <a:lnTo>
                    <a:pt x="897" y="107"/>
                  </a:lnTo>
                  <a:cubicBezTo>
                    <a:pt x="922" y="93"/>
                    <a:pt x="931" y="60"/>
                    <a:pt x="916" y="35"/>
                  </a:cubicBezTo>
                  <a:lnTo>
                    <a:pt x="916" y="35"/>
                  </a:lnTo>
                  <a:cubicBezTo>
                    <a:pt x="902" y="9"/>
                    <a:pt x="869" y="0"/>
                    <a:pt x="843" y="15"/>
                  </a:cubicBezTo>
                  <a:lnTo>
                    <a:pt x="35" y="482"/>
                  </a:lnTo>
                  <a:cubicBezTo>
                    <a:pt x="9" y="497"/>
                    <a:pt x="0" y="529"/>
                    <a:pt x="15" y="555"/>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grpSp>
      <p:sp>
        <p:nvSpPr>
          <p:cNvPr id="4" name="文本框 3"/>
          <p:cNvSpPr txBox="1"/>
          <p:nvPr/>
        </p:nvSpPr>
        <p:spPr>
          <a:xfrm>
            <a:off x="1794510" y="1024255"/>
            <a:ext cx="9820910" cy="3846195"/>
          </a:xfrm>
          <a:prstGeom prst="rect">
            <a:avLst/>
          </a:prstGeom>
          <a:noFill/>
        </p:spPr>
        <p:txBody>
          <a:bodyPr wrap="square" rtlCol="0">
            <a:spAutoFit/>
          </a:bodyPr>
          <a:p>
            <a:pPr algn="just"/>
            <a:r>
              <a:rPr lang="en-US" altLang="zh-CN" sz="2400"/>
              <a:t>  </a:t>
            </a:r>
            <a:r>
              <a:rPr sz="2000">
                <a:latin typeface="宋体" panose="02010600030101010101" pitchFamily="2" charset="-122"/>
                <a:ea typeface="宋体" panose="02010600030101010101" pitchFamily="2" charset="-122"/>
              </a:rPr>
              <a:t>We examine the ability of national culture to influence CEO overconfidence in another way by analyzing the cultural dimensions in Panel C of Table 3. We observe a high percentage of overconfident CEOs regardless of a country’s power distance. We do find, however, that there are significant differences in the percentage of overconfident CEOs whe</a:t>
            </a:r>
            <a:r>
              <a:rPr lang="en-US" sz="2000">
                <a:latin typeface="宋体" panose="02010600030101010101" pitchFamily="2" charset="-122"/>
                <a:ea typeface="宋体" panose="02010600030101010101" pitchFamily="2" charset="-122"/>
              </a:rPr>
              <a:t>n </a:t>
            </a:r>
            <a:r>
              <a:rPr sz="2000">
                <a:latin typeface="宋体" panose="02010600030101010101" pitchFamily="2" charset="-122"/>
                <a:ea typeface="宋体" panose="02010600030101010101" pitchFamily="2" charset="-122"/>
              </a:rPr>
              <a:t>we consider a country’s preference for uncertainty avoidance, individualism, and long-term orientation. Countries that have a low preference for uncertainty avoidance have cultures that are more accepting of change and capable of taking on more risk. We find that firms headquartered in such countries are more frequently led by overconfident CEOs. It might be that such individuals are more capable of responding to the rapid changes and dynamism of these cultures.</a:t>
            </a:r>
            <a:endParaRPr sz="200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86460" y="144145"/>
            <a:ext cx="10728960" cy="362585"/>
          </a:xfrm>
        </p:spPr>
        <p:txBody>
          <a:bodyPr/>
          <a:lstStyle/>
          <a:p>
            <a:r>
              <a:rPr kumimoji="1" lang="zh-CN" altLang="en-US" sz="3600" dirty="0" smtClean="0">
                <a:sym typeface="+mn-ea"/>
              </a:rPr>
              <a:t>International Patterns in CEO Overconfidence</a:t>
            </a:r>
            <a:endParaRPr kumimoji="1" lang="zh-CN" altLang="en-US" sz="3600" dirty="0"/>
          </a:p>
        </p:txBody>
      </p:sp>
      <p:sp>
        <p:nvSpPr>
          <p:cNvPr id="3" name="文本占位符 2"/>
          <p:cNvSpPr>
            <a:spLocks noGrp="1"/>
          </p:cNvSpPr>
          <p:nvPr>
            <p:ph type="body" sz="quarter" idx="11"/>
          </p:nvPr>
        </p:nvSpPr>
        <p:spPr/>
        <p:txBody>
          <a:bodyPr/>
          <a:lstStyle/>
          <a:p>
            <a:r>
              <a:rPr kumimoji="1" lang="en-US" altLang="zh-CN" dirty="0"/>
              <a:t>03</a:t>
            </a:r>
            <a:endParaRPr kumimoji="1" lang="en-US" altLang="zh-CN" dirty="0"/>
          </a:p>
        </p:txBody>
      </p:sp>
      <p:pic>
        <p:nvPicPr>
          <p:cNvPr id="9" name="图片 8"/>
          <p:cNvPicPr>
            <a:picLocks noChangeAspect="1"/>
          </p:cNvPicPr>
          <p:nvPr/>
        </p:nvPicPr>
        <p:blipFill rotWithShape="1">
          <a:blip r:embed="rId1">
            <a:extLst>
              <a:ext uri="{BEBA8EAE-BF5A-486C-A8C5-ECC9F3942E4B}">
                <a14:imgProps xmlns:a14="http://schemas.microsoft.com/office/drawing/2010/main">
                  <a14:imgLayer r:embed="rId2">
                    <a14:imgEffect>
                      <a14:saturation sat="0"/>
                    </a14:imgEffect>
                  </a14:imgLayer>
                </a14:imgProps>
              </a:ext>
              <a:ext uri="{28A0092B-C50C-407E-A947-70E740481C1C}">
                <a14:useLocalDpi xmlns:a14="http://schemas.microsoft.com/office/drawing/2010/main" val="0"/>
              </a:ext>
            </a:extLst>
          </a:blip>
          <a:srcRect t="12692" b="49236"/>
          <a:stretch>
            <a:fillRect/>
          </a:stretch>
        </p:blipFill>
        <p:spPr>
          <a:xfrm>
            <a:off x="0" y="5207000"/>
            <a:ext cx="12192000" cy="1651000"/>
          </a:xfrm>
          <a:prstGeom prst="rect">
            <a:avLst/>
          </a:prstGeom>
        </p:spPr>
      </p:pic>
      <p:cxnSp>
        <p:nvCxnSpPr>
          <p:cNvPr id="15" name="直线连接符 14"/>
          <p:cNvCxnSpPr/>
          <p:nvPr/>
        </p:nvCxnSpPr>
        <p:spPr>
          <a:xfrm>
            <a:off x="2522863" y="1853668"/>
            <a:ext cx="0" cy="104660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24" name="组合 20"/>
          <p:cNvGrpSpPr/>
          <p:nvPr/>
        </p:nvGrpSpPr>
        <p:grpSpPr>
          <a:xfrm>
            <a:off x="497205" y="2086610"/>
            <a:ext cx="1120775" cy="1499870"/>
            <a:chOff x="6257925" y="-9525"/>
            <a:chExt cx="1514475" cy="2341563"/>
          </a:xfrm>
          <a:solidFill>
            <a:schemeClr val="tx1"/>
          </a:solidFill>
        </p:grpSpPr>
        <p:sp>
          <p:nvSpPr>
            <p:cNvPr id="25" name="Freeform 6"/>
            <p:cNvSpPr/>
            <p:nvPr/>
          </p:nvSpPr>
          <p:spPr bwMode="auto">
            <a:xfrm>
              <a:off x="6551613" y="-9525"/>
              <a:ext cx="484188" cy="327025"/>
            </a:xfrm>
            <a:custGeom>
              <a:avLst/>
              <a:gdLst>
                <a:gd name="T0" fmla="*/ 25 w 652"/>
                <a:gd name="T1" fmla="*/ 406 h 440"/>
                <a:gd name="T2" fmla="*/ 25 w 652"/>
                <a:gd name="T3" fmla="*/ 406 h 440"/>
                <a:gd name="T4" fmla="*/ 98 w 652"/>
                <a:gd name="T5" fmla="*/ 425 h 440"/>
                <a:gd name="T6" fmla="*/ 618 w 652"/>
                <a:gd name="T7" fmla="*/ 125 h 440"/>
                <a:gd name="T8" fmla="*/ 637 w 652"/>
                <a:gd name="T9" fmla="*/ 52 h 440"/>
                <a:gd name="T10" fmla="*/ 626 w 652"/>
                <a:gd name="T11" fmla="*/ 33 h 440"/>
                <a:gd name="T12" fmla="*/ 554 w 652"/>
                <a:gd name="T13" fmla="*/ 14 h 440"/>
                <a:gd name="T14" fmla="*/ 34 w 652"/>
                <a:gd name="T15" fmla="*/ 314 h 440"/>
                <a:gd name="T16" fmla="*/ 14 w 652"/>
                <a:gd name="T17" fmla="*/ 386 h 440"/>
                <a:gd name="T18" fmla="*/ 25 w 652"/>
                <a:gd name="T19"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2" h="440">
                  <a:moveTo>
                    <a:pt x="25" y="406"/>
                  </a:moveTo>
                  <a:lnTo>
                    <a:pt x="25" y="406"/>
                  </a:lnTo>
                  <a:cubicBezTo>
                    <a:pt x="40" y="431"/>
                    <a:pt x="73" y="440"/>
                    <a:pt x="98" y="425"/>
                  </a:cubicBezTo>
                  <a:lnTo>
                    <a:pt x="618" y="125"/>
                  </a:lnTo>
                  <a:cubicBezTo>
                    <a:pt x="643" y="111"/>
                    <a:pt x="652" y="78"/>
                    <a:pt x="637" y="52"/>
                  </a:cubicBezTo>
                  <a:lnTo>
                    <a:pt x="626" y="33"/>
                  </a:lnTo>
                  <a:cubicBezTo>
                    <a:pt x="612" y="9"/>
                    <a:pt x="579" y="0"/>
                    <a:pt x="554" y="14"/>
                  </a:cubicBezTo>
                  <a:lnTo>
                    <a:pt x="34" y="314"/>
                  </a:lnTo>
                  <a:cubicBezTo>
                    <a:pt x="8" y="328"/>
                    <a:pt x="0" y="361"/>
                    <a:pt x="14" y="386"/>
                  </a:cubicBezTo>
                  <a:lnTo>
                    <a:pt x="25" y="406"/>
                  </a:ln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26" name="Freeform 7"/>
            <p:cNvSpPr>
              <a:spLocks noEditPoints="1"/>
            </p:cNvSpPr>
            <p:nvPr/>
          </p:nvSpPr>
          <p:spPr bwMode="auto">
            <a:xfrm>
              <a:off x="6257925" y="53975"/>
              <a:ext cx="1339850" cy="2278063"/>
            </a:xfrm>
            <a:custGeom>
              <a:avLst/>
              <a:gdLst>
                <a:gd name="T0" fmla="*/ 404 w 1804"/>
                <a:gd name="T1" fmla="*/ 2367 h 3072"/>
                <a:gd name="T2" fmla="*/ 404 w 1804"/>
                <a:gd name="T3" fmla="*/ 2367 h 3072"/>
                <a:gd name="T4" fmla="*/ 550 w 1804"/>
                <a:gd name="T5" fmla="*/ 2513 h 3072"/>
                <a:gd name="T6" fmla="*/ 404 w 1804"/>
                <a:gd name="T7" fmla="*/ 2659 h 3072"/>
                <a:gd name="T8" fmla="*/ 259 w 1804"/>
                <a:gd name="T9" fmla="*/ 2513 h 3072"/>
                <a:gd name="T10" fmla="*/ 404 w 1804"/>
                <a:gd name="T11" fmla="*/ 2367 h 3072"/>
                <a:gd name="T12" fmla="*/ 29 w 1804"/>
                <a:gd name="T13" fmla="*/ 2058 h 3072"/>
                <a:gd name="T14" fmla="*/ 29 w 1804"/>
                <a:gd name="T15" fmla="*/ 2058 h 3072"/>
                <a:gd name="T16" fmla="*/ 29 w 1804"/>
                <a:gd name="T17" fmla="*/ 2801 h 3072"/>
                <a:gd name="T18" fmla="*/ 29 w 1804"/>
                <a:gd name="T19" fmla="*/ 2952 h 3072"/>
                <a:gd name="T20" fmla="*/ 29 w 1804"/>
                <a:gd name="T21" fmla="*/ 3018 h 3072"/>
                <a:gd name="T22" fmla="*/ 82 w 1804"/>
                <a:gd name="T23" fmla="*/ 3072 h 3072"/>
                <a:gd name="T24" fmla="*/ 1679 w 1804"/>
                <a:gd name="T25" fmla="*/ 3072 h 3072"/>
                <a:gd name="T26" fmla="*/ 1732 w 1804"/>
                <a:gd name="T27" fmla="*/ 3018 h 3072"/>
                <a:gd name="T28" fmla="*/ 1732 w 1804"/>
                <a:gd name="T29" fmla="*/ 2801 h 3072"/>
                <a:gd name="T30" fmla="*/ 1679 w 1804"/>
                <a:gd name="T31" fmla="*/ 2747 h 3072"/>
                <a:gd name="T32" fmla="*/ 871 w 1804"/>
                <a:gd name="T33" fmla="*/ 2747 h 3072"/>
                <a:gd name="T34" fmla="*/ 762 w 1804"/>
                <a:gd name="T35" fmla="*/ 2347 h 3072"/>
                <a:gd name="T36" fmla="*/ 313 w 1804"/>
                <a:gd name="T37" fmla="*/ 2058 h 3072"/>
                <a:gd name="T38" fmla="*/ 819 w 1804"/>
                <a:gd name="T39" fmla="*/ 905 h 3072"/>
                <a:gd name="T40" fmla="*/ 1178 w 1804"/>
                <a:gd name="T41" fmla="*/ 1526 h 3072"/>
                <a:gd name="T42" fmla="*/ 1163 w 1804"/>
                <a:gd name="T43" fmla="*/ 1535 h 3072"/>
                <a:gd name="T44" fmla="*/ 1143 w 1804"/>
                <a:gd name="T45" fmla="*/ 1608 h 3072"/>
                <a:gd name="T46" fmla="*/ 1216 w 1804"/>
                <a:gd name="T47" fmla="*/ 1627 h 3072"/>
                <a:gd name="T48" fmla="*/ 1282 w 1804"/>
                <a:gd name="T49" fmla="*/ 1589 h 3072"/>
                <a:gd name="T50" fmla="*/ 1442 w 1804"/>
                <a:gd name="T51" fmla="*/ 1646 h 3072"/>
                <a:gd name="T52" fmla="*/ 1673 w 1804"/>
                <a:gd name="T53" fmla="*/ 1513 h 3072"/>
                <a:gd name="T54" fmla="*/ 1703 w 1804"/>
                <a:gd name="T55" fmla="*/ 1346 h 3072"/>
                <a:gd name="T56" fmla="*/ 1769 w 1804"/>
                <a:gd name="T57" fmla="*/ 1308 h 3072"/>
                <a:gd name="T58" fmla="*/ 1789 w 1804"/>
                <a:gd name="T59" fmla="*/ 1235 h 3072"/>
                <a:gd name="T60" fmla="*/ 1716 w 1804"/>
                <a:gd name="T61" fmla="*/ 1215 h 3072"/>
                <a:gd name="T62" fmla="*/ 1701 w 1804"/>
                <a:gd name="T63" fmla="*/ 1224 h 3072"/>
                <a:gd name="T64" fmla="*/ 1145 w 1804"/>
                <a:gd name="T65" fmla="*/ 261 h 3072"/>
                <a:gd name="T66" fmla="*/ 1260 w 1804"/>
                <a:gd name="T67" fmla="*/ 195 h 3072"/>
                <a:gd name="T68" fmla="*/ 1280 w 1804"/>
                <a:gd name="T69" fmla="*/ 122 h 3072"/>
                <a:gd name="T70" fmla="*/ 1229 w 1804"/>
                <a:gd name="T71" fmla="*/ 34 h 3072"/>
                <a:gd name="T72" fmla="*/ 1156 w 1804"/>
                <a:gd name="T73" fmla="*/ 15 h 3072"/>
                <a:gd name="T74" fmla="*/ 403 w 1804"/>
                <a:gd name="T75" fmla="*/ 450 h 3072"/>
                <a:gd name="T76" fmla="*/ 383 w 1804"/>
                <a:gd name="T77" fmla="*/ 522 h 3072"/>
                <a:gd name="T78" fmla="*/ 434 w 1804"/>
                <a:gd name="T79" fmla="*/ 610 h 3072"/>
                <a:gd name="T80" fmla="*/ 507 w 1804"/>
                <a:gd name="T81" fmla="*/ 630 h 3072"/>
                <a:gd name="T82" fmla="*/ 622 w 1804"/>
                <a:gd name="T83" fmla="*/ 564 h 3072"/>
                <a:gd name="T84" fmla="*/ 711 w 1804"/>
                <a:gd name="T85" fmla="*/ 718 h 3072"/>
                <a:gd name="T86" fmla="*/ 29 w 1804"/>
                <a:gd name="T87" fmla="*/ 2058 h 3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04" h="3072">
                  <a:moveTo>
                    <a:pt x="404" y="2367"/>
                  </a:moveTo>
                  <a:lnTo>
                    <a:pt x="404" y="2367"/>
                  </a:lnTo>
                  <a:cubicBezTo>
                    <a:pt x="485" y="2367"/>
                    <a:pt x="550" y="2432"/>
                    <a:pt x="550" y="2513"/>
                  </a:cubicBezTo>
                  <a:cubicBezTo>
                    <a:pt x="550" y="2593"/>
                    <a:pt x="485" y="2659"/>
                    <a:pt x="404" y="2659"/>
                  </a:cubicBezTo>
                  <a:cubicBezTo>
                    <a:pt x="324" y="2659"/>
                    <a:pt x="259" y="2593"/>
                    <a:pt x="259" y="2513"/>
                  </a:cubicBezTo>
                  <a:cubicBezTo>
                    <a:pt x="259" y="2432"/>
                    <a:pt x="324" y="2367"/>
                    <a:pt x="404" y="2367"/>
                  </a:cubicBezTo>
                  <a:close/>
                  <a:moveTo>
                    <a:pt x="29" y="2058"/>
                  </a:moveTo>
                  <a:lnTo>
                    <a:pt x="29" y="2058"/>
                  </a:lnTo>
                  <a:lnTo>
                    <a:pt x="29" y="2801"/>
                  </a:lnTo>
                  <a:lnTo>
                    <a:pt x="29" y="2952"/>
                  </a:lnTo>
                  <a:lnTo>
                    <a:pt x="29" y="3018"/>
                  </a:lnTo>
                  <a:cubicBezTo>
                    <a:pt x="29" y="3048"/>
                    <a:pt x="53" y="3072"/>
                    <a:pt x="82" y="3072"/>
                  </a:cubicBezTo>
                  <a:lnTo>
                    <a:pt x="1679" y="3072"/>
                  </a:lnTo>
                  <a:cubicBezTo>
                    <a:pt x="1708" y="3072"/>
                    <a:pt x="1732" y="3048"/>
                    <a:pt x="1732" y="3018"/>
                  </a:cubicBezTo>
                  <a:lnTo>
                    <a:pt x="1732" y="2801"/>
                  </a:lnTo>
                  <a:cubicBezTo>
                    <a:pt x="1732" y="2771"/>
                    <a:pt x="1708" y="2747"/>
                    <a:pt x="1679" y="2747"/>
                  </a:cubicBezTo>
                  <a:lnTo>
                    <a:pt x="871" y="2747"/>
                  </a:lnTo>
                  <a:cubicBezTo>
                    <a:pt x="872" y="2652"/>
                    <a:pt x="854" y="2509"/>
                    <a:pt x="762" y="2347"/>
                  </a:cubicBezTo>
                  <a:cubicBezTo>
                    <a:pt x="598" y="2058"/>
                    <a:pt x="313" y="2058"/>
                    <a:pt x="313" y="2058"/>
                  </a:cubicBezTo>
                  <a:cubicBezTo>
                    <a:pt x="349" y="1207"/>
                    <a:pt x="743" y="947"/>
                    <a:pt x="819" y="905"/>
                  </a:cubicBezTo>
                  <a:lnTo>
                    <a:pt x="1178" y="1526"/>
                  </a:lnTo>
                  <a:lnTo>
                    <a:pt x="1163" y="1535"/>
                  </a:lnTo>
                  <a:cubicBezTo>
                    <a:pt x="1137" y="1550"/>
                    <a:pt x="1128" y="1582"/>
                    <a:pt x="1143" y="1608"/>
                  </a:cubicBezTo>
                  <a:cubicBezTo>
                    <a:pt x="1158" y="1633"/>
                    <a:pt x="1191" y="1642"/>
                    <a:pt x="1216" y="1627"/>
                  </a:cubicBezTo>
                  <a:lnTo>
                    <a:pt x="1282" y="1589"/>
                  </a:lnTo>
                  <a:lnTo>
                    <a:pt x="1442" y="1646"/>
                  </a:lnTo>
                  <a:lnTo>
                    <a:pt x="1673" y="1513"/>
                  </a:lnTo>
                  <a:lnTo>
                    <a:pt x="1703" y="1346"/>
                  </a:lnTo>
                  <a:lnTo>
                    <a:pt x="1769" y="1308"/>
                  </a:lnTo>
                  <a:cubicBezTo>
                    <a:pt x="1795" y="1293"/>
                    <a:pt x="1804" y="1260"/>
                    <a:pt x="1789" y="1235"/>
                  </a:cubicBezTo>
                  <a:cubicBezTo>
                    <a:pt x="1774" y="1210"/>
                    <a:pt x="1741" y="1201"/>
                    <a:pt x="1716" y="1215"/>
                  </a:cubicBezTo>
                  <a:lnTo>
                    <a:pt x="1701" y="1224"/>
                  </a:lnTo>
                  <a:lnTo>
                    <a:pt x="1145" y="261"/>
                  </a:lnTo>
                  <a:lnTo>
                    <a:pt x="1260" y="195"/>
                  </a:lnTo>
                  <a:cubicBezTo>
                    <a:pt x="1286" y="180"/>
                    <a:pt x="1294" y="148"/>
                    <a:pt x="1280" y="122"/>
                  </a:cubicBezTo>
                  <a:lnTo>
                    <a:pt x="1229" y="34"/>
                  </a:lnTo>
                  <a:cubicBezTo>
                    <a:pt x="1214" y="9"/>
                    <a:pt x="1181" y="0"/>
                    <a:pt x="1156" y="15"/>
                  </a:cubicBezTo>
                  <a:lnTo>
                    <a:pt x="403" y="450"/>
                  </a:lnTo>
                  <a:cubicBezTo>
                    <a:pt x="377" y="464"/>
                    <a:pt x="368" y="497"/>
                    <a:pt x="383" y="522"/>
                  </a:cubicBezTo>
                  <a:lnTo>
                    <a:pt x="434" y="610"/>
                  </a:lnTo>
                  <a:cubicBezTo>
                    <a:pt x="449" y="636"/>
                    <a:pt x="481" y="645"/>
                    <a:pt x="507" y="630"/>
                  </a:cubicBezTo>
                  <a:lnTo>
                    <a:pt x="622" y="564"/>
                  </a:lnTo>
                  <a:lnTo>
                    <a:pt x="711" y="718"/>
                  </a:lnTo>
                  <a:cubicBezTo>
                    <a:pt x="0" y="1092"/>
                    <a:pt x="29" y="2058"/>
                    <a:pt x="29" y="205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27" name="Freeform 8"/>
            <p:cNvSpPr/>
            <p:nvPr/>
          </p:nvSpPr>
          <p:spPr bwMode="auto">
            <a:xfrm>
              <a:off x="7080250" y="1238250"/>
              <a:ext cx="692150" cy="438150"/>
            </a:xfrm>
            <a:custGeom>
              <a:avLst/>
              <a:gdLst>
                <a:gd name="T0" fmla="*/ 15 w 931"/>
                <a:gd name="T1" fmla="*/ 555 h 589"/>
                <a:gd name="T2" fmla="*/ 15 w 931"/>
                <a:gd name="T3" fmla="*/ 555 h 589"/>
                <a:gd name="T4" fmla="*/ 15 w 931"/>
                <a:gd name="T5" fmla="*/ 555 h 589"/>
                <a:gd name="T6" fmla="*/ 88 w 931"/>
                <a:gd name="T7" fmla="*/ 574 h 589"/>
                <a:gd name="T8" fmla="*/ 897 w 931"/>
                <a:gd name="T9" fmla="*/ 107 h 589"/>
                <a:gd name="T10" fmla="*/ 916 w 931"/>
                <a:gd name="T11" fmla="*/ 35 h 589"/>
                <a:gd name="T12" fmla="*/ 916 w 931"/>
                <a:gd name="T13" fmla="*/ 35 h 589"/>
                <a:gd name="T14" fmla="*/ 843 w 931"/>
                <a:gd name="T15" fmla="*/ 15 h 589"/>
                <a:gd name="T16" fmla="*/ 35 w 931"/>
                <a:gd name="T17" fmla="*/ 482 h 589"/>
                <a:gd name="T18" fmla="*/ 15 w 931"/>
                <a:gd name="T19" fmla="*/ 555 h 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1" h="589">
                  <a:moveTo>
                    <a:pt x="15" y="555"/>
                  </a:moveTo>
                  <a:lnTo>
                    <a:pt x="15" y="555"/>
                  </a:lnTo>
                  <a:lnTo>
                    <a:pt x="15" y="555"/>
                  </a:lnTo>
                  <a:cubicBezTo>
                    <a:pt x="30" y="580"/>
                    <a:pt x="62" y="589"/>
                    <a:pt x="88" y="574"/>
                  </a:cubicBezTo>
                  <a:lnTo>
                    <a:pt x="897" y="107"/>
                  </a:lnTo>
                  <a:cubicBezTo>
                    <a:pt x="922" y="93"/>
                    <a:pt x="931" y="60"/>
                    <a:pt x="916" y="35"/>
                  </a:cubicBezTo>
                  <a:lnTo>
                    <a:pt x="916" y="35"/>
                  </a:lnTo>
                  <a:cubicBezTo>
                    <a:pt x="902" y="9"/>
                    <a:pt x="869" y="0"/>
                    <a:pt x="843" y="15"/>
                  </a:cubicBezTo>
                  <a:lnTo>
                    <a:pt x="35" y="482"/>
                  </a:lnTo>
                  <a:cubicBezTo>
                    <a:pt x="9" y="497"/>
                    <a:pt x="0" y="529"/>
                    <a:pt x="15" y="555"/>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grpSp>
      <p:sp>
        <p:nvSpPr>
          <p:cNvPr id="4" name="文本框 3"/>
          <p:cNvSpPr txBox="1"/>
          <p:nvPr/>
        </p:nvSpPr>
        <p:spPr>
          <a:xfrm>
            <a:off x="1794510" y="1182370"/>
            <a:ext cx="9820910" cy="2922905"/>
          </a:xfrm>
          <a:prstGeom prst="rect">
            <a:avLst/>
          </a:prstGeom>
          <a:noFill/>
        </p:spPr>
        <p:txBody>
          <a:bodyPr wrap="square" rtlCol="0">
            <a:spAutoFit/>
          </a:bodyPr>
          <a:p>
            <a:pPr algn="just"/>
            <a:r>
              <a:rPr lang="en-US" altLang="zh-CN" sz="2400"/>
              <a:t>  </a:t>
            </a:r>
            <a:r>
              <a:rPr sz="2000">
                <a:latin typeface="宋体" panose="02010600030101010101" pitchFamily="2" charset="-122"/>
                <a:ea typeface="宋体" panose="02010600030101010101" pitchFamily="2" charset="-122"/>
              </a:rPr>
              <a:t>We further find that CEOs of firms headquartered in countries with a high level of individualism are significantly more overconfident than those in low individualism countries.Finally, we observe that CEOs are more overconfident when they lead firms headquartered in countries characterized by a low level of long-term orientation.Such cultures are capable of more rapid change, and long-term traditions are less of a barrier to innovation. Consequently, firms might believe that an overconfident CEO with the ability to make quick decisions and remain committed provides the best leadership in such an environment.</a:t>
            </a:r>
            <a:endParaRPr sz="200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86460" y="144145"/>
            <a:ext cx="10728960" cy="362585"/>
          </a:xfrm>
        </p:spPr>
        <p:txBody>
          <a:bodyPr/>
          <a:lstStyle/>
          <a:p>
            <a:r>
              <a:rPr kumimoji="1" lang="zh-CN" altLang="en-US" sz="3600" dirty="0" smtClean="0">
                <a:sym typeface="+mn-ea"/>
              </a:rPr>
              <a:t>International Patterns in CEO Overconfidence</a:t>
            </a:r>
            <a:endParaRPr kumimoji="1" lang="zh-CN" altLang="en-US" sz="3600" dirty="0"/>
          </a:p>
        </p:txBody>
      </p:sp>
      <p:sp>
        <p:nvSpPr>
          <p:cNvPr id="3" name="文本占位符 2"/>
          <p:cNvSpPr>
            <a:spLocks noGrp="1"/>
          </p:cNvSpPr>
          <p:nvPr>
            <p:ph type="body" sz="quarter" idx="11"/>
          </p:nvPr>
        </p:nvSpPr>
        <p:spPr/>
        <p:txBody>
          <a:bodyPr/>
          <a:lstStyle/>
          <a:p>
            <a:r>
              <a:rPr kumimoji="1" lang="en-US" altLang="zh-CN" dirty="0"/>
              <a:t>03</a:t>
            </a:r>
            <a:endParaRPr kumimoji="1" lang="en-US" altLang="zh-CN" dirty="0"/>
          </a:p>
        </p:txBody>
      </p:sp>
      <p:pic>
        <p:nvPicPr>
          <p:cNvPr id="9" name="图片 8"/>
          <p:cNvPicPr>
            <a:picLocks noChangeAspect="1"/>
          </p:cNvPicPr>
          <p:nvPr/>
        </p:nvPicPr>
        <p:blipFill rotWithShape="1">
          <a:blip r:embed="rId1">
            <a:extLst>
              <a:ext uri="{BEBA8EAE-BF5A-486C-A8C5-ECC9F3942E4B}">
                <a14:imgProps xmlns:a14="http://schemas.microsoft.com/office/drawing/2010/main">
                  <a14:imgLayer r:embed="rId2">
                    <a14:imgEffect>
                      <a14:saturation sat="0"/>
                    </a14:imgEffect>
                  </a14:imgLayer>
                </a14:imgProps>
              </a:ext>
              <a:ext uri="{28A0092B-C50C-407E-A947-70E740481C1C}">
                <a14:useLocalDpi xmlns:a14="http://schemas.microsoft.com/office/drawing/2010/main" val="0"/>
              </a:ext>
            </a:extLst>
          </a:blip>
          <a:srcRect t="12692" b="49236"/>
          <a:stretch>
            <a:fillRect/>
          </a:stretch>
        </p:blipFill>
        <p:spPr>
          <a:xfrm>
            <a:off x="0" y="5207000"/>
            <a:ext cx="12192000" cy="1651000"/>
          </a:xfrm>
          <a:prstGeom prst="rect">
            <a:avLst/>
          </a:prstGeom>
        </p:spPr>
      </p:pic>
      <p:cxnSp>
        <p:nvCxnSpPr>
          <p:cNvPr id="15" name="直线连接符 14"/>
          <p:cNvCxnSpPr/>
          <p:nvPr/>
        </p:nvCxnSpPr>
        <p:spPr>
          <a:xfrm>
            <a:off x="2522863" y="1853668"/>
            <a:ext cx="0" cy="104660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24" name="组合 20"/>
          <p:cNvGrpSpPr/>
          <p:nvPr/>
        </p:nvGrpSpPr>
        <p:grpSpPr>
          <a:xfrm>
            <a:off x="497205" y="2086610"/>
            <a:ext cx="1120775" cy="1499870"/>
            <a:chOff x="6257925" y="-9525"/>
            <a:chExt cx="1514475" cy="2341563"/>
          </a:xfrm>
          <a:solidFill>
            <a:schemeClr val="tx1"/>
          </a:solidFill>
        </p:grpSpPr>
        <p:sp>
          <p:nvSpPr>
            <p:cNvPr id="25" name="Freeform 6"/>
            <p:cNvSpPr/>
            <p:nvPr/>
          </p:nvSpPr>
          <p:spPr bwMode="auto">
            <a:xfrm>
              <a:off x="6551613" y="-9525"/>
              <a:ext cx="484188" cy="327025"/>
            </a:xfrm>
            <a:custGeom>
              <a:avLst/>
              <a:gdLst>
                <a:gd name="T0" fmla="*/ 25 w 652"/>
                <a:gd name="T1" fmla="*/ 406 h 440"/>
                <a:gd name="T2" fmla="*/ 25 w 652"/>
                <a:gd name="T3" fmla="*/ 406 h 440"/>
                <a:gd name="T4" fmla="*/ 98 w 652"/>
                <a:gd name="T5" fmla="*/ 425 h 440"/>
                <a:gd name="T6" fmla="*/ 618 w 652"/>
                <a:gd name="T7" fmla="*/ 125 h 440"/>
                <a:gd name="T8" fmla="*/ 637 w 652"/>
                <a:gd name="T9" fmla="*/ 52 h 440"/>
                <a:gd name="T10" fmla="*/ 626 w 652"/>
                <a:gd name="T11" fmla="*/ 33 h 440"/>
                <a:gd name="T12" fmla="*/ 554 w 652"/>
                <a:gd name="T13" fmla="*/ 14 h 440"/>
                <a:gd name="T14" fmla="*/ 34 w 652"/>
                <a:gd name="T15" fmla="*/ 314 h 440"/>
                <a:gd name="T16" fmla="*/ 14 w 652"/>
                <a:gd name="T17" fmla="*/ 386 h 440"/>
                <a:gd name="T18" fmla="*/ 25 w 652"/>
                <a:gd name="T19"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2" h="440">
                  <a:moveTo>
                    <a:pt x="25" y="406"/>
                  </a:moveTo>
                  <a:lnTo>
                    <a:pt x="25" y="406"/>
                  </a:lnTo>
                  <a:cubicBezTo>
                    <a:pt x="40" y="431"/>
                    <a:pt x="73" y="440"/>
                    <a:pt x="98" y="425"/>
                  </a:cubicBezTo>
                  <a:lnTo>
                    <a:pt x="618" y="125"/>
                  </a:lnTo>
                  <a:cubicBezTo>
                    <a:pt x="643" y="111"/>
                    <a:pt x="652" y="78"/>
                    <a:pt x="637" y="52"/>
                  </a:cubicBezTo>
                  <a:lnTo>
                    <a:pt x="626" y="33"/>
                  </a:lnTo>
                  <a:cubicBezTo>
                    <a:pt x="612" y="9"/>
                    <a:pt x="579" y="0"/>
                    <a:pt x="554" y="14"/>
                  </a:cubicBezTo>
                  <a:lnTo>
                    <a:pt x="34" y="314"/>
                  </a:lnTo>
                  <a:cubicBezTo>
                    <a:pt x="8" y="328"/>
                    <a:pt x="0" y="361"/>
                    <a:pt x="14" y="386"/>
                  </a:cubicBezTo>
                  <a:lnTo>
                    <a:pt x="25" y="406"/>
                  </a:ln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26" name="Freeform 7"/>
            <p:cNvSpPr>
              <a:spLocks noEditPoints="1"/>
            </p:cNvSpPr>
            <p:nvPr/>
          </p:nvSpPr>
          <p:spPr bwMode="auto">
            <a:xfrm>
              <a:off x="6257925" y="53975"/>
              <a:ext cx="1339850" cy="2278063"/>
            </a:xfrm>
            <a:custGeom>
              <a:avLst/>
              <a:gdLst>
                <a:gd name="T0" fmla="*/ 404 w 1804"/>
                <a:gd name="T1" fmla="*/ 2367 h 3072"/>
                <a:gd name="T2" fmla="*/ 404 w 1804"/>
                <a:gd name="T3" fmla="*/ 2367 h 3072"/>
                <a:gd name="T4" fmla="*/ 550 w 1804"/>
                <a:gd name="T5" fmla="*/ 2513 h 3072"/>
                <a:gd name="T6" fmla="*/ 404 w 1804"/>
                <a:gd name="T7" fmla="*/ 2659 h 3072"/>
                <a:gd name="T8" fmla="*/ 259 w 1804"/>
                <a:gd name="T9" fmla="*/ 2513 h 3072"/>
                <a:gd name="T10" fmla="*/ 404 w 1804"/>
                <a:gd name="T11" fmla="*/ 2367 h 3072"/>
                <a:gd name="T12" fmla="*/ 29 w 1804"/>
                <a:gd name="T13" fmla="*/ 2058 h 3072"/>
                <a:gd name="T14" fmla="*/ 29 w 1804"/>
                <a:gd name="T15" fmla="*/ 2058 h 3072"/>
                <a:gd name="T16" fmla="*/ 29 w 1804"/>
                <a:gd name="T17" fmla="*/ 2801 h 3072"/>
                <a:gd name="T18" fmla="*/ 29 w 1804"/>
                <a:gd name="T19" fmla="*/ 2952 h 3072"/>
                <a:gd name="T20" fmla="*/ 29 w 1804"/>
                <a:gd name="T21" fmla="*/ 3018 h 3072"/>
                <a:gd name="T22" fmla="*/ 82 w 1804"/>
                <a:gd name="T23" fmla="*/ 3072 h 3072"/>
                <a:gd name="T24" fmla="*/ 1679 w 1804"/>
                <a:gd name="T25" fmla="*/ 3072 h 3072"/>
                <a:gd name="T26" fmla="*/ 1732 w 1804"/>
                <a:gd name="T27" fmla="*/ 3018 h 3072"/>
                <a:gd name="T28" fmla="*/ 1732 w 1804"/>
                <a:gd name="T29" fmla="*/ 2801 h 3072"/>
                <a:gd name="T30" fmla="*/ 1679 w 1804"/>
                <a:gd name="T31" fmla="*/ 2747 h 3072"/>
                <a:gd name="T32" fmla="*/ 871 w 1804"/>
                <a:gd name="T33" fmla="*/ 2747 h 3072"/>
                <a:gd name="T34" fmla="*/ 762 w 1804"/>
                <a:gd name="T35" fmla="*/ 2347 h 3072"/>
                <a:gd name="T36" fmla="*/ 313 w 1804"/>
                <a:gd name="T37" fmla="*/ 2058 h 3072"/>
                <a:gd name="T38" fmla="*/ 819 w 1804"/>
                <a:gd name="T39" fmla="*/ 905 h 3072"/>
                <a:gd name="T40" fmla="*/ 1178 w 1804"/>
                <a:gd name="T41" fmla="*/ 1526 h 3072"/>
                <a:gd name="T42" fmla="*/ 1163 w 1804"/>
                <a:gd name="T43" fmla="*/ 1535 h 3072"/>
                <a:gd name="T44" fmla="*/ 1143 w 1804"/>
                <a:gd name="T45" fmla="*/ 1608 h 3072"/>
                <a:gd name="T46" fmla="*/ 1216 w 1804"/>
                <a:gd name="T47" fmla="*/ 1627 h 3072"/>
                <a:gd name="T48" fmla="*/ 1282 w 1804"/>
                <a:gd name="T49" fmla="*/ 1589 h 3072"/>
                <a:gd name="T50" fmla="*/ 1442 w 1804"/>
                <a:gd name="T51" fmla="*/ 1646 h 3072"/>
                <a:gd name="T52" fmla="*/ 1673 w 1804"/>
                <a:gd name="T53" fmla="*/ 1513 h 3072"/>
                <a:gd name="T54" fmla="*/ 1703 w 1804"/>
                <a:gd name="T55" fmla="*/ 1346 h 3072"/>
                <a:gd name="T56" fmla="*/ 1769 w 1804"/>
                <a:gd name="T57" fmla="*/ 1308 h 3072"/>
                <a:gd name="T58" fmla="*/ 1789 w 1804"/>
                <a:gd name="T59" fmla="*/ 1235 h 3072"/>
                <a:gd name="T60" fmla="*/ 1716 w 1804"/>
                <a:gd name="T61" fmla="*/ 1215 h 3072"/>
                <a:gd name="T62" fmla="*/ 1701 w 1804"/>
                <a:gd name="T63" fmla="*/ 1224 h 3072"/>
                <a:gd name="T64" fmla="*/ 1145 w 1804"/>
                <a:gd name="T65" fmla="*/ 261 h 3072"/>
                <a:gd name="T66" fmla="*/ 1260 w 1804"/>
                <a:gd name="T67" fmla="*/ 195 h 3072"/>
                <a:gd name="T68" fmla="*/ 1280 w 1804"/>
                <a:gd name="T69" fmla="*/ 122 h 3072"/>
                <a:gd name="T70" fmla="*/ 1229 w 1804"/>
                <a:gd name="T71" fmla="*/ 34 h 3072"/>
                <a:gd name="T72" fmla="*/ 1156 w 1804"/>
                <a:gd name="T73" fmla="*/ 15 h 3072"/>
                <a:gd name="T74" fmla="*/ 403 w 1804"/>
                <a:gd name="T75" fmla="*/ 450 h 3072"/>
                <a:gd name="T76" fmla="*/ 383 w 1804"/>
                <a:gd name="T77" fmla="*/ 522 h 3072"/>
                <a:gd name="T78" fmla="*/ 434 w 1804"/>
                <a:gd name="T79" fmla="*/ 610 h 3072"/>
                <a:gd name="T80" fmla="*/ 507 w 1804"/>
                <a:gd name="T81" fmla="*/ 630 h 3072"/>
                <a:gd name="T82" fmla="*/ 622 w 1804"/>
                <a:gd name="T83" fmla="*/ 564 h 3072"/>
                <a:gd name="T84" fmla="*/ 711 w 1804"/>
                <a:gd name="T85" fmla="*/ 718 h 3072"/>
                <a:gd name="T86" fmla="*/ 29 w 1804"/>
                <a:gd name="T87" fmla="*/ 2058 h 3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04" h="3072">
                  <a:moveTo>
                    <a:pt x="404" y="2367"/>
                  </a:moveTo>
                  <a:lnTo>
                    <a:pt x="404" y="2367"/>
                  </a:lnTo>
                  <a:cubicBezTo>
                    <a:pt x="485" y="2367"/>
                    <a:pt x="550" y="2432"/>
                    <a:pt x="550" y="2513"/>
                  </a:cubicBezTo>
                  <a:cubicBezTo>
                    <a:pt x="550" y="2593"/>
                    <a:pt x="485" y="2659"/>
                    <a:pt x="404" y="2659"/>
                  </a:cubicBezTo>
                  <a:cubicBezTo>
                    <a:pt x="324" y="2659"/>
                    <a:pt x="259" y="2593"/>
                    <a:pt x="259" y="2513"/>
                  </a:cubicBezTo>
                  <a:cubicBezTo>
                    <a:pt x="259" y="2432"/>
                    <a:pt x="324" y="2367"/>
                    <a:pt x="404" y="2367"/>
                  </a:cubicBezTo>
                  <a:close/>
                  <a:moveTo>
                    <a:pt x="29" y="2058"/>
                  </a:moveTo>
                  <a:lnTo>
                    <a:pt x="29" y="2058"/>
                  </a:lnTo>
                  <a:lnTo>
                    <a:pt x="29" y="2801"/>
                  </a:lnTo>
                  <a:lnTo>
                    <a:pt x="29" y="2952"/>
                  </a:lnTo>
                  <a:lnTo>
                    <a:pt x="29" y="3018"/>
                  </a:lnTo>
                  <a:cubicBezTo>
                    <a:pt x="29" y="3048"/>
                    <a:pt x="53" y="3072"/>
                    <a:pt x="82" y="3072"/>
                  </a:cubicBezTo>
                  <a:lnTo>
                    <a:pt x="1679" y="3072"/>
                  </a:lnTo>
                  <a:cubicBezTo>
                    <a:pt x="1708" y="3072"/>
                    <a:pt x="1732" y="3048"/>
                    <a:pt x="1732" y="3018"/>
                  </a:cubicBezTo>
                  <a:lnTo>
                    <a:pt x="1732" y="2801"/>
                  </a:lnTo>
                  <a:cubicBezTo>
                    <a:pt x="1732" y="2771"/>
                    <a:pt x="1708" y="2747"/>
                    <a:pt x="1679" y="2747"/>
                  </a:cubicBezTo>
                  <a:lnTo>
                    <a:pt x="871" y="2747"/>
                  </a:lnTo>
                  <a:cubicBezTo>
                    <a:pt x="872" y="2652"/>
                    <a:pt x="854" y="2509"/>
                    <a:pt x="762" y="2347"/>
                  </a:cubicBezTo>
                  <a:cubicBezTo>
                    <a:pt x="598" y="2058"/>
                    <a:pt x="313" y="2058"/>
                    <a:pt x="313" y="2058"/>
                  </a:cubicBezTo>
                  <a:cubicBezTo>
                    <a:pt x="349" y="1207"/>
                    <a:pt x="743" y="947"/>
                    <a:pt x="819" y="905"/>
                  </a:cubicBezTo>
                  <a:lnTo>
                    <a:pt x="1178" y="1526"/>
                  </a:lnTo>
                  <a:lnTo>
                    <a:pt x="1163" y="1535"/>
                  </a:lnTo>
                  <a:cubicBezTo>
                    <a:pt x="1137" y="1550"/>
                    <a:pt x="1128" y="1582"/>
                    <a:pt x="1143" y="1608"/>
                  </a:cubicBezTo>
                  <a:cubicBezTo>
                    <a:pt x="1158" y="1633"/>
                    <a:pt x="1191" y="1642"/>
                    <a:pt x="1216" y="1627"/>
                  </a:cubicBezTo>
                  <a:lnTo>
                    <a:pt x="1282" y="1589"/>
                  </a:lnTo>
                  <a:lnTo>
                    <a:pt x="1442" y="1646"/>
                  </a:lnTo>
                  <a:lnTo>
                    <a:pt x="1673" y="1513"/>
                  </a:lnTo>
                  <a:lnTo>
                    <a:pt x="1703" y="1346"/>
                  </a:lnTo>
                  <a:lnTo>
                    <a:pt x="1769" y="1308"/>
                  </a:lnTo>
                  <a:cubicBezTo>
                    <a:pt x="1795" y="1293"/>
                    <a:pt x="1804" y="1260"/>
                    <a:pt x="1789" y="1235"/>
                  </a:cubicBezTo>
                  <a:cubicBezTo>
                    <a:pt x="1774" y="1210"/>
                    <a:pt x="1741" y="1201"/>
                    <a:pt x="1716" y="1215"/>
                  </a:cubicBezTo>
                  <a:lnTo>
                    <a:pt x="1701" y="1224"/>
                  </a:lnTo>
                  <a:lnTo>
                    <a:pt x="1145" y="261"/>
                  </a:lnTo>
                  <a:lnTo>
                    <a:pt x="1260" y="195"/>
                  </a:lnTo>
                  <a:cubicBezTo>
                    <a:pt x="1286" y="180"/>
                    <a:pt x="1294" y="148"/>
                    <a:pt x="1280" y="122"/>
                  </a:cubicBezTo>
                  <a:lnTo>
                    <a:pt x="1229" y="34"/>
                  </a:lnTo>
                  <a:cubicBezTo>
                    <a:pt x="1214" y="9"/>
                    <a:pt x="1181" y="0"/>
                    <a:pt x="1156" y="15"/>
                  </a:cubicBezTo>
                  <a:lnTo>
                    <a:pt x="403" y="450"/>
                  </a:lnTo>
                  <a:cubicBezTo>
                    <a:pt x="377" y="464"/>
                    <a:pt x="368" y="497"/>
                    <a:pt x="383" y="522"/>
                  </a:cubicBezTo>
                  <a:lnTo>
                    <a:pt x="434" y="610"/>
                  </a:lnTo>
                  <a:cubicBezTo>
                    <a:pt x="449" y="636"/>
                    <a:pt x="481" y="645"/>
                    <a:pt x="507" y="630"/>
                  </a:cubicBezTo>
                  <a:lnTo>
                    <a:pt x="622" y="564"/>
                  </a:lnTo>
                  <a:lnTo>
                    <a:pt x="711" y="718"/>
                  </a:lnTo>
                  <a:cubicBezTo>
                    <a:pt x="0" y="1092"/>
                    <a:pt x="29" y="2058"/>
                    <a:pt x="29" y="205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27" name="Freeform 8"/>
            <p:cNvSpPr/>
            <p:nvPr/>
          </p:nvSpPr>
          <p:spPr bwMode="auto">
            <a:xfrm>
              <a:off x="7080250" y="1238250"/>
              <a:ext cx="692150" cy="438150"/>
            </a:xfrm>
            <a:custGeom>
              <a:avLst/>
              <a:gdLst>
                <a:gd name="T0" fmla="*/ 15 w 931"/>
                <a:gd name="T1" fmla="*/ 555 h 589"/>
                <a:gd name="T2" fmla="*/ 15 w 931"/>
                <a:gd name="T3" fmla="*/ 555 h 589"/>
                <a:gd name="T4" fmla="*/ 15 w 931"/>
                <a:gd name="T5" fmla="*/ 555 h 589"/>
                <a:gd name="T6" fmla="*/ 88 w 931"/>
                <a:gd name="T7" fmla="*/ 574 h 589"/>
                <a:gd name="T8" fmla="*/ 897 w 931"/>
                <a:gd name="T9" fmla="*/ 107 h 589"/>
                <a:gd name="T10" fmla="*/ 916 w 931"/>
                <a:gd name="T11" fmla="*/ 35 h 589"/>
                <a:gd name="T12" fmla="*/ 916 w 931"/>
                <a:gd name="T13" fmla="*/ 35 h 589"/>
                <a:gd name="T14" fmla="*/ 843 w 931"/>
                <a:gd name="T15" fmla="*/ 15 h 589"/>
                <a:gd name="T16" fmla="*/ 35 w 931"/>
                <a:gd name="T17" fmla="*/ 482 h 589"/>
                <a:gd name="T18" fmla="*/ 15 w 931"/>
                <a:gd name="T19" fmla="*/ 555 h 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1" h="589">
                  <a:moveTo>
                    <a:pt x="15" y="555"/>
                  </a:moveTo>
                  <a:lnTo>
                    <a:pt x="15" y="555"/>
                  </a:lnTo>
                  <a:lnTo>
                    <a:pt x="15" y="555"/>
                  </a:lnTo>
                  <a:cubicBezTo>
                    <a:pt x="30" y="580"/>
                    <a:pt x="62" y="589"/>
                    <a:pt x="88" y="574"/>
                  </a:cubicBezTo>
                  <a:lnTo>
                    <a:pt x="897" y="107"/>
                  </a:lnTo>
                  <a:cubicBezTo>
                    <a:pt x="922" y="93"/>
                    <a:pt x="931" y="60"/>
                    <a:pt x="916" y="35"/>
                  </a:cubicBezTo>
                  <a:lnTo>
                    <a:pt x="916" y="35"/>
                  </a:lnTo>
                  <a:cubicBezTo>
                    <a:pt x="902" y="9"/>
                    <a:pt x="869" y="0"/>
                    <a:pt x="843" y="15"/>
                  </a:cubicBezTo>
                  <a:lnTo>
                    <a:pt x="35" y="482"/>
                  </a:lnTo>
                  <a:cubicBezTo>
                    <a:pt x="9" y="497"/>
                    <a:pt x="0" y="529"/>
                    <a:pt x="15" y="555"/>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grpSp>
      <p:sp>
        <p:nvSpPr>
          <p:cNvPr id="4" name="文本框 3"/>
          <p:cNvSpPr txBox="1"/>
          <p:nvPr/>
        </p:nvSpPr>
        <p:spPr>
          <a:xfrm>
            <a:off x="1794510" y="1419860"/>
            <a:ext cx="9820910" cy="2614930"/>
          </a:xfrm>
          <a:prstGeom prst="rect">
            <a:avLst/>
          </a:prstGeom>
          <a:noFill/>
        </p:spPr>
        <p:txBody>
          <a:bodyPr wrap="square" rtlCol="0">
            <a:spAutoFit/>
          </a:bodyPr>
          <a:p>
            <a:pPr algn="just"/>
            <a:r>
              <a:rPr lang="en-US" altLang="zh-CN" sz="2400"/>
              <a:t>  </a:t>
            </a:r>
            <a:r>
              <a:rPr sz="2000">
                <a:latin typeface="宋体" panose="02010600030101010101" pitchFamily="2" charset="-122"/>
                <a:ea typeface="宋体" panose="02010600030101010101" pitchFamily="2" charset="-122"/>
              </a:rPr>
              <a:t>We conclude from Table3 that there are significant differences in the national origin of overconfident CEOs. Most typically, overconfident CEOs originate from Europe and North America. Countries on these continents have English or other European languages as their official language and are Christian in their religious heritage. Overconfident CEOs are also more likely to be found in firms headquartered in countries with a high level of individualism, a low level of uncertainty avoidance, and a short-term orientation.</a:t>
            </a:r>
            <a:endParaRPr sz="200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889125" y="2976245"/>
            <a:ext cx="8676005" cy="362585"/>
          </a:xfrm>
        </p:spPr>
        <p:txBody>
          <a:bodyPr/>
          <a:lstStyle/>
          <a:p>
            <a:r>
              <a:rPr kumimoji="1" lang="zh-CN" altLang="en-US" sz="2400" b="1" dirty="0" smtClean="0">
                <a:sym typeface="+mn-ea"/>
              </a:rPr>
              <a:t>International Determinants of Overconfidence</a:t>
            </a:r>
            <a:endParaRPr kumimoji="1" lang="zh-CN" altLang="en-US" sz="2400" b="1" dirty="0" smtClean="0">
              <a:sym typeface="+mn-ea"/>
            </a:endParaRPr>
          </a:p>
          <a:p>
            <a:endParaRPr kumimoji="1" lang="zh-CN" altLang="en-US" dirty="0"/>
          </a:p>
        </p:txBody>
      </p:sp>
      <p:sp>
        <p:nvSpPr>
          <p:cNvPr id="3" name="文本占位符 2"/>
          <p:cNvSpPr>
            <a:spLocks noGrp="1"/>
          </p:cNvSpPr>
          <p:nvPr>
            <p:ph type="body" sz="quarter" idx="11"/>
          </p:nvPr>
        </p:nvSpPr>
        <p:spPr/>
        <p:txBody>
          <a:bodyPr/>
          <a:lstStyle/>
          <a:p>
            <a:r>
              <a:rPr kumimoji="1" lang="en-US" altLang="zh-CN" dirty="0" smtClean="0"/>
              <a:t>04</a:t>
            </a:r>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86460" y="144145"/>
            <a:ext cx="8938895" cy="362585"/>
          </a:xfrm>
        </p:spPr>
        <p:txBody>
          <a:bodyPr/>
          <a:lstStyle/>
          <a:p>
            <a:r>
              <a:rPr kumimoji="1" lang="zh-CN" altLang="en-US" dirty="0" smtClean="0">
                <a:sym typeface="+mn-ea"/>
              </a:rPr>
              <a:t>International Determinants of Overconfidence</a:t>
            </a:r>
            <a:endParaRPr kumimoji="1" lang="zh-CN" altLang="en-US" b="1" dirty="0" smtClean="0">
              <a:sym typeface="+mn-ea"/>
            </a:endParaRPr>
          </a:p>
          <a:p>
            <a:endParaRPr kumimoji="1" lang="zh-CN" altLang="en-US" dirty="0"/>
          </a:p>
        </p:txBody>
      </p:sp>
      <p:sp>
        <p:nvSpPr>
          <p:cNvPr id="3" name="文本占位符 2"/>
          <p:cNvSpPr>
            <a:spLocks noGrp="1"/>
          </p:cNvSpPr>
          <p:nvPr>
            <p:ph type="body" sz="quarter" idx="11"/>
          </p:nvPr>
        </p:nvSpPr>
        <p:spPr/>
        <p:txBody>
          <a:bodyPr/>
          <a:lstStyle/>
          <a:p>
            <a:r>
              <a:rPr kumimoji="1" lang="en-US" altLang="zh-CN" dirty="0" smtClean="0"/>
              <a:t>04</a:t>
            </a:r>
            <a:endParaRPr kumimoji="1" lang="zh-CN" altLang="en-US" dirty="0"/>
          </a:p>
        </p:txBody>
      </p:sp>
      <p:pic>
        <p:nvPicPr>
          <p:cNvPr id="5" name="图片 4"/>
          <p:cNvPicPr>
            <a:picLocks noChangeAspect="1"/>
          </p:cNvPicPr>
          <p:nvPr/>
        </p:nvPicPr>
        <p:blipFill>
          <a:blip r:embed="rId1"/>
          <a:stretch>
            <a:fillRect/>
          </a:stretch>
        </p:blipFill>
        <p:spPr>
          <a:xfrm>
            <a:off x="342265" y="738505"/>
            <a:ext cx="11666855" cy="55384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86460" y="144145"/>
            <a:ext cx="10728960" cy="362585"/>
          </a:xfrm>
        </p:spPr>
        <p:txBody>
          <a:bodyPr/>
          <a:lstStyle/>
          <a:p>
            <a:r>
              <a:rPr kumimoji="1" lang="zh-CN" altLang="en-US" sz="3600" dirty="0" smtClean="0">
                <a:sym typeface="+mn-ea"/>
              </a:rPr>
              <a:t>International Determinants of Overconfidence</a:t>
            </a:r>
            <a:endParaRPr kumimoji="1" lang="zh-CN" altLang="en-US" sz="3600" b="1" dirty="0" smtClean="0">
              <a:sym typeface="+mn-ea"/>
            </a:endParaRPr>
          </a:p>
          <a:p>
            <a:endParaRPr kumimoji="1" lang="zh-CN" altLang="en-US" sz="3600" dirty="0"/>
          </a:p>
        </p:txBody>
      </p:sp>
      <p:sp>
        <p:nvSpPr>
          <p:cNvPr id="3" name="文本占位符 2"/>
          <p:cNvSpPr>
            <a:spLocks noGrp="1"/>
          </p:cNvSpPr>
          <p:nvPr>
            <p:ph type="body" sz="quarter" idx="11"/>
          </p:nvPr>
        </p:nvSpPr>
        <p:spPr/>
        <p:txBody>
          <a:bodyPr/>
          <a:lstStyle/>
          <a:p>
            <a:r>
              <a:rPr kumimoji="1" lang="en-US" altLang="zh-CN" dirty="0"/>
              <a:t>04</a:t>
            </a:r>
            <a:endParaRPr kumimoji="1" lang="en-US" altLang="zh-CN" dirty="0"/>
          </a:p>
        </p:txBody>
      </p:sp>
      <p:pic>
        <p:nvPicPr>
          <p:cNvPr id="9" name="图片 8"/>
          <p:cNvPicPr>
            <a:picLocks noChangeAspect="1"/>
          </p:cNvPicPr>
          <p:nvPr/>
        </p:nvPicPr>
        <p:blipFill rotWithShape="1">
          <a:blip r:embed="rId1">
            <a:extLst>
              <a:ext uri="{BEBA8EAE-BF5A-486C-A8C5-ECC9F3942E4B}">
                <a14:imgProps xmlns:a14="http://schemas.microsoft.com/office/drawing/2010/main">
                  <a14:imgLayer r:embed="rId2">
                    <a14:imgEffect>
                      <a14:saturation sat="0"/>
                    </a14:imgEffect>
                  </a14:imgLayer>
                </a14:imgProps>
              </a:ext>
              <a:ext uri="{28A0092B-C50C-407E-A947-70E740481C1C}">
                <a14:useLocalDpi xmlns:a14="http://schemas.microsoft.com/office/drawing/2010/main" val="0"/>
              </a:ext>
            </a:extLst>
          </a:blip>
          <a:srcRect t="12692" b="49236"/>
          <a:stretch>
            <a:fillRect/>
          </a:stretch>
        </p:blipFill>
        <p:spPr>
          <a:xfrm>
            <a:off x="0" y="5207000"/>
            <a:ext cx="12192000" cy="1651000"/>
          </a:xfrm>
          <a:prstGeom prst="rect">
            <a:avLst/>
          </a:prstGeom>
        </p:spPr>
      </p:pic>
      <p:cxnSp>
        <p:nvCxnSpPr>
          <p:cNvPr id="15" name="直线连接符 14"/>
          <p:cNvCxnSpPr/>
          <p:nvPr/>
        </p:nvCxnSpPr>
        <p:spPr>
          <a:xfrm>
            <a:off x="2522863" y="1853668"/>
            <a:ext cx="0" cy="104660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24" name="组合 20"/>
          <p:cNvGrpSpPr/>
          <p:nvPr/>
        </p:nvGrpSpPr>
        <p:grpSpPr>
          <a:xfrm>
            <a:off x="497205" y="2086610"/>
            <a:ext cx="1120775" cy="1499870"/>
            <a:chOff x="6257925" y="-9525"/>
            <a:chExt cx="1514475" cy="2341563"/>
          </a:xfrm>
          <a:solidFill>
            <a:schemeClr val="tx1"/>
          </a:solidFill>
        </p:grpSpPr>
        <p:sp>
          <p:nvSpPr>
            <p:cNvPr id="25" name="Freeform 6"/>
            <p:cNvSpPr/>
            <p:nvPr/>
          </p:nvSpPr>
          <p:spPr bwMode="auto">
            <a:xfrm>
              <a:off x="6551613" y="-9525"/>
              <a:ext cx="484188" cy="327025"/>
            </a:xfrm>
            <a:custGeom>
              <a:avLst/>
              <a:gdLst>
                <a:gd name="T0" fmla="*/ 25 w 652"/>
                <a:gd name="T1" fmla="*/ 406 h 440"/>
                <a:gd name="T2" fmla="*/ 25 w 652"/>
                <a:gd name="T3" fmla="*/ 406 h 440"/>
                <a:gd name="T4" fmla="*/ 98 w 652"/>
                <a:gd name="T5" fmla="*/ 425 h 440"/>
                <a:gd name="T6" fmla="*/ 618 w 652"/>
                <a:gd name="T7" fmla="*/ 125 h 440"/>
                <a:gd name="T8" fmla="*/ 637 w 652"/>
                <a:gd name="T9" fmla="*/ 52 h 440"/>
                <a:gd name="T10" fmla="*/ 626 w 652"/>
                <a:gd name="T11" fmla="*/ 33 h 440"/>
                <a:gd name="T12" fmla="*/ 554 w 652"/>
                <a:gd name="T13" fmla="*/ 14 h 440"/>
                <a:gd name="T14" fmla="*/ 34 w 652"/>
                <a:gd name="T15" fmla="*/ 314 h 440"/>
                <a:gd name="T16" fmla="*/ 14 w 652"/>
                <a:gd name="T17" fmla="*/ 386 h 440"/>
                <a:gd name="T18" fmla="*/ 25 w 652"/>
                <a:gd name="T19"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2" h="440">
                  <a:moveTo>
                    <a:pt x="25" y="406"/>
                  </a:moveTo>
                  <a:lnTo>
                    <a:pt x="25" y="406"/>
                  </a:lnTo>
                  <a:cubicBezTo>
                    <a:pt x="40" y="431"/>
                    <a:pt x="73" y="440"/>
                    <a:pt x="98" y="425"/>
                  </a:cubicBezTo>
                  <a:lnTo>
                    <a:pt x="618" y="125"/>
                  </a:lnTo>
                  <a:cubicBezTo>
                    <a:pt x="643" y="111"/>
                    <a:pt x="652" y="78"/>
                    <a:pt x="637" y="52"/>
                  </a:cubicBezTo>
                  <a:lnTo>
                    <a:pt x="626" y="33"/>
                  </a:lnTo>
                  <a:cubicBezTo>
                    <a:pt x="612" y="9"/>
                    <a:pt x="579" y="0"/>
                    <a:pt x="554" y="14"/>
                  </a:cubicBezTo>
                  <a:lnTo>
                    <a:pt x="34" y="314"/>
                  </a:lnTo>
                  <a:cubicBezTo>
                    <a:pt x="8" y="328"/>
                    <a:pt x="0" y="361"/>
                    <a:pt x="14" y="386"/>
                  </a:cubicBezTo>
                  <a:lnTo>
                    <a:pt x="25" y="406"/>
                  </a:ln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26" name="Freeform 7"/>
            <p:cNvSpPr>
              <a:spLocks noEditPoints="1"/>
            </p:cNvSpPr>
            <p:nvPr/>
          </p:nvSpPr>
          <p:spPr bwMode="auto">
            <a:xfrm>
              <a:off x="6257925" y="53975"/>
              <a:ext cx="1339850" cy="2278063"/>
            </a:xfrm>
            <a:custGeom>
              <a:avLst/>
              <a:gdLst>
                <a:gd name="T0" fmla="*/ 404 w 1804"/>
                <a:gd name="T1" fmla="*/ 2367 h 3072"/>
                <a:gd name="T2" fmla="*/ 404 w 1804"/>
                <a:gd name="T3" fmla="*/ 2367 h 3072"/>
                <a:gd name="T4" fmla="*/ 550 w 1804"/>
                <a:gd name="T5" fmla="*/ 2513 h 3072"/>
                <a:gd name="T6" fmla="*/ 404 w 1804"/>
                <a:gd name="T7" fmla="*/ 2659 h 3072"/>
                <a:gd name="T8" fmla="*/ 259 w 1804"/>
                <a:gd name="T9" fmla="*/ 2513 h 3072"/>
                <a:gd name="T10" fmla="*/ 404 w 1804"/>
                <a:gd name="T11" fmla="*/ 2367 h 3072"/>
                <a:gd name="T12" fmla="*/ 29 w 1804"/>
                <a:gd name="T13" fmla="*/ 2058 h 3072"/>
                <a:gd name="T14" fmla="*/ 29 w 1804"/>
                <a:gd name="T15" fmla="*/ 2058 h 3072"/>
                <a:gd name="T16" fmla="*/ 29 w 1804"/>
                <a:gd name="T17" fmla="*/ 2801 h 3072"/>
                <a:gd name="T18" fmla="*/ 29 w 1804"/>
                <a:gd name="T19" fmla="*/ 2952 h 3072"/>
                <a:gd name="T20" fmla="*/ 29 w 1804"/>
                <a:gd name="T21" fmla="*/ 3018 h 3072"/>
                <a:gd name="T22" fmla="*/ 82 w 1804"/>
                <a:gd name="T23" fmla="*/ 3072 h 3072"/>
                <a:gd name="T24" fmla="*/ 1679 w 1804"/>
                <a:gd name="T25" fmla="*/ 3072 h 3072"/>
                <a:gd name="T26" fmla="*/ 1732 w 1804"/>
                <a:gd name="T27" fmla="*/ 3018 h 3072"/>
                <a:gd name="T28" fmla="*/ 1732 w 1804"/>
                <a:gd name="T29" fmla="*/ 2801 h 3072"/>
                <a:gd name="T30" fmla="*/ 1679 w 1804"/>
                <a:gd name="T31" fmla="*/ 2747 h 3072"/>
                <a:gd name="T32" fmla="*/ 871 w 1804"/>
                <a:gd name="T33" fmla="*/ 2747 h 3072"/>
                <a:gd name="T34" fmla="*/ 762 w 1804"/>
                <a:gd name="T35" fmla="*/ 2347 h 3072"/>
                <a:gd name="T36" fmla="*/ 313 w 1804"/>
                <a:gd name="T37" fmla="*/ 2058 h 3072"/>
                <a:gd name="T38" fmla="*/ 819 w 1804"/>
                <a:gd name="T39" fmla="*/ 905 h 3072"/>
                <a:gd name="T40" fmla="*/ 1178 w 1804"/>
                <a:gd name="T41" fmla="*/ 1526 h 3072"/>
                <a:gd name="T42" fmla="*/ 1163 w 1804"/>
                <a:gd name="T43" fmla="*/ 1535 h 3072"/>
                <a:gd name="T44" fmla="*/ 1143 w 1804"/>
                <a:gd name="T45" fmla="*/ 1608 h 3072"/>
                <a:gd name="T46" fmla="*/ 1216 w 1804"/>
                <a:gd name="T47" fmla="*/ 1627 h 3072"/>
                <a:gd name="T48" fmla="*/ 1282 w 1804"/>
                <a:gd name="T49" fmla="*/ 1589 h 3072"/>
                <a:gd name="T50" fmla="*/ 1442 w 1804"/>
                <a:gd name="T51" fmla="*/ 1646 h 3072"/>
                <a:gd name="T52" fmla="*/ 1673 w 1804"/>
                <a:gd name="T53" fmla="*/ 1513 h 3072"/>
                <a:gd name="T54" fmla="*/ 1703 w 1804"/>
                <a:gd name="T55" fmla="*/ 1346 h 3072"/>
                <a:gd name="T56" fmla="*/ 1769 w 1804"/>
                <a:gd name="T57" fmla="*/ 1308 h 3072"/>
                <a:gd name="T58" fmla="*/ 1789 w 1804"/>
                <a:gd name="T59" fmla="*/ 1235 h 3072"/>
                <a:gd name="T60" fmla="*/ 1716 w 1804"/>
                <a:gd name="T61" fmla="*/ 1215 h 3072"/>
                <a:gd name="T62" fmla="*/ 1701 w 1804"/>
                <a:gd name="T63" fmla="*/ 1224 h 3072"/>
                <a:gd name="T64" fmla="*/ 1145 w 1804"/>
                <a:gd name="T65" fmla="*/ 261 h 3072"/>
                <a:gd name="T66" fmla="*/ 1260 w 1804"/>
                <a:gd name="T67" fmla="*/ 195 h 3072"/>
                <a:gd name="T68" fmla="*/ 1280 w 1804"/>
                <a:gd name="T69" fmla="*/ 122 h 3072"/>
                <a:gd name="T70" fmla="*/ 1229 w 1804"/>
                <a:gd name="T71" fmla="*/ 34 h 3072"/>
                <a:gd name="T72" fmla="*/ 1156 w 1804"/>
                <a:gd name="T73" fmla="*/ 15 h 3072"/>
                <a:gd name="T74" fmla="*/ 403 w 1804"/>
                <a:gd name="T75" fmla="*/ 450 h 3072"/>
                <a:gd name="T76" fmla="*/ 383 w 1804"/>
                <a:gd name="T77" fmla="*/ 522 h 3072"/>
                <a:gd name="T78" fmla="*/ 434 w 1804"/>
                <a:gd name="T79" fmla="*/ 610 h 3072"/>
                <a:gd name="T80" fmla="*/ 507 w 1804"/>
                <a:gd name="T81" fmla="*/ 630 h 3072"/>
                <a:gd name="T82" fmla="*/ 622 w 1804"/>
                <a:gd name="T83" fmla="*/ 564 h 3072"/>
                <a:gd name="T84" fmla="*/ 711 w 1804"/>
                <a:gd name="T85" fmla="*/ 718 h 3072"/>
                <a:gd name="T86" fmla="*/ 29 w 1804"/>
                <a:gd name="T87" fmla="*/ 2058 h 3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04" h="3072">
                  <a:moveTo>
                    <a:pt x="404" y="2367"/>
                  </a:moveTo>
                  <a:lnTo>
                    <a:pt x="404" y="2367"/>
                  </a:lnTo>
                  <a:cubicBezTo>
                    <a:pt x="485" y="2367"/>
                    <a:pt x="550" y="2432"/>
                    <a:pt x="550" y="2513"/>
                  </a:cubicBezTo>
                  <a:cubicBezTo>
                    <a:pt x="550" y="2593"/>
                    <a:pt x="485" y="2659"/>
                    <a:pt x="404" y="2659"/>
                  </a:cubicBezTo>
                  <a:cubicBezTo>
                    <a:pt x="324" y="2659"/>
                    <a:pt x="259" y="2593"/>
                    <a:pt x="259" y="2513"/>
                  </a:cubicBezTo>
                  <a:cubicBezTo>
                    <a:pt x="259" y="2432"/>
                    <a:pt x="324" y="2367"/>
                    <a:pt x="404" y="2367"/>
                  </a:cubicBezTo>
                  <a:close/>
                  <a:moveTo>
                    <a:pt x="29" y="2058"/>
                  </a:moveTo>
                  <a:lnTo>
                    <a:pt x="29" y="2058"/>
                  </a:lnTo>
                  <a:lnTo>
                    <a:pt x="29" y="2801"/>
                  </a:lnTo>
                  <a:lnTo>
                    <a:pt x="29" y="2952"/>
                  </a:lnTo>
                  <a:lnTo>
                    <a:pt x="29" y="3018"/>
                  </a:lnTo>
                  <a:cubicBezTo>
                    <a:pt x="29" y="3048"/>
                    <a:pt x="53" y="3072"/>
                    <a:pt x="82" y="3072"/>
                  </a:cubicBezTo>
                  <a:lnTo>
                    <a:pt x="1679" y="3072"/>
                  </a:lnTo>
                  <a:cubicBezTo>
                    <a:pt x="1708" y="3072"/>
                    <a:pt x="1732" y="3048"/>
                    <a:pt x="1732" y="3018"/>
                  </a:cubicBezTo>
                  <a:lnTo>
                    <a:pt x="1732" y="2801"/>
                  </a:lnTo>
                  <a:cubicBezTo>
                    <a:pt x="1732" y="2771"/>
                    <a:pt x="1708" y="2747"/>
                    <a:pt x="1679" y="2747"/>
                  </a:cubicBezTo>
                  <a:lnTo>
                    <a:pt x="871" y="2747"/>
                  </a:lnTo>
                  <a:cubicBezTo>
                    <a:pt x="872" y="2652"/>
                    <a:pt x="854" y="2509"/>
                    <a:pt x="762" y="2347"/>
                  </a:cubicBezTo>
                  <a:cubicBezTo>
                    <a:pt x="598" y="2058"/>
                    <a:pt x="313" y="2058"/>
                    <a:pt x="313" y="2058"/>
                  </a:cubicBezTo>
                  <a:cubicBezTo>
                    <a:pt x="349" y="1207"/>
                    <a:pt x="743" y="947"/>
                    <a:pt x="819" y="905"/>
                  </a:cubicBezTo>
                  <a:lnTo>
                    <a:pt x="1178" y="1526"/>
                  </a:lnTo>
                  <a:lnTo>
                    <a:pt x="1163" y="1535"/>
                  </a:lnTo>
                  <a:cubicBezTo>
                    <a:pt x="1137" y="1550"/>
                    <a:pt x="1128" y="1582"/>
                    <a:pt x="1143" y="1608"/>
                  </a:cubicBezTo>
                  <a:cubicBezTo>
                    <a:pt x="1158" y="1633"/>
                    <a:pt x="1191" y="1642"/>
                    <a:pt x="1216" y="1627"/>
                  </a:cubicBezTo>
                  <a:lnTo>
                    <a:pt x="1282" y="1589"/>
                  </a:lnTo>
                  <a:lnTo>
                    <a:pt x="1442" y="1646"/>
                  </a:lnTo>
                  <a:lnTo>
                    <a:pt x="1673" y="1513"/>
                  </a:lnTo>
                  <a:lnTo>
                    <a:pt x="1703" y="1346"/>
                  </a:lnTo>
                  <a:lnTo>
                    <a:pt x="1769" y="1308"/>
                  </a:lnTo>
                  <a:cubicBezTo>
                    <a:pt x="1795" y="1293"/>
                    <a:pt x="1804" y="1260"/>
                    <a:pt x="1789" y="1235"/>
                  </a:cubicBezTo>
                  <a:cubicBezTo>
                    <a:pt x="1774" y="1210"/>
                    <a:pt x="1741" y="1201"/>
                    <a:pt x="1716" y="1215"/>
                  </a:cubicBezTo>
                  <a:lnTo>
                    <a:pt x="1701" y="1224"/>
                  </a:lnTo>
                  <a:lnTo>
                    <a:pt x="1145" y="261"/>
                  </a:lnTo>
                  <a:lnTo>
                    <a:pt x="1260" y="195"/>
                  </a:lnTo>
                  <a:cubicBezTo>
                    <a:pt x="1286" y="180"/>
                    <a:pt x="1294" y="148"/>
                    <a:pt x="1280" y="122"/>
                  </a:cubicBezTo>
                  <a:lnTo>
                    <a:pt x="1229" y="34"/>
                  </a:lnTo>
                  <a:cubicBezTo>
                    <a:pt x="1214" y="9"/>
                    <a:pt x="1181" y="0"/>
                    <a:pt x="1156" y="15"/>
                  </a:cubicBezTo>
                  <a:lnTo>
                    <a:pt x="403" y="450"/>
                  </a:lnTo>
                  <a:cubicBezTo>
                    <a:pt x="377" y="464"/>
                    <a:pt x="368" y="497"/>
                    <a:pt x="383" y="522"/>
                  </a:cubicBezTo>
                  <a:lnTo>
                    <a:pt x="434" y="610"/>
                  </a:lnTo>
                  <a:cubicBezTo>
                    <a:pt x="449" y="636"/>
                    <a:pt x="481" y="645"/>
                    <a:pt x="507" y="630"/>
                  </a:cubicBezTo>
                  <a:lnTo>
                    <a:pt x="622" y="564"/>
                  </a:lnTo>
                  <a:lnTo>
                    <a:pt x="711" y="718"/>
                  </a:lnTo>
                  <a:cubicBezTo>
                    <a:pt x="0" y="1092"/>
                    <a:pt x="29" y="2058"/>
                    <a:pt x="29" y="205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27" name="Freeform 8"/>
            <p:cNvSpPr/>
            <p:nvPr/>
          </p:nvSpPr>
          <p:spPr bwMode="auto">
            <a:xfrm>
              <a:off x="7080250" y="1238250"/>
              <a:ext cx="692150" cy="438150"/>
            </a:xfrm>
            <a:custGeom>
              <a:avLst/>
              <a:gdLst>
                <a:gd name="T0" fmla="*/ 15 w 931"/>
                <a:gd name="T1" fmla="*/ 555 h 589"/>
                <a:gd name="T2" fmla="*/ 15 w 931"/>
                <a:gd name="T3" fmla="*/ 555 h 589"/>
                <a:gd name="T4" fmla="*/ 15 w 931"/>
                <a:gd name="T5" fmla="*/ 555 h 589"/>
                <a:gd name="T6" fmla="*/ 88 w 931"/>
                <a:gd name="T7" fmla="*/ 574 h 589"/>
                <a:gd name="T8" fmla="*/ 897 w 931"/>
                <a:gd name="T9" fmla="*/ 107 h 589"/>
                <a:gd name="T10" fmla="*/ 916 w 931"/>
                <a:gd name="T11" fmla="*/ 35 h 589"/>
                <a:gd name="T12" fmla="*/ 916 w 931"/>
                <a:gd name="T13" fmla="*/ 35 h 589"/>
                <a:gd name="T14" fmla="*/ 843 w 931"/>
                <a:gd name="T15" fmla="*/ 15 h 589"/>
                <a:gd name="T16" fmla="*/ 35 w 931"/>
                <a:gd name="T17" fmla="*/ 482 h 589"/>
                <a:gd name="T18" fmla="*/ 15 w 931"/>
                <a:gd name="T19" fmla="*/ 555 h 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1" h="589">
                  <a:moveTo>
                    <a:pt x="15" y="555"/>
                  </a:moveTo>
                  <a:lnTo>
                    <a:pt x="15" y="555"/>
                  </a:lnTo>
                  <a:lnTo>
                    <a:pt x="15" y="555"/>
                  </a:lnTo>
                  <a:cubicBezTo>
                    <a:pt x="30" y="580"/>
                    <a:pt x="62" y="589"/>
                    <a:pt x="88" y="574"/>
                  </a:cubicBezTo>
                  <a:lnTo>
                    <a:pt x="897" y="107"/>
                  </a:lnTo>
                  <a:cubicBezTo>
                    <a:pt x="922" y="93"/>
                    <a:pt x="931" y="60"/>
                    <a:pt x="916" y="35"/>
                  </a:cubicBezTo>
                  <a:lnTo>
                    <a:pt x="916" y="35"/>
                  </a:lnTo>
                  <a:cubicBezTo>
                    <a:pt x="902" y="9"/>
                    <a:pt x="869" y="0"/>
                    <a:pt x="843" y="15"/>
                  </a:cubicBezTo>
                  <a:lnTo>
                    <a:pt x="35" y="482"/>
                  </a:lnTo>
                  <a:cubicBezTo>
                    <a:pt x="9" y="497"/>
                    <a:pt x="0" y="529"/>
                    <a:pt x="15" y="555"/>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grpSp>
      <p:sp>
        <p:nvSpPr>
          <p:cNvPr id="4" name="文本框 3"/>
          <p:cNvSpPr txBox="1"/>
          <p:nvPr/>
        </p:nvSpPr>
        <p:spPr>
          <a:xfrm>
            <a:off x="1794510" y="1419860"/>
            <a:ext cx="9820910" cy="3415030"/>
          </a:xfrm>
          <a:prstGeom prst="rect">
            <a:avLst/>
          </a:prstGeom>
          <a:noFill/>
        </p:spPr>
        <p:txBody>
          <a:bodyPr wrap="square" rtlCol="0">
            <a:spAutoFit/>
          </a:bodyPr>
          <a:p>
            <a:pPr algn="just"/>
            <a:r>
              <a:rPr lang="en-US" altLang="zh-CN" sz="2400">
                <a:latin typeface="宋体" panose="02010600030101010101" pitchFamily="2" charset="-122"/>
                <a:ea typeface="宋体" panose="02010600030101010101" pitchFamily="2" charset="-122"/>
              </a:rPr>
              <a:t>  </a:t>
            </a:r>
            <a:r>
              <a:rPr sz="2400">
                <a:latin typeface="宋体" panose="02010600030101010101" pitchFamily="2" charset="-122"/>
                <a:ea typeface="宋体" panose="02010600030101010101" pitchFamily="2" charset="-122"/>
              </a:rPr>
              <a:t>In Model 1 of Table 4, we examine the explanatory power of various CEO demographic characteristics. Model 2 of Table 4 examines the role that various country characteristics exert on the likelihood of CEO overconfidence.The influence of cultural dimensions is examined with Model 3.In Models 4 and 5 of Table 4, we estimate combined specifications, using the significant variables identified in the previous 3 models.We conclude that the effect of long-term orientation on CEO overconfidence is</a:t>
            </a:r>
            <a:endParaRPr sz="2400">
              <a:latin typeface="宋体" panose="02010600030101010101" pitchFamily="2" charset="-122"/>
              <a:ea typeface="宋体" panose="02010600030101010101" pitchFamily="2" charset="-122"/>
            </a:endParaRPr>
          </a:p>
          <a:p>
            <a:pPr algn="just"/>
            <a:r>
              <a:rPr sz="2400">
                <a:latin typeface="宋体" panose="02010600030101010101" pitchFamily="2" charset="-122"/>
                <a:ea typeface="宋体" panose="02010600030101010101" pitchFamily="2" charset="-122"/>
              </a:rPr>
              <a:t>not simply a U.S. phenomenon, but applies globally.</a:t>
            </a:r>
            <a:endParaRPr sz="240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889125" y="2976245"/>
            <a:ext cx="8862695" cy="362585"/>
          </a:xfrm>
        </p:spPr>
        <p:txBody>
          <a:bodyPr/>
          <a:lstStyle/>
          <a:p>
            <a:r>
              <a:rPr kumimoji="1" lang="zh-CN" altLang="en-US" sz="2800" b="1" dirty="0" smtClean="0">
                <a:latin typeface="宋体" panose="02010600030101010101" pitchFamily="2" charset="-122"/>
                <a:ea typeface="宋体" panose="02010600030101010101" pitchFamily="2" charset="-122"/>
                <a:sym typeface="+mn-ea"/>
              </a:rPr>
              <a:t>Cross-Country Influences on CEO Overconfidence</a:t>
            </a:r>
            <a:endParaRPr kumimoji="1" lang="zh-CN" altLang="en-US" sz="2800" b="1" dirty="0" smtClean="0">
              <a:latin typeface="宋体" panose="02010600030101010101" pitchFamily="2" charset="-122"/>
              <a:ea typeface="宋体" panose="02010600030101010101" pitchFamily="2" charset="-122"/>
              <a:sym typeface="+mn-ea"/>
            </a:endParaRPr>
          </a:p>
        </p:txBody>
      </p:sp>
      <p:sp>
        <p:nvSpPr>
          <p:cNvPr id="3" name="文本占位符 2"/>
          <p:cNvSpPr>
            <a:spLocks noGrp="1"/>
          </p:cNvSpPr>
          <p:nvPr>
            <p:ph type="body" sz="quarter" idx="11"/>
          </p:nvPr>
        </p:nvSpPr>
        <p:spPr/>
        <p:txBody>
          <a:bodyPr/>
          <a:lstStyle/>
          <a:p>
            <a:r>
              <a:rPr kumimoji="1" lang="en-US" altLang="zh-CN" dirty="0" smtClean="0"/>
              <a:t>05</a:t>
            </a:r>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smtClean="0"/>
              <a:t>Introduction</a:t>
            </a:r>
            <a:endParaRPr kumimoji="1" lang="zh-CN" altLang="en-US" dirty="0" smtClean="0"/>
          </a:p>
        </p:txBody>
      </p:sp>
      <p:sp>
        <p:nvSpPr>
          <p:cNvPr id="3" name="文本占位符 2"/>
          <p:cNvSpPr>
            <a:spLocks noGrp="1"/>
          </p:cNvSpPr>
          <p:nvPr>
            <p:ph type="body" sz="quarter" idx="11"/>
          </p:nvPr>
        </p:nvSpPr>
        <p:spPr/>
        <p:txBody>
          <a:bodyPr/>
          <a:lstStyle/>
          <a:p>
            <a:r>
              <a:rPr kumimoji="1" lang="en-US" altLang="zh-CN" dirty="0" smtClean="0"/>
              <a:t>01</a:t>
            </a:r>
            <a:endParaRPr kumimoji="1" lang="zh-CN" altLang="en-US" dirty="0"/>
          </a:p>
        </p:txBody>
      </p:sp>
      <p:sp>
        <p:nvSpPr>
          <p:cNvPr id="4" name="文本占位符 3"/>
          <p:cNvSpPr>
            <a:spLocks noGrp="1"/>
          </p:cNvSpPr>
          <p:nvPr>
            <p:ph type="body" sz="quarter" idx="12"/>
          </p:nvPr>
        </p:nvSpPr>
        <p:spPr/>
        <p:txBody>
          <a:bodyPr/>
          <a:lstStyle/>
          <a:p>
            <a:r>
              <a:rPr kumimoji="1" lang="zh-CN" altLang="en-US" dirty="0" smtClean="0"/>
              <a:t>Data and the Measurement of Overconfidence</a:t>
            </a:r>
            <a:endParaRPr kumimoji="1" lang="zh-CN" altLang="en-US" dirty="0" smtClean="0"/>
          </a:p>
        </p:txBody>
      </p:sp>
      <p:sp>
        <p:nvSpPr>
          <p:cNvPr id="5" name="文本占位符 4"/>
          <p:cNvSpPr>
            <a:spLocks noGrp="1"/>
          </p:cNvSpPr>
          <p:nvPr>
            <p:ph type="body" sz="quarter" idx="13"/>
          </p:nvPr>
        </p:nvSpPr>
        <p:spPr/>
        <p:txBody>
          <a:bodyPr/>
          <a:lstStyle/>
          <a:p>
            <a:r>
              <a:rPr kumimoji="1" lang="en-US" altLang="zh-CN" dirty="0" smtClean="0"/>
              <a:t>02</a:t>
            </a:r>
            <a:endParaRPr kumimoji="1" lang="zh-CN" altLang="en-US" dirty="0"/>
          </a:p>
        </p:txBody>
      </p:sp>
      <p:sp>
        <p:nvSpPr>
          <p:cNvPr id="6" name="文本占位符 5"/>
          <p:cNvSpPr>
            <a:spLocks noGrp="1"/>
          </p:cNvSpPr>
          <p:nvPr>
            <p:ph type="body" sz="quarter" idx="17"/>
          </p:nvPr>
        </p:nvSpPr>
        <p:spPr/>
        <p:txBody>
          <a:bodyPr/>
          <a:lstStyle/>
          <a:p>
            <a:r>
              <a:rPr kumimoji="1" lang="zh-CN" altLang="en-US" dirty="0" smtClean="0"/>
              <a:t>International Patterns in CEO Overconfidence</a:t>
            </a:r>
            <a:endParaRPr kumimoji="1" lang="zh-CN" altLang="en-US" dirty="0" smtClean="0"/>
          </a:p>
        </p:txBody>
      </p:sp>
      <p:sp>
        <p:nvSpPr>
          <p:cNvPr id="7" name="文本占位符 6"/>
          <p:cNvSpPr>
            <a:spLocks noGrp="1"/>
          </p:cNvSpPr>
          <p:nvPr>
            <p:ph type="body" sz="quarter" idx="18"/>
          </p:nvPr>
        </p:nvSpPr>
        <p:spPr/>
        <p:txBody>
          <a:bodyPr/>
          <a:lstStyle/>
          <a:p>
            <a:r>
              <a:rPr kumimoji="1" lang="en-US" altLang="zh-CN" dirty="0" smtClean="0"/>
              <a:t>03</a:t>
            </a:r>
            <a:endParaRPr kumimoji="1" lang="zh-CN" altLang="en-US" dirty="0"/>
          </a:p>
        </p:txBody>
      </p:sp>
      <p:sp>
        <p:nvSpPr>
          <p:cNvPr id="8" name="文本占位符 7"/>
          <p:cNvSpPr>
            <a:spLocks noGrp="1"/>
          </p:cNvSpPr>
          <p:nvPr>
            <p:ph type="body" sz="quarter" idx="19"/>
          </p:nvPr>
        </p:nvSpPr>
        <p:spPr/>
        <p:txBody>
          <a:bodyPr/>
          <a:lstStyle/>
          <a:p>
            <a:r>
              <a:rPr kumimoji="1" lang="zh-CN" altLang="en-US" dirty="0" smtClean="0"/>
              <a:t>International Determinants of Overconfidence</a:t>
            </a:r>
            <a:endParaRPr kumimoji="1" lang="zh-CN" altLang="en-US" dirty="0" smtClean="0"/>
          </a:p>
        </p:txBody>
      </p:sp>
      <p:sp>
        <p:nvSpPr>
          <p:cNvPr id="9" name="文本占位符 8"/>
          <p:cNvSpPr>
            <a:spLocks noGrp="1"/>
          </p:cNvSpPr>
          <p:nvPr>
            <p:ph type="body" sz="quarter" idx="20"/>
          </p:nvPr>
        </p:nvSpPr>
        <p:spPr/>
        <p:txBody>
          <a:bodyPr/>
          <a:lstStyle/>
          <a:p>
            <a:r>
              <a:rPr kumimoji="1" lang="en-US" altLang="zh-CN" dirty="0" smtClean="0"/>
              <a:t>04</a:t>
            </a:r>
            <a:endParaRPr kumimoji="1" lang="zh-CN" altLang="en-US" dirty="0"/>
          </a:p>
        </p:txBody>
      </p:sp>
      <p:sp>
        <p:nvSpPr>
          <p:cNvPr id="10" name="文本占位符 9"/>
          <p:cNvSpPr>
            <a:spLocks noGrp="1"/>
          </p:cNvSpPr>
          <p:nvPr>
            <p:ph type="body" sz="quarter" idx="21"/>
          </p:nvPr>
        </p:nvSpPr>
        <p:spPr/>
        <p:txBody>
          <a:bodyPr/>
          <a:lstStyle/>
          <a:p>
            <a:r>
              <a:rPr kumimoji="1" lang="zh-CN" altLang="en-US" dirty="0" smtClean="0">
                <a:sym typeface="+mn-ea"/>
              </a:rPr>
              <a:t>Cross-Country Influences on CEO</a:t>
            </a:r>
            <a:endParaRPr kumimoji="1" lang="zh-CN" altLang="en-US" dirty="0" smtClean="0"/>
          </a:p>
        </p:txBody>
      </p:sp>
      <p:sp>
        <p:nvSpPr>
          <p:cNvPr id="11" name="文本占位符 10"/>
          <p:cNvSpPr>
            <a:spLocks noGrp="1"/>
          </p:cNvSpPr>
          <p:nvPr>
            <p:ph type="body" sz="quarter" idx="22"/>
          </p:nvPr>
        </p:nvSpPr>
        <p:spPr/>
        <p:txBody>
          <a:bodyPr/>
          <a:lstStyle/>
          <a:p>
            <a:r>
              <a:rPr kumimoji="1" lang="en-US" altLang="zh-CN" dirty="0" smtClean="0"/>
              <a:t>05</a:t>
            </a:r>
            <a:endParaRPr kumimoji="1" lang="zh-CN" altLang="en-US" dirty="0"/>
          </a:p>
        </p:txBody>
      </p:sp>
      <p:sp>
        <p:nvSpPr>
          <p:cNvPr id="12" name="文本占位符 11"/>
          <p:cNvSpPr>
            <a:spLocks noGrp="1"/>
          </p:cNvSpPr>
          <p:nvPr>
            <p:ph type="body" sz="quarter" idx="23"/>
          </p:nvPr>
        </p:nvSpPr>
        <p:spPr/>
        <p:txBody>
          <a:bodyPr/>
          <a:lstStyle/>
          <a:p>
            <a:r>
              <a:rPr kumimoji="1" lang="zh-CN" altLang="en-US" dirty="0" smtClean="0"/>
              <a:t>Conclusion</a:t>
            </a:r>
            <a:endParaRPr kumimoji="1" lang="zh-CN" altLang="en-US" dirty="0" smtClean="0"/>
          </a:p>
        </p:txBody>
      </p:sp>
      <p:sp>
        <p:nvSpPr>
          <p:cNvPr id="13" name="文本占位符 12"/>
          <p:cNvSpPr>
            <a:spLocks noGrp="1"/>
          </p:cNvSpPr>
          <p:nvPr>
            <p:ph type="body" sz="quarter" idx="24"/>
          </p:nvPr>
        </p:nvSpPr>
        <p:spPr/>
        <p:txBody>
          <a:bodyPr/>
          <a:lstStyle/>
          <a:p>
            <a:r>
              <a:rPr kumimoji="1" lang="en-US" altLang="zh-CN" dirty="0" smtClean="0"/>
              <a:t>06</a:t>
            </a:r>
            <a:endParaRPr kumimoji="1" lang="zh-CN" altLang="en-US" dirty="0"/>
          </a:p>
        </p:txBody>
      </p:sp>
      <p:sp>
        <p:nvSpPr>
          <p:cNvPr id="14" name="文本占位符 13"/>
          <p:cNvSpPr>
            <a:spLocks noGrp="1"/>
          </p:cNvSpPr>
          <p:nvPr>
            <p:ph type="body" sz="quarter" idx="16"/>
          </p:nvPr>
        </p:nvSpPr>
        <p:spPr/>
        <p:txBody>
          <a:bodyPr/>
          <a:lstStyle/>
          <a:p>
            <a:r>
              <a:rPr kumimoji="1" lang="en-US" altLang="zh-CN" dirty="0" smtClean="0"/>
              <a:t>CONTENTS</a:t>
            </a:r>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86460" y="144145"/>
            <a:ext cx="10295255" cy="362585"/>
          </a:xfrm>
        </p:spPr>
        <p:txBody>
          <a:bodyPr/>
          <a:lstStyle/>
          <a:p>
            <a:r>
              <a:rPr kumimoji="1" lang="zh-CN" altLang="en-US" dirty="0" smtClean="0"/>
              <a:t>Cross-Country Influences on CEO Overconfidence</a:t>
            </a:r>
            <a:endParaRPr kumimoji="1" lang="zh-CN" altLang="en-US" dirty="0" smtClean="0"/>
          </a:p>
        </p:txBody>
      </p:sp>
      <p:sp>
        <p:nvSpPr>
          <p:cNvPr id="3" name="文本占位符 2"/>
          <p:cNvSpPr>
            <a:spLocks noGrp="1"/>
          </p:cNvSpPr>
          <p:nvPr>
            <p:ph type="body" sz="quarter" idx="11"/>
          </p:nvPr>
        </p:nvSpPr>
        <p:spPr/>
        <p:txBody>
          <a:bodyPr/>
          <a:lstStyle/>
          <a:p>
            <a:r>
              <a:rPr kumimoji="1" lang="en-US" altLang="zh-CN" dirty="0" smtClean="0"/>
              <a:t>05</a:t>
            </a:r>
            <a:endParaRPr kumimoji="1" lang="zh-CN" altLang="en-US" dirty="0"/>
          </a:p>
        </p:txBody>
      </p:sp>
      <p:pic>
        <p:nvPicPr>
          <p:cNvPr id="5" name="图片 4"/>
          <p:cNvPicPr>
            <a:picLocks noChangeAspect="1"/>
          </p:cNvPicPr>
          <p:nvPr/>
        </p:nvPicPr>
        <p:blipFill>
          <a:blip r:embed="rId1"/>
          <a:stretch>
            <a:fillRect/>
          </a:stretch>
        </p:blipFill>
        <p:spPr>
          <a:xfrm>
            <a:off x="936625" y="816610"/>
            <a:ext cx="10318750" cy="56553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86460" y="144145"/>
            <a:ext cx="10728960" cy="362585"/>
          </a:xfrm>
        </p:spPr>
        <p:txBody>
          <a:bodyPr/>
          <a:lstStyle/>
          <a:p>
            <a:r>
              <a:rPr kumimoji="1" lang="zh-CN" altLang="en-US" sz="3600" dirty="0" smtClean="0">
                <a:latin typeface="宋体" panose="02010600030101010101" pitchFamily="2" charset="-122"/>
                <a:ea typeface="宋体" panose="02010600030101010101" pitchFamily="2" charset="-122"/>
                <a:sym typeface="+mn-ea"/>
              </a:rPr>
              <a:t>Cross-Country Influences on CEO Overconfidence</a:t>
            </a:r>
            <a:endParaRPr kumimoji="1" lang="zh-CN" altLang="en-US" sz="3600" dirty="0" smtClean="0">
              <a:latin typeface="宋体" panose="02010600030101010101" pitchFamily="2" charset="-122"/>
              <a:ea typeface="宋体" panose="02010600030101010101" pitchFamily="2" charset="-122"/>
              <a:sym typeface="+mn-ea"/>
            </a:endParaRPr>
          </a:p>
          <a:p>
            <a:endParaRPr kumimoji="1" lang="zh-CN" altLang="en-US" sz="3600" b="1" dirty="0" smtClean="0">
              <a:sym typeface="+mn-ea"/>
            </a:endParaRPr>
          </a:p>
          <a:p>
            <a:endParaRPr kumimoji="1" lang="zh-CN" altLang="en-US" sz="3600" dirty="0"/>
          </a:p>
        </p:txBody>
      </p:sp>
      <p:sp>
        <p:nvSpPr>
          <p:cNvPr id="3" name="文本占位符 2"/>
          <p:cNvSpPr>
            <a:spLocks noGrp="1"/>
          </p:cNvSpPr>
          <p:nvPr>
            <p:ph type="body" sz="quarter" idx="11"/>
          </p:nvPr>
        </p:nvSpPr>
        <p:spPr/>
        <p:txBody>
          <a:bodyPr/>
          <a:lstStyle/>
          <a:p>
            <a:r>
              <a:rPr kumimoji="1" lang="en-US" altLang="zh-CN" dirty="0"/>
              <a:t>05</a:t>
            </a:r>
            <a:endParaRPr kumimoji="1" lang="en-US" altLang="zh-CN" dirty="0"/>
          </a:p>
        </p:txBody>
      </p:sp>
      <p:pic>
        <p:nvPicPr>
          <p:cNvPr id="9" name="图片 8"/>
          <p:cNvPicPr>
            <a:picLocks noChangeAspect="1"/>
          </p:cNvPicPr>
          <p:nvPr/>
        </p:nvPicPr>
        <p:blipFill rotWithShape="1">
          <a:blip r:embed="rId1">
            <a:extLst>
              <a:ext uri="{BEBA8EAE-BF5A-486C-A8C5-ECC9F3942E4B}">
                <a14:imgProps xmlns:a14="http://schemas.microsoft.com/office/drawing/2010/main">
                  <a14:imgLayer r:embed="rId2">
                    <a14:imgEffect>
                      <a14:saturation sat="0"/>
                    </a14:imgEffect>
                  </a14:imgLayer>
                </a14:imgProps>
              </a:ext>
              <a:ext uri="{28A0092B-C50C-407E-A947-70E740481C1C}">
                <a14:useLocalDpi xmlns:a14="http://schemas.microsoft.com/office/drawing/2010/main" val="0"/>
              </a:ext>
            </a:extLst>
          </a:blip>
          <a:srcRect t="12692" b="49236"/>
          <a:stretch>
            <a:fillRect/>
          </a:stretch>
        </p:blipFill>
        <p:spPr>
          <a:xfrm>
            <a:off x="0" y="5207000"/>
            <a:ext cx="12192000" cy="1651000"/>
          </a:xfrm>
          <a:prstGeom prst="rect">
            <a:avLst/>
          </a:prstGeom>
        </p:spPr>
      </p:pic>
      <p:cxnSp>
        <p:nvCxnSpPr>
          <p:cNvPr id="15" name="直线连接符 14"/>
          <p:cNvCxnSpPr/>
          <p:nvPr/>
        </p:nvCxnSpPr>
        <p:spPr>
          <a:xfrm>
            <a:off x="2522863" y="1853668"/>
            <a:ext cx="0" cy="104660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24" name="组合 20"/>
          <p:cNvGrpSpPr/>
          <p:nvPr/>
        </p:nvGrpSpPr>
        <p:grpSpPr>
          <a:xfrm>
            <a:off x="497205" y="2086610"/>
            <a:ext cx="1120775" cy="1499870"/>
            <a:chOff x="6257925" y="-9525"/>
            <a:chExt cx="1514475" cy="2341563"/>
          </a:xfrm>
          <a:solidFill>
            <a:schemeClr val="tx1"/>
          </a:solidFill>
        </p:grpSpPr>
        <p:sp>
          <p:nvSpPr>
            <p:cNvPr id="25" name="Freeform 6"/>
            <p:cNvSpPr/>
            <p:nvPr/>
          </p:nvSpPr>
          <p:spPr bwMode="auto">
            <a:xfrm>
              <a:off x="6551613" y="-9525"/>
              <a:ext cx="484188" cy="327025"/>
            </a:xfrm>
            <a:custGeom>
              <a:avLst/>
              <a:gdLst>
                <a:gd name="T0" fmla="*/ 25 w 652"/>
                <a:gd name="T1" fmla="*/ 406 h 440"/>
                <a:gd name="T2" fmla="*/ 25 w 652"/>
                <a:gd name="T3" fmla="*/ 406 h 440"/>
                <a:gd name="T4" fmla="*/ 98 w 652"/>
                <a:gd name="T5" fmla="*/ 425 h 440"/>
                <a:gd name="T6" fmla="*/ 618 w 652"/>
                <a:gd name="T7" fmla="*/ 125 h 440"/>
                <a:gd name="T8" fmla="*/ 637 w 652"/>
                <a:gd name="T9" fmla="*/ 52 h 440"/>
                <a:gd name="T10" fmla="*/ 626 w 652"/>
                <a:gd name="T11" fmla="*/ 33 h 440"/>
                <a:gd name="T12" fmla="*/ 554 w 652"/>
                <a:gd name="T13" fmla="*/ 14 h 440"/>
                <a:gd name="T14" fmla="*/ 34 w 652"/>
                <a:gd name="T15" fmla="*/ 314 h 440"/>
                <a:gd name="T16" fmla="*/ 14 w 652"/>
                <a:gd name="T17" fmla="*/ 386 h 440"/>
                <a:gd name="T18" fmla="*/ 25 w 652"/>
                <a:gd name="T19"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2" h="440">
                  <a:moveTo>
                    <a:pt x="25" y="406"/>
                  </a:moveTo>
                  <a:lnTo>
                    <a:pt x="25" y="406"/>
                  </a:lnTo>
                  <a:cubicBezTo>
                    <a:pt x="40" y="431"/>
                    <a:pt x="73" y="440"/>
                    <a:pt x="98" y="425"/>
                  </a:cubicBezTo>
                  <a:lnTo>
                    <a:pt x="618" y="125"/>
                  </a:lnTo>
                  <a:cubicBezTo>
                    <a:pt x="643" y="111"/>
                    <a:pt x="652" y="78"/>
                    <a:pt x="637" y="52"/>
                  </a:cubicBezTo>
                  <a:lnTo>
                    <a:pt x="626" y="33"/>
                  </a:lnTo>
                  <a:cubicBezTo>
                    <a:pt x="612" y="9"/>
                    <a:pt x="579" y="0"/>
                    <a:pt x="554" y="14"/>
                  </a:cubicBezTo>
                  <a:lnTo>
                    <a:pt x="34" y="314"/>
                  </a:lnTo>
                  <a:cubicBezTo>
                    <a:pt x="8" y="328"/>
                    <a:pt x="0" y="361"/>
                    <a:pt x="14" y="386"/>
                  </a:cubicBezTo>
                  <a:lnTo>
                    <a:pt x="25" y="406"/>
                  </a:ln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26" name="Freeform 7"/>
            <p:cNvSpPr>
              <a:spLocks noEditPoints="1"/>
            </p:cNvSpPr>
            <p:nvPr/>
          </p:nvSpPr>
          <p:spPr bwMode="auto">
            <a:xfrm>
              <a:off x="6257925" y="53975"/>
              <a:ext cx="1339850" cy="2278063"/>
            </a:xfrm>
            <a:custGeom>
              <a:avLst/>
              <a:gdLst>
                <a:gd name="T0" fmla="*/ 404 w 1804"/>
                <a:gd name="T1" fmla="*/ 2367 h 3072"/>
                <a:gd name="T2" fmla="*/ 404 w 1804"/>
                <a:gd name="T3" fmla="*/ 2367 h 3072"/>
                <a:gd name="T4" fmla="*/ 550 w 1804"/>
                <a:gd name="T5" fmla="*/ 2513 h 3072"/>
                <a:gd name="T6" fmla="*/ 404 w 1804"/>
                <a:gd name="T7" fmla="*/ 2659 h 3072"/>
                <a:gd name="T8" fmla="*/ 259 w 1804"/>
                <a:gd name="T9" fmla="*/ 2513 h 3072"/>
                <a:gd name="T10" fmla="*/ 404 w 1804"/>
                <a:gd name="T11" fmla="*/ 2367 h 3072"/>
                <a:gd name="T12" fmla="*/ 29 w 1804"/>
                <a:gd name="T13" fmla="*/ 2058 h 3072"/>
                <a:gd name="T14" fmla="*/ 29 w 1804"/>
                <a:gd name="T15" fmla="*/ 2058 h 3072"/>
                <a:gd name="T16" fmla="*/ 29 w 1804"/>
                <a:gd name="T17" fmla="*/ 2801 h 3072"/>
                <a:gd name="T18" fmla="*/ 29 w 1804"/>
                <a:gd name="T19" fmla="*/ 2952 h 3072"/>
                <a:gd name="T20" fmla="*/ 29 w 1804"/>
                <a:gd name="T21" fmla="*/ 3018 h 3072"/>
                <a:gd name="T22" fmla="*/ 82 w 1804"/>
                <a:gd name="T23" fmla="*/ 3072 h 3072"/>
                <a:gd name="T24" fmla="*/ 1679 w 1804"/>
                <a:gd name="T25" fmla="*/ 3072 h 3072"/>
                <a:gd name="T26" fmla="*/ 1732 w 1804"/>
                <a:gd name="T27" fmla="*/ 3018 h 3072"/>
                <a:gd name="T28" fmla="*/ 1732 w 1804"/>
                <a:gd name="T29" fmla="*/ 2801 h 3072"/>
                <a:gd name="T30" fmla="*/ 1679 w 1804"/>
                <a:gd name="T31" fmla="*/ 2747 h 3072"/>
                <a:gd name="T32" fmla="*/ 871 w 1804"/>
                <a:gd name="T33" fmla="*/ 2747 h 3072"/>
                <a:gd name="T34" fmla="*/ 762 w 1804"/>
                <a:gd name="T35" fmla="*/ 2347 h 3072"/>
                <a:gd name="T36" fmla="*/ 313 w 1804"/>
                <a:gd name="T37" fmla="*/ 2058 h 3072"/>
                <a:gd name="T38" fmla="*/ 819 w 1804"/>
                <a:gd name="T39" fmla="*/ 905 h 3072"/>
                <a:gd name="T40" fmla="*/ 1178 w 1804"/>
                <a:gd name="T41" fmla="*/ 1526 h 3072"/>
                <a:gd name="T42" fmla="*/ 1163 w 1804"/>
                <a:gd name="T43" fmla="*/ 1535 h 3072"/>
                <a:gd name="T44" fmla="*/ 1143 w 1804"/>
                <a:gd name="T45" fmla="*/ 1608 h 3072"/>
                <a:gd name="T46" fmla="*/ 1216 w 1804"/>
                <a:gd name="T47" fmla="*/ 1627 h 3072"/>
                <a:gd name="T48" fmla="*/ 1282 w 1804"/>
                <a:gd name="T49" fmla="*/ 1589 h 3072"/>
                <a:gd name="T50" fmla="*/ 1442 w 1804"/>
                <a:gd name="T51" fmla="*/ 1646 h 3072"/>
                <a:gd name="T52" fmla="*/ 1673 w 1804"/>
                <a:gd name="T53" fmla="*/ 1513 h 3072"/>
                <a:gd name="T54" fmla="*/ 1703 w 1804"/>
                <a:gd name="T55" fmla="*/ 1346 h 3072"/>
                <a:gd name="T56" fmla="*/ 1769 w 1804"/>
                <a:gd name="T57" fmla="*/ 1308 h 3072"/>
                <a:gd name="T58" fmla="*/ 1789 w 1804"/>
                <a:gd name="T59" fmla="*/ 1235 h 3072"/>
                <a:gd name="T60" fmla="*/ 1716 w 1804"/>
                <a:gd name="T61" fmla="*/ 1215 h 3072"/>
                <a:gd name="T62" fmla="*/ 1701 w 1804"/>
                <a:gd name="T63" fmla="*/ 1224 h 3072"/>
                <a:gd name="T64" fmla="*/ 1145 w 1804"/>
                <a:gd name="T65" fmla="*/ 261 h 3072"/>
                <a:gd name="T66" fmla="*/ 1260 w 1804"/>
                <a:gd name="T67" fmla="*/ 195 h 3072"/>
                <a:gd name="T68" fmla="*/ 1280 w 1804"/>
                <a:gd name="T69" fmla="*/ 122 h 3072"/>
                <a:gd name="T70" fmla="*/ 1229 w 1804"/>
                <a:gd name="T71" fmla="*/ 34 h 3072"/>
                <a:gd name="T72" fmla="*/ 1156 w 1804"/>
                <a:gd name="T73" fmla="*/ 15 h 3072"/>
                <a:gd name="T74" fmla="*/ 403 w 1804"/>
                <a:gd name="T75" fmla="*/ 450 h 3072"/>
                <a:gd name="T76" fmla="*/ 383 w 1804"/>
                <a:gd name="T77" fmla="*/ 522 h 3072"/>
                <a:gd name="T78" fmla="*/ 434 w 1804"/>
                <a:gd name="T79" fmla="*/ 610 h 3072"/>
                <a:gd name="T80" fmla="*/ 507 w 1804"/>
                <a:gd name="T81" fmla="*/ 630 h 3072"/>
                <a:gd name="T82" fmla="*/ 622 w 1804"/>
                <a:gd name="T83" fmla="*/ 564 h 3072"/>
                <a:gd name="T84" fmla="*/ 711 w 1804"/>
                <a:gd name="T85" fmla="*/ 718 h 3072"/>
                <a:gd name="T86" fmla="*/ 29 w 1804"/>
                <a:gd name="T87" fmla="*/ 2058 h 3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04" h="3072">
                  <a:moveTo>
                    <a:pt x="404" y="2367"/>
                  </a:moveTo>
                  <a:lnTo>
                    <a:pt x="404" y="2367"/>
                  </a:lnTo>
                  <a:cubicBezTo>
                    <a:pt x="485" y="2367"/>
                    <a:pt x="550" y="2432"/>
                    <a:pt x="550" y="2513"/>
                  </a:cubicBezTo>
                  <a:cubicBezTo>
                    <a:pt x="550" y="2593"/>
                    <a:pt x="485" y="2659"/>
                    <a:pt x="404" y="2659"/>
                  </a:cubicBezTo>
                  <a:cubicBezTo>
                    <a:pt x="324" y="2659"/>
                    <a:pt x="259" y="2593"/>
                    <a:pt x="259" y="2513"/>
                  </a:cubicBezTo>
                  <a:cubicBezTo>
                    <a:pt x="259" y="2432"/>
                    <a:pt x="324" y="2367"/>
                    <a:pt x="404" y="2367"/>
                  </a:cubicBezTo>
                  <a:close/>
                  <a:moveTo>
                    <a:pt x="29" y="2058"/>
                  </a:moveTo>
                  <a:lnTo>
                    <a:pt x="29" y="2058"/>
                  </a:lnTo>
                  <a:lnTo>
                    <a:pt x="29" y="2801"/>
                  </a:lnTo>
                  <a:lnTo>
                    <a:pt x="29" y="2952"/>
                  </a:lnTo>
                  <a:lnTo>
                    <a:pt x="29" y="3018"/>
                  </a:lnTo>
                  <a:cubicBezTo>
                    <a:pt x="29" y="3048"/>
                    <a:pt x="53" y="3072"/>
                    <a:pt x="82" y="3072"/>
                  </a:cubicBezTo>
                  <a:lnTo>
                    <a:pt x="1679" y="3072"/>
                  </a:lnTo>
                  <a:cubicBezTo>
                    <a:pt x="1708" y="3072"/>
                    <a:pt x="1732" y="3048"/>
                    <a:pt x="1732" y="3018"/>
                  </a:cubicBezTo>
                  <a:lnTo>
                    <a:pt x="1732" y="2801"/>
                  </a:lnTo>
                  <a:cubicBezTo>
                    <a:pt x="1732" y="2771"/>
                    <a:pt x="1708" y="2747"/>
                    <a:pt x="1679" y="2747"/>
                  </a:cubicBezTo>
                  <a:lnTo>
                    <a:pt x="871" y="2747"/>
                  </a:lnTo>
                  <a:cubicBezTo>
                    <a:pt x="872" y="2652"/>
                    <a:pt x="854" y="2509"/>
                    <a:pt x="762" y="2347"/>
                  </a:cubicBezTo>
                  <a:cubicBezTo>
                    <a:pt x="598" y="2058"/>
                    <a:pt x="313" y="2058"/>
                    <a:pt x="313" y="2058"/>
                  </a:cubicBezTo>
                  <a:cubicBezTo>
                    <a:pt x="349" y="1207"/>
                    <a:pt x="743" y="947"/>
                    <a:pt x="819" y="905"/>
                  </a:cubicBezTo>
                  <a:lnTo>
                    <a:pt x="1178" y="1526"/>
                  </a:lnTo>
                  <a:lnTo>
                    <a:pt x="1163" y="1535"/>
                  </a:lnTo>
                  <a:cubicBezTo>
                    <a:pt x="1137" y="1550"/>
                    <a:pt x="1128" y="1582"/>
                    <a:pt x="1143" y="1608"/>
                  </a:cubicBezTo>
                  <a:cubicBezTo>
                    <a:pt x="1158" y="1633"/>
                    <a:pt x="1191" y="1642"/>
                    <a:pt x="1216" y="1627"/>
                  </a:cubicBezTo>
                  <a:lnTo>
                    <a:pt x="1282" y="1589"/>
                  </a:lnTo>
                  <a:lnTo>
                    <a:pt x="1442" y="1646"/>
                  </a:lnTo>
                  <a:lnTo>
                    <a:pt x="1673" y="1513"/>
                  </a:lnTo>
                  <a:lnTo>
                    <a:pt x="1703" y="1346"/>
                  </a:lnTo>
                  <a:lnTo>
                    <a:pt x="1769" y="1308"/>
                  </a:lnTo>
                  <a:cubicBezTo>
                    <a:pt x="1795" y="1293"/>
                    <a:pt x="1804" y="1260"/>
                    <a:pt x="1789" y="1235"/>
                  </a:cubicBezTo>
                  <a:cubicBezTo>
                    <a:pt x="1774" y="1210"/>
                    <a:pt x="1741" y="1201"/>
                    <a:pt x="1716" y="1215"/>
                  </a:cubicBezTo>
                  <a:lnTo>
                    <a:pt x="1701" y="1224"/>
                  </a:lnTo>
                  <a:lnTo>
                    <a:pt x="1145" y="261"/>
                  </a:lnTo>
                  <a:lnTo>
                    <a:pt x="1260" y="195"/>
                  </a:lnTo>
                  <a:cubicBezTo>
                    <a:pt x="1286" y="180"/>
                    <a:pt x="1294" y="148"/>
                    <a:pt x="1280" y="122"/>
                  </a:cubicBezTo>
                  <a:lnTo>
                    <a:pt x="1229" y="34"/>
                  </a:lnTo>
                  <a:cubicBezTo>
                    <a:pt x="1214" y="9"/>
                    <a:pt x="1181" y="0"/>
                    <a:pt x="1156" y="15"/>
                  </a:cubicBezTo>
                  <a:lnTo>
                    <a:pt x="403" y="450"/>
                  </a:lnTo>
                  <a:cubicBezTo>
                    <a:pt x="377" y="464"/>
                    <a:pt x="368" y="497"/>
                    <a:pt x="383" y="522"/>
                  </a:cubicBezTo>
                  <a:lnTo>
                    <a:pt x="434" y="610"/>
                  </a:lnTo>
                  <a:cubicBezTo>
                    <a:pt x="449" y="636"/>
                    <a:pt x="481" y="645"/>
                    <a:pt x="507" y="630"/>
                  </a:cubicBezTo>
                  <a:lnTo>
                    <a:pt x="622" y="564"/>
                  </a:lnTo>
                  <a:lnTo>
                    <a:pt x="711" y="718"/>
                  </a:lnTo>
                  <a:cubicBezTo>
                    <a:pt x="0" y="1092"/>
                    <a:pt x="29" y="2058"/>
                    <a:pt x="29" y="205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27" name="Freeform 8"/>
            <p:cNvSpPr/>
            <p:nvPr/>
          </p:nvSpPr>
          <p:spPr bwMode="auto">
            <a:xfrm>
              <a:off x="7080250" y="1238250"/>
              <a:ext cx="692150" cy="438150"/>
            </a:xfrm>
            <a:custGeom>
              <a:avLst/>
              <a:gdLst>
                <a:gd name="T0" fmla="*/ 15 w 931"/>
                <a:gd name="T1" fmla="*/ 555 h 589"/>
                <a:gd name="T2" fmla="*/ 15 w 931"/>
                <a:gd name="T3" fmla="*/ 555 h 589"/>
                <a:gd name="T4" fmla="*/ 15 w 931"/>
                <a:gd name="T5" fmla="*/ 555 h 589"/>
                <a:gd name="T6" fmla="*/ 88 w 931"/>
                <a:gd name="T7" fmla="*/ 574 h 589"/>
                <a:gd name="T8" fmla="*/ 897 w 931"/>
                <a:gd name="T9" fmla="*/ 107 h 589"/>
                <a:gd name="T10" fmla="*/ 916 w 931"/>
                <a:gd name="T11" fmla="*/ 35 h 589"/>
                <a:gd name="T12" fmla="*/ 916 w 931"/>
                <a:gd name="T13" fmla="*/ 35 h 589"/>
                <a:gd name="T14" fmla="*/ 843 w 931"/>
                <a:gd name="T15" fmla="*/ 15 h 589"/>
                <a:gd name="T16" fmla="*/ 35 w 931"/>
                <a:gd name="T17" fmla="*/ 482 h 589"/>
                <a:gd name="T18" fmla="*/ 15 w 931"/>
                <a:gd name="T19" fmla="*/ 555 h 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1" h="589">
                  <a:moveTo>
                    <a:pt x="15" y="555"/>
                  </a:moveTo>
                  <a:lnTo>
                    <a:pt x="15" y="555"/>
                  </a:lnTo>
                  <a:lnTo>
                    <a:pt x="15" y="555"/>
                  </a:lnTo>
                  <a:cubicBezTo>
                    <a:pt x="30" y="580"/>
                    <a:pt x="62" y="589"/>
                    <a:pt x="88" y="574"/>
                  </a:cubicBezTo>
                  <a:lnTo>
                    <a:pt x="897" y="107"/>
                  </a:lnTo>
                  <a:cubicBezTo>
                    <a:pt x="922" y="93"/>
                    <a:pt x="931" y="60"/>
                    <a:pt x="916" y="35"/>
                  </a:cubicBezTo>
                  <a:lnTo>
                    <a:pt x="916" y="35"/>
                  </a:lnTo>
                  <a:cubicBezTo>
                    <a:pt x="902" y="9"/>
                    <a:pt x="869" y="0"/>
                    <a:pt x="843" y="15"/>
                  </a:cubicBezTo>
                  <a:lnTo>
                    <a:pt x="35" y="482"/>
                  </a:lnTo>
                  <a:cubicBezTo>
                    <a:pt x="9" y="497"/>
                    <a:pt x="0" y="529"/>
                    <a:pt x="15" y="555"/>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grpSp>
      <p:sp>
        <p:nvSpPr>
          <p:cNvPr id="4" name="文本框 3"/>
          <p:cNvSpPr txBox="1"/>
          <p:nvPr/>
        </p:nvSpPr>
        <p:spPr>
          <a:xfrm>
            <a:off x="1617980" y="937895"/>
            <a:ext cx="9835515" cy="4154170"/>
          </a:xfrm>
          <a:prstGeom prst="rect">
            <a:avLst/>
          </a:prstGeom>
          <a:noFill/>
        </p:spPr>
        <p:txBody>
          <a:bodyPr wrap="square" rtlCol="0">
            <a:spAutoFit/>
          </a:bodyPr>
          <a:p>
            <a:pPr algn="just"/>
            <a:r>
              <a:rPr lang="en-US" altLang="zh-CN" sz="2400">
                <a:latin typeface="宋体" panose="02010600030101010101" pitchFamily="2" charset="-122"/>
                <a:ea typeface="宋体" panose="02010600030101010101" pitchFamily="2" charset="-122"/>
              </a:rPr>
              <a:t>  </a:t>
            </a:r>
            <a:r>
              <a:rPr sz="2400">
                <a:latin typeface="宋体" panose="02010600030101010101" pitchFamily="2" charset="-122"/>
                <a:ea typeface="宋体" panose="02010600030101010101" pitchFamily="2" charset="-122"/>
              </a:rPr>
              <a:t>In Table 8, We continue to observe important cultur</a:t>
            </a:r>
            <a:r>
              <a:rPr lang="en-US" sz="2400">
                <a:latin typeface="宋体" panose="02010600030101010101" pitchFamily="2" charset="-122"/>
                <a:ea typeface="宋体" panose="02010600030101010101" pitchFamily="2" charset="-122"/>
              </a:rPr>
              <a:t>e</a:t>
            </a:r>
            <a:r>
              <a:rPr sz="2400">
                <a:latin typeface="宋体" panose="02010600030101010101" pitchFamily="2" charset="-122"/>
                <a:ea typeface="宋体" panose="02010600030101010101" pitchFamily="2" charset="-122"/>
              </a:rPr>
              <a:t> effects in the relation between overconfidence and the number of offers.We find that the overconfidence of CEOs in Christian countries enhances the number of merger offers made. CEO overconfidence is not statistically significant, however, for our subsample of nonChristian countries. We also observe that CEO overconfidence increases the number of offers when the CEO leads a firm headquartered in a country with a high level of individualism. Overconfidence appears not to be important when the firm is located in a country whose culture deemphasizes individualism. </a:t>
            </a:r>
            <a:endParaRPr sz="240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86460" y="144145"/>
            <a:ext cx="10295255" cy="362585"/>
          </a:xfrm>
        </p:spPr>
        <p:txBody>
          <a:bodyPr/>
          <a:lstStyle/>
          <a:p>
            <a:r>
              <a:rPr kumimoji="1" lang="zh-CN" altLang="en-US" dirty="0" smtClean="0"/>
              <a:t>Cross-Country Influences on CEO Overconfidence</a:t>
            </a:r>
            <a:endParaRPr kumimoji="1" lang="zh-CN" altLang="en-US" dirty="0" smtClean="0"/>
          </a:p>
        </p:txBody>
      </p:sp>
      <p:sp>
        <p:nvSpPr>
          <p:cNvPr id="3" name="文本占位符 2"/>
          <p:cNvSpPr>
            <a:spLocks noGrp="1"/>
          </p:cNvSpPr>
          <p:nvPr>
            <p:ph type="body" sz="quarter" idx="11"/>
          </p:nvPr>
        </p:nvSpPr>
        <p:spPr/>
        <p:txBody>
          <a:bodyPr/>
          <a:lstStyle/>
          <a:p>
            <a:r>
              <a:rPr kumimoji="1" lang="en-US" altLang="zh-CN" dirty="0" smtClean="0"/>
              <a:t>05</a:t>
            </a:r>
            <a:endParaRPr kumimoji="1" lang="zh-CN" altLang="en-US" dirty="0"/>
          </a:p>
        </p:txBody>
      </p:sp>
      <p:pic>
        <p:nvPicPr>
          <p:cNvPr id="4" name="图片 3"/>
          <p:cNvPicPr>
            <a:picLocks noChangeAspect="1"/>
          </p:cNvPicPr>
          <p:nvPr/>
        </p:nvPicPr>
        <p:blipFill>
          <a:blip r:embed="rId1"/>
          <a:stretch>
            <a:fillRect/>
          </a:stretch>
        </p:blipFill>
        <p:spPr>
          <a:xfrm>
            <a:off x="213360" y="861060"/>
            <a:ext cx="11765915" cy="55479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86460" y="144145"/>
            <a:ext cx="10728960" cy="362585"/>
          </a:xfrm>
        </p:spPr>
        <p:txBody>
          <a:bodyPr/>
          <a:lstStyle/>
          <a:p>
            <a:r>
              <a:rPr kumimoji="1" lang="zh-CN" altLang="en-US" sz="3600" dirty="0" smtClean="0">
                <a:latin typeface="宋体" panose="02010600030101010101" pitchFamily="2" charset="-122"/>
                <a:ea typeface="宋体" panose="02010600030101010101" pitchFamily="2" charset="-122"/>
                <a:sym typeface="+mn-ea"/>
              </a:rPr>
              <a:t>Cross-Country Influences on CEO Overconfidence</a:t>
            </a:r>
            <a:endParaRPr kumimoji="1" lang="zh-CN" altLang="en-US" sz="3600" dirty="0" smtClean="0">
              <a:latin typeface="宋体" panose="02010600030101010101" pitchFamily="2" charset="-122"/>
              <a:ea typeface="宋体" panose="02010600030101010101" pitchFamily="2" charset="-122"/>
              <a:sym typeface="+mn-ea"/>
            </a:endParaRPr>
          </a:p>
          <a:p>
            <a:endParaRPr kumimoji="1" lang="zh-CN" altLang="en-US" sz="3600" b="1" dirty="0" smtClean="0">
              <a:sym typeface="+mn-ea"/>
            </a:endParaRPr>
          </a:p>
          <a:p>
            <a:endParaRPr kumimoji="1" lang="zh-CN" altLang="en-US" sz="3600" dirty="0"/>
          </a:p>
        </p:txBody>
      </p:sp>
      <p:sp>
        <p:nvSpPr>
          <p:cNvPr id="3" name="文本占位符 2"/>
          <p:cNvSpPr>
            <a:spLocks noGrp="1"/>
          </p:cNvSpPr>
          <p:nvPr>
            <p:ph type="body" sz="quarter" idx="11"/>
          </p:nvPr>
        </p:nvSpPr>
        <p:spPr/>
        <p:txBody>
          <a:bodyPr/>
          <a:lstStyle/>
          <a:p>
            <a:r>
              <a:rPr kumimoji="1" lang="en-US" altLang="zh-CN" dirty="0"/>
              <a:t>05</a:t>
            </a:r>
            <a:endParaRPr kumimoji="1" lang="en-US" altLang="zh-CN" dirty="0"/>
          </a:p>
        </p:txBody>
      </p:sp>
      <p:pic>
        <p:nvPicPr>
          <p:cNvPr id="9" name="图片 8"/>
          <p:cNvPicPr>
            <a:picLocks noChangeAspect="1"/>
          </p:cNvPicPr>
          <p:nvPr/>
        </p:nvPicPr>
        <p:blipFill rotWithShape="1">
          <a:blip r:embed="rId1">
            <a:extLst>
              <a:ext uri="{BEBA8EAE-BF5A-486C-A8C5-ECC9F3942E4B}">
                <a14:imgProps xmlns:a14="http://schemas.microsoft.com/office/drawing/2010/main">
                  <a14:imgLayer r:embed="rId2">
                    <a14:imgEffect>
                      <a14:saturation sat="0"/>
                    </a14:imgEffect>
                  </a14:imgLayer>
                </a14:imgProps>
              </a:ext>
              <a:ext uri="{28A0092B-C50C-407E-A947-70E740481C1C}">
                <a14:useLocalDpi xmlns:a14="http://schemas.microsoft.com/office/drawing/2010/main" val="0"/>
              </a:ext>
            </a:extLst>
          </a:blip>
          <a:srcRect t="12692" b="49236"/>
          <a:stretch>
            <a:fillRect/>
          </a:stretch>
        </p:blipFill>
        <p:spPr>
          <a:xfrm>
            <a:off x="0" y="5207000"/>
            <a:ext cx="12192000" cy="1651000"/>
          </a:xfrm>
          <a:prstGeom prst="rect">
            <a:avLst/>
          </a:prstGeom>
        </p:spPr>
      </p:pic>
      <p:cxnSp>
        <p:nvCxnSpPr>
          <p:cNvPr id="15" name="直线连接符 14"/>
          <p:cNvCxnSpPr/>
          <p:nvPr/>
        </p:nvCxnSpPr>
        <p:spPr>
          <a:xfrm>
            <a:off x="2522863" y="1853668"/>
            <a:ext cx="0" cy="104660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24" name="组合 20"/>
          <p:cNvGrpSpPr/>
          <p:nvPr/>
        </p:nvGrpSpPr>
        <p:grpSpPr>
          <a:xfrm>
            <a:off x="497205" y="2086610"/>
            <a:ext cx="1120775" cy="1499870"/>
            <a:chOff x="6257925" y="-9525"/>
            <a:chExt cx="1514475" cy="2341563"/>
          </a:xfrm>
          <a:solidFill>
            <a:schemeClr val="tx1"/>
          </a:solidFill>
        </p:grpSpPr>
        <p:sp>
          <p:nvSpPr>
            <p:cNvPr id="25" name="Freeform 6"/>
            <p:cNvSpPr/>
            <p:nvPr/>
          </p:nvSpPr>
          <p:spPr bwMode="auto">
            <a:xfrm>
              <a:off x="6551613" y="-9525"/>
              <a:ext cx="484188" cy="327025"/>
            </a:xfrm>
            <a:custGeom>
              <a:avLst/>
              <a:gdLst>
                <a:gd name="T0" fmla="*/ 25 w 652"/>
                <a:gd name="T1" fmla="*/ 406 h 440"/>
                <a:gd name="T2" fmla="*/ 25 w 652"/>
                <a:gd name="T3" fmla="*/ 406 h 440"/>
                <a:gd name="T4" fmla="*/ 98 w 652"/>
                <a:gd name="T5" fmla="*/ 425 h 440"/>
                <a:gd name="T6" fmla="*/ 618 w 652"/>
                <a:gd name="T7" fmla="*/ 125 h 440"/>
                <a:gd name="T8" fmla="*/ 637 w 652"/>
                <a:gd name="T9" fmla="*/ 52 h 440"/>
                <a:gd name="T10" fmla="*/ 626 w 652"/>
                <a:gd name="T11" fmla="*/ 33 h 440"/>
                <a:gd name="T12" fmla="*/ 554 w 652"/>
                <a:gd name="T13" fmla="*/ 14 h 440"/>
                <a:gd name="T14" fmla="*/ 34 w 652"/>
                <a:gd name="T15" fmla="*/ 314 h 440"/>
                <a:gd name="T16" fmla="*/ 14 w 652"/>
                <a:gd name="T17" fmla="*/ 386 h 440"/>
                <a:gd name="T18" fmla="*/ 25 w 652"/>
                <a:gd name="T19"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2" h="440">
                  <a:moveTo>
                    <a:pt x="25" y="406"/>
                  </a:moveTo>
                  <a:lnTo>
                    <a:pt x="25" y="406"/>
                  </a:lnTo>
                  <a:cubicBezTo>
                    <a:pt x="40" y="431"/>
                    <a:pt x="73" y="440"/>
                    <a:pt x="98" y="425"/>
                  </a:cubicBezTo>
                  <a:lnTo>
                    <a:pt x="618" y="125"/>
                  </a:lnTo>
                  <a:cubicBezTo>
                    <a:pt x="643" y="111"/>
                    <a:pt x="652" y="78"/>
                    <a:pt x="637" y="52"/>
                  </a:cubicBezTo>
                  <a:lnTo>
                    <a:pt x="626" y="33"/>
                  </a:lnTo>
                  <a:cubicBezTo>
                    <a:pt x="612" y="9"/>
                    <a:pt x="579" y="0"/>
                    <a:pt x="554" y="14"/>
                  </a:cubicBezTo>
                  <a:lnTo>
                    <a:pt x="34" y="314"/>
                  </a:lnTo>
                  <a:cubicBezTo>
                    <a:pt x="8" y="328"/>
                    <a:pt x="0" y="361"/>
                    <a:pt x="14" y="386"/>
                  </a:cubicBezTo>
                  <a:lnTo>
                    <a:pt x="25" y="406"/>
                  </a:ln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26" name="Freeform 7"/>
            <p:cNvSpPr>
              <a:spLocks noEditPoints="1"/>
            </p:cNvSpPr>
            <p:nvPr/>
          </p:nvSpPr>
          <p:spPr bwMode="auto">
            <a:xfrm>
              <a:off x="6257925" y="53975"/>
              <a:ext cx="1339850" cy="2278063"/>
            </a:xfrm>
            <a:custGeom>
              <a:avLst/>
              <a:gdLst>
                <a:gd name="T0" fmla="*/ 404 w 1804"/>
                <a:gd name="T1" fmla="*/ 2367 h 3072"/>
                <a:gd name="T2" fmla="*/ 404 w 1804"/>
                <a:gd name="T3" fmla="*/ 2367 h 3072"/>
                <a:gd name="T4" fmla="*/ 550 w 1804"/>
                <a:gd name="T5" fmla="*/ 2513 h 3072"/>
                <a:gd name="T6" fmla="*/ 404 w 1804"/>
                <a:gd name="T7" fmla="*/ 2659 h 3072"/>
                <a:gd name="T8" fmla="*/ 259 w 1804"/>
                <a:gd name="T9" fmla="*/ 2513 h 3072"/>
                <a:gd name="T10" fmla="*/ 404 w 1804"/>
                <a:gd name="T11" fmla="*/ 2367 h 3072"/>
                <a:gd name="T12" fmla="*/ 29 w 1804"/>
                <a:gd name="T13" fmla="*/ 2058 h 3072"/>
                <a:gd name="T14" fmla="*/ 29 w 1804"/>
                <a:gd name="T15" fmla="*/ 2058 h 3072"/>
                <a:gd name="T16" fmla="*/ 29 w 1804"/>
                <a:gd name="T17" fmla="*/ 2801 h 3072"/>
                <a:gd name="T18" fmla="*/ 29 w 1804"/>
                <a:gd name="T19" fmla="*/ 2952 h 3072"/>
                <a:gd name="T20" fmla="*/ 29 w 1804"/>
                <a:gd name="T21" fmla="*/ 3018 h 3072"/>
                <a:gd name="T22" fmla="*/ 82 w 1804"/>
                <a:gd name="T23" fmla="*/ 3072 h 3072"/>
                <a:gd name="T24" fmla="*/ 1679 w 1804"/>
                <a:gd name="T25" fmla="*/ 3072 h 3072"/>
                <a:gd name="T26" fmla="*/ 1732 w 1804"/>
                <a:gd name="T27" fmla="*/ 3018 h 3072"/>
                <a:gd name="T28" fmla="*/ 1732 w 1804"/>
                <a:gd name="T29" fmla="*/ 2801 h 3072"/>
                <a:gd name="T30" fmla="*/ 1679 w 1804"/>
                <a:gd name="T31" fmla="*/ 2747 h 3072"/>
                <a:gd name="T32" fmla="*/ 871 w 1804"/>
                <a:gd name="T33" fmla="*/ 2747 h 3072"/>
                <a:gd name="T34" fmla="*/ 762 w 1804"/>
                <a:gd name="T35" fmla="*/ 2347 h 3072"/>
                <a:gd name="T36" fmla="*/ 313 w 1804"/>
                <a:gd name="T37" fmla="*/ 2058 h 3072"/>
                <a:gd name="T38" fmla="*/ 819 w 1804"/>
                <a:gd name="T39" fmla="*/ 905 h 3072"/>
                <a:gd name="T40" fmla="*/ 1178 w 1804"/>
                <a:gd name="T41" fmla="*/ 1526 h 3072"/>
                <a:gd name="T42" fmla="*/ 1163 w 1804"/>
                <a:gd name="T43" fmla="*/ 1535 h 3072"/>
                <a:gd name="T44" fmla="*/ 1143 w 1804"/>
                <a:gd name="T45" fmla="*/ 1608 h 3072"/>
                <a:gd name="T46" fmla="*/ 1216 w 1804"/>
                <a:gd name="T47" fmla="*/ 1627 h 3072"/>
                <a:gd name="T48" fmla="*/ 1282 w 1804"/>
                <a:gd name="T49" fmla="*/ 1589 h 3072"/>
                <a:gd name="T50" fmla="*/ 1442 w 1804"/>
                <a:gd name="T51" fmla="*/ 1646 h 3072"/>
                <a:gd name="T52" fmla="*/ 1673 w 1804"/>
                <a:gd name="T53" fmla="*/ 1513 h 3072"/>
                <a:gd name="T54" fmla="*/ 1703 w 1804"/>
                <a:gd name="T55" fmla="*/ 1346 h 3072"/>
                <a:gd name="T56" fmla="*/ 1769 w 1804"/>
                <a:gd name="T57" fmla="*/ 1308 h 3072"/>
                <a:gd name="T58" fmla="*/ 1789 w 1804"/>
                <a:gd name="T59" fmla="*/ 1235 h 3072"/>
                <a:gd name="T60" fmla="*/ 1716 w 1804"/>
                <a:gd name="T61" fmla="*/ 1215 h 3072"/>
                <a:gd name="T62" fmla="*/ 1701 w 1804"/>
                <a:gd name="T63" fmla="*/ 1224 h 3072"/>
                <a:gd name="T64" fmla="*/ 1145 w 1804"/>
                <a:gd name="T65" fmla="*/ 261 h 3072"/>
                <a:gd name="T66" fmla="*/ 1260 w 1804"/>
                <a:gd name="T67" fmla="*/ 195 h 3072"/>
                <a:gd name="T68" fmla="*/ 1280 w 1804"/>
                <a:gd name="T69" fmla="*/ 122 h 3072"/>
                <a:gd name="T70" fmla="*/ 1229 w 1804"/>
                <a:gd name="T71" fmla="*/ 34 h 3072"/>
                <a:gd name="T72" fmla="*/ 1156 w 1804"/>
                <a:gd name="T73" fmla="*/ 15 h 3072"/>
                <a:gd name="T74" fmla="*/ 403 w 1804"/>
                <a:gd name="T75" fmla="*/ 450 h 3072"/>
                <a:gd name="T76" fmla="*/ 383 w 1804"/>
                <a:gd name="T77" fmla="*/ 522 h 3072"/>
                <a:gd name="T78" fmla="*/ 434 w 1804"/>
                <a:gd name="T79" fmla="*/ 610 h 3072"/>
                <a:gd name="T80" fmla="*/ 507 w 1804"/>
                <a:gd name="T81" fmla="*/ 630 h 3072"/>
                <a:gd name="T82" fmla="*/ 622 w 1804"/>
                <a:gd name="T83" fmla="*/ 564 h 3072"/>
                <a:gd name="T84" fmla="*/ 711 w 1804"/>
                <a:gd name="T85" fmla="*/ 718 h 3072"/>
                <a:gd name="T86" fmla="*/ 29 w 1804"/>
                <a:gd name="T87" fmla="*/ 2058 h 3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04" h="3072">
                  <a:moveTo>
                    <a:pt x="404" y="2367"/>
                  </a:moveTo>
                  <a:lnTo>
                    <a:pt x="404" y="2367"/>
                  </a:lnTo>
                  <a:cubicBezTo>
                    <a:pt x="485" y="2367"/>
                    <a:pt x="550" y="2432"/>
                    <a:pt x="550" y="2513"/>
                  </a:cubicBezTo>
                  <a:cubicBezTo>
                    <a:pt x="550" y="2593"/>
                    <a:pt x="485" y="2659"/>
                    <a:pt x="404" y="2659"/>
                  </a:cubicBezTo>
                  <a:cubicBezTo>
                    <a:pt x="324" y="2659"/>
                    <a:pt x="259" y="2593"/>
                    <a:pt x="259" y="2513"/>
                  </a:cubicBezTo>
                  <a:cubicBezTo>
                    <a:pt x="259" y="2432"/>
                    <a:pt x="324" y="2367"/>
                    <a:pt x="404" y="2367"/>
                  </a:cubicBezTo>
                  <a:close/>
                  <a:moveTo>
                    <a:pt x="29" y="2058"/>
                  </a:moveTo>
                  <a:lnTo>
                    <a:pt x="29" y="2058"/>
                  </a:lnTo>
                  <a:lnTo>
                    <a:pt x="29" y="2801"/>
                  </a:lnTo>
                  <a:lnTo>
                    <a:pt x="29" y="2952"/>
                  </a:lnTo>
                  <a:lnTo>
                    <a:pt x="29" y="3018"/>
                  </a:lnTo>
                  <a:cubicBezTo>
                    <a:pt x="29" y="3048"/>
                    <a:pt x="53" y="3072"/>
                    <a:pt x="82" y="3072"/>
                  </a:cubicBezTo>
                  <a:lnTo>
                    <a:pt x="1679" y="3072"/>
                  </a:lnTo>
                  <a:cubicBezTo>
                    <a:pt x="1708" y="3072"/>
                    <a:pt x="1732" y="3048"/>
                    <a:pt x="1732" y="3018"/>
                  </a:cubicBezTo>
                  <a:lnTo>
                    <a:pt x="1732" y="2801"/>
                  </a:lnTo>
                  <a:cubicBezTo>
                    <a:pt x="1732" y="2771"/>
                    <a:pt x="1708" y="2747"/>
                    <a:pt x="1679" y="2747"/>
                  </a:cubicBezTo>
                  <a:lnTo>
                    <a:pt x="871" y="2747"/>
                  </a:lnTo>
                  <a:cubicBezTo>
                    <a:pt x="872" y="2652"/>
                    <a:pt x="854" y="2509"/>
                    <a:pt x="762" y="2347"/>
                  </a:cubicBezTo>
                  <a:cubicBezTo>
                    <a:pt x="598" y="2058"/>
                    <a:pt x="313" y="2058"/>
                    <a:pt x="313" y="2058"/>
                  </a:cubicBezTo>
                  <a:cubicBezTo>
                    <a:pt x="349" y="1207"/>
                    <a:pt x="743" y="947"/>
                    <a:pt x="819" y="905"/>
                  </a:cubicBezTo>
                  <a:lnTo>
                    <a:pt x="1178" y="1526"/>
                  </a:lnTo>
                  <a:lnTo>
                    <a:pt x="1163" y="1535"/>
                  </a:lnTo>
                  <a:cubicBezTo>
                    <a:pt x="1137" y="1550"/>
                    <a:pt x="1128" y="1582"/>
                    <a:pt x="1143" y="1608"/>
                  </a:cubicBezTo>
                  <a:cubicBezTo>
                    <a:pt x="1158" y="1633"/>
                    <a:pt x="1191" y="1642"/>
                    <a:pt x="1216" y="1627"/>
                  </a:cubicBezTo>
                  <a:lnTo>
                    <a:pt x="1282" y="1589"/>
                  </a:lnTo>
                  <a:lnTo>
                    <a:pt x="1442" y="1646"/>
                  </a:lnTo>
                  <a:lnTo>
                    <a:pt x="1673" y="1513"/>
                  </a:lnTo>
                  <a:lnTo>
                    <a:pt x="1703" y="1346"/>
                  </a:lnTo>
                  <a:lnTo>
                    <a:pt x="1769" y="1308"/>
                  </a:lnTo>
                  <a:cubicBezTo>
                    <a:pt x="1795" y="1293"/>
                    <a:pt x="1804" y="1260"/>
                    <a:pt x="1789" y="1235"/>
                  </a:cubicBezTo>
                  <a:cubicBezTo>
                    <a:pt x="1774" y="1210"/>
                    <a:pt x="1741" y="1201"/>
                    <a:pt x="1716" y="1215"/>
                  </a:cubicBezTo>
                  <a:lnTo>
                    <a:pt x="1701" y="1224"/>
                  </a:lnTo>
                  <a:lnTo>
                    <a:pt x="1145" y="261"/>
                  </a:lnTo>
                  <a:lnTo>
                    <a:pt x="1260" y="195"/>
                  </a:lnTo>
                  <a:cubicBezTo>
                    <a:pt x="1286" y="180"/>
                    <a:pt x="1294" y="148"/>
                    <a:pt x="1280" y="122"/>
                  </a:cubicBezTo>
                  <a:lnTo>
                    <a:pt x="1229" y="34"/>
                  </a:lnTo>
                  <a:cubicBezTo>
                    <a:pt x="1214" y="9"/>
                    <a:pt x="1181" y="0"/>
                    <a:pt x="1156" y="15"/>
                  </a:cubicBezTo>
                  <a:lnTo>
                    <a:pt x="403" y="450"/>
                  </a:lnTo>
                  <a:cubicBezTo>
                    <a:pt x="377" y="464"/>
                    <a:pt x="368" y="497"/>
                    <a:pt x="383" y="522"/>
                  </a:cubicBezTo>
                  <a:lnTo>
                    <a:pt x="434" y="610"/>
                  </a:lnTo>
                  <a:cubicBezTo>
                    <a:pt x="449" y="636"/>
                    <a:pt x="481" y="645"/>
                    <a:pt x="507" y="630"/>
                  </a:cubicBezTo>
                  <a:lnTo>
                    <a:pt x="622" y="564"/>
                  </a:lnTo>
                  <a:lnTo>
                    <a:pt x="711" y="718"/>
                  </a:lnTo>
                  <a:cubicBezTo>
                    <a:pt x="0" y="1092"/>
                    <a:pt x="29" y="2058"/>
                    <a:pt x="29" y="205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27" name="Freeform 8"/>
            <p:cNvSpPr/>
            <p:nvPr/>
          </p:nvSpPr>
          <p:spPr bwMode="auto">
            <a:xfrm>
              <a:off x="7080250" y="1238250"/>
              <a:ext cx="692150" cy="438150"/>
            </a:xfrm>
            <a:custGeom>
              <a:avLst/>
              <a:gdLst>
                <a:gd name="T0" fmla="*/ 15 w 931"/>
                <a:gd name="T1" fmla="*/ 555 h 589"/>
                <a:gd name="T2" fmla="*/ 15 w 931"/>
                <a:gd name="T3" fmla="*/ 555 h 589"/>
                <a:gd name="T4" fmla="*/ 15 w 931"/>
                <a:gd name="T5" fmla="*/ 555 h 589"/>
                <a:gd name="T6" fmla="*/ 88 w 931"/>
                <a:gd name="T7" fmla="*/ 574 h 589"/>
                <a:gd name="T8" fmla="*/ 897 w 931"/>
                <a:gd name="T9" fmla="*/ 107 h 589"/>
                <a:gd name="T10" fmla="*/ 916 w 931"/>
                <a:gd name="T11" fmla="*/ 35 h 589"/>
                <a:gd name="T12" fmla="*/ 916 w 931"/>
                <a:gd name="T13" fmla="*/ 35 h 589"/>
                <a:gd name="T14" fmla="*/ 843 w 931"/>
                <a:gd name="T15" fmla="*/ 15 h 589"/>
                <a:gd name="T16" fmla="*/ 35 w 931"/>
                <a:gd name="T17" fmla="*/ 482 h 589"/>
                <a:gd name="T18" fmla="*/ 15 w 931"/>
                <a:gd name="T19" fmla="*/ 555 h 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1" h="589">
                  <a:moveTo>
                    <a:pt x="15" y="555"/>
                  </a:moveTo>
                  <a:lnTo>
                    <a:pt x="15" y="555"/>
                  </a:lnTo>
                  <a:lnTo>
                    <a:pt x="15" y="555"/>
                  </a:lnTo>
                  <a:cubicBezTo>
                    <a:pt x="30" y="580"/>
                    <a:pt x="62" y="589"/>
                    <a:pt x="88" y="574"/>
                  </a:cubicBezTo>
                  <a:lnTo>
                    <a:pt x="897" y="107"/>
                  </a:lnTo>
                  <a:cubicBezTo>
                    <a:pt x="922" y="93"/>
                    <a:pt x="931" y="60"/>
                    <a:pt x="916" y="35"/>
                  </a:cubicBezTo>
                  <a:lnTo>
                    <a:pt x="916" y="35"/>
                  </a:lnTo>
                  <a:cubicBezTo>
                    <a:pt x="902" y="9"/>
                    <a:pt x="869" y="0"/>
                    <a:pt x="843" y="15"/>
                  </a:cubicBezTo>
                  <a:lnTo>
                    <a:pt x="35" y="482"/>
                  </a:lnTo>
                  <a:cubicBezTo>
                    <a:pt x="9" y="497"/>
                    <a:pt x="0" y="529"/>
                    <a:pt x="15" y="555"/>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grpSp>
      <p:sp>
        <p:nvSpPr>
          <p:cNvPr id="4" name="文本框 3"/>
          <p:cNvSpPr txBox="1"/>
          <p:nvPr/>
        </p:nvSpPr>
        <p:spPr>
          <a:xfrm>
            <a:off x="1617980" y="1703705"/>
            <a:ext cx="9835515" cy="2306955"/>
          </a:xfrm>
          <a:prstGeom prst="rect">
            <a:avLst/>
          </a:prstGeom>
          <a:noFill/>
        </p:spPr>
        <p:txBody>
          <a:bodyPr wrap="square" rtlCol="0">
            <a:spAutoFit/>
          </a:bodyPr>
          <a:p>
            <a:pPr algn="just"/>
            <a:r>
              <a:rPr lang="en-US" altLang="zh-CN">
                <a:latin typeface="宋体" panose="02010600030101010101" pitchFamily="2" charset="-122"/>
                <a:ea typeface="宋体" panose="02010600030101010101" pitchFamily="2" charset="-122"/>
              </a:rPr>
              <a:t>  </a:t>
            </a:r>
            <a:r>
              <a:rPr>
                <a:latin typeface="宋体" panose="02010600030101010101" pitchFamily="2" charset="-122"/>
                <a:ea typeface="宋体" panose="02010600030101010101" pitchFamily="2" charset="-122"/>
              </a:rPr>
              <a:t>Table 9 contains our analysis of country cultural effects based on the type of merger offer made. Again, our use of religion, individualism, and long-term orientation is motivated by their significance in a univariate examination of the</a:t>
            </a:r>
            <a:endParaRPr>
              <a:latin typeface="宋体" panose="02010600030101010101" pitchFamily="2" charset="-122"/>
              <a:ea typeface="宋体" panose="02010600030101010101" pitchFamily="2" charset="-122"/>
            </a:endParaRPr>
          </a:p>
          <a:p>
            <a:pPr algn="just"/>
            <a:r>
              <a:rPr>
                <a:latin typeface="宋体" panose="02010600030101010101" pitchFamily="2" charset="-122"/>
                <a:ea typeface="宋体" panose="02010600030101010101" pitchFamily="2" charset="-122"/>
              </a:rPr>
              <a:t>relation between country factors and the frequency of related and unrelated offers.</a:t>
            </a:r>
            <a:endParaRPr>
              <a:latin typeface="宋体" panose="02010600030101010101" pitchFamily="2" charset="-122"/>
              <a:ea typeface="宋体" panose="02010600030101010101" pitchFamily="2" charset="-122"/>
            </a:endParaRPr>
          </a:p>
          <a:p>
            <a:pPr algn="just"/>
            <a:r>
              <a:rPr>
                <a:latin typeface="宋体" panose="02010600030101010101" pitchFamily="2" charset="-122"/>
                <a:ea typeface="宋体" panose="02010600030101010101" pitchFamily="2" charset="-122"/>
              </a:rPr>
              <a:t>We observe in the leftmost columns how religion, individualism, and long-term orientation affect the decisions of overconfident CEOs about nondiversifying targets.  We find that overconfident CEOs make more nondiversifying mergers only in countries with high levels of individualism or low levels of longterm orientation.</a:t>
            </a:r>
            <a:endParaRPr>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86460" y="144145"/>
            <a:ext cx="10295255" cy="362585"/>
          </a:xfrm>
        </p:spPr>
        <p:txBody>
          <a:bodyPr/>
          <a:lstStyle/>
          <a:p>
            <a:r>
              <a:rPr kumimoji="1" lang="zh-CN" altLang="en-US" dirty="0" smtClean="0"/>
              <a:t>Cross-Country Influences on CEO Overconfidence</a:t>
            </a:r>
            <a:endParaRPr kumimoji="1" lang="zh-CN" altLang="en-US" dirty="0" smtClean="0"/>
          </a:p>
        </p:txBody>
      </p:sp>
      <p:sp>
        <p:nvSpPr>
          <p:cNvPr id="3" name="文本占位符 2"/>
          <p:cNvSpPr>
            <a:spLocks noGrp="1"/>
          </p:cNvSpPr>
          <p:nvPr>
            <p:ph type="body" sz="quarter" idx="11"/>
          </p:nvPr>
        </p:nvSpPr>
        <p:spPr/>
        <p:txBody>
          <a:bodyPr/>
          <a:lstStyle/>
          <a:p>
            <a:r>
              <a:rPr kumimoji="1" lang="en-US" altLang="zh-CN" dirty="0" smtClean="0"/>
              <a:t>05</a:t>
            </a:r>
            <a:endParaRPr kumimoji="1" lang="zh-CN" altLang="en-US" dirty="0"/>
          </a:p>
        </p:txBody>
      </p:sp>
      <p:pic>
        <p:nvPicPr>
          <p:cNvPr id="5" name="图片 4"/>
          <p:cNvPicPr>
            <a:picLocks noChangeAspect="1"/>
          </p:cNvPicPr>
          <p:nvPr/>
        </p:nvPicPr>
        <p:blipFill>
          <a:blip r:embed="rId1"/>
          <a:stretch>
            <a:fillRect/>
          </a:stretch>
        </p:blipFill>
        <p:spPr>
          <a:xfrm>
            <a:off x="354330" y="772160"/>
            <a:ext cx="11358880" cy="55727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86460" y="144145"/>
            <a:ext cx="10728960" cy="362585"/>
          </a:xfrm>
        </p:spPr>
        <p:txBody>
          <a:bodyPr/>
          <a:lstStyle/>
          <a:p>
            <a:r>
              <a:rPr kumimoji="1" lang="zh-CN" altLang="en-US" sz="3600" dirty="0" smtClean="0">
                <a:latin typeface="宋体" panose="02010600030101010101" pitchFamily="2" charset="-122"/>
                <a:ea typeface="宋体" panose="02010600030101010101" pitchFamily="2" charset="-122"/>
                <a:sym typeface="+mn-ea"/>
              </a:rPr>
              <a:t>Cross-Country Influences on CEO Overconfidence</a:t>
            </a:r>
            <a:endParaRPr kumimoji="1" lang="zh-CN" altLang="en-US" sz="3600" dirty="0" smtClean="0">
              <a:latin typeface="宋体" panose="02010600030101010101" pitchFamily="2" charset="-122"/>
              <a:ea typeface="宋体" panose="02010600030101010101" pitchFamily="2" charset="-122"/>
              <a:sym typeface="+mn-ea"/>
            </a:endParaRPr>
          </a:p>
          <a:p>
            <a:endParaRPr kumimoji="1" lang="zh-CN" altLang="en-US" sz="3600" b="1" dirty="0" smtClean="0">
              <a:sym typeface="+mn-ea"/>
            </a:endParaRPr>
          </a:p>
          <a:p>
            <a:endParaRPr kumimoji="1" lang="zh-CN" altLang="en-US" sz="3600" dirty="0"/>
          </a:p>
        </p:txBody>
      </p:sp>
      <p:sp>
        <p:nvSpPr>
          <p:cNvPr id="3" name="文本占位符 2"/>
          <p:cNvSpPr>
            <a:spLocks noGrp="1"/>
          </p:cNvSpPr>
          <p:nvPr>
            <p:ph type="body" sz="quarter" idx="11"/>
          </p:nvPr>
        </p:nvSpPr>
        <p:spPr/>
        <p:txBody>
          <a:bodyPr/>
          <a:lstStyle/>
          <a:p>
            <a:r>
              <a:rPr kumimoji="1" lang="en-US" altLang="zh-CN" dirty="0"/>
              <a:t>05</a:t>
            </a:r>
            <a:endParaRPr kumimoji="1" lang="en-US" altLang="zh-CN" dirty="0"/>
          </a:p>
        </p:txBody>
      </p:sp>
      <p:pic>
        <p:nvPicPr>
          <p:cNvPr id="9" name="图片 8"/>
          <p:cNvPicPr>
            <a:picLocks noChangeAspect="1"/>
          </p:cNvPicPr>
          <p:nvPr/>
        </p:nvPicPr>
        <p:blipFill rotWithShape="1">
          <a:blip r:embed="rId1">
            <a:extLst>
              <a:ext uri="{BEBA8EAE-BF5A-486C-A8C5-ECC9F3942E4B}">
                <a14:imgProps xmlns:a14="http://schemas.microsoft.com/office/drawing/2010/main">
                  <a14:imgLayer r:embed="rId2">
                    <a14:imgEffect>
                      <a14:saturation sat="0"/>
                    </a14:imgEffect>
                  </a14:imgLayer>
                </a14:imgProps>
              </a:ext>
              <a:ext uri="{28A0092B-C50C-407E-A947-70E740481C1C}">
                <a14:useLocalDpi xmlns:a14="http://schemas.microsoft.com/office/drawing/2010/main" val="0"/>
              </a:ext>
            </a:extLst>
          </a:blip>
          <a:srcRect t="12692" b="49236"/>
          <a:stretch>
            <a:fillRect/>
          </a:stretch>
        </p:blipFill>
        <p:spPr>
          <a:xfrm>
            <a:off x="0" y="5207000"/>
            <a:ext cx="12192000" cy="1651000"/>
          </a:xfrm>
          <a:prstGeom prst="rect">
            <a:avLst/>
          </a:prstGeom>
        </p:spPr>
      </p:pic>
      <p:cxnSp>
        <p:nvCxnSpPr>
          <p:cNvPr id="15" name="直线连接符 14"/>
          <p:cNvCxnSpPr/>
          <p:nvPr/>
        </p:nvCxnSpPr>
        <p:spPr>
          <a:xfrm>
            <a:off x="2522863" y="1853668"/>
            <a:ext cx="0" cy="104660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24" name="组合 20"/>
          <p:cNvGrpSpPr/>
          <p:nvPr/>
        </p:nvGrpSpPr>
        <p:grpSpPr>
          <a:xfrm>
            <a:off x="497205" y="2086610"/>
            <a:ext cx="1120775" cy="1499870"/>
            <a:chOff x="6257925" y="-9525"/>
            <a:chExt cx="1514475" cy="2341563"/>
          </a:xfrm>
          <a:solidFill>
            <a:schemeClr val="tx1"/>
          </a:solidFill>
        </p:grpSpPr>
        <p:sp>
          <p:nvSpPr>
            <p:cNvPr id="25" name="Freeform 6"/>
            <p:cNvSpPr/>
            <p:nvPr/>
          </p:nvSpPr>
          <p:spPr bwMode="auto">
            <a:xfrm>
              <a:off x="6551613" y="-9525"/>
              <a:ext cx="484188" cy="327025"/>
            </a:xfrm>
            <a:custGeom>
              <a:avLst/>
              <a:gdLst>
                <a:gd name="T0" fmla="*/ 25 w 652"/>
                <a:gd name="T1" fmla="*/ 406 h 440"/>
                <a:gd name="T2" fmla="*/ 25 w 652"/>
                <a:gd name="T3" fmla="*/ 406 h 440"/>
                <a:gd name="T4" fmla="*/ 98 w 652"/>
                <a:gd name="T5" fmla="*/ 425 h 440"/>
                <a:gd name="T6" fmla="*/ 618 w 652"/>
                <a:gd name="T7" fmla="*/ 125 h 440"/>
                <a:gd name="T8" fmla="*/ 637 w 652"/>
                <a:gd name="T9" fmla="*/ 52 h 440"/>
                <a:gd name="T10" fmla="*/ 626 w 652"/>
                <a:gd name="T11" fmla="*/ 33 h 440"/>
                <a:gd name="T12" fmla="*/ 554 w 652"/>
                <a:gd name="T13" fmla="*/ 14 h 440"/>
                <a:gd name="T14" fmla="*/ 34 w 652"/>
                <a:gd name="T15" fmla="*/ 314 h 440"/>
                <a:gd name="T16" fmla="*/ 14 w 652"/>
                <a:gd name="T17" fmla="*/ 386 h 440"/>
                <a:gd name="T18" fmla="*/ 25 w 652"/>
                <a:gd name="T19"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2" h="440">
                  <a:moveTo>
                    <a:pt x="25" y="406"/>
                  </a:moveTo>
                  <a:lnTo>
                    <a:pt x="25" y="406"/>
                  </a:lnTo>
                  <a:cubicBezTo>
                    <a:pt x="40" y="431"/>
                    <a:pt x="73" y="440"/>
                    <a:pt x="98" y="425"/>
                  </a:cubicBezTo>
                  <a:lnTo>
                    <a:pt x="618" y="125"/>
                  </a:lnTo>
                  <a:cubicBezTo>
                    <a:pt x="643" y="111"/>
                    <a:pt x="652" y="78"/>
                    <a:pt x="637" y="52"/>
                  </a:cubicBezTo>
                  <a:lnTo>
                    <a:pt x="626" y="33"/>
                  </a:lnTo>
                  <a:cubicBezTo>
                    <a:pt x="612" y="9"/>
                    <a:pt x="579" y="0"/>
                    <a:pt x="554" y="14"/>
                  </a:cubicBezTo>
                  <a:lnTo>
                    <a:pt x="34" y="314"/>
                  </a:lnTo>
                  <a:cubicBezTo>
                    <a:pt x="8" y="328"/>
                    <a:pt x="0" y="361"/>
                    <a:pt x="14" y="386"/>
                  </a:cubicBezTo>
                  <a:lnTo>
                    <a:pt x="25" y="406"/>
                  </a:ln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26" name="Freeform 7"/>
            <p:cNvSpPr>
              <a:spLocks noEditPoints="1"/>
            </p:cNvSpPr>
            <p:nvPr/>
          </p:nvSpPr>
          <p:spPr bwMode="auto">
            <a:xfrm>
              <a:off x="6257925" y="53975"/>
              <a:ext cx="1339850" cy="2278063"/>
            </a:xfrm>
            <a:custGeom>
              <a:avLst/>
              <a:gdLst>
                <a:gd name="T0" fmla="*/ 404 w 1804"/>
                <a:gd name="T1" fmla="*/ 2367 h 3072"/>
                <a:gd name="T2" fmla="*/ 404 w 1804"/>
                <a:gd name="T3" fmla="*/ 2367 h 3072"/>
                <a:gd name="T4" fmla="*/ 550 w 1804"/>
                <a:gd name="T5" fmla="*/ 2513 h 3072"/>
                <a:gd name="T6" fmla="*/ 404 w 1804"/>
                <a:gd name="T7" fmla="*/ 2659 h 3072"/>
                <a:gd name="T8" fmla="*/ 259 w 1804"/>
                <a:gd name="T9" fmla="*/ 2513 h 3072"/>
                <a:gd name="T10" fmla="*/ 404 w 1804"/>
                <a:gd name="T11" fmla="*/ 2367 h 3072"/>
                <a:gd name="T12" fmla="*/ 29 w 1804"/>
                <a:gd name="T13" fmla="*/ 2058 h 3072"/>
                <a:gd name="T14" fmla="*/ 29 w 1804"/>
                <a:gd name="T15" fmla="*/ 2058 h 3072"/>
                <a:gd name="T16" fmla="*/ 29 w 1804"/>
                <a:gd name="T17" fmla="*/ 2801 h 3072"/>
                <a:gd name="T18" fmla="*/ 29 w 1804"/>
                <a:gd name="T19" fmla="*/ 2952 h 3072"/>
                <a:gd name="T20" fmla="*/ 29 w 1804"/>
                <a:gd name="T21" fmla="*/ 3018 h 3072"/>
                <a:gd name="T22" fmla="*/ 82 w 1804"/>
                <a:gd name="T23" fmla="*/ 3072 h 3072"/>
                <a:gd name="T24" fmla="*/ 1679 w 1804"/>
                <a:gd name="T25" fmla="*/ 3072 h 3072"/>
                <a:gd name="T26" fmla="*/ 1732 w 1804"/>
                <a:gd name="T27" fmla="*/ 3018 h 3072"/>
                <a:gd name="T28" fmla="*/ 1732 w 1804"/>
                <a:gd name="T29" fmla="*/ 2801 h 3072"/>
                <a:gd name="T30" fmla="*/ 1679 w 1804"/>
                <a:gd name="T31" fmla="*/ 2747 h 3072"/>
                <a:gd name="T32" fmla="*/ 871 w 1804"/>
                <a:gd name="T33" fmla="*/ 2747 h 3072"/>
                <a:gd name="T34" fmla="*/ 762 w 1804"/>
                <a:gd name="T35" fmla="*/ 2347 h 3072"/>
                <a:gd name="T36" fmla="*/ 313 w 1804"/>
                <a:gd name="T37" fmla="*/ 2058 h 3072"/>
                <a:gd name="T38" fmla="*/ 819 w 1804"/>
                <a:gd name="T39" fmla="*/ 905 h 3072"/>
                <a:gd name="T40" fmla="*/ 1178 w 1804"/>
                <a:gd name="T41" fmla="*/ 1526 h 3072"/>
                <a:gd name="T42" fmla="*/ 1163 w 1804"/>
                <a:gd name="T43" fmla="*/ 1535 h 3072"/>
                <a:gd name="T44" fmla="*/ 1143 w 1804"/>
                <a:gd name="T45" fmla="*/ 1608 h 3072"/>
                <a:gd name="T46" fmla="*/ 1216 w 1804"/>
                <a:gd name="T47" fmla="*/ 1627 h 3072"/>
                <a:gd name="T48" fmla="*/ 1282 w 1804"/>
                <a:gd name="T49" fmla="*/ 1589 h 3072"/>
                <a:gd name="T50" fmla="*/ 1442 w 1804"/>
                <a:gd name="T51" fmla="*/ 1646 h 3072"/>
                <a:gd name="T52" fmla="*/ 1673 w 1804"/>
                <a:gd name="T53" fmla="*/ 1513 h 3072"/>
                <a:gd name="T54" fmla="*/ 1703 w 1804"/>
                <a:gd name="T55" fmla="*/ 1346 h 3072"/>
                <a:gd name="T56" fmla="*/ 1769 w 1804"/>
                <a:gd name="T57" fmla="*/ 1308 h 3072"/>
                <a:gd name="T58" fmla="*/ 1789 w 1804"/>
                <a:gd name="T59" fmla="*/ 1235 h 3072"/>
                <a:gd name="T60" fmla="*/ 1716 w 1804"/>
                <a:gd name="T61" fmla="*/ 1215 h 3072"/>
                <a:gd name="T62" fmla="*/ 1701 w 1804"/>
                <a:gd name="T63" fmla="*/ 1224 h 3072"/>
                <a:gd name="T64" fmla="*/ 1145 w 1804"/>
                <a:gd name="T65" fmla="*/ 261 h 3072"/>
                <a:gd name="T66" fmla="*/ 1260 w 1804"/>
                <a:gd name="T67" fmla="*/ 195 h 3072"/>
                <a:gd name="T68" fmla="*/ 1280 w 1804"/>
                <a:gd name="T69" fmla="*/ 122 h 3072"/>
                <a:gd name="T70" fmla="*/ 1229 w 1804"/>
                <a:gd name="T71" fmla="*/ 34 h 3072"/>
                <a:gd name="T72" fmla="*/ 1156 w 1804"/>
                <a:gd name="T73" fmla="*/ 15 h 3072"/>
                <a:gd name="T74" fmla="*/ 403 w 1804"/>
                <a:gd name="T75" fmla="*/ 450 h 3072"/>
                <a:gd name="T76" fmla="*/ 383 w 1804"/>
                <a:gd name="T77" fmla="*/ 522 h 3072"/>
                <a:gd name="T78" fmla="*/ 434 w 1804"/>
                <a:gd name="T79" fmla="*/ 610 h 3072"/>
                <a:gd name="T80" fmla="*/ 507 w 1804"/>
                <a:gd name="T81" fmla="*/ 630 h 3072"/>
                <a:gd name="T82" fmla="*/ 622 w 1804"/>
                <a:gd name="T83" fmla="*/ 564 h 3072"/>
                <a:gd name="T84" fmla="*/ 711 w 1804"/>
                <a:gd name="T85" fmla="*/ 718 h 3072"/>
                <a:gd name="T86" fmla="*/ 29 w 1804"/>
                <a:gd name="T87" fmla="*/ 2058 h 3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04" h="3072">
                  <a:moveTo>
                    <a:pt x="404" y="2367"/>
                  </a:moveTo>
                  <a:lnTo>
                    <a:pt x="404" y="2367"/>
                  </a:lnTo>
                  <a:cubicBezTo>
                    <a:pt x="485" y="2367"/>
                    <a:pt x="550" y="2432"/>
                    <a:pt x="550" y="2513"/>
                  </a:cubicBezTo>
                  <a:cubicBezTo>
                    <a:pt x="550" y="2593"/>
                    <a:pt x="485" y="2659"/>
                    <a:pt x="404" y="2659"/>
                  </a:cubicBezTo>
                  <a:cubicBezTo>
                    <a:pt x="324" y="2659"/>
                    <a:pt x="259" y="2593"/>
                    <a:pt x="259" y="2513"/>
                  </a:cubicBezTo>
                  <a:cubicBezTo>
                    <a:pt x="259" y="2432"/>
                    <a:pt x="324" y="2367"/>
                    <a:pt x="404" y="2367"/>
                  </a:cubicBezTo>
                  <a:close/>
                  <a:moveTo>
                    <a:pt x="29" y="2058"/>
                  </a:moveTo>
                  <a:lnTo>
                    <a:pt x="29" y="2058"/>
                  </a:lnTo>
                  <a:lnTo>
                    <a:pt x="29" y="2801"/>
                  </a:lnTo>
                  <a:lnTo>
                    <a:pt x="29" y="2952"/>
                  </a:lnTo>
                  <a:lnTo>
                    <a:pt x="29" y="3018"/>
                  </a:lnTo>
                  <a:cubicBezTo>
                    <a:pt x="29" y="3048"/>
                    <a:pt x="53" y="3072"/>
                    <a:pt x="82" y="3072"/>
                  </a:cubicBezTo>
                  <a:lnTo>
                    <a:pt x="1679" y="3072"/>
                  </a:lnTo>
                  <a:cubicBezTo>
                    <a:pt x="1708" y="3072"/>
                    <a:pt x="1732" y="3048"/>
                    <a:pt x="1732" y="3018"/>
                  </a:cubicBezTo>
                  <a:lnTo>
                    <a:pt x="1732" y="2801"/>
                  </a:lnTo>
                  <a:cubicBezTo>
                    <a:pt x="1732" y="2771"/>
                    <a:pt x="1708" y="2747"/>
                    <a:pt x="1679" y="2747"/>
                  </a:cubicBezTo>
                  <a:lnTo>
                    <a:pt x="871" y="2747"/>
                  </a:lnTo>
                  <a:cubicBezTo>
                    <a:pt x="872" y="2652"/>
                    <a:pt x="854" y="2509"/>
                    <a:pt x="762" y="2347"/>
                  </a:cubicBezTo>
                  <a:cubicBezTo>
                    <a:pt x="598" y="2058"/>
                    <a:pt x="313" y="2058"/>
                    <a:pt x="313" y="2058"/>
                  </a:cubicBezTo>
                  <a:cubicBezTo>
                    <a:pt x="349" y="1207"/>
                    <a:pt x="743" y="947"/>
                    <a:pt x="819" y="905"/>
                  </a:cubicBezTo>
                  <a:lnTo>
                    <a:pt x="1178" y="1526"/>
                  </a:lnTo>
                  <a:lnTo>
                    <a:pt x="1163" y="1535"/>
                  </a:lnTo>
                  <a:cubicBezTo>
                    <a:pt x="1137" y="1550"/>
                    <a:pt x="1128" y="1582"/>
                    <a:pt x="1143" y="1608"/>
                  </a:cubicBezTo>
                  <a:cubicBezTo>
                    <a:pt x="1158" y="1633"/>
                    <a:pt x="1191" y="1642"/>
                    <a:pt x="1216" y="1627"/>
                  </a:cubicBezTo>
                  <a:lnTo>
                    <a:pt x="1282" y="1589"/>
                  </a:lnTo>
                  <a:lnTo>
                    <a:pt x="1442" y="1646"/>
                  </a:lnTo>
                  <a:lnTo>
                    <a:pt x="1673" y="1513"/>
                  </a:lnTo>
                  <a:lnTo>
                    <a:pt x="1703" y="1346"/>
                  </a:lnTo>
                  <a:lnTo>
                    <a:pt x="1769" y="1308"/>
                  </a:lnTo>
                  <a:cubicBezTo>
                    <a:pt x="1795" y="1293"/>
                    <a:pt x="1804" y="1260"/>
                    <a:pt x="1789" y="1235"/>
                  </a:cubicBezTo>
                  <a:cubicBezTo>
                    <a:pt x="1774" y="1210"/>
                    <a:pt x="1741" y="1201"/>
                    <a:pt x="1716" y="1215"/>
                  </a:cubicBezTo>
                  <a:lnTo>
                    <a:pt x="1701" y="1224"/>
                  </a:lnTo>
                  <a:lnTo>
                    <a:pt x="1145" y="261"/>
                  </a:lnTo>
                  <a:lnTo>
                    <a:pt x="1260" y="195"/>
                  </a:lnTo>
                  <a:cubicBezTo>
                    <a:pt x="1286" y="180"/>
                    <a:pt x="1294" y="148"/>
                    <a:pt x="1280" y="122"/>
                  </a:cubicBezTo>
                  <a:lnTo>
                    <a:pt x="1229" y="34"/>
                  </a:lnTo>
                  <a:cubicBezTo>
                    <a:pt x="1214" y="9"/>
                    <a:pt x="1181" y="0"/>
                    <a:pt x="1156" y="15"/>
                  </a:cubicBezTo>
                  <a:lnTo>
                    <a:pt x="403" y="450"/>
                  </a:lnTo>
                  <a:cubicBezTo>
                    <a:pt x="377" y="464"/>
                    <a:pt x="368" y="497"/>
                    <a:pt x="383" y="522"/>
                  </a:cubicBezTo>
                  <a:lnTo>
                    <a:pt x="434" y="610"/>
                  </a:lnTo>
                  <a:cubicBezTo>
                    <a:pt x="449" y="636"/>
                    <a:pt x="481" y="645"/>
                    <a:pt x="507" y="630"/>
                  </a:cubicBezTo>
                  <a:lnTo>
                    <a:pt x="622" y="564"/>
                  </a:lnTo>
                  <a:lnTo>
                    <a:pt x="711" y="718"/>
                  </a:lnTo>
                  <a:cubicBezTo>
                    <a:pt x="0" y="1092"/>
                    <a:pt x="29" y="2058"/>
                    <a:pt x="29" y="205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27" name="Freeform 8"/>
            <p:cNvSpPr/>
            <p:nvPr/>
          </p:nvSpPr>
          <p:spPr bwMode="auto">
            <a:xfrm>
              <a:off x="7080250" y="1238250"/>
              <a:ext cx="692150" cy="438150"/>
            </a:xfrm>
            <a:custGeom>
              <a:avLst/>
              <a:gdLst>
                <a:gd name="T0" fmla="*/ 15 w 931"/>
                <a:gd name="T1" fmla="*/ 555 h 589"/>
                <a:gd name="T2" fmla="*/ 15 w 931"/>
                <a:gd name="T3" fmla="*/ 555 h 589"/>
                <a:gd name="T4" fmla="*/ 15 w 931"/>
                <a:gd name="T5" fmla="*/ 555 h 589"/>
                <a:gd name="T6" fmla="*/ 88 w 931"/>
                <a:gd name="T7" fmla="*/ 574 h 589"/>
                <a:gd name="T8" fmla="*/ 897 w 931"/>
                <a:gd name="T9" fmla="*/ 107 h 589"/>
                <a:gd name="T10" fmla="*/ 916 w 931"/>
                <a:gd name="T11" fmla="*/ 35 h 589"/>
                <a:gd name="T12" fmla="*/ 916 w 931"/>
                <a:gd name="T13" fmla="*/ 35 h 589"/>
                <a:gd name="T14" fmla="*/ 843 w 931"/>
                <a:gd name="T15" fmla="*/ 15 h 589"/>
                <a:gd name="T16" fmla="*/ 35 w 931"/>
                <a:gd name="T17" fmla="*/ 482 h 589"/>
                <a:gd name="T18" fmla="*/ 15 w 931"/>
                <a:gd name="T19" fmla="*/ 555 h 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1" h="589">
                  <a:moveTo>
                    <a:pt x="15" y="555"/>
                  </a:moveTo>
                  <a:lnTo>
                    <a:pt x="15" y="555"/>
                  </a:lnTo>
                  <a:lnTo>
                    <a:pt x="15" y="555"/>
                  </a:lnTo>
                  <a:cubicBezTo>
                    <a:pt x="30" y="580"/>
                    <a:pt x="62" y="589"/>
                    <a:pt x="88" y="574"/>
                  </a:cubicBezTo>
                  <a:lnTo>
                    <a:pt x="897" y="107"/>
                  </a:lnTo>
                  <a:cubicBezTo>
                    <a:pt x="922" y="93"/>
                    <a:pt x="931" y="60"/>
                    <a:pt x="916" y="35"/>
                  </a:cubicBezTo>
                  <a:lnTo>
                    <a:pt x="916" y="35"/>
                  </a:lnTo>
                  <a:cubicBezTo>
                    <a:pt x="902" y="9"/>
                    <a:pt x="869" y="0"/>
                    <a:pt x="843" y="15"/>
                  </a:cubicBezTo>
                  <a:lnTo>
                    <a:pt x="35" y="482"/>
                  </a:lnTo>
                  <a:cubicBezTo>
                    <a:pt x="9" y="497"/>
                    <a:pt x="0" y="529"/>
                    <a:pt x="15" y="555"/>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grpSp>
      <p:sp>
        <p:nvSpPr>
          <p:cNvPr id="4" name="文本框 3"/>
          <p:cNvSpPr txBox="1"/>
          <p:nvPr/>
        </p:nvSpPr>
        <p:spPr>
          <a:xfrm>
            <a:off x="1617980" y="1703070"/>
            <a:ext cx="9835515" cy="2306955"/>
          </a:xfrm>
          <a:prstGeom prst="rect">
            <a:avLst/>
          </a:prstGeom>
          <a:noFill/>
        </p:spPr>
        <p:txBody>
          <a:bodyPr wrap="square" rtlCol="0">
            <a:spAutoFit/>
          </a:bodyPr>
          <a:p>
            <a:pPr algn="just"/>
            <a:r>
              <a:rPr lang="en-US">
                <a:latin typeface="宋体" panose="02010600030101010101" pitchFamily="2" charset="-122"/>
                <a:ea typeface="宋体" panose="02010600030101010101" pitchFamily="2" charset="-122"/>
              </a:rPr>
              <a:t>   </a:t>
            </a:r>
            <a:r>
              <a:rPr>
                <a:latin typeface="宋体" panose="02010600030101010101" pitchFamily="2" charset="-122"/>
                <a:ea typeface="宋体" panose="02010600030101010101" pitchFamily="2" charset="-122"/>
              </a:rPr>
              <a:t>We conclude this analysis of cultural factors on international merger activity by examining the effect of country factors on the choice of financing selected by an overconfident CEO. Our untabulated analysis suggests that there are a number of country factors that are related to the number of cash offers extended by an overconfident CEO. These factors are used in the construction of various subsamples that are included in Table 10. We find that a greater use of cash financing by overconfident CEOs holds most strongly in countries where Christianity is the dominant religion.</a:t>
            </a:r>
            <a:endParaRPr>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sz="2800" b="1" dirty="0" smtClean="0">
                <a:sym typeface="+mn-ea"/>
              </a:rPr>
              <a:t>Conclusion</a:t>
            </a:r>
            <a:endParaRPr kumimoji="1" lang="zh-CN" altLang="en-US" sz="2800" b="1" dirty="0" smtClean="0"/>
          </a:p>
        </p:txBody>
      </p:sp>
      <p:sp>
        <p:nvSpPr>
          <p:cNvPr id="3" name="文本占位符 2"/>
          <p:cNvSpPr>
            <a:spLocks noGrp="1"/>
          </p:cNvSpPr>
          <p:nvPr>
            <p:ph type="body" sz="quarter" idx="11"/>
          </p:nvPr>
        </p:nvSpPr>
        <p:spPr/>
        <p:txBody>
          <a:bodyPr/>
          <a:lstStyle/>
          <a:p>
            <a:r>
              <a:rPr kumimoji="1" lang="en-US" altLang="zh-CN" dirty="0" smtClean="0"/>
              <a:t>06</a:t>
            </a:r>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86460" y="144145"/>
            <a:ext cx="10728960" cy="362585"/>
          </a:xfrm>
        </p:spPr>
        <p:txBody>
          <a:bodyPr/>
          <a:lstStyle/>
          <a:p>
            <a:r>
              <a:rPr kumimoji="1" lang="zh-CN" altLang="en-US" sz="3600" dirty="0" smtClean="0">
                <a:sym typeface="+mn-ea"/>
              </a:rPr>
              <a:t>Conclusion</a:t>
            </a:r>
            <a:endParaRPr kumimoji="1" lang="zh-CN" altLang="en-US" sz="3600" b="1" dirty="0" smtClean="0"/>
          </a:p>
          <a:p>
            <a:r>
              <a:rPr kumimoji="1" lang="zh-CN" altLang="en-US" sz="3600" dirty="0" smtClean="0">
                <a:latin typeface="宋体" panose="02010600030101010101" pitchFamily="2" charset="-122"/>
                <a:ea typeface="宋体" panose="02010600030101010101" pitchFamily="2" charset="-122"/>
                <a:sym typeface="+mn-ea"/>
              </a:rPr>
              <a:t> Overconfidence</a:t>
            </a:r>
            <a:endParaRPr kumimoji="1" lang="zh-CN" altLang="en-US" sz="3600" dirty="0" smtClean="0">
              <a:latin typeface="宋体" panose="02010600030101010101" pitchFamily="2" charset="-122"/>
              <a:ea typeface="宋体" panose="02010600030101010101" pitchFamily="2" charset="-122"/>
              <a:sym typeface="+mn-ea"/>
            </a:endParaRPr>
          </a:p>
          <a:p>
            <a:endParaRPr kumimoji="1" lang="zh-CN" altLang="en-US" sz="3600" b="1" dirty="0" smtClean="0">
              <a:sym typeface="+mn-ea"/>
            </a:endParaRPr>
          </a:p>
          <a:p>
            <a:endParaRPr kumimoji="1" lang="zh-CN" altLang="en-US" sz="3600" dirty="0"/>
          </a:p>
        </p:txBody>
      </p:sp>
      <p:sp>
        <p:nvSpPr>
          <p:cNvPr id="3" name="文本占位符 2"/>
          <p:cNvSpPr>
            <a:spLocks noGrp="1"/>
          </p:cNvSpPr>
          <p:nvPr>
            <p:ph type="body" sz="quarter" idx="11"/>
          </p:nvPr>
        </p:nvSpPr>
        <p:spPr/>
        <p:txBody>
          <a:bodyPr/>
          <a:lstStyle/>
          <a:p>
            <a:r>
              <a:rPr kumimoji="1" lang="en-US" altLang="zh-CN" dirty="0"/>
              <a:t>06</a:t>
            </a:r>
            <a:endParaRPr kumimoji="1" lang="en-US" altLang="zh-CN" dirty="0"/>
          </a:p>
        </p:txBody>
      </p:sp>
      <p:pic>
        <p:nvPicPr>
          <p:cNvPr id="9" name="图片 8"/>
          <p:cNvPicPr>
            <a:picLocks noChangeAspect="1"/>
          </p:cNvPicPr>
          <p:nvPr/>
        </p:nvPicPr>
        <p:blipFill rotWithShape="1">
          <a:blip r:embed="rId1">
            <a:extLst>
              <a:ext uri="{BEBA8EAE-BF5A-486C-A8C5-ECC9F3942E4B}">
                <a14:imgProps xmlns:a14="http://schemas.microsoft.com/office/drawing/2010/main">
                  <a14:imgLayer r:embed="rId2">
                    <a14:imgEffect>
                      <a14:saturation sat="0"/>
                    </a14:imgEffect>
                  </a14:imgLayer>
                </a14:imgProps>
              </a:ext>
              <a:ext uri="{28A0092B-C50C-407E-A947-70E740481C1C}">
                <a14:useLocalDpi xmlns:a14="http://schemas.microsoft.com/office/drawing/2010/main" val="0"/>
              </a:ext>
            </a:extLst>
          </a:blip>
          <a:srcRect t="12692" b="49236"/>
          <a:stretch>
            <a:fillRect/>
          </a:stretch>
        </p:blipFill>
        <p:spPr>
          <a:xfrm>
            <a:off x="0" y="5207000"/>
            <a:ext cx="12192000" cy="1651000"/>
          </a:xfrm>
          <a:prstGeom prst="rect">
            <a:avLst/>
          </a:prstGeom>
        </p:spPr>
      </p:pic>
      <p:cxnSp>
        <p:nvCxnSpPr>
          <p:cNvPr id="15" name="直线连接符 14"/>
          <p:cNvCxnSpPr/>
          <p:nvPr/>
        </p:nvCxnSpPr>
        <p:spPr>
          <a:xfrm>
            <a:off x="2522863" y="1853668"/>
            <a:ext cx="0" cy="104660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24" name="组合 20"/>
          <p:cNvGrpSpPr/>
          <p:nvPr/>
        </p:nvGrpSpPr>
        <p:grpSpPr>
          <a:xfrm>
            <a:off x="497205" y="2086610"/>
            <a:ext cx="1120775" cy="1499870"/>
            <a:chOff x="6257925" y="-9525"/>
            <a:chExt cx="1514475" cy="2341563"/>
          </a:xfrm>
          <a:solidFill>
            <a:schemeClr val="tx1"/>
          </a:solidFill>
        </p:grpSpPr>
        <p:sp>
          <p:nvSpPr>
            <p:cNvPr id="25" name="Freeform 6"/>
            <p:cNvSpPr/>
            <p:nvPr/>
          </p:nvSpPr>
          <p:spPr bwMode="auto">
            <a:xfrm>
              <a:off x="6551613" y="-9525"/>
              <a:ext cx="484188" cy="327025"/>
            </a:xfrm>
            <a:custGeom>
              <a:avLst/>
              <a:gdLst>
                <a:gd name="T0" fmla="*/ 25 w 652"/>
                <a:gd name="T1" fmla="*/ 406 h 440"/>
                <a:gd name="T2" fmla="*/ 25 w 652"/>
                <a:gd name="T3" fmla="*/ 406 h 440"/>
                <a:gd name="T4" fmla="*/ 98 w 652"/>
                <a:gd name="T5" fmla="*/ 425 h 440"/>
                <a:gd name="T6" fmla="*/ 618 w 652"/>
                <a:gd name="T7" fmla="*/ 125 h 440"/>
                <a:gd name="T8" fmla="*/ 637 w 652"/>
                <a:gd name="T9" fmla="*/ 52 h 440"/>
                <a:gd name="T10" fmla="*/ 626 w 652"/>
                <a:gd name="T11" fmla="*/ 33 h 440"/>
                <a:gd name="T12" fmla="*/ 554 w 652"/>
                <a:gd name="T13" fmla="*/ 14 h 440"/>
                <a:gd name="T14" fmla="*/ 34 w 652"/>
                <a:gd name="T15" fmla="*/ 314 h 440"/>
                <a:gd name="T16" fmla="*/ 14 w 652"/>
                <a:gd name="T17" fmla="*/ 386 h 440"/>
                <a:gd name="T18" fmla="*/ 25 w 652"/>
                <a:gd name="T19"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2" h="440">
                  <a:moveTo>
                    <a:pt x="25" y="406"/>
                  </a:moveTo>
                  <a:lnTo>
                    <a:pt x="25" y="406"/>
                  </a:lnTo>
                  <a:cubicBezTo>
                    <a:pt x="40" y="431"/>
                    <a:pt x="73" y="440"/>
                    <a:pt x="98" y="425"/>
                  </a:cubicBezTo>
                  <a:lnTo>
                    <a:pt x="618" y="125"/>
                  </a:lnTo>
                  <a:cubicBezTo>
                    <a:pt x="643" y="111"/>
                    <a:pt x="652" y="78"/>
                    <a:pt x="637" y="52"/>
                  </a:cubicBezTo>
                  <a:lnTo>
                    <a:pt x="626" y="33"/>
                  </a:lnTo>
                  <a:cubicBezTo>
                    <a:pt x="612" y="9"/>
                    <a:pt x="579" y="0"/>
                    <a:pt x="554" y="14"/>
                  </a:cubicBezTo>
                  <a:lnTo>
                    <a:pt x="34" y="314"/>
                  </a:lnTo>
                  <a:cubicBezTo>
                    <a:pt x="8" y="328"/>
                    <a:pt x="0" y="361"/>
                    <a:pt x="14" y="386"/>
                  </a:cubicBezTo>
                  <a:lnTo>
                    <a:pt x="25" y="406"/>
                  </a:ln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26" name="Freeform 7"/>
            <p:cNvSpPr>
              <a:spLocks noEditPoints="1"/>
            </p:cNvSpPr>
            <p:nvPr/>
          </p:nvSpPr>
          <p:spPr bwMode="auto">
            <a:xfrm>
              <a:off x="6257925" y="53975"/>
              <a:ext cx="1339850" cy="2278063"/>
            </a:xfrm>
            <a:custGeom>
              <a:avLst/>
              <a:gdLst>
                <a:gd name="T0" fmla="*/ 404 w 1804"/>
                <a:gd name="T1" fmla="*/ 2367 h 3072"/>
                <a:gd name="T2" fmla="*/ 404 w 1804"/>
                <a:gd name="T3" fmla="*/ 2367 h 3072"/>
                <a:gd name="T4" fmla="*/ 550 w 1804"/>
                <a:gd name="T5" fmla="*/ 2513 h 3072"/>
                <a:gd name="T6" fmla="*/ 404 w 1804"/>
                <a:gd name="T7" fmla="*/ 2659 h 3072"/>
                <a:gd name="T8" fmla="*/ 259 w 1804"/>
                <a:gd name="T9" fmla="*/ 2513 h 3072"/>
                <a:gd name="T10" fmla="*/ 404 w 1804"/>
                <a:gd name="T11" fmla="*/ 2367 h 3072"/>
                <a:gd name="T12" fmla="*/ 29 w 1804"/>
                <a:gd name="T13" fmla="*/ 2058 h 3072"/>
                <a:gd name="T14" fmla="*/ 29 w 1804"/>
                <a:gd name="T15" fmla="*/ 2058 h 3072"/>
                <a:gd name="T16" fmla="*/ 29 w 1804"/>
                <a:gd name="T17" fmla="*/ 2801 h 3072"/>
                <a:gd name="T18" fmla="*/ 29 w 1804"/>
                <a:gd name="T19" fmla="*/ 2952 h 3072"/>
                <a:gd name="T20" fmla="*/ 29 w 1804"/>
                <a:gd name="T21" fmla="*/ 3018 h 3072"/>
                <a:gd name="T22" fmla="*/ 82 w 1804"/>
                <a:gd name="T23" fmla="*/ 3072 h 3072"/>
                <a:gd name="T24" fmla="*/ 1679 w 1804"/>
                <a:gd name="T25" fmla="*/ 3072 h 3072"/>
                <a:gd name="T26" fmla="*/ 1732 w 1804"/>
                <a:gd name="T27" fmla="*/ 3018 h 3072"/>
                <a:gd name="T28" fmla="*/ 1732 w 1804"/>
                <a:gd name="T29" fmla="*/ 2801 h 3072"/>
                <a:gd name="T30" fmla="*/ 1679 w 1804"/>
                <a:gd name="T31" fmla="*/ 2747 h 3072"/>
                <a:gd name="T32" fmla="*/ 871 w 1804"/>
                <a:gd name="T33" fmla="*/ 2747 h 3072"/>
                <a:gd name="T34" fmla="*/ 762 w 1804"/>
                <a:gd name="T35" fmla="*/ 2347 h 3072"/>
                <a:gd name="T36" fmla="*/ 313 w 1804"/>
                <a:gd name="T37" fmla="*/ 2058 h 3072"/>
                <a:gd name="T38" fmla="*/ 819 w 1804"/>
                <a:gd name="T39" fmla="*/ 905 h 3072"/>
                <a:gd name="T40" fmla="*/ 1178 w 1804"/>
                <a:gd name="T41" fmla="*/ 1526 h 3072"/>
                <a:gd name="T42" fmla="*/ 1163 w 1804"/>
                <a:gd name="T43" fmla="*/ 1535 h 3072"/>
                <a:gd name="T44" fmla="*/ 1143 w 1804"/>
                <a:gd name="T45" fmla="*/ 1608 h 3072"/>
                <a:gd name="T46" fmla="*/ 1216 w 1804"/>
                <a:gd name="T47" fmla="*/ 1627 h 3072"/>
                <a:gd name="T48" fmla="*/ 1282 w 1804"/>
                <a:gd name="T49" fmla="*/ 1589 h 3072"/>
                <a:gd name="T50" fmla="*/ 1442 w 1804"/>
                <a:gd name="T51" fmla="*/ 1646 h 3072"/>
                <a:gd name="T52" fmla="*/ 1673 w 1804"/>
                <a:gd name="T53" fmla="*/ 1513 h 3072"/>
                <a:gd name="T54" fmla="*/ 1703 w 1804"/>
                <a:gd name="T55" fmla="*/ 1346 h 3072"/>
                <a:gd name="T56" fmla="*/ 1769 w 1804"/>
                <a:gd name="T57" fmla="*/ 1308 h 3072"/>
                <a:gd name="T58" fmla="*/ 1789 w 1804"/>
                <a:gd name="T59" fmla="*/ 1235 h 3072"/>
                <a:gd name="T60" fmla="*/ 1716 w 1804"/>
                <a:gd name="T61" fmla="*/ 1215 h 3072"/>
                <a:gd name="T62" fmla="*/ 1701 w 1804"/>
                <a:gd name="T63" fmla="*/ 1224 h 3072"/>
                <a:gd name="T64" fmla="*/ 1145 w 1804"/>
                <a:gd name="T65" fmla="*/ 261 h 3072"/>
                <a:gd name="T66" fmla="*/ 1260 w 1804"/>
                <a:gd name="T67" fmla="*/ 195 h 3072"/>
                <a:gd name="T68" fmla="*/ 1280 w 1804"/>
                <a:gd name="T69" fmla="*/ 122 h 3072"/>
                <a:gd name="T70" fmla="*/ 1229 w 1804"/>
                <a:gd name="T71" fmla="*/ 34 h 3072"/>
                <a:gd name="T72" fmla="*/ 1156 w 1804"/>
                <a:gd name="T73" fmla="*/ 15 h 3072"/>
                <a:gd name="T74" fmla="*/ 403 w 1804"/>
                <a:gd name="T75" fmla="*/ 450 h 3072"/>
                <a:gd name="T76" fmla="*/ 383 w 1804"/>
                <a:gd name="T77" fmla="*/ 522 h 3072"/>
                <a:gd name="T78" fmla="*/ 434 w 1804"/>
                <a:gd name="T79" fmla="*/ 610 h 3072"/>
                <a:gd name="T80" fmla="*/ 507 w 1804"/>
                <a:gd name="T81" fmla="*/ 630 h 3072"/>
                <a:gd name="T82" fmla="*/ 622 w 1804"/>
                <a:gd name="T83" fmla="*/ 564 h 3072"/>
                <a:gd name="T84" fmla="*/ 711 w 1804"/>
                <a:gd name="T85" fmla="*/ 718 h 3072"/>
                <a:gd name="T86" fmla="*/ 29 w 1804"/>
                <a:gd name="T87" fmla="*/ 2058 h 3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04" h="3072">
                  <a:moveTo>
                    <a:pt x="404" y="2367"/>
                  </a:moveTo>
                  <a:lnTo>
                    <a:pt x="404" y="2367"/>
                  </a:lnTo>
                  <a:cubicBezTo>
                    <a:pt x="485" y="2367"/>
                    <a:pt x="550" y="2432"/>
                    <a:pt x="550" y="2513"/>
                  </a:cubicBezTo>
                  <a:cubicBezTo>
                    <a:pt x="550" y="2593"/>
                    <a:pt x="485" y="2659"/>
                    <a:pt x="404" y="2659"/>
                  </a:cubicBezTo>
                  <a:cubicBezTo>
                    <a:pt x="324" y="2659"/>
                    <a:pt x="259" y="2593"/>
                    <a:pt x="259" y="2513"/>
                  </a:cubicBezTo>
                  <a:cubicBezTo>
                    <a:pt x="259" y="2432"/>
                    <a:pt x="324" y="2367"/>
                    <a:pt x="404" y="2367"/>
                  </a:cubicBezTo>
                  <a:close/>
                  <a:moveTo>
                    <a:pt x="29" y="2058"/>
                  </a:moveTo>
                  <a:lnTo>
                    <a:pt x="29" y="2058"/>
                  </a:lnTo>
                  <a:lnTo>
                    <a:pt x="29" y="2801"/>
                  </a:lnTo>
                  <a:lnTo>
                    <a:pt x="29" y="2952"/>
                  </a:lnTo>
                  <a:lnTo>
                    <a:pt x="29" y="3018"/>
                  </a:lnTo>
                  <a:cubicBezTo>
                    <a:pt x="29" y="3048"/>
                    <a:pt x="53" y="3072"/>
                    <a:pt x="82" y="3072"/>
                  </a:cubicBezTo>
                  <a:lnTo>
                    <a:pt x="1679" y="3072"/>
                  </a:lnTo>
                  <a:cubicBezTo>
                    <a:pt x="1708" y="3072"/>
                    <a:pt x="1732" y="3048"/>
                    <a:pt x="1732" y="3018"/>
                  </a:cubicBezTo>
                  <a:lnTo>
                    <a:pt x="1732" y="2801"/>
                  </a:lnTo>
                  <a:cubicBezTo>
                    <a:pt x="1732" y="2771"/>
                    <a:pt x="1708" y="2747"/>
                    <a:pt x="1679" y="2747"/>
                  </a:cubicBezTo>
                  <a:lnTo>
                    <a:pt x="871" y="2747"/>
                  </a:lnTo>
                  <a:cubicBezTo>
                    <a:pt x="872" y="2652"/>
                    <a:pt x="854" y="2509"/>
                    <a:pt x="762" y="2347"/>
                  </a:cubicBezTo>
                  <a:cubicBezTo>
                    <a:pt x="598" y="2058"/>
                    <a:pt x="313" y="2058"/>
                    <a:pt x="313" y="2058"/>
                  </a:cubicBezTo>
                  <a:cubicBezTo>
                    <a:pt x="349" y="1207"/>
                    <a:pt x="743" y="947"/>
                    <a:pt x="819" y="905"/>
                  </a:cubicBezTo>
                  <a:lnTo>
                    <a:pt x="1178" y="1526"/>
                  </a:lnTo>
                  <a:lnTo>
                    <a:pt x="1163" y="1535"/>
                  </a:lnTo>
                  <a:cubicBezTo>
                    <a:pt x="1137" y="1550"/>
                    <a:pt x="1128" y="1582"/>
                    <a:pt x="1143" y="1608"/>
                  </a:cubicBezTo>
                  <a:cubicBezTo>
                    <a:pt x="1158" y="1633"/>
                    <a:pt x="1191" y="1642"/>
                    <a:pt x="1216" y="1627"/>
                  </a:cubicBezTo>
                  <a:lnTo>
                    <a:pt x="1282" y="1589"/>
                  </a:lnTo>
                  <a:lnTo>
                    <a:pt x="1442" y="1646"/>
                  </a:lnTo>
                  <a:lnTo>
                    <a:pt x="1673" y="1513"/>
                  </a:lnTo>
                  <a:lnTo>
                    <a:pt x="1703" y="1346"/>
                  </a:lnTo>
                  <a:lnTo>
                    <a:pt x="1769" y="1308"/>
                  </a:lnTo>
                  <a:cubicBezTo>
                    <a:pt x="1795" y="1293"/>
                    <a:pt x="1804" y="1260"/>
                    <a:pt x="1789" y="1235"/>
                  </a:cubicBezTo>
                  <a:cubicBezTo>
                    <a:pt x="1774" y="1210"/>
                    <a:pt x="1741" y="1201"/>
                    <a:pt x="1716" y="1215"/>
                  </a:cubicBezTo>
                  <a:lnTo>
                    <a:pt x="1701" y="1224"/>
                  </a:lnTo>
                  <a:lnTo>
                    <a:pt x="1145" y="261"/>
                  </a:lnTo>
                  <a:lnTo>
                    <a:pt x="1260" y="195"/>
                  </a:lnTo>
                  <a:cubicBezTo>
                    <a:pt x="1286" y="180"/>
                    <a:pt x="1294" y="148"/>
                    <a:pt x="1280" y="122"/>
                  </a:cubicBezTo>
                  <a:lnTo>
                    <a:pt x="1229" y="34"/>
                  </a:lnTo>
                  <a:cubicBezTo>
                    <a:pt x="1214" y="9"/>
                    <a:pt x="1181" y="0"/>
                    <a:pt x="1156" y="15"/>
                  </a:cubicBezTo>
                  <a:lnTo>
                    <a:pt x="403" y="450"/>
                  </a:lnTo>
                  <a:cubicBezTo>
                    <a:pt x="377" y="464"/>
                    <a:pt x="368" y="497"/>
                    <a:pt x="383" y="522"/>
                  </a:cubicBezTo>
                  <a:lnTo>
                    <a:pt x="434" y="610"/>
                  </a:lnTo>
                  <a:cubicBezTo>
                    <a:pt x="449" y="636"/>
                    <a:pt x="481" y="645"/>
                    <a:pt x="507" y="630"/>
                  </a:cubicBezTo>
                  <a:lnTo>
                    <a:pt x="622" y="564"/>
                  </a:lnTo>
                  <a:lnTo>
                    <a:pt x="711" y="718"/>
                  </a:lnTo>
                  <a:cubicBezTo>
                    <a:pt x="0" y="1092"/>
                    <a:pt x="29" y="2058"/>
                    <a:pt x="29" y="205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27" name="Freeform 8"/>
            <p:cNvSpPr/>
            <p:nvPr/>
          </p:nvSpPr>
          <p:spPr bwMode="auto">
            <a:xfrm>
              <a:off x="7080250" y="1238250"/>
              <a:ext cx="692150" cy="438150"/>
            </a:xfrm>
            <a:custGeom>
              <a:avLst/>
              <a:gdLst>
                <a:gd name="T0" fmla="*/ 15 w 931"/>
                <a:gd name="T1" fmla="*/ 555 h 589"/>
                <a:gd name="T2" fmla="*/ 15 w 931"/>
                <a:gd name="T3" fmla="*/ 555 h 589"/>
                <a:gd name="T4" fmla="*/ 15 w 931"/>
                <a:gd name="T5" fmla="*/ 555 h 589"/>
                <a:gd name="T6" fmla="*/ 88 w 931"/>
                <a:gd name="T7" fmla="*/ 574 h 589"/>
                <a:gd name="T8" fmla="*/ 897 w 931"/>
                <a:gd name="T9" fmla="*/ 107 h 589"/>
                <a:gd name="T10" fmla="*/ 916 w 931"/>
                <a:gd name="T11" fmla="*/ 35 h 589"/>
                <a:gd name="T12" fmla="*/ 916 w 931"/>
                <a:gd name="T13" fmla="*/ 35 h 589"/>
                <a:gd name="T14" fmla="*/ 843 w 931"/>
                <a:gd name="T15" fmla="*/ 15 h 589"/>
                <a:gd name="T16" fmla="*/ 35 w 931"/>
                <a:gd name="T17" fmla="*/ 482 h 589"/>
                <a:gd name="T18" fmla="*/ 15 w 931"/>
                <a:gd name="T19" fmla="*/ 555 h 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1" h="589">
                  <a:moveTo>
                    <a:pt x="15" y="555"/>
                  </a:moveTo>
                  <a:lnTo>
                    <a:pt x="15" y="555"/>
                  </a:lnTo>
                  <a:lnTo>
                    <a:pt x="15" y="555"/>
                  </a:lnTo>
                  <a:cubicBezTo>
                    <a:pt x="30" y="580"/>
                    <a:pt x="62" y="589"/>
                    <a:pt x="88" y="574"/>
                  </a:cubicBezTo>
                  <a:lnTo>
                    <a:pt x="897" y="107"/>
                  </a:lnTo>
                  <a:cubicBezTo>
                    <a:pt x="922" y="93"/>
                    <a:pt x="931" y="60"/>
                    <a:pt x="916" y="35"/>
                  </a:cubicBezTo>
                  <a:lnTo>
                    <a:pt x="916" y="35"/>
                  </a:lnTo>
                  <a:cubicBezTo>
                    <a:pt x="902" y="9"/>
                    <a:pt x="869" y="0"/>
                    <a:pt x="843" y="15"/>
                  </a:cubicBezTo>
                  <a:lnTo>
                    <a:pt x="35" y="482"/>
                  </a:lnTo>
                  <a:cubicBezTo>
                    <a:pt x="9" y="497"/>
                    <a:pt x="0" y="529"/>
                    <a:pt x="15" y="555"/>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grpSp>
      <p:sp>
        <p:nvSpPr>
          <p:cNvPr id="4" name="文本框 3"/>
          <p:cNvSpPr txBox="1"/>
          <p:nvPr/>
        </p:nvSpPr>
        <p:spPr>
          <a:xfrm>
            <a:off x="1779905" y="1887855"/>
            <a:ext cx="9835515" cy="1938020"/>
          </a:xfrm>
          <a:prstGeom prst="rect">
            <a:avLst/>
          </a:prstGeom>
          <a:noFill/>
        </p:spPr>
        <p:txBody>
          <a:bodyPr wrap="square" rtlCol="0">
            <a:spAutoFit/>
          </a:bodyPr>
          <a:p>
            <a:pPr algn="just"/>
            <a:r>
              <a:rPr lang="en-US" altLang="zh-CN">
                <a:latin typeface="宋体" panose="02010600030101010101" pitchFamily="2" charset="-122"/>
                <a:ea typeface="宋体" panose="02010600030101010101" pitchFamily="2" charset="-122"/>
              </a:rPr>
              <a:t>   </a:t>
            </a:r>
            <a:r>
              <a:rPr sz="2000">
                <a:latin typeface="宋体" panose="02010600030101010101" pitchFamily="2" charset="-122"/>
                <a:ea typeface="宋体" panose="02010600030101010101" pitchFamily="2" charset="-122"/>
              </a:rPr>
              <a:t>This study is a novel examination of two fundamental research questions concerning CEO overconfidence and international merger activity. We further determine that our conclusions are robust to concerns about the direction of causality by constructing a premerger measure of CEO overconfidence and relating that to subsequent merger activity as well as controlling for prior merger activity.</a:t>
            </a:r>
            <a:endParaRPr sz="200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86460" y="144145"/>
            <a:ext cx="10728960" cy="362585"/>
          </a:xfrm>
        </p:spPr>
        <p:txBody>
          <a:bodyPr/>
          <a:lstStyle/>
          <a:p>
            <a:r>
              <a:rPr kumimoji="1" lang="zh-CN" altLang="en-US" sz="3600" dirty="0" smtClean="0">
                <a:sym typeface="+mn-ea"/>
              </a:rPr>
              <a:t>Conclusion</a:t>
            </a:r>
            <a:endParaRPr kumimoji="1" lang="zh-CN" altLang="en-US" sz="3600" b="1" dirty="0" smtClean="0"/>
          </a:p>
          <a:p>
            <a:r>
              <a:rPr kumimoji="1" lang="zh-CN" altLang="en-US" sz="3600" dirty="0" smtClean="0">
                <a:latin typeface="宋体" panose="02010600030101010101" pitchFamily="2" charset="-122"/>
                <a:ea typeface="宋体" panose="02010600030101010101" pitchFamily="2" charset="-122"/>
                <a:sym typeface="+mn-ea"/>
              </a:rPr>
              <a:t> Overconfidence</a:t>
            </a:r>
            <a:endParaRPr kumimoji="1" lang="zh-CN" altLang="en-US" sz="3600" dirty="0" smtClean="0">
              <a:latin typeface="宋体" panose="02010600030101010101" pitchFamily="2" charset="-122"/>
              <a:ea typeface="宋体" panose="02010600030101010101" pitchFamily="2" charset="-122"/>
              <a:sym typeface="+mn-ea"/>
            </a:endParaRPr>
          </a:p>
          <a:p>
            <a:endParaRPr kumimoji="1" lang="zh-CN" altLang="en-US" sz="3600" b="1" dirty="0" smtClean="0">
              <a:sym typeface="+mn-ea"/>
            </a:endParaRPr>
          </a:p>
          <a:p>
            <a:endParaRPr kumimoji="1" lang="zh-CN" altLang="en-US" sz="3600" dirty="0"/>
          </a:p>
        </p:txBody>
      </p:sp>
      <p:sp>
        <p:nvSpPr>
          <p:cNvPr id="3" name="文本占位符 2"/>
          <p:cNvSpPr>
            <a:spLocks noGrp="1"/>
          </p:cNvSpPr>
          <p:nvPr>
            <p:ph type="body" sz="quarter" idx="11"/>
          </p:nvPr>
        </p:nvSpPr>
        <p:spPr/>
        <p:txBody>
          <a:bodyPr/>
          <a:lstStyle/>
          <a:p>
            <a:r>
              <a:rPr kumimoji="1" lang="en-US" altLang="zh-CN" dirty="0"/>
              <a:t>06</a:t>
            </a:r>
            <a:endParaRPr kumimoji="1" lang="en-US" altLang="zh-CN" dirty="0"/>
          </a:p>
        </p:txBody>
      </p:sp>
      <p:pic>
        <p:nvPicPr>
          <p:cNvPr id="9" name="图片 8"/>
          <p:cNvPicPr>
            <a:picLocks noChangeAspect="1"/>
          </p:cNvPicPr>
          <p:nvPr/>
        </p:nvPicPr>
        <p:blipFill rotWithShape="1">
          <a:blip r:embed="rId1">
            <a:extLst>
              <a:ext uri="{BEBA8EAE-BF5A-486C-A8C5-ECC9F3942E4B}">
                <a14:imgProps xmlns:a14="http://schemas.microsoft.com/office/drawing/2010/main">
                  <a14:imgLayer r:embed="rId2">
                    <a14:imgEffect>
                      <a14:saturation sat="0"/>
                    </a14:imgEffect>
                  </a14:imgLayer>
                </a14:imgProps>
              </a:ext>
              <a:ext uri="{28A0092B-C50C-407E-A947-70E740481C1C}">
                <a14:useLocalDpi xmlns:a14="http://schemas.microsoft.com/office/drawing/2010/main" val="0"/>
              </a:ext>
            </a:extLst>
          </a:blip>
          <a:srcRect t="12692" b="49236"/>
          <a:stretch>
            <a:fillRect/>
          </a:stretch>
        </p:blipFill>
        <p:spPr>
          <a:xfrm>
            <a:off x="0" y="5207000"/>
            <a:ext cx="12192000" cy="1651000"/>
          </a:xfrm>
          <a:prstGeom prst="rect">
            <a:avLst/>
          </a:prstGeom>
        </p:spPr>
      </p:pic>
      <p:cxnSp>
        <p:nvCxnSpPr>
          <p:cNvPr id="15" name="直线连接符 14"/>
          <p:cNvCxnSpPr/>
          <p:nvPr/>
        </p:nvCxnSpPr>
        <p:spPr>
          <a:xfrm>
            <a:off x="2522863" y="1853668"/>
            <a:ext cx="0" cy="104660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24" name="组合 20"/>
          <p:cNvGrpSpPr/>
          <p:nvPr/>
        </p:nvGrpSpPr>
        <p:grpSpPr>
          <a:xfrm>
            <a:off x="497205" y="2086610"/>
            <a:ext cx="1120775" cy="1499870"/>
            <a:chOff x="6257925" y="-9525"/>
            <a:chExt cx="1514475" cy="2341563"/>
          </a:xfrm>
          <a:solidFill>
            <a:schemeClr val="tx1"/>
          </a:solidFill>
        </p:grpSpPr>
        <p:sp>
          <p:nvSpPr>
            <p:cNvPr id="25" name="Freeform 6"/>
            <p:cNvSpPr/>
            <p:nvPr/>
          </p:nvSpPr>
          <p:spPr bwMode="auto">
            <a:xfrm>
              <a:off x="6551613" y="-9525"/>
              <a:ext cx="484188" cy="327025"/>
            </a:xfrm>
            <a:custGeom>
              <a:avLst/>
              <a:gdLst>
                <a:gd name="T0" fmla="*/ 25 w 652"/>
                <a:gd name="T1" fmla="*/ 406 h 440"/>
                <a:gd name="T2" fmla="*/ 25 w 652"/>
                <a:gd name="T3" fmla="*/ 406 h 440"/>
                <a:gd name="T4" fmla="*/ 98 w 652"/>
                <a:gd name="T5" fmla="*/ 425 h 440"/>
                <a:gd name="T6" fmla="*/ 618 w 652"/>
                <a:gd name="T7" fmla="*/ 125 h 440"/>
                <a:gd name="T8" fmla="*/ 637 w 652"/>
                <a:gd name="T9" fmla="*/ 52 h 440"/>
                <a:gd name="T10" fmla="*/ 626 w 652"/>
                <a:gd name="T11" fmla="*/ 33 h 440"/>
                <a:gd name="T12" fmla="*/ 554 w 652"/>
                <a:gd name="T13" fmla="*/ 14 h 440"/>
                <a:gd name="T14" fmla="*/ 34 w 652"/>
                <a:gd name="T15" fmla="*/ 314 h 440"/>
                <a:gd name="T16" fmla="*/ 14 w 652"/>
                <a:gd name="T17" fmla="*/ 386 h 440"/>
                <a:gd name="T18" fmla="*/ 25 w 652"/>
                <a:gd name="T19"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2" h="440">
                  <a:moveTo>
                    <a:pt x="25" y="406"/>
                  </a:moveTo>
                  <a:lnTo>
                    <a:pt x="25" y="406"/>
                  </a:lnTo>
                  <a:cubicBezTo>
                    <a:pt x="40" y="431"/>
                    <a:pt x="73" y="440"/>
                    <a:pt x="98" y="425"/>
                  </a:cubicBezTo>
                  <a:lnTo>
                    <a:pt x="618" y="125"/>
                  </a:lnTo>
                  <a:cubicBezTo>
                    <a:pt x="643" y="111"/>
                    <a:pt x="652" y="78"/>
                    <a:pt x="637" y="52"/>
                  </a:cubicBezTo>
                  <a:lnTo>
                    <a:pt x="626" y="33"/>
                  </a:lnTo>
                  <a:cubicBezTo>
                    <a:pt x="612" y="9"/>
                    <a:pt x="579" y="0"/>
                    <a:pt x="554" y="14"/>
                  </a:cubicBezTo>
                  <a:lnTo>
                    <a:pt x="34" y="314"/>
                  </a:lnTo>
                  <a:cubicBezTo>
                    <a:pt x="8" y="328"/>
                    <a:pt x="0" y="361"/>
                    <a:pt x="14" y="386"/>
                  </a:cubicBezTo>
                  <a:lnTo>
                    <a:pt x="25" y="406"/>
                  </a:ln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26" name="Freeform 7"/>
            <p:cNvSpPr>
              <a:spLocks noEditPoints="1"/>
            </p:cNvSpPr>
            <p:nvPr/>
          </p:nvSpPr>
          <p:spPr bwMode="auto">
            <a:xfrm>
              <a:off x="6257925" y="53975"/>
              <a:ext cx="1339850" cy="2278063"/>
            </a:xfrm>
            <a:custGeom>
              <a:avLst/>
              <a:gdLst>
                <a:gd name="T0" fmla="*/ 404 w 1804"/>
                <a:gd name="T1" fmla="*/ 2367 h 3072"/>
                <a:gd name="T2" fmla="*/ 404 w 1804"/>
                <a:gd name="T3" fmla="*/ 2367 h 3072"/>
                <a:gd name="T4" fmla="*/ 550 w 1804"/>
                <a:gd name="T5" fmla="*/ 2513 h 3072"/>
                <a:gd name="T6" fmla="*/ 404 w 1804"/>
                <a:gd name="T7" fmla="*/ 2659 h 3072"/>
                <a:gd name="T8" fmla="*/ 259 w 1804"/>
                <a:gd name="T9" fmla="*/ 2513 h 3072"/>
                <a:gd name="T10" fmla="*/ 404 w 1804"/>
                <a:gd name="T11" fmla="*/ 2367 h 3072"/>
                <a:gd name="T12" fmla="*/ 29 w 1804"/>
                <a:gd name="T13" fmla="*/ 2058 h 3072"/>
                <a:gd name="T14" fmla="*/ 29 w 1804"/>
                <a:gd name="T15" fmla="*/ 2058 h 3072"/>
                <a:gd name="T16" fmla="*/ 29 w 1804"/>
                <a:gd name="T17" fmla="*/ 2801 h 3072"/>
                <a:gd name="T18" fmla="*/ 29 w 1804"/>
                <a:gd name="T19" fmla="*/ 2952 h 3072"/>
                <a:gd name="T20" fmla="*/ 29 w 1804"/>
                <a:gd name="T21" fmla="*/ 3018 h 3072"/>
                <a:gd name="T22" fmla="*/ 82 w 1804"/>
                <a:gd name="T23" fmla="*/ 3072 h 3072"/>
                <a:gd name="T24" fmla="*/ 1679 w 1804"/>
                <a:gd name="T25" fmla="*/ 3072 h 3072"/>
                <a:gd name="T26" fmla="*/ 1732 w 1804"/>
                <a:gd name="T27" fmla="*/ 3018 h 3072"/>
                <a:gd name="T28" fmla="*/ 1732 w 1804"/>
                <a:gd name="T29" fmla="*/ 2801 h 3072"/>
                <a:gd name="T30" fmla="*/ 1679 w 1804"/>
                <a:gd name="T31" fmla="*/ 2747 h 3072"/>
                <a:gd name="T32" fmla="*/ 871 w 1804"/>
                <a:gd name="T33" fmla="*/ 2747 h 3072"/>
                <a:gd name="T34" fmla="*/ 762 w 1804"/>
                <a:gd name="T35" fmla="*/ 2347 h 3072"/>
                <a:gd name="T36" fmla="*/ 313 w 1804"/>
                <a:gd name="T37" fmla="*/ 2058 h 3072"/>
                <a:gd name="T38" fmla="*/ 819 w 1804"/>
                <a:gd name="T39" fmla="*/ 905 h 3072"/>
                <a:gd name="T40" fmla="*/ 1178 w 1804"/>
                <a:gd name="T41" fmla="*/ 1526 h 3072"/>
                <a:gd name="T42" fmla="*/ 1163 w 1804"/>
                <a:gd name="T43" fmla="*/ 1535 h 3072"/>
                <a:gd name="T44" fmla="*/ 1143 w 1804"/>
                <a:gd name="T45" fmla="*/ 1608 h 3072"/>
                <a:gd name="T46" fmla="*/ 1216 w 1804"/>
                <a:gd name="T47" fmla="*/ 1627 h 3072"/>
                <a:gd name="T48" fmla="*/ 1282 w 1804"/>
                <a:gd name="T49" fmla="*/ 1589 h 3072"/>
                <a:gd name="T50" fmla="*/ 1442 w 1804"/>
                <a:gd name="T51" fmla="*/ 1646 h 3072"/>
                <a:gd name="T52" fmla="*/ 1673 w 1804"/>
                <a:gd name="T53" fmla="*/ 1513 h 3072"/>
                <a:gd name="T54" fmla="*/ 1703 w 1804"/>
                <a:gd name="T55" fmla="*/ 1346 h 3072"/>
                <a:gd name="T56" fmla="*/ 1769 w 1804"/>
                <a:gd name="T57" fmla="*/ 1308 h 3072"/>
                <a:gd name="T58" fmla="*/ 1789 w 1804"/>
                <a:gd name="T59" fmla="*/ 1235 h 3072"/>
                <a:gd name="T60" fmla="*/ 1716 w 1804"/>
                <a:gd name="T61" fmla="*/ 1215 h 3072"/>
                <a:gd name="T62" fmla="*/ 1701 w 1804"/>
                <a:gd name="T63" fmla="*/ 1224 h 3072"/>
                <a:gd name="T64" fmla="*/ 1145 w 1804"/>
                <a:gd name="T65" fmla="*/ 261 h 3072"/>
                <a:gd name="T66" fmla="*/ 1260 w 1804"/>
                <a:gd name="T67" fmla="*/ 195 h 3072"/>
                <a:gd name="T68" fmla="*/ 1280 w 1804"/>
                <a:gd name="T69" fmla="*/ 122 h 3072"/>
                <a:gd name="T70" fmla="*/ 1229 w 1804"/>
                <a:gd name="T71" fmla="*/ 34 h 3072"/>
                <a:gd name="T72" fmla="*/ 1156 w 1804"/>
                <a:gd name="T73" fmla="*/ 15 h 3072"/>
                <a:gd name="T74" fmla="*/ 403 w 1804"/>
                <a:gd name="T75" fmla="*/ 450 h 3072"/>
                <a:gd name="T76" fmla="*/ 383 w 1804"/>
                <a:gd name="T77" fmla="*/ 522 h 3072"/>
                <a:gd name="T78" fmla="*/ 434 w 1804"/>
                <a:gd name="T79" fmla="*/ 610 h 3072"/>
                <a:gd name="T80" fmla="*/ 507 w 1804"/>
                <a:gd name="T81" fmla="*/ 630 h 3072"/>
                <a:gd name="T82" fmla="*/ 622 w 1804"/>
                <a:gd name="T83" fmla="*/ 564 h 3072"/>
                <a:gd name="T84" fmla="*/ 711 w 1804"/>
                <a:gd name="T85" fmla="*/ 718 h 3072"/>
                <a:gd name="T86" fmla="*/ 29 w 1804"/>
                <a:gd name="T87" fmla="*/ 2058 h 3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04" h="3072">
                  <a:moveTo>
                    <a:pt x="404" y="2367"/>
                  </a:moveTo>
                  <a:lnTo>
                    <a:pt x="404" y="2367"/>
                  </a:lnTo>
                  <a:cubicBezTo>
                    <a:pt x="485" y="2367"/>
                    <a:pt x="550" y="2432"/>
                    <a:pt x="550" y="2513"/>
                  </a:cubicBezTo>
                  <a:cubicBezTo>
                    <a:pt x="550" y="2593"/>
                    <a:pt x="485" y="2659"/>
                    <a:pt x="404" y="2659"/>
                  </a:cubicBezTo>
                  <a:cubicBezTo>
                    <a:pt x="324" y="2659"/>
                    <a:pt x="259" y="2593"/>
                    <a:pt x="259" y="2513"/>
                  </a:cubicBezTo>
                  <a:cubicBezTo>
                    <a:pt x="259" y="2432"/>
                    <a:pt x="324" y="2367"/>
                    <a:pt x="404" y="2367"/>
                  </a:cubicBezTo>
                  <a:close/>
                  <a:moveTo>
                    <a:pt x="29" y="2058"/>
                  </a:moveTo>
                  <a:lnTo>
                    <a:pt x="29" y="2058"/>
                  </a:lnTo>
                  <a:lnTo>
                    <a:pt x="29" y="2801"/>
                  </a:lnTo>
                  <a:lnTo>
                    <a:pt x="29" y="2952"/>
                  </a:lnTo>
                  <a:lnTo>
                    <a:pt x="29" y="3018"/>
                  </a:lnTo>
                  <a:cubicBezTo>
                    <a:pt x="29" y="3048"/>
                    <a:pt x="53" y="3072"/>
                    <a:pt x="82" y="3072"/>
                  </a:cubicBezTo>
                  <a:lnTo>
                    <a:pt x="1679" y="3072"/>
                  </a:lnTo>
                  <a:cubicBezTo>
                    <a:pt x="1708" y="3072"/>
                    <a:pt x="1732" y="3048"/>
                    <a:pt x="1732" y="3018"/>
                  </a:cubicBezTo>
                  <a:lnTo>
                    <a:pt x="1732" y="2801"/>
                  </a:lnTo>
                  <a:cubicBezTo>
                    <a:pt x="1732" y="2771"/>
                    <a:pt x="1708" y="2747"/>
                    <a:pt x="1679" y="2747"/>
                  </a:cubicBezTo>
                  <a:lnTo>
                    <a:pt x="871" y="2747"/>
                  </a:lnTo>
                  <a:cubicBezTo>
                    <a:pt x="872" y="2652"/>
                    <a:pt x="854" y="2509"/>
                    <a:pt x="762" y="2347"/>
                  </a:cubicBezTo>
                  <a:cubicBezTo>
                    <a:pt x="598" y="2058"/>
                    <a:pt x="313" y="2058"/>
                    <a:pt x="313" y="2058"/>
                  </a:cubicBezTo>
                  <a:cubicBezTo>
                    <a:pt x="349" y="1207"/>
                    <a:pt x="743" y="947"/>
                    <a:pt x="819" y="905"/>
                  </a:cubicBezTo>
                  <a:lnTo>
                    <a:pt x="1178" y="1526"/>
                  </a:lnTo>
                  <a:lnTo>
                    <a:pt x="1163" y="1535"/>
                  </a:lnTo>
                  <a:cubicBezTo>
                    <a:pt x="1137" y="1550"/>
                    <a:pt x="1128" y="1582"/>
                    <a:pt x="1143" y="1608"/>
                  </a:cubicBezTo>
                  <a:cubicBezTo>
                    <a:pt x="1158" y="1633"/>
                    <a:pt x="1191" y="1642"/>
                    <a:pt x="1216" y="1627"/>
                  </a:cubicBezTo>
                  <a:lnTo>
                    <a:pt x="1282" y="1589"/>
                  </a:lnTo>
                  <a:lnTo>
                    <a:pt x="1442" y="1646"/>
                  </a:lnTo>
                  <a:lnTo>
                    <a:pt x="1673" y="1513"/>
                  </a:lnTo>
                  <a:lnTo>
                    <a:pt x="1703" y="1346"/>
                  </a:lnTo>
                  <a:lnTo>
                    <a:pt x="1769" y="1308"/>
                  </a:lnTo>
                  <a:cubicBezTo>
                    <a:pt x="1795" y="1293"/>
                    <a:pt x="1804" y="1260"/>
                    <a:pt x="1789" y="1235"/>
                  </a:cubicBezTo>
                  <a:cubicBezTo>
                    <a:pt x="1774" y="1210"/>
                    <a:pt x="1741" y="1201"/>
                    <a:pt x="1716" y="1215"/>
                  </a:cubicBezTo>
                  <a:lnTo>
                    <a:pt x="1701" y="1224"/>
                  </a:lnTo>
                  <a:lnTo>
                    <a:pt x="1145" y="261"/>
                  </a:lnTo>
                  <a:lnTo>
                    <a:pt x="1260" y="195"/>
                  </a:lnTo>
                  <a:cubicBezTo>
                    <a:pt x="1286" y="180"/>
                    <a:pt x="1294" y="148"/>
                    <a:pt x="1280" y="122"/>
                  </a:cubicBezTo>
                  <a:lnTo>
                    <a:pt x="1229" y="34"/>
                  </a:lnTo>
                  <a:cubicBezTo>
                    <a:pt x="1214" y="9"/>
                    <a:pt x="1181" y="0"/>
                    <a:pt x="1156" y="15"/>
                  </a:cubicBezTo>
                  <a:lnTo>
                    <a:pt x="403" y="450"/>
                  </a:lnTo>
                  <a:cubicBezTo>
                    <a:pt x="377" y="464"/>
                    <a:pt x="368" y="497"/>
                    <a:pt x="383" y="522"/>
                  </a:cubicBezTo>
                  <a:lnTo>
                    <a:pt x="434" y="610"/>
                  </a:lnTo>
                  <a:cubicBezTo>
                    <a:pt x="449" y="636"/>
                    <a:pt x="481" y="645"/>
                    <a:pt x="507" y="630"/>
                  </a:cubicBezTo>
                  <a:lnTo>
                    <a:pt x="622" y="564"/>
                  </a:lnTo>
                  <a:lnTo>
                    <a:pt x="711" y="718"/>
                  </a:lnTo>
                  <a:cubicBezTo>
                    <a:pt x="0" y="1092"/>
                    <a:pt x="29" y="2058"/>
                    <a:pt x="29" y="205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27" name="Freeform 8"/>
            <p:cNvSpPr/>
            <p:nvPr/>
          </p:nvSpPr>
          <p:spPr bwMode="auto">
            <a:xfrm>
              <a:off x="7080250" y="1238250"/>
              <a:ext cx="692150" cy="438150"/>
            </a:xfrm>
            <a:custGeom>
              <a:avLst/>
              <a:gdLst>
                <a:gd name="T0" fmla="*/ 15 w 931"/>
                <a:gd name="T1" fmla="*/ 555 h 589"/>
                <a:gd name="T2" fmla="*/ 15 w 931"/>
                <a:gd name="T3" fmla="*/ 555 h 589"/>
                <a:gd name="T4" fmla="*/ 15 w 931"/>
                <a:gd name="T5" fmla="*/ 555 h 589"/>
                <a:gd name="T6" fmla="*/ 88 w 931"/>
                <a:gd name="T7" fmla="*/ 574 h 589"/>
                <a:gd name="T8" fmla="*/ 897 w 931"/>
                <a:gd name="T9" fmla="*/ 107 h 589"/>
                <a:gd name="T10" fmla="*/ 916 w 931"/>
                <a:gd name="T11" fmla="*/ 35 h 589"/>
                <a:gd name="T12" fmla="*/ 916 w 931"/>
                <a:gd name="T13" fmla="*/ 35 h 589"/>
                <a:gd name="T14" fmla="*/ 843 w 931"/>
                <a:gd name="T15" fmla="*/ 15 h 589"/>
                <a:gd name="T16" fmla="*/ 35 w 931"/>
                <a:gd name="T17" fmla="*/ 482 h 589"/>
                <a:gd name="T18" fmla="*/ 15 w 931"/>
                <a:gd name="T19" fmla="*/ 555 h 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1" h="589">
                  <a:moveTo>
                    <a:pt x="15" y="555"/>
                  </a:moveTo>
                  <a:lnTo>
                    <a:pt x="15" y="555"/>
                  </a:lnTo>
                  <a:lnTo>
                    <a:pt x="15" y="555"/>
                  </a:lnTo>
                  <a:cubicBezTo>
                    <a:pt x="30" y="580"/>
                    <a:pt x="62" y="589"/>
                    <a:pt x="88" y="574"/>
                  </a:cubicBezTo>
                  <a:lnTo>
                    <a:pt x="897" y="107"/>
                  </a:lnTo>
                  <a:cubicBezTo>
                    <a:pt x="922" y="93"/>
                    <a:pt x="931" y="60"/>
                    <a:pt x="916" y="35"/>
                  </a:cubicBezTo>
                  <a:lnTo>
                    <a:pt x="916" y="35"/>
                  </a:lnTo>
                  <a:cubicBezTo>
                    <a:pt x="902" y="9"/>
                    <a:pt x="869" y="0"/>
                    <a:pt x="843" y="15"/>
                  </a:cubicBezTo>
                  <a:lnTo>
                    <a:pt x="35" y="482"/>
                  </a:lnTo>
                  <a:cubicBezTo>
                    <a:pt x="9" y="497"/>
                    <a:pt x="0" y="529"/>
                    <a:pt x="15" y="555"/>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grpSp>
      <p:sp>
        <p:nvSpPr>
          <p:cNvPr id="4" name="文本框 3"/>
          <p:cNvSpPr txBox="1"/>
          <p:nvPr/>
        </p:nvSpPr>
        <p:spPr>
          <a:xfrm>
            <a:off x="1617980" y="2127250"/>
            <a:ext cx="9835515" cy="1630045"/>
          </a:xfrm>
          <a:prstGeom prst="rect">
            <a:avLst/>
          </a:prstGeom>
          <a:noFill/>
        </p:spPr>
        <p:txBody>
          <a:bodyPr wrap="square" rtlCol="0">
            <a:spAutoFit/>
          </a:bodyPr>
          <a:p>
            <a:pPr algn="just"/>
            <a:r>
              <a:rPr lang="en-US" altLang="zh-CN">
                <a:latin typeface="宋体" panose="02010600030101010101" pitchFamily="2" charset="-122"/>
                <a:ea typeface="宋体" panose="02010600030101010101" pitchFamily="2" charset="-122"/>
              </a:rPr>
              <a:t> </a:t>
            </a:r>
            <a:r>
              <a:rPr lang="en-US" altLang="zh-CN" sz="2000">
                <a:latin typeface="宋体" panose="02010600030101010101" pitchFamily="2" charset="-122"/>
                <a:ea typeface="宋体" panose="02010600030101010101" pitchFamily="2" charset="-122"/>
              </a:rPr>
              <a:t> </a:t>
            </a:r>
            <a:r>
              <a:rPr sz="2000">
                <a:latin typeface="宋体" panose="02010600030101010101" pitchFamily="2" charset="-122"/>
                <a:ea typeface="宋体" panose="02010600030101010101" pitchFamily="2" charset="-122"/>
              </a:rPr>
              <a:t>We also investigate whether there exist country or country group patterns in CEO overconfidence that might otherwise be masked in an aggregate international sample of mergers. The existence of commonalities in CEO demographic across legal systems or national cultures might produce similar patterns in the distribution of overconfident CEOs.</a:t>
            </a:r>
            <a:endParaRPr sz="200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86460" y="144145"/>
            <a:ext cx="10728960" cy="362585"/>
          </a:xfrm>
        </p:spPr>
        <p:txBody>
          <a:bodyPr/>
          <a:lstStyle/>
          <a:p>
            <a:r>
              <a:rPr kumimoji="1" lang="zh-CN" altLang="en-US" sz="3600" dirty="0" smtClean="0">
                <a:sym typeface="+mn-ea"/>
              </a:rPr>
              <a:t>Conclusion</a:t>
            </a:r>
            <a:endParaRPr kumimoji="1" lang="zh-CN" altLang="en-US" sz="3600" b="1" dirty="0" smtClean="0"/>
          </a:p>
          <a:p>
            <a:r>
              <a:rPr kumimoji="1" lang="zh-CN" altLang="en-US" sz="3600" dirty="0" smtClean="0">
                <a:latin typeface="宋体" panose="02010600030101010101" pitchFamily="2" charset="-122"/>
                <a:ea typeface="宋体" panose="02010600030101010101" pitchFamily="2" charset="-122"/>
                <a:sym typeface="+mn-ea"/>
              </a:rPr>
              <a:t> Overconfidence</a:t>
            </a:r>
            <a:endParaRPr kumimoji="1" lang="zh-CN" altLang="en-US" sz="3600" dirty="0" smtClean="0">
              <a:latin typeface="宋体" panose="02010600030101010101" pitchFamily="2" charset="-122"/>
              <a:ea typeface="宋体" panose="02010600030101010101" pitchFamily="2" charset="-122"/>
              <a:sym typeface="+mn-ea"/>
            </a:endParaRPr>
          </a:p>
          <a:p>
            <a:endParaRPr kumimoji="1" lang="zh-CN" altLang="en-US" sz="3600" b="1" dirty="0" smtClean="0">
              <a:sym typeface="+mn-ea"/>
            </a:endParaRPr>
          </a:p>
          <a:p>
            <a:endParaRPr kumimoji="1" lang="zh-CN" altLang="en-US" sz="3600" dirty="0"/>
          </a:p>
        </p:txBody>
      </p:sp>
      <p:sp>
        <p:nvSpPr>
          <p:cNvPr id="3" name="文本占位符 2"/>
          <p:cNvSpPr>
            <a:spLocks noGrp="1"/>
          </p:cNvSpPr>
          <p:nvPr>
            <p:ph type="body" sz="quarter" idx="11"/>
          </p:nvPr>
        </p:nvSpPr>
        <p:spPr/>
        <p:txBody>
          <a:bodyPr/>
          <a:lstStyle/>
          <a:p>
            <a:r>
              <a:rPr kumimoji="1" lang="en-US" altLang="zh-CN" dirty="0"/>
              <a:t>06</a:t>
            </a:r>
            <a:endParaRPr kumimoji="1" lang="en-US" altLang="zh-CN" dirty="0"/>
          </a:p>
        </p:txBody>
      </p:sp>
      <p:pic>
        <p:nvPicPr>
          <p:cNvPr id="9" name="图片 8"/>
          <p:cNvPicPr>
            <a:picLocks noChangeAspect="1"/>
          </p:cNvPicPr>
          <p:nvPr/>
        </p:nvPicPr>
        <p:blipFill rotWithShape="1">
          <a:blip r:embed="rId1">
            <a:extLst>
              <a:ext uri="{BEBA8EAE-BF5A-486C-A8C5-ECC9F3942E4B}">
                <a14:imgProps xmlns:a14="http://schemas.microsoft.com/office/drawing/2010/main">
                  <a14:imgLayer r:embed="rId2">
                    <a14:imgEffect>
                      <a14:saturation sat="0"/>
                    </a14:imgEffect>
                  </a14:imgLayer>
                </a14:imgProps>
              </a:ext>
              <a:ext uri="{28A0092B-C50C-407E-A947-70E740481C1C}">
                <a14:useLocalDpi xmlns:a14="http://schemas.microsoft.com/office/drawing/2010/main" val="0"/>
              </a:ext>
            </a:extLst>
          </a:blip>
          <a:srcRect t="12692" b="49236"/>
          <a:stretch>
            <a:fillRect/>
          </a:stretch>
        </p:blipFill>
        <p:spPr>
          <a:xfrm>
            <a:off x="0" y="5207000"/>
            <a:ext cx="12192000" cy="1651000"/>
          </a:xfrm>
          <a:prstGeom prst="rect">
            <a:avLst/>
          </a:prstGeom>
        </p:spPr>
      </p:pic>
      <p:cxnSp>
        <p:nvCxnSpPr>
          <p:cNvPr id="15" name="直线连接符 14"/>
          <p:cNvCxnSpPr/>
          <p:nvPr/>
        </p:nvCxnSpPr>
        <p:spPr>
          <a:xfrm>
            <a:off x="2522863" y="1853668"/>
            <a:ext cx="0" cy="104660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24" name="组合 20"/>
          <p:cNvGrpSpPr/>
          <p:nvPr/>
        </p:nvGrpSpPr>
        <p:grpSpPr>
          <a:xfrm>
            <a:off x="497205" y="2086610"/>
            <a:ext cx="1120775" cy="1499870"/>
            <a:chOff x="6257925" y="-9525"/>
            <a:chExt cx="1514475" cy="2341563"/>
          </a:xfrm>
          <a:solidFill>
            <a:schemeClr val="tx1"/>
          </a:solidFill>
        </p:grpSpPr>
        <p:sp>
          <p:nvSpPr>
            <p:cNvPr id="25" name="Freeform 6"/>
            <p:cNvSpPr/>
            <p:nvPr/>
          </p:nvSpPr>
          <p:spPr bwMode="auto">
            <a:xfrm>
              <a:off x="6551613" y="-9525"/>
              <a:ext cx="484188" cy="327025"/>
            </a:xfrm>
            <a:custGeom>
              <a:avLst/>
              <a:gdLst>
                <a:gd name="T0" fmla="*/ 25 w 652"/>
                <a:gd name="T1" fmla="*/ 406 h 440"/>
                <a:gd name="T2" fmla="*/ 25 w 652"/>
                <a:gd name="T3" fmla="*/ 406 h 440"/>
                <a:gd name="T4" fmla="*/ 98 w 652"/>
                <a:gd name="T5" fmla="*/ 425 h 440"/>
                <a:gd name="T6" fmla="*/ 618 w 652"/>
                <a:gd name="T7" fmla="*/ 125 h 440"/>
                <a:gd name="T8" fmla="*/ 637 w 652"/>
                <a:gd name="T9" fmla="*/ 52 h 440"/>
                <a:gd name="T10" fmla="*/ 626 w 652"/>
                <a:gd name="T11" fmla="*/ 33 h 440"/>
                <a:gd name="T12" fmla="*/ 554 w 652"/>
                <a:gd name="T13" fmla="*/ 14 h 440"/>
                <a:gd name="T14" fmla="*/ 34 w 652"/>
                <a:gd name="T15" fmla="*/ 314 h 440"/>
                <a:gd name="T16" fmla="*/ 14 w 652"/>
                <a:gd name="T17" fmla="*/ 386 h 440"/>
                <a:gd name="T18" fmla="*/ 25 w 652"/>
                <a:gd name="T19"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2" h="440">
                  <a:moveTo>
                    <a:pt x="25" y="406"/>
                  </a:moveTo>
                  <a:lnTo>
                    <a:pt x="25" y="406"/>
                  </a:lnTo>
                  <a:cubicBezTo>
                    <a:pt x="40" y="431"/>
                    <a:pt x="73" y="440"/>
                    <a:pt x="98" y="425"/>
                  </a:cubicBezTo>
                  <a:lnTo>
                    <a:pt x="618" y="125"/>
                  </a:lnTo>
                  <a:cubicBezTo>
                    <a:pt x="643" y="111"/>
                    <a:pt x="652" y="78"/>
                    <a:pt x="637" y="52"/>
                  </a:cubicBezTo>
                  <a:lnTo>
                    <a:pt x="626" y="33"/>
                  </a:lnTo>
                  <a:cubicBezTo>
                    <a:pt x="612" y="9"/>
                    <a:pt x="579" y="0"/>
                    <a:pt x="554" y="14"/>
                  </a:cubicBezTo>
                  <a:lnTo>
                    <a:pt x="34" y="314"/>
                  </a:lnTo>
                  <a:cubicBezTo>
                    <a:pt x="8" y="328"/>
                    <a:pt x="0" y="361"/>
                    <a:pt x="14" y="386"/>
                  </a:cubicBezTo>
                  <a:lnTo>
                    <a:pt x="25" y="406"/>
                  </a:ln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26" name="Freeform 7"/>
            <p:cNvSpPr>
              <a:spLocks noEditPoints="1"/>
            </p:cNvSpPr>
            <p:nvPr/>
          </p:nvSpPr>
          <p:spPr bwMode="auto">
            <a:xfrm>
              <a:off x="6257925" y="53975"/>
              <a:ext cx="1339850" cy="2278063"/>
            </a:xfrm>
            <a:custGeom>
              <a:avLst/>
              <a:gdLst>
                <a:gd name="T0" fmla="*/ 404 w 1804"/>
                <a:gd name="T1" fmla="*/ 2367 h 3072"/>
                <a:gd name="T2" fmla="*/ 404 w 1804"/>
                <a:gd name="T3" fmla="*/ 2367 h 3072"/>
                <a:gd name="T4" fmla="*/ 550 w 1804"/>
                <a:gd name="T5" fmla="*/ 2513 h 3072"/>
                <a:gd name="T6" fmla="*/ 404 w 1804"/>
                <a:gd name="T7" fmla="*/ 2659 h 3072"/>
                <a:gd name="T8" fmla="*/ 259 w 1804"/>
                <a:gd name="T9" fmla="*/ 2513 h 3072"/>
                <a:gd name="T10" fmla="*/ 404 w 1804"/>
                <a:gd name="T11" fmla="*/ 2367 h 3072"/>
                <a:gd name="T12" fmla="*/ 29 w 1804"/>
                <a:gd name="T13" fmla="*/ 2058 h 3072"/>
                <a:gd name="T14" fmla="*/ 29 w 1804"/>
                <a:gd name="T15" fmla="*/ 2058 h 3072"/>
                <a:gd name="T16" fmla="*/ 29 w 1804"/>
                <a:gd name="T17" fmla="*/ 2801 h 3072"/>
                <a:gd name="T18" fmla="*/ 29 w 1804"/>
                <a:gd name="T19" fmla="*/ 2952 h 3072"/>
                <a:gd name="T20" fmla="*/ 29 w 1804"/>
                <a:gd name="T21" fmla="*/ 3018 h 3072"/>
                <a:gd name="T22" fmla="*/ 82 w 1804"/>
                <a:gd name="T23" fmla="*/ 3072 h 3072"/>
                <a:gd name="T24" fmla="*/ 1679 w 1804"/>
                <a:gd name="T25" fmla="*/ 3072 h 3072"/>
                <a:gd name="T26" fmla="*/ 1732 w 1804"/>
                <a:gd name="T27" fmla="*/ 3018 h 3072"/>
                <a:gd name="T28" fmla="*/ 1732 w 1804"/>
                <a:gd name="T29" fmla="*/ 2801 h 3072"/>
                <a:gd name="T30" fmla="*/ 1679 w 1804"/>
                <a:gd name="T31" fmla="*/ 2747 h 3072"/>
                <a:gd name="T32" fmla="*/ 871 w 1804"/>
                <a:gd name="T33" fmla="*/ 2747 h 3072"/>
                <a:gd name="T34" fmla="*/ 762 w 1804"/>
                <a:gd name="T35" fmla="*/ 2347 h 3072"/>
                <a:gd name="T36" fmla="*/ 313 w 1804"/>
                <a:gd name="T37" fmla="*/ 2058 h 3072"/>
                <a:gd name="T38" fmla="*/ 819 w 1804"/>
                <a:gd name="T39" fmla="*/ 905 h 3072"/>
                <a:gd name="T40" fmla="*/ 1178 w 1804"/>
                <a:gd name="T41" fmla="*/ 1526 h 3072"/>
                <a:gd name="T42" fmla="*/ 1163 w 1804"/>
                <a:gd name="T43" fmla="*/ 1535 h 3072"/>
                <a:gd name="T44" fmla="*/ 1143 w 1804"/>
                <a:gd name="T45" fmla="*/ 1608 h 3072"/>
                <a:gd name="T46" fmla="*/ 1216 w 1804"/>
                <a:gd name="T47" fmla="*/ 1627 h 3072"/>
                <a:gd name="T48" fmla="*/ 1282 w 1804"/>
                <a:gd name="T49" fmla="*/ 1589 h 3072"/>
                <a:gd name="T50" fmla="*/ 1442 w 1804"/>
                <a:gd name="T51" fmla="*/ 1646 h 3072"/>
                <a:gd name="T52" fmla="*/ 1673 w 1804"/>
                <a:gd name="T53" fmla="*/ 1513 h 3072"/>
                <a:gd name="T54" fmla="*/ 1703 w 1804"/>
                <a:gd name="T55" fmla="*/ 1346 h 3072"/>
                <a:gd name="T56" fmla="*/ 1769 w 1804"/>
                <a:gd name="T57" fmla="*/ 1308 h 3072"/>
                <a:gd name="T58" fmla="*/ 1789 w 1804"/>
                <a:gd name="T59" fmla="*/ 1235 h 3072"/>
                <a:gd name="T60" fmla="*/ 1716 w 1804"/>
                <a:gd name="T61" fmla="*/ 1215 h 3072"/>
                <a:gd name="T62" fmla="*/ 1701 w 1804"/>
                <a:gd name="T63" fmla="*/ 1224 h 3072"/>
                <a:gd name="T64" fmla="*/ 1145 w 1804"/>
                <a:gd name="T65" fmla="*/ 261 h 3072"/>
                <a:gd name="T66" fmla="*/ 1260 w 1804"/>
                <a:gd name="T67" fmla="*/ 195 h 3072"/>
                <a:gd name="T68" fmla="*/ 1280 w 1804"/>
                <a:gd name="T69" fmla="*/ 122 h 3072"/>
                <a:gd name="T70" fmla="*/ 1229 w 1804"/>
                <a:gd name="T71" fmla="*/ 34 h 3072"/>
                <a:gd name="T72" fmla="*/ 1156 w 1804"/>
                <a:gd name="T73" fmla="*/ 15 h 3072"/>
                <a:gd name="T74" fmla="*/ 403 w 1804"/>
                <a:gd name="T75" fmla="*/ 450 h 3072"/>
                <a:gd name="T76" fmla="*/ 383 w 1804"/>
                <a:gd name="T77" fmla="*/ 522 h 3072"/>
                <a:gd name="T78" fmla="*/ 434 w 1804"/>
                <a:gd name="T79" fmla="*/ 610 h 3072"/>
                <a:gd name="T80" fmla="*/ 507 w 1804"/>
                <a:gd name="T81" fmla="*/ 630 h 3072"/>
                <a:gd name="T82" fmla="*/ 622 w 1804"/>
                <a:gd name="T83" fmla="*/ 564 h 3072"/>
                <a:gd name="T84" fmla="*/ 711 w 1804"/>
                <a:gd name="T85" fmla="*/ 718 h 3072"/>
                <a:gd name="T86" fmla="*/ 29 w 1804"/>
                <a:gd name="T87" fmla="*/ 2058 h 3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04" h="3072">
                  <a:moveTo>
                    <a:pt x="404" y="2367"/>
                  </a:moveTo>
                  <a:lnTo>
                    <a:pt x="404" y="2367"/>
                  </a:lnTo>
                  <a:cubicBezTo>
                    <a:pt x="485" y="2367"/>
                    <a:pt x="550" y="2432"/>
                    <a:pt x="550" y="2513"/>
                  </a:cubicBezTo>
                  <a:cubicBezTo>
                    <a:pt x="550" y="2593"/>
                    <a:pt x="485" y="2659"/>
                    <a:pt x="404" y="2659"/>
                  </a:cubicBezTo>
                  <a:cubicBezTo>
                    <a:pt x="324" y="2659"/>
                    <a:pt x="259" y="2593"/>
                    <a:pt x="259" y="2513"/>
                  </a:cubicBezTo>
                  <a:cubicBezTo>
                    <a:pt x="259" y="2432"/>
                    <a:pt x="324" y="2367"/>
                    <a:pt x="404" y="2367"/>
                  </a:cubicBezTo>
                  <a:close/>
                  <a:moveTo>
                    <a:pt x="29" y="2058"/>
                  </a:moveTo>
                  <a:lnTo>
                    <a:pt x="29" y="2058"/>
                  </a:lnTo>
                  <a:lnTo>
                    <a:pt x="29" y="2801"/>
                  </a:lnTo>
                  <a:lnTo>
                    <a:pt x="29" y="2952"/>
                  </a:lnTo>
                  <a:lnTo>
                    <a:pt x="29" y="3018"/>
                  </a:lnTo>
                  <a:cubicBezTo>
                    <a:pt x="29" y="3048"/>
                    <a:pt x="53" y="3072"/>
                    <a:pt x="82" y="3072"/>
                  </a:cubicBezTo>
                  <a:lnTo>
                    <a:pt x="1679" y="3072"/>
                  </a:lnTo>
                  <a:cubicBezTo>
                    <a:pt x="1708" y="3072"/>
                    <a:pt x="1732" y="3048"/>
                    <a:pt x="1732" y="3018"/>
                  </a:cubicBezTo>
                  <a:lnTo>
                    <a:pt x="1732" y="2801"/>
                  </a:lnTo>
                  <a:cubicBezTo>
                    <a:pt x="1732" y="2771"/>
                    <a:pt x="1708" y="2747"/>
                    <a:pt x="1679" y="2747"/>
                  </a:cubicBezTo>
                  <a:lnTo>
                    <a:pt x="871" y="2747"/>
                  </a:lnTo>
                  <a:cubicBezTo>
                    <a:pt x="872" y="2652"/>
                    <a:pt x="854" y="2509"/>
                    <a:pt x="762" y="2347"/>
                  </a:cubicBezTo>
                  <a:cubicBezTo>
                    <a:pt x="598" y="2058"/>
                    <a:pt x="313" y="2058"/>
                    <a:pt x="313" y="2058"/>
                  </a:cubicBezTo>
                  <a:cubicBezTo>
                    <a:pt x="349" y="1207"/>
                    <a:pt x="743" y="947"/>
                    <a:pt x="819" y="905"/>
                  </a:cubicBezTo>
                  <a:lnTo>
                    <a:pt x="1178" y="1526"/>
                  </a:lnTo>
                  <a:lnTo>
                    <a:pt x="1163" y="1535"/>
                  </a:lnTo>
                  <a:cubicBezTo>
                    <a:pt x="1137" y="1550"/>
                    <a:pt x="1128" y="1582"/>
                    <a:pt x="1143" y="1608"/>
                  </a:cubicBezTo>
                  <a:cubicBezTo>
                    <a:pt x="1158" y="1633"/>
                    <a:pt x="1191" y="1642"/>
                    <a:pt x="1216" y="1627"/>
                  </a:cubicBezTo>
                  <a:lnTo>
                    <a:pt x="1282" y="1589"/>
                  </a:lnTo>
                  <a:lnTo>
                    <a:pt x="1442" y="1646"/>
                  </a:lnTo>
                  <a:lnTo>
                    <a:pt x="1673" y="1513"/>
                  </a:lnTo>
                  <a:lnTo>
                    <a:pt x="1703" y="1346"/>
                  </a:lnTo>
                  <a:lnTo>
                    <a:pt x="1769" y="1308"/>
                  </a:lnTo>
                  <a:cubicBezTo>
                    <a:pt x="1795" y="1293"/>
                    <a:pt x="1804" y="1260"/>
                    <a:pt x="1789" y="1235"/>
                  </a:cubicBezTo>
                  <a:cubicBezTo>
                    <a:pt x="1774" y="1210"/>
                    <a:pt x="1741" y="1201"/>
                    <a:pt x="1716" y="1215"/>
                  </a:cubicBezTo>
                  <a:lnTo>
                    <a:pt x="1701" y="1224"/>
                  </a:lnTo>
                  <a:lnTo>
                    <a:pt x="1145" y="261"/>
                  </a:lnTo>
                  <a:lnTo>
                    <a:pt x="1260" y="195"/>
                  </a:lnTo>
                  <a:cubicBezTo>
                    <a:pt x="1286" y="180"/>
                    <a:pt x="1294" y="148"/>
                    <a:pt x="1280" y="122"/>
                  </a:cubicBezTo>
                  <a:lnTo>
                    <a:pt x="1229" y="34"/>
                  </a:lnTo>
                  <a:cubicBezTo>
                    <a:pt x="1214" y="9"/>
                    <a:pt x="1181" y="0"/>
                    <a:pt x="1156" y="15"/>
                  </a:cubicBezTo>
                  <a:lnTo>
                    <a:pt x="403" y="450"/>
                  </a:lnTo>
                  <a:cubicBezTo>
                    <a:pt x="377" y="464"/>
                    <a:pt x="368" y="497"/>
                    <a:pt x="383" y="522"/>
                  </a:cubicBezTo>
                  <a:lnTo>
                    <a:pt x="434" y="610"/>
                  </a:lnTo>
                  <a:cubicBezTo>
                    <a:pt x="449" y="636"/>
                    <a:pt x="481" y="645"/>
                    <a:pt x="507" y="630"/>
                  </a:cubicBezTo>
                  <a:lnTo>
                    <a:pt x="622" y="564"/>
                  </a:lnTo>
                  <a:lnTo>
                    <a:pt x="711" y="718"/>
                  </a:lnTo>
                  <a:cubicBezTo>
                    <a:pt x="0" y="1092"/>
                    <a:pt x="29" y="2058"/>
                    <a:pt x="29" y="205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27" name="Freeform 8"/>
            <p:cNvSpPr/>
            <p:nvPr/>
          </p:nvSpPr>
          <p:spPr bwMode="auto">
            <a:xfrm>
              <a:off x="7080250" y="1238250"/>
              <a:ext cx="692150" cy="438150"/>
            </a:xfrm>
            <a:custGeom>
              <a:avLst/>
              <a:gdLst>
                <a:gd name="T0" fmla="*/ 15 w 931"/>
                <a:gd name="T1" fmla="*/ 555 h 589"/>
                <a:gd name="T2" fmla="*/ 15 w 931"/>
                <a:gd name="T3" fmla="*/ 555 h 589"/>
                <a:gd name="T4" fmla="*/ 15 w 931"/>
                <a:gd name="T5" fmla="*/ 555 h 589"/>
                <a:gd name="T6" fmla="*/ 88 w 931"/>
                <a:gd name="T7" fmla="*/ 574 h 589"/>
                <a:gd name="T8" fmla="*/ 897 w 931"/>
                <a:gd name="T9" fmla="*/ 107 h 589"/>
                <a:gd name="T10" fmla="*/ 916 w 931"/>
                <a:gd name="T11" fmla="*/ 35 h 589"/>
                <a:gd name="T12" fmla="*/ 916 w 931"/>
                <a:gd name="T13" fmla="*/ 35 h 589"/>
                <a:gd name="T14" fmla="*/ 843 w 931"/>
                <a:gd name="T15" fmla="*/ 15 h 589"/>
                <a:gd name="T16" fmla="*/ 35 w 931"/>
                <a:gd name="T17" fmla="*/ 482 h 589"/>
                <a:gd name="T18" fmla="*/ 15 w 931"/>
                <a:gd name="T19" fmla="*/ 555 h 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1" h="589">
                  <a:moveTo>
                    <a:pt x="15" y="555"/>
                  </a:moveTo>
                  <a:lnTo>
                    <a:pt x="15" y="555"/>
                  </a:lnTo>
                  <a:lnTo>
                    <a:pt x="15" y="555"/>
                  </a:lnTo>
                  <a:cubicBezTo>
                    <a:pt x="30" y="580"/>
                    <a:pt x="62" y="589"/>
                    <a:pt x="88" y="574"/>
                  </a:cubicBezTo>
                  <a:lnTo>
                    <a:pt x="897" y="107"/>
                  </a:lnTo>
                  <a:cubicBezTo>
                    <a:pt x="922" y="93"/>
                    <a:pt x="931" y="60"/>
                    <a:pt x="916" y="35"/>
                  </a:cubicBezTo>
                  <a:lnTo>
                    <a:pt x="916" y="35"/>
                  </a:lnTo>
                  <a:cubicBezTo>
                    <a:pt x="902" y="9"/>
                    <a:pt x="869" y="0"/>
                    <a:pt x="843" y="15"/>
                  </a:cubicBezTo>
                  <a:lnTo>
                    <a:pt x="35" y="482"/>
                  </a:lnTo>
                  <a:cubicBezTo>
                    <a:pt x="9" y="497"/>
                    <a:pt x="0" y="529"/>
                    <a:pt x="15" y="555"/>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grpSp>
      <p:sp>
        <p:nvSpPr>
          <p:cNvPr id="4" name="文本框 3"/>
          <p:cNvSpPr txBox="1"/>
          <p:nvPr/>
        </p:nvSpPr>
        <p:spPr>
          <a:xfrm>
            <a:off x="1617980" y="1703070"/>
            <a:ext cx="10231755" cy="2861310"/>
          </a:xfrm>
          <a:prstGeom prst="rect">
            <a:avLst/>
          </a:prstGeom>
          <a:noFill/>
        </p:spPr>
        <p:txBody>
          <a:bodyPr wrap="square" rtlCol="0">
            <a:spAutoFit/>
          </a:bodyPr>
          <a:p>
            <a:pPr algn="just"/>
            <a:r>
              <a:rPr lang="en-US" altLang="zh-CN" sz="2000">
                <a:latin typeface="宋体" panose="02010600030101010101" pitchFamily="2" charset="-122"/>
                <a:ea typeface="宋体" panose="02010600030101010101" pitchFamily="2" charset="-122"/>
              </a:rPr>
              <a:t>  </a:t>
            </a:r>
            <a:r>
              <a:rPr sz="2000">
                <a:latin typeface="宋体" panose="02010600030101010101" pitchFamily="2" charset="-122"/>
                <a:ea typeface="宋体" panose="02010600030101010101" pitchFamily="2" charset="-122"/>
              </a:rPr>
              <a:t>We conclude from our empirical analysis that overconfidence is a factor in the global market for corporate acquisitions. It is not solely a U.S. or Western European phenomenon. The presence of CEO overconfidence in the international merger market indicates that behavioral considerations might occupy an increasing importance in our understanding of executive decision making and the nature of agency conflict within the firm. Our findings also contribute to the growing but still immature literature establishing the importance of human psychological characteristics in understanding corporate decision making.</a:t>
            </a:r>
            <a:endParaRPr sz="200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sz="3600" dirty="0" smtClean="0">
                <a:sym typeface="+mn-ea"/>
              </a:rPr>
              <a:t>Introduction</a:t>
            </a:r>
            <a:endParaRPr kumimoji="1" lang="zh-CN" altLang="en-US" sz="3600" dirty="0"/>
          </a:p>
        </p:txBody>
      </p:sp>
      <p:sp>
        <p:nvSpPr>
          <p:cNvPr id="3" name="文本占位符 2"/>
          <p:cNvSpPr>
            <a:spLocks noGrp="1"/>
          </p:cNvSpPr>
          <p:nvPr>
            <p:ph type="body" sz="quarter" idx="11"/>
          </p:nvPr>
        </p:nvSpPr>
        <p:spPr/>
        <p:txBody>
          <a:bodyPr/>
          <a:lstStyle/>
          <a:p>
            <a:r>
              <a:rPr kumimoji="1" lang="en-US" altLang="zh-CN" dirty="0" smtClean="0"/>
              <a:t>01</a:t>
            </a:r>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10235" y="2352675"/>
            <a:ext cx="7099300" cy="1607185"/>
          </a:xfrm>
        </p:spPr>
        <p:txBody>
          <a:bodyPr/>
          <a:lstStyle/>
          <a:p>
            <a:r>
              <a:rPr kumimoji="1" lang="en-US" altLang="zh-CN" sz="5400" dirty="0" smtClean="0"/>
              <a:t>Thanks for listening!</a:t>
            </a:r>
            <a:endParaRPr kumimoji="1" lang="en-US" altLang="zh-CN" sz="5400" dirty="0" smtClean="0"/>
          </a:p>
        </p:txBody>
      </p:sp>
      <p:sp>
        <p:nvSpPr>
          <p:cNvPr id="4" name="文本占位符 3"/>
          <p:cNvSpPr>
            <a:spLocks noGrp="1"/>
          </p:cNvSpPr>
          <p:nvPr>
            <p:ph type="body" sz="quarter" idx="12"/>
          </p:nvPr>
        </p:nvSpPr>
        <p:spPr>
          <a:xfrm>
            <a:off x="1273142" y="4455046"/>
            <a:ext cx="5772586" cy="277402"/>
          </a:xfrm>
        </p:spPr>
        <p:txBody>
          <a:bodyPr/>
          <a:lstStyle/>
          <a:p>
            <a:pPr algn="r"/>
            <a:r>
              <a:rPr kumimoji="1" lang="en-US" sz="2800" b="1" dirty="0" smtClean="0"/>
              <a:t>16720802 </a:t>
            </a:r>
            <a:r>
              <a:rPr kumimoji="1" lang="zh-CN" altLang="en-US" sz="2800" b="1" dirty="0" smtClean="0"/>
              <a:t>康晓鹏</a:t>
            </a:r>
            <a:endParaRPr kumimoji="1" lang="zh-CN" altLang="en-US" sz="2800" b="1" dirty="0" smtClean="0"/>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sz="3600" dirty="0" smtClean="0">
                <a:sym typeface="+mn-ea"/>
              </a:rPr>
              <a:t>Introduction</a:t>
            </a:r>
            <a:endParaRPr kumimoji="1" lang="zh-CN" altLang="en-US" sz="3600" dirty="0"/>
          </a:p>
        </p:txBody>
      </p:sp>
      <p:sp>
        <p:nvSpPr>
          <p:cNvPr id="3" name="文本占位符 2"/>
          <p:cNvSpPr>
            <a:spLocks noGrp="1"/>
          </p:cNvSpPr>
          <p:nvPr>
            <p:ph type="body" sz="quarter" idx="11"/>
          </p:nvPr>
        </p:nvSpPr>
        <p:spPr/>
        <p:txBody>
          <a:bodyPr/>
          <a:lstStyle/>
          <a:p>
            <a:r>
              <a:rPr kumimoji="1" lang="en-US" altLang="zh-CN" dirty="0" smtClean="0"/>
              <a:t>01</a:t>
            </a:r>
            <a:endParaRPr kumimoji="1" lang="zh-CN" altLang="en-US" dirty="0"/>
          </a:p>
        </p:txBody>
      </p:sp>
      <p:sp>
        <p:nvSpPr>
          <p:cNvPr id="4" name="文本框 8"/>
          <p:cNvSpPr txBox="1"/>
          <p:nvPr/>
        </p:nvSpPr>
        <p:spPr>
          <a:xfrm>
            <a:off x="396875" y="1224915"/>
            <a:ext cx="11397615" cy="440753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30000"/>
              </a:lnSpc>
            </a:pPr>
            <a:r>
              <a:rPr lang="en-US" altLang="zh-CN" sz="2400" b="1" dirty="0">
                <a:solidFill>
                  <a:srgbClr val="000000"/>
                </a:solidFill>
                <a:latin typeface="+mn-ea"/>
              </a:rPr>
              <a:t>    </a:t>
            </a:r>
            <a:r>
              <a:rPr lang="zh-CN" altLang="en-US" sz="2400" b="1" dirty="0">
                <a:solidFill>
                  <a:srgbClr val="000000"/>
                </a:solidFill>
                <a:latin typeface="+mn-ea"/>
              </a:rPr>
              <a:t>This study examines the role that chief executive officer (CEO) overconfidence plays in an explanation of international mergers and acquisitions. Overconfidence helps to explain the number of offers made by a CEO, the frequencies of nondiversifying and diversifying acquisitions, and the use of cash to finance a merger deal.Although overconfidence is an international phenomenon, it is most extensively observed in individuals heading firms headquartered in Christian countries that encourage individualism while de-emphasizing long-term orientation in their national cultures.</a:t>
            </a:r>
            <a:endParaRPr lang="zh-CN" altLang="en-US" sz="2400" b="1" dirty="0">
              <a:solidFill>
                <a:srgbClr val="000000"/>
              </a:solidFill>
              <a:latin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sz="3600" dirty="0" smtClean="0">
                <a:sym typeface="+mn-ea"/>
              </a:rPr>
              <a:t>Introduction</a:t>
            </a:r>
            <a:endParaRPr kumimoji="1" lang="zh-CN" altLang="en-US" sz="3600" dirty="0"/>
          </a:p>
        </p:txBody>
      </p:sp>
      <p:sp>
        <p:nvSpPr>
          <p:cNvPr id="3" name="文本占位符 2"/>
          <p:cNvSpPr>
            <a:spLocks noGrp="1"/>
          </p:cNvSpPr>
          <p:nvPr>
            <p:ph type="body" sz="quarter" idx="11"/>
          </p:nvPr>
        </p:nvSpPr>
        <p:spPr/>
        <p:txBody>
          <a:bodyPr/>
          <a:lstStyle/>
          <a:p>
            <a:r>
              <a:rPr kumimoji="1" lang="en-US" altLang="zh-CN" dirty="0" smtClean="0"/>
              <a:t>01</a:t>
            </a:r>
            <a:endParaRPr kumimoji="1" lang="zh-CN" altLang="en-US" dirty="0"/>
          </a:p>
        </p:txBody>
      </p:sp>
      <p:pic>
        <p:nvPicPr>
          <p:cNvPr id="9" name="图片 8"/>
          <p:cNvPicPr>
            <a:picLocks noChangeAspect="1"/>
          </p:cNvPicPr>
          <p:nvPr/>
        </p:nvPicPr>
        <p:blipFill rotWithShape="1">
          <a:blip r:embed="rId1">
            <a:extLst>
              <a:ext uri="{BEBA8EAE-BF5A-486C-A8C5-ECC9F3942E4B}">
                <a14:imgProps xmlns:a14="http://schemas.microsoft.com/office/drawing/2010/main">
                  <a14:imgLayer r:embed="rId2">
                    <a14:imgEffect>
                      <a14:saturation sat="0"/>
                    </a14:imgEffect>
                  </a14:imgLayer>
                </a14:imgProps>
              </a:ext>
              <a:ext uri="{28A0092B-C50C-407E-A947-70E740481C1C}">
                <a14:useLocalDpi xmlns:a14="http://schemas.microsoft.com/office/drawing/2010/main" val="0"/>
              </a:ext>
            </a:extLst>
          </a:blip>
          <a:srcRect t="12692" b="49236"/>
          <a:stretch>
            <a:fillRect/>
          </a:stretch>
        </p:blipFill>
        <p:spPr>
          <a:xfrm>
            <a:off x="0" y="5207000"/>
            <a:ext cx="12192000" cy="1651000"/>
          </a:xfrm>
          <a:prstGeom prst="rect">
            <a:avLst/>
          </a:prstGeom>
        </p:spPr>
      </p:pic>
      <p:sp>
        <p:nvSpPr>
          <p:cNvPr id="21" name="文本框 8"/>
          <p:cNvSpPr txBox="1"/>
          <p:nvPr/>
        </p:nvSpPr>
        <p:spPr>
          <a:xfrm>
            <a:off x="2188845" y="1410970"/>
            <a:ext cx="9290050" cy="289179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30000"/>
              </a:lnSpc>
            </a:pPr>
            <a:r>
              <a:rPr lang="en-US" sz="2000" dirty="0">
                <a:solidFill>
                  <a:srgbClr val="000000"/>
                </a:solidFill>
                <a:latin typeface="+mn-ea"/>
              </a:rPr>
              <a:t>    </a:t>
            </a:r>
            <a:r>
              <a:rPr sz="2000" dirty="0">
                <a:solidFill>
                  <a:srgbClr val="000000"/>
                </a:solidFill>
                <a:latin typeface="+mn-ea"/>
              </a:rPr>
              <a:t>In this study, we ask two fundamental research questions concerning overconfidence and international merger activity. The 1st question focuses on whether country or country group patterns exist in the distribution of CEO overconfidence.Comparable legal systems and national cultures or shared standards of business practices might produce similarities in managerial decision making as we examine our sample of international mergers.</a:t>
            </a:r>
            <a:endParaRPr sz="2000" dirty="0">
              <a:solidFill>
                <a:srgbClr val="000000"/>
              </a:solidFill>
              <a:latin typeface="+mn-ea"/>
            </a:endParaRPr>
          </a:p>
        </p:txBody>
      </p:sp>
      <p:cxnSp>
        <p:nvCxnSpPr>
          <p:cNvPr id="15" name="直线连接符 14"/>
          <p:cNvCxnSpPr/>
          <p:nvPr/>
        </p:nvCxnSpPr>
        <p:spPr>
          <a:xfrm>
            <a:off x="2522863" y="1853668"/>
            <a:ext cx="0" cy="104660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24" name="组合 20"/>
          <p:cNvGrpSpPr/>
          <p:nvPr/>
        </p:nvGrpSpPr>
        <p:grpSpPr>
          <a:xfrm>
            <a:off x="497205" y="2086610"/>
            <a:ext cx="1120775" cy="1499870"/>
            <a:chOff x="6257925" y="-9525"/>
            <a:chExt cx="1514475" cy="2341563"/>
          </a:xfrm>
          <a:solidFill>
            <a:schemeClr val="tx1"/>
          </a:solidFill>
        </p:grpSpPr>
        <p:sp>
          <p:nvSpPr>
            <p:cNvPr id="25" name="Freeform 6"/>
            <p:cNvSpPr/>
            <p:nvPr/>
          </p:nvSpPr>
          <p:spPr bwMode="auto">
            <a:xfrm>
              <a:off x="6551613" y="-9525"/>
              <a:ext cx="484188" cy="327025"/>
            </a:xfrm>
            <a:custGeom>
              <a:avLst/>
              <a:gdLst>
                <a:gd name="T0" fmla="*/ 25 w 652"/>
                <a:gd name="T1" fmla="*/ 406 h 440"/>
                <a:gd name="T2" fmla="*/ 25 w 652"/>
                <a:gd name="T3" fmla="*/ 406 h 440"/>
                <a:gd name="T4" fmla="*/ 98 w 652"/>
                <a:gd name="T5" fmla="*/ 425 h 440"/>
                <a:gd name="T6" fmla="*/ 618 w 652"/>
                <a:gd name="T7" fmla="*/ 125 h 440"/>
                <a:gd name="T8" fmla="*/ 637 w 652"/>
                <a:gd name="T9" fmla="*/ 52 h 440"/>
                <a:gd name="T10" fmla="*/ 626 w 652"/>
                <a:gd name="T11" fmla="*/ 33 h 440"/>
                <a:gd name="T12" fmla="*/ 554 w 652"/>
                <a:gd name="T13" fmla="*/ 14 h 440"/>
                <a:gd name="T14" fmla="*/ 34 w 652"/>
                <a:gd name="T15" fmla="*/ 314 h 440"/>
                <a:gd name="T16" fmla="*/ 14 w 652"/>
                <a:gd name="T17" fmla="*/ 386 h 440"/>
                <a:gd name="T18" fmla="*/ 25 w 652"/>
                <a:gd name="T19"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2" h="440">
                  <a:moveTo>
                    <a:pt x="25" y="406"/>
                  </a:moveTo>
                  <a:lnTo>
                    <a:pt x="25" y="406"/>
                  </a:lnTo>
                  <a:cubicBezTo>
                    <a:pt x="40" y="431"/>
                    <a:pt x="73" y="440"/>
                    <a:pt x="98" y="425"/>
                  </a:cubicBezTo>
                  <a:lnTo>
                    <a:pt x="618" y="125"/>
                  </a:lnTo>
                  <a:cubicBezTo>
                    <a:pt x="643" y="111"/>
                    <a:pt x="652" y="78"/>
                    <a:pt x="637" y="52"/>
                  </a:cubicBezTo>
                  <a:lnTo>
                    <a:pt x="626" y="33"/>
                  </a:lnTo>
                  <a:cubicBezTo>
                    <a:pt x="612" y="9"/>
                    <a:pt x="579" y="0"/>
                    <a:pt x="554" y="14"/>
                  </a:cubicBezTo>
                  <a:lnTo>
                    <a:pt x="34" y="314"/>
                  </a:lnTo>
                  <a:cubicBezTo>
                    <a:pt x="8" y="328"/>
                    <a:pt x="0" y="361"/>
                    <a:pt x="14" y="386"/>
                  </a:cubicBezTo>
                  <a:lnTo>
                    <a:pt x="25" y="406"/>
                  </a:ln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26" name="Freeform 7"/>
            <p:cNvSpPr>
              <a:spLocks noEditPoints="1"/>
            </p:cNvSpPr>
            <p:nvPr/>
          </p:nvSpPr>
          <p:spPr bwMode="auto">
            <a:xfrm>
              <a:off x="6257925" y="53975"/>
              <a:ext cx="1339850" cy="2278063"/>
            </a:xfrm>
            <a:custGeom>
              <a:avLst/>
              <a:gdLst>
                <a:gd name="T0" fmla="*/ 404 w 1804"/>
                <a:gd name="T1" fmla="*/ 2367 h 3072"/>
                <a:gd name="T2" fmla="*/ 404 w 1804"/>
                <a:gd name="T3" fmla="*/ 2367 h 3072"/>
                <a:gd name="T4" fmla="*/ 550 w 1804"/>
                <a:gd name="T5" fmla="*/ 2513 h 3072"/>
                <a:gd name="T6" fmla="*/ 404 w 1804"/>
                <a:gd name="T7" fmla="*/ 2659 h 3072"/>
                <a:gd name="T8" fmla="*/ 259 w 1804"/>
                <a:gd name="T9" fmla="*/ 2513 h 3072"/>
                <a:gd name="T10" fmla="*/ 404 w 1804"/>
                <a:gd name="T11" fmla="*/ 2367 h 3072"/>
                <a:gd name="T12" fmla="*/ 29 w 1804"/>
                <a:gd name="T13" fmla="*/ 2058 h 3072"/>
                <a:gd name="T14" fmla="*/ 29 w 1804"/>
                <a:gd name="T15" fmla="*/ 2058 h 3072"/>
                <a:gd name="T16" fmla="*/ 29 w 1804"/>
                <a:gd name="T17" fmla="*/ 2801 h 3072"/>
                <a:gd name="T18" fmla="*/ 29 w 1804"/>
                <a:gd name="T19" fmla="*/ 2952 h 3072"/>
                <a:gd name="T20" fmla="*/ 29 w 1804"/>
                <a:gd name="T21" fmla="*/ 3018 h 3072"/>
                <a:gd name="T22" fmla="*/ 82 w 1804"/>
                <a:gd name="T23" fmla="*/ 3072 h 3072"/>
                <a:gd name="T24" fmla="*/ 1679 w 1804"/>
                <a:gd name="T25" fmla="*/ 3072 h 3072"/>
                <a:gd name="T26" fmla="*/ 1732 w 1804"/>
                <a:gd name="T27" fmla="*/ 3018 h 3072"/>
                <a:gd name="T28" fmla="*/ 1732 w 1804"/>
                <a:gd name="T29" fmla="*/ 2801 h 3072"/>
                <a:gd name="T30" fmla="*/ 1679 w 1804"/>
                <a:gd name="T31" fmla="*/ 2747 h 3072"/>
                <a:gd name="T32" fmla="*/ 871 w 1804"/>
                <a:gd name="T33" fmla="*/ 2747 h 3072"/>
                <a:gd name="T34" fmla="*/ 762 w 1804"/>
                <a:gd name="T35" fmla="*/ 2347 h 3072"/>
                <a:gd name="T36" fmla="*/ 313 w 1804"/>
                <a:gd name="T37" fmla="*/ 2058 h 3072"/>
                <a:gd name="T38" fmla="*/ 819 w 1804"/>
                <a:gd name="T39" fmla="*/ 905 h 3072"/>
                <a:gd name="T40" fmla="*/ 1178 w 1804"/>
                <a:gd name="T41" fmla="*/ 1526 h 3072"/>
                <a:gd name="T42" fmla="*/ 1163 w 1804"/>
                <a:gd name="T43" fmla="*/ 1535 h 3072"/>
                <a:gd name="T44" fmla="*/ 1143 w 1804"/>
                <a:gd name="T45" fmla="*/ 1608 h 3072"/>
                <a:gd name="T46" fmla="*/ 1216 w 1804"/>
                <a:gd name="T47" fmla="*/ 1627 h 3072"/>
                <a:gd name="T48" fmla="*/ 1282 w 1804"/>
                <a:gd name="T49" fmla="*/ 1589 h 3072"/>
                <a:gd name="T50" fmla="*/ 1442 w 1804"/>
                <a:gd name="T51" fmla="*/ 1646 h 3072"/>
                <a:gd name="T52" fmla="*/ 1673 w 1804"/>
                <a:gd name="T53" fmla="*/ 1513 h 3072"/>
                <a:gd name="T54" fmla="*/ 1703 w 1804"/>
                <a:gd name="T55" fmla="*/ 1346 h 3072"/>
                <a:gd name="T56" fmla="*/ 1769 w 1804"/>
                <a:gd name="T57" fmla="*/ 1308 h 3072"/>
                <a:gd name="T58" fmla="*/ 1789 w 1804"/>
                <a:gd name="T59" fmla="*/ 1235 h 3072"/>
                <a:gd name="T60" fmla="*/ 1716 w 1804"/>
                <a:gd name="T61" fmla="*/ 1215 h 3072"/>
                <a:gd name="T62" fmla="*/ 1701 w 1804"/>
                <a:gd name="T63" fmla="*/ 1224 h 3072"/>
                <a:gd name="T64" fmla="*/ 1145 w 1804"/>
                <a:gd name="T65" fmla="*/ 261 h 3072"/>
                <a:gd name="T66" fmla="*/ 1260 w 1804"/>
                <a:gd name="T67" fmla="*/ 195 h 3072"/>
                <a:gd name="T68" fmla="*/ 1280 w 1804"/>
                <a:gd name="T69" fmla="*/ 122 h 3072"/>
                <a:gd name="T70" fmla="*/ 1229 w 1804"/>
                <a:gd name="T71" fmla="*/ 34 h 3072"/>
                <a:gd name="T72" fmla="*/ 1156 w 1804"/>
                <a:gd name="T73" fmla="*/ 15 h 3072"/>
                <a:gd name="T74" fmla="*/ 403 w 1804"/>
                <a:gd name="T75" fmla="*/ 450 h 3072"/>
                <a:gd name="T76" fmla="*/ 383 w 1804"/>
                <a:gd name="T77" fmla="*/ 522 h 3072"/>
                <a:gd name="T78" fmla="*/ 434 w 1804"/>
                <a:gd name="T79" fmla="*/ 610 h 3072"/>
                <a:gd name="T80" fmla="*/ 507 w 1804"/>
                <a:gd name="T81" fmla="*/ 630 h 3072"/>
                <a:gd name="T82" fmla="*/ 622 w 1804"/>
                <a:gd name="T83" fmla="*/ 564 h 3072"/>
                <a:gd name="T84" fmla="*/ 711 w 1804"/>
                <a:gd name="T85" fmla="*/ 718 h 3072"/>
                <a:gd name="T86" fmla="*/ 29 w 1804"/>
                <a:gd name="T87" fmla="*/ 2058 h 3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04" h="3072">
                  <a:moveTo>
                    <a:pt x="404" y="2367"/>
                  </a:moveTo>
                  <a:lnTo>
                    <a:pt x="404" y="2367"/>
                  </a:lnTo>
                  <a:cubicBezTo>
                    <a:pt x="485" y="2367"/>
                    <a:pt x="550" y="2432"/>
                    <a:pt x="550" y="2513"/>
                  </a:cubicBezTo>
                  <a:cubicBezTo>
                    <a:pt x="550" y="2593"/>
                    <a:pt x="485" y="2659"/>
                    <a:pt x="404" y="2659"/>
                  </a:cubicBezTo>
                  <a:cubicBezTo>
                    <a:pt x="324" y="2659"/>
                    <a:pt x="259" y="2593"/>
                    <a:pt x="259" y="2513"/>
                  </a:cubicBezTo>
                  <a:cubicBezTo>
                    <a:pt x="259" y="2432"/>
                    <a:pt x="324" y="2367"/>
                    <a:pt x="404" y="2367"/>
                  </a:cubicBezTo>
                  <a:close/>
                  <a:moveTo>
                    <a:pt x="29" y="2058"/>
                  </a:moveTo>
                  <a:lnTo>
                    <a:pt x="29" y="2058"/>
                  </a:lnTo>
                  <a:lnTo>
                    <a:pt x="29" y="2801"/>
                  </a:lnTo>
                  <a:lnTo>
                    <a:pt x="29" y="2952"/>
                  </a:lnTo>
                  <a:lnTo>
                    <a:pt x="29" y="3018"/>
                  </a:lnTo>
                  <a:cubicBezTo>
                    <a:pt x="29" y="3048"/>
                    <a:pt x="53" y="3072"/>
                    <a:pt x="82" y="3072"/>
                  </a:cubicBezTo>
                  <a:lnTo>
                    <a:pt x="1679" y="3072"/>
                  </a:lnTo>
                  <a:cubicBezTo>
                    <a:pt x="1708" y="3072"/>
                    <a:pt x="1732" y="3048"/>
                    <a:pt x="1732" y="3018"/>
                  </a:cubicBezTo>
                  <a:lnTo>
                    <a:pt x="1732" y="2801"/>
                  </a:lnTo>
                  <a:cubicBezTo>
                    <a:pt x="1732" y="2771"/>
                    <a:pt x="1708" y="2747"/>
                    <a:pt x="1679" y="2747"/>
                  </a:cubicBezTo>
                  <a:lnTo>
                    <a:pt x="871" y="2747"/>
                  </a:lnTo>
                  <a:cubicBezTo>
                    <a:pt x="872" y="2652"/>
                    <a:pt x="854" y="2509"/>
                    <a:pt x="762" y="2347"/>
                  </a:cubicBezTo>
                  <a:cubicBezTo>
                    <a:pt x="598" y="2058"/>
                    <a:pt x="313" y="2058"/>
                    <a:pt x="313" y="2058"/>
                  </a:cubicBezTo>
                  <a:cubicBezTo>
                    <a:pt x="349" y="1207"/>
                    <a:pt x="743" y="947"/>
                    <a:pt x="819" y="905"/>
                  </a:cubicBezTo>
                  <a:lnTo>
                    <a:pt x="1178" y="1526"/>
                  </a:lnTo>
                  <a:lnTo>
                    <a:pt x="1163" y="1535"/>
                  </a:lnTo>
                  <a:cubicBezTo>
                    <a:pt x="1137" y="1550"/>
                    <a:pt x="1128" y="1582"/>
                    <a:pt x="1143" y="1608"/>
                  </a:cubicBezTo>
                  <a:cubicBezTo>
                    <a:pt x="1158" y="1633"/>
                    <a:pt x="1191" y="1642"/>
                    <a:pt x="1216" y="1627"/>
                  </a:cubicBezTo>
                  <a:lnTo>
                    <a:pt x="1282" y="1589"/>
                  </a:lnTo>
                  <a:lnTo>
                    <a:pt x="1442" y="1646"/>
                  </a:lnTo>
                  <a:lnTo>
                    <a:pt x="1673" y="1513"/>
                  </a:lnTo>
                  <a:lnTo>
                    <a:pt x="1703" y="1346"/>
                  </a:lnTo>
                  <a:lnTo>
                    <a:pt x="1769" y="1308"/>
                  </a:lnTo>
                  <a:cubicBezTo>
                    <a:pt x="1795" y="1293"/>
                    <a:pt x="1804" y="1260"/>
                    <a:pt x="1789" y="1235"/>
                  </a:cubicBezTo>
                  <a:cubicBezTo>
                    <a:pt x="1774" y="1210"/>
                    <a:pt x="1741" y="1201"/>
                    <a:pt x="1716" y="1215"/>
                  </a:cubicBezTo>
                  <a:lnTo>
                    <a:pt x="1701" y="1224"/>
                  </a:lnTo>
                  <a:lnTo>
                    <a:pt x="1145" y="261"/>
                  </a:lnTo>
                  <a:lnTo>
                    <a:pt x="1260" y="195"/>
                  </a:lnTo>
                  <a:cubicBezTo>
                    <a:pt x="1286" y="180"/>
                    <a:pt x="1294" y="148"/>
                    <a:pt x="1280" y="122"/>
                  </a:cubicBezTo>
                  <a:lnTo>
                    <a:pt x="1229" y="34"/>
                  </a:lnTo>
                  <a:cubicBezTo>
                    <a:pt x="1214" y="9"/>
                    <a:pt x="1181" y="0"/>
                    <a:pt x="1156" y="15"/>
                  </a:cubicBezTo>
                  <a:lnTo>
                    <a:pt x="403" y="450"/>
                  </a:lnTo>
                  <a:cubicBezTo>
                    <a:pt x="377" y="464"/>
                    <a:pt x="368" y="497"/>
                    <a:pt x="383" y="522"/>
                  </a:cubicBezTo>
                  <a:lnTo>
                    <a:pt x="434" y="610"/>
                  </a:lnTo>
                  <a:cubicBezTo>
                    <a:pt x="449" y="636"/>
                    <a:pt x="481" y="645"/>
                    <a:pt x="507" y="630"/>
                  </a:cubicBezTo>
                  <a:lnTo>
                    <a:pt x="622" y="564"/>
                  </a:lnTo>
                  <a:lnTo>
                    <a:pt x="711" y="718"/>
                  </a:lnTo>
                  <a:cubicBezTo>
                    <a:pt x="0" y="1092"/>
                    <a:pt x="29" y="2058"/>
                    <a:pt x="29" y="205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27" name="Freeform 8"/>
            <p:cNvSpPr/>
            <p:nvPr/>
          </p:nvSpPr>
          <p:spPr bwMode="auto">
            <a:xfrm>
              <a:off x="7080250" y="1238250"/>
              <a:ext cx="692150" cy="438150"/>
            </a:xfrm>
            <a:custGeom>
              <a:avLst/>
              <a:gdLst>
                <a:gd name="T0" fmla="*/ 15 w 931"/>
                <a:gd name="T1" fmla="*/ 555 h 589"/>
                <a:gd name="T2" fmla="*/ 15 w 931"/>
                <a:gd name="T3" fmla="*/ 555 h 589"/>
                <a:gd name="T4" fmla="*/ 15 w 931"/>
                <a:gd name="T5" fmla="*/ 555 h 589"/>
                <a:gd name="T6" fmla="*/ 88 w 931"/>
                <a:gd name="T7" fmla="*/ 574 h 589"/>
                <a:gd name="T8" fmla="*/ 897 w 931"/>
                <a:gd name="T9" fmla="*/ 107 h 589"/>
                <a:gd name="T10" fmla="*/ 916 w 931"/>
                <a:gd name="T11" fmla="*/ 35 h 589"/>
                <a:gd name="T12" fmla="*/ 916 w 931"/>
                <a:gd name="T13" fmla="*/ 35 h 589"/>
                <a:gd name="T14" fmla="*/ 843 w 931"/>
                <a:gd name="T15" fmla="*/ 15 h 589"/>
                <a:gd name="T16" fmla="*/ 35 w 931"/>
                <a:gd name="T17" fmla="*/ 482 h 589"/>
                <a:gd name="T18" fmla="*/ 15 w 931"/>
                <a:gd name="T19" fmla="*/ 555 h 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1" h="589">
                  <a:moveTo>
                    <a:pt x="15" y="555"/>
                  </a:moveTo>
                  <a:lnTo>
                    <a:pt x="15" y="555"/>
                  </a:lnTo>
                  <a:lnTo>
                    <a:pt x="15" y="555"/>
                  </a:lnTo>
                  <a:cubicBezTo>
                    <a:pt x="30" y="580"/>
                    <a:pt x="62" y="589"/>
                    <a:pt x="88" y="574"/>
                  </a:cubicBezTo>
                  <a:lnTo>
                    <a:pt x="897" y="107"/>
                  </a:lnTo>
                  <a:cubicBezTo>
                    <a:pt x="922" y="93"/>
                    <a:pt x="931" y="60"/>
                    <a:pt x="916" y="35"/>
                  </a:cubicBezTo>
                  <a:lnTo>
                    <a:pt x="916" y="35"/>
                  </a:lnTo>
                  <a:cubicBezTo>
                    <a:pt x="902" y="9"/>
                    <a:pt x="869" y="0"/>
                    <a:pt x="843" y="15"/>
                  </a:cubicBezTo>
                  <a:lnTo>
                    <a:pt x="35" y="482"/>
                  </a:lnTo>
                  <a:cubicBezTo>
                    <a:pt x="9" y="497"/>
                    <a:pt x="0" y="529"/>
                    <a:pt x="15" y="555"/>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sz="3600" dirty="0" smtClean="0">
                <a:sym typeface="+mn-ea"/>
              </a:rPr>
              <a:t>Introduction</a:t>
            </a:r>
            <a:endParaRPr kumimoji="1" lang="zh-CN" altLang="en-US" sz="3600" dirty="0"/>
          </a:p>
        </p:txBody>
      </p:sp>
      <p:sp>
        <p:nvSpPr>
          <p:cNvPr id="3" name="文本占位符 2"/>
          <p:cNvSpPr>
            <a:spLocks noGrp="1"/>
          </p:cNvSpPr>
          <p:nvPr>
            <p:ph type="body" sz="quarter" idx="11"/>
          </p:nvPr>
        </p:nvSpPr>
        <p:spPr/>
        <p:txBody>
          <a:bodyPr/>
          <a:lstStyle/>
          <a:p>
            <a:r>
              <a:rPr kumimoji="1" lang="en-US" altLang="zh-CN" dirty="0" smtClean="0"/>
              <a:t>01</a:t>
            </a:r>
            <a:endParaRPr kumimoji="1" lang="zh-CN" altLang="en-US" dirty="0"/>
          </a:p>
        </p:txBody>
      </p:sp>
      <p:pic>
        <p:nvPicPr>
          <p:cNvPr id="9" name="图片 8"/>
          <p:cNvPicPr>
            <a:picLocks noChangeAspect="1"/>
          </p:cNvPicPr>
          <p:nvPr/>
        </p:nvPicPr>
        <p:blipFill rotWithShape="1">
          <a:blip r:embed="rId1">
            <a:extLst>
              <a:ext uri="{BEBA8EAE-BF5A-486C-A8C5-ECC9F3942E4B}">
                <a14:imgProps xmlns:a14="http://schemas.microsoft.com/office/drawing/2010/main">
                  <a14:imgLayer r:embed="rId2">
                    <a14:imgEffect>
                      <a14:saturation sat="0"/>
                    </a14:imgEffect>
                  </a14:imgLayer>
                </a14:imgProps>
              </a:ext>
              <a:ext uri="{28A0092B-C50C-407E-A947-70E740481C1C}">
                <a14:useLocalDpi xmlns:a14="http://schemas.microsoft.com/office/drawing/2010/main" val="0"/>
              </a:ext>
            </a:extLst>
          </a:blip>
          <a:srcRect t="12692" b="49236"/>
          <a:stretch>
            <a:fillRect/>
          </a:stretch>
        </p:blipFill>
        <p:spPr>
          <a:xfrm>
            <a:off x="0" y="5207000"/>
            <a:ext cx="12192000" cy="1651000"/>
          </a:xfrm>
          <a:prstGeom prst="rect">
            <a:avLst/>
          </a:prstGeom>
        </p:spPr>
      </p:pic>
      <p:sp>
        <p:nvSpPr>
          <p:cNvPr id="21" name="文本框 8"/>
          <p:cNvSpPr txBox="1"/>
          <p:nvPr/>
        </p:nvSpPr>
        <p:spPr>
          <a:xfrm>
            <a:off x="2123440" y="1380490"/>
            <a:ext cx="9290050" cy="32918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30000"/>
              </a:lnSpc>
            </a:pPr>
            <a:r>
              <a:rPr lang="en-US" sz="2000" dirty="0">
                <a:solidFill>
                  <a:srgbClr val="000000"/>
                </a:solidFill>
                <a:latin typeface="+mn-ea"/>
              </a:rPr>
              <a:t>     </a:t>
            </a:r>
            <a:r>
              <a:rPr sz="2000" dirty="0">
                <a:solidFill>
                  <a:srgbClr val="000000"/>
                </a:solidFill>
                <a:latin typeface="+mn-ea"/>
              </a:rPr>
              <a:t>Our 2nd question investigates whether the results reported by Malmendier and Tate (2008) regarding U.S. mergers by overconfident managers hold internationally and focuses on how overconfident managers conduct their mergers. Given significant international differences in the regulation of corporate merger activity and the availability of capital to support acquisitions, it is uncertain whether the results reported for th</a:t>
            </a:r>
            <a:r>
              <a:rPr lang="en-US" sz="2000" dirty="0">
                <a:solidFill>
                  <a:srgbClr val="000000"/>
                </a:solidFill>
                <a:latin typeface="+mn-ea"/>
              </a:rPr>
              <a:t>e </a:t>
            </a:r>
            <a:r>
              <a:rPr sz="2000" dirty="0">
                <a:solidFill>
                  <a:srgbClr val="000000"/>
                </a:solidFill>
                <a:latin typeface="+mn-ea"/>
              </a:rPr>
              <a:t>United States apply to the broader set of global mergers.</a:t>
            </a:r>
            <a:endParaRPr sz="2000" dirty="0">
              <a:solidFill>
                <a:srgbClr val="000000"/>
              </a:solidFill>
              <a:latin typeface="+mn-ea"/>
            </a:endParaRPr>
          </a:p>
        </p:txBody>
      </p:sp>
      <p:cxnSp>
        <p:nvCxnSpPr>
          <p:cNvPr id="15" name="直线连接符 14"/>
          <p:cNvCxnSpPr/>
          <p:nvPr/>
        </p:nvCxnSpPr>
        <p:spPr>
          <a:xfrm>
            <a:off x="2522863" y="1853668"/>
            <a:ext cx="0" cy="104660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24" name="组合 20"/>
          <p:cNvGrpSpPr/>
          <p:nvPr/>
        </p:nvGrpSpPr>
        <p:grpSpPr>
          <a:xfrm>
            <a:off x="497205" y="2086610"/>
            <a:ext cx="1120775" cy="1499870"/>
            <a:chOff x="6257925" y="-9525"/>
            <a:chExt cx="1514475" cy="2341563"/>
          </a:xfrm>
          <a:solidFill>
            <a:schemeClr val="tx1"/>
          </a:solidFill>
        </p:grpSpPr>
        <p:sp>
          <p:nvSpPr>
            <p:cNvPr id="25" name="Freeform 6"/>
            <p:cNvSpPr/>
            <p:nvPr/>
          </p:nvSpPr>
          <p:spPr bwMode="auto">
            <a:xfrm>
              <a:off x="6551613" y="-9525"/>
              <a:ext cx="484188" cy="327025"/>
            </a:xfrm>
            <a:custGeom>
              <a:avLst/>
              <a:gdLst>
                <a:gd name="T0" fmla="*/ 25 w 652"/>
                <a:gd name="T1" fmla="*/ 406 h 440"/>
                <a:gd name="T2" fmla="*/ 25 w 652"/>
                <a:gd name="T3" fmla="*/ 406 h 440"/>
                <a:gd name="T4" fmla="*/ 98 w 652"/>
                <a:gd name="T5" fmla="*/ 425 h 440"/>
                <a:gd name="T6" fmla="*/ 618 w 652"/>
                <a:gd name="T7" fmla="*/ 125 h 440"/>
                <a:gd name="T8" fmla="*/ 637 w 652"/>
                <a:gd name="T9" fmla="*/ 52 h 440"/>
                <a:gd name="T10" fmla="*/ 626 w 652"/>
                <a:gd name="T11" fmla="*/ 33 h 440"/>
                <a:gd name="T12" fmla="*/ 554 w 652"/>
                <a:gd name="T13" fmla="*/ 14 h 440"/>
                <a:gd name="T14" fmla="*/ 34 w 652"/>
                <a:gd name="T15" fmla="*/ 314 h 440"/>
                <a:gd name="T16" fmla="*/ 14 w 652"/>
                <a:gd name="T17" fmla="*/ 386 h 440"/>
                <a:gd name="T18" fmla="*/ 25 w 652"/>
                <a:gd name="T19"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2" h="440">
                  <a:moveTo>
                    <a:pt x="25" y="406"/>
                  </a:moveTo>
                  <a:lnTo>
                    <a:pt x="25" y="406"/>
                  </a:lnTo>
                  <a:cubicBezTo>
                    <a:pt x="40" y="431"/>
                    <a:pt x="73" y="440"/>
                    <a:pt x="98" y="425"/>
                  </a:cubicBezTo>
                  <a:lnTo>
                    <a:pt x="618" y="125"/>
                  </a:lnTo>
                  <a:cubicBezTo>
                    <a:pt x="643" y="111"/>
                    <a:pt x="652" y="78"/>
                    <a:pt x="637" y="52"/>
                  </a:cubicBezTo>
                  <a:lnTo>
                    <a:pt x="626" y="33"/>
                  </a:lnTo>
                  <a:cubicBezTo>
                    <a:pt x="612" y="9"/>
                    <a:pt x="579" y="0"/>
                    <a:pt x="554" y="14"/>
                  </a:cubicBezTo>
                  <a:lnTo>
                    <a:pt x="34" y="314"/>
                  </a:lnTo>
                  <a:cubicBezTo>
                    <a:pt x="8" y="328"/>
                    <a:pt x="0" y="361"/>
                    <a:pt x="14" y="386"/>
                  </a:cubicBezTo>
                  <a:lnTo>
                    <a:pt x="25" y="406"/>
                  </a:ln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26" name="Freeform 7"/>
            <p:cNvSpPr>
              <a:spLocks noEditPoints="1"/>
            </p:cNvSpPr>
            <p:nvPr/>
          </p:nvSpPr>
          <p:spPr bwMode="auto">
            <a:xfrm>
              <a:off x="6257925" y="53975"/>
              <a:ext cx="1339850" cy="2278063"/>
            </a:xfrm>
            <a:custGeom>
              <a:avLst/>
              <a:gdLst>
                <a:gd name="T0" fmla="*/ 404 w 1804"/>
                <a:gd name="T1" fmla="*/ 2367 h 3072"/>
                <a:gd name="T2" fmla="*/ 404 w 1804"/>
                <a:gd name="T3" fmla="*/ 2367 h 3072"/>
                <a:gd name="T4" fmla="*/ 550 w 1804"/>
                <a:gd name="T5" fmla="*/ 2513 h 3072"/>
                <a:gd name="T6" fmla="*/ 404 w 1804"/>
                <a:gd name="T7" fmla="*/ 2659 h 3072"/>
                <a:gd name="T8" fmla="*/ 259 w 1804"/>
                <a:gd name="T9" fmla="*/ 2513 h 3072"/>
                <a:gd name="T10" fmla="*/ 404 w 1804"/>
                <a:gd name="T11" fmla="*/ 2367 h 3072"/>
                <a:gd name="T12" fmla="*/ 29 w 1804"/>
                <a:gd name="T13" fmla="*/ 2058 h 3072"/>
                <a:gd name="T14" fmla="*/ 29 w 1804"/>
                <a:gd name="T15" fmla="*/ 2058 h 3072"/>
                <a:gd name="T16" fmla="*/ 29 w 1804"/>
                <a:gd name="T17" fmla="*/ 2801 h 3072"/>
                <a:gd name="T18" fmla="*/ 29 w 1804"/>
                <a:gd name="T19" fmla="*/ 2952 h 3072"/>
                <a:gd name="T20" fmla="*/ 29 w 1804"/>
                <a:gd name="T21" fmla="*/ 3018 h 3072"/>
                <a:gd name="T22" fmla="*/ 82 w 1804"/>
                <a:gd name="T23" fmla="*/ 3072 h 3072"/>
                <a:gd name="T24" fmla="*/ 1679 w 1804"/>
                <a:gd name="T25" fmla="*/ 3072 h 3072"/>
                <a:gd name="T26" fmla="*/ 1732 w 1804"/>
                <a:gd name="T27" fmla="*/ 3018 h 3072"/>
                <a:gd name="T28" fmla="*/ 1732 w 1804"/>
                <a:gd name="T29" fmla="*/ 2801 h 3072"/>
                <a:gd name="T30" fmla="*/ 1679 w 1804"/>
                <a:gd name="T31" fmla="*/ 2747 h 3072"/>
                <a:gd name="T32" fmla="*/ 871 w 1804"/>
                <a:gd name="T33" fmla="*/ 2747 h 3072"/>
                <a:gd name="T34" fmla="*/ 762 w 1804"/>
                <a:gd name="T35" fmla="*/ 2347 h 3072"/>
                <a:gd name="T36" fmla="*/ 313 w 1804"/>
                <a:gd name="T37" fmla="*/ 2058 h 3072"/>
                <a:gd name="T38" fmla="*/ 819 w 1804"/>
                <a:gd name="T39" fmla="*/ 905 h 3072"/>
                <a:gd name="T40" fmla="*/ 1178 w 1804"/>
                <a:gd name="T41" fmla="*/ 1526 h 3072"/>
                <a:gd name="T42" fmla="*/ 1163 w 1804"/>
                <a:gd name="T43" fmla="*/ 1535 h 3072"/>
                <a:gd name="T44" fmla="*/ 1143 w 1804"/>
                <a:gd name="T45" fmla="*/ 1608 h 3072"/>
                <a:gd name="T46" fmla="*/ 1216 w 1804"/>
                <a:gd name="T47" fmla="*/ 1627 h 3072"/>
                <a:gd name="T48" fmla="*/ 1282 w 1804"/>
                <a:gd name="T49" fmla="*/ 1589 h 3072"/>
                <a:gd name="T50" fmla="*/ 1442 w 1804"/>
                <a:gd name="T51" fmla="*/ 1646 h 3072"/>
                <a:gd name="T52" fmla="*/ 1673 w 1804"/>
                <a:gd name="T53" fmla="*/ 1513 h 3072"/>
                <a:gd name="T54" fmla="*/ 1703 w 1804"/>
                <a:gd name="T55" fmla="*/ 1346 h 3072"/>
                <a:gd name="T56" fmla="*/ 1769 w 1804"/>
                <a:gd name="T57" fmla="*/ 1308 h 3072"/>
                <a:gd name="T58" fmla="*/ 1789 w 1804"/>
                <a:gd name="T59" fmla="*/ 1235 h 3072"/>
                <a:gd name="T60" fmla="*/ 1716 w 1804"/>
                <a:gd name="T61" fmla="*/ 1215 h 3072"/>
                <a:gd name="T62" fmla="*/ 1701 w 1804"/>
                <a:gd name="T63" fmla="*/ 1224 h 3072"/>
                <a:gd name="T64" fmla="*/ 1145 w 1804"/>
                <a:gd name="T65" fmla="*/ 261 h 3072"/>
                <a:gd name="T66" fmla="*/ 1260 w 1804"/>
                <a:gd name="T67" fmla="*/ 195 h 3072"/>
                <a:gd name="T68" fmla="*/ 1280 w 1804"/>
                <a:gd name="T69" fmla="*/ 122 h 3072"/>
                <a:gd name="T70" fmla="*/ 1229 w 1804"/>
                <a:gd name="T71" fmla="*/ 34 h 3072"/>
                <a:gd name="T72" fmla="*/ 1156 w 1804"/>
                <a:gd name="T73" fmla="*/ 15 h 3072"/>
                <a:gd name="T74" fmla="*/ 403 w 1804"/>
                <a:gd name="T75" fmla="*/ 450 h 3072"/>
                <a:gd name="T76" fmla="*/ 383 w 1804"/>
                <a:gd name="T77" fmla="*/ 522 h 3072"/>
                <a:gd name="T78" fmla="*/ 434 w 1804"/>
                <a:gd name="T79" fmla="*/ 610 h 3072"/>
                <a:gd name="T80" fmla="*/ 507 w 1804"/>
                <a:gd name="T81" fmla="*/ 630 h 3072"/>
                <a:gd name="T82" fmla="*/ 622 w 1804"/>
                <a:gd name="T83" fmla="*/ 564 h 3072"/>
                <a:gd name="T84" fmla="*/ 711 w 1804"/>
                <a:gd name="T85" fmla="*/ 718 h 3072"/>
                <a:gd name="T86" fmla="*/ 29 w 1804"/>
                <a:gd name="T87" fmla="*/ 2058 h 3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04" h="3072">
                  <a:moveTo>
                    <a:pt x="404" y="2367"/>
                  </a:moveTo>
                  <a:lnTo>
                    <a:pt x="404" y="2367"/>
                  </a:lnTo>
                  <a:cubicBezTo>
                    <a:pt x="485" y="2367"/>
                    <a:pt x="550" y="2432"/>
                    <a:pt x="550" y="2513"/>
                  </a:cubicBezTo>
                  <a:cubicBezTo>
                    <a:pt x="550" y="2593"/>
                    <a:pt x="485" y="2659"/>
                    <a:pt x="404" y="2659"/>
                  </a:cubicBezTo>
                  <a:cubicBezTo>
                    <a:pt x="324" y="2659"/>
                    <a:pt x="259" y="2593"/>
                    <a:pt x="259" y="2513"/>
                  </a:cubicBezTo>
                  <a:cubicBezTo>
                    <a:pt x="259" y="2432"/>
                    <a:pt x="324" y="2367"/>
                    <a:pt x="404" y="2367"/>
                  </a:cubicBezTo>
                  <a:close/>
                  <a:moveTo>
                    <a:pt x="29" y="2058"/>
                  </a:moveTo>
                  <a:lnTo>
                    <a:pt x="29" y="2058"/>
                  </a:lnTo>
                  <a:lnTo>
                    <a:pt x="29" y="2801"/>
                  </a:lnTo>
                  <a:lnTo>
                    <a:pt x="29" y="2952"/>
                  </a:lnTo>
                  <a:lnTo>
                    <a:pt x="29" y="3018"/>
                  </a:lnTo>
                  <a:cubicBezTo>
                    <a:pt x="29" y="3048"/>
                    <a:pt x="53" y="3072"/>
                    <a:pt x="82" y="3072"/>
                  </a:cubicBezTo>
                  <a:lnTo>
                    <a:pt x="1679" y="3072"/>
                  </a:lnTo>
                  <a:cubicBezTo>
                    <a:pt x="1708" y="3072"/>
                    <a:pt x="1732" y="3048"/>
                    <a:pt x="1732" y="3018"/>
                  </a:cubicBezTo>
                  <a:lnTo>
                    <a:pt x="1732" y="2801"/>
                  </a:lnTo>
                  <a:cubicBezTo>
                    <a:pt x="1732" y="2771"/>
                    <a:pt x="1708" y="2747"/>
                    <a:pt x="1679" y="2747"/>
                  </a:cubicBezTo>
                  <a:lnTo>
                    <a:pt x="871" y="2747"/>
                  </a:lnTo>
                  <a:cubicBezTo>
                    <a:pt x="872" y="2652"/>
                    <a:pt x="854" y="2509"/>
                    <a:pt x="762" y="2347"/>
                  </a:cubicBezTo>
                  <a:cubicBezTo>
                    <a:pt x="598" y="2058"/>
                    <a:pt x="313" y="2058"/>
                    <a:pt x="313" y="2058"/>
                  </a:cubicBezTo>
                  <a:cubicBezTo>
                    <a:pt x="349" y="1207"/>
                    <a:pt x="743" y="947"/>
                    <a:pt x="819" y="905"/>
                  </a:cubicBezTo>
                  <a:lnTo>
                    <a:pt x="1178" y="1526"/>
                  </a:lnTo>
                  <a:lnTo>
                    <a:pt x="1163" y="1535"/>
                  </a:lnTo>
                  <a:cubicBezTo>
                    <a:pt x="1137" y="1550"/>
                    <a:pt x="1128" y="1582"/>
                    <a:pt x="1143" y="1608"/>
                  </a:cubicBezTo>
                  <a:cubicBezTo>
                    <a:pt x="1158" y="1633"/>
                    <a:pt x="1191" y="1642"/>
                    <a:pt x="1216" y="1627"/>
                  </a:cubicBezTo>
                  <a:lnTo>
                    <a:pt x="1282" y="1589"/>
                  </a:lnTo>
                  <a:lnTo>
                    <a:pt x="1442" y="1646"/>
                  </a:lnTo>
                  <a:lnTo>
                    <a:pt x="1673" y="1513"/>
                  </a:lnTo>
                  <a:lnTo>
                    <a:pt x="1703" y="1346"/>
                  </a:lnTo>
                  <a:lnTo>
                    <a:pt x="1769" y="1308"/>
                  </a:lnTo>
                  <a:cubicBezTo>
                    <a:pt x="1795" y="1293"/>
                    <a:pt x="1804" y="1260"/>
                    <a:pt x="1789" y="1235"/>
                  </a:cubicBezTo>
                  <a:cubicBezTo>
                    <a:pt x="1774" y="1210"/>
                    <a:pt x="1741" y="1201"/>
                    <a:pt x="1716" y="1215"/>
                  </a:cubicBezTo>
                  <a:lnTo>
                    <a:pt x="1701" y="1224"/>
                  </a:lnTo>
                  <a:lnTo>
                    <a:pt x="1145" y="261"/>
                  </a:lnTo>
                  <a:lnTo>
                    <a:pt x="1260" y="195"/>
                  </a:lnTo>
                  <a:cubicBezTo>
                    <a:pt x="1286" y="180"/>
                    <a:pt x="1294" y="148"/>
                    <a:pt x="1280" y="122"/>
                  </a:cubicBezTo>
                  <a:lnTo>
                    <a:pt x="1229" y="34"/>
                  </a:lnTo>
                  <a:cubicBezTo>
                    <a:pt x="1214" y="9"/>
                    <a:pt x="1181" y="0"/>
                    <a:pt x="1156" y="15"/>
                  </a:cubicBezTo>
                  <a:lnTo>
                    <a:pt x="403" y="450"/>
                  </a:lnTo>
                  <a:cubicBezTo>
                    <a:pt x="377" y="464"/>
                    <a:pt x="368" y="497"/>
                    <a:pt x="383" y="522"/>
                  </a:cubicBezTo>
                  <a:lnTo>
                    <a:pt x="434" y="610"/>
                  </a:lnTo>
                  <a:cubicBezTo>
                    <a:pt x="449" y="636"/>
                    <a:pt x="481" y="645"/>
                    <a:pt x="507" y="630"/>
                  </a:cubicBezTo>
                  <a:lnTo>
                    <a:pt x="622" y="564"/>
                  </a:lnTo>
                  <a:lnTo>
                    <a:pt x="711" y="718"/>
                  </a:lnTo>
                  <a:cubicBezTo>
                    <a:pt x="0" y="1092"/>
                    <a:pt x="29" y="2058"/>
                    <a:pt x="29" y="205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27" name="Freeform 8"/>
            <p:cNvSpPr/>
            <p:nvPr/>
          </p:nvSpPr>
          <p:spPr bwMode="auto">
            <a:xfrm>
              <a:off x="7080250" y="1238250"/>
              <a:ext cx="692150" cy="438150"/>
            </a:xfrm>
            <a:custGeom>
              <a:avLst/>
              <a:gdLst>
                <a:gd name="T0" fmla="*/ 15 w 931"/>
                <a:gd name="T1" fmla="*/ 555 h 589"/>
                <a:gd name="T2" fmla="*/ 15 w 931"/>
                <a:gd name="T3" fmla="*/ 555 h 589"/>
                <a:gd name="T4" fmla="*/ 15 w 931"/>
                <a:gd name="T5" fmla="*/ 555 h 589"/>
                <a:gd name="T6" fmla="*/ 88 w 931"/>
                <a:gd name="T7" fmla="*/ 574 h 589"/>
                <a:gd name="T8" fmla="*/ 897 w 931"/>
                <a:gd name="T9" fmla="*/ 107 h 589"/>
                <a:gd name="T10" fmla="*/ 916 w 931"/>
                <a:gd name="T11" fmla="*/ 35 h 589"/>
                <a:gd name="T12" fmla="*/ 916 w 931"/>
                <a:gd name="T13" fmla="*/ 35 h 589"/>
                <a:gd name="T14" fmla="*/ 843 w 931"/>
                <a:gd name="T15" fmla="*/ 15 h 589"/>
                <a:gd name="T16" fmla="*/ 35 w 931"/>
                <a:gd name="T17" fmla="*/ 482 h 589"/>
                <a:gd name="T18" fmla="*/ 15 w 931"/>
                <a:gd name="T19" fmla="*/ 555 h 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1" h="589">
                  <a:moveTo>
                    <a:pt x="15" y="555"/>
                  </a:moveTo>
                  <a:lnTo>
                    <a:pt x="15" y="555"/>
                  </a:lnTo>
                  <a:lnTo>
                    <a:pt x="15" y="555"/>
                  </a:lnTo>
                  <a:cubicBezTo>
                    <a:pt x="30" y="580"/>
                    <a:pt x="62" y="589"/>
                    <a:pt x="88" y="574"/>
                  </a:cubicBezTo>
                  <a:lnTo>
                    <a:pt x="897" y="107"/>
                  </a:lnTo>
                  <a:cubicBezTo>
                    <a:pt x="922" y="93"/>
                    <a:pt x="931" y="60"/>
                    <a:pt x="916" y="35"/>
                  </a:cubicBezTo>
                  <a:lnTo>
                    <a:pt x="916" y="35"/>
                  </a:lnTo>
                  <a:cubicBezTo>
                    <a:pt x="902" y="9"/>
                    <a:pt x="869" y="0"/>
                    <a:pt x="843" y="15"/>
                  </a:cubicBezTo>
                  <a:lnTo>
                    <a:pt x="35" y="482"/>
                  </a:lnTo>
                  <a:cubicBezTo>
                    <a:pt x="9" y="497"/>
                    <a:pt x="0" y="529"/>
                    <a:pt x="15" y="555"/>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sz="2800" dirty="0" smtClean="0">
                <a:sym typeface="+mn-ea"/>
              </a:rPr>
              <a:t>Introduction</a:t>
            </a:r>
            <a:endParaRPr kumimoji="1" lang="zh-CN" altLang="en-US" sz="2800" dirty="0"/>
          </a:p>
        </p:txBody>
      </p:sp>
      <p:sp>
        <p:nvSpPr>
          <p:cNvPr id="3" name="文本占位符 2"/>
          <p:cNvSpPr>
            <a:spLocks noGrp="1"/>
          </p:cNvSpPr>
          <p:nvPr>
            <p:ph type="body" sz="quarter" idx="11"/>
          </p:nvPr>
        </p:nvSpPr>
        <p:spPr/>
        <p:txBody>
          <a:bodyPr/>
          <a:lstStyle/>
          <a:p>
            <a:r>
              <a:rPr kumimoji="1" lang="en-US" altLang="zh-CN" dirty="0" smtClean="0"/>
              <a:t>01</a:t>
            </a:r>
            <a:endParaRPr kumimoji="1" lang="zh-CN" altLang="en-US" dirty="0"/>
          </a:p>
        </p:txBody>
      </p:sp>
      <p:pic>
        <p:nvPicPr>
          <p:cNvPr id="17" name="图片 16"/>
          <p:cNvPicPr>
            <a:picLocks noChangeAspect="1"/>
          </p:cNvPicPr>
          <p:nvPr/>
        </p:nvPicPr>
        <p:blipFill rotWithShape="1">
          <a:blip r:embed="rId1">
            <a:extLst>
              <a:ext uri="{BEBA8EAE-BF5A-486C-A8C5-ECC9F3942E4B}">
                <a14:imgProps xmlns:a14="http://schemas.microsoft.com/office/drawing/2010/main">
                  <a14:imgLayer r:embed="rId2">
                    <a14:imgEffect>
                      <a14:saturation sat="0"/>
                    </a14:imgEffect>
                  </a14:imgLayer>
                </a14:imgProps>
              </a:ext>
              <a:ext uri="{28A0092B-C50C-407E-A947-70E740481C1C}">
                <a14:useLocalDpi xmlns:a14="http://schemas.microsoft.com/office/drawing/2010/main" val="0"/>
              </a:ext>
            </a:extLst>
          </a:blip>
          <a:srcRect t="12692" b="49236"/>
          <a:stretch>
            <a:fillRect/>
          </a:stretch>
        </p:blipFill>
        <p:spPr>
          <a:xfrm>
            <a:off x="0" y="624840"/>
            <a:ext cx="12192000" cy="1473835"/>
          </a:xfrm>
          <a:prstGeom prst="rect">
            <a:avLst/>
          </a:prstGeom>
        </p:spPr>
      </p:pic>
      <p:sp>
        <p:nvSpPr>
          <p:cNvPr id="19" name="矩形 18"/>
          <p:cNvSpPr/>
          <p:nvPr/>
        </p:nvSpPr>
        <p:spPr>
          <a:xfrm>
            <a:off x="161925" y="2279015"/>
            <a:ext cx="11614150" cy="4092575"/>
          </a:xfrm>
          <a:prstGeom prst="rect">
            <a:avLst/>
          </a:prstGeom>
        </p:spPr>
        <p:txBody>
          <a:bodyPr wrap="square">
            <a:spAutoFit/>
          </a:bodyPr>
          <a:lstStyle/>
          <a:p>
            <a:pPr lvl="0" algn="just">
              <a:lnSpc>
                <a:spcPct val="130000"/>
              </a:lnSpc>
            </a:pPr>
            <a:r>
              <a:rPr lang="en-US" sz="2000" dirty="0">
                <a:solidFill>
                  <a:srgbClr val="000000"/>
                </a:solidFill>
                <a:latin typeface="+mn-ea"/>
              </a:rPr>
              <a:t>    </a:t>
            </a:r>
            <a:r>
              <a:rPr sz="2000" dirty="0">
                <a:solidFill>
                  <a:srgbClr val="000000"/>
                </a:solidFill>
                <a:latin typeface="+mn-ea"/>
              </a:rPr>
              <a:t>We organize the remainder of this study into 6 sections. Section II describes our data collection and the method of sample construction. We also discuss our process for measuring overconfidence in this section. We present our findings regarding international patterns in CEO overconfidence in Section III. Section IV contains our analysis of the international determinants of overconfidence. The effect of overconfidence on the number of offers, type of merger, and the method of financing is discussed in Section V. In this section, we also examine possible bidirectionality in the relation between press characterizations and merger activ</a:t>
            </a:r>
            <a:r>
              <a:rPr lang="en-US" sz="2000" dirty="0">
                <a:solidFill>
                  <a:srgbClr val="000000"/>
                </a:solidFill>
                <a:latin typeface="+mn-ea"/>
              </a:rPr>
              <a:t>i</a:t>
            </a:r>
            <a:r>
              <a:rPr sz="2000" dirty="0">
                <a:solidFill>
                  <a:srgbClr val="000000"/>
                </a:solidFill>
                <a:latin typeface="+mn-ea"/>
              </a:rPr>
              <a:t>ty. In Section VI, we examine the extent to which country-level factors might influence the nature of merger and acquisition decisions by overconfident CEOs.Section VII provides a brief summary of our findings and a discussion of their importance to the literature.</a:t>
            </a:r>
            <a:endParaRPr sz="2000" dirty="0">
              <a:solidFill>
                <a:srgbClr val="000000"/>
              </a:solidFill>
              <a:latin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889125" y="2976245"/>
            <a:ext cx="9004935" cy="362585"/>
          </a:xfrm>
        </p:spPr>
        <p:txBody>
          <a:bodyPr/>
          <a:lstStyle/>
          <a:p>
            <a:r>
              <a:rPr kumimoji="1" lang="zh-CN" altLang="en-US" sz="2800" dirty="0" smtClean="0">
                <a:sym typeface="+mn-ea"/>
              </a:rPr>
              <a:t>Data and the Measurement of Overconfidence</a:t>
            </a:r>
            <a:endParaRPr kumimoji="1" lang="zh-CN" altLang="en-US" sz="2800" dirty="0" smtClean="0">
              <a:sym typeface="+mn-ea"/>
            </a:endParaRPr>
          </a:p>
        </p:txBody>
      </p:sp>
      <p:sp>
        <p:nvSpPr>
          <p:cNvPr id="3" name="文本占位符 2"/>
          <p:cNvSpPr>
            <a:spLocks noGrp="1"/>
          </p:cNvSpPr>
          <p:nvPr>
            <p:ph type="body" sz="quarter" idx="11"/>
          </p:nvPr>
        </p:nvSpPr>
        <p:spPr/>
        <p:txBody>
          <a:bodyPr/>
          <a:lstStyle/>
          <a:p>
            <a:r>
              <a:rPr kumimoji="1" lang="en-US" altLang="zh-CN" dirty="0" smtClean="0"/>
              <a:t>02</a:t>
            </a:r>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86460" y="144145"/>
            <a:ext cx="10728960" cy="362585"/>
          </a:xfrm>
        </p:spPr>
        <p:txBody>
          <a:bodyPr/>
          <a:lstStyle/>
          <a:p>
            <a:r>
              <a:rPr kumimoji="1" lang="zh-CN" altLang="en-US" sz="3600" dirty="0" smtClean="0">
                <a:sym typeface="+mn-ea"/>
              </a:rPr>
              <a:t>Data and the Measurement of Overconfidence</a:t>
            </a:r>
            <a:endParaRPr kumimoji="1" lang="zh-CN" altLang="en-US" sz="3600" dirty="0"/>
          </a:p>
        </p:txBody>
      </p:sp>
      <p:sp>
        <p:nvSpPr>
          <p:cNvPr id="3" name="文本占位符 2"/>
          <p:cNvSpPr>
            <a:spLocks noGrp="1"/>
          </p:cNvSpPr>
          <p:nvPr>
            <p:ph type="body" sz="quarter" idx="11"/>
          </p:nvPr>
        </p:nvSpPr>
        <p:spPr/>
        <p:txBody>
          <a:bodyPr/>
          <a:lstStyle/>
          <a:p>
            <a:r>
              <a:rPr kumimoji="1" lang="en-US" altLang="zh-CN" dirty="0"/>
              <a:t>02</a:t>
            </a:r>
            <a:endParaRPr kumimoji="1" lang="en-US" altLang="zh-CN" dirty="0"/>
          </a:p>
        </p:txBody>
      </p:sp>
      <p:pic>
        <p:nvPicPr>
          <p:cNvPr id="9" name="图片 8"/>
          <p:cNvPicPr>
            <a:picLocks noChangeAspect="1"/>
          </p:cNvPicPr>
          <p:nvPr/>
        </p:nvPicPr>
        <p:blipFill rotWithShape="1">
          <a:blip r:embed="rId1">
            <a:extLst>
              <a:ext uri="{BEBA8EAE-BF5A-486C-A8C5-ECC9F3942E4B}">
                <a14:imgProps xmlns:a14="http://schemas.microsoft.com/office/drawing/2010/main">
                  <a14:imgLayer r:embed="rId2">
                    <a14:imgEffect>
                      <a14:saturation sat="0"/>
                    </a14:imgEffect>
                  </a14:imgLayer>
                </a14:imgProps>
              </a:ext>
              <a:ext uri="{28A0092B-C50C-407E-A947-70E740481C1C}">
                <a14:useLocalDpi xmlns:a14="http://schemas.microsoft.com/office/drawing/2010/main" val="0"/>
              </a:ext>
            </a:extLst>
          </a:blip>
          <a:srcRect t="12692" b="49236"/>
          <a:stretch>
            <a:fillRect/>
          </a:stretch>
        </p:blipFill>
        <p:spPr>
          <a:xfrm>
            <a:off x="0" y="5207000"/>
            <a:ext cx="12192000" cy="1651000"/>
          </a:xfrm>
          <a:prstGeom prst="rect">
            <a:avLst/>
          </a:prstGeom>
        </p:spPr>
      </p:pic>
      <p:sp>
        <p:nvSpPr>
          <p:cNvPr id="21" name="文本框 8"/>
          <p:cNvSpPr txBox="1"/>
          <p:nvPr/>
        </p:nvSpPr>
        <p:spPr>
          <a:xfrm>
            <a:off x="1939290" y="1066165"/>
            <a:ext cx="9290050" cy="5708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30000"/>
              </a:lnSpc>
            </a:pPr>
            <a:r>
              <a:rPr lang="en-US" sz="2400" dirty="0">
                <a:solidFill>
                  <a:srgbClr val="000000"/>
                </a:solidFill>
                <a:latin typeface="+mn-ea"/>
              </a:rPr>
              <a:t>    </a:t>
            </a:r>
            <a:r>
              <a:rPr sz="2400" dirty="0">
                <a:solidFill>
                  <a:srgbClr val="000000"/>
                </a:solidFill>
                <a:latin typeface="+mn-ea"/>
              </a:rPr>
              <a:t>A. Data and Sample Construction</a:t>
            </a:r>
            <a:endParaRPr sz="2400" dirty="0">
              <a:solidFill>
                <a:srgbClr val="000000"/>
              </a:solidFill>
              <a:latin typeface="+mn-ea"/>
            </a:endParaRPr>
          </a:p>
        </p:txBody>
      </p:sp>
      <p:cxnSp>
        <p:nvCxnSpPr>
          <p:cNvPr id="15" name="直线连接符 14"/>
          <p:cNvCxnSpPr/>
          <p:nvPr/>
        </p:nvCxnSpPr>
        <p:spPr>
          <a:xfrm>
            <a:off x="2522863" y="1853668"/>
            <a:ext cx="0" cy="104660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24" name="组合 20"/>
          <p:cNvGrpSpPr/>
          <p:nvPr/>
        </p:nvGrpSpPr>
        <p:grpSpPr>
          <a:xfrm>
            <a:off x="497205" y="2086610"/>
            <a:ext cx="1120775" cy="1499870"/>
            <a:chOff x="6257925" y="-9525"/>
            <a:chExt cx="1514475" cy="2341563"/>
          </a:xfrm>
          <a:solidFill>
            <a:schemeClr val="tx1"/>
          </a:solidFill>
        </p:grpSpPr>
        <p:sp>
          <p:nvSpPr>
            <p:cNvPr id="25" name="Freeform 6"/>
            <p:cNvSpPr/>
            <p:nvPr/>
          </p:nvSpPr>
          <p:spPr bwMode="auto">
            <a:xfrm>
              <a:off x="6551613" y="-9525"/>
              <a:ext cx="484188" cy="327025"/>
            </a:xfrm>
            <a:custGeom>
              <a:avLst/>
              <a:gdLst>
                <a:gd name="T0" fmla="*/ 25 w 652"/>
                <a:gd name="T1" fmla="*/ 406 h 440"/>
                <a:gd name="T2" fmla="*/ 25 w 652"/>
                <a:gd name="T3" fmla="*/ 406 h 440"/>
                <a:gd name="T4" fmla="*/ 98 w 652"/>
                <a:gd name="T5" fmla="*/ 425 h 440"/>
                <a:gd name="T6" fmla="*/ 618 w 652"/>
                <a:gd name="T7" fmla="*/ 125 h 440"/>
                <a:gd name="T8" fmla="*/ 637 w 652"/>
                <a:gd name="T9" fmla="*/ 52 h 440"/>
                <a:gd name="T10" fmla="*/ 626 w 652"/>
                <a:gd name="T11" fmla="*/ 33 h 440"/>
                <a:gd name="T12" fmla="*/ 554 w 652"/>
                <a:gd name="T13" fmla="*/ 14 h 440"/>
                <a:gd name="T14" fmla="*/ 34 w 652"/>
                <a:gd name="T15" fmla="*/ 314 h 440"/>
                <a:gd name="T16" fmla="*/ 14 w 652"/>
                <a:gd name="T17" fmla="*/ 386 h 440"/>
                <a:gd name="T18" fmla="*/ 25 w 652"/>
                <a:gd name="T19"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2" h="440">
                  <a:moveTo>
                    <a:pt x="25" y="406"/>
                  </a:moveTo>
                  <a:lnTo>
                    <a:pt x="25" y="406"/>
                  </a:lnTo>
                  <a:cubicBezTo>
                    <a:pt x="40" y="431"/>
                    <a:pt x="73" y="440"/>
                    <a:pt x="98" y="425"/>
                  </a:cubicBezTo>
                  <a:lnTo>
                    <a:pt x="618" y="125"/>
                  </a:lnTo>
                  <a:cubicBezTo>
                    <a:pt x="643" y="111"/>
                    <a:pt x="652" y="78"/>
                    <a:pt x="637" y="52"/>
                  </a:cubicBezTo>
                  <a:lnTo>
                    <a:pt x="626" y="33"/>
                  </a:lnTo>
                  <a:cubicBezTo>
                    <a:pt x="612" y="9"/>
                    <a:pt x="579" y="0"/>
                    <a:pt x="554" y="14"/>
                  </a:cubicBezTo>
                  <a:lnTo>
                    <a:pt x="34" y="314"/>
                  </a:lnTo>
                  <a:cubicBezTo>
                    <a:pt x="8" y="328"/>
                    <a:pt x="0" y="361"/>
                    <a:pt x="14" y="386"/>
                  </a:cubicBezTo>
                  <a:lnTo>
                    <a:pt x="25" y="406"/>
                  </a:ln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26" name="Freeform 7"/>
            <p:cNvSpPr>
              <a:spLocks noEditPoints="1"/>
            </p:cNvSpPr>
            <p:nvPr/>
          </p:nvSpPr>
          <p:spPr bwMode="auto">
            <a:xfrm>
              <a:off x="6257925" y="53975"/>
              <a:ext cx="1339850" cy="2278063"/>
            </a:xfrm>
            <a:custGeom>
              <a:avLst/>
              <a:gdLst>
                <a:gd name="T0" fmla="*/ 404 w 1804"/>
                <a:gd name="T1" fmla="*/ 2367 h 3072"/>
                <a:gd name="T2" fmla="*/ 404 w 1804"/>
                <a:gd name="T3" fmla="*/ 2367 h 3072"/>
                <a:gd name="T4" fmla="*/ 550 w 1804"/>
                <a:gd name="T5" fmla="*/ 2513 h 3072"/>
                <a:gd name="T6" fmla="*/ 404 w 1804"/>
                <a:gd name="T7" fmla="*/ 2659 h 3072"/>
                <a:gd name="T8" fmla="*/ 259 w 1804"/>
                <a:gd name="T9" fmla="*/ 2513 h 3072"/>
                <a:gd name="T10" fmla="*/ 404 w 1804"/>
                <a:gd name="T11" fmla="*/ 2367 h 3072"/>
                <a:gd name="T12" fmla="*/ 29 w 1804"/>
                <a:gd name="T13" fmla="*/ 2058 h 3072"/>
                <a:gd name="T14" fmla="*/ 29 w 1804"/>
                <a:gd name="T15" fmla="*/ 2058 h 3072"/>
                <a:gd name="T16" fmla="*/ 29 w 1804"/>
                <a:gd name="T17" fmla="*/ 2801 h 3072"/>
                <a:gd name="T18" fmla="*/ 29 w 1804"/>
                <a:gd name="T19" fmla="*/ 2952 h 3072"/>
                <a:gd name="T20" fmla="*/ 29 w 1804"/>
                <a:gd name="T21" fmla="*/ 3018 h 3072"/>
                <a:gd name="T22" fmla="*/ 82 w 1804"/>
                <a:gd name="T23" fmla="*/ 3072 h 3072"/>
                <a:gd name="T24" fmla="*/ 1679 w 1804"/>
                <a:gd name="T25" fmla="*/ 3072 h 3072"/>
                <a:gd name="T26" fmla="*/ 1732 w 1804"/>
                <a:gd name="T27" fmla="*/ 3018 h 3072"/>
                <a:gd name="T28" fmla="*/ 1732 w 1804"/>
                <a:gd name="T29" fmla="*/ 2801 h 3072"/>
                <a:gd name="T30" fmla="*/ 1679 w 1804"/>
                <a:gd name="T31" fmla="*/ 2747 h 3072"/>
                <a:gd name="T32" fmla="*/ 871 w 1804"/>
                <a:gd name="T33" fmla="*/ 2747 h 3072"/>
                <a:gd name="T34" fmla="*/ 762 w 1804"/>
                <a:gd name="T35" fmla="*/ 2347 h 3072"/>
                <a:gd name="T36" fmla="*/ 313 w 1804"/>
                <a:gd name="T37" fmla="*/ 2058 h 3072"/>
                <a:gd name="T38" fmla="*/ 819 w 1804"/>
                <a:gd name="T39" fmla="*/ 905 h 3072"/>
                <a:gd name="T40" fmla="*/ 1178 w 1804"/>
                <a:gd name="T41" fmla="*/ 1526 h 3072"/>
                <a:gd name="T42" fmla="*/ 1163 w 1804"/>
                <a:gd name="T43" fmla="*/ 1535 h 3072"/>
                <a:gd name="T44" fmla="*/ 1143 w 1804"/>
                <a:gd name="T45" fmla="*/ 1608 h 3072"/>
                <a:gd name="T46" fmla="*/ 1216 w 1804"/>
                <a:gd name="T47" fmla="*/ 1627 h 3072"/>
                <a:gd name="T48" fmla="*/ 1282 w 1804"/>
                <a:gd name="T49" fmla="*/ 1589 h 3072"/>
                <a:gd name="T50" fmla="*/ 1442 w 1804"/>
                <a:gd name="T51" fmla="*/ 1646 h 3072"/>
                <a:gd name="T52" fmla="*/ 1673 w 1804"/>
                <a:gd name="T53" fmla="*/ 1513 h 3072"/>
                <a:gd name="T54" fmla="*/ 1703 w 1804"/>
                <a:gd name="T55" fmla="*/ 1346 h 3072"/>
                <a:gd name="T56" fmla="*/ 1769 w 1804"/>
                <a:gd name="T57" fmla="*/ 1308 h 3072"/>
                <a:gd name="T58" fmla="*/ 1789 w 1804"/>
                <a:gd name="T59" fmla="*/ 1235 h 3072"/>
                <a:gd name="T60" fmla="*/ 1716 w 1804"/>
                <a:gd name="T61" fmla="*/ 1215 h 3072"/>
                <a:gd name="T62" fmla="*/ 1701 w 1804"/>
                <a:gd name="T63" fmla="*/ 1224 h 3072"/>
                <a:gd name="T64" fmla="*/ 1145 w 1804"/>
                <a:gd name="T65" fmla="*/ 261 h 3072"/>
                <a:gd name="T66" fmla="*/ 1260 w 1804"/>
                <a:gd name="T67" fmla="*/ 195 h 3072"/>
                <a:gd name="T68" fmla="*/ 1280 w 1804"/>
                <a:gd name="T69" fmla="*/ 122 h 3072"/>
                <a:gd name="T70" fmla="*/ 1229 w 1804"/>
                <a:gd name="T71" fmla="*/ 34 h 3072"/>
                <a:gd name="T72" fmla="*/ 1156 w 1804"/>
                <a:gd name="T73" fmla="*/ 15 h 3072"/>
                <a:gd name="T74" fmla="*/ 403 w 1804"/>
                <a:gd name="T75" fmla="*/ 450 h 3072"/>
                <a:gd name="T76" fmla="*/ 383 w 1804"/>
                <a:gd name="T77" fmla="*/ 522 h 3072"/>
                <a:gd name="T78" fmla="*/ 434 w 1804"/>
                <a:gd name="T79" fmla="*/ 610 h 3072"/>
                <a:gd name="T80" fmla="*/ 507 w 1804"/>
                <a:gd name="T81" fmla="*/ 630 h 3072"/>
                <a:gd name="T82" fmla="*/ 622 w 1804"/>
                <a:gd name="T83" fmla="*/ 564 h 3072"/>
                <a:gd name="T84" fmla="*/ 711 w 1804"/>
                <a:gd name="T85" fmla="*/ 718 h 3072"/>
                <a:gd name="T86" fmla="*/ 29 w 1804"/>
                <a:gd name="T87" fmla="*/ 2058 h 3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04" h="3072">
                  <a:moveTo>
                    <a:pt x="404" y="2367"/>
                  </a:moveTo>
                  <a:lnTo>
                    <a:pt x="404" y="2367"/>
                  </a:lnTo>
                  <a:cubicBezTo>
                    <a:pt x="485" y="2367"/>
                    <a:pt x="550" y="2432"/>
                    <a:pt x="550" y="2513"/>
                  </a:cubicBezTo>
                  <a:cubicBezTo>
                    <a:pt x="550" y="2593"/>
                    <a:pt x="485" y="2659"/>
                    <a:pt x="404" y="2659"/>
                  </a:cubicBezTo>
                  <a:cubicBezTo>
                    <a:pt x="324" y="2659"/>
                    <a:pt x="259" y="2593"/>
                    <a:pt x="259" y="2513"/>
                  </a:cubicBezTo>
                  <a:cubicBezTo>
                    <a:pt x="259" y="2432"/>
                    <a:pt x="324" y="2367"/>
                    <a:pt x="404" y="2367"/>
                  </a:cubicBezTo>
                  <a:close/>
                  <a:moveTo>
                    <a:pt x="29" y="2058"/>
                  </a:moveTo>
                  <a:lnTo>
                    <a:pt x="29" y="2058"/>
                  </a:lnTo>
                  <a:lnTo>
                    <a:pt x="29" y="2801"/>
                  </a:lnTo>
                  <a:lnTo>
                    <a:pt x="29" y="2952"/>
                  </a:lnTo>
                  <a:lnTo>
                    <a:pt x="29" y="3018"/>
                  </a:lnTo>
                  <a:cubicBezTo>
                    <a:pt x="29" y="3048"/>
                    <a:pt x="53" y="3072"/>
                    <a:pt x="82" y="3072"/>
                  </a:cubicBezTo>
                  <a:lnTo>
                    <a:pt x="1679" y="3072"/>
                  </a:lnTo>
                  <a:cubicBezTo>
                    <a:pt x="1708" y="3072"/>
                    <a:pt x="1732" y="3048"/>
                    <a:pt x="1732" y="3018"/>
                  </a:cubicBezTo>
                  <a:lnTo>
                    <a:pt x="1732" y="2801"/>
                  </a:lnTo>
                  <a:cubicBezTo>
                    <a:pt x="1732" y="2771"/>
                    <a:pt x="1708" y="2747"/>
                    <a:pt x="1679" y="2747"/>
                  </a:cubicBezTo>
                  <a:lnTo>
                    <a:pt x="871" y="2747"/>
                  </a:lnTo>
                  <a:cubicBezTo>
                    <a:pt x="872" y="2652"/>
                    <a:pt x="854" y="2509"/>
                    <a:pt x="762" y="2347"/>
                  </a:cubicBezTo>
                  <a:cubicBezTo>
                    <a:pt x="598" y="2058"/>
                    <a:pt x="313" y="2058"/>
                    <a:pt x="313" y="2058"/>
                  </a:cubicBezTo>
                  <a:cubicBezTo>
                    <a:pt x="349" y="1207"/>
                    <a:pt x="743" y="947"/>
                    <a:pt x="819" y="905"/>
                  </a:cubicBezTo>
                  <a:lnTo>
                    <a:pt x="1178" y="1526"/>
                  </a:lnTo>
                  <a:lnTo>
                    <a:pt x="1163" y="1535"/>
                  </a:lnTo>
                  <a:cubicBezTo>
                    <a:pt x="1137" y="1550"/>
                    <a:pt x="1128" y="1582"/>
                    <a:pt x="1143" y="1608"/>
                  </a:cubicBezTo>
                  <a:cubicBezTo>
                    <a:pt x="1158" y="1633"/>
                    <a:pt x="1191" y="1642"/>
                    <a:pt x="1216" y="1627"/>
                  </a:cubicBezTo>
                  <a:lnTo>
                    <a:pt x="1282" y="1589"/>
                  </a:lnTo>
                  <a:lnTo>
                    <a:pt x="1442" y="1646"/>
                  </a:lnTo>
                  <a:lnTo>
                    <a:pt x="1673" y="1513"/>
                  </a:lnTo>
                  <a:lnTo>
                    <a:pt x="1703" y="1346"/>
                  </a:lnTo>
                  <a:lnTo>
                    <a:pt x="1769" y="1308"/>
                  </a:lnTo>
                  <a:cubicBezTo>
                    <a:pt x="1795" y="1293"/>
                    <a:pt x="1804" y="1260"/>
                    <a:pt x="1789" y="1235"/>
                  </a:cubicBezTo>
                  <a:cubicBezTo>
                    <a:pt x="1774" y="1210"/>
                    <a:pt x="1741" y="1201"/>
                    <a:pt x="1716" y="1215"/>
                  </a:cubicBezTo>
                  <a:lnTo>
                    <a:pt x="1701" y="1224"/>
                  </a:lnTo>
                  <a:lnTo>
                    <a:pt x="1145" y="261"/>
                  </a:lnTo>
                  <a:lnTo>
                    <a:pt x="1260" y="195"/>
                  </a:lnTo>
                  <a:cubicBezTo>
                    <a:pt x="1286" y="180"/>
                    <a:pt x="1294" y="148"/>
                    <a:pt x="1280" y="122"/>
                  </a:cubicBezTo>
                  <a:lnTo>
                    <a:pt x="1229" y="34"/>
                  </a:lnTo>
                  <a:cubicBezTo>
                    <a:pt x="1214" y="9"/>
                    <a:pt x="1181" y="0"/>
                    <a:pt x="1156" y="15"/>
                  </a:cubicBezTo>
                  <a:lnTo>
                    <a:pt x="403" y="450"/>
                  </a:lnTo>
                  <a:cubicBezTo>
                    <a:pt x="377" y="464"/>
                    <a:pt x="368" y="497"/>
                    <a:pt x="383" y="522"/>
                  </a:cubicBezTo>
                  <a:lnTo>
                    <a:pt x="434" y="610"/>
                  </a:lnTo>
                  <a:cubicBezTo>
                    <a:pt x="449" y="636"/>
                    <a:pt x="481" y="645"/>
                    <a:pt x="507" y="630"/>
                  </a:cubicBezTo>
                  <a:lnTo>
                    <a:pt x="622" y="564"/>
                  </a:lnTo>
                  <a:lnTo>
                    <a:pt x="711" y="718"/>
                  </a:lnTo>
                  <a:cubicBezTo>
                    <a:pt x="0" y="1092"/>
                    <a:pt x="29" y="2058"/>
                    <a:pt x="29" y="205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27" name="Freeform 8"/>
            <p:cNvSpPr/>
            <p:nvPr/>
          </p:nvSpPr>
          <p:spPr bwMode="auto">
            <a:xfrm>
              <a:off x="7080250" y="1238250"/>
              <a:ext cx="692150" cy="438150"/>
            </a:xfrm>
            <a:custGeom>
              <a:avLst/>
              <a:gdLst>
                <a:gd name="T0" fmla="*/ 15 w 931"/>
                <a:gd name="T1" fmla="*/ 555 h 589"/>
                <a:gd name="T2" fmla="*/ 15 w 931"/>
                <a:gd name="T3" fmla="*/ 555 h 589"/>
                <a:gd name="T4" fmla="*/ 15 w 931"/>
                <a:gd name="T5" fmla="*/ 555 h 589"/>
                <a:gd name="T6" fmla="*/ 88 w 931"/>
                <a:gd name="T7" fmla="*/ 574 h 589"/>
                <a:gd name="T8" fmla="*/ 897 w 931"/>
                <a:gd name="T9" fmla="*/ 107 h 589"/>
                <a:gd name="T10" fmla="*/ 916 w 931"/>
                <a:gd name="T11" fmla="*/ 35 h 589"/>
                <a:gd name="T12" fmla="*/ 916 w 931"/>
                <a:gd name="T13" fmla="*/ 35 h 589"/>
                <a:gd name="T14" fmla="*/ 843 w 931"/>
                <a:gd name="T15" fmla="*/ 15 h 589"/>
                <a:gd name="T16" fmla="*/ 35 w 931"/>
                <a:gd name="T17" fmla="*/ 482 h 589"/>
                <a:gd name="T18" fmla="*/ 15 w 931"/>
                <a:gd name="T19" fmla="*/ 555 h 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1" h="589">
                  <a:moveTo>
                    <a:pt x="15" y="555"/>
                  </a:moveTo>
                  <a:lnTo>
                    <a:pt x="15" y="555"/>
                  </a:lnTo>
                  <a:lnTo>
                    <a:pt x="15" y="555"/>
                  </a:lnTo>
                  <a:cubicBezTo>
                    <a:pt x="30" y="580"/>
                    <a:pt x="62" y="589"/>
                    <a:pt x="88" y="574"/>
                  </a:cubicBezTo>
                  <a:lnTo>
                    <a:pt x="897" y="107"/>
                  </a:lnTo>
                  <a:cubicBezTo>
                    <a:pt x="922" y="93"/>
                    <a:pt x="931" y="60"/>
                    <a:pt x="916" y="35"/>
                  </a:cubicBezTo>
                  <a:lnTo>
                    <a:pt x="916" y="35"/>
                  </a:lnTo>
                  <a:cubicBezTo>
                    <a:pt x="902" y="9"/>
                    <a:pt x="869" y="0"/>
                    <a:pt x="843" y="15"/>
                  </a:cubicBezTo>
                  <a:lnTo>
                    <a:pt x="35" y="482"/>
                  </a:lnTo>
                  <a:cubicBezTo>
                    <a:pt x="9" y="497"/>
                    <a:pt x="0" y="529"/>
                    <a:pt x="15" y="555"/>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grpSp>
      <p:sp>
        <p:nvSpPr>
          <p:cNvPr id="4" name="文本框 3"/>
          <p:cNvSpPr txBox="1"/>
          <p:nvPr/>
        </p:nvSpPr>
        <p:spPr>
          <a:xfrm>
            <a:off x="1939290" y="2011045"/>
            <a:ext cx="9438005" cy="2584450"/>
          </a:xfrm>
          <a:prstGeom prst="rect">
            <a:avLst/>
          </a:prstGeom>
          <a:noFill/>
        </p:spPr>
        <p:txBody>
          <a:bodyPr wrap="square" rtlCol="0">
            <a:spAutoFit/>
          </a:bodyPr>
          <a:p>
            <a:pPr algn="just"/>
            <a:r>
              <a:rPr lang="en-US" altLang="zh-CN" sz="2400"/>
              <a:t>    </a:t>
            </a:r>
            <a:r>
              <a:rPr lang="zh-CN" altLang="en-US" sz="2400"/>
              <a:t>Fortune magazine provides an annual ranking of the 500 largest companies in the world based on revenues. We begin our sample selection by compiling these lists during 2000–2006. We select all nonfinancial firms that appear at least once in these lists. We exclude state-owned enterprises. We also identify the country in which our sample firm is headquartered.</a:t>
            </a:r>
            <a:endParaRPr lang="zh-CN" altLang="en-US" sz="2400"/>
          </a:p>
          <a:p>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模板页面">
  <a:themeElements>
    <a:clrScheme name="自定义 100">
      <a:dk1>
        <a:srgbClr val="000000"/>
      </a:dk1>
      <a:lt1>
        <a:srgbClr val="FFFFFF"/>
      </a:lt1>
      <a:dk2>
        <a:srgbClr val="000000"/>
      </a:dk2>
      <a:lt2>
        <a:srgbClr val="FFFDFD"/>
      </a:lt2>
      <a:accent1>
        <a:srgbClr val="C0CA54"/>
      </a:accent1>
      <a:accent2>
        <a:srgbClr val="9BCF39"/>
      </a:accent2>
      <a:accent3>
        <a:srgbClr val="76AC70"/>
      </a:accent3>
      <a:accent4>
        <a:srgbClr val="2C9F76"/>
      </a:accent4>
      <a:accent5>
        <a:srgbClr val="2C7892"/>
      </a:accent5>
      <a:accent6>
        <a:srgbClr val="515151"/>
      </a:accent6>
      <a:hlink>
        <a:srgbClr val="0563C1"/>
      </a:hlink>
      <a:folHlink>
        <a:srgbClr val="954F72"/>
      </a:folHlink>
    </a:clrScheme>
    <a:fontScheme name="自定义 49">
      <a:majorFont>
        <a:latin typeface="Century Gothic"/>
        <a:ea typeface="微软雅黑"/>
        <a:cs typeface=""/>
      </a:majorFont>
      <a:minorFont>
        <a:latin typeface="Century Gothic"/>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10520</Words>
  <Application>WPS 演示</Application>
  <PresentationFormat>宽屏</PresentationFormat>
  <Paragraphs>200</Paragraphs>
  <Slides>30</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30</vt:i4>
      </vt:variant>
    </vt:vector>
  </HeadingPairs>
  <TitlesOfParts>
    <vt:vector size="42" baseType="lpstr">
      <vt:lpstr>Arial</vt:lpstr>
      <vt:lpstr>宋体</vt:lpstr>
      <vt:lpstr>Wingdings</vt:lpstr>
      <vt:lpstr>Segoe UI Light</vt:lpstr>
      <vt:lpstr>微软雅黑</vt:lpstr>
      <vt:lpstr>Century Gothic</vt:lpstr>
      <vt:lpstr>Segoe UI Light</vt:lpstr>
      <vt:lpstr>Arial Unicode MS</vt:lpstr>
      <vt:lpstr>Calibri</vt:lpstr>
      <vt:lpstr>Century Gothic</vt:lpstr>
      <vt:lpstr>模板页面</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OfficePLUS</dc:creator>
  <cp:lastModifiedBy>Administrator</cp:lastModifiedBy>
  <cp:revision>103</cp:revision>
  <dcterms:created xsi:type="dcterms:W3CDTF">2015-08-18T02:51:00Z</dcterms:created>
  <dcterms:modified xsi:type="dcterms:W3CDTF">2017-11-19T16:13:36Z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