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9" r:id="rId4"/>
    <p:sldId id="296" r:id="rId5"/>
    <p:sldId id="261" r:id="rId6"/>
    <p:sldId id="290" r:id="rId7"/>
    <p:sldId id="272" r:id="rId8"/>
    <p:sldId id="291" r:id="rId9"/>
    <p:sldId id="292" r:id="rId10"/>
    <p:sldId id="274" r:id="rId11"/>
    <p:sldId id="294" r:id="rId12"/>
    <p:sldId id="295" r:id="rId13"/>
    <p:sldId id="300" r:id="rId15"/>
    <p:sldId id="297" r:id="rId16"/>
    <p:sldId id="301" r:id="rId17"/>
    <p:sldId id="299" r:id="rId18"/>
    <p:sldId id="302" r:id="rId19"/>
    <p:sldId id="316" r:id="rId20"/>
    <p:sldId id="315" r:id="rId21"/>
    <p:sldId id="303" r:id="rId22"/>
    <p:sldId id="305" r:id="rId23"/>
    <p:sldId id="306" r:id="rId24"/>
    <p:sldId id="307" r:id="rId25"/>
    <p:sldId id="27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C53E"/>
    <a:srgbClr val="0E8046"/>
    <a:srgbClr val="0D7A43"/>
    <a:srgbClr val="0E81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1544" autoAdjust="0"/>
    <p:restoredTop sz="94660"/>
  </p:normalViewPr>
  <p:slideViewPr>
    <p:cSldViewPr snapToGrid="0">
      <p:cViewPr>
        <p:scale>
          <a:sx n="33" d="100"/>
          <a:sy n="33" d="100"/>
        </p:scale>
        <p:origin x="2238" y="888"/>
      </p:cViewPr>
      <p:guideLst/>
    </p:cSldViewPr>
  </p:slideViewPr>
  <p:notesTextViewPr>
    <p:cViewPr>
      <p:scale>
        <a:sx n="1" d="1"/>
        <a:sy n="1" d="1"/>
      </p:scale>
      <p:origin x="0" y="0"/>
    </p:cViewPr>
  </p:notesTextViewPr>
  <p:sorterViewPr>
    <p:cViewPr>
      <p:scale>
        <a:sx n="87" d="100"/>
        <a:sy n="87"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6B8F09A-6E5B-4FEB-AC5A-DD2C1C7CEF6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A6907-9D50-4539-BE1A-4BFAE235E6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B8F09A-6E5B-4FEB-AC5A-DD2C1C7CEF6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A6907-9D50-4539-BE1A-4BFAE235E6F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B8F09A-6E5B-4FEB-AC5A-DD2C1C7CEF6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A6907-9D50-4539-BE1A-4BFAE235E6F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B8F09A-6E5B-4FEB-AC5A-DD2C1C7CEF6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A6907-9D50-4539-BE1A-4BFAE235E6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6B8F09A-6E5B-4FEB-AC5A-DD2C1C7CEF6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A6907-9D50-4539-BE1A-4BFAE235E6F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6B8F09A-6E5B-4FEB-AC5A-DD2C1C7CEF6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CA6907-9D50-4539-BE1A-4BFAE235E6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6B8F09A-6E5B-4FEB-AC5A-DD2C1C7CEF6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CA6907-9D50-4539-BE1A-4BFAE235E6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B8F09A-6E5B-4FEB-AC5A-DD2C1C7CEF6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CA6907-9D50-4539-BE1A-4BFAE235E6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B8F09A-6E5B-4FEB-AC5A-DD2C1C7CEF6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CA6907-9D50-4539-BE1A-4BFAE235E6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6B8F09A-6E5B-4FEB-AC5A-DD2C1C7CEF6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CA6907-9D50-4539-BE1A-4BFAE235E6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6B8F09A-6E5B-4FEB-AC5A-DD2C1C7CEF6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CA6907-9D50-4539-BE1A-4BFAE235E6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8F09A-6E5B-4FEB-AC5A-DD2C1C7CEF6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A6907-9D50-4539-BE1A-4BFAE235E6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梯形 12"/>
          <p:cNvSpPr/>
          <p:nvPr/>
        </p:nvSpPr>
        <p:spPr>
          <a:xfrm>
            <a:off x="2177143" y="5529943"/>
            <a:ext cx="7837716" cy="870857"/>
          </a:xfrm>
          <a:custGeom>
            <a:avLst/>
            <a:gdLst>
              <a:gd name="connsiteX0" fmla="*/ 0 w 1936750"/>
              <a:gd name="connsiteY0" fmla="*/ 434975 h 434975"/>
              <a:gd name="connsiteX1" fmla="*/ 337345 w 1936750"/>
              <a:gd name="connsiteY1" fmla="*/ 0 h 434975"/>
              <a:gd name="connsiteX2" fmla="*/ 1599405 w 1936750"/>
              <a:gd name="connsiteY2" fmla="*/ 0 h 434975"/>
              <a:gd name="connsiteX3" fmla="*/ 1936750 w 1936750"/>
              <a:gd name="connsiteY3" fmla="*/ 434975 h 434975"/>
              <a:gd name="connsiteX4" fmla="*/ 0 w 1936750"/>
              <a:gd name="connsiteY4" fmla="*/ 434975 h 434975"/>
              <a:gd name="connsiteX0-1" fmla="*/ 0 w 1936750"/>
              <a:gd name="connsiteY0-2" fmla="*/ 434977 h 434977"/>
              <a:gd name="connsiteX1-3" fmla="*/ 337345 w 1936750"/>
              <a:gd name="connsiteY1-4" fmla="*/ 2 h 434977"/>
              <a:gd name="connsiteX2-5" fmla="*/ 1599405 w 1936750"/>
              <a:gd name="connsiteY2-6" fmla="*/ 2 h 434977"/>
              <a:gd name="connsiteX3-7" fmla="*/ 1936750 w 1936750"/>
              <a:gd name="connsiteY3-8" fmla="*/ 434977 h 434977"/>
              <a:gd name="connsiteX4-9" fmla="*/ 0 w 1936750"/>
              <a:gd name="connsiteY4-10" fmla="*/ 434977 h 434977"/>
              <a:gd name="connsiteX0-11" fmla="*/ 0 w 1936750"/>
              <a:gd name="connsiteY0-12" fmla="*/ 434977 h 434977"/>
              <a:gd name="connsiteX1-13" fmla="*/ 337345 w 1936750"/>
              <a:gd name="connsiteY1-14" fmla="*/ 2 h 434977"/>
              <a:gd name="connsiteX2-15" fmla="*/ 1599405 w 1936750"/>
              <a:gd name="connsiteY2-16" fmla="*/ 2 h 434977"/>
              <a:gd name="connsiteX3-17" fmla="*/ 1936750 w 1936750"/>
              <a:gd name="connsiteY3-18" fmla="*/ 434977 h 434977"/>
              <a:gd name="connsiteX4-19" fmla="*/ 0 w 1936750"/>
              <a:gd name="connsiteY4-20" fmla="*/ 434977 h 434977"/>
              <a:gd name="connsiteX0-21" fmla="*/ 0 w 1936750"/>
              <a:gd name="connsiteY0-22" fmla="*/ 435016 h 435016"/>
              <a:gd name="connsiteX1-23" fmla="*/ 337345 w 1936750"/>
              <a:gd name="connsiteY1-24" fmla="*/ 41 h 435016"/>
              <a:gd name="connsiteX2-25" fmla="*/ 1599405 w 1936750"/>
              <a:gd name="connsiteY2-26" fmla="*/ 41 h 435016"/>
              <a:gd name="connsiteX3-27" fmla="*/ 1936750 w 1936750"/>
              <a:gd name="connsiteY3-28" fmla="*/ 435016 h 435016"/>
              <a:gd name="connsiteX4-29" fmla="*/ 0 w 1936750"/>
              <a:gd name="connsiteY4-30" fmla="*/ 435016 h 435016"/>
              <a:gd name="connsiteX0-31" fmla="*/ 0 w 1936750"/>
              <a:gd name="connsiteY0-32" fmla="*/ 435016 h 435016"/>
              <a:gd name="connsiteX1-33" fmla="*/ 337345 w 1936750"/>
              <a:gd name="connsiteY1-34" fmla="*/ 41 h 435016"/>
              <a:gd name="connsiteX2-35" fmla="*/ 1599405 w 1936750"/>
              <a:gd name="connsiteY2-36" fmla="*/ 41 h 435016"/>
              <a:gd name="connsiteX3-37" fmla="*/ 1936750 w 1936750"/>
              <a:gd name="connsiteY3-38" fmla="*/ 435016 h 435016"/>
              <a:gd name="connsiteX4-39" fmla="*/ 0 w 1936750"/>
              <a:gd name="connsiteY4-40" fmla="*/ 435016 h 435016"/>
              <a:gd name="connsiteX0-41" fmla="*/ 0 w 1936750"/>
              <a:gd name="connsiteY0-42" fmla="*/ 435016 h 435016"/>
              <a:gd name="connsiteX1-43" fmla="*/ 337345 w 1936750"/>
              <a:gd name="connsiteY1-44" fmla="*/ 41 h 435016"/>
              <a:gd name="connsiteX2-45" fmla="*/ 1599405 w 1936750"/>
              <a:gd name="connsiteY2-46" fmla="*/ 41 h 435016"/>
              <a:gd name="connsiteX3-47" fmla="*/ 1936750 w 1936750"/>
              <a:gd name="connsiteY3-48" fmla="*/ 435016 h 435016"/>
              <a:gd name="connsiteX4-49" fmla="*/ 0 w 1936750"/>
              <a:gd name="connsiteY4-50" fmla="*/ 435016 h 435016"/>
              <a:gd name="connsiteX0-51" fmla="*/ 0 w 1936750"/>
              <a:gd name="connsiteY0-52" fmla="*/ 435016 h 435016"/>
              <a:gd name="connsiteX1-53" fmla="*/ 337345 w 1936750"/>
              <a:gd name="connsiteY1-54" fmla="*/ 41 h 435016"/>
              <a:gd name="connsiteX2-55" fmla="*/ 1599405 w 1936750"/>
              <a:gd name="connsiteY2-56" fmla="*/ 41 h 435016"/>
              <a:gd name="connsiteX3-57" fmla="*/ 1936750 w 1936750"/>
              <a:gd name="connsiteY3-58" fmla="*/ 435016 h 435016"/>
              <a:gd name="connsiteX4-59" fmla="*/ 0 w 1936750"/>
              <a:gd name="connsiteY4-60" fmla="*/ 435016 h 435016"/>
              <a:gd name="connsiteX0-61" fmla="*/ 0 w 1936750"/>
              <a:gd name="connsiteY0-62" fmla="*/ 435016 h 435016"/>
              <a:gd name="connsiteX1-63" fmla="*/ 337345 w 1936750"/>
              <a:gd name="connsiteY1-64" fmla="*/ 41 h 435016"/>
              <a:gd name="connsiteX2-65" fmla="*/ 1599405 w 1936750"/>
              <a:gd name="connsiteY2-66" fmla="*/ 41 h 435016"/>
              <a:gd name="connsiteX3-67" fmla="*/ 1936750 w 1936750"/>
              <a:gd name="connsiteY3-68" fmla="*/ 435016 h 435016"/>
              <a:gd name="connsiteX4-69" fmla="*/ 0 w 1936750"/>
              <a:gd name="connsiteY4-70" fmla="*/ 435016 h 4350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6750" h="435016">
                <a:moveTo>
                  <a:pt x="0" y="435016"/>
                </a:moveTo>
                <a:cubicBezTo>
                  <a:pt x="201348" y="315424"/>
                  <a:pt x="110597" y="-4192"/>
                  <a:pt x="337345" y="41"/>
                </a:cubicBezTo>
                <a:lnTo>
                  <a:pt x="1599405" y="41"/>
                </a:lnTo>
                <a:cubicBezTo>
                  <a:pt x="1838853" y="-1017"/>
                  <a:pt x="1729052" y="305899"/>
                  <a:pt x="1936750" y="435016"/>
                </a:cubicBezTo>
                <a:lnTo>
                  <a:pt x="0" y="435016"/>
                </a:ln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6" name="矩形 5"/>
          <p:cNvSpPr/>
          <p:nvPr/>
        </p:nvSpPr>
        <p:spPr>
          <a:xfrm>
            <a:off x="0" y="6400800"/>
            <a:ext cx="12192000" cy="457200"/>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5056461" y="1613662"/>
            <a:ext cx="2079078" cy="1567686"/>
            <a:chOff x="5316341" y="1613662"/>
            <a:chExt cx="2079078" cy="1567686"/>
          </a:xfrm>
        </p:grpSpPr>
        <p:sp>
          <p:nvSpPr>
            <p:cNvPr id="9" name="Freeform 899"/>
            <p:cNvSpPr>
              <a:spLocks noEditPoints="1"/>
            </p:cNvSpPr>
            <p:nvPr/>
          </p:nvSpPr>
          <p:spPr bwMode="auto">
            <a:xfrm>
              <a:off x="5316341" y="1883341"/>
              <a:ext cx="2079078" cy="1041614"/>
            </a:xfrm>
            <a:custGeom>
              <a:avLst/>
              <a:gdLst>
                <a:gd name="T0" fmla="*/ 71 w 212"/>
                <a:gd name="T1" fmla="*/ 17 h 106"/>
                <a:gd name="T2" fmla="*/ 70 w 212"/>
                <a:gd name="T3" fmla="*/ 8 h 106"/>
                <a:gd name="T4" fmla="*/ 65 w 212"/>
                <a:gd name="T5" fmla="*/ 6 h 106"/>
                <a:gd name="T6" fmla="*/ 34 w 212"/>
                <a:gd name="T7" fmla="*/ 33 h 106"/>
                <a:gd name="T8" fmla="*/ 36 w 212"/>
                <a:gd name="T9" fmla="*/ 50 h 106"/>
                <a:gd name="T10" fmla="*/ 39 w 212"/>
                <a:gd name="T11" fmla="*/ 60 h 106"/>
                <a:gd name="T12" fmla="*/ 39 w 212"/>
                <a:gd name="T13" fmla="*/ 65 h 106"/>
                <a:gd name="T14" fmla="*/ 30 w 212"/>
                <a:gd name="T15" fmla="*/ 74 h 106"/>
                <a:gd name="T16" fmla="*/ 1 w 212"/>
                <a:gd name="T17" fmla="*/ 89 h 106"/>
                <a:gd name="T18" fmla="*/ 25 w 212"/>
                <a:gd name="T19" fmla="*/ 106 h 106"/>
                <a:gd name="T20" fmla="*/ 25 w 212"/>
                <a:gd name="T21" fmla="*/ 93 h 106"/>
                <a:gd name="T22" fmla="*/ 25 w 212"/>
                <a:gd name="T23" fmla="*/ 91 h 106"/>
                <a:gd name="T24" fmla="*/ 46 w 212"/>
                <a:gd name="T25" fmla="*/ 76 h 106"/>
                <a:gd name="T26" fmla="*/ 69 w 212"/>
                <a:gd name="T27" fmla="*/ 67 h 106"/>
                <a:gd name="T28" fmla="*/ 66 w 212"/>
                <a:gd name="T29" fmla="*/ 65 h 106"/>
                <a:gd name="T30" fmla="*/ 70 w 212"/>
                <a:gd name="T31" fmla="*/ 52 h 106"/>
                <a:gd name="T32" fmla="*/ 75 w 212"/>
                <a:gd name="T33" fmla="*/ 45 h 106"/>
                <a:gd name="T34" fmla="*/ 70 w 212"/>
                <a:gd name="T35" fmla="*/ 24 h 106"/>
                <a:gd name="T36" fmla="*/ 211 w 212"/>
                <a:gd name="T37" fmla="*/ 89 h 106"/>
                <a:gd name="T38" fmla="*/ 182 w 212"/>
                <a:gd name="T39" fmla="*/ 74 h 106"/>
                <a:gd name="T40" fmla="*/ 173 w 212"/>
                <a:gd name="T41" fmla="*/ 65 h 106"/>
                <a:gd name="T42" fmla="*/ 173 w 212"/>
                <a:gd name="T43" fmla="*/ 59 h 106"/>
                <a:gd name="T44" fmla="*/ 177 w 212"/>
                <a:gd name="T45" fmla="*/ 49 h 106"/>
                <a:gd name="T46" fmla="*/ 178 w 212"/>
                <a:gd name="T47" fmla="*/ 37 h 106"/>
                <a:gd name="T48" fmla="*/ 178 w 212"/>
                <a:gd name="T49" fmla="*/ 23 h 106"/>
                <a:gd name="T50" fmla="*/ 174 w 212"/>
                <a:gd name="T51" fmla="*/ 8 h 106"/>
                <a:gd name="T52" fmla="*/ 168 w 212"/>
                <a:gd name="T53" fmla="*/ 6 h 106"/>
                <a:gd name="T54" fmla="*/ 139 w 212"/>
                <a:gd name="T55" fmla="*/ 12 h 106"/>
                <a:gd name="T56" fmla="*/ 139 w 212"/>
                <a:gd name="T57" fmla="*/ 15 h 106"/>
                <a:gd name="T58" fmla="*/ 140 w 212"/>
                <a:gd name="T59" fmla="*/ 17 h 106"/>
                <a:gd name="T60" fmla="*/ 138 w 212"/>
                <a:gd name="T61" fmla="*/ 41 h 106"/>
                <a:gd name="T62" fmla="*/ 139 w 212"/>
                <a:gd name="T63" fmla="*/ 50 h 106"/>
                <a:gd name="T64" fmla="*/ 142 w 212"/>
                <a:gd name="T65" fmla="*/ 60 h 106"/>
                <a:gd name="T66" fmla="*/ 143 w 212"/>
                <a:gd name="T67" fmla="*/ 65 h 106"/>
                <a:gd name="T68" fmla="*/ 156 w 212"/>
                <a:gd name="T69" fmla="*/ 72 h 106"/>
                <a:gd name="T70" fmla="*/ 170 w 212"/>
                <a:gd name="T71" fmla="*/ 78 h 106"/>
                <a:gd name="T72" fmla="*/ 187 w 212"/>
                <a:gd name="T73" fmla="*/ 92 h 106"/>
                <a:gd name="T74" fmla="*/ 187 w 212"/>
                <a:gd name="T75" fmla="*/ 101 h 106"/>
                <a:gd name="T76" fmla="*/ 212 w 212"/>
                <a:gd name="T7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106">
                  <a:moveTo>
                    <a:pt x="69" y="22"/>
                  </a:moveTo>
                  <a:cubicBezTo>
                    <a:pt x="69" y="20"/>
                    <a:pt x="70" y="18"/>
                    <a:pt x="71" y="17"/>
                  </a:cubicBezTo>
                  <a:cubicBezTo>
                    <a:pt x="71" y="16"/>
                    <a:pt x="71" y="16"/>
                    <a:pt x="71" y="16"/>
                  </a:cubicBezTo>
                  <a:cubicBezTo>
                    <a:pt x="71" y="13"/>
                    <a:pt x="70" y="11"/>
                    <a:pt x="70" y="8"/>
                  </a:cubicBezTo>
                  <a:cubicBezTo>
                    <a:pt x="67" y="8"/>
                    <a:pt x="67" y="8"/>
                    <a:pt x="67" y="8"/>
                  </a:cubicBezTo>
                  <a:cubicBezTo>
                    <a:pt x="65" y="6"/>
                    <a:pt x="65" y="6"/>
                    <a:pt x="65" y="6"/>
                  </a:cubicBezTo>
                  <a:cubicBezTo>
                    <a:pt x="56" y="0"/>
                    <a:pt x="47" y="4"/>
                    <a:pt x="42" y="6"/>
                  </a:cubicBezTo>
                  <a:cubicBezTo>
                    <a:pt x="35" y="8"/>
                    <a:pt x="30" y="18"/>
                    <a:pt x="34" y="33"/>
                  </a:cubicBezTo>
                  <a:cubicBezTo>
                    <a:pt x="34" y="36"/>
                    <a:pt x="32" y="37"/>
                    <a:pt x="32" y="38"/>
                  </a:cubicBezTo>
                  <a:cubicBezTo>
                    <a:pt x="33" y="41"/>
                    <a:pt x="33" y="49"/>
                    <a:pt x="36" y="50"/>
                  </a:cubicBezTo>
                  <a:cubicBezTo>
                    <a:pt x="36" y="51"/>
                    <a:pt x="38" y="51"/>
                    <a:pt x="38" y="51"/>
                  </a:cubicBezTo>
                  <a:cubicBezTo>
                    <a:pt x="38" y="54"/>
                    <a:pt x="38" y="57"/>
                    <a:pt x="39" y="60"/>
                  </a:cubicBezTo>
                  <a:cubicBezTo>
                    <a:pt x="39" y="62"/>
                    <a:pt x="41" y="62"/>
                    <a:pt x="42" y="65"/>
                  </a:cubicBezTo>
                  <a:cubicBezTo>
                    <a:pt x="39" y="65"/>
                    <a:pt x="39" y="65"/>
                    <a:pt x="39" y="65"/>
                  </a:cubicBezTo>
                  <a:cubicBezTo>
                    <a:pt x="38" y="67"/>
                    <a:pt x="37" y="72"/>
                    <a:pt x="35" y="73"/>
                  </a:cubicBezTo>
                  <a:cubicBezTo>
                    <a:pt x="33" y="73"/>
                    <a:pt x="32" y="74"/>
                    <a:pt x="30" y="74"/>
                  </a:cubicBezTo>
                  <a:cubicBezTo>
                    <a:pt x="25" y="76"/>
                    <a:pt x="19" y="79"/>
                    <a:pt x="13" y="81"/>
                  </a:cubicBezTo>
                  <a:cubicBezTo>
                    <a:pt x="8" y="83"/>
                    <a:pt x="2" y="84"/>
                    <a:pt x="1" y="89"/>
                  </a:cubicBezTo>
                  <a:cubicBezTo>
                    <a:pt x="1" y="93"/>
                    <a:pt x="0" y="101"/>
                    <a:pt x="0" y="106"/>
                  </a:cubicBezTo>
                  <a:cubicBezTo>
                    <a:pt x="25" y="106"/>
                    <a:pt x="25" y="106"/>
                    <a:pt x="25" y="106"/>
                  </a:cubicBezTo>
                  <a:cubicBezTo>
                    <a:pt x="25" y="104"/>
                    <a:pt x="25" y="103"/>
                    <a:pt x="25" y="101"/>
                  </a:cubicBezTo>
                  <a:cubicBezTo>
                    <a:pt x="25" y="98"/>
                    <a:pt x="25" y="95"/>
                    <a:pt x="25" y="93"/>
                  </a:cubicBezTo>
                  <a:cubicBezTo>
                    <a:pt x="25" y="92"/>
                    <a:pt x="25" y="92"/>
                    <a:pt x="25" y="92"/>
                  </a:cubicBezTo>
                  <a:cubicBezTo>
                    <a:pt x="25" y="91"/>
                    <a:pt x="25" y="91"/>
                    <a:pt x="25" y="91"/>
                  </a:cubicBezTo>
                  <a:cubicBezTo>
                    <a:pt x="28" y="83"/>
                    <a:pt x="36" y="80"/>
                    <a:pt x="42" y="78"/>
                  </a:cubicBezTo>
                  <a:cubicBezTo>
                    <a:pt x="44" y="77"/>
                    <a:pt x="45" y="77"/>
                    <a:pt x="46" y="76"/>
                  </a:cubicBezTo>
                  <a:cubicBezTo>
                    <a:pt x="49" y="75"/>
                    <a:pt x="53" y="74"/>
                    <a:pt x="56" y="72"/>
                  </a:cubicBezTo>
                  <a:cubicBezTo>
                    <a:pt x="60" y="70"/>
                    <a:pt x="65" y="68"/>
                    <a:pt x="69" y="67"/>
                  </a:cubicBezTo>
                  <a:cubicBezTo>
                    <a:pt x="69" y="66"/>
                    <a:pt x="69" y="66"/>
                    <a:pt x="69" y="65"/>
                  </a:cubicBezTo>
                  <a:cubicBezTo>
                    <a:pt x="68" y="65"/>
                    <a:pt x="67" y="65"/>
                    <a:pt x="66" y="65"/>
                  </a:cubicBezTo>
                  <a:cubicBezTo>
                    <a:pt x="66" y="62"/>
                    <a:pt x="68" y="61"/>
                    <a:pt x="69" y="59"/>
                  </a:cubicBezTo>
                  <a:cubicBezTo>
                    <a:pt x="70" y="57"/>
                    <a:pt x="69" y="54"/>
                    <a:pt x="70" y="52"/>
                  </a:cubicBezTo>
                  <a:cubicBezTo>
                    <a:pt x="71" y="51"/>
                    <a:pt x="73" y="50"/>
                    <a:pt x="73" y="49"/>
                  </a:cubicBezTo>
                  <a:cubicBezTo>
                    <a:pt x="74" y="48"/>
                    <a:pt x="75" y="46"/>
                    <a:pt x="75" y="45"/>
                  </a:cubicBezTo>
                  <a:cubicBezTo>
                    <a:pt x="75" y="44"/>
                    <a:pt x="75" y="43"/>
                    <a:pt x="75" y="43"/>
                  </a:cubicBezTo>
                  <a:cubicBezTo>
                    <a:pt x="71" y="38"/>
                    <a:pt x="70" y="30"/>
                    <a:pt x="70" y="24"/>
                  </a:cubicBezTo>
                  <a:cubicBezTo>
                    <a:pt x="70" y="23"/>
                    <a:pt x="70" y="23"/>
                    <a:pt x="69" y="22"/>
                  </a:cubicBezTo>
                  <a:close/>
                  <a:moveTo>
                    <a:pt x="211" y="89"/>
                  </a:moveTo>
                  <a:cubicBezTo>
                    <a:pt x="210" y="84"/>
                    <a:pt x="204" y="83"/>
                    <a:pt x="199" y="81"/>
                  </a:cubicBezTo>
                  <a:cubicBezTo>
                    <a:pt x="193" y="79"/>
                    <a:pt x="187" y="76"/>
                    <a:pt x="182" y="74"/>
                  </a:cubicBezTo>
                  <a:cubicBezTo>
                    <a:pt x="180" y="74"/>
                    <a:pt x="179" y="73"/>
                    <a:pt x="177" y="73"/>
                  </a:cubicBezTo>
                  <a:cubicBezTo>
                    <a:pt x="175" y="72"/>
                    <a:pt x="174" y="67"/>
                    <a:pt x="173" y="65"/>
                  </a:cubicBezTo>
                  <a:cubicBezTo>
                    <a:pt x="172" y="65"/>
                    <a:pt x="171" y="65"/>
                    <a:pt x="170" y="65"/>
                  </a:cubicBezTo>
                  <a:cubicBezTo>
                    <a:pt x="170" y="62"/>
                    <a:pt x="172" y="61"/>
                    <a:pt x="173" y="59"/>
                  </a:cubicBezTo>
                  <a:cubicBezTo>
                    <a:pt x="173" y="57"/>
                    <a:pt x="173" y="54"/>
                    <a:pt x="174" y="52"/>
                  </a:cubicBezTo>
                  <a:cubicBezTo>
                    <a:pt x="175" y="51"/>
                    <a:pt x="176" y="50"/>
                    <a:pt x="177" y="49"/>
                  </a:cubicBezTo>
                  <a:cubicBezTo>
                    <a:pt x="178" y="48"/>
                    <a:pt x="178" y="46"/>
                    <a:pt x="179" y="45"/>
                  </a:cubicBezTo>
                  <a:cubicBezTo>
                    <a:pt x="179" y="43"/>
                    <a:pt x="180" y="39"/>
                    <a:pt x="178" y="37"/>
                  </a:cubicBezTo>
                  <a:cubicBezTo>
                    <a:pt x="178" y="35"/>
                    <a:pt x="177" y="35"/>
                    <a:pt x="177" y="34"/>
                  </a:cubicBezTo>
                  <a:cubicBezTo>
                    <a:pt x="177" y="31"/>
                    <a:pt x="178" y="25"/>
                    <a:pt x="178" y="23"/>
                  </a:cubicBezTo>
                  <a:cubicBezTo>
                    <a:pt x="178" y="20"/>
                    <a:pt x="178" y="16"/>
                    <a:pt x="177" y="13"/>
                  </a:cubicBezTo>
                  <a:cubicBezTo>
                    <a:pt x="177" y="13"/>
                    <a:pt x="176" y="9"/>
                    <a:pt x="174" y="8"/>
                  </a:cubicBezTo>
                  <a:cubicBezTo>
                    <a:pt x="171" y="8"/>
                    <a:pt x="171" y="8"/>
                    <a:pt x="171" y="8"/>
                  </a:cubicBezTo>
                  <a:cubicBezTo>
                    <a:pt x="168" y="6"/>
                    <a:pt x="168" y="6"/>
                    <a:pt x="168" y="6"/>
                  </a:cubicBezTo>
                  <a:cubicBezTo>
                    <a:pt x="160" y="0"/>
                    <a:pt x="151" y="4"/>
                    <a:pt x="146" y="6"/>
                  </a:cubicBezTo>
                  <a:cubicBezTo>
                    <a:pt x="143" y="7"/>
                    <a:pt x="141" y="9"/>
                    <a:pt x="139" y="12"/>
                  </a:cubicBezTo>
                  <a:cubicBezTo>
                    <a:pt x="139" y="13"/>
                    <a:pt x="139" y="14"/>
                    <a:pt x="139" y="14"/>
                  </a:cubicBezTo>
                  <a:cubicBezTo>
                    <a:pt x="139" y="15"/>
                    <a:pt x="139" y="15"/>
                    <a:pt x="139" y="15"/>
                  </a:cubicBezTo>
                  <a:cubicBezTo>
                    <a:pt x="139" y="15"/>
                    <a:pt x="139" y="15"/>
                    <a:pt x="139" y="15"/>
                  </a:cubicBezTo>
                  <a:cubicBezTo>
                    <a:pt x="140" y="16"/>
                    <a:pt x="140" y="16"/>
                    <a:pt x="140" y="17"/>
                  </a:cubicBezTo>
                  <a:cubicBezTo>
                    <a:pt x="143" y="22"/>
                    <a:pt x="142" y="28"/>
                    <a:pt x="141" y="32"/>
                  </a:cubicBezTo>
                  <a:cubicBezTo>
                    <a:pt x="141" y="34"/>
                    <a:pt x="140" y="38"/>
                    <a:pt x="138" y="41"/>
                  </a:cubicBezTo>
                  <a:cubicBezTo>
                    <a:pt x="137" y="41"/>
                    <a:pt x="137" y="42"/>
                    <a:pt x="136" y="42"/>
                  </a:cubicBezTo>
                  <a:cubicBezTo>
                    <a:pt x="137" y="46"/>
                    <a:pt x="137" y="49"/>
                    <a:pt x="139" y="50"/>
                  </a:cubicBezTo>
                  <a:cubicBezTo>
                    <a:pt x="140" y="51"/>
                    <a:pt x="142" y="51"/>
                    <a:pt x="142" y="51"/>
                  </a:cubicBezTo>
                  <a:cubicBezTo>
                    <a:pt x="142" y="54"/>
                    <a:pt x="142" y="57"/>
                    <a:pt x="142" y="60"/>
                  </a:cubicBezTo>
                  <a:cubicBezTo>
                    <a:pt x="143" y="62"/>
                    <a:pt x="145" y="62"/>
                    <a:pt x="145" y="65"/>
                  </a:cubicBezTo>
                  <a:cubicBezTo>
                    <a:pt x="143" y="65"/>
                    <a:pt x="143" y="65"/>
                    <a:pt x="143" y="65"/>
                  </a:cubicBezTo>
                  <a:cubicBezTo>
                    <a:pt x="143" y="66"/>
                    <a:pt x="143" y="66"/>
                    <a:pt x="143" y="67"/>
                  </a:cubicBezTo>
                  <a:cubicBezTo>
                    <a:pt x="147" y="68"/>
                    <a:pt x="152" y="70"/>
                    <a:pt x="156" y="72"/>
                  </a:cubicBezTo>
                  <a:cubicBezTo>
                    <a:pt x="160" y="74"/>
                    <a:pt x="163" y="75"/>
                    <a:pt x="166" y="76"/>
                  </a:cubicBezTo>
                  <a:cubicBezTo>
                    <a:pt x="167" y="77"/>
                    <a:pt x="168" y="77"/>
                    <a:pt x="170" y="78"/>
                  </a:cubicBezTo>
                  <a:cubicBezTo>
                    <a:pt x="176" y="80"/>
                    <a:pt x="184" y="83"/>
                    <a:pt x="187" y="91"/>
                  </a:cubicBezTo>
                  <a:cubicBezTo>
                    <a:pt x="187" y="92"/>
                    <a:pt x="187" y="92"/>
                    <a:pt x="187" y="92"/>
                  </a:cubicBezTo>
                  <a:cubicBezTo>
                    <a:pt x="187" y="93"/>
                    <a:pt x="187" y="93"/>
                    <a:pt x="187" y="93"/>
                  </a:cubicBezTo>
                  <a:cubicBezTo>
                    <a:pt x="187" y="95"/>
                    <a:pt x="187" y="98"/>
                    <a:pt x="187" y="101"/>
                  </a:cubicBezTo>
                  <a:cubicBezTo>
                    <a:pt x="187" y="103"/>
                    <a:pt x="187" y="104"/>
                    <a:pt x="187" y="106"/>
                  </a:cubicBezTo>
                  <a:cubicBezTo>
                    <a:pt x="212" y="106"/>
                    <a:pt x="212" y="106"/>
                    <a:pt x="212" y="106"/>
                  </a:cubicBezTo>
                  <a:cubicBezTo>
                    <a:pt x="212" y="101"/>
                    <a:pt x="211" y="93"/>
                    <a:pt x="211" y="8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900"/>
            <p:cNvSpPr/>
            <p:nvPr/>
          </p:nvSpPr>
          <p:spPr bwMode="auto">
            <a:xfrm>
              <a:off x="5619279" y="1613662"/>
              <a:ext cx="1473199" cy="1567686"/>
            </a:xfrm>
            <a:custGeom>
              <a:avLst/>
              <a:gdLst>
                <a:gd name="T0" fmla="*/ 102 w 150"/>
                <a:gd name="T1" fmla="*/ 17 h 147"/>
                <a:gd name="T2" fmla="*/ 103 w 150"/>
                <a:gd name="T3" fmla="*/ 32 h 147"/>
                <a:gd name="T4" fmla="*/ 102 w 150"/>
                <a:gd name="T5" fmla="*/ 46 h 147"/>
                <a:gd name="T6" fmla="*/ 104 w 150"/>
                <a:gd name="T7" fmla="*/ 50 h 147"/>
                <a:gd name="T8" fmla="*/ 104 w 150"/>
                <a:gd name="T9" fmla="*/ 62 h 147"/>
                <a:gd name="T10" fmla="*/ 102 w 150"/>
                <a:gd name="T11" fmla="*/ 68 h 147"/>
                <a:gd name="T12" fmla="*/ 97 w 150"/>
                <a:gd name="T13" fmla="*/ 72 h 147"/>
                <a:gd name="T14" fmla="*/ 96 w 150"/>
                <a:gd name="T15" fmla="*/ 82 h 147"/>
                <a:gd name="T16" fmla="*/ 92 w 150"/>
                <a:gd name="T17" fmla="*/ 90 h 147"/>
                <a:gd name="T18" fmla="*/ 96 w 150"/>
                <a:gd name="T19" fmla="*/ 90 h 147"/>
                <a:gd name="T20" fmla="*/ 102 w 150"/>
                <a:gd name="T21" fmla="*/ 101 h 147"/>
                <a:gd name="T22" fmla="*/ 109 w 150"/>
                <a:gd name="T23" fmla="*/ 103 h 147"/>
                <a:gd name="T24" fmla="*/ 132 w 150"/>
                <a:gd name="T25" fmla="*/ 113 h 147"/>
                <a:gd name="T26" fmla="*/ 150 w 150"/>
                <a:gd name="T27" fmla="*/ 124 h 147"/>
                <a:gd name="T28" fmla="*/ 150 w 150"/>
                <a:gd name="T29" fmla="*/ 147 h 147"/>
                <a:gd name="T30" fmla="*/ 0 w 150"/>
                <a:gd name="T31" fmla="*/ 147 h 147"/>
                <a:gd name="T32" fmla="*/ 0 w 150"/>
                <a:gd name="T33" fmla="*/ 124 h 147"/>
                <a:gd name="T34" fmla="*/ 18 w 150"/>
                <a:gd name="T35" fmla="*/ 113 h 147"/>
                <a:gd name="T36" fmla="*/ 41 w 150"/>
                <a:gd name="T37" fmla="*/ 103 h 147"/>
                <a:gd name="T38" fmla="*/ 48 w 150"/>
                <a:gd name="T39" fmla="*/ 101 h 147"/>
                <a:gd name="T40" fmla="*/ 54 w 150"/>
                <a:gd name="T41" fmla="*/ 90 h 147"/>
                <a:gd name="T42" fmla="*/ 57 w 150"/>
                <a:gd name="T43" fmla="*/ 90 h 147"/>
                <a:gd name="T44" fmla="*/ 53 w 150"/>
                <a:gd name="T45" fmla="*/ 83 h 147"/>
                <a:gd name="T46" fmla="*/ 52 w 150"/>
                <a:gd name="T47" fmla="*/ 70 h 147"/>
                <a:gd name="T48" fmla="*/ 49 w 150"/>
                <a:gd name="T49" fmla="*/ 70 h 147"/>
                <a:gd name="T50" fmla="*/ 44 w 150"/>
                <a:gd name="T51" fmla="*/ 53 h 147"/>
                <a:gd name="T52" fmla="*/ 46 w 150"/>
                <a:gd name="T53" fmla="*/ 46 h 147"/>
                <a:gd name="T54" fmla="*/ 58 w 150"/>
                <a:gd name="T55" fmla="*/ 7 h 147"/>
                <a:gd name="T56" fmla="*/ 90 w 150"/>
                <a:gd name="T57" fmla="*/ 7 h 147"/>
                <a:gd name="T58" fmla="*/ 93 w 150"/>
                <a:gd name="T59" fmla="*/ 10 h 147"/>
                <a:gd name="T60" fmla="*/ 98 w 150"/>
                <a:gd name="T61" fmla="*/ 10 h 147"/>
                <a:gd name="T62" fmla="*/ 102 w 150"/>
                <a:gd name="T63" fmla="*/ 17 h 147"/>
                <a:gd name="connsiteX0" fmla="*/ 6800 w 10000"/>
                <a:gd name="connsiteY0" fmla="*/ 926 h 9770"/>
                <a:gd name="connsiteX1" fmla="*/ 6867 w 10000"/>
                <a:gd name="connsiteY1" fmla="*/ 1947 h 9770"/>
                <a:gd name="connsiteX2" fmla="*/ 6800 w 10000"/>
                <a:gd name="connsiteY2" fmla="*/ 2899 h 9770"/>
                <a:gd name="connsiteX3" fmla="*/ 6933 w 10000"/>
                <a:gd name="connsiteY3" fmla="*/ 3171 h 9770"/>
                <a:gd name="connsiteX4" fmla="*/ 6933 w 10000"/>
                <a:gd name="connsiteY4" fmla="*/ 3988 h 9770"/>
                <a:gd name="connsiteX5" fmla="*/ 6800 w 10000"/>
                <a:gd name="connsiteY5" fmla="*/ 4396 h 9770"/>
                <a:gd name="connsiteX6" fmla="*/ 6467 w 10000"/>
                <a:gd name="connsiteY6" fmla="*/ 4668 h 9770"/>
                <a:gd name="connsiteX7" fmla="*/ 6400 w 10000"/>
                <a:gd name="connsiteY7" fmla="*/ 5348 h 9770"/>
                <a:gd name="connsiteX8" fmla="*/ 6133 w 10000"/>
                <a:gd name="connsiteY8" fmla="*/ 5892 h 9770"/>
                <a:gd name="connsiteX9" fmla="*/ 6400 w 10000"/>
                <a:gd name="connsiteY9" fmla="*/ 5892 h 9770"/>
                <a:gd name="connsiteX10" fmla="*/ 6800 w 10000"/>
                <a:gd name="connsiteY10" fmla="*/ 6641 h 9770"/>
                <a:gd name="connsiteX11" fmla="*/ 7267 w 10000"/>
                <a:gd name="connsiteY11" fmla="*/ 6777 h 9770"/>
                <a:gd name="connsiteX12" fmla="*/ 8800 w 10000"/>
                <a:gd name="connsiteY12" fmla="*/ 7457 h 9770"/>
                <a:gd name="connsiteX13" fmla="*/ 10000 w 10000"/>
                <a:gd name="connsiteY13" fmla="*/ 8205 h 9770"/>
                <a:gd name="connsiteX14" fmla="*/ 10000 w 10000"/>
                <a:gd name="connsiteY14" fmla="*/ 9770 h 9770"/>
                <a:gd name="connsiteX15" fmla="*/ 0 w 10000"/>
                <a:gd name="connsiteY15" fmla="*/ 9770 h 9770"/>
                <a:gd name="connsiteX16" fmla="*/ 0 w 10000"/>
                <a:gd name="connsiteY16" fmla="*/ 8205 h 9770"/>
                <a:gd name="connsiteX17" fmla="*/ 1200 w 10000"/>
                <a:gd name="connsiteY17" fmla="*/ 7457 h 9770"/>
                <a:gd name="connsiteX18" fmla="*/ 2733 w 10000"/>
                <a:gd name="connsiteY18" fmla="*/ 6777 h 9770"/>
                <a:gd name="connsiteX19" fmla="*/ 3200 w 10000"/>
                <a:gd name="connsiteY19" fmla="*/ 6641 h 9770"/>
                <a:gd name="connsiteX20" fmla="*/ 3600 w 10000"/>
                <a:gd name="connsiteY20" fmla="*/ 5892 h 9770"/>
                <a:gd name="connsiteX21" fmla="*/ 3800 w 10000"/>
                <a:gd name="connsiteY21" fmla="*/ 5892 h 9770"/>
                <a:gd name="connsiteX22" fmla="*/ 3533 w 10000"/>
                <a:gd name="connsiteY22" fmla="*/ 5416 h 9770"/>
                <a:gd name="connsiteX23" fmla="*/ 3467 w 10000"/>
                <a:gd name="connsiteY23" fmla="*/ 4532 h 9770"/>
                <a:gd name="connsiteX24" fmla="*/ 3267 w 10000"/>
                <a:gd name="connsiteY24" fmla="*/ 4532 h 9770"/>
                <a:gd name="connsiteX25" fmla="*/ 2933 w 10000"/>
                <a:gd name="connsiteY25" fmla="*/ 3375 h 9770"/>
                <a:gd name="connsiteX26" fmla="*/ 3067 w 10000"/>
                <a:gd name="connsiteY26" fmla="*/ 2899 h 9770"/>
                <a:gd name="connsiteX27" fmla="*/ 3867 w 10000"/>
                <a:gd name="connsiteY27" fmla="*/ 246 h 9770"/>
                <a:gd name="connsiteX28" fmla="*/ 6000 w 10000"/>
                <a:gd name="connsiteY28" fmla="*/ 246 h 9770"/>
                <a:gd name="connsiteX29" fmla="*/ 6200 w 10000"/>
                <a:gd name="connsiteY29" fmla="*/ 450 h 9770"/>
                <a:gd name="connsiteX30" fmla="*/ 6533 w 10000"/>
                <a:gd name="connsiteY30" fmla="*/ 450 h 9770"/>
                <a:gd name="connsiteX31" fmla="*/ 6800 w 10000"/>
                <a:gd name="connsiteY31" fmla="*/ 926 h 9770"/>
                <a:gd name="connsiteX0-1" fmla="*/ 6800 w 10000"/>
                <a:gd name="connsiteY0-2" fmla="*/ 947 h 10202"/>
                <a:gd name="connsiteX1-3" fmla="*/ 6867 w 10000"/>
                <a:gd name="connsiteY1-4" fmla="*/ 1992 h 10202"/>
                <a:gd name="connsiteX2-5" fmla="*/ 6800 w 10000"/>
                <a:gd name="connsiteY2-6" fmla="*/ 2966 h 10202"/>
                <a:gd name="connsiteX3-7" fmla="*/ 6933 w 10000"/>
                <a:gd name="connsiteY3-8" fmla="*/ 3245 h 10202"/>
                <a:gd name="connsiteX4-9" fmla="*/ 6933 w 10000"/>
                <a:gd name="connsiteY4-10" fmla="*/ 4081 h 10202"/>
                <a:gd name="connsiteX5-11" fmla="*/ 6800 w 10000"/>
                <a:gd name="connsiteY5-12" fmla="*/ 4498 h 10202"/>
                <a:gd name="connsiteX6-13" fmla="*/ 6467 w 10000"/>
                <a:gd name="connsiteY6-14" fmla="*/ 4777 h 10202"/>
                <a:gd name="connsiteX7-15" fmla="*/ 6400 w 10000"/>
                <a:gd name="connsiteY7-16" fmla="*/ 5473 h 10202"/>
                <a:gd name="connsiteX8-17" fmla="*/ 6133 w 10000"/>
                <a:gd name="connsiteY8-18" fmla="*/ 6030 h 10202"/>
                <a:gd name="connsiteX9-19" fmla="*/ 6400 w 10000"/>
                <a:gd name="connsiteY9-20" fmla="*/ 6030 h 10202"/>
                <a:gd name="connsiteX10-21" fmla="*/ 6800 w 10000"/>
                <a:gd name="connsiteY10-22" fmla="*/ 6796 h 10202"/>
                <a:gd name="connsiteX11-23" fmla="*/ 7267 w 10000"/>
                <a:gd name="connsiteY11-24" fmla="*/ 6936 h 10202"/>
                <a:gd name="connsiteX12-25" fmla="*/ 8800 w 10000"/>
                <a:gd name="connsiteY12-26" fmla="*/ 7632 h 10202"/>
                <a:gd name="connsiteX13-27" fmla="*/ 10000 w 10000"/>
                <a:gd name="connsiteY13-28" fmla="*/ 8397 h 10202"/>
                <a:gd name="connsiteX14-29" fmla="*/ 10000 w 10000"/>
                <a:gd name="connsiteY14-30" fmla="*/ 9999 h 10202"/>
                <a:gd name="connsiteX15-31" fmla="*/ 0 w 10000"/>
                <a:gd name="connsiteY15-32" fmla="*/ 9999 h 10202"/>
                <a:gd name="connsiteX16-33" fmla="*/ 0 w 10000"/>
                <a:gd name="connsiteY16-34" fmla="*/ 8397 h 10202"/>
                <a:gd name="connsiteX17-35" fmla="*/ 1200 w 10000"/>
                <a:gd name="connsiteY17-36" fmla="*/ 7632 h 10202"/>
                <a:gd name="connsiteX18-37" fmla="*/ 2733 w 10000"/>
                <a:gd name="connsiteY18-38" fmla="*/ 6936 h 10202"/>
                <a:gd name="connsiteX19-39" fmla="*/ 3200 w 10000"/>
                <a:gd name="connsiteY19-40" fmla="*/ 6796 h 10202"/>
                <a:gd name="connsiteX20-41" fmla="*/ 3600 w 10000"/>
                <a:gd name="connsiteY20-42" fmla="*/ 6030 h 10202"/>
                <a:gd name="connsiteX21-43" fmla="*/ 3800 w 10000"/>
                <a:gd name="connsiteY21-44" fmla="*/ 6030 h 10202"/>
                <a:gd name="connsiteX22-45" fmla="*/ 3533 w 10000"/>
                <a:gd name="connsiteY22-46" fmla="*/ 5543 h 10202"/>
                <a:gd name="connsiteX23-47" fmla="*/ 3467 w 10000"/>
                <a:gd name="connsiteY23-48" fmla="*/ 4638 h 10202"/>
                <a:gd name="connsiteX24-49" fmla="*/ 3267 w 10000"/>
                <a:gd name="connsiteY24-50" fmla="*/ 4638 h 10202"/>
                <a:gd name="connsiteX25-51" fmla="*/ 2933 w 10000"/>
                <a:gd name="connsiteY25-52" fmla="*/ 3453 h 10202"/>
                <a:gd name="connsiteX26-53" fmla="*/ 3067 w 10000"/>
                <a:gd name="connsiteY26-54" fmla="*/ 2966 h 10202"/>
                <a:gd name="connsiteX27-55" fmla="*/ 3867 w 10000"/>
                <a:gd name="connsiteY27-56" fmla="*/ 251 h 10202"/>
                <a:gd name="connsiteX28-57" fmla="*/ 6000 w 10000"/>
                <a:gd name="connsiteY28-58" fmla="*/ 251 h 10202"/>
                <a:gd name="connsiteX29-59" fmla="*/ 6200 w 10000"/>
                <a:gd name="connsiteY29-60" fmla="*/ 460 h 10202"/>
                <a:gd name="connsiteX30-61" fmla="*/ 6533 w 10000"/>
                <a:gd name="connsiteY30-62" fmla="*/ 460 h 10202"/>
                <a:gd name="connsiteX31-63" fmla="*/ 6800 w 10000"/>
                <a:gd name="connsiteY31-64" fmla="*/ 947 h 10202"/>
                <a:gd name="connsiteX0-65" fmla="*/ 6800 w 10000"/>
                <a:gd name="connsiteY0-66" fmla="*/ 947 h 10202"/>
                <a:gd name="connsiteX1-67" fmla="*/ 6867 w 10000"/>
                <a:gd name="connsiteY1-68" fmla="*/ 1992 h 10202"/>
                <a:gd name="connsiteX2-69" fmla="*/ 6800 w 10000"/>
                <a:gd name="connsiteY2-70" fmla="*/ 2966 h 10202"/>
                <a:gd name="connsiteX3-71" fmla="*/ 6933 w 10000"/>
                <a:gd name="connsiteY3-72" fmla="*/ 3245 h 10202"/>
                <a:gd name="connsiteX4-73" fmla="*/ 6933 w 10000"/>
                <a:gd name="connsiteY4-74" fmla="*/ 4081 h 10202"/>
                <a:gd name="connsiteX5-75" fmla="*/ 6800 w 10000"/>
                <a:gd name="connsiteY5-76" fmla="*/ 4498 h 10202"/>
                <a:gd name="connsiteX6-77" fmla="*/ 6467 w 10000"/>
                <a:gd name="connsiteY6-78" fmla="*/ 4777 h 10202"/>
                <a:gd name="connsiteX7-79" fmla="*/ 6400 w 10000"/>
                <a:gd name="connsiteY7-80" fmla="*/ 5473 h 10202"/>
                <a:gd name="connsiteX8-81" fmla="*/ 6133 w 10000"/>
                <a:gd name="connsiteY8-82" fmla="*/ 6030 h 10202"/>
                <a:gd name="connsiteX9-83" fmla="*/ 6400 w 10000"/>
                <a:gd name="connsiteY9-84" fmla="*/ 6030 h 10202"/>
                <a:gd name="connsiteX10-85" fmla="*/ 6800 w 10000"/>
                <a:gd name="connsiteY10-86" fmla="*/ 6796 h 10202"/>
                <a:gd name="connsiteX11-87" fmla="*/ 7267 w 10000"/>
                <a:gd name="connsiteY11-88" fmla="*/ 6936 h 10202"/>
                <a:gd name="connsiteX12-89" fmla="*/ 8800 w 10000"/>
                <a:gd name="connsiteY12-90" fmla="*/ 7632 h 10202"/>
                <a:gd name="connsiteX13-91" fmla="*/ 10000 w 10000"/>
                <a:gd name="connsiteY13-92" fmla="*/ 8397 h 10202"/>
                <a:gd name="connsiteX14-93" fmla="*/ 10000 w 10000"/>
                <a:gd name="connsiteY14-94" fmla="*/ 9999 h 10202"/>
                <a:gd name="connsiteX15-95" fmla="*/ 0 w 10000"/>
                <a:gd name="connsiteY15-96" fmla="*/ 9999 h 10202"/>
                <a:gd name="connsiteX16-97" fmla="*/ 0 w 10000"/>
                <a:gd name="connsiteY16-98" fmla="*/ 8397 h 10202"/>
                <a:gd name="connsiteX17-99" fmla="*/ 1200 w 10000"/>
                <a:gd name="connsiteY17-100" fmla="*/ 7632 h 10202"/>
                <a:gd name="connsiteX18-101" fmla="*/ 2733 w 10000"/>
                <a:gd name="connsiteY18-102" fmla="*/ 6936 h 10202"/>
                <a:gd name="connsiteX19-103" fmla="*/ 3200 w 10000"/>
                <a:gd name="connsiteY19-104" fmla="*/ 6796 h 10202"/>
                <a:gd name="connsiteX20-105" fmla="*/ 3600 w 10000"/>
                <a:gd name="connsiteY20-106" fmla="*/ 6030 h 10202"/>
                <a:gd name="connsiteX21-107" fmla="*/ 3800 w 10000"/>
                <a:gd name="connsiteY21-108" fmla="*/ 6030 h 10202"/>
                <a:gd name="connsiteX22-109" fmla="*/ 3533 w 10000"/>
                <a:gd name="connsiteY22-110" fmla="*/ 5543 h 10202"/>
                <a:gd name="connsiteX23-111" fmla="*/ 3467 w 10000"/>
                <a:gd name="connsiteY23-112" fmla="*/ 4638 h 10202"/>
                <a:gd name="connsiteX24-113" fmla="*/ 3267 w 10000"/>
                <a:gd name="connsiteY24-114" fmla="*/ 4638 h 10202"/>
                <a:gd name="connsiteX25-115" fmla="*/ 2933 w 10000"/>
                <a:gd name="connsiteY25-116" fmla="*/ 3453 h 10202"/>
                <a:gd name="connsiteX26-117" fmla="*/ 3067 w 10000"/>
                <a:gd name="connsiteY26-118" fmla="*/ 2966 h 10202"/>
                <a:gd name="connsiteX27-119" fmla="*/ 3867 w 10000"/>
                <a:gd name="connsiteY27-120" fmla="*/ 251 h 10202"/>
                <a:gd name="connsiteX28-121" fmla="*/ 6000 w 10000"/>
                <a:gd name="connsiteY28-122" fmla="*/ 251 h 10202"/>
                <a:gd name="connsiteX29-123" fmla="*/ 6200 w 10000"/>
                <a:gd name="connsiteY29-124" fmla="*/ 460 h 10202"/>
                <a:gd name="connsiteX30-125" fmla="*/ 6533 w 10000"/>
                <a:gd name="connsiteY30-126" fmla="*/ 460 h 10202"/>
                <a:gd name="connsiteX31-127" fmla="*/ 6800 w 10000"/>
                <a:gd name="connsiteY31-128" fmla="*/ 947 h 10202"/>
                <a:gd name="connsiteX0-129" fmla="*/ 6800 w 10000"/>
                <a:gd name="connsiteY0-130" fmla="*/ 947 h 10202"/>
                <a:gd name="connsiteX1-131" fmla="*/ 6867 w 10000"/>
                <a:gd name="connsiteY1-132" fmla="*/ 1992 h 10202"/>
                <a:gd name="connsiteX2-133" fmla="*/ 6800 w 10000"/>
                <a:gd name="connsiteY2-134" fmla="*/ 2966 h 10202"/>
                <a:gd name="connsiteX3-135" fmla="*/ 6933 w 10000"/>
                <a:gd name="connsiteY3-136" fmla="*/ 3245 h 10202"/>
                <a:gd name="connsiteX4-137" fmla="*/ 6933 w 10000"/>
                <a:gd name="connsiteY4-138" fmla="*/ 4081 h 10202"/>
                <a:gd name="connsiteX5-139" fmla="*/ 6800 w 10000"/>
                <a:gd name="connsiteY5-140" fmla="*/ 4498 h 10202"/>
                <a:gd name="connsiteX6-141" fmla="*/ 6467 w 10000"/>
                <a:gd name="connsiteY6-142" fmla="*/ 4777 h 10202"/>
                <a:gd name="connsiteX7-143" fmla="*/ 6400 w 10000"/>
                <a:gd name="connsiteY7-144" fmla="*/ 5473 h 10202"/>
                <a:gd name="connsiteX8-145" fmla="*/ 6133 w 10000"/>
                <a:gd name="connsiteY8-146" fmla="*/ 6030 h 10202"/>
                <a:gd name="connsiteX9-147" fmla="*/ 6400 w 10000"/>
                <a:gd name="connsiteY9-148" fmla="*/ 6030 h 10202"/>
                <a:gd name="connsiteX10-149" fmla="*/ 6800 w 10000"/>
                <a:gd name="connsiteY10-150" fmla="*/ 6796 h 10202"/>
                <a:gd name="connsiteX11-151" fmla="*/ 7267 w 10000"/>
                <a:gd name="connsiteY11-152" fmla="*/ 6936 h 10202"/>
                <a:gd name="connsiteX12-153" fmla="*/ 8800 w 10000"/>
                <a:gd name="connsiteY12-154" fmla="*/ 7632 h 10202"/>
                <a:gd name="connsiteX13-155" fmla="*/ 10000 w 10000"/>
                <a:gd name="connsiteY13-156" fmla="*/ 8397 h 10202"/>
                <a:gd name="connsiteX14-157" fmla="*/ 10000 w 10000"/>
                <a:gd name="connsiteY14-158" fmla="*/ 9999 h 10202"/>
                <a:gd name="connsiteX15-159" fmla="*/ 0 w 10000"/>
                <a:gd name="connsiteY15-160" fmla="*/ 9999 h 10202"/>
                <a:gd name="connsiteX16-161" fmla="*/ 0 w 10000"/>
                <a:gd name="connsiteY16-162" fmla="*/ 8397 h 10202"/>
                <a:gd name="connsiteX17-163" fmla="*/ 1200 w 10000"/>
                <a:gd name="connsiteY17-164" fmla="*/ 7632 h 10202"/>
                <a:gd name="connsiteX18-165" fmla="*/ 2733 w 10000"/>
                <a:gd name="connsiteY18-166" fmla="*/ 6936 h 10202"/>
                <a:gd name="connsiteX19-167" fmla="*/ 3200 w 10000"/>
                <a:gd name="connsiteY19-168" fmla="*/ 6796 h 10202"/>
                <a:gd name="connsiteX20-169" fmla="*/ 3600 w 10000"/>
                <a:gd name="connsiteY20-170" fmla="*/ 6030 h 10202"/>
                <a:gd name="connsiteX21-171" fmla="*/ 3800 w 10000"/>
                <a:gd name="connsiteY21-172" fmla="*/ 6030 h 10202"/>
                <a:gd name="connsiteX22-173" fmla="*/ 3533 w 10000"/>
                <a:gd name="connsiteY22-174" fmla="*/ 5543 h 10202"/>
                <a:gd name="connsiteX23-175" fmla="*/ 3467 w 10000"/>
                <a:gd name="connsiteY23-176" fmla="*/ 4638 h 10202"/>
                <a:gd name="connsiteX24-177" fmla="*/ 3267 w 10000"/>
                <a:gd name="connsiteY24-178" fmla="*/ 4638 h 10202"/>
                <a:gd name="connsiteX25-179" fmla="*/ 2933 w 10000"/>
                <a:gd name="connsiteY25-180" fmla="*/ 3453 h 10202"/>
                <a:gd name="connsiteX26-181" fmla="*/ 3067 w 10000"/>
                <a:gd name="connsiteY26-182" fmla="*/ 2966 h 10202"/>
                <a:gd name="connsiteX27-183" fmla="*/ 3867 w 10000"/>
                <a:gd name="connsiteY27-184" fmla="*/ 251 h 10202"/>
                <a:gd name="connsiteX28-185" fmla="*/ 6000 w 10000"/>
                <a:gd name="connsiteY28-186" fmla="*/ 251 h 10202"/>
                <a:gd name="connsiteX29-187" fmla="*/ 6200 w 10000"/>
                <a:gd name="connsiteY29-188" fmla="*/ 460 h 10202"/>
                <a:gd name="connsiteX30-189" fmla="*/ 6533 w 10000"/>
                <a:gd name="connsiteY30-190" fmla="*/ 460 h 10202"/>
                <a:gd name="connsiteX31-191" fmla="*/ 6800 w 10000"/>
                <a:gd name="connsiteY31-192" fmla="*/ 947 h 10202"/>
                <a:gd name="connsiteX0-193" fmla="*/ 6800 w 10000"/>
                <a:gd name="connsiteY0-194" fmla="*/ 947 h 10823"/>
                <a:gd name="connsiteX1-195" fmla="*/ 6867 w 10000"/>
                <a:gd name="connsiteY1-196" fmla="*/ 1992 h 10823"/>
                <a:gd name="connsiteX2-197" fmla="*/ 6800 w 10000"/>
                <a:gd name="connsiteY2-198" fmla="*/ 2966 h 10823"/>
                <a:gd name="connsiteX3-199" fmla="*/ 6933 w 10000"/>
                <a:gd name="connsiteY3-200" fmla="*/ 3245 h 10823"/>
                <a:gd name="connsiteX4-201" fmla="*/ 6933 w 10000"/>
                <a:gd name="connsiteY4-202" fmla="*/ 4081 h 10823"/>
                <a:gd name="connsiteX5-203" fmla="*/ 6800 w 10000"/>
                <a:gd name="connsiteY5-204" fmla="*/ 4498 h 10823"/>
                <a:gd name="connsiteX6-205" fmla="*/ 6467 w 10000"/>
                <a:gd name="connsiteY6-206" fmla="*/ 4777 h 10823"/>
                <a:gd name="connsiteX7-207" fmla="*/ 6400 w 10000"/>
                <a:gd name="connsiteY7-208" fmla="*/ 5473 h 10823"/>
                <a:gd name="connsiteX8-209" fmla="*/ 6133 w 10000"/>
                <a:gd name="connsiteY8-210" fmla="*/ 6030 h 10823"/>
                <a:gd name="connsiteX9-211" fmla="*/ 6400 w 10000"/>
                <a:gd name="connsiteY9-212" fmla="*/ 6030 h 10823"/>
                <a:gd name="connsiteX10-213" fmla="*/ 6800 w 10000"/>
                <a:gd name="connsiteY10-214" fmla="*/ 6796 h 10823"/>
                <a:gd name="connsiteX11-215" fmla="*/ 7267 w 10000"/>
                <a:gd name="connsiteY11-216" fmla="*/ 6936 h 10823"/>
                <a:gd name="connsiteX12-217" fmla="*/ 8800 w 10000"/>
                <a:gd name="connsiteY12-218" fmla="*/ 7632 h 10823"/>
                <a:gd name="connsiteX13-219" fmla="*/ 10000 w 10000"/>
                <a:gd name="connsiteY13-220" fmla="*/ 8397 h 10823"/>
                <a:gd name="connsiteX14-221" fmla="*/ 10000 w 10000"/>
                <a:gd name="connsiteY14-222" fmla="*/ 9999 h 10823"/>
                <a:gd name="connsiteX15-223" fmla="*/ 0 w 10000"/>
                <a:gd name="connsiteY15-224" fmla="*/ 9999 h 10823"/>
                <a:gd name="connsiteX16-225" fmla="*/ 0 w 10000"/>
                <a:gd name="connsiteY16-226" fmla="*/ 8397 h 10823"/>
                <a:gd name="connsiteX17-227" fmla="*/ 1200 w 10000"/>
                <a:gd name="connsiteY17-228" fmla="*/ 7632 h 10823"/>
                <a:gd name="connsiteX18-229" fmla="*/ 2733 w 10000"/>
                <a:gd name="connsiteY18-230" fmla="*/ 6936 h 10823"/>
                <a:gd name="connsiteX19-231" fmla="*/ 3200 w 10000"/>
                <a:gd name="connsiteY19-232" fmla="*/ 6796 h 10823"/>
                <a:gd name="connsiteX20-233" fmla="*/ 3600 w 10000"/>
                <a:gd name="connsiteY20-234" fmla="*/ 6030 h 10823"/>
                <a:gd name="connsiteX21-235" fmla="*/ 3800 w 10000"/>
                <a:gd name="connsiteY21-236" fmla="*/ 6030 h 10823"/>
                <a:gd name="connsiteX22-237" fmla="*/ 3533 w 10000"/>
                <a:gd name="connsiteY22-238" fmla="*/ 5543 h 10823"/>
                <a:gd name="connsiteX23-239" fmla="*/ 3467 w 10000"/>
                <a:gd name="connsiteY23-240" fmla="*/ 4638 h 10823"/>
                <a:gd name="connsiteX24-241" fmla="*/ 3267 w 10000"/>
                <a:gd name="connsiteY24-242" fmla="*/ 4638 h 10823"/>
                <a:gd name="connsiteX25-243" fmla="*/ 2933 w 10000"/>
                <a:gd name="connsiteY25-244" fmla="*/ 3453 h 10823"/>
                <a:gd name="connsiteX26-245" fmla="*/ 3067 w 10000"/>
                <a:gd name="connsiteY26-246" fmla="*/ 2966 h 10823"/>
                <a:gd name="connsiteX27-247" fmla="*/ 3867 w 10000"/>
                <a:gd name="connsiteY27-248" fmla="*/ 251 h 10823"/>
                <a:gd name="connsiteX28-249" fmla="*/ 6000 w 10000"/>
                <a:gd name="connsiteY28-250" fmla="*/ 251 h 10823"/>
                <a:gd name="connsiteX29-251" fmla="*/ 6200 w 10000"/>
                <a:gd name="connsiteY29-252" fmla="*/ 460 h 10823"/>
                <a:gd name="connsiteX30-253" fmla="*/ 6533 w 10000"/>
                <a:gd name="connsiteY30-254" fmla="*/ 460 h 10823"/>
                <a:gd name="connsiteX31-255" fmla="*/ 6800 w 10000"/>
                <a:gd name="connsiteY31-256" fmla="*/ 947 h 10823"/>
                <a:gd name="connsiteX0-257" fmla="*/ 6800 w 10000"/>
                <a:gd name="connsiteY0-258" fmla="*/ 947 h 11067"/>
                <a:gd name="connsiteX1-259" fmla="*/ 6867 w 10000"/>
                <a:gd name="connsiteY1-260" fmla="*/ 1992 h 11067"/>
                <a:gd name="connsiteX2-261" fmla="*/ 6800 w 10000"/>
                <a:gd name="connsiteY2-262" fmla="*/ 2966 h 11067"/>
                <a:gd name="connsiteX3-263" fmla="*/ 6933 w 10000"/>
                <a:gd name="connsiteY3-264" fmla="*/ 3245 h 11067"/>
                <a:gd name="connsiteX4-265" fmla="*/ 6933 w 10000"/>
                <a:gd name="connsiteY4-266" fmla="*/ 4081 h 11067"/>
                <a:gd name="connsiteX5-267" fmla="*/ 6800 w 10000"/>
                <a:gd name="connsiteY5-268" fmla="*/ 4498 h 11067"/>
                <a:gd name="connsiteX6-269" fmla="*/ 6467 w 10000"/>
                <a:gd name="connsiteY6-270" fmla="*/ 4777 h 11067"/>
                <a:gd name="connsiteX7-271" fmla="*/ 6400 w 10000"/>
                <a:gd name="connsiteY7-272" fmla="*/ 5473 h 11067"/>
                <a:gd name="connsiteX8-273" fmla="*/ 6133 w 10000"/>
                <a:gd name="connsiteY8-274" fmla="*/ 6030 h 11067"/>
                <a:gd name="connsiteX9-275" fmla="*/ 6400 w 10000"/>
                <a:gd name="connsiteY9-276" fmla="*/ 6030 h 11067"/>
                <a:gd name="connsiteX10-277" fmla="*/ 6800 w 10000"/>
                <a:gd name="connsiteY10-278" fmla="*/ 6796 h 11067"/>
                <a:gd name="connsiteX11-279" fmla="*/ 7267 w 10000"/>
                <a:gd name="connsiteY11-280" fmla="*/ 6936 h 11067"/>
                <a:gd name="connsiteX12-281" fmla="*/ 8800 w 10000"/>
                <a:gd name="connsiteY12-282" fmla="*/ 7632 h 11067"/>
                <a:gd name="connsiteX13-283" fmla="*/ 10000 w 10000"/>
                <a:gd name="connsiteY13-284" fmla="*/ 8397 h 11067"/>
                <a:gd name="connsiteX14-285" fmla="*/ 10000 w 10000"/>
                <a:gd name="connsiteY14-286" fmla="*/ 9999 h 11067"/>
                <a:gd name="connsiteX15-287" fmla="*/ 0 w 10000"/>
                <a:gd name="connsiteY15-288" fmla="*/ 9999 h 11067"/>
                <a:gd name="connsiteX16-289" fmla="*/ 0 w 10000"/>
                <a:gd name="connsiteY16-290" fmla="*/ 8397 h 11067"/>
                <a:gd name="connsiteX17-291" fmla="*/ 1200 w 10000"/>
                <a:gd name="connsiteY17-292" fmla="*/ 7632 h 11067"/>
                <a:gd name="connsiteX18-293" fmla="*/ 2733 w 10000"/>
                <a:gd name="connsiteY18-294" fmla="*/ 6936 h 11067"/>
                <a:gd name="connsiteX19-295" fmla="*/ 3200 w 10000"/>
                <a:gd name="connsiteY19-296" fmla="*/ 6796 h 11067"/>
                <a:gd name="connsiteX20-297" fmla="*/ 3600 w 10000"/>
                <a:gd name="connsiteY20-298" fmla="*/ 6030 h 11067"/>
                <a:gd name="connsiteX21-299" fmla="*/ 3800 w 10000"/>
                <a:gd name="connsiteY21-300" fmla="*/ 6030 h 11067"/>
                <a:gd name="connsiteX22-301" fmla="*/ 3533 w 10000"/>
                <a:gd name="connsiteY22-302" fmla="*/ 5543 h 11067"/>
                <a:gd name="connsiteX23-303" fmla="*/ 3467 w 10000"/>
                <a:gd name="connsiteY23-304" fmla="*/ 4638 h 11067"/>
                <a:gd name="connsiteX24-305" fmla="*/ 3267 w 10000"/>
                <a:gd name="connsiteY24-306" fmla="*/ 4638 h 11067"/>
                <a:gd name="connsiteX25-307" fmla="*/ 2933 w 10000"/>
                <a:gd name="connsiteY25-308" fmla="*/ 3453 h 11067"/>
                <a:gd name="connsiteX26-309" fmla="*/ 3067 w 10000"/>
                <a:gd name="connsiteY26-310" fmla="*/ 2966 h 11067"/>
                <a:gd name="connsiteX27-311" fmla="*/ 3867 w 10000"/>
                <a:gd name="connsiteY27-312" fmla="*/ 251 h 11067"/>
                <a:gd name="connsiteX28-313" fmla="*/ 6000 w 10000"/>
                <a:gd name="connsiteY28-314" fmla="*/ 251 h 11067"/>
                <a:gd name="connsiteX29-315" fmla="*/ 6200 w 10000"/>
                <a:gd name="connsiteY29-316" fmla="*/ 460 h 11067"/>
                <a:gd name="connsiteX30-317" fmla="*/ 6533 w 10000"/>
                <a:gd name="connsiteY30-318" fmla="*/ 460 h 11067"/>
                <a:gd name="connsiteX31-319" fmla="*/ 6800 w 10000"/>
                <a:gd name="connsiteY31-320" fmla="*/ 947 h 11067"/>
                <a:gd name="connsiteX0-321" fmla="*/ 6800 w 10000"/>
                <a:gd name="connsiteY0-322" fmla="*/ 947 h 11108"/>
                <a:gd name="connsiteX1-323" fmla="*/ 6867 w 10000"/>
                <a:gd name="connsiteY1-324" fmla="*/ 1992 h 11108"/>
                <a:gd name="connsiteX2-325" fmla="*/ 6800 w 10000"/>
                <a:gd name="connsiteY2-326" fmla="*/ 2966 h 11108"/>
                <a:gd name="connsiteX3-327" fmla="*/ 6933 w 10000"/>
                <a:gd name="connsiteY3-328" fmla="*/ 3245 h 11108"/>
                <a:gd name="connsiteX4-329" fmla="*/ 6933 w 10000"/>
                <a:gd name="connsiteY4-330" fmla="*/ 4081 h 11108"/>
                <a:gd name="connsiteX5-331" fmla="*/ 6800 w 10000"/>
                <a:gd name="connsiteY5-332" fmla="*/ 4498 h 11108"/>
                <a:gd name="connsiteX6-333" fmla="*/ 6467 w 10000"/>
                <a:gd name="connsiteY6-334" fmla="*/ 4777 h 11108"/>
                <a:gd name="connsiteX7-335" fmla="*/ 6400 w 10000"/>
                <a:gd name="connsiteY7-336" fmla="*/ 5473 h 11108"/>
                <a:gd name="connsiteX8-337" fmla="*/ 6133 w 10000"/>
                <a:gd name="connsiteY8-338" fmla="*/ 6030 h 11108"/>
                <a:gd name="connsiteX9-339" fmla="*/ 6400 w 10000"/>
                <a:gd name="connsiteY9-340" fmla="*/ 6030 h 11108"/>
                <a:gd name="connsiteX10-341" fmla="*/ 6800 w 10000"/>
                <a:gd name="connsiteY10-342" fmla="*/ 6796 h 11108"/>
                <a:gd name="connsiteX11-343" fmla="*/ 7267 w 10000"/>
                <a:gd name="connsiteY11-344" fmla="*/ 6936 h 11108"/>
                <a:gd name="connsiteX12-345" fmla="*/ 8800 w 10000"/>
                <a:gd name="connsiteY12-346" fmla="*/ 7632 h 11108"/>
                <a:gd name="connsiteX13-347" fmla="*/ 10000 w 10000"/>
                <a:gd name="connsiteY13-348" fmla="*/ 8397 h 11108"/>
                <a:gd name="connsiteX14-349" fmla="*/ 10000 w 10000"/>
                <a:gd name="connsiteY14-350" fmla="*/ 9999 h 11108"/>
                <a:gd name="connsiteX15-351" fmla="*/ 0 w 10000"/>
                <a:gd name="connsiteY15-352" fmla="*/ 9999 h 11108"/>
                <a:gd name="connsiteX16-353" fmla="*/ 0 w 10000"/>
                <a:gd name="connsiteY16-354" fmla="*/ 8397 h 11108"/>
                <a:gd name="connsiteX17-355" fmla="*/ 1200 w 10000"/>
                <a:gd name="connsiteY17-356" fmla="*/ 7632 h 11108"/>
                <a:gd name="connsiteX18-357" fmla="*/ 2733 w 10000"/>
                <a:gd name="connsiteY18-358" fmla="*/ 6936 h 11108"/>
                <a:gd name="connsiteX19-359" fmla="*/ 3200 w 10000"/>
                <a:gd name="connsiteY19-360" fmla="*/ 6796 h 11108"/>
                <a:gd name="connsiteX20-361" fmla="*/ 3600 w 10000"/>
                <a:gd name="connsiteY20-362" fmla="*/ 6030 h 11108"/>
                <a:gd name="connsiteX21-363" fmla="*/ 3800 w 10000"/>
                <a:gd name="connsiteY21-364" fmla="*/ 6030 h 11108"/>
                <a:gd name="connsiteX22-365" fmla="*/ 3533 w 10000"/>
                <a:gd name="connsiteY22-366" fmla="*/ 5543 h 11108"/>
                <a:gd name="connsiteX23-367" fmla="*/ 3467 w 10000"/>
                <a:gd name="connsiteY23-368" fmla="*/ 4638 h 11108"/>
                <a:gd name="connsiteX24-369" fmla="*/ 3267 w 10000"/>
                <a:gd name="connsiteY24-370" fmla="*/ 4638 h 11108"/>
                <a:gd name="connsiteX25-371" fmla="*/ 2933 w 10000"/>
                <a:gd name="connsiteY25-372" fmla="*/ 3453 h 11108"/>
                <a:gd name="connsiteX26-373" fmla="*/ 3067 w 10000"/>
                <a:gd name="connsiteY26-374" fmla="*/ 2966 h 11108"/>
                <a:gd name="connsiteX27-375" fmla="*/ 3867 w 10000"/>
                <a:gd name="connsiteY27-376" fmla="*/ 251 h 11108"/>
                <a:gd name="connsiteX28-377" fmla="*/ 6000 w 10000"/>
                <a:gd name="connsiteY28-378" fmla="*/ 251 h 11108"/>
                <a:gd name="connsiteX29-379" fmla="*/ 6200 w 10000"/>
                <a:gd name="connsiteY29-380" fmla="*/ 460 h 11108"/>
                <a:gd name="connsiteX30-381" fmla="*/ 6533 w 10000"/>
                <a:gd name="connsiteY30-382" fmla="*/ 460 h 11108"/>
                <a:gd name="connsiteX31-383" fmla="*/ 6800 w 10000"/>
                <a:gd name="connsiteY31-384" fmla="*/ 947 h 11108"/>
                <a:gd name="connsiteX0-385" fmla="*/ 6800 w 10000"/>
                <a:gd name="connsiteY0-386" fmla="*/ 947 h 11143"/>
                <a:gd name="connsiteX1-387" fmla="*/ 6867 w 10000"/>
                <a:gd name="connsiteY1-388" fmla="*/ 1992 h 11143"/>
                <a:gd name="connsiteX2-389" fmla="*/ 6800 w 10000"/>
                <a:gd name="connsiteY2-390" fmla="*/ 2966 h 11143"/>
                <a:gd name="connsiteX3-391" fmla="*/ 6933 w 10000"/>
                <a:gd name="connsiteY3-392" fmla="*/ 3245 h 11143"/>
                <a:gd name="connsiteX4-393" fmla="*/ 6933 w 10000"/>
                <a:gd name="connsiteY4-394" fmla="*/ 4081 h 11143"/>
                <a:gd name="connsiteX5-395" fmla="*/ 6800 w 10000"/>
                <a:gd name="connsiteY5-396" fmla="*/ 4498 h 11143"/>
                <a:gd name="connsiteX6-397" fmla="*/ 6467 w 10000"/>
                <a:gd name="connsiteY6-398" fmla="*/ 4777 h 11143"/>
                <a:gd name="connsiteX7-399" fmla="*/ 6400 w 10000"/>
                <a:gd name="connsiteY7-400" fmla="*/ 5473 h 11143"/>
                <a:gd name="connsiteX8-401" fmla="*/ 6133 w 10000"/>
                <a:gd name="connsiteY8-402" fmla="*/ 6030 h 11143"/>
                <a:gd name="connsiteX9-403" fmla="*/ 6400 w 10000"/>
                <a:gd name="connsiteY9-404" fmla="*/ 6030 h 11143"/>
                <a:gd name="connsiteX10-405" fmla="*/ 6800 w 10000"/>
                <a:gd name="connsiteY10-406" fmla="*/ 6796 h 11143"/>
                <a:gd name="connsiteX11-407" fmla="*/ 7267 w 10000"/>
                <a:gd name="connsiteY11-408" fmla="*/ 6936 h 11143"/>
                <a:gd name="connsiteX12-409" fmla="*/ 8800 w 10000"/>
                <a:gd name="connsiteY12-410" fmla="*/ 7632 h 11143"/>
                <a:gd name="connsiteX13-411" fmla="*/ 10000 w 10000"/>
                <a:gd name="connsiteY13-412" fmla="*/ 8397 h 11143"/>
                <a:gd name="connsiteX14-413" fmla="*/ 10000 w 10000"/>
                <a:gd name="connsiteY14-414" fmla="*/ 9999 h 11143"/>
                <a:gd name="connsiteX15-415" fmla="*/ 0 w 10000"/>
                <a:gd name="connsiteY15-416" fmla="*/ 9999 h 11143"/>
                <a:gd name="connsiteX16-417" fmla="*/ 0 w 10000"/>
                <a:gd name="connsiteY16-418" fmla="*/ 8397 h 11143"/>
                <a:gd name="connsiteX17-419" fmla="*/ 1200 w 10000"/>
                <a:gd name="connsiteY17-420" fmla="*/ 7632 h 11143"/>
                <a:gd name="connsiteX18-421" fmla="*/ 2733 w 10000"/>
                <a:gd name="connsiteY18-422" fmla="*/ 6936 h 11143"/>
                <a:gd name="connsiteX19-423" fmla="*/ 3200 w 10000"/>
                <a:gd name="connsiteY19-424" fmla="*/ 6796 h 11143"/>
                <a:gd name="connsiteX20-425" fmla="*/ 3600 w 10000"/>
                <a:gd name="connsiteY20-426" fmla="*/ 6030 h 11143"/>
                <a:gd name="connsiteX21-427" fmla="*/ 3800 w 10000"/>
                <a:gd name="connsiteY21-428" fmla="*/ 6030 h 11143"/>
                <a:gd name="connsiteX22-429" fmla="*/ 3533 w 10000"/>
                <a:gd name="connsiteY22-430" fmla="*/ 5543 h 11143"/>
                <a:gd name="connsiteX23-431" fmla="*/ 3467 w 10000"/>
                <a:gd name="connsiteY23-432" fmla="*/ 4638 h 11143"/>
                <a:gd name="connsiteX24-433" fmla="*/ 3267 w 10000"/>
                <a:gd name="connsiteY24-434" fmla="*/ 4638 h 11143"/>
                <a:gd name="connsiteX25-435" fmla="*/ 2933 w 10000"/>
                <a:gd name="connsiteY25-436" fmla="*/ 3453 h 11143"/>
                <a:gd name="connsiteX26-437" fmla="*/ 3067 w 10000"/>
                <a:gd name="connsiteY26-438" fmla="*/ 2966 h 11143"/>
                <a:gd name="connsiteX27-439" fmla="*/ 3867 w 10000"/>
                <a:gd name="connsiteY27-440" fmla="*/ 251 h 11143"/>
                <a:gd name="connsiteX28-441" fmla="*/ 6000 w 10000"/>
                <a:gd name="connsiteY28-442" fmla="*/ 251 h 11143"/>
                <a:gd name="connsiteX29-443" fmla="*/ 6200 w 10000"/>
                <a:gd name="connsiteY29-444" fmla="*/ 460 h 11143"/>
                <a:gd name="connsiteX30-445" fmla="*/ 6533 w 10000"/>
                <a:gd name="connsiteY30-446" fmla="*/ 460 h 11143"/>
                <a:gd name="connsiteX31-447" fmla="*/ 6800 w 10000"/>
                <a:gd name="connsiteY31-448" fmla="*/ 947 h 111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000" h="11143">
                  <a:moveTo>
                    <a:pt x="6800" y="947"/>
                  </a:moveTo>
                  <a:cubicBezTo>
                    <a:pt x="6867" y="1296"/>
                    <a:pt x="6867" y="1574"/>
                    <a:pt x="6867" y="1992"/>
                  </a:cubicBezTo>
                  <a:cubicBezTo>
                    <a:pt x="6867" y="2131"/>
                    <a:pt x="6800" y="2757"/>
                    <a:pt x="6800" y="2966"/>
                  </a:cubicBezTo>
                  <a:cubicBezTo>
                    <a:pt x="6800" y="3105"/>
                    <a:pt x="6867" y="3105"/>
                    <a:pt x="6933" y="3245"/>
                  </a:cubicBezTo>
                  <a:cubicBezTo>
                    <a:pt x="7000" y="3523"/>
                    <a:pt x="7000" y="3872"/>
                    <a:pt x="6933" y="4081"/>
                  </a:cubicBezTo>
                  <a:cubicBezTo>
                    <a:pt x="6933" y="4220"/>
                    <a:pt x="6867" y="4359"/>
                    <a:pt x="6800" y="4498"/>
                  </a:cubicBezTo>
                  <a:cubicBezTo>
                    <a:pt x="6733" y="4638"/>
                    <a:pt x="6533" y="4638"/>
                    <a:pt x="6467" y="4777"/>
                  </a:cubicBezTo>
                  <a:cubicBezTo>
                    <a:pt x="6400" y="4986"/>
                    <a:pt x="6467" y="5194"/>
                    <a:pt x="6400" y="5473"/>
                  </a:cubicBezTo>
                  <a:cubicBezTo>
                    <a:pt x="6333" y="5682"/>
                    <a:pt x="6133" y="5682"/>
                    <a:pt x="6133" y="6030"/>
                  </a:cubicBezTo>
                  <a:lnTo>
                    <a:pt x="6400" y="6030"/>
                  </a:lnTo>
                  <a:cubicBezTo>
                    <a:pt x="6467" y="6240"/>
                    <a:pt x="6667" y="6657"/>
                    <a:pt x="6800" y="6796"/>
                  </a:cubicBezTo>
                  <a:cubicBezTo>
                    <a:pt x="6933" y="6866"/>
                    <a:pt x="7133" y="6866"/>
                    <a:pt x="7267" y="6936"/>
                  </a:cubicBezTo>
                  <a:lnTo>
                    <a:pt x="8800" y="7632"/>
                  </a:lnTo>
                  <a:cubicBezTo>
                    <a:pt x="9267" y="7840"/>
                    <a:pt x="9867" y="7910"/>
                    <a:pt x="10000" y="8397"/>
                  </a:cubicBezTo>
                  <a:lnTo>
                    <a:pt x="10000" y="9999"/>
                  </a:lnTo>
                  <a:cubicBezTo>
                    <a:pt x="7410" y="11337"/>
                    <a:pt x="4246" y="11703"/>
                    <a:pt x="0" y="9999"/>
                  </a:cubicBezTo>
                  <a:lnTo>
                    <a:pt x="0" y="8397"/>
                  </a:lnTo>
                  <a:cubicBezTo>
                    <a:pt x="200" y="7910"/>
                    <a:pt x="733" y="7840"/>
                    <a:pt x="1200" y="7632"/>
                  </a:cubicBezTo>
                  <a:lnTo>
                    <a:pt x="2733" y="6936"/>
                  </a:lnTo>
                  <a:cubicBezTo>
                    <a:pt x="2933" y="6866"/>
                    <a:pt x="3067" y="6866"/>
                    <a:pt x="3200" y="6796"/>
                  </a:cubicBezTo>
                  <a:cubicBezTo>
                    <a:pt x="3333" y="6657"/>
                    <a:pt x="3533" y="6240"/>
                    <a:pt x="3600" y="6030"/>
                  </a:cubicBezTo>
                  <a:lnTo>
                    <a:pt x="3800" y="6030"/>
                  </a:lnTo>
                  <a:cubicBezTo>
                    <a:pt x="3800" y="5751"/>
                    <a:pt x="3600" y="5682"/>
                    <a:pt x="3533" y="5543"/>
                  </a:cubicBezTo>
                  <a:cubicBezTo>
                    <a:pt x="3533" y="5264"/>
                    <a:pt x="3533" y="4916"/>
                    <a:pt x="3467" y="4638"/>
                  </a:cubicBezTo>
                  <a:cubicBezTo>
                    <a:pt x="3467" y="4707"/>
                    <a:pt x="3267" y="4638"/>
                    <a:pt x="3267" y="4638"/>
                  </a:cubicBezTo>
                  <a:cubicBezTo>
                    <a:pt x="3000" y="4429"/>
                    <a:pt x="3000" y="3733"/>
                    <a:pt x="2933" y="3453"/>
                  </a:cubicBezTo>
                  <a:cubicBezTo>
                    <a:pt x="2933" y="3314"/>
                    <a:pt x="3133" y="3175"/>
                    <a:pt x="3067" y="2966"/>
                  </a:cubicBezTo>
                  <a:cubicBezTo>
                    <a:pt x="2800" y="1505"/>
                    <a:pt x="3200" y="529"/>
                    <a:pt x="3867" y="251"/>
                  </a:cubicBezTo>
                  <a:cubicBezTo>
                    <a:pt x="4333" y="112"/>
                    <a:pt x="5200" y="-236"/>
                    <a:pt x="6000" y="251"/>
                  </a:cubicBezTo>
                  <a:lnTo>
                    <a:pt x="6200" y="460"/>
                  </a:lnTo>
                  <a:lnTo>
                    <a:pt x="6533" y="460"/>
                  </a:lnTo>
                  <a:cubicBezTo>
                    <a:pt x="6667" y="599"/>
                    <a:pt x="6800" y="947"/>
                    <a:pt x="6800" y="9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11" name="椭圆 10"/>
          <p:cNvSpPr/>
          <p:nvPr/>
        </p:nvSpPr>
        <p:spPr>
          <a:xfrm>
            <a:off x="4857750" y="1159255"/>
            <a:ext cx="2476500" cy="2476500"/>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769363" y="3826814"/>
            <a:ext cx="4653280" cy="768350"/>
          </a:xfrm>
          <a:prstGeom prst="rect">
            <a:avLst/>
          </a:prstGeom>
        </p:spPr>
        <p:txBody>
          <a:bodyPr wrap="none">
            <a:spAutoFit/>
          </a:bodyPr>
          <a:lstStyle/>
          <a:p>
            <a:pPr algn="ctr"/>
            <a:r>
              <a:rPr lang="en-US" altLang="zh-CN" sz="4400" b="1" dirty="0" smtClean="0">
                <a:solidFill>
                  <a:schemeClr val="bg1"/>
                </a:solidFill>
                <a:effectLst>
                  <a:reflection blurRad="6350" stA="55000" endA="300" endPos="45500" dir="5400000" sy="-100000" algn="bl" rotWithShape="0"/>
                </a:effectLst>
              </a:rPr>
              <a:t>春秋航空价值评估</a:t>
            </a:r>
            <a:endParaRPr lang="en-US" altLang="zh-CN" sz="4400" b="1" dirty="0" smtClean="0">
              <a:solidFill>
                <a:schemeClr val="bg1"/>
              </a:solidFill>
              <a:effectLst>
                <a:reflection blurRad="6350" stA="55000" endA="300" endPos="45500" dir="5400000" sy="-100000" algn="bl" rotWithShape="0"/>
              </a:effectLst>
            </a:endParaRPr>
          </a:p>
        </p:txBody>
      </p:sp>
      <p:sp>
        <p:nvSpPr>
          <p:cNvPr id="14" name="文本框 13"/>
          <p:cNvSpPr txBox="1"/>
          <p:nvPr/>
        </p:nvSpPr>
        <p:spPr>
          <a:xfrm>
            <a:off x="4377690" y="5729763"/>
            <a:ext cx="3436620" cy="583565"/>
          </a:xfrm>
          <a:prstGeom prst="rect">
            <a:avLst/>
          </a:prstGeom>
          <a:noFill/>
        </p:spPr>
        <p:txBody>
          <a:bodyPr wrap="none" rtlCol="0">
            <a:spAutoFit/>
          </a:bodyPr>
          <a:lstStyle/>
          <a:p>
            <a:pPr algn="ctr"/>
            <a:r>
              <a:rPr lang="zh-CN" altLang="en-US" sz="3200" dirty="0">
                <a:solidFill>
                  <a:schemeClr val="bg1"/>
                </a:solidFill>
              </a:rPr>
              <a:t>黄星程  </a:t>
            </a:r>
            <a:r>
              <a:rPr lang="en-US" altLang="zh-CN" sz="3200" dirty="0">
                <a:solidFill>
                  <a:schemeClr val="bg1"/>
                </a:solidFill>
              </a:rPr>
              <a:t>14123414</a:t>
            </a:r>
            <a:endParaRPr lang="en-US" altLang="zh-CN" sz="32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V="1">
            <a:off x="0" y="0"/>
            <a:ext cx="12192000" cy="1327979"/>
          </a:xfrm>
          <a:custGeom>
            <a:avLst/>
            <a:gdLst>
              <a:gd name="connsiteX0" fmla="*/ 0 w 12192000"/>
              <a:gd name="connsiteY0" fmla="*/ 1327979 h 1327979"/>
              <a:gd name="connsiteX1" fmla="*/ 12192000 w 12192000"/>
              <a:gd name="connsiteY1" fmla="*/ 1327979 h 1327979"/>
              <a:gd name="connsiteX2" fmla="*/ 12192000 w 12192000"/>
              <a:gd name="connsiteY2" fmla="*/ 870779 h 1327979"/>
              <a:gd name="connsiteX3" fmla="*/ 7562844 w 12192000"/>
              <a:gd name="connsiteY3" fmla="*/ 870779 h 1327979"/>
              <a:gd name="connsiteX4" fmla="*/ 7397873 w 12192000"/>
              <a:gd name="connsiteY4" fmla="*/ 818383 h 1327979"/>
              <a:gd name="connsiteX5" fmla="*/ 5990049 w 12192000"/>
              <a:gd name="connsiteY5" fmla="*/ 6 h 1327979"/>
              <a:gd name="connsiteX6" fmla="*/ 105952 w 12192000"/>
              <a:gd name="connsiteY6" fmla="*/ 6 h 1327979"/>
              <a:gd name="connsiteX7" fmla="*/ 0 w 12192000"/>
              <a:gd name="connsiteY7" fmla="*/ 3363 h 1327979"/>
              <a:gd name="connsiteX8" fmla="*/ 0 w 12192000"/>
              <a:gd name="connsiteY8" fmla="*/ 870779 h 1327979"/>
              <a:gd name="connsiteX9" fmla="*/ 0 w 12192000"/>
              <a:gd name="connsiteY9" fmla="*/ 870781 h 132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3" name="任意多边形 2"/>
          <p:cNvSpPr/>
          <p:nvPr/>
        </p:nvSpPr>
        <p:spPr>
          <a:xfrm flipH="1">
            <a:off x="6096000" y="420914"/>
            <a:ext cx="6096000" cy="907141"/>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4" name="文本框 3"/>
          <p:cNvSpPr txBox="1"/>
          <p:nvPr/>
        </p:nvSpPr>
        <p:spPr>
          <a:xfrm>
            <a:off x="597043" y="334058"/>
            <a:ext cx="2011680" cy="645160"/>
          </a:xfrm>
          <a:prstGeom prst="rect">
            <a:avLst/>
          </a:prstGeom>
          <a:noFill/>
        </p:spPr>
        <p:txBody>
          <a:bodyPr wrap="none" rtlCol="0">
            <a:spAutoFit/>
          </a:bodyPr>
          <a:lstStyle/>
          <a:p>
            <a:pPr algn="l"/>
            <a:r>
              <a:rPr lang="en-US" altLang="zh-CN" sz="3600" b="1" dirty="0" smtClean="0">
                <a:solidFill>
                  <a:schemeClr val="bg1"/>
                </a:solidFill>
                <a:sym typeface="+mn-ea"/>
              </a:rPr>
              <a:t>现有产品</a:t>
            </a:r>
            <a:endParaRPr lang="zh-CN" altLang="en-US" sz="3600" b="1" dirty="0">
              <a:solidFill>
                <a:schemeClr val="bg1"/>
              </a:solidFill>
            </a:endParaRPr>
          </a:p>
        </p:txBody>
      </p:sp>
      <p:sp>
        <p:nvSpPr>
          <p:cNvPr id="10" name="任意多边形 9"/>
          <p:cNvSpPr/>
          <p:nvPr/>
        </p:nvSpPr>
        <p:spPr>
          <a:xfrm rot="2761155">
            <a:off x="1070140" y="2785724"/>
            <a:ext cx="2348628" cy="2465222"/>
          </a:xfrm>
          <a:custGeom>
            <a:avLst/>
            <a:gdLst>
              <a:gd name="connsiteX0" fmla="*/ 1174314 w 2348628"/>
              <a:gd name="connsiteY0" fmla="*/ 0 h 2465222"/>
              <a:gd name="connsiteX1" fmla="*/ 2348628 w 2348628"/>
              <a:gd name="connsiteY1" fmla="*/ 1334390 h 2465222"/>
              <a:gd name="connsiteX2" fmla="*/ 1811939 w 2348628"/>
              <a:gd name="connsiteY2" fmla="*/ 1334390 h 2465222"/>
              <a:gd name="connsiteX3" fmla="*/ 1807782 w 2348628"/>
              <a:gd name="connsiteY3" fmla="*/ 2465222 h 2465222"/>
              <a:gd name="connsiteX4" fmla="*/ 528461 w 2348628"/>
              <a:gd name="connsiteY4" fmla="*/ 2460520 h 2465222"/>
              <a:gd name="connsiteX5" fmla="*/ 532600 w 2348628"/>
              <a:gd name="connsiteY5" fmla="*/ 1334390 h 2465222"/>
              <a:gd name="connsiteX6" fmla="*/ 0 w 2348628"/>
              <a:gd name="connsiteY6" fmla="*/ 1334390 h 246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628" h="2465222">
                <a:moveTo>
                  <a:pt x="1174314" y="0"/>
                </a:moveTo>
                <a:lnTo>
                  <a:pt x="2348628" y="1334390"/>
                </a:lnTo>
                <a:lnTo>
                  <a:pt x="1811939" y="1334390"/>
                </a:lnTo>
                <a:lnTo>
                  <a:pt x="1807782" y="2465222"/>
                </a:lnTo>
                <a:lnTo>
                  <a:pt x="528461" y="2460520"/>
                </a:lnTo>
                <a:lnTo>
                  <a:pt x="532600" y="1334390"/>
                </a:lnTo>
                <a:lnTo>
                  <a:pt x="0" y="1334390"/>
                </a:lnTo>
                <a:close/>
              </a:path>
            </a:pathLst>
          </a:cu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810"/>
          <p:cNvSpPr>
            <a:spLocks noEditPoints="1"/>
          </p:cNvSpPr>
          <p:nvPr/>
        </p:nvSpPr>
        <p:spPr bwMode="auto">
          <a:xfrm>
            <a:off x="2010461" y="3674654"/>
            <a:ext cx="652463" cy="487363"/>
          </a:xfrm>
          <a:custGeom>
            <a:avLst/>
            <a:gdLst>
              <a:gd name="T0" fmla="*/ 160 w 174"/>
              <a:gd name="T1" fmla="*/ 97 h 130"/>
              <a:gd name="T2" fmla="*/ 14 w 174"/>
              <a:gd name="T3" fmla="*/ 97 h 130"/>
              <a:gd name="T4" fmla="*/ 3 w 174"/>
              <a:gd name="T5" fmla="*/ 118 h 130"/>
              <a:gd name="T6" fmla="*/ 171 w 174"/>
              <a:gd name="T7" fmla="*/ 118 h 130"/>
              <a:gd name="T8" fmla="*/ 160 w 174"/>
              <a:gd name="T9" fmla="*/ 97 h 130"/>
              <a:gd name="T10" fmla="*/ 69 w 174"/>
              <a:gd name="T11" fmla="*/ 113 h 130"/>
              <a:gd name="T12" fmla="*/ 73 w 174"/>
              <a:gd name="T13" fmla="*/ 105 h 130"/>
              <a:gd name="T14" fmla="*/ 101 w 174"/>
              <a:gd name="T15" fmla="*/ 105 h 130"/>
              <a:gd name="T16" fmla="*/ 105 w 174"/>
              <a:gd name="T17" fmla="*/ 113 h 130"/>
              <a:gd name="T18" fmla="*/ 69 w 174"/>
              <a:gd name="T19" fmla="*/ 113 h 130"/>
              <a:gd name="T20" fmla="*/ 157 w 174"/>
              <a:gd name="T21" fmla="*/ 92 h 130"/>
              <a:gd name="T22" fmla="*/ 157 w 174"/>
              <a:gd name="T23" fmla="*/ 92 h 130"/>
              <a:gd name="T24" fmla="*/ 157 w 174"/>
              <a:gd name="T25" fmla="*/ 91 h 130"/>
              <a:gd name="T26" fmla="*/ 157 w 174"/>
              <a:gd name="T27" fmla="*/ 4 h 130"/>
              <a:gd name="T28" fmla="*/ 153 w 174"/>
              <a:gd name="T29" fmla="*/ 0 h 130"/>
              <a:gd name="T30" fmla="*/ 21 w 174"/>
              <a:gd name="T31" fmla="*/ 0 h 130"/>
              <a:gd name="T32" fmla="*/ 17 w 174"/>
              <a:gd name="T33" fmla="*/ 4 h 130"/>
              <a:gd name="T34" fmla="*/ 17 w 174"/>
              <a:gd name="T35" fmla="*/ 91 h 130"/>
              <a:gd name="T36" fmla="*/ 17 w 174"/>
              <a:gd name="T37" fmla="*/ 92 h 130"/>
              <a:gd name="T38" fmla="*/ 17 w 174"/>
              <a:gd name="T39" fmla="*/ 92 h 130"/>
              <a:gd name="T40" fmla="*/ 16 w 174"/>
              <a:gd name="T41" fmla="*/ 92 h 130"/>
              <a:gd name="T42" fmla="*/ 158 w 174"/>
              <a:gd name="T43" fmla="*/ 92 h 130"/>
              <a:gd name="T44" fmla="*/ 157 w 174"/>
              <a:gd name="T45" fmla="*/ 92 h 130"/>
              <a:gd name="T46" fmla="*/ 147 w 174"/>
              <a:gd name="T47" fmla="*/ 85 h 130"/>
              <a:gd name="T48" fmla="*/ 27 w 174"/>
              <a:gd name="T49" fmla="*/ 85 h 130"/>
              <a:gd name="T50" fmla="*/ 27 w 174"/>
              <a:gd name="T51" fmla="*/ 10 h 130"/>
              <a:gd name="T52" fmla="*/ 147 w 174"/>
              <a:gd name="T53" fmla="*/ 10 h 130"/>
              <a:gd name="T54" fmla="*/ 147 w 174"/>
              <a:gd name="T55" fmla="*/ 85 h 130"/>
              <a:gd name="T56" fmla="*/ 173 w 174"/>
              <a:gd name="T57" fmla="*/ 123 h 130"/>
              <a:gd name="T58" fmla="*/ 1 w 174"/>
              <a:gd name="T59" fmla="*/ 123 h 130"/>
              <a:gd name="T60" fmla="*/ 0 w 174"/>
              <a:gd name="T61" fmla="*/ 124 h 130"/>
              <a:gd name="T62" fmla="*/ 4 w 174"/>
              <a:gd name="T63" fmla="*/ 130 h 130"/>
              <a:gd name="T64" fmla="*/ 170 w 174"/>
              <a:gd name="T65" fmla="*/ 130 h 130"/>
              <a:gd name="T66" fmla="*/ 174 w 174"/>
              <a:gd name="T67" fmla="*/ 124 h 130"/>
              <a:gd name="T68" fmla="*/ 173 w 174"/>
              <a:gd name="T69" fmla="*/ 12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130">
                <a:moveTo>
                  <a:pt x="160" y="97"/>
                </a:moveTo>
                <a:cubicBezTo>
                  <a:pt x="14" y="97"/>
                  <a:pt x="14" y="97"/>
                  <a:pt x="14" y="97"/>
                </a:cubicBezTo>
                <a:cubicBezTo>
                  <a:pt x="3" y="118"/>
                  <a:pt x="3" y="118"/>
                  <a:pt x="3" y="118"/>
                </a:cubicBezTo>
                <a:cubicBezTo>
                  <a:pt x="171" y="118"/>
                  <a:pt x="171" y="118"/>
                  <a:pt x="171" y="118"/>
                </a:cubicBezTo>
                <a:lnTo>
                  <a:pt x="160" y="97"/>
                </a:lnTo>
                <a:close/>
                <a:moveTo>
                  <a:pt x="69" y="113"/>
                </a:moveTo>
                <a:cubicBezTo>
                  <a:pt x="73" y="105"/>
                  <a:pt x="73" y="105"/>
                  <a:pt x="73" y="105"/>
                </a:cubicBezTo>
                <a:cubicBezTo>
                  <a:pt x="101" y="105"/>
                  <a:pt x="101" y="105"/>
                  <a:pt x="101" y="105"/>
                </a:cubicBezTo>
                <a:cubicBezTo>
                  <a:pt x="105" y="113"/>
                  <a:pt x="105" y="113"/>
                  <a:pt x="105" y="113"/>
                </a:cubicBezTo>
                <a:lnTo>
                  <a:pt x="69" y="113"/>
                </a:lnTo>
                <a:close/>
                <a:moveTo>
                  <a:pt x="157" y="92"/>
                </a:moveTo>
                <a:cubicBezTo>
                  <a:pt x="157" y="92"/>
                  <a:pt x="157" y="92"/>
                  <a:pt x="157" y="92"/>
                </a:cubicBezTo>
                <a:cubicBezTo>
                  <a:pt x="157" y="92"/>
                  <a:pt x="157" y="92"/>
                  <a:pt x="157" y="91"/>
                </a:cubicBezTo>
                <a:cubicBezTo>
                  <a:pt x="157" y="4"/>
                  <a:pt x="157" y="4"/>
                  <a:pt x="157" y="4"/>
                </a:cubicBezTo>
                <a:cubicBezTo>
                  <a:pt x="157" y="2"/>
                  <a:pt x="156" y="0"/>
                  <a:pt x="153" y="0"/>
                </a:cubicBezTo>
                <a:cubicBezTo>
                  <a:pt x="21" y="0"/>
                  <a:pt x="21" y="0"/>
                  <a:pt x="21" y="0"/>
                </a:cubicBezTo>
                <a:cubicBezTo>
                  <a:pt x="18" y="0"/>
                  <a:pt x="17" y="2"/>
                  <a:pt x="17" y="4"/>
                </a:cubicBezTo>
                <a:cubicBezTo>
                  <a:pt x="17" y="91"/>
                  <a:pt x="17" y="91"/>
                  <a:pt x="17" y="91"/>
                </a:cubicBezTo>
                <a:cubicBezTo>
                  <a:pt x="17" y="92"/>
                  <a:pt x="17" y="92"/>
                  <a:pt x="17" y="92"/>
                </a:cubicBezTo>
                <a:cubicBezTo>
                  <a:pt x="17" y="92"/>
                  <a:pt x="17" y="92"/>
                  <a:pt x="17" y="92"/>
                </a:cubicBezTo>
                <a:cubicBezTo>
                  <a:pt x="16" y="92"/>
                  <a:pt x="16" y="92"/>
                  <a:pt x="16" y="92"/>
                </a:cubicBezTo>
                <a:cubicBezTo>
                  <a:pt x="158" y="92"/>
                  <a:pt x="158" y="92"/>
                  <a:pt x="158" y="92"/>
                </a:cubicBezTo>
                <a:lnTo>
                  <a:pt x="157" y="92"/>
                </a:lnTo>
                <a:close/>
                <a:moveTo>
                  <a:pt x="147" y="85"/>
                </a:moveTo>
                <a:cubicBezTo>
                  <a:pt x="27" y="85"/>
                  <a:pt x="27" y="85"/>
                  <a:pt x="27" y="85"/>
                </a:cubicBezTo>
                <a:cubicBezTo>
                  <a:pt x="27" y="10"/>
                  <a:pt x="27" y="10"/>
                  <a:pt x="27" y="10"/>
                </a:cubicBezTo>
                <a:cubicBezTo>
                  <a:pt x="147" y="10"/>
                  <a:pt x="147" y="10"/>
                  <a:pt x="147" y="10"/>
                </a:cubicBezTo>
                <a:lnTo>
                  <a:pt x="147" y="85"/>
                </a:lnTo>
                <a:close/>
                <a:moveTo>
                  <a:pt x="173" y="123"/>
                </a:moveTo>
                <a:cubicBezTo>
                  <a:pt x="1" y="123"/>
                  <a:pt x="1" y="123"/>
                  <a:pt x="1" y="123"/>
                </a:cubicBezTo>
                <a:cubicBezTo>
                  <a:pt x="0" y="124"/>
                  <a:pt x="0" y="124"/>
                  <a:pt x="0" y="124"/>
                </a:cubicBezTo>
                <a:cubicBezTo>
                  <a:pt x="0" y="126"/>
                  <a:pt x="2" y="130"/>
                  <a:pt x="4" y="130"/>
                </a:cubicBezTo>
                <a:cubicBezTo>
                  <a:pt x="170" y="130"/>
                  <a:pt x="170" y="130"/>
                  <a:pt x="170" y="130"/>
                </a:cubicBezTo>
                <a:cubicBezTo>
                  <a:pt x="172" y="130"/>
                  <a:pt x="174" y="126"/>
                  <a:pt x="174" y="124"/>
                </a:cubicBezTo>
                <a:lnTo>
                  <a:pt x="173" y="123"/>
                </a:lnTo>
                <a:close/>
              </a:path>
            </a:pathLst>
          </a:custGeom>
          <a:solidFill>
            <a:srgbClr val="95C53E"/>
          </a:solidFill>
          <a:ln>
            <a:noFill/>
          </a:ln>
        </p:spPr>
        <p:txBody>
          <a:bodyPr vert="horz" wrap="square" lIns="91440" tIns="45720" rIns="91440" bIns="45720" numCol="1" anchor="t" anchorCtr="0" compatLnSpc="1"/>
          <a:lstStyle/>
          <a:p>
            <a:endParaRPr lang="en-US"/>
          </a:p>
        </p:txBody>
      </p:sp>
      <p:sp>
        <p:nvSpPr>
          <p:cNvPr id="40" name="矩形 39"/>
          <p:cNvSpPr/>
          <p:nvPr/>
        </p:nvSpPr>
        <p:spPr>
          <a:xfrm>
            <a:off x="3990975" y="2573020"/>
            <a:ext cx="6993890" cy="2890520"/>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dirty="0" smtClean="0">
                <a:solidFill>
                  <a:schemeClr val="accent6"/>
                </a:solidFill>
                <a:sym typeface="+mn-ea"/>
              </a:rPr>
              <a:t>2004年筹建春秋航空公司，春秋航空股份有限公司作为中国首批民营航空公司之一，于2004年经中国民用航空总局批准在上海成立，定位于高性价比航空业务模式，</a:t>
            </a:r>
            <a:r>
              <a:rPr lang="zh-CN" altLang="en-US" sz="2400" dirty="0" smtClean="0">
                <a:solidFill>
                  <a:srgbClr val="0D7A43"/>
                </a:solidFill>
                <a:sym typeface="+mn-ea"/>
              </a:rPr>
              <a:t>主要从事国内、国际及港澳台航空客货运输业务及与航空运输业务相关的服务。</a:t>
            </a:r>
            <a:endParaRPr lang="zh-CN" altLang="en-US" sz="2400" dirty="0" smtClean="0">
              <a:solidFill>
                <a:srgbClr val="0D7A43"/>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V="1">
            <a:off x="0" y="0"/>
            <a:ext cx="12192000" cy="1327979"/>
          </a:xfrm>
          <a:custGeom>
            <a:avLst/>
            <a:gdLst>
              <a:gd name="connsiteX0" fmla="*/ 0 w 12192000"/>
              <a:gd name="connsiteY0" fmla="*/ 1327979 h 1327979"/>
              <a:gd name="connsiteX1" fmla="*/ 12192000 w 12192000"/>
              <a:gd name="connsiteY1" fmla="*/ 1327979 h 1327979"/>
              <a:gd name="connsiteX2" fmla="*/ 12192000 w 12192000"/>
              <a:gd name="connsiteY2" fmla="*/ 870779 h 1327979"/>
              <a:gd name="connsiteX3" fmla="*/ 7562844 w 12192000"/>
              <a:gd name="connsiteY3" fmla="*/ 870779 h 1327979"/>
              <a:gd name="connsiteX4" fmla="*/ 7397873 w 12192000"/>
              <a:gd name="connsiteY4" fmla="*/ 818383 h 1327979"/>
              <a:gd name="connsiteX5" fmla="*/ 5990049 w 12192000"/>
              <a:gd name="connsiteY5" fmla="*/ 6 h 1327979"/>
              <a:gd name="connsiteX6" fmla="*/ 105952 w 12192000"/>
              <a:gd name="connsiteY6" fmla="*/ 6 h 1327979"/>
              <a:gd name="connsiteX7" fmla="*/ 0 w 12192000"/>
              <a:gd name="connsiteY7" fmla="*/ 3363 h 1327979"/>
              <a:gd name="connsiteX8" fmla="*/ 0 w 12192000"/>
              <a:gd name="connsiteY8" fmla="*/ 870779 h 1327979"/>
              <a:gd name="connsiteX9" fmla="*/ 0 w 12192000"/>
              <a:gd name="connsiteY9" fmla="*/ 870781 h 132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3" name="任意多边形 2"/>
          <p:cNvSpPr/>
          <p:nvPr/>
        </p:nvSpPr>
        <p:spPr>
          <a:xfrm flipH="1">
            <a:off x="6096000" y="420914"/>
            <a:ext cx="6096000" cy="907141"/>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4" name="文本框 3"/>
          <p:cNvSpPr txBox="1"/>
          <p:nvPr/>
        </p:nvSpPr>
        <p:spPr>
          <a:xfrm>
            <a:off x="597043" y="334058"/>
            <a:ext cx="2926080" cy="645160"/>
          </a:xfrm>
          <a:prstGeom prst="rect">
            <a:avLst/>
          </a:prstGeom>
          <a:noFill/>
        </p:spPr>
        <p:txBody>
          <a:bodyPr wrap="none" rtlCol="0">
            <a:spAutoFit/>
          </a:bodyPr>
          <a:lstStyle/>
          <a:p>
            <a:pPr algn="l"/>
            <a:r>
              <a:rPr lang="en-US" altLang="zh-CN" sz="3600" b="1" dirty="0" smtClean="0">
                <a:solidFill>
                  <a:schemeClr val="bg1"/>
                </a:solidFill>
                <a:sym typeface="+mn-ea"/>
              </a:rPr>
              <a:t>市场竞争特征</a:t>
            </a:r>
            <a:endParaRPr lang="zh-CN" altLang="en-US" sz="3600" dirty="0">
              <a:solidFill>
                <a:schemeClr val="bg1"/>
              </a:solidFill>
            </a:endParaRPr>
          </a:p>
        </p:txBody>
      </p:sp>
      <p:sp>
        <p:nvSpPr>
          <p:cNvPr id="40" name="矩形 39"/>
          <p:cNvSpPr/>
          <p:nvPr/>
        </p:nvSpPr>
        <p:spPr>
          <a:xfrm>
            <a:off x="4083685" y="1931035"/>
            <a:ext cx="5638165" cy="3998595"/>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dirty="0">
                <a:solidFill>
                  <a:schemeClr val="accent6"/>
                </a:solidFill>
                <a:sym typeface="+mn-ea"/>
              </a:rPr>
              <a:t>春秋航空低成本战略</a:t>
            </a:r>
            <a:endParaRPr lang="zh-CN" altLang="en-US" sz="2400" b="1" dirty="0">
              <a:solidFill>
                <a:schemeClr val="accent6"/>
              </a:solidFill>
              <a:sym typeface="+mn-ea"/>
            </a:endParaRPr>
          </a:p>
          <a:p>
            <a:pPr>
              <a:lnSpc>
                <a:spcPct val="150000"/>
              </a:lnSpc>
            </a:pPr>
            <a:r>
              <a:rPr lang="zh-CN" altLang="en-US" dirty="0">
                <a:solidFill>
                  <a:schemeClr val="accent6"/>
                </a:solidFill>
                <a:sym typeface="+mn-ea"/>
              </a:rPr>
              <a:t>春秋航空选择低成本战略，与其母公司-春秋国际旅行社过去三十年的发展经历不无关系。正是有了春秋国旅打下的坚实旅游基础，在充分分析外部环境、市场需求，以及结合企业内外部资源的基础上，春秋航空才能制定出适合自身发展的低成本竞争战略。</a:t>
            </a:r>
            <a:endParaRPr lang="zh-CN" altLang="en-US" dirty="0">
              <a:solidFill>
                <a:schemeClr val="accent6"/>
              </a:solidFill>
              <a:sym typeface="+mn-ea"/>
            </a:endParaRPr>
          </a:p>
          <a:p>
            <a:pPr>
              <a:lnSpc>
                <a:spcPct val="150000"/>
              </a:lnSpc>
            </a:pPr>
            <a:r>
              <a:rPr lang="zh-CN" altLang="en-US" dirty="0">
                <a:solidFill>
                  <a:schemeClr val="accent6"/>
                </a:solidFill>
                <a:sym typeface="+mn-ea"/>
              </a:rPr>
              <a:t>艰苦奋斗的企业经历、迎难而上的挑战精神、勤俭节约的工作作风，使春秋航空在实施低成本战略时拥有其他航空企业所不具备的企业品格。 </a:t>
            </a:r>
            <a:endParaRPr lang="zh-CN" altLang="en-US" dirty="0">
              <a:solidFill>
                <a:schemeClr val="accent6"/>
              </a:solidFill>
              <a:sym typeface="+mn-ea"/>
            </a:endParaRPr>
          </a:p>
        </p:txBody>
      </p:sp>
      <p:sp>
        <p:nvSpPr>
          <p:cNvPr id="104" name="Freeform 148"/>
          <p:cNvSpPr>
            <a:spLocks noChangeAspect="1" noEditPoints="1"/>
          </p:cNvSpPr>
          <p:nvPr/>
        </p:nvSpPr>
        <p:spPr bwMode="auto">
          <a:xfrm>
            <a:off x="1316355" y="2246630"/>
            <a:ext cx="1739900" cy="3543300"/>
          </a:xfrm>
          <a:custGeom>
            <a:avLst/>
            <a:gdLst>
              <a:gd name="T0" fmla="*/ 99 w 218"/>
              <a:gd name="T1" fmla="*/ 394 h 444"/>
              <a:gd name="T2" fmla="*/ 97 w 218"/>
              <a:gd name="T3" fmla="*/ 444 h 444"/>
              <a:gd name="T4" fmla="*/ 150 w 218"/>
              <a:gd name="T5" fmla="*/ 305 h 444"/>
              <a:gd name="T6" fmla="*/ 134 w 218"/>
              <a:gd name="T7" fmla="*/ 315 h 444"/>
              <a:gd name="T8" fmla="*/ 136 w 218"/>
              <a:gd name="T9" fmla="*/ 331 h 444"/>
              <a:gd name="T10" fmla="*/ 144 w 218"/>
              <a:gd name="T11" fmla="*/ 339 h 444"/>
              <a:gd name="T12" fmla="*/ 154 w 218"/>
              <a:gd name="T13" fmla="*/ 349 h 444"/>
              <a:gd name="T14" fmla="*/ 154 w 218"/>
              <a:gd name="T15" fmla="*/ 359 h 444"/>
              <a:gd name="T16" fmla="*/ 150 w 218"/>
              <a:gd name="T17" fmla="*/ 359 h 444"/>
              <a:gd name="T18" fmla="*/ 150 w 218"/>
              <a:gd name="T19" fmla="*/ 347 h 444"/>
              <a:gd name="T20" fmla="*/ 134 w 218"/>
              <a:gd name="T21" fmla="*/ 357 h 444"/>
              <a:gd name="T22" fmla="*/ 144 w 218"/>
              <a:gd name="T23" fmla="*/ 369 h 444"/>
              <a:gd name="T24" fmla="*/ 156 w 218"/>
              <a:gd name="T25" fmla="*/ 377 h 444"/>
              <a:gd name="T26" fmla="*/ 170 w 218"/>
              <a:gd name="T27" fmla="*/ 365 h 444"/>
              <a:gd name="T28" fmla="*/ 172 w 218"/>
              <a:gd name="T29" fmla="*/ 345 h 444"/>
              <a:gd name="T30" fmla="*/ 168 w 218"/>
              <a:gd name="T31" fmla="*/ 337 h 444"/>
              <a:gd name="T32" fmla="*/ 156 w 218"/>
              <a:gd name="T33" fmla="*/ 329 h 444"/>
              <a:gd name="T34" fmla="*/ 150 w 218"/>
              <a:gd name="T35" fmla="*/ 323 h 444"/>
              <a:gd name="T36" fmla="*/ 152 w 218"/>
              <a:gd name="T37" fmla="*/ 315 h 444"/>
              <a:gd name="T38" fmla="*/ 154 w 218"/>
              <a:gd name="T39" fmla="*/ 317 h 444"/>
              <a:gd name="T40" fmla="*/ 156 w 218"/>
              <a:gd name="T41" fmla="*/ 325 h 444"/>
              <a:gd name="T42" fmla="*/ 170 w 218"/>
              <a:gd name="T43" fmla="*/ 315 h 444"/>
              <a:gd name="T44" fmla="*/ 156 w 218"/>
              <a:gd name="T45" fmla="*/ 305 h 444"/>
              <a:gd name="T46" fmla="*/ 49 w 218"/>
              <a:gd name="T47" fmla="*/ 117 h 444"/>
              <a:gd name="T48" fmla="*/ 146 w 218"/>
              <a:gd name="T49" fmla="*/ 131 h 444"/>
              <a:gd name="T50" fmla="*/ 162 w 218"/>
              <a:gd name="T51" fmla="*/ 246 h 444"/>
              <a:gd name="T52" fmla="*/ 206 w 218"/>
              <a:gd name="T53" fmla="*/ 291 h 444"/>
              <a:gd name="T54" fmla="*/ 216 w 218"/>
              <a:gd name="T55" fmla="*/ 299 h 444"/>
              <a:gd name="T56" fmla="*/ 216 w 218"/>
              <a:gd name="T57" fmla="*/ 379 h 444"/>
              <a:gd name="T58" fmla="*/ 206 w 218"/>
              <a:gd name="T59" fmla="*/ 386 h 444"/>
              <a:gd name="T60" fmla="*/ 91 w 218"/>
              <a:gd name="T61" fmla="*/ 382 h 444"/>
              <a:gd name="T62" fmla="*/ 89 w 218"/>
              <a:gd name="T63" fmla="*/ 303 h 444"/>
              <a:gd name="T64" fmla="*/ 95 w 218"/>
              <a:gd name="T65" fmla="*/ 291 h 444"/>
              <a:gd name="T66" fmla="*/ 144 w 218"/>
              <a:gd name="T67" fmla="*/ 281 h 444"/>
              <a:gd name="T68" fmla="*/ 87 w 218"/>
              <a:gd name="T69" fmla="*/ 285 h 444"/>
              <a:gd name="T70" fmla="*/ 79 w 218"/>
              <a:gd name="T71" fmla="*/ 303 h 444"/>
              <a:gd name="T72" fmla="*/ 27 w 218"/>
              <a:gd name="T73" fmla="*/ 444 h 444"/>
              <a:gd name="T74" fmla="*/ 4 w 218"/>
              <a:gd name="T75" fmla="*/ 263 h 444"/>
              <a:gd name="T76" fmla="*/ 4 w 218"/>
              <a:gd name="T77" fmla="*/ 146 h 444"/>
              <a:gd name="T78" fmla="*/ 49 w 218"/>
              <a:gd name="T79" fmla="*/ 117 h 444"/>
              <a:gd name="T80" fmla="*/ 121 w 218"/>
              <a:gd name="T81" fmla="*/ 16 h 444"/>
              <a:gd name="T82" fmla="*/ 130 w 218"/>
              <a:gd name="T83" fmla="*/ 73 h 444"/>
              <a:gd name="T84" fmla="*/ 83 w 218"/>
              <a:gd name="T85" fmla="*/ 107 h 444"/>
              <a:gd name="T86" fmla="*/ 33 w 218"/>
              <a:gd name="T87" fmla="*/ 73 h 444"/>
              <a:gd name="T88" fmla="*/ 45 w 218"/>
              <a:gd name="T89" fmla="*/ 16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8" h="444">
                <a:moveTo>
                  <a:pt x="89" y="392"/>
                </a:moveTo>
                <a:lnTo>
                  <a:pt x="95" y="394"/>
                </a:lnTo>
                <a:lnTo>
                  <a:pt x="99" y="394"/>
                </a:lnTo>
                <a:lnTo>
                  <a:pt x="134" y="394"/>
                </a:lnTo>
                <a:lnTo>
                  <a:pt x="134" y="444"/>
                </a:lnTo>
                <a:lnTo>
                  <a:pt x="97" y="444"/>
                </a:lnTo>
                <a:lnTo>
                  <a:pt x="89" y="392"/>
                </a:lnTo>
                <a:close/>
                <a:moveTo>
                  <a:pt x="150" y="301"/>
                </a:moveTo>
                <a:lnTo>
                  <a:pt x="150" y="305"/>
                </a:lnTo>
                <a:lnTo>
                  <a:pt x="142" y="307"/>
                </a:lnTo>
                <a:lnTo>
                  <a:pt x="138" y="311"/>
                </a:lnTo>
                <a:lnTo>
                  <a:pt x="134" y="315"/>
                </a:lnTo>
                <a:lnTo>
                  <a:pt x="134" y="321"/>
                </a:lnTo>
                <a:lnTo>
                  <a:pt x="134" y="327"/>
                </a:lnTo>
                <a:lnTo>
                  <a:pt x="136" y="331"/>
                </a:lnTo>
                <a:lnTo>
                  <a:pt x="138" y="333"/>
                </a:lnTo>
                <a:lnTo>
                  <a:pt x="140" y="337"/>
                </a:lnTo>
                <a:lnTo>
                  <a:pt x="144" y="339"/>
                </a:lnTo>
                <a:lnTo>
                  <a:pt x="150" y="343"/>
                </a:lnTo>
                <a:lnTo>
                  <a:pt x="154" y="345"/>
                </a:lnTo>
                <a:lnTo>
                  <a:pt x="154" y="349"/>
                </a:lnTo>
                <a:lnTo>
                  <a:pt x="156" y="351"/>
                </a:lnTo>
                <a:lnTo>
                  <a:pt x="156" y="357"/>
                </a:lnTo>
                <a:lnTo>
                  <a:pt x="154" y="359"/>
                </a:lnTo>
                <a:lnTo>
                  <a:pt x="152" y="361"/>
                </a:lnTo>
                <a:lnTo>
                  <a:pt x="150" y="361"/>
                </a:lnTo>
                <a:lnTo>
                  <a:pt x="150" y="359"/>
                </a:lnTo>
                <a:lnTo>
                  <a:pt x="150" y="357"/>
                </a:lnTo>
                <a:lnTo>
                  <a:pt x="150" y="351"/>
                </a:lnTo>
                <a:lnTo>
                  <a:pt x="150" y="347"/>
                </a:lnTo>
                <a:lnTo>
                  <a:pt x="134" y="347"/>
                </a:lnTo>
                <a:lnTo>
                  <a:pt x="134" y="351"/>
                </a:lnTo>
                <a:lnTo>
                  <a:pt x="134" y="357"/>
                </a:lnTo>
                <a:lnTo>
                  <a:pt x="136" y="361"/>
                </a:lnTo>
                <a:lnTo>
                  <a:pt x="138" y="365"/>
                </a:lnTo>
                <a:lnTo>
                  <a:pt x="144" y="369"/>
                </a:lnTo>
                <a:lnTo>
                  <a:pt x="150" y="369"/>
                </a:lnTo>
                <a:lnTo>
                  <a:pt x="150" y="377"/>
                </a:lnTo>
                <a:lnTo>
                  <a:pt x="156" y="377"/>
                </a:lnTo>
                <a:lnTo>
                  <a:pt x="156" y="371"/>
                </a:lnTo>
                <a:lnTo>
                  <a:pt x="164" y="369"/>
                </a:lnTo>
                <a:lnTo>
                  <a:pt x="170" y="365"/>
                </a:lnTo>
                <a:lnTo>
                  <a:pt x="172" y="359"/>
                </a:lnTo>
                <a:lnTo>
                  <a:pt x="174" y="351"/>
                </a:lnTo>
                <a:lnTo>
                  <a:pt x="172" y="345"/>
                </a:lnTo>
                <a:lnTo>
                  <a:pt x="172" y="341"/>
                </a:lnTo>
                <a:lnTo>
                  <a:pt x="170" y="339"/>
                </a:lnTo>
                <a:lnTo>
                  <a:pt x="168" y="337"/>
                </a:lnTo>
                <a:lnTo>
                  <a:pt x="164" y="333"/>
                </a:lnTo>
                <a:lnTo>
                  <a:pt x="160" y="331"/>
                </a:lnTo>
                <a:lnTo>
                  <a:pt x="156" y="329"/>
                </a:lnTo>
                <a:lnTo>
                  <a:pt x="152" y="327"/>
                </a:lnTo>
                <a:lnTo>
                  <a:pt x="152" y="325"/>
                </a:lnTo>
                <a:lnTo>
                  <a:pt x="150" y="323"/>
                </a:lnTo>
                <a:lnTo>
                  <a:pt x="150" y="319"/>
                </a:lnTo>
                <a:lnTo>
                  <a:pt x="150" y="317"/>
                </a:lnTo>
                <a:lnTo>
                  <a:pt x="152" y="315"/>
                </a:lnTo>
                <a:lnTo>
                  <a:pt x="152" y="315"/>
                </a:lnTo>
                <a:lnTo>
                  <a:pt x="154" y="315"/>
                </a:lnTo>
                <a:lnTo>
                  <a:pt x="154" y="317"/>
                </a:lnTo>
                <a:lnTo>
                  <a:pt x="156" y="319"/>
                </a:lnTo>
                <a:lnTo>
                  <a:pt x="156" y="321"/>
                </a:lnTo>
                <a:lnTo>
                  <a:pt x="156" y="325"/>
                </a:lnTo>
                <a:lnTo>
                  <a:pt x="172" y="325"/>
                </a:lnTo>
                <a:lnTo>
                  <a:pt x="172" y="321"/>
                </a:lnTo>
                <a:lnTo>
                  <a:pt x="170" y="315"/>
                </a:lnTo>
                <a:lnTo>
                  <a:pt x="168" y="311"/>
                </a:lnTo>
                <a:lnTo>
                  <a:pt x="164" y="307"/>
                </a:lnTo>
                <a:lnTo>
                  <a:pt x="156" y="305"/>
                </a:lnTo>
                <a:lnTo>
                  <a:pt x="156" y="301"/>
                </a:lnTo>
                <a:lnTo>
                  <a:pt x="150" y="301"/>
                </a:lnTo>
                <a:close/>
                <a:moveTo>
                  <a:pt x="49" y="117"/>
                </a:moveTo>
                <a:lnTo>
                  <a:pt x="113" y="117"/>
                </a:lnTo>
                <a:lnTo>
                  <a:pt x="130" y="121"/>
                </a:lnTo>
                <a:lnTo>
                  <a:pt x="146" y="131"/>
                </a:lnTo>
                <a:lnTo>
                  <a:pt x="158" y="146"/>
                </a:lnTo>
                <a:lnTo>
                  <a:pt x="162" y="166"/>
                </a:lnTo>
                <a:lnTo>
                  <a:pt x="162" y="246"/>
                </a:lnTo>
                <a:lnTo>
                  <a:pt x="162" y="252"/>
                </a:lnTo>
                <a:lnTo>
                  <a:pt x="162" y="291"/>
                </a:lnTo>
                <a:lnTo>
                  <a:pt x="206" y="291"/>
                </a:lnTo>
                <a:lnTo>
                  <a:pt x="210" y="291"/>
                </a:lnTo>
                <a:lnTo>
                  <a:pt x="214" y="295"/>
                </a:lnTo>
                <a:lnTo>
                  <a:pt x="216" y="299"/>
                </a:lnTo>
                <a:lnTo>
                  <a:pt x="218" y="303"/>
                </a:lnTo>
                <a:lnTo>
                  <a:pt x="218" y="375"/>
                </a:lnTo>
                <a:lnTo>
                  <a:pt x="216" y="379"/>
                </a:lnTo>
                <a:lnTo>
                  <a:pt x="214" y="382"/>
                </a:lnTo>
                <a:lnTo>
                  <a:pt x="210" y="384"/>
                </a:lnTo>
                <a:lnTo>
                  <a:pt x="206" y="386"/>
                </a:lnTo>
                <a:lnTo>
                  <a:pt x="99" y="386"/>
                </a:lnTo>
                <a:lnTo>
                  <a:pt x="95" y="384"/>
                </a:lnTo>
                <a:lnTo>
                  <a:pt x="91" y="382"/>
                </a:lnTo>
                <a:lnTo>
                  <a:pt x="89" y="379"/>
                </a:lnTo>
                <a:lnTo>
                  <a:pt x="89" y="375"/>
                </a:lnTo>
                <a:lnTo>
                  <a:pt x="89" y="303"/>
                </a:lnTo>
                <a:lnTo>
                  <a:pt x="89" y="299"/>
                </a:lnTo>
                <a:lnTo>
                  <a:pt x="91" y="295"/>
                </a:lnTo>
                <a:lnTo>
                  <a:pt x="95" y="291"/>
                </a:lnTo>
                <a:lnTo>
                  <a:pt x="99" y="291"/>
                </a:lnTo>
                <a:lnTo>
                  <a:pt x="144" y="291"/>
                </a:lnTo>
                <a:lnTo>
                  <a:pt x="144" y="281"/>
                </a:lnTo>
                <a:lnTo>
                  <a:pt x="99" y="281"/>
                </a:lnTo>
                <a:lnTo>
                  <a:pt x="93" y="283"/>
                </a:lnTo>
                <a:lnTo>
                  <a:pt x="87" y="285"/>
                </a:lnTo>
                <a:lnTo>
                  <a:pt x="83" y="291"/>
                </a:lnTo>
                <a:lnTo>
                  <a:pt x="79" y="295"/>
                </a:lnTo>
                <a:lnTo>
                  <a:pt x="79" y="303"/>
                </a:lnTo>
                <a:lnTo>
                  <a:pt x="79" y="373"/>
                </a:lnTo>
                <a:lnTo>
                  <a:pt x="67" y="444"/>
                </a:lnTo>
                <a:lnTo>
                  <a:pt x="27" y="444"/>
                </a:lnTo>
                <a:lnTo>
                  <a:pt x="27" y="289"/>
                </a:lnTo>
                <a:lnTo>
                  <a:pt x="14" y="279"/>
                </a:lnTo>
                <a:lnTo>
                  <a:pt x="4" y="263"/>
                </a:lnTo>
                <a:lnTo>
                  <a:pt x="0" y="246"/>
                </a:lnTo>
                <a:lnTo>
                  <a:pt x="0" y="166"/>
                </a:lnTo>
                <a:lnTo>
                  <a:pt x="4" y="146"/>
                </a:lnTo>
                <a:lnTo>
                  <a:pt x="16" y="131"/>
                </a:lnTo>
                <a:lnTo>
                  <a:pt x="31" y="121"/>
                </a:lnTo>
                <a:lnTo>
                  <a:pt x="49" y="117"/>
                </a:lnTo>
                <a:close/>
                <a:moveTo>
                  <a:pt x="83" y="0"/>
                </a:moveTo>
                <a:lnTo>
                  <a:pt x="103" y="6"/>
                </a:lnTo>
                <a:lnTo>
                  <a:pt x="121" y="16"/>
                </a:lnTo>
                <a:lnTo>
                  <a:pt x="130" y="33"/>
                </a:lnTo>
                <a:lnTo>
                  <a:pt x="134" y="53"/>
                </a:lnTo>
                <a:lnTo>
                  <a:pt x="130" y="73"/>
                </a:lnTo>
                <a:lnTo>
                  <a:pt x="121" y="91"/>
                </a:lnTo>
                <a:lnTo>
                  <a:pt x="103" y="103"/>
                </a:lnTo>
                <a:lnTo>
                  <a:pt x="83" y="107"/>
                </a:lnTo>
                <a:lnTo>
                  <a:pt x="61" y="103"/>
                </a:lnTo>
                <a:lnTo>
                  <a:pt x="45" y="91"/>
                </a:lnTo>
                <a:lnTo>
                  <a:pt x="33" y="73"/>
                </a:lnTo>
                <a:lnTo>
                  <a:pt x="29" y="53"/>
                </a:lnTo>
                <a:lnTo>
                  <a:pt x="33" y="33"/>
                </a:lnTo>
                <a:lnTo>
                  <a:pt x="45" y="16"/>
                </a:lnTo>
                <a:lnTo>
                  <a:pt x="61" y="6"/>
                </a:lnTo>
                <a:lnTo>
                  <a:pt x="83" y="0"/>
                </a:lnTo>
                <a:close/>
              </a:path>
            </a:pathLst>
          </a:custGeom>
          <a:solidFill>
            <a:srgbClr val="0E8146"/>
          </a:solidFill>
          <a:ln w="0">
            <a:noFill/>
            <a:prstDash val="solid"/>
            <a:round/>
          </a:ln>
        </p:spPr>
        <p:txBody>
          <a:bodyPr vert="horz" wrap="square" lIns="91440" tIns="45720" rIns="91440" bIns="45720" numCol="1" anchor="t" anchorCtr="0" compatLnSpc="1"/>
          <a:p>
            <a:endParaRPr lang="zh-CN" altLang="en-US">
              <a:solidFill>
                <a:srgbClr val="219FD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V="1">
            <a:off x="0" y="0"/>
            <a:ext cx="12192000" cy="1327979"/>
          </a:xfrm>
          <a:custGeom>
            <a:avLst/>
            <a:gdLst>
              <a:gd name="connsiteX0" fmla="*/ 0 w 12192000"/>
              <a:gd name="connsiteY0" fmla="*/ 1327979 h 1327979"/>
              <a:gd name="connsiteX1" fmla="*/ 12192000 w 12192000"/>
              <a:gd name="connsiteY1" fmla="*/ 1327979 h 1327979"/>
              <a:gd name="connsiteX2" fmla="*/ 12192000 w 12192000"/>
              <a:gd name="connsiteY2" fmla="*/ 870779 h 1327979"/>
              <a:gd name="connsiteX3" fmla="*/ 7562844 w 12192000"/>
              <a:gd name="connsiteY3" fmla="*/ 870779 h 1327979"/>
              <a:gd name="connsiteX4" fmla="*/ 7397873 w 12192000"/>
              <a:gd name="connsiteY4" fmla="*/ 818383 h 1327979"/>
              <a:gd name="connsiteX5" fmla="*/ 5990049 w 12192000"/>
              <a:gd name="connsiteY5" fmla="*/ 6 h 1327979"/>
              <a:gd name="connsiteX6" fmla="*/ 105952 w 12192000"/>
              <a:gd name="connsiteY6" fmla="*/ 6 h 1327979"/>
              <a:gd name="connsiteX7" fmla="*/ 0 w 12192000"/>
              <a:gd name="connsiteY7" fmla="*/ 3363 h 1327979"/>
              <a:gd name="connsiteX8" fmla="*/ 0 w 12192000"/>
              <a:gd name="connsiteY8" fmla="*/ 870779 h 1327979"/>
              <a:gd name="connsiteX9" fmla="*/ 0 w 12192000"/>
              <a:gd name="connsiteY9" fmla="*/ 870781 h 132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3" name="任意多边形 2"/>
          <p:cNvSpPr/>
          <p:nvPr/>
        </p:nvSpPr>
        <p:spPr>
          <a:xfrm flipH="1">
            <a:off x="6096000" y="420914"/>
            <a:ext cx="6096000" cy="907141"/>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4" name="文本框 3"/>
          <p:cNvSpPr txBox="1"/>
          <p:nvPr/>
        </p:nvSpPr>
        <p:spPr>
          <a:xfrm>
            <a:off x="597043" y="334058"/>
            <a:ext cx="3840480" cy="645160"/>
          </a:xfrm>
          <a:prstGeom prst="rect">
            <a:avLst/>
          </a:prstGeom>
          <a:noFill/>
        </p:spPr>
        <p:txBody>
          <a:bodyPr wrap="none" rtlCol="0">
            <a:spAutoFit/>
          </a:bodyPr>
          <a:lstStyle/>
          <a:p>
            <a:pPr algn="l"/>
            <a:r>
              <a:rPr lang="en-US" altLang="zh-CN" sz="3600" b="1" dirty="0" smtClean="0">
                <a:solidFill>
                  <a:schemeClr val="bg1"/>
                </a:solidFill>
              </a:rPr>
              <a:t>高性价比业务模式</a:t>
            </a:r>
            <a:endParaRPr lang="en-US" altLang="zh-CN" sz="3600" b="1" dirty="0" smtClean="0">
              <a:solidFill>
                <a:schemeClr val="bg1"/>
              </a:solidFill>
            </a:endParaRPr>
          </a:p>
        </p:txBody>
      </p:sp>
      <p:grpSp>
        <p:nvGrpSpPr>
          <p:cNvPr id="6" name="组合 5"/>
          <p:cNvGrpSpPr>
            <a:grpSpLocks noChangeAspect="1"/>
          </p:cNvGrpSpPr>
          <p:nvPr/>
        </p:nvGrpSpPr>
        <p:grpSpPr>
          <a:xfrm>
            <a:off x="918934" y="2088019"/>
            <a:ext cx="1619999" cy="2160000"/>
            <a:chOff x="5816601" y="-11436350"/>
            <a:chExt cx="404813" cy="539751"/>
          </a:xfrm>
          <a:solidFill>
            <a:schemeClr val="tx1">
              <a:lumMod val="75000"/>
              <a:lumOff val="25000"/>
            </a:schemeClr>
          </a:solidFill>
        </p:grpSpPr>
        <p:sp>
          <p:nvSpPr>
            <p:cNvPr id="7" name="Freeform 178"/>
            <p:cNvSpPr/>
            <p:nvPr/>
          </p:nvSpPr>
          <p:spPr bwMode="auto">
            <a:xfrm>
              <a:off x="5816601" y="-11345862"/>
              <a:ext cx="404813" cy="449263"/>
            </a:xfrm>
            <a:custGeom>
              <a:avLst/>
              <a:gdLst>
                <a:gd name="T0" fmla="*/ 43 w 255"/>
                <a:gd name="T1" fmla="*/ 92 h 283"/>
                <a:gd name="T2" fmla="*/ 99 w 255"/>
                <a:gd name="T3" fmla="*/ 35 h 283"/>
                <a:gd name="T4" fmla="*/ 128 w 255"/>
                <a:gd name="T5" fmla="*/ 35 h 283"/>
                <a:gd name="T6" fmla="*/ 85 w 255"/>
                <a:gd name="T7" fmla="*/ 113 h 283"/>
                <a:gd name="T8" fmla="*/ 85 w 255"/>
                <a:gd name="T9" fmla="*/ 198 h 283"/>
                <a:gd name="T10" fmla="*/ 0 w 255"/>
                <a:gd name="T11" fmla="*/ 198 h 283"/>
                <a:gd name="T12" fmla="*/ 0 w 255"/>
                <a:gd name="T13" fmla="*/ 227 h 283"/>
                <a:gd name="T14" fmla="*/ 113 w 255"/>
                <a:gd name="T15" fmla="*/ 227 h 283"/>
                <a:gd name="T16" fmla="*/ 113 w 255"/>
                <a:gd name="T17" fmla="*/ 141 h 283"/>
                <a:gd name="T18" fmla="*/ 170 w 255"/>
                <a:gd name="T19" fmla="*/ 191 h 283"/>
                <a:gd name="T20" fmla="*/ 170 w 255"/>
                <a:gd name="T21" fmla="*/ 283 h 283"/>
                <a:gd name="T22" fmla="*/ 199 w 255"/>
                <a:gd name="T23" fmla="*/ 283 h 283"/>
                <a:gd name="T24" fmla="*/ 199 w 255"/>
                <a:gd name="T25" fmla="*/ 170 h 283"/>
                <a:gd name="T26" fmla="*/ 142 w 255"/>
                <a:gd name="T27" fmla="*/ 120 h 283"/>
                <a:gd name="T28" fmla="*/ 156 w 255"/>
                <a:gd name="T29" fmla="*/ 85 h 283"/>
                <a:gd name="T30" fmla="*/ 170 w 255"/>
                <a:gd name="T31" fmla="*/ 99 h 283"/>
                <a:gd name="T32" fmla="*/ 255 w 255"/>
                <a:gd name="T33" fmla="*/ 99 h 283"/>
                <a:gd name="T34" fmla="*/ 255 w 255"/>
                <a:gd name="T35" fmla="*/ 71 h 283"/>
                <a:gd name="T36" fmla="*/ 184 w 255"/>
                <a:gd name="T37" fmla="*/ 71 h 283"/>
                <a:gd name="T38" fmla="*/ 184 w 255"/>
                <a:gd name="T39" fmla="*/ 0 h 283"/>
                <a:gd name="T40" fmla="*/ 85 w 255"/>
                <a:gd name="T41" fmla="*/ 0 h 283"/>
                <a:gd name="T42" fmla="*/ 28 w 255"/>
                <a:gd name="T43" fmla="*/ 78 h 283"/>
                <a:gd name="T44" fmla="*/ 43 w 255"/>
                <a:gd name="T45" fmla="*/ 9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283">
                  <a:moveTo>
                    <a:pt x="43" y="92"/>
                  </a:moveTo>
                  <a:lnTo>
                    <a:pt x="99" y="35"/>
                  </a:lnTo>
                  <a:lnTo>
                    <a:pt x="128" y="35"/>
                  </a:lnTo>
                  <a:lnTo>
                    <a:pt x="85" y="113"/>
                  </a:lnTo>
                  <a:lnTo>
                    <a:pt x="85" y="198"/>
                  </a:lnTo>
                  <a:lnTo>
                    <a:pt x="0" y="198"/>
                  </a:lnTo>
                  <a:lnTo>
                    <a:pt x="0" y="227"/>
                  </a:lnTo>
                  <a:lnTo>
                    <a:pt x="113" y="227"/>
                  </a:lnTo>
                  <a:lnTo>
                    <a:pt x="113" y="141"/>
                  </a:lnTo>
                  <a:lnTo>
                    <a:pt x="170" y="191"/>
                  </a:lnTo>
                  <a:lnTo>
                    <a:pt x="170" y="283"/>
                  </a:lnTo>
                  <a:lnTo>
                    <a:pt x="199" y="283"/>
                  </a:lnTo>
                  <a:lnTo>
                    <a:pt x="199" y="170"/>
                  </a:lnTo>
                  <a:lnTo>
                    <a:pt x="142" y="120"/>
                  </a:lnTo>
                  <a:lnTo>
                    <a:pt x="156" y="85"/>
                  </a:lnTo>
                  <a:lnTo>
                    <a:pt x="170" y="99"/>
                  </a:lnTo>
                  <a:lnTo>
                    <a:pt x="255" y="99"/>
                  </a:lnTo>
                  <a:lnTo>
                    <a:pt x="255" y="71"/>
                  </a:lnTo>
                  <a:lnTo>
                    <a:pt x="184" y="71"/>
                  </a:lnTo>
                  <a:lnTo>
                    <a:pt x="184" y="0"/>
                  </a:lnTo>
                  <a:lnTo>
                    <a:pt x="85" y="0"/>
                  </a:lnTo>
                  <a:lnTo>
                    <a:pt x="28" y="78"/>
                  </a:lnTo>
                  <a:lnTo>
                    <a:pt x="43"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Oval 179"/>
            <p:cNvSpPr>
              <a:spLocks noChangeArrowheads="1"/>
            </p:cNvSpPr>
            <p:nvPr/>
          </p:nvSpPr>
          <p:spPr bwMode="auto">
            <a:xfrm>
              <a:off x="6086475" y="-11436350"/>
              <a:ext cx="90488" cy="90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9" name="矩形 8"/>
          <p:cNvSpPr/>
          <p:nvPr/>
        </p:nvSpPr>
        <p:spPr>
          <a:xfrm>
            <a:off x="735362" y="4445038"/>
            <a:ext cx="3143250" cy="416844"/>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“两单”</a:t>
            </a:r>
            <a:endParaRPr lang="en-US" altLang="zh-CN" b="1" dirty="0" smtClean="0"/>
          </a:p>
        </p:txBody>
      </p:sp>
      <p:sp>
        <p:nvSpPr>
          <p:cNvPr id="10" name="矩形 9"/>
          <p:cNvSpPr/>
          <p:nvPr/>
        </p:nvSpPr>
        <p:spPr>
          <a:xfrm>
            <a:off x="4247325" y="3623757"/>
            <a:ext cx="3143250" cy="416844"/>
          </a:xfrm>
          <a:prstGeom prst="rect">
            <a:avLst/>
          </a:pr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ym typeface="+mn-ea"/>
              </a:rPr>
              <a:t>“两高”</a:t>
            </a:r>
            <a:endParaRPr lang="en-US" altLang="zh-CN" b="1" dirty="0" smtClean="0"/>
          </a:p>
        </p:txBody>
      </p:sp>
      <p:sp>
        <p:nvSpPr>
          <p:cNvPr id="11" name="矩形 10"/>
          <p:cNvSpPr/>
          <p:nvPr/>
        </p:nvSpPr>
        <p:spPr>
          <a:xfrm>
            <a:off x="7619588" y="2624677"/>
            <a:ext cx="3143250" cy="416844"/>
          </a:xfrm>
          <a:prstGeom prst="rect">
            <a:avLst/>
          </a:pr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ym typeface="+mn-ea"/>
              </a:rPr>
              <a:t>“两低”</a:t>
            </a:r>
            <a:endParaRPr lang="en-US" altLang="zh-CN" b="1" dirty="0" smtClean="0"/>
          </a:p>
        </p:txBody>
      </p:sp>
      <p:sp>
        <p:nvSpPr>
          <p:cNvPr id="13" name="矩形 12"/>
          <p:cNvSpPr/>
          <p:nvPr/>
        </p:nvSpPr>
        <p:spPr>
          <a:xfrm>
            <a:off x="735361" y="4936034"/>
            <a:ext cx="3187297" cy="1782445"/>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1600" b="1" dirty="0">
                <a:solidFill>
                  <a:schemeClr val="bg2">
                    <a:lumMod val="25000"/>
                  </a:schemeClr>
                </a:solidFill>
              </a:rPr>
              <a:t>单一机型与单一舱位</a:t>
            </a:r>
            <a:endParaRPr lang="zh-CN" altLang="en-US" sz="1600" b="1" dirty="0">
              <a:solidFill>
                <a:schemeClr val="bg2">
                  <a:lumMod val="25000"/>
                </a:schemeClr>
              </a:solidFill>
            </a:endParaRPr>
          </a:p>
          <a:p>
            <a:pPr algn="l">
              <a:lnSpc>
                <a:spcPct val="150000"/>
              </a:lnSpc>
            </a:pPr>
            <a:r>
              <a:rPr lang="en-US" altLang="zh-CN" sz="1400" dirty="0">
                <a:solidFill>
                  <a:schemeClr val="bg2">
                    <a:lumMod val="25000"/>
                  </a:schemeClr>
                </a:solidFill>
              </a:rPr>
              <a:t>单一机型可通过集中采购降低飞机购买和租赁成本</a:t>
            </a:r>
            <a:endParaRPr lang="en-US" altLang="zh-CN" sz="1400" dirty="0">
              <a:solidFill>
                <a:schemeClr val="bg2">
                  <a:lumMod val="25000"/>
                </a:schemeClr>
              </a:solidFill>
            </a:endParaRPr>
          </a:p>
          <a:p>
            <a:pPr algn="l">
              <a:lnSpc>
                <a:spcPct val="150000"/>
              </a:lnSpc>
            </a:pPr>
            <a:r>
              <a:rPr lang="en-US" altLang="zh-CN" sz="1400" dirty="0">
                <a:solidFill>
                  <a:schemeClr val="bg2">
                    <a:lumMod val="25000"/>
                  </a:schemeClr>
                </a:solidFill>
              </a:rPr>
              <a:t> 单一经济舱布局可使公司较两舱机型飞机高出约15%~20%座位数 </a:t>
            </a:r>
            <a:endParaRPr lang="en-US" altLang="zh-CN" sz="1400" dirty="0">
              <a:solidFill>
                <a:schemeClr val="bg2">
                  <a:lumMod val="25000"/>
                </a:schemeClr>
              </a:solidFill>
            </a:endParaRPr>
          </a:p>
        </p:txBody>
      </p:sp>
      <p:sp>
        <p:nvSpPr>
          <p:cNvPr id="14" name="矩形 13"/>
          <p:cNvSpPr/>
          <p:nvPr/>
        </p:nvSpPr>
        <p:spPr>
          <a:xfrm>
            <a:off x="4247515" y="4040505"/>
            <a:ext cx="3143250" cy="1459230"/>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1600" b="1" dirty="0">
                <a:solidFill>
                  <a:schemeClr val="bg2">
                    <a:lumMod val="25000"/>
                  </a:schemeClr>
                </a:solidFill>
              </a:rPr>
              <a:t>高客座率与高飞机日利用率</a:t>
            </a:r>
            <a:endParaRPr lang="zh-CN" altLang="en-US" sz="1600" b="1" dirty="0">
              <a:solidFill>
                <a:schemeClr val="bg2">
                  <a:lumMod val="25000"/>
                </a:schemeClr>
              </a:solidFill>
            </a:endParaRPr>
          </a:p>
          <a:p>
            <a:pPr algn="l">
              <a:lnSpc>
                <a:spcPct val="150000"/>
              </a:lnSpc>
            </a:pPr>
            <a:r>
              <a:rPr lang="en-US" altLang="zh-CN" sz="1400" dirty="0">
                <a:solidFill>
                  <a:schemeClr val="bg2">
                    <a:lumMod val="25000"/>
                  </a:schemeClr>
                </a:solidFill>
              </a:rPr>
              <a:t>连续五年保持客座率92%以上</a:t>
            </a:r>
            <a:endParaRPr lang="en-US" altLang="zh-CN" sz="1400" dirty="0">
              <a:solidFill>
                <a:schemeClr val="bg2">
                  <a:lumMod val="25000"/>
                </a:schemeClr>
              </a:solidFill>
            </a:endParaRPr>
          </a:p>
          <a:p>
            <a:pPr algn="l">
              <a:lnSpc>
                <a:spcPct val="150000"/>
              </a:lnSpc>
            </a:pPr>
            <a:r>
              <a:rPr lang="en-US" altLang="zh-CN" sz="1400" dirty="0">
                <a:solidFill>
                  <a:schemeClr val="bg2">
                    <a:lumMod val="25000"/>
                  </a:schemeClr>
                </a:solidFill>
              </a:rPr>
              <a:t>平均在册飞机日利用率在11个小时左右. </a:t>
            </a:r>
            <a:endParaRPr lang="en-US" altLang="zh-CN" sz="1400" dirty="0">
              <a:solidFill>
                <a:schemeClr val="bg2">
                  <a:lumMod val="25000"/>
                </a:schemeClr>
              </a:solidFill>
            </a:endParaRPr>
          </a:p>
        </p:txBody>
      </p:sp>
      <p:sp>
        <p:nvSpPr>
          <p:cNvPr id="15" name="矩形 14"/>
          <p:cNvSpPr/>
          <p:nvPr/>
        </p:nvSpPr>
        <p:spPr>
          <a:xfrm>
            <a:off x="7619365" y="3041650"/>
            <a:ext cx="3143885" cy="2752090"/>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1600" b="1" dirty="0">
                <a:solidFill>
                  <a:schemeClr val="bg2">
                    <a:lumMod val="25000"/>
                  </a:schemeClr>
                </a:solidFill>
              </a:rPr>
              <a:t>低销售费用和低管理费用</a:t>
            </a:r>
            <a:endParaRPr lang="zh-CN" altLang="en-US" sz="1600" b="1" dirty="0">
              <a:solidFill>
                <a:schemeClr val="bg2">
                  <a:lumMod val="25000"/>
                </a:schemeClr>
              </a:solidFill>
            </a:endParaRPr>
          </a:p>
          <a:p>
            <a:pPr algn="l">
              <a:lnSpc>
                <a:spcPct val="150000"/>
              </a:lnSpc>
            </a:pPr>
            <a:r>
              <a:rPr lang="en-US" altLang="zh-CN" sz="1400" dirty="0">
                <a:solidFill>
                  <a:schemeClr val="bg2">
                    <a:lumMod val="25000"/>
                  </a:schemeClr>
                </a:solidFill>
              </a:rPr>
              <a:t>85%以上散客机票通过电子商务直销渠道销售</a:t>
            </a:r>
            <a:endParaRPr lang="en-US" altLang="zh-CN" sz="1400" dirty="0">
              <a:solidFill>
                <a:schemeClr val="bg2">
                  <a:lumMod val="25000"/>
                </a:schemeClr>
              </a:solidFill>
            </a:endParaRPr>
          </a:p>
          <a:p>
            <a:pPr algn="l">
              <a:lnSpc>
                <a:spcPct val="150000"/>
              </a:lnSpc>
            </a:pPr>
            <a:r>
              <a:rPr lang="en-US" altLang="zh-CN" sz="1400" dirty="0">
                <a:solidFill>
                  <a:schemeClr val="bg2">
                    <a:lumMod val="25000"/>
                  </a:schemeClr>
                </a:solidFill>
              </a:rPr>
              <a:t>使用自主研发且独立于中航信系统的分销、订座、结算和离港系统</a:t>
            </a:r>
            <a:endParaRPr lang="en-US" altLang="zh-CN" sz="1400" dirty="0">
              <a:solidFill>
                <a:schemeClr val="bg2">
                  <a:lumMod val="25000"/>
                </a:schemeClr>
              </a:solidFill>
            </a:endParaRPr>
          </a:p>
          <a:p>
            <a:pPr algn="l">
              <a:lnSpc>
                <a:spcPct val="150000"/>
              </a:lnSpc>
            </a:pPr>
            <a:r>
              <a:rPr lang="en-US" altLang="zh-CN" sz="1400" dirty="0">
                <a:solidFill>
                  <a:schemeClr val="bg2">
                    <a:lumMod val="25000"/>
                  </a:schemeClr>
                </a:solidFill>
              </a:rPr>
              <a:t>最大程度地利用第三方服务商的资源与服务，在充分保障一线员工的前提下精简二三线人员</a:t>
            </a:r>
            <a:endParaRPr lang="en-US" altLang="zh-CN" sz="1400" dirty="0">
              <a:solidFill>
                <a:schemeClr val="bg2">
                  <a:lumMod val="2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6363970"/>
            <a:ext cx="12386310" cy="76200"/>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flipV="1">
            <a:off x="0" y="-1"/>
            <a:ext cx="7010400" cy="1314450"/>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9" name="矩形 8"/>
          <p:cNvSpPr/>
          <p:nvPr/>
        </p:nvSpPr>
        <p:spPr>
          <a:xfrm>
            <a:off x="2395854" y="3230612"/>
            <a:ext cx="5212080" cy="645160"/>
          </a:xfrm>
          <a:prstGeom prst="rect">
            <a:avLst/>
          </a:prstGeom>
        </p:spPr>
        <p:txBody>
          <a:bodyPr wrap="none">
            <a:spAutoFit/>
          </a:bodyPr>
          <a:lstStyle/>
          <a:p>
            <a:pPr algn="l"/>
            <a:r>
              <a:rPr lang="zh-CN" altLang="en-US" sz="3600" dirty="0">
                <a:solidFill>
                  <a:schemeClr val="accent6"/>
                </a:solidFill>
                <a:sym typeface="+mn-ea"/>
              </a:rPr>
              <a:t>公司未来规划、配套措施</a:t>
            </a:r>
            <a:endParaRPr lang="zh-CN" altLang="en-US" sz="3600" dirty="0">
              <a:solidFill>
                <a:schemeClr val="accent6"/>
              </a:solidFill>
              <a:sym typeface="+mn-ea"/>
            </a:endParaRPr>
          </a:p>
        </p:txBody>
      </p:sp>
      <p:sp>
        <p:nvSpPr>
          <p:cNvPr id="10" name="矩形 9"/>
          <p:cNvSpPr/>
          <p:nvPr/>
        </p:nvSpPr>
        <p:spPr>
          <a:xfrm>
            <a:off x="1428750" y="3230577"/>
            <a:ext cx="967104" cy="662907"/>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solidFill>
                  <a:schemeClr val="bg1"/>
                </a:solidFill>
              </a:rPr>
              <a:t>0</a:t>
            </a:r>
            <a:r>
              <a:rPr lang="en-US" sz="4800" b="1" dirty="0" smtClean="0">
                <a:solidFill>
                  <a:schemeClr val="bg1"/>
                </a:solidFill>
              </a:rPr>
              <a:t>3</a:t>
            </a:r>
            <a:endParaRPr lang="en-US" sz="4800" b="1" dirty="0">
              <a:solidFill>
                <a:schemeClr val="bg1"/>
              </a:solidFill>
            </a:endParaRPr>
          </a:p>
        </p:txBody>
      </p:sp>
      <p:sp>
        <p:nvSpPr>
          <p:cNvPr id="11" name="文本框 10"/>
          <p:cNvSpPr txBox="1"/>
          <p:nvPr/>
        </p:nvSpPr>
        <p:spPr>
          <a:xfrm>
            <a:off x="597043" y="334058"/>
            <a:ext cx="3840480" cy="645160"/>
          </a:xfrm>
          <a:prstGeom prst="rect">
            <a:avLst/>
          </a:prstGeom>
          <a:noFill/>
        </p:spPr>
        <p:txBody>
          <a:bodyPr wrap="none" rtlCol="0">
            <a:spAutoFit/>
          </a:bodyPr>
          <a:lstStyle/>
          <a:p>
            <a:pPr algn="l"/>
            <a:r>
              <a:rPr lang="zh-CN" sz="3600" b="1" dirty="0" smtClean="0">
                <a:solidFill>
                  <a:schemeClr val="bg1"/>
                </a:solidFill>
              </a:rPr>
              <a:t>春秋航空</a:t>
            </a:r>
            <a:r>
              <a:rPr lang="zh-CN" sz="3600" b="1" dirty="0" smtClean="0">
                <a:solidFill>
                  <a:schemeClr val="bg1"/>
                </a:solidFill>
                <a:sym typeface="+mn-ea"/>
              </a:rPr>
              <a:t>价值评估</a:t>
            </a:r>
            <a:endParaRPr lang="zh-CN" sz="3600" b="1" dirty="0" smtClean="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V="1">
            <a:off x="0" y="0"/>
            <a:ext cx="12192000" cy="1327979"/>
          </a:xfrm>
          <a:custGeom>
            <a:avLst/>
            <a:gdLst>
              <a:gd name="connsiteX0" fmla="*/ 0 w 12192000"/>
              <a:gd name="connsiteY0" fmla="*/ 1327979 h 1327979"/>
              <a:gd name="connsiteX1" fmla="*/ 12192000 w 12192000"/>
              <a:gd name="connsiteY1" fmla="*/ 1327979 h 1327979"/>
              <a:gd name="connsiteX2" fmla="*/ 12192000 w 12192000"/>
              <a:gd name="connsiteY2" fmla="*/ 870779 h 1327979"/>
              <a:gd name="connsiteX3" fmla="*/ 7562844 w 12192000"/>
              <a:gd name="connsiteY3" fmla="*/ 870779 h 1327979"/>
              <a:gd name="connsiteX4" fmla="*/ 7397873 w 12192000"/>
              <a:gd name="connsiteY4" fmla="*/ 818383 h 1327979"/>
              <a:gd name="connsiteX5" fmla="*/ 5990049 w 12192000"/>
              <a:gd name="connsiteY5" fmla="*/ 6 h 1327979"/>
              <a:gd name="connsiteX6" fmla="*/ 105952 w 12192000"/>
              <a:gd name="connsiteY6" fmla="*/ 6 h 1327979"/>
              <a:gd name="connsiteX7" fmla="*/ 0 w 12192000"/>
              <a:gd name="connsiteY7" fmla="*/ 3363 h 1327979"/>
              <a:gd name="connsiteX8" fmla="*/ 0 w 12192000"/>
              <a:gd name="connsiteY8" fmla="*/ 870779 h 1327979"/>
              <a:gd name="connsiteX9" fmla="*/ 0 w 12192000"/>
              <a:gd name="connsiteY9" fmla="*/ 870781 h 132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3" name="任意多边形 2"/>
          <p:cNvSpPr/>
          <p:nvPr/>
        </p:nvSpPr>
        <p:spPr>
          <a:xfrm flipH="1">
            <a:off x="6096000" y="420914"/>
            <a:ext cx="6096000" cy="907141"/>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4" name="文本框 3"/>
          <p:cNvSpPr txBox="1"/>
          <p:nvPr/>
        </p:nvSpPr>
        <p:spPr>
          <a:xfrm>
            <a:off x="597043" y="334058"/>
            <a:ext cx="2011680" cy="645160"/>
          </a:xfrm>
          <a:prstGeom prst="rect">
            <a:avLst/>
          </a:prstGeom>
          <a:noFill/>
        </p:spPr>
        <p:txBody>
          <a:bodyPr wrap="none" rtlCol="0">
            <a:spAutoFit/>
          </a:bodyPr>
          <a:lstStyle/>
          <a:p>
            <a:pPr algn="l"/>
            <a:r>
              <a:rPr lang="en-US" altLang="zh-CN" sz="3600" b="1" dirty="0" smtClean="0">
                <a:solidFill>
                  <a:schemeClr val="bg1"/>
                </a:solidFill>
                <a:sym typeface="+mn-ea"/>
              </a:rPr>
              <a:t>未来规划</a:t>
            </a:r>
            <a:endParaRPr lang="en-US" altLang="zh-CN" sz="3600" b="1" dirty="0" smtClean="0">
              <a:solidFill>
                <a:schemeClr val="bg1"/>
              </a:solidFill>
            </a:endParaRPr>
          </a:p>
        </p:txBody>
      </p:sp>
      <p:sp>
        <p:nvSpPr>
          <p:cNvPr id="24" name="任意多边形 23"/>
          <p:cNvSpPr/>
          <p:nvPr/>
        </p:nvSpPr>
        <p:spPr>
          <a:xfrm>
            <a:off x="2783769" y="3545183"/>
            <a:ext cx="2493882" cy="2493882"/>
          </a:xfrm>
          <a:custGeom>
            <a:avLst/>
            <a:gdLst>
              <a:gd name="connsiteX0" fmla="*/ 1770168 w 2493882"/>
              <a:gd name="connsiteY0" fmla="*/ 397621 h 2493882"/>
              <a:gd name="connsiteX1" fmla="*/ 1964153 w 2493882"/>
              <a:gd name="connsiteY1" fmla="*/ 234840 h 2493882"/>
              <a:gd name="connsiteX2" fmla="*/ 2119124 w 2493882"/>
              <a:gd name="connsiteY2" fmla="*/ 364876 h 2493882"/>
              <a:gd name="connsiteX3" fmla="*/ 1992501 w 2493882"/>
              <a:gd name="connsiteY3" fmla="*/ 584180 h 2493882"/>
              <a:gd name="connsiteX4" fmla="*/ 2193689 w 2493882"/>
              <a:gd name="connsiteY4" fmla="*/ 932648 h 2493882"/>
              <a:gd name="connsiteX5" fmla="*/ 2446923 w 2493882"/>
              <a:gd name="connsiteY5" fmla="*/ 932641 h 2493882"/>
              <a:gd name="connsiteX6" fmla="*/ 2482052 w 2493882"/>
              <a:gd name="connsiteY6" fmla="*/ 1131868 h 2493882"/>
              <a:gd name="connsiteX7" fmla="*/ 2244088 w 2493882"/>
              <a:gd name="connsiteY7" fmla="*/ 1218473 h 2493882"/>
              <a:gd name="connsiteX8" fmla="*/ 2174216 w 2493882"/>
              <a:gd name="connsiteY8" fmla="*/ 1614736 h 2493882"/>
              <a:gd name="connsiteX9" fmla="*/ 2368209 w 2493882"/>
              <a:gd name="connsiteY9" fmla="*/ 1777507 h 2493882"/>
              <a:gd name="connsiteX10" fmla="*/ 2267058 w 2493882"/>
              <a:gd name="connsiteY10" fmla="*/ 1952704 h 2493882"/>
              <a:gd name="connsiteX11" fmla="*/ 2029098 w 2493882"/>
              <a:gd name="connsiteY11" fmla="*/ 1866087 h 2493882"/>
              <a:gd name="connsiteX12" fmla="*/ 1720860 w 2493882"/>
              <a:gd name="connsiteY12" fmla="*/ 2124729 h 2493882"/>
              <a:gd name="connsiteX13" fmla="*/ 1764841 w 2493882"/>
              <a:gd name="connsiteY13" fmla="*/ 2374115 h 2493882"/>
              <a:gd name="connsiteX14" fmla="*/ 1574740 w 2493882"/>
              <a:gd name="connsiteY14" fmla="*/ 2443306 h 2493882"/>
              <a:gd name="connsiteX15" fmla="*/ 1448129 w 2493882"/>
              <a:gd name="connsiteY15" fmla="*/ 2223995 h 2493882"/>
              <a:gd name="connsiteX16" fmla="*/ 1045753 w 2493882"/>
              <a:gd name="connsiteY16" fmla="*/ 2223995 h 2493882"/>
              <a:gd name="connsiteX17" fmla="*/ 919142 w 2493882"/>
              <a:gd name="connsiteY17" fmla="*/ 2443306 h 2493882"/>
              <a:gd name="connsiteX18" fmla="*/ 729041 w 2493882"/>
              <a:gd name="connsiteY18" fmla="*/ 2374115 h 2493882"/>
              <a:gd name="connsiteX19" fmla="*/ 773022 w 2493882"/>
              <a:gd name="connsiteY19" fmla="*/ 2124729 h 2493882"/>
              <a:gd name="connsiteX20" fmla="*/ 464784 w 2493882"/>
              <a:gd name="connsiteY20" fmla="*/ 1866087 h 2493882"/>
              <a:gd name="connsiteX21" fmla="*/ 226824 w 2493882"/>
              <a:gd name="connsiteY21" fmla="*/ 1952704 h 2493882"/>
              <a:gd name="connsiteX22" fmla="*/ 125673 w 2493882"/>
              <a:gd name="connsiteY22" fmla="*/ 1777507 h 2493882"/>
              <a:gd name="connsiteX23" fmla="*/ 319666 w 2493882"/>
              <a:gd name="connsiteY23" fmla="*/ 1614736 h 2493882"/>
              <a:gd name="connsiteX24" fmla="*/ 249794 w 2493882"/>
              <a:gd name="connsiteY24" fmla="*/ 1218473 h 2493882"/>
              <a:gd name="connsiteX25" fmla="*/ 11830 w 2493882"/>
              <a:gd name="connsiteY25" fmla="*/ 1131868 h 2493882"/>
              <a:gd name="connsiteX26" fmla="*/ 46959 w 2493882"/>
              <a:gd name="connsiteY26" fmla="*/ 932641 h 2493882"/>
              <a:gd name="connsiteX27" fmla="*/ 300193 w 2493882"/>
              <a:gd name="connsiteY27" fmla="*/ 932648 h 2493882"/>
              <a:gd name="connsiteX28" fmla="*/ 501381 w 2493882"/>
              <a:gd name="connsiteY28" fmla="*/ 584180 h 2493882"/>
              <a:gd name="connsiteX29" fmla="*/ 374758 w 2493882"/>
              <a:gd name="connsiteY29" fmla="*/ 364876 h 2493882"/>
              <a:gd name="connsiteX30" fmla="*/ 529729 w 2493882"/>
              <a:gd name="connsiteY30" fmla="*/ 234840 h 2493882"/>
              <a:gd name="connsiteX31" fmla="*/ 723714 w 2493882"/>
              <a:gd name="connsiteY31" fmla="*/ 397621 h 2493882"/>
              <a:gd name="connsiteX32" fmla="*/ 1101824 w 2493882"/>
              <a:gd name="connsiteY32" fmla="*/ 260000 h 2493882"/>
              <a:gd name="connsiteX33" fmla="*/ 1145791 w 2493882"/>
              <a:gd name="connsiteY33" fmla="*/ 10612 h 2493882"/>
              <a:gd name="connsiteX34" fmla="*/ 1348091 w 2493882"/>
              <a:gd name="connsiteY34" fmla="*/ 10612 h 2493882"/>
              <a:gd name="connsiteX35" fmla="*/ 1392058 w 2493882"/>
              <a:gd name="connsiteY35" fmla="*/ 260000 h 2493882"/>
              <a:gd name="connsiteX36" fmla="*/ 1770168 w 2493882"/>
              <a:gd name="connsiteY36" fmla="*/ 397621 h 249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493882" h="2493882">
                <a:moveTo>
                  <a:pt x="1770168" y="397621"/>
                </a:moveTo>
                <a:lnTo>
                  <a:pt x="1964153" y="234840"/>
                </a:lnTo>
                <a:lnTo>
                  <a:pt x="2119124" y="364876"/>
                </a:lnTo>
                <a:lnTo>
                  <a:pt x="1992501" y="584180"/>
                </a:lnTo>
                <a:cubicBezTo>
                  <a:pt x="2082537" y="685464"/>
                  <a:pt x="2150992" y="804032"/>
                  <a:pt x="2193689" y="932648"/>
                </a:cubicBezTo>
                <a:lnTo>
                  <a:pt x="2446923" y="932641"/>
                </a:lnTo>
                <a:lnTo>
                  <a:pt x="2482052" y="1131868"/>
                </a:lnTo>
                <a:lnTo>
                  <a:pt x="2244088" y="1218473"/>
                </a:lnTo>
                <a:cubicBezTo>
                  <a:pt x="2247955" y="1353936"/>
                  <a:pt x="2224181" y="1488766"/>
                  <a:pt x="2174216" y="1614736"/>
                </a:cubicBezTo>
                <a:lnTo>
                  <a:pt x="2368209" y="1777507"/>
                </a:lnTo>
                <a:lnTo>
                  <a:pt x="2267058" y="1952704"/>
                </a:lnTo>
                <a:lnTo>
                  <a:pt x="2029098" y="1866087"/>
                </a:lnTo>
                <a:cubicBezTo>
                  <a:pt x="1944987" y="1972343"/>
                  <a:pt x="1840108" y="2060347"/>
                  <a:pt x="1720860" y="2124729"/>
                </a:cubicBezTo>
                <a:lnTo>
                  <a:pt x="1764841" y="2374115"/>
                </a:lnTo>
                <a:lnTo>
                  <a:pt x="1574740" y="2443306"/>
                </a:lnTo>
                <a:lnTo>
                  <a:pt x="1448129" y="2223995"/>
                </a:lnTo>
                <a:cubicBezTo>
                  <a:pt x="1315396" y="2251326"/>
                  <a:pt x="1178486" y="2251326"/>
                  <a:pt x="1045753" y="2223995"/>
                </a:cubicBezTo>
                <a:lnTo>
                  <a:pt x="919142" y="2443306"/>
                </a:lnTo>
                <a:lnTo>
                  <a:pt x="729041" y="2374115"/>
                </a:lnTo>
                <a:lnTo>
                  <a:pt x="773022" y="2124729"/>
                </a:lnTo>
                <a:cubicBezTo>
                  <a:pt x="653774" y="2060347"/>
                  <a:pt x="548895" y="1972343"/>
                  <a:pt x="464784" y="1866087"/>
                </a:cubicBezTo>
                <a:lnTo>
                  <a:pt x="226824" y="1952704"/>
                </a:lnTo>
                <a:lnTo>
                  <a:pt x="125673" y="1777507"/>
                </a:lnTo>
                <a:lnTo>
                  <a:pt x="319666" y="1614736"/>
                </a:lnTo>
                <a:cubicBezTo>
                  <a:pt x="269701" y="1488766"/>
                  <a:pt x="245927" y="1353935"/>
                  <a:pt x="249794" y="1218473"/>
                </a:cubicBezTo>
                <a:lnTo>
                  <a:pt x="11830" y="1131868"/>
                </a:lnTo>
                <a:lnTo>
                  <a:pt x="46959" y="932641"/>
                </a:lnTo>
                <a:lnTo>
                  <a:pt x="300193" y="932648"/>
                </a:lnTo>
                <a:cubicBezTo>
                  <a:pt x="342890" y="804032"/>
                  <a:pt x="411345" y="685465"/>
                  <a:pt x="501381" y="584180"/>
                </a:cubicBezTo>
                <a:lnTo>
                  <a:pt x="374758" y="364876"/>
                </a:lnTo>
                <a:lnTo>
                  <a:pt x="529729" y="234840"/>
                </a:lnTo>
                <a:lnTo>
                  <a:pt x="723714" y="397621"/>
                </a:lnTo>
                <a:cubicBezTo>
                  <a:pt x="839094" y="326540"/>
                  <a:pt x="967748" y="279714"/>
                  <a:pt x="1101824" y="260000"/>
                </a:cubicBezTo>
                <a:lnTo>
                  <a:pt x="1145791" y="10612"/>
                </a:lnTo>
                <a:lnTo>
                  <a:pt x="1348091" y="10612"/>
                </a:lnTo>
                <a:lnTo>
                  <a:pt x="1392058" y="260000"/>
                </a:lnTo>
                <a:cubicBezTo>
                  <a:pt x="1526134" y="279714"/>
                  <a:pt x="1654788" y="326540"/>
                  <a:pt x="1770168" y="397621"/>
                </a:cubicBezTo>
                <a:close/>
              </a:path>
            </a:pathLst>
          </a:custGeom>
          <a:solidFill>
            <a:schemeClr val="accent6">
              <a:lumMod val="50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33131" tIns="615930" rIns="533131" bIns="659545" numCol="1" spcCol="1270" anchor="ctr" anchorCtr="0">
            <a:noAutofit/>
          </a:bodyPr>
          <a:lstStyle/>
          <a:p>
            <a:pPr lvl="0" algn="ctr" defTabSz="1111250">
              <a:lnSpc>
                <a:spcPct val="90000"/>
              </a:lnSpc>
              <a:spcBef>
                <a:spcPct val="0"/>
              </a:spcBef>
              <a:spcAft>
                <a:spcPct val="35000"/>
              </a:spcAft>
            </a:pPr>
            <a:endParaRPr lang="zh-CN" altLang="en-US" sz="2500" kern="1200" dirty="0"/>
          </a:p>
        </p:txBody>
      </p:sp>
      <p:sp>
        <p:nvSpPr>
          <p:cNvPr id="25" name="任意多边形 24"/>
          <p:cNvSpPr/>
          <p:nvPr/>
        </p:nvSpPr>
        <p:spPr>
          <a:xfrm>
            <a:off x="1332783" y="2955720"/>
            <a:ext cx="1813732" cy="1813732"/>
          </a:xfrm>
          <a:custGeom>
            <a:avLst/>
            <a:gdLst>
              <a:gd name="connsiteX0" fmla="*/ 1357120 w 1813732"/>
              <a:gd name="connsiteY0" fmla="*/ 459372 h 1813732"/>
              <a:gd name="connsiteX1" fmla="*/ 1624706 w 1813732"/>
              <a:gd name="connsiteY1" fmla="*/ 378727 h 1813732"/>
              <a:gd name="connsiteX2" fmla="*/ 1723168 w 1813732"/>
              <a:gd name="connsiteY2" fmla="*/ 549268 h 1813732"/>
              <a:gd name="connsiteX3" fmla="*/ 1519534 w 1813732"/>
              <a:gd name="connsiteY3" fmla="*/ 740682 h 1813732"/>
              <a:gd name="connsiteX4" fmla="*/ 1519534 w 1813732"/>
              <a:gd name="connsiteY4" fmla="*/ 1073050 h 1813732"/>
              <a:gd name="connsiteX5" fmla="*/ 1723168 w 1813732"/>
              <a:gd name="connsiteY5" fmla="*/ 1264464 h 1813732"/>
              <a:gd name="connsiteX6" fmla="*/ 1624706 w 1813732"/>
              <a:gd name="connsiteY6" fmla="*/ 1435005 h 1813732"/>
              <a:gd name="connsiteX7" fmla="*/ 1357120 w 1813732"/>
              <a:gd name="connsiteY7" fmla="*/ 1354360 h 1813732"/>
              <a:gd name="connsiteX8" fmla="*/ 1069281 w 1813732"/>
              <a:gd name="connsiteY8" fmla="*/ 1520544 h 1813732"/>
              <a:gd name="connsiteX9" fmla="*/ 1005328 w 1813732"/>
              <a:gd name="connsiteY9" fmla="*/ 1792604 h 1813732"/>
              <a:gd name="connsiteX10" fmla="*/ 808404 w 1813732"/>
              <a:gd name="connsiteY10" fmla="*/ 1792604 h 1813732"/>
              <a:gd name="connsiteX11" fmla="*/ 744452 w 1813732"/>
              <a:gd name="connsiteY11" fmla="*/ 1520544 h 1813732"/>
              <a:gd name="connsiteX12" fmla="*/ 456613 w 1813732"/>
              <a:gd name="connsiteY12" fmla="*/ 1354360 h 1813732"/>
              <a:gd name="connsiteX13" fmla="*/ 189026 w 1813732"/>
              <a:gd name="connsiteY13" fmla="*/ 1435005 h 1813732"/>
              <a:gd name="connsiteX14" fmla="*/ 90564 w 1813732"/>
              <a:gd name="connsiteY14" fmla="*/ 1264464 h 1813732"/>
              <a:gd name="connsiteX15" fmla="*/ 294198 w 1813732"/>
              <a:gd name="connsiteY15" fmla="*/ 1073050 h 1813732"/>
              <a:gd name="connsiteX16" fmla="*/ 294198 w 1813732"/>
              <a:gd name="connsiteY16" fmla="*/ 740682 h 1813732"/>
              <a:gd name="connsiteX17" fmla="*/ 90564 w 1813732"/>
              <a:gd name="connsiteY17" fmla="*/ 549268 h 1813732"/>
              <a:gd name="connsiteX18" fmla="*/ 189026 w 1813732"/>
              <a:gd name="connsiteY18" fmla="*/ 378727 h 1813732"/>
              <a:gd name="connsiteX19" fmla="*/ 456612 w 1813732"/>
              <a:gd name="connsiteY19" fmla="*/ 459372 h 1813732"/>
              <a:gd name="connsiteX20" fmla="*/ 744451 w 1813732"/>
              <a:gd name="connsiteY20" fmla="*/ 293188 h 1813732"/>
              <a:gd name="connsiteX21" fmla="*/ 808404 w 1813732"/>
              <a:gd name="connsiteY21" fmla="*/ 21128 h 1813732"/>
              <a:gd name="connsiteX22" fmla="*/ 1005328 w 1813732"/>
              <a:gd name="connsiteY22" fmla="*/ 21128 h 1813732"/>
              <a:gd name="connsiteX23" fmla="*/ 1069280 w 1813732"/>
              <a:gd name="connsiteY23" fmla="*/ 293188 h 1813732"/>
              <a:gd name="connsiteX24" fmla="*/ 1357119 w 1813732"/>
              <a:gd name="connsiteY24" fmla="*/ 459372 h 1813732"/>
              <a:gd name="connsiteX25" fmla="*/ 1357120 w 1813732"/>
              <a:gd name="connsiteY25" fmla="*/ 459372 h 181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13732" h="1813732">
                <a:moveTo>
                  <a:pt x="1357120" y="459372"/>
                </a:moveTo>
                <a:lnTo>
                  <a:pt x="1624706" y="378727"/>
                </a:lnTo>
                <a:lnTo>
                  <a:pt x="1723168" y="549268"/>
                </a:lnTo>
                <a:lnTo>
                  <a:pt x="1519534" y="740682"/>
                </a:lnTo>
                <a:cubicBezTo>
                  <a:pt x="1549052" y="849505"/>
                  <a:pt x="1549052" y="964227"/>
                  <a:pt x="1519534" y="1073050"/>
                </a:cubicBezTo>
                <a:lnTo>
                  <a:pt x="1723168" y="1264464"/>
                </a:lnTo>
                <a:lnTo>
                  <a:pt x="1624706" y="1435005"/>
                </a:lnTo>
                <a:lnTo>
                  <a:pt x="1357120" y="1354360"/>
                </a:lnTo>
                <a:cubicBezTo>
                  <a:pt x="1277635" y="1434335"/>
                  <a:pt x="1178283" y="1491696"/>
                  <a:pt x="1069281" y="1520544"/>
                </a:cubicBezTo>
                <a:lnTo>
                  <a:pt x="1005328" y="1792604"/>
                </a:lnTo>
                <a:lnTo>
                  <a:pt x="808404" y="1792604"/>
                </a:lnTo>
                <a:lnTo>
                  <a:pt x="744452" y="1520544"/>
                </a:lnTo>
                <a:cubicBezTo>
                  <a:pt x="635449" y="1491696"/>
                  <a:pt x="536097" y="1434335"/>
                  <a:pt x="456613" y="1354360"/>
                </a:cubicBezTo>
                <a:lnTo>
                  <a:pt x="189026" y="1435005"/>
                </a:lnTo>
                <a:lnTo>
                  <a:pt x="90564" y="1264464"/>
                </a:lnTo>
                <a:lnTo>
                  <a:pt x="294198" y="1073050"/>
                </a:lnTo>
                <a:cubicBezTo>
                  <a:pt x="264680" y="964227"/>
                  <a:pt x="264680" y="849505"/>
                  <a:pt x="294198" y="740682"/>
                </a:cubicBezTo>
                <a:lnTo>
                  <a:pt x="90564" y="549268"/>
                </a:lnTo>
                <a:lnTo>
                  <a:pt x="189026" y="378727"/>
                </a:lnTo>
                <a:lnTo>
                  <a:pt x="456612" y="459372"/>
                </a:lnTo>
                <a:cubicBezTo>
                  <a:pt x="536097" y="379397"/>
                  <a:pt x="635449" y="322036"/>
                  <a:pt x="744451" y="293188"/>
                </a:cubicBezTo>
                <a:lnTo>
                  <a:pt x="808404" y="21128"/>
                </a:lnTo>
                <a:lnTo>
                  <a:pt x="1005328" y="21128"/>
                </a:lnTo>
                <a:lnTo>
                  <a:pt x="1069280" y="293188"/>
                </a:lnTo>
                <a:cubicBezTo>
                  <a:pt x="1178283" y="322036"/>
                  <a:pt x="1277635" y="379397"/>
                  <a:pt x="1357119" y="459372"/>
                </a:cubicBezTo>
                <a:lnTo>
                  <a:pt x="1357120" y="459372"/>
                </a:lnTo>
                <a:close/>
              </a:path>
            </a:pathLst>
          </a:custGeom>
          <a:solidFill>
            <a:srgbClr val="0E8146"/>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88362" tIns="491122" rIns="488362" bIns="491122" numCol="1" spcCol="1270" anchor="ctr" anchorCtr="0">
            <a:noAutofit/>
          </a:bodyPr>
          <a:lstStyle/>
          <a:p>
            <a:pPr lvl="0" algn="ctr" defTabSz="1111250">
              <a:lnSpc>
                <a:spcPct val="90000"/>
              </a:lnSpc>
              <a:spcBef>
                <a:spcPct val="0"/>
              </a:spcBef>
              <a:spcAft>
                <a:spcPct val="35000"/>
              </a:spcAft>
            </a:pPr>
            <a:endParaRPr lang="zh-CN" altLang="en-US" sz="2500" kern="1200" dirty="0"/>
          </a:p>
        </p:txBody>
      </p:sp>
      <p:sp>
        <p:nvSpPr>
          <p:cNvPr id="26" name="任意多边形 25"/>
          <p:cNvSpPr/>
          <p:nvPr/>
        </p:nvSpPr>
        <p:spPr>
          <a:xfrm>
            <a:off x="2148962" y="1504733"/>
            <a:ext cx="2176479" cy="2176479"/>
          </a:xfrm>
          <a:custGeom>
            <a:avLst/>
            <a:gdLst>
              <a:gd name="connsiteX0" fmla="*/ 1329700 w 1777087"/>
              <a:gd name="connsiteY0" fmla="*/ 450091 h 1777087"/>
              <a:gd name="connsiteX1" fmla="*/ 1591880 w 1777087"/>
              <a:gd name="connsiteY1" fmla="*/ 371075 h 1777087"/>
              <a:gd name="connsiteX2" fmla="*/ 1688353 w 1777087"/>
              <a:gd name="connsiteY2" fmla="*/ 538170 h 1777087"/>
              <a:gd name="connsiteX3" fmla="*/ 1488833 w 1777087"/>
              <a:gd name="connsiteY3" fmla="*/ 725717 h 1777087"/>
              <a:gd name="connsiteX4" fmla="*/ 1488833 w 1777087"/>
              <a:gd name="connsiteY4" fmla="*/ 1051370 h 1777087"/>
              <a:gd name="connsiteX5" fmla="*/ 1688353 w 1777087"/>
              <a:gd name="connsiteY5" fmla="*/ 1238917 h 1777087"/>
              <a:gd name="connsiteX6" fmla="*/ 1591880 w 1777087"/>
              <a:gd name="connsiteY6" fmla="*/ 1406012 h 1777087"/>
              <a:gd name="connsiteX7" fmla="*/ 1329700 w 1777087"/>
              <a:gd name="connsiteY7" fmla="*/ 1326996 h 1777087"/>
              <a:gd name="connsiteX8" fmla="*/ 1047676 w 1777087"/>
              <a:gd name="connsiteY8" fmla="*/ 1489822 h 1777087"/>
              <a:gd name="connsiteX9" fmla="*/ 985016 w 1777087"/>
              <a:gd name="connsiteY9" fmla="*/ 1756386 h 1777087"/>
              <a:gd name="connsiteX10" fmla="*/ 792071 w 1777087"/>
              <a:gd name="connsiteY10" fmla="*/ 1756386 h 1777087"/>
              <a:gd name="connsiteX11" fmla="*/ 729411 w 1777087"/>
              <a:gd name="connsiteY11" fmla="*/ 1489823 h 1777087"/>
              <a:gd name="connsiteX12" fmla="*/ 447387 w 1777087"/>
              <a:gd name="connsiteY12" fmla="*/ 1326997 h 1777087"/>
              <a:gd name="connsiteX13" fmla="*/ 185207 w 1777087"/>
              <a:gd name="connsiteY13" fmla="*/ 1406012 h 1777087"/>
              <a:gd name="connsiteX14" fmla="*/ 88734 w 1777087"/>
              <a:gd name="connsiteY14" fmla="*/ 1238917 h 1777087"/>
              <a:gd name="connsiteX15" fmla="*/ 288254 w 1777087"/>
              <a:gd name="connsiteY15" fmla="*/ 1051370 h 1777087"/>
              <a:gd name="connsiteX16" fmla="*/ 288254 w 1777087"/>
              <a:gd name="connsiteY16" fmla="*/ 725717 h 1777087"/>
              <a:gd name="connsiteX17" fmla="*/ 88734 w 1777087"/>
              <a:gd name="connsiteY17" fmla="*/ 538170 h 1777087"/>
              <a:gd name="connsiteX18" fmla="*/ 185207 w 1777087"/>
              <a:gd name="connsiteY18" fmla="*/ 371075 h 1777087"/>
              <a:gd name="connsiteX19" fmla="*/ 447387 w 1777087"/>
              <a:gd name="connsiteY19" fmla="*/ 450091 h 1777087"/>
              <a:gd name="connsiteX20" fmla="*/ 729411 w 1777087"/>
              <a:gd name="connsiteY20" fmla="*/ 287265 h 1777087"/>
              <a:gd name="connsiteX21" fmla="*/ 792071 w 1777087"/>
              <a:gd name="connsiteY21" fmla="*/ 20701 h 1777087"/>
              <a:gd name="connsiteX22" fmla="*/ 985016 w 1777087"/>
              <a:gd name="connsiteY22" fmla="*/ 20701 h 1777087"/>
              <a:gd name="connsiteX23" fmla="*/ 1047676 w 1777087"/>
              <a:gd name="connsiteY23" fmla="*/ 287264 h 1777087"/>
              <a:gd name="connsiteX24" fmla="*/ 1329700 w 1777087"/>
              <a:gd name="connsiteY24" fmla="*/ 450090 h 1777087"/>
              <a:gd name="connsiteX25" fmla="*/ 1329700 w 1777087"/>
              <a:gd name="connsiteY25" fmla="*/ 450091 h 177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77087" h="1777087">
                <a:moveTo>
                  <a:pt x="1143817" y="449520"/>
                </a:moveTo>
                <a:lnTo>
                  <a:pt x="1333893" y="331797"/>
                </a:lnTo>
                <a:lnTo>
                  <a:pt x="1445291" y="443193"/>
                </a:lnTo>
                <a:lnTo>
                  <a:pt x="1327567" y="633270"/>
                </a:lnTo>
                <a:cubicBezTo>
                  <a:pt x="1372910" y="711251"/>
                  <a:pt x="1396664" y="799900"/>
                  <a:pt x="1396386" y="890105"/>
                </a:cubicBezTo>
                <a:lnTo>
                  <a:pt x="1593376" y="995855"/>
                </a:lnTo>
                <a:lnTo>
                  <a:pt x="1552601" y="1148025"/>
                </a:lnTo>
                <a:lnTo>
                  <a:pt x="1329128" y="1141113"/>
                </a:lnTo>
                <a:cubicBezTo>
                  <a:pt x="1284266" y="1219370"/>
                  <a:pt x="1219371" y="1284266"/>
                  <a:pt x="1141112" y="1329128"/>
                </a:cubicBezTo>
                <a:lnTo>
                  <a:pt x="1148026" y="1552602"/>
                </a:lnTo>
                <a:lnTo>
                  <a:pt x="995855" y="1593376"/>
                </a:lnTo>
                <a:lnTo>
                  <a:pt x="890105" y="1396386"/>
                </a:lnTo>
                <a:cubicBezTo>
                  <a:pt x="799901" y="1396664"/>
                  <a:pt x="711251" y="1372910"/>
                  <a:pt x="633271" y="1327568"/>
                </a:cubicBezTo>
                <a:lnTo>
                  <a:pt x="443194" y="1445290"/>
                </a:lnTo>
                <a:lnTo>
                  <a:pt x="331796" y="1333894"/>
                </a:lnTo>
                <a:lnTo>
                  <a:pt x="449520" y="1143817"/>
                </a:lnTo>
                <a:cubicBezTo>
                  <a:pt x="404177" y="1065836"/>
                  <a:pt x="380423" y="977187"/>
                  <a:pt x="380701" y="886982"/>
                </a:cubicBezTo>
                <a:lnTo>
                  <a:pt x="183711" y="781232"/>
                </a:lnTo>
                <a:lnTo>
                  <a:pt x="224486" y="629062"/>
                </a:lnTo>
                <a:lnTo>
                  <a:pt x="447959" y="635974"/>
                </a:lnTo>
                <a:cubicBezTo>
                  <a:pt x="492821" y="557717"/>
                  <a:pt x="557716" y="492821"/>
                  <a:pt x="635975" y="447959"/>
                </a:cubicBezTo>
                <a:lnTo>
                  <a:pt x="629061" y="224485"/>
                </a:lnTo>
                <a:lnTo>
                  <a:pt x="781232" y="183711"/>
                </a:lnTo>
                <a:lnTo>
                  <a:pt x="886982" y="380701"/>
                </a:lnTo>
                <a:cubicBezTo>
                  <a:pt x="977186" y="380423"/>
                  <a:pt x="1065836" y="404177"/>
                  <a:pt x="1143816" y="449519"/>
                </a:cubicBezTo>
                <a:lnTo>
                  <a:pt x="1143817" y="449520"/>
                </a:lnTo>
                <a:close/>
              </a:path>
            </a:pathLst>
          </a:custGeom>
          <a:solidFill>
            <a:srgbClr val="95C53E"/>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21214" tIns="621214" rIns="621212" bIns="621212" numCol="1" spcCol="1270" anchor="ctr" anchorCtr="0">
            <a:noAutofit/>
          </a:bodyPr>
          <a:lstStyle/>
          <a:p>
            <a:pPr lvl="0" algn="ctr" defTabSz="1111250">
              <a:lnSpc>
                <a:spcPct val="90000"/>
              </a:lnSpc>
              <a:spcBef>
                <a:spcPct val="0"/>
              </a:spcBef>
              <a:spcAft>
                <a:spcPct val="35000"/>
              </a:spcAft>
            </a:pPr>
            <a:endParaRPr lang="zh-CN" altLang="en-US" sz="2500" kern="1200" dirty="0"/>
          </a:p>
        </p:txBody>
      </p:sp>
      <p:sp>
        <p:nvSpPr>
          <p:cNvPr id="27" name="环形箭头 26"/>
          <p:cNvSpPr/>
          <p:nvPr/>
        </p:nvSpPr>
        <p:spPr>
          <a:xfrm>
            <a:off x="2595753" y="3166727"/>
            <a:ext cx="3192169" cy="3192169"/>
          </a:xfrm>
          <a:prstGeom prst="circularArrow">
            <a:avLst>
              <a:gd name="adj1" fmla="val 4687"/>
              <a:gd name="adj2" fmla="val 299029"/>
              <a:gd name="adj3" fmla="val 2523745"/>
              <a:gd name="adj4" fmla="val 15845044"/>
              <a:gd name="adj5" fmla="val 5469"/>
            </a:avLst>
          </a:prstGeom>
          <a:solidFill>
            <a:schemeClr val="bg1">
              <a:lumMod val="5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8" name="形状 27"/>
          <p:cNvSpPr/>
          <p:nvPr/>
        </p:nvSpPr>
        <p:spPr>
          <a:xfrm>
            <a:off x="1011574" y="2552950"/>
            <a:ext cx="2319310" cy="2319310"/>
          </a:xfrm>
          <a:prstGeom prst="leftCircularArrow">
            <a:avLst>
              <a:gd name="adj1" fmla="val 6452"/>
              <a:gd name="adj2" fmla="val 429999"/>
              <a:gd name="adj3" fmla="val 10489124"/>
              <a:gd name="adj4" fmla="val 14837806"/>
              <a:gd name="adj5" fmla="val 7527"/>
            </a:avLst>
          </a:prstGeom>
          <a:solidFill>
            <a:schemeClr val="bg1">
              <a:lumMod val="5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9" name="环形箭头 28"/>
          <p:cNvSpPr/>
          <p:nvPr/>
        </p:nvSpPr>
        <p:spPr>
          <a:xfrm>
            <a:off x="1937599" y="1313722"/>
            <a:ext cx="2500684" cy="2500684"/>
          </a:xfrm>
          <a:prstGeom prst="circularArrow">
            <a:avLst>
              <a:gd name="adj1" fmla="val 5984"/>
              <a:gd name="adj2" fmla="val 394124"/>
              <a:gd name="adj3" fmla="val 13313824"/>
              <a:gd name="adj4" fmla="val 10508221"/>
              <a:gd name="adj5" fmla="val 6981"/>
            </a:avLst>
          </a:prstGeom>
          <a:solidFill>
            <a:schemeClr val="bg1">
              <a:lumMod val="5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0" name="文本框 9"/>
          <p:cNvSpPr txBox="1"/>
          <p:nvPr/>
        </p:nvSpPr>
        <p:spPr>
          <a:xfrm>
            <a:off x="6339840" y="1912620"/>
            <a:ext cx="4523740" cy="3599815"/>
          </a:xfrm>
          <a:prstGeom prst="rect">
            <a:avLst/>
          </a:prstGeom>
          <a:noFill/>
        </p:spPr>
        <p:txBody>
          <a:bodyPr wrap="square" rtlCol="0">
            <a:spAutoFit/>
          </a:bodyPr>
          <a:lstStyle/>
          <a:p>
            <a:pPr>
              <a:lnSpc>
                <a:spcPct val="150000"/>
              </a:lnSpc>
            </a:pPr>
            <a:r>
              <a:rPr lang="zh-CN" altLang="en-US" sz="3200" b="1" dirty="0" smtClean="0">
                <a:solidFill>
                  <a:srgbClr val="0E8146"/>
                </a:solidFill>
                <a:cs typeface="Arial" panose="020B0604020202020204" pitchFamily="34" charset="0"/>
                <a:sym typeface="+mn-ea"/>
              </a:rPr>
              <a:t>战略目标</a:t>
            </a:r>
            <a:endParaRPr lang="zh-CN" altLang="en-US" sz="3200" b="1" dirty="0" smtClean="0">
              <a:solidFill>
                <a:srgbClr val="0E8146"/>
              </a:solidFill>
              <a:cs typeface="Arial" panose="020B0604020202020204" pitchFamily="34" charset="0"/>
            </a:endParaRPr>
          </a:p>
          <a:p>
            <a:pPr>
              <a:lnSpc>
                <a:spcPct val="150000"/>
              </a:lnSpc>
            </a:pPr>
            <a:r>
              <a:rPr lang="en-US" altLang="zh-CN" sz="2000">
                <a:solidFill>
                  <a:srgbClr val="95C53E"/>
                </a:solidFill>
                <a:cs typeface="Arial" panose="020B0604020202020204" pitchFamily="34" charset="0"/>
              </a:rPr>
              <a:t>将继续巩固高性价比航空的业务模式与竞争优势，进一步扩大经营规模，努力实现“成为具有竞争力的国际化、大众化的高性价比航空公司，为旅客提供安全、低价、准点、便捷、温馨的高性价比飞行体验”的战略目标。</a:t>
            </a:r>
            <a:endParaRPr lang="en-US" altLang="zh-CN" sz="2000">
              <a:solidFill>
                <a:srgbClr val="95C53E"/>
              </a:solidFill>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flipV="1">
            <a:off x="0" y="6352540"/>
            <a:ext cx="12647930" cy="76200"/>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flipV="1">
            <a:off x="0" y="-1"/>
            <a:ext cx="7010400" cy="1314450"/>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9" name="矩形 8"/>
          <p:cNvSpPr/>
          <p:nvPr/>
        </p:nvSpPr>
        <p:spPr>
          <a:xfrm>
            <a:off x="2395854" y="3230612"/>
            <a:ext cx="6126480" cy="645160"/>
          </a:xfrm>
          <a:prstGeom prst="rect">
            <a:avLst/>
          </a:prstGeom>
        </p:spPr>
        <p:txBody>
          <a:bodyPr wrap="none">
            <a:spAutoFit/>
          </a:bodyPr>
          <a:lstStyle/>
          <a:p>
            <a:pPr algn="l"/>
            <a:r>
              <a:rPr lang="zh-CN" altLang="en-US" sz="3600" dirty="0">
                <a:solidFill>
                  <a:schemeClr val="accent6"/>
                </a:solidFill>
                <a:sym typeface="+mn-ea"/>
              </a:rPr>
              <a:t>历史股价变动解释及投资建议</a:t>
            </a:r>
            <a:endParaRPr lang="zh-CN" altLang="en-US" sz="3600" dirty="0">
              <a:solidFill>
                <a:schemeClr val="accent6"/>
              </a:solidFill>
              <a:sym typeface="+mn-ea"/>
            </a:endParaRPr>
          </a:p>
        </p:txBody>
      </p:sp>
      <p:sp>
        <p:nvSpPr>
          <p:cNvPr id="10" name="矩形 9"/>
          <p:cNvSpPr/>
          <p:nvPr/>
        </p:nvSpPr>
        <p:spPr>
          <a:xfrm>
            <a:off x="1428750" y="3230577"/>
            <a:ext cx="967104" cy="662907"/>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solidFill>
                  <a:schemeClr val="bg1"/>
                </a:solidFill>
              </a:rPr>
              <a:t>0</a:t>
            </a:r>
            <a:r>
              <a:rPr lang="en-US" sz="4800" b="1" dirty="0" smtClean="0">
                <a:solidFill>
                  <a:schemeClr val="bg1"/>
                </a:solidFill>
              </a:rPr>
              <a:t>4</a:t>
            </a:r>
            <a:endParaRPr lang="en-US" sz="4800" b="1" dirty="0">
              <a:solidFill>
                <a:schemeClr val="bg1"/>
              </a:solidFill>
            </a:endParaRPr>
          </a:p>
        </p:txBody>
      </p:sp>
      <p:sp>
        <p:nvSpPr>
          <p:cNvPr id="11" name="文本框 10"/>
          <p:cNvSpPr txBox="1"/>
          <p:nvPr/>
        </p:nvSpPr>
        <p:spPr>
          <a:xfrm>
            <a:off x="597043" y="334058"/>
            <a:ext cx="3840480" cy="645160"/>
          </a:xfrm>
          <a:prstGeom prst="rect">
            <a:avLst/>
          </a:prstGeom>
          <a:noFill/>
        </p:spPr>
        <p:txBody>
          <a:bodyPr wrap="none" rtlCol="0">
            <a:spAutoFit/>
          </a:bodyPr>
          <a:lstStyle/>
          <a:p>
            <a:pPr algn="l"/>
            <a:r>
              <a:rPr lang="zh-CN" sz="3600" b="1" dirty="0" smtClean="0">
                <a:solidFill>
                  <a:schemeClr val="bg1"/>
                </a:solidFill>
              </a:rPr>
              <a:t>春秋航空</a:t>
            </a:r>
            <a:r>
              <a:rPr lang="zh-CN" sz="3600" b="1" dirty="0" smtClean="0">
                <a:solidFill>
                  <a:schemeClr val="bg1"/>
                </a:solidFill>
                <a:sym typeface="+mn-ea"/>
              </a:rPr>
              <a:t>价值评估</a:t>
            </a:r>
            <a:endParaRPr lang="zh-CN" sz="3600" b="1" dirty="0" smtClean="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flipV="1">
            <a:off x="0" y="0"/>
            <a:ext cx="12192000" cy="1327979"/>
          </a:xfrm>
          <a:custGeom>
            <a:avLst/>
            <a:gdLst>
              <a:gd name="connsiteX0" fmla="*/ 0 w 12192000"/>
              <a:gd name="connsiteY0" fmla="*/ 1327979 h 1327979"/>
              <a:gd name="connsiteX1" fmla="*/ 12192000 w 12192000"/>
              <a:gd name="connsiteY1" fmla="*/ 1327979 h 1327979"/>
              <a:gd name="connsiteX2" fmla="*/ 12192000 w 12192000"/>
              <a:gd name="connsiteY2" fmla="*/ 870779 h 1327979"/>
              <a:gd name="connsiteX3" fmla="*/ 7562844 w 12192000"/>
              <a:gd name="connsiteY3" fmla="*/ 870779 h 1327979"/>
              <a:gd name="connsiteX4" fmla="*/ 7397873 w 12192000"/>
              <a:gd name="connsiteY4" fmla="*/ 818383 h 1327979"/>
              <a:gd name="connsiteX5" fmla="*/ 5990049 w 12192000"/>
              <a:gd name="connsiteY5" fmla="*/ 6 h 1327979"/>
              <a:gd name="connsiteX6" fmla="*/ 105952 w 12192000"/>
              <a:gd name="connsiteY6" fmla="*/ 6 h 1327979"/>
              <a:gd name="connsiteX7" fmla="*/ 0 w 12192000"/>
              <a:gd name="connsiteY7" fmla="*/ 3363 h 1327979"/>
              <a:gd name="connsiteX8" fmla="*/ 0 w 12192000"/>
              <a:gd name="connsiteY8" fmla="*/ 870779 h 1327979"/>
              <a:gd name="connsiteX9" fmla="*/ 0 w 12192000"/>
              <a:gd name="connsiteY9" fmla="*/ 870781 h 132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9" name="任意多边形 8"/>
          <p:cNvSpPr/>
          <p:nvPr/>
        </p:nvSpPr>
        <p:spPr>
          <a:xfrm flipH="1">
            <a:off x="6096000" y="420914"/>
            <a:ext cx="6096000" cy="907141"/>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10" name="文本框 9"/>
          <p:cNvSpPr txBox="1"/>
          <p:nvPr/>
        </p:nvSpPr>
        <p:spPr>
          <a:xfrm>
            <a:off x="597043" y="334058"/>
            <a:ext cx="3713480" cy="645160"/>
          </a:xfrm>
          <a:prstGeom prst="rect">
            <a:avLst/>
          </a:prstGeom>
          <a:noFill/>
        </p:spPr>
        <p:txBody>
          <a:bodyPr wrap="none" rtlCol="0">
            <a:spAutoFit/>
          </a:bodyPr>
          <a:lstStyle/>
          <a:p>
            <a:r>
              <a:rPr lang="zh-CN" sz="3600" b="1" dirty="0" smtClean="0">
                <a:solidFill>
                  <a:schemeClr val="bg1"/>
                </a:solidFill>
              </a:rPr>
              <a:t>春秋航空月</a:t>
            </a:r>
            <a:r>
              <a:rPr lang="en-US" altLang="zh-CN" sz="3600" b="1" dirty="0" smtClean="0">
                <a:solidFill>
                  <a:schemeClr val="bg1"/>
                </a:solidFill>
              </a:rPr>
              <a:t>K</a:t>
            </a:r>
            <a:r>
              <a:rPr lang="zh-CN" altLang="en-US" sz="3600" b="1" dirty="0" smtClean="0">
                <a:solidFill>
                  <a:schemeClr val="bg1"/>
                </a:solidFill>
              </a:rPr>
              <a:t>线图</a:t>
            </a:r>
            <a:endParaRPr lang="zh-CN" altLang="en-US" sz="3600" b="1" dirty="0" smtClean="0">
              <a:solidFill>
                <a:schemeClr val="bg1"/>
              </a:solidFill>
            </a:endParaRPr>
          </a:p>
        </p:txBody>
      </p:sp>
      <p:pic>
        <p:nvPicPr>
          <p:cNvPr id="2" name="图片 1" descr="1527596054(1)"/>
          <p:cNvPicPr>
            <a:picLocks noChangeAspect="1"/>
          </p:cNvPicPr>
          <p:nvPr/>
        </p:nvPicPr>
        <p:blipFill>
          <a:blip r:embed="rId1"/>
          <a:stretch>
            <a:fillRect/>
          </a:stretch>
        </p:blipFill>
        <p:spPr>
          <a:xfrm>
            <a:off x="3363595" y="1945005"/>
            <a:ext cx="6944360" cy="4406900"/>
          </a:xfrm>
          <a:prstGeom prst="rect">
            <a:avLst/>
          </a:prstGeom>
        </p:spPr>
      </p:pic>
      <p:sp>
        <p:nvSpPr>
          <p:cNvPr id="3" name="圆角矩形 2"/>
          <p:cNvSpPr/>
          <p:nvPr/>
        </p:nvSpPr>
        <p:spPr>
          <a:xfrm>
            <a:off x="857885" y="1800225"/>
            <a:ext cx="2317750" cy="28028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在航空市场复苏和低位油价的背景下，国内各上市航企纷纷实施定增方案。加上公司航线补贴收入确认、辅助业务快速发展以及身处上海获得的“迪士尼”红利。</a:t>
            </a:r>
            <a:endParaRPr lang="zh-CN" altLang="en-US"/>
          </a:p>
        </p:txBody>
      </p:sp>
      <p:sp>
        <p:nvSpPr>
          <p:cNvPr id="4" name="椭圆 3"/>
          <p:cNvSpPr/>
          <p:nvPr/>
        </p:nvSpPr>
        <p:spPr>
          <a:xfrm>
            <a:off x="3846195" y="2619375"/>
            <a:ext cx="356235" cy="1237615"/>
          </a:xfrm>
          <a:prstGeom prst="ellipse">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5" name="直接箭头连接符 4"/>
          <p:cNvCxnSpPr>
            <a:stCxn id="4" idx="2"/>
          </p:cNvCxnSpPr>
          <p:nvPr/>
        </p:nvCxnSpPr>
        <p:spPr>
          <a:xfrm flipH="1" flipV="1">
            <a:off x="3042920" y="2928620"/>
            <a:ext cx="815975" cy="3098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328795" y="2464435"/>
            <a:ext cx="356235" cy="1237615"/>
          </a:xfrm>
          <a:prstGeom prst="ellipse">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3" name="直接箭头连接符 12"/>
          <p:cNvCxnSpPr/>
          <p:nvPr/>
        </p:nvCxnSpPr>
        <p:spPr>
          <a:xfrm flipV="1">
            <a:off x="4606290" y="3040380"/>
            <a:ext cx="1649095" cy="37020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6255385" y="1800225"/>
            <a:ext cx="2329815" cy="1901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2015年中期以总股本40000万股为基数,每10股转增10股。股票数量增加一倍，股价相应将为原来的一半。</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1000" fill="hold"/>
                                        <p:tgtEl>
                                          <p:spTgt spid="15"/>
                                        </p:tgtEl>
                                        <p:attrNameLst>
                                          <p:attrName>ppt_w</p:attrName>
                                        </p:attrNameLst>
                                      </p:cBhvr>
                                      <p:tavLst>
                                        <p:tav tm="0">
                                          <p:val>
                                            <p:fltVal val="0"/>
                                          </p:val>
                                        </p:tav>
                                        <p:tav tm="100000">
                                          <p:val>
                                            <p:strVal val="#ppt_w"/>
                                          </p:val>
                                        </p:tav>
                                      </p:tavLst>
                                    </p:anim>
                                    <p:anim calcmode="lin" valueType="num">
                                      <p:cBhvr>
                                        <p:cTn id="32" dur="1000" fill="hold"/>
                                        <p:tgtEl>
                                          <p:spTgt spid="15"/>
                                        </p:tgtEl>
                                        <p:attrNameLst>
                                          <p:attrName>ppt_h</p:attrName>
                                        </p:attrNameLst>
                                      </p:cBhvr>
                                      <p:tavLst>
                                        <p:tav tm="0">
                                          <p:val>
                                            <p:fltVal val="0"/>
                                          </p:val>
                                        </p:tav>
                                        <p:tav tm="100000">
                                          <p:val>
                                            <p:strVal val="#ppt_h"/>
                                          </p:val>
                                        </p:tav>
                                      </p:tavLst>
                                    </p:anim>
                                    <p:anim calcmode="lin" valueType="num">
                                      <p:cBhvr>
                                        <p:cTn id="33" dur="1000" fill="hold"/>
                                        <p:tgtEl>
                                          <p:spTgt spid="15"/>
                                        </p:tgtEl>
                                        <p:attrNameLst>
                                          <p:attrName>style.rotation</p:attrName>
                                        </p:attrNameLst>
                                      </p:cBhvr>
                                      <p:tavLst>
                                        <p:tav tm="0">
                                          <p:val>
                                            <p:fltVal val="90"/>
                                          </p:val>
                                        </p:tav>
                                        <p:tav tm="100000">
                                          <p:val>
                                            <p:fltVal val="0"/>
                                          </p:val>
                                        </p:tav>
                                      </p:tavLst>
                                    </p:anim>
                                    <p:animEffect transition="in" filter="fade">
                                      <p:cBhvr>
                                        <p:cTn id="3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12" grpId="0" bldLvl="0" animBg="1"/>
      <p:bldP spid="1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flipV="1">
            <a:off x="0" y="0"/>
            <a:ext cx="12192000" cy="1327979"/>
          </a:xfrm>
          <a:custGeom>
            <a:avLst/>
            <a:gdLst>
              <a:gd name="connsiteX0" fmla="*/ 0 w 12192000"/>
              <a:gd name="connsiteY0" fmla="*/ 1327979 h 1327979"/>
              <a:gd name="connsiteX1" fmla="*/ 12192000 w 12192000"/>
              <a:gd name="connsiteY1" fmla="*/ 1327979 h 1327979"/>
              <a:gd name="connsiteX2" fmla="*/ 12192000 w 12192000"/>
              <a:gd name="connsiteY2" fmla="*/ 870779 h 1327979"/>
              <a:gd name="connsiteX3" fmla="*/ 7562844 w 12192000"/>
              <a:gd name="connsiteY3" fmla="*/ 870779 h 1327979"/>
              <a:gd name="connsiteX4" fmla="*/ 7397873 w 12192000"/>
              <a:gd name="connsiteY4" fmla="*/ 818383 h 1327979"/>
              <a:gd name="connsiteX5" fmla="*/ 5990049 w 12192000"/>
              <a:gd name="connsiteY5" fmla="*/ 6 h 1327979"/>
              <a:gd name="connsiteX6" fmla="*/ 105952 w 12192000"/>
              <a:gd name="connsiteY6" fmla="*/ 6 h 1327979"/>
              <a:gd name="connsiteX7" fmla="*/ 0 w 12192000"/>
              <a:gd name="connsiteY7" fmla="*/ 3363 h 1327979"/>
              <a:gd name="connsiteX8" fmla="*/ 0 w 12192000"/>
              <a:gd name="connsiteY8" fmla="*/ 870779 h 1327979"/>
              <a:gd name="connsiteX9" fmla="*/ 0 w 12192000"/>
              <a:gd name="connsiteY9" fmla="*/ 870781 h 132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9" name="任意多边形 8"/>
          <p:cNvSpPr/>
          <p:nvPr/>
        </p:nvSpPr>
        <p:spPr>
          <a:xfrm flipH="1">
            <a:off x="6096000" y="420914"/>
            <a:ext cx="6096000" cy="907141"/>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10" name="文本框 9"/>
          <p:cNvSpPr txBox="1"/>
          <p:nvPr/>
        </p:nvSpPr>
        <p:spPr>
          <a:xfrm>
            <a:off x="587518" y="341043"/>
            <a:ext cx="3713480" cy="645160"/>
          </a:xfrm>
          <a:prstGeom prst="rect">
            <a:avLst/>
          </a:prstGeom>
          <a:noFill/>
        </p:spPr>
        <p:txBody>
          <a:bodyPr wrap="none" rtlCol="0">
            <a:spAutoFit/>
          </a:bodyPr>
          <a:lstStyle/>
          <a:p>
            <a:pPr algn="l"/>
            <a:r>
              <a:rPr lang="zh-CN" sz="3600" b="1" dirty="0" smtClean="0">
                <a:solidFill>
                  <a:schemeClr val="bg1"/>
                </a:solidFill>
                <a:sym typeface="+mn-ea"/>
              </a:rPr>
              <a:t>春秋航空日</a:t>
            </a:r>
            <a:r>
              <a:rPr lang="en-US" altLang="zh-CN" sz="3600" b="1" dirty="0" smtClean="0">
                <a:solidFill>
                  <a:schemeClr val="bg1"/>
                </a:solidFill>
                <a:sym typeface="+mn-ea"/>
              </a:rPr>
              <a:t>K</a:t>
            </a:r>
            <a:r>
              <a:rPr lang="zh-CN" altLang="en-US" sz="3600" b="1" dirty="0" smtClean="0">
                <a:solidFill>
                  <a:schemeClr val="bg1"/>
                </a:solidFill>
                <a:sym typeface="+mn-ea"/>
              </a:rPr>
              <a:t>线图</a:t>
            </a:r>
            <a:endParaRPr lang="zh-CN" sz="3600" b="1" dirty="0" smtClean="0">
              <a:solidFill>
                <a:schemeClr val="bg1"/>
              </a:solidFill>
            </a:endParaRPr>
          </a:p>
        </p:txBody>
      </p:sp>
      <p:pic>
        <p:nvPicPr>
          <p:cNvPr id="2" name="图片 1"/>
          <p:cNvPicPr>
            <a:picLocks noChangeAspect="1"/>
          </p:cNvPicPr>
          <p:nvPr/>
        </p:nvPicPr>
        <p:blipFill>
          <a:blip r:embed="rId1"/>
          <a:stretch>
            <a:fillRect/>
          </a:stretch>
        </p:blipFill>
        <p:spPr>
          <a:xfrm>
            <a:off x="368935" y="2158365"/>
            <a:ext cx="8561070" cy="3620135"/>
          </a:xfrm>
          <a:prstGeom prst="rect">
            <a:avLst/>
          </a:prstGeom>
        </p:spPr>
      </p:pic>
      <p:sp>
        <p:nvSpPr>
          <p:cNvPr id="4" name="椭圆 3"/>
          <p:cNvSpPr/>
          <p:nvPr/>
        </p:nvSpPr>
        <p:spPr>
          <a:xfrm rot="19380000">
            <a:off x="6330315" y="3299460"/>
            <a:ext cx="2158365" cy="755015"/>
          </a:xfrm>
          <a:prstGeom prst="ellipse">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3" name="直接箭头连接符 12"/>
          <p:cNvCxnSpPr/>
          <p:nvPr/>
        </p:nvCxnSpPr>
        <p:spPr>
          <a:xfrm flipV="1">
            <a:off x="7860665" y="3428365"/>
            <a:ext cx="1196975" cy="35496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9057005" y="1730375"/>
            <a:ext cx="3032125" cy="48501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b="1"/>
              <a:t>国内客运：</a:t>
            </a:r>
            <a:r>
              <a:rPr lang="zh-CN" altLang="en-US"/>
              <a:t>收益管理持续实施。随着2018 年夏秋航季民航航班供给增速趋缓、票价改革逐步落地以及公司收益管理的持续优化，公司的客公里收益水平向好，公司盈利能力进一步加强。</a:t>
            </a:r>
            <a:endParaRPr lang="zh-CN" altLang="en-US"/>
          </a:p>
          <a:p>
            <a:pPr algn="l"/>
            <a:r>
              <a:rPr lang="zh-CN" altLang="en-US" b="1"/>
              <a:t>国际客运：</a:t>
            </a:r>
            <a:r>
              <a:rPr lang="zh-CN" altLang="en-US"/>
              <a:t>泰国线维持高增速，韩国线需求复苏。随着萨德事件影响弱化，朝鲜半岛局势缓和，韩国市场与东南亚市场的需求共振，预计2018 年春秋航空的国际线收益水平有望持续提升。</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flipV="1">
            <a:off x="0" y="0"/>
            <a:ext cx="12192000" cy="1327979"/>
          </a:xfrm>
          <a:custGeom>
            <a:avLst/>
            <a:gdLst>
              <a:gd name="connsiteX0" fmla="*/ 0 w 12192000"/>
              <a:gd name="connsiteY0" fmla="*/ 1327979 h 1327979"/>
              <a:gd name="connsiteX1" fmla="*/ 12192000 w 12192000"/>
              <a:gd name="connsiteY1" fmla="*/ 1327979 h 1327979"/>
              <a:gd name="connsiteX2" fmla="*/ 12192000 w 12192000"/>
              <a:gd name="connsiteY2" fmla="*/ 870779 h 1327979"/>
              <a:gd name="connsiteX3" fmla="*/ 7562844 w 12192000"/>
              <a:gd name="connsiteY3" fmla="*/ 870779 h 1327979"/>
              <a:gd name="connsiteX4" fmla="*/ 7397873 w 12192000"/>
              <a:gd name="connsiteY4" fmla="*/ 818383 h 1327979"/>
              <a:gd name="connsiteX5" fmla="*/ 5990049 w 12192000"/>
              <a:gd name="connsiteY5" fmla="*/ 6 h 1327979"/>
              <a:gd name="connsiteX6" fmla="*/ 105952 w 12192000"/>
              <a:gd name="connsiteY6" fmla="*/ 6 h 1327979"/>
              <a:gd name="connsiteX7" fmla="*/ 0 w 12192000"/>
              <a:gd name="connsiteY7" fmla="*/ 3363 h 1327979"/>
              <a:gd name="connsiteX8" fmla="*/ 0 w 12192000"/>
              <a:gd name="connsiteY8" fmla="*/ 870779 h 1327979"/>
              <a:gd name="connsiteX9" fmla="*/ 0 w 12192000"/>
              <a:gd name="connsiteY9" fmla="*/ 870781 h 132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9" name="任意多边形 8"/>
          <p:cNvSpPr/>
          <p:nvPr/>
        </p:nvSpPr>
        <p:spPr>
          <a:xfrm flipH="1">
            <a:off x="6096000" y="420914"/>
            <a:ext cx="6096000" cy="907141"/>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10" name="文本框 9"/>
          <p:cNvSpPr txBox="1"/>
          <p:nvPr/>
        </p:nvSpPr>
        <p:spPr>
          <a:xfrm>
            <a:off x="587518" y="341043"/>
            <a:ext cx="3840480" cy="645160"/>
          </a:xfrm>
          <a:prstGeom prst="rect">
            <a:avLst/>
          </a:prstGeom>
          <a:noFill/>
        </p:spPr>
        <p:txBody>
          <a:bodyPr wrap="none" rtlCol="0">
            <a:spAutoFit/>
          </a:bodyPr>
          <a:lstStyle/>
          <a:p>
            <a:r>
              <a:rPr lang="zh-CN" sz="3600" b="1" dirty="0" smtClean="0">
                <a:solidFill>
                  <a:schemeClr val="bg1"/>
                </a:solidFill>
              </a:rPr>
              <a:t>主要财务指标预测</a:t>
            </a:r>
            <a:endParaRPr lang="zh-CN" sz="3600" b="1" dirty="0" smtClean="0">
              <a:solidFill>
                <a:schemeClr val="bg1"/>
              </a:solidFill>
            </a:endParaRPr>
          </a:p>
        </p:txBody>
      </p:sp>
      <p:pic>
        <p:nvPicPr>
          <p:cNvPr id="6" name="图片 5"/>
          <p:cNvPicPr>
            <a:picLocks noChangeAspect="1"/>
          </p:cNvPicPr>
          <p:nvPr/>
        </p:nvPicPr>
        <p:blipFill>
          <a:blip r:embed="rId1"/>
          <a:stretch>
            <a:fillRect/>
          </a:stretch>
        </p:blipFill>
        <p:spPr>
          <a:xfrm>
            <a:off x="512445" y="2295525"/>
            <a:ext cx="11016615" cy="302387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V="1">
            <a:off x="0" y="0"/>
            <a:ext cx="12192000" cy="1327979"/>
          </a:xfrm>
          <a:custGeom>
            <a:avLst/>
            <a:gdLst>
              <a:gd name="connsiteX0" fmla="*/ 0 w 12192000"/>
              <a:gd name="connsiteY0" fmla="*/ 1327979 h 1327979"/>
              <a:gd name="connsiteX1" fmla="*/ 12192000 w 12192000"/>
              <a:gd name="connsiteY1" fmla="*/ 1327979 h 1327979"/>
              <a:gd name="connsiteX2" fmla="*/ 12192000 w 12192000"/>
              <a:gd name="connsiteY2" fmla="*/ 870779 h 1327979"/>
              <a:gd name="connsiteX3" fmla="*/ 7562844 w 12192000"/>
              <a:gd name="connsiteY3" fmla="*/ 870779 h 1327979"/>
              <a:gd name="connsiteX4" fmla="*/ 7397873 w 12192000"/>
              <a:gd name="connsiteY4" fmla="*/ 818383 h 1327979"/>
              <a:gd name="connsiteX5" fmla="*/ 5990049 w 12192000"/>
              <a:gd name="connsiteY5" fmla="*/ 6 h 1327979"/>
              <a:gd name="connsiteX6" fmla="*/ 105952 w 12192000"/>
              <a:gd name="connsiteY6" fmla="*/ 6 h 1327979"/>
              <a:gd name="connsiteX7" fmla="*/ 0 w 12192000"/>
              <a:gd name="connsiteY7" fmla="*/ 3363 h 1327979"/>
              <a:gd name="connsiteX8" fmla="*/ 0 w 12192000"/>
              <a:gd name="connsiteY8" fmla="*/ 870779 h 1327979"/>
              <a:gd name="connsiteX9" fmla="*/ 0 w 12192000"/>
              <a:gd name="connsiteY9" fmla="*/ 870781 h 132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3" name="任意多边形 2"/>
          <p:cNvSpPr/>
          <p:nvPr/>
        </p:nvSpPr>
        <p:spPr>
          <a:xfrm flipH="1">
            <a:off x="6096000" y="420914"/>
            <a:ext cx="6096000" cy="907141"/>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4" name="文本框 3"/>
          <p:cNvSpPr txBox="1"/>
          <p:nvPr/>
        </p:nvSpPr>
        <p:spPr>
          <a:xfrm>
            <a:off x="597043" y="334058"/>
            <a:ext cx="2011680" cy="645160"/>
          </a:xfrm>
          <a:prstGeom prst="rect">
            <a:avLst/>
          </a:prstGeom>
          <a:noFill/>
        </p:spPr>
        <p:txBody>
          <a:bodyPr wrap="none" rtlCol="0">
            <a:spAutoFit/>
          </a:bodyPr>
          <a:lstStyle/>
          <a:p>
            <a:pPr algn="l"/>
            <a:r>
              <a:rPr lang="en-US" altLang="zh-CN" sz="3600" b="1" dirty="0" smtClean="0">
                <a:solidFill>
                  <a:schemeClr val="bg1"/>
                </a:solidFill>
                <a:sym typeface="+mn-ea"/>
              </a:rPr>
              <a:t>投资建议</a:t>
            </a:r>
            <a:endParaRPr lang="zh-CN" altLang="en-US" sz="3600" b="1" dirty="0">
              <a:solidFill>
                <a:schemeClr val="bg1"/>
              </a:solidFill>
            </a:endParaRPr>
          </a:p>
        </p:txBody>
      </p:sp>
      <p:sp>
        <p:nvSpPr>
          <p:cNvPr id="6" name="任意多边形 5"/>
          <p:cNvSpPr/>
          <p:nvPr/>
        </p:nvSpPr>
        <p:spPr>
          <a:xfrm rot="16200000">
            <a:off x="1314154" y="3310556"/>
            <a:ext cx="1409700" cy="1179188"/>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en-US" altLang="zh-CN" sz="5400" dirty="0" smtClean="0">
                <a:solidFill>
                  <a:schemeClr val="bg1"/>
                </a:solidFill>
              </a:rPr>
              <a:t>01</a:t>
            </a:r>
            <a:endParaRPr lang="zh-CN" altLang="en-US" sz="5400" dirty="0">
              <a:solidFill>
                <a:schemeClr val="bg1"/>
              </a:solidFill>
            </a:endParaRPr>
          </a:p>
        </p:txBody>
      </p:sp>
      <p:sp>
        <p:nvSpPr>
          <p:cNvPr id="12" name="矩形 11"/>
          <p:cNvSpPr/>
          <p:nvPr/>
        </p:nvSpPr>
        <p:spPr>
          <a:xfrm>
            <a:off x="3357245" y="3070860"/>
            <a:ext cx="6991350" cy="1659255"/>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rgbClr val="0E8046"/>
                </a:solidFill>
              </a:rPr>
              <a:t>根据春秋航空公司发布2017年度业绩快报，净利润同比增长33%，高于此前预期财务数据；</a:t>
            </a:r>
            <a:endParaRPr lang="zh-CN" altLang="en-US" sz="2000" dirty="0">
              <a:solidFill>
                <a:srgbClr val="0E8046"/>
              </a:solidFill>
            </a:endParaRPr>
          </a:p>
          <a:p>
            <a:pPr algn="l"/>
            <a:r>
              <a:rPr lang="zh-CN" altLang="en-US" sz="2000" dirty="0">
                <a:solidFill>
                  <a:schemeClr val="bg2">
                    <a:lumMod val="25000"/>
                  </a:schemeClr>
                </a:solidFill>
              </a:rPr>
              <a:t>报告期内，公司实现营收109.71亿元，同比增长30.15%，归母净利润12.62亿元，同比增长32.73%，仅次于13年13.28亿元，高于此前市场11-12亿元的一致预期，实现EPS1.58元。</a:t>
            </a:r>
            <a:endParaRPr lang="zh-CN" altLang="en-US" sz="2000" dirty="0">
              <a:solidFill>
                <a:schemeClr val="bg2">
                  <a:lumMod val="2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5400000">
            <a:off x="-2231572" y="2231572"/>
            <a:ext cx="6858000" cy="2394857"/>
          </a:xfrm>
          <a:custGeom>
            <a:avLst/>
            <a:gdLst>
              <a:gd name="connsiteX0" fmla="*/ 761999 w 6858000"/>
              <a:gd name="connsiteY0" fmla="*/ 870858 h 2394857"/>
              <a:gd name="connsiteX1" fmla="*/ 1691081 w 6858000"/>
              <a:gd name="connsiteY1" fmla="*/ 83 h 2394857"/>
              <a:gd name="connsiteX2" fmla="*/ 5166920 w 6858000"/>
              <a:gd name="connsiteY2" fmla="*/ 83 h 2394857"/>
              <a:gd name="connsiteX3" fmla="*/ 6096001 w 6858000"/>
              <a:gd name="connsiteY3" fmla="*/ 870858 h 2394857"/>
              <a:gd name="connsiteX4" fmla="*/ 0 w 6858000"/>
              <a:gd name="connsiteY4" fmla="*/ 2394857 h 2394857"/>
              <a:gd name="connsiteX5" fmla="*/ 0 w 6858000"/>
              <a:gd name="connsiteY5" fmla="*/ 870859 h 2394857"/>
              <a:gd name="connsiteX6" fmla="*/ 6858000 w 6858000"/>
              <a:gd name="connsiteY6" fmla="*/ 870859 h 2394857"/>
              <a:gd name="connsiteX7" fmla="*/ 6858000 w 6858000"/>
              <a:gd name="connsiteY7" fmla="*/ 2394857 h 239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394857">
                <a:moveTo>
                  <a:pt x="761999" y="870858"/>
                </a:moveTo>
                <a:cubicBezTo>
                  <a:pt x="1316531" y="631447"/>
                  <a:pt x="1066594" y="-8391"/>
                  <a:pt x="1691081" y="83"/>
                </a:cubicBezTo>
                <a:lnTo>
                  <a:pt x="5166920" y="83"/>
                </a:lnTo>
                <a:cubicBezTo>
                  <a:pt x="5826383" y="-2035"/>
                  <a:pt x="5523980" y="612379"/>
                  <a:pt x="6096001" y="870858"/>
                </a:cubicBezTo>
                <a:close/>
                <a:moveTo>
                  <a:pt x="0" y="2394857"/>
                </a:moveTo>
                <a:lnTo>
                  <a:pt x="0" y="870859"/>
                </a:lnTo>
                <a:lnTo>
                  <a:pt x="6858000" y="870859"/>
                </a:lnTo>
                <a:lnTo>
                  <a:pt x="6858000" y="2394857"/>
                </a:lnTo>
                <a:close/>
              </a:path>
            </a:pathLst>
          </a:custGeom>
          <a:solidFill>
            <a:srgbClr val="95C53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6" name="TextBox 44"/>
          <p:cNvSpPr txBox="1"/>
          <p:nvPr/>
        </p:nvSpPr>
        <p:spPr>
          <a:xfrm rot="5400000">
            <a:off x="24138" y="2859614"/>
            <a:ext cx="2614494" cy="1138773"/>
          </a:xfrm>
          <a:prstGeom prst="rect">
            <a:avLst/>
          </a:prstGeom>
          <a:noFill/>
        </p:spPr>
        <p:txBody>
          <a:bodyPr wrap="square" rtlCol="0">
            <a:spAutoFit/>
          </a:bodyPr>
          <a:lstStyle/>
          <a:p>
            <a:pPr algn="ctr"/>
            <a:r>
              <a:rPr lang="zh-CN" altLang="en-US" sz="3600" b="1" dirty="0" smtClean="0">
                <a:solidFill>
                  <a:schemeClr val="bg1"/>
                </a:solidFill>
              </a:rPr>
              <a:t>目录</a:t>
            </a:r>
            <a:endParaRPr lang="en-US" altLang="zh-CN" sz="3600" b="1" dirty="0" smtClean="0">
              <a:solidFill>
                <a:schemeClr val="bg1"/>
              </a:solidFill>
            </a:endParaRPr>
          </a:p>
          <a:p>
            <a:pPr algn="ctr"/>
            <a:r>
              <a:rPr lang="en-US" sz="3200" dirty="0" smtClean="0">
                <a:solidFill>
                  <a:schemeClr val="bg1"/>
                </a:solidFill>
              </a:rPr>
              <a:t>CONTENTE</a:t>
            </a:r>
            <a:endParaRPr lang="en-US" sz="3200" dirty="0">
              <a:solidFill>
                <a:schemeClr val="bg1"/>
              </a:solidFill>
            </a:endParaRPr>
          </a:p>
        </p:txBody>
      </p:sp>
      <p:sp>
        <p:nvSpPr>
          <p:cNvPr id="7" name="矩形 6"/>
          <p:cNvSpPr/>
          <p:nvPr/>
        </p:nvSpPr>
        <p:spPr>
          <a:xfrm>
            <a:off x="4922853" y="2121753"/>
            <a:ext cx="5516880" cy="521970"/>
          </a:xfrm>
          <a:prstGeom prst="rect">
            <a:avLst/>
          </a:prstGeom>
        </p:spPr>
        <p:txBody>
          <a:bodyPr wrap="none">
            <a:spAutoFit/>
          </a:bodyPr>
          <a:lstStyle/>
          <a:p>
            <a:pPr algn="l"/>
            <a:r>
              <a:rPr lang="zh-CN" altLang="en-US" sz="2800" dirty="0">
                <a:solidFill>
                  <a:schemeClr val="bg1"/>
                </a:solidFill>
              </a:rPr>
              <a:t>公司创业历程、创始人及文化特质</a:t>
            </a:r>
            <a:endParaRPr lang="zh-CN" altLang="en-US" sz="2800" dirty="0">
              <a:solidFill>
                <a:schemeClr val="bg1"/>
              </a:solidFill>
            </a:endParaRPr>
          </a:p>
        </p:txBody>
      </p:sp>
      <p:sp>
        <p:nvSpPr>
          <p:cNvPr id="8" name="矩形 7"/>
          <p:cNvSpPr/>
          <p:nvPr/>
        </p:nvSpPr>
        <p:spPr>
          <a:xfrm>
            <a:off x="4182297" y="2195868"/>
            <a:ext cx="661182" cy="422031"/>
          </a:xfrm>
          <a:prstGeom prst="rect">
            <a:avLst/>
          </a:prstGeom>
          <a:solidFill>
            <a:srgbClr val="95C5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rPr>
              <a:t>01</a:t>
            </a:r>
            <a:endParaRPr lang="zh-CN" altLang="en-US" sz="2800" dirty="0">
              <a:solidFill>
                <a:schemeClr val="bg1"/>
              </a:solidFill>
            </a:endParaRPr>
          </a:p>
        </p:txBody>
      </p:sp>
      <p:sp>
        <p:nvSpPr>
          <p:cNvPr id="9" name="矩形 8"/>
          <p:cNvSpPr/>
          <p:nvPr/>
        </p:nvSpPr>
        <p:spPr>
          <a:xfrm>
            <a:off x="4922853" y="2927959"/>
            <a:ext cx="4094480" cy="521970"/>
          </a:xfrm>
          <a:prstGeom prst="rect">
            <a:avLst/>
          </a:prstGeom>
        </p:spPr>
        <p:txBody>
          <a:bodyPr wrap="none">
            <a:spAutoFit/>
          </a:bodyPr>
          <a:lstStyle/>
          <a:p>
            <a:pPr algn="l"/>
            <a:r>
              <a:rPr lang="zh-CN" altLang="en-US" sz="2800" dirty="0">
                <a:solidFill>
                  <a:schemeClr val="bg1"/>
                </a:solidFill>
                <a:sym typeface="+mn-ea"/>
              </a:rPr>
              <a:t>现有产品、市场竞争特征</a:t>
            </a:r>
            <a:endParaRPr lang="zh-CN" altLang="en-US" sz="2800" dirty="0">
              <a:solidFill>
                <a:schemeClr val="bg1"/>
              </a:solidFill>
            </a:endParaRPr>
          </a:p>
        </p:txBody>
      </p:sp>
      <p:sp>
        <p:nvSpPr>
          <p:cNvPr id="10" name="矩形 9"/>
          <p:cNvSpPr/>
          <p:nvPr/>
        </p:nvSpPr>
        <p:spPr>
          <a:xfrm>
            <a:off x="4182297" y="3002074"/>
            <a:ext cx="661182" cy="422031"/>
          </a:xfrm>
          <a:prstGeom prst="rect">
            <a:avLst/>
          </a:prstGeom>
          <a:solidFill>
            <a:srgbClr val="95C5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rPr>
              <a:t>02</a:t>
            </a:r>
            <a:endParaRPr lang="zh-CN" altLang="en-US" sz="2800" dirty="0">
              <a:solidFill>
                <a:schemeClr val="bg1"/>
              </a:solidFill>
            </a:endParaRPr>
          </a:p>
        </p:txBody>
      </p:sp>
      <p:sp>
        <p:nvSpPr>
          <p:cNvPr id="11" name="矩形 10"/>
          <p:cNvSpPr/>
          <p:nvPr/>
        </p:nvSpPr>
        <p:spPr>
          <a:xfrm>
            <a:off x="4922853" y="3708130"/>
            <a:ext cx="4094480" cy="521970"/>
          </a:xfrm>
          <a:prstGeom prst="rect">
            <a:avLst/>
          </a:prstGeom>
        </p:spPr>
        <p:txBody>
          <a:bodyPr wrap="none">
            <a:spAutoFit/>
          </a:bodyPr>
          <a:lstStyle/>
          <a:p>
            <a:pPr algn="l"/>
            <a:r>
              <a:rPr lang="zh-CN" altLang="en-US" sz="2800" dirty="0">
                <a:solidFill>
                  <a:schemeClr val="bg1"/>
                </a:solidFill>
                <a:sym typeface="+mn-ea"/>
              </a:rPr>
              <a:t>公司未来规划、配套措施</a:t>
            </a:r>
            <a:endParaRPr lang="zh-CN" altLang="en-US" sz="2800" dirty="0">
              <a:solidFill>
                <a:schemeClr val="bg1"/>
              </a:solidFill>
            </a:endParaRPr>
          </a:p>
        </p:txBody>
      </p:sp>
      <p:sp>
        <p:nvSpPr>
          <p:cNvPr id="12" name="矩形 11"/>
          <p:cNvSpPr/>
          <p:nvPr/>
        </p:nvSpPr>
        <p:spPr>
          <a:xfrm>
            <a:off x="4182297" y="3808280"/>
            <a:ext cx="661182" cy="422031"/>
          </a:xfrm>
          <a:prstGeom prst="rect">
            <a:avLst/>
          </a:prstGeom>
          <a:solidFill>
            <a:srgbClr val="95C5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rPr>
              <a:t>03</a:t>
            </a:r>
            <a:endParaRPr lang="zh-CN" altLang="en-US" sz="2800" dirty="0">
              <a:solidFill>
                <a:schemeClr val="bg1"/>
              </a:solidFill>
            </a:endParaRPr>
          </a:p>
        </p:txBody>
      </p:sp>
      <p:sp>
        <p:nvSpPr>
          <p:cNvPr id="13" name="矩形 12"/>
          <p:cNvSpPr/>
          <p:nvPr/>
        </p:nvSpPr>
        <p:spPr>
          <a:xfrm>
            <a:off x="4922853" y="4540371"/>
            <a:ext cx="4904740" cy="521970"/>
          </a:xfrm>
          <a:prstGeom prst="rect">
            <a:avLst/>
          </a:prstGeom>
        </p:spPr>
        <p:txBody>
          <a:bodyPr wrap="none">
            <a:spAutoFit/>
          </a:bodyPr>
          <a:lstStyle/>
          <a:p>
            <a:pPr marL="0" algn="l">
              <a:buNone/>
            </a:pPr>
            <a:r>
              <a:rPr lang="en-US" altLang="zh-CN" sz="2800" dirty="0" smtClean="0">
                <a:sym typeface="+mn-ea"/>
              </a:rPr>
              <a:t> </a:t>
            </a:r>
            <a:r>
              <a:rPr lang="zh-CN" altLang="en-US" sz="2800" dirty="0">
                <a:solidFill>
                  <a:schemeClr val="bg1"/>
                </a:solidFill>
                <a:sym typeface="+mn-ea"/>
              </a:rPr>
              <a:t>历史股价变动解释及投资建议</a:t>
            </a:r>
            <a:endParaRPr lang="zh-CN" altLang="en-US" sz="2800" dirty="0">
              <a:solidFill>
                <a:schemeClr val="bg1"/>
              </a:solidFill>
            </a:endParaRPr>
          </a:p>
        </p:txBody>
      </p:sp>
      <p:sp>
        <p:nvSpPr>
          <p:cNvPr id="14" name="矩形 13"/>
          <p:cNvSpPr/>
          <p:nvPr/>
        </p:nvSpPr>
        <p:spPr>
          <a:xfrm>
            <a:off x="4182297" y="4614486"/>
            <a:ext cx="661182" cy="422031"/>
          </a:xfrm>
          <a:prstGeom prst="rect">
            <a:avLst/>
          </a:prstGeom>
          <a:solidFill>
            <a:srgbClr val="95C5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rPr>
              <a:t>04</a:t>
            </a:r>
            <a:endParaRPr lang="zh-CN" altLang="en-US" sz="28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V="1">
            <a:off x="0" y="0"/>
            <a:ext cx="12192000" cy="1327979"/>
          </a:xfrm>
          <a:custGeom>
            <a:avLst/>
            <a:gdLst>
              <a:gd name="connsiteX0" fmla="*/ 0 w 12192000"/>
              <a:gd name="connsiteY0" fmla="*/ 1327979 h 1327979"/>
              <a:gd name="connsiteX1" fmla="*/ 12192000 w 12192000"/>
              <a:gd name="connsiteY1" fmla="*/ 1327979 h 1327979"/>
              <a:gd name="connsiteX2" fmla="*/ 12192000 w 12192000"/>
              <a:gd name="connsiteY2" fmla="*/ 870779 h 1327979"/>
              <a:gd name="connsiteX3" fmla="*/ 7562844 w 12192000"/>
              <a:gd name="connsiteY3" fmla="*/ 870779 h 1327979"/>
              <a:gd name="connsiteX4" fmla="*/ 7397873 w 12192000"/>
              <a:gd name="connsiteY4" fmla="*/ 818383 h 1327979"/>
              <a:gd name="connsiteX5" fmla="*/ 5990049 w 12192000"/>
              <a:gd name="connsiteY5" fmla="*/ 6 h 1327979"/>
              <a:gd name="connsiteX6" fmla="*/ 105952 w 12192000"/>
              <a:gd name="connsiteY6" fmla="*/ 6 h 1327979"/>
              <a:gd name="connsiteX7" fmla="*/ 0 w 12192000"/>
              <a:gd name="connsiteY7" fmla="*/ 3363 h 1327979"/>
              <a:gd name="connsiteX8" fmla="*/ 0 w 12192000"/>
              <a:gd name="connsiteY8" fmla="*/ 870779 h 1327979"/>
              <a:gd name="connsiteX9" fmla="*/ 0 w 12192000"/>
              <a:gd name="connsiteY9" fmla="*/ 870781 h 132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3" name="任意多边形 2"/>
          <p:cNvSpPr/>
          <p:nvPr/>
        </p:nvSpPr>
        <p:spPr>
          <a:xfrm flipH="1">
            <a:off x="6096000" y="420914"/>
            <a:ext cx="6096000" cy="907141"/>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4" name="文本框 3"/>
          <p:cNvSpPr txBox="1"/>
          <p:nvPr/>
        </p:nvSpPr>
        <p:spPr>
          <a:xfrm>
            <a:off x="597043" y="334058"/>
            <a:ext cx="2011680" cy="645160"/>
          </a:xfrm>
          <a:prstGeom prst="rect">
            <a:avLst/>
          </a:prstGeom>
          <a:noFill/>
        </p:spPr>
        <p:txBody>
          <a:bodyPr wrap="none" rtlCol="0">
            <a:spAutoFit/>
          </a:bodyPr>
          <a:lstStyle/>
          <a:p>
            <a:pPr algn="l"/>
            <a:r>
              <a:rPr lang="en-US" altLang="zh-CN" sz="3600" b="1" dirty="0" smtClean="0">
                <a:solidFill>
                  <a:schemeClr val="bg1"/>
                </a:solidFill>
                <a:sym typeface="+mn-ea"/>
              </a:rPr>
              <a:t>投资建议</a:t>
            </a:r>
            <a:endParaRPr lang="zh-CN" altLang="en-US" sz="3600" b="1" dirty="0">
              <a:solidFill>
                <a:schemeClr val="bg1"/>
              </a:solidFill>
            </a:endParaRPr>
          </a:p>
        </p:txBody>
      </p:sp>
      <p:sp>
        <p:nvSpPr>
          <p:cNvPr id="6" name="任意多边形 5"/>
          <p:cNvSpPr/>
          <p:nvPr/>
        </p:nvSpPr>
        <p:spPr>
          <a:xfrm rot="16200000">
            <a:off x="1314154" y="3310556"/>
            <a:ext cx="1409700" cy="1179188"/>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en-US" altLang="zh-CN" sz="5400" dirty="0" smtClean="0">
                <a:solidFill>
                  <a:schemeClr val="bg1"/>
                </a:solidFill>
              </a:rPr>
              <a:t>01</a:t>
            </a:r>
            <a:endParaRPr lang="zh-CN" altLang="en-US" sz="5400" dirty="0">
              <a:solidFill>
                <a:schemeClr val="bg1"/>
              </a:solidFill>
            </a:endParaRPr>
          </a:p>
        </p:txBody>
      </p:sp>
      <p:sp>
        <p:nvSpPr>
          <p:cNvPr id="12" name="矩形 11"/>
          <p:cNvSpPr/>
          <p:nvPr/>
        </p:nvSpPr>
        <p:spPr>
          <a:xfrm>
            <a:off x="3357245" y="3070860"/>
            <a:ext cx="6991350" cy="1659255"/>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rgbClr val="95C53E"/>
                </a:solidFill>
                <a:sym typeface="+mn-ea"/>
              </a:rPr>
              <a:t>亮点：公司执行价格优先策略取得显著成效，客公里收益同比大幅提升</a:t>
            </a:r>
            <a:endParaRPr lang="zh-CN" altLang="en-US" sz="2000" dirty="0">
              <a:solidFill>
                <a:srgbClr val="95C53E"/>
              </a:solidFill>
              <a:sym typeface="+mn-ea"/>
            </a:endParaRPr>
          </a:p>
          <a:p>
            <a:pPr algn="l"/>
            <a:r>
              <a:rPr lang="zh-CN" altLang="en-US" sz="2000" dirty="0">
                <a:solidFill>
                  <a:schemeClr val="bg2">
                    <a:lumMod val="25000"/>
                  </a:schemeClr>
                </a:solidFill>
                <a:sym typeface="+mn-ea"/>
              </a:rPr>
              <a:t>未来两年行业供需持续改善背景下，公司依托行业领先的客座率水平，叠加执行票价优先策略，可以进一步提升公司整体收益水平。</a:t>
            </a:r>
            <a:endParaRPr lang="zh-CN" altLang="en-US" sz="2000" dirty="0">
              <a:solidFill>
                <a:schemeClr val="bg2">
                  <a:lumMod val="25000"/>
                </a:schemeClr>
              </a:solidFill>
            </a:endParaRPr>
          </a:p>
        </p:txBody>
      </p:sp>
      <p:sp>
        <p:nvSpPr>
          <p:cNvPr id="7" name="任意多边形 6"/>
          <p:cNvSpPr/>
          <p:nvPr/>
        </p:nvSpPr>
        <p:spPr>
          <a:xfrm rot="16200000">
            <a:off x="1314151" y="3311189"/>
            <a:ext cx="1409700" cy="1179188"/>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p>
            <a:pPr algn="ctr"/>
            <a:r>
              <a:rPr lang="en-US" altLang="zh-CN" sz="5400" dirty="0" smtClean="0">
                <a:solidFill>
                  <a:schemeClr val="bg1"/>
                </a:solidFill>
              </a:rPr>
              <a:t>02</a:t>
            </a:r>
            <a:endParaRPr lang="zh-CN" altLang="en-US" sz="540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V="1">
            <a:off x="0" y="0"/>
            <a:ext cx="12192000" cy="1327979"/>
          </a:xfrm>
          <a:custGeom>
            <a:avLst/>
            <a:gdLst>
              <a:gd name="connsiteX0" fmla="*/ 0 w 12192000"/>
              <a:gd name="connsiteY0" fmla="*/ 1327979 h 1327979"/>
              <a:gd name="connsiteX1" fmla="*/ 12192000 w 12192000"/>
              <a:gd name="connsiteY1" fmla="*/ 1327979 h 1327979"/>
              <a:gd name="connsiteX2" fmla="*/ 12192000 w 12192000"/>
              <a:gd name="connsiteY2" fmla="*/ 870779 h 1327979"/>
              <a:gd name="connsiteX3" fmla="*/ 7562844 w 12192000"/>
              <a:gd name="connsiteY3" fmla="*/ 870779 h 1327979"/>
              <a:gd name="connsiteX4" fmla="*/ 7397873 w 12192000"/>
              <a:gd name="connsiteY4" fmla="*/ 818383 h 1327979"/>
              <a:gd name="connsiteX5" fmla="*/ 5990049 w 12192000"/>
              <a:gd name="connsiteY5" fmla="*/ 6 h 1327979"/>
              <a:gd name="connsiteX6" fmla="*/ 105952 w 12192000"/>
              <a:gd name="connsiteY6" fmla="*/ 6 h 1327979"/>
              <a:gd name="connsiteX7" fmla="*/ 0 w 12192000"/>
              <a:gd name="connsiteY7" fmla="*/ 3363 h 1327979"/>
              <a:gd name="connsiteX8" fmla="*/ 0 w 12192000"/>
              <a:gd name="connsiteY8" fmla="*/ 870779 h 1327979"/>
              <a:gd name="connsiteX9" fmla="*/ 0 w 12192000"/>
              <a:gd name="connsiteY9" fmla="*/ 870781 h 132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3" name="任意多边形 2"/>
          <p:cNvSpPr/>
          <p:nvPr/>
        </p:nvSpPr>
        <p:spPr>
          <a:xfrm flipH="1">
            <a:off x="6096000" y="420914"/>
            <a:ext cx="6096000" cy="907141"/>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4" name="文本框 3"/>
          <p:cNvSpPr txBox="1"/>
          <p:nvPr/>
        </p:nvSpPr>
        <p:spPr>
          <a:xfrm>
            <a:off x="597043" y="334058"/>
            <a:ext cx="2011680" cy="645160"/>
          </a:xfrm>
          <a:prstGeom prst="rect">
            <a:avLst/>
          </a:prstGeom>
          <a:noFill/>
        </p:spPr>
        <p:txBody>
          <a:bodyPr wrap="none" rtlCol="0">
            <a:spAutoFit/>
          </a:bodyPr>
          <a:lstStyle/>
          <a:p>
            <a:pPr algn="l"/>
            <a:r>
              <a:rPr lang="en-US" altLang="zh-CN" sz="3600" b="1" dirty="0" smtClean="0">
                <a:solidFill>
                  <a:schemeClr val="bg1"/>
                </a:solidFill>
                <a:sym typeface="+mn-ea"/>
              </a:rPr>
              <a:t>投资建议</a:t>
            </a:r>
            <a:endParaRPr lang="zh-CN" altLang="en-US" sz="3600" b="1" dirty="0">
              <a:solidFill>
                <a:schemeClr val="bg1"/>
              </a:solidFill>
            </a:endParaRPr>
          </a:p>
        </p:txBody>
      </p:sp>
      <p:sp>
        <p:nvSpPr>
          <p:cNvPr id="6" name="任意多边形 5"/>
          <p:cNvSpPr/>
          <p:nvPr/>
        </p:nvSpPr>
        <p:spPr>
          <a:xfrm rot="16200000">
            <a:off x="1314154" y="3310556"/>
            <a:ext cx="1409700" cy="1179188"/>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en-US" altLang="zh-CN" sz="5400" dirty="0" smtClean="0">
                <a:solidFill>
                  <a:schemeClr val="bg1"/>
                </a:solidFill>
              </a:rPr>
              <a:t>01</a:t>
            </a:r>
            <a:endParaRPr lang="zh-CN" altLang="en-US" sz="5400" dirty="0">
              <a:solidFill>
                <a:schemeClr val="bg1"/>
              </a:solidFill>
            </a:endParaRPr>
          </a:p>
        </p:txBody>
      </p:sp>
      <p:sp>
        <p:nvSpPr>
          <p:cNvPr id="12" name="矩形 11"/>
          <p:cNvSpPr/>
          <p:nvPr/>
        </p:nvSpPr>
        <p:spPr>
          <a:xfrm>
            <a:off x="3357245" y="3070860"/>
            <a:ext cx="6991350" cy="1967230"/>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rgbClr val="0E8046"/>
                </a:solidFill>
                <a:sym typeface="+mn-ea"/>
              </a:rPr>
              <a:t>民航局票价市场化推进，利好公司核心航线弹性释放</a:t>
            </a:r>
            <a:endParaRPr lang="zh-CN" altLang="en-US" sz="2000" dirty="0">
              <a:solidFill>
                <a:srgbClr val="0E8046"/>
              </a:solidFill>
              <a:sym typeface="+mn-ea"/>
            </a:endParaRPr>
          </a:p>
          <a:p>
            <a:pPr algn="l"/>
            <a:r>
              <a:rPr lang="zh-CN" altLang="en-US" sz="2000" dirty="0">
                <a:solidFill>
                  <a:schemeClr val="bg2">
                    <a:lumMod val="25000"/>
                  </a:schemeClr>
                </a:solidFill>
                <a:sym typeface="+mn-ea"/>
              </a:rPr>
              <a:t>1月5日，民航局下发《关于进一步推进民航国内航空旅客运输价格改革有关问题的通知》，根据该文件，可以测算公司共可调整10条航线的经济舱上限票价。考虑到公司10大航线几乎均为上海相关航线，航线质地较高，且公司票价基数较低，在全行业普遍提价背景下，公司提价空间更大。</a:t>
            </a:r>
            <a:endParaRPr lang="zh-CN" altLang="en-US" sz="2000" dirty="0">
              <a:solidFill>
                <a:schemeClr val="bg2">
                  <a:lumMod val="25000"/>
                </a:schemeClr>
              </a:solidFill>
            </a:endParaRPr>
          </a:p>
        </p:txBody>
      </p:sp>
      <p:sp>
        <p:nvSpPr>
          <p:cNvPr id="8" name="任意多边形 7"/>
          <p:cNvSpPr/>
          <p:nvPr/>
        </p:nvSpPr>
        <p:spPr>
          <a:xfrm rot="16200000">
            <a:off x="1314153" y="3310555"/>
            <a:ext cx="1409700" cy="1179189"/>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p>
            <a:pPr algn="ctr"/>
            <a:r>
              <a:rPr lang="en-US" altLang="zh-CN" sz="5400" dirty="0" smtClean="0">
                <a:solidFill>
                  <a:schemeClr val="bg1"/>
                </a:solidFill>
              </a:rPr>
              <a:t>03</a:t>
            </a:r>
            <a:endParaRPr lang="zh-CN" altLang="en-US" sz="54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V="1">
            <a:off x="0" y="0"/>
            <a:ext cx="12192000" cy="1327979"/>
          </a:xfrm>
          <a:custGeom>
            <a:avLst/>
            <a:gdLst>
              <a:gd name="connsiteX0" fmla="*/ 0 w 12192000"/>
              <a:gd name="connsiteY0" fmla="*/ 1327979 h 1327979"/>
              <a:gd name="connsiteX1" fmla="*/ 12192000 w 12192000"/>
              <a:gd name="connsiteY1" fmla="*/ 1327979 h 1327979"/>
              <a:gd name="connsiteX2" fmla="*/ 12192000 w 12192000"/>
              <a:gd name="connsiteY2" fmla="*/ 870779 h 1327979"/>
              <a:gd name="connsiteX3" fmla="*/ 7562844 w 12192000"/>
              <a:gd name="connsiteY3" fmla="*/ 870779 h 1327979"/>
              <a:gd name="connsiteX4" fmla="*/ 7397873 w 12192000"/>
              <a:gd name="connsiteY4" fmla="*/ 818383 h 1327979"/>
              <a:gd name="connsiteX5" fmla="*/ 5990049 w 12192000"/>
              <a:gd name="connsiteY5" fmla="*/ 6 h 1327979"/>
              <a:gd name="connsiteX6" fmla="*/ 105952 w 12192000"/>
              <a:gd name="connsiteY6" fmla="*/ 6 h 1327979"/>
              <a:gd name="connsiteX7" fmla="*/ 0 w 12192000"/>
              <a:gd name="connsiteY7" fmla="*/ 3363 h 1327979"/>
              <a:gd name="connsiteX8" fmla="*/ 0 w 12192000"/>
              <a:gd name="connsiteY8" fmla="*/ 870779 h 1327979"/>
              <a:gd name="connsiteX9" fmla="*/ 0 w 12192000"/>
              <a:gd name="connsiteY9" fmla="*/ 870781 h 132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3" name="任意多边形 2"/>
          <p:cNvSpPr/>
          <p:nvPr/>
        </p:nvSpPr>
        <p:spPr>
          <a:xfrm flipH="1">
            <a:off x="6096000" y="420914"/>
            <a:ext cx="6096000" cy="907141"/>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4" name="文本框 3"/>
          <p:cNvSpPr txBox="1"/>
          <p:nvPr/>
        </p:nvSpPr>
        <p:spPr>
          <a:xfrm>
            <a:off x="597043" y="334058"/>
            <a:ext cx="2011680" cy="645160"/>
          </a:xfrm>
          <a:prstGeom prst="rect">
            <a:avLst/>
          </a:prstGeom>
          <a:noFill/>
        </p:spPr>
        <p:txBody>
          <a:bodyPr wrap="none" rtlCol="0">
            <a:spAutoFit/>
          </a:bodyPr>
          <a:lstStyle/>
          <a:p>
            <a:pPr algn="l"/>
            <a:r>
              <a:rPr lang="en-US" altLang="zh-CN" sz="3600" b="1" dirty="0" smtClean="0">
                <a:solidFill>
                  <a:schemeClr val="bg1"/>
                </a:solidFill>
                <a:sym typeface="+mn-ea"/>
              </a:rPr>
              <a:t>投资建议</a:t>
            </a:r>
            <a:endParaRPr lang="zh-CN" altLang="en-US" sz="3600" b="1" dirty="0">
              <a:solidFill>
                <a:schemeClr val="bg1"/>
              </a:solidFill>
            </a:endParaRPr>
          </a:p>
        </p:txBody>
      </p:sp>
      <p:sp>
        <p:nvSpPr>
          <p:cNvPr id="6" name="任意多边形 5"/>
          <p:cNvSpPr/>
          <p:nvPr/>
        </p:nvSpPr>
        <p:spPr>
          <a:xfrm rot="16200000">
            <a:off x="1314154" y="3310556"/>
            <a:ext cx="1409700" cy="1179188"/>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en-US" altLang="zh-CN" sz="5400" dirty="0" smtClean="0">
                <a:solidFill>
                  <a:schemeClr val="bg1"/>
                </a:solidFill>
              </a:rPr>
              <a:t>01</a:t>
            </a:r>
            <a:endParaRPr lang="zh-CN" altLang="en-US" sz="5400" dirty="0">
              <a:solidFill>
                <a:schemeClr val="bg1"/>
              </a:solidFill>
            </a:endParaRPr>
          </a:p>
        </p:txBody>
      </p:sp>
      <p:sp>
        <p:nvSpPr>
          <p:cNvPr id="12" name="矩形 11"/>
          <p:cNvSpPr/>
          <p:nvPr/>
        </p:nvSpPr>
        <p:spPr>
          <a:xfrm>
            <a:off x="3409950" y="2735580"/>
            <a:ext cx="7900035" cy="2890520"/>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None/>
            </a:pPr>
            <a:r>
              <a:rPr lang="zh-CN" altLang="en-US" sz="2000" dirty="0">
                <a:solidFill>
                  <a:srgbClr val="95C53E"/>
                </a:solidFill>
                <a:sym typeface="+mn-ea"/>
              </a:rPr>
              <a:t>投资建议：看好低成本航空的市场空间以及公司作为龙头的执行力</a:t>
            </a:r>
            <a:endParaRPr lang="zh-CN" altLang="en-US" sz="2000" dirty="0">
              <a:solidFill>
                <a:srgbClr val="95C53E"/>
              </a:solidFill>
              <a:sym typeface="+mn-ea"/>
            </a:endParaRPr>
          </a:p>
          <a:p>
            <a:pPr algn="l">
              <a:buNone/>
            </a:pPr>
            <a:r>
              <a:rPr lang="zh-CN" altLang="en-US" sz="2000" dirty="0">
                <a:solidFill>
                  <a:schemeClr val="bg2">
                    <a:lumMod val="25000"/>
                  </a:schemeClr>
                </a:solidFill>
                <a:sym typeface="+mn-ea"/>
              </a:rPr>
              <a:t>1）低成本航空全球份额约为26%，而我国仅10%左右，市场空间大。公司作为龙头，执行力强。随着机队正常扩张，公司营运增长势头恢复。</a:t>
            </a:r>
            <a:endParaRPr lang="zh-CN" altLang="en-US" sz="2000" dirty="0">
              <a:solidFill>
                <a:schemeClr val="bg2">
                  <a:lumMod val="25000"/>
                </a:schemeClr>
              </a:solidFill>
            </a:endParaRPr>
          </a:p>
          <a:p>
            <a:pPr algn="l"/>
            <a:r>
              <a:rPr lang="zh-CN" altLang="en-US" sz="2000" dirty="0">
                <a:solidFill>
                  <a:schemeClr val="bg2">
                    <a:lumMod val="25000"/>
                  </a:schemeClr>
                </a:solidFill>
                <a:sym typeface="+mn-ea"/>
              </a:rPr>
              <a:t>2）票价放开有利于公司核心航线盈利能力提升。</a:t>
            </a:r>
            <a:endParaRPr lang="zh-CN" altLang="en-US" sz="2000" dirty="0">
              <a:solidFill>
                <a:schemeClr val="bg2">
                  <a:lumMod val="25000"/>
                </a:schemeClr>
              </a:solidFill>
            </a:endParaRPr>
          </a:p>
          <a:p>
            <a:pPr algn="l"/>
            <a:r>
              <a:rPr lang="zh-CN" altLang="en-US" sz="2000" dirty="0">
                <a:solidFill>
                  <a:schemeClr val="bg2">
                    <a:lumMod val="25000"/>
                  </a:schemeClr>
                </a:solidFill>
                <a:sym typeface="+mn-ea"/>
              </a:rPr>
              <a:t>3）看好未来公司进入北京二机场后，面临量价齐升的格局。</a:t>
            </a:r>
            <a:endParaRPr lang="zh-CN" altLang="en-US" sz="2000" dirty="0">
              <a:solidFill>
                <a:schemeClr val="bg2">
                  <a:lumMod val="25000"/>
                </a:schemeClr>
              </a:solidFill>
            </a:endParaRPr>
          </a:p>
          <a:p>
            <a:pPr algn="l"/>
            <a:r>
              <a:rPr lang="zh-CN" altLang="en-US" sz="2000" dirty="0">
                <a:solidFill>
                  <a:schemeClr val="bg2">
                    <a:lumMod val="25000"/>
                  </a:schemeClr>
                </a:solidFill>
                <a:sym typeface="+mn-ea"/>
              </a:rPr>
              <a:t>4）不考虑非公开发行，我们预计2018-2019年实现净利分别为14.9及20.1亿元，对应EPS分别为：1.63及2.19元，对应PE分别为19、14倍。</a:t>
            </a:r>
            <a:endParaRPr lang="zh-CN" altLang="en-US" sz="2000" dirty="0">
              <a:solidFill>
                <a:schemeClr val="bg2">
                  <a:lumMod val="25000"/>
                </a:schemeClr>
              </a:solidFill>
            </a:endParaRPr>
          </a:p>
        </p:txBody>
      </p:sp>
      <p:sp>
        <p:nvSpPr>
          <p:cNvPr id="9" name="任意多边形 8"/>
          <p:cNvSpPr/>
          <p:nvPr/>
        </p:nvSpPr>
        <p:spPr>
          <a:xfrm rot="16200000">
            <a:off x="1314150" y="3310554"/>
            <a:ext cx="1409700" cy="1179188"/>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p>
            <a:pPr algn="ctr"/>
            <a:r>
              <a:rPr lang="en-US" altLang="zh-CN" sz="5400" dirty="0" smtClean="0">
                <a:solidFill>
                  <a:schemeClr val="bg1"/>
                </a:solidFill>
              </a:rPr>
              <a:t>04</a:t>
            </a:r>
            <a:endParaRPr lang="zh-CN" altLang="en-US" sz="5400"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flipV="1">
            <a:off x="0" y="0"/>
            <a:ext cx="12192000" cy="1328057"/>
            <a:chOff x="0" y="5529943"/>
            <a:chExt cx="12192000" cy="1328057"/>
          </a:xfrm>
          <a:solidFill>
            <a:srgbClr val="95C53E"/>
          </a:solidFill>
        </p:grpSpPr>
        <p:sp>
          <p:nvSpPr>
            <p:cNvPr id="3" name="梯形 12"/>
            <p:cNvSpPr/>
            <p:nvPr/>
          </p:nvSpPr>
          <p:spPr>
            <a:xfrm>
              <a:off x="2177143" y="5529943"/>
              <a:ext cx="7837716" cy="870857"/>
            </a:xfrm>
            <a:custGeom>
              <a:avLst/>
              <a:gdLst>
                <a:gd name="connsiteX0" fmla="*/ 0 w 1936750"/>
                <a:gd name="connsiteY0" fmla="*/ 434975 h 434975"/>
                <a:gd name="connsiteX1" fmla="*/ 337345 w 1936750"/>
                <a:gd name="connsiteY1" fmla="*/ 0 h 434975"/>
                <a:gd name="connsiteX2" fmla="*/ 1599405 w 1936750"/>
                <a:gd name="connsiteY2" fmla="*/ 0 h 434975"/>
                <a:gd name="connsiteX3" fmla="*/ 1936750 w 1936750"/>
                <a:gd name="connsiteY3" fmla="*/ 434975 h 434975"/>
                <a:gd name="connsiteX4" fmla="*/ 0 w 1936750"/>
                <a:gd name="connsiteY4" fmla="*/ 434975 h 434975"/>
                <a:gd name="connsiteX0-1" fmla="*/ 0 w 1936750"/>
                <a:gd name="connsiteY0-2" fmla="*/ 434977 h 434977"/>
                <a:gd name="connsiteX1-3" fmla="*/ 337345 w 1936750"/>
                <a:gd name="connsiteY1-4" fmla="*/ 2 h 434977"/>
                <a:gd name="connsiteX2-5" fmla="*/ 1599405 w 1936750"/>
                <a:gd name="connsiteY2-6" fmla="*/ 2 h 434977"/>
                <a:gd name="connsiteX3-7" fmla="*/ 1936750 w 1936750"/>
                <a:gd name="connsiteY3-8" fmla="*/ 434977 h 434977"/>
                <a:gd name="connsiteX4-9" fmla="*/ 0 w 1936750"/>
                <a:gd name="connsiteY4-10" fmla="*/ 434977 h 434977"/>
                <a:gd name="connsiteX0-11" fmla="*/ 0 w 1936750"/>
                <a:gd name="connsiteY0-12" fmla="*/ 434977 h 434977"/>
                <a:gd name="connsiteX1-13" fmla="*/ 337345 w 1936750"/>
                <a:gd name="connsiteY1-14" fmla="*/ 2 h 434977"/>
                <a:gd name="connsiteX2-15" fmla="*/ 1599405 w 1936750"/>
                <a:gd name="connsiteY2-16" fmla="*/ 2 h 434977"/>
                <a:gd name="connsiteX3-17" fmla="*/ 1936750 w 1936750"/>
                <a:gd name="connsiteY3-18" fmla="*/ 434977 h 434977"/>
                <a:gd name="connsiteX4-19" fmla="*/ 0 w 1936750"/>
                <a:gd name="connsiteY4-20" fmla="*/ 434977 h 434977"/>
                <a:gd name="connsiteX0-21" fmla="*/ 0 w 1936750"/>
                <a:gd name="connsiteY0-22" fmla="*/ 435016 h 435016"/>
                <a:gd name="connsiteX1-23" fmla="*/ 337345 w 1936750"/>
                <a:gd name="connsiteY1-24" fmla="*/ 41 h 435016"/>
                <a:gd name="connsiteX2-25" fmla="*/ 1599405 w 1936750"/>
                <a:gd name="connsiteY2-26" fmla="*/ 41 h 435016"/>
                <a:gd name="connsiteX3-27" fmla="*/ 1936750 w 1936750"/>
                <a:gd name="connsiteY3-28" fmla="*/ 435016 h 435016"/>
                <a:gd name="connsiteX4-29" fmla="*/ 0 w 1936750"/>
                <a:gd name="connsiteY4-30" fmla="*/ 435016 h 435016"/>
                <a:gd name="connsiteX0-31" fmla="*/ 0 w 1936750"/>
                <a:gd name="connsiteY0-32" fmla="*/ 435016 h 435016"/>
                <a:gd name="connsiteX1-33" fmla="*/ 337345 w 1936750"/>
                <a:gd name="connsiteY1-34" fmla="*/ 41 h 435016"/>
                <a:gd name="connsiteX2-35" fmla="*/ 1599405 w 1936750"/>
                <a:gd name="connsiteY2-36" fmla="*/ 41 h 435016"/>
                <a:gd name="connsiteX3-37" fmla="*/ 1936750 w 1936750"/>
                <a:gd name="connsiteY3-38" fmla="*/ 435016 h 435016"/>
                <a:gd name="connsiteX4-39" fmla="*/ 0 w 1936750"/>
                <a:gd name="connsiteY4-40" fmla="*/ 435016 h 435016"/>
                <a:gd name="connsiteX0-41" fmla="*/ 0 w 1936750"/>
                <a:gd name="connsiteY0-42" fmla="*/ 435016 h 435016"/>
                <a:gd name="connsiteX1-43" fmla="*/ 337345 w 1936750"/>
                <a:gd name="connsiteY1-44" fmla="*/ 41 h 435016"/>
                <a:gd name="connsiteX2-45" fmla="*/ 1599405 w 1936750"/>
                <a:gd name="connsiteY2-46" fmla="*/ 41 h 435016"/>
                <a:gd name="connsiteX3-47" fmla="*/ 1936750 w 1936750"/>
                <a:gd name="connsiteY3-48" fmla="*/ 435016 h 435016"/>
                <a:gd name="connsiteX4-49" fmla="*/ 0 w 1936750"/>
                <a:gd name="connsiteY4-50" fmla="*/ 435016 h 435016"/>
                <a:gd name="connsiteX0-51" fmla="*/ 0 w 1936750"/>
                <a:gd name="connsiteY0-52" fmla="*/ 435016 h 435016"/>
                <a:gd name="connsiteX1-53" fmla="*/ 337345 w 1936750"/>
                <a:gd name="connsiteY1-54" fmla="*/ 41 h 435016"/>
                <a:gd name="connsiteX2-55" fmla="*/ 1599405 w 1936750"/>
                <a:gd name="connsiteY2-56" fmla="*/ 41 h 435016"/>
                <a:gd name="connsiteX3-57" fmla="*/ 1936750 w 1936750"/>
                <a:gd name="connsiteY3-58" fmla="*/ 435016 h 435016"/>
                <a:gd name="connsiteX4-59" fmla="*/ 0 w 1936750"/>
                <a:gd name="connsiteY4-60" fmla="*/ 435016 h 435016"/>
                <a:gd name="connsiteX0-61" fmla="*/ 0 w 1936750"/>
                <a:gd name="connsiteY0-62" fmla="*/ 435016 h 435016"/>
                <a:gd name="connsiteX1-63" fmla="*/ 337345 w 1936750"/>
                <a:gd name="connsiteY1-64" fmla="*/ 41 h 435016"/>
                <a:gd name="connsiteX2-65" fmla="*/ 1599405 w 1936750"/>
                <a:gd name="connsiteY2-66" fmla="*/ 41 h 435016"/>
                <a:gd name="connsiteX3-67" fmla="*/ 1936750 w 1936750"/>
                <a:gd name="connsiteY3-68" fmla="*/ 435016 h 435016"/>
                <a:gd name="connsiteX4-69" fmla="*/ 0 w 1936750"/>
                <a:gd name="connsiteY4-70" fmla="*/ 435016 h 4350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6750" h="435016">
                  <a:moveTo>
                    <a:pt x="0" y="435016"/>
                  </a:moveTo>
                  <a:cubicBezTo>
                    <a:pt x="201348" y="315424"/>
                    <a:pt x="110597" y="-4192"/>
                    <a:pt x="337345" y="41"/>
                  </a:cubicBezTo>
                  <a:lnTo>
                    <a:pt x="1599405" y="41"/>
                  </a:lnTo>
                  <a:cubicBezTo>
                    <a:pt x="1838853" y="-1017"/>
                    <a:pt x="1729052" y="305899"/>
                    <a:pt x="1936750" y="435016"/>
                  </a:cubicBezTo>
                  <a:lnTo>
                    <a:pt x="0" y="43501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4" name="矩形 3"/>
            <p:cNvSpPr/>
            <p:nvPr/>
          </p:nvSpPr>
          <p:spPr>
            <a:xfrm>
              <a:off x="0" y="6400800"/>
              <a:ext cx="12192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5056461" y="2499032"/>
            <a:ext cx="2079078" cy="1567686"/>
            <a:chOff x="5316341" y="1613662"/>
            <a:chExt cx="2079078" cy="1567686"/>
          </a:xfrm>
        </p:grpSpPr>
        <p:sp>
          <p:nvSpPr>
            <p:cNvPr id="6" name="Freeform 899"/>
            <p:cNvSpPr>
              <a:spLocks noEditPoints="1"/>
            </p:cNvSpPr>
            <p:nvPr/>
          </p:nvSpPr>
          <p:spPr bwMode="auto">
            <a:xfrm>
              <a:off x="5316341" y="1883341"/>
              <a:ext cx="2079078" cy="1041614"/>
            </a:xfrm>
            <a:custGeom>
              <a:avLst/>
              <a:gdLst>
                <a:gd name="T0" fmla="*/ 71 w 212"/>
                <a:gd name="T1" fmla="*/ 17 h 106"/>
                <a:gd name="T2" fmla="*/ 70 w 212"/>
                <a:gd name="T3" fmla="*/ 8 h 106"/>
                <a:gd name="T4" fmla="*/ 65 w 212"/>
                <a:gd name="T5" fmla="*/ 6 h 106"/>
                <a:gd name="T6" fmla="*/ 34 w 212"/>
                <a:gd name="T7" fmla="*/ 33 h 106"/>
                <a:gd name="T8" fmla="*/ 36 w 212"/>
                <a:gd name="T9" fmla="*/ 50 h 106"/>
                <a:gd name="T10" fmla="*/ 39 w 212"/>
                <a:gd name="T11" fmla="*/ 60 h 106"/>
                <a:gd name="T12" fmla="*/ 39 w 212"/>
                <a:gd name="T13" fmla="*/ 65 h 106"/>
                <a:gd name="T14" fmla="*/ 30 w 212"/>
                <a:gd name="T15" fmla="*/ 74 h 106"/>
                <a:gd name="T16" fmla="*/ 1 w 212"/>
                <a:gd name="T17" fmla="*/ 89 h 106"/>
                <a:gd name="T18" fmla="*/ 25 w 212"/>
                <a:gd name="T19" fmla="*/ 106 h 106"/>
                <a:gd name="T20" fmla="*/ 25 w 212"/>
                <a:gd name="T21" fmla="*/ 93 h 106"/>
                <a:gd name="T22" fmla="*/ 25 w 212"/>
                <a:gd name="T23" fmla="*/ 91 h 106"/>
                <a:gd name="T24" fmla="*/ 46 w 212"/>
                <a:gd name="T25" fmla="*/ 76 h 106"/>
                <a:gd name="T26" fmla="*/ 69 w 212"/>
                <a:gd name="T27" fmla="*/ 67 h 106"/>
                <a:gd name="T28" fmla="*/ 66 w 212"/>
                <a:gd name="T29" fmla="*/ 65 h 106"/>
                <a:gd name="T30" fmla="*/ 70 w 212"/>
                <a:gd name="T31" fmla="*/ 52 h 106"/>
                <a:gd name="T32" fmla="*/ 75 w 212"/>
                <a:gd name="T33" fmla="*/ 45 h 106"/>
                <a:gd name="T34" fmla="*/ 70 w 212"/>
                <a:gd name="T35" fmla="*/ 24 h 106"/>
                <a:gd name="T36" fmla="*/ 211 w 212"/>
                <a:gd name="T37" fmla="*/ 89 h 106"/>
                <a:gd name="T38" fmla="*/ 182 w 212"/>
                <a:gd name="T39" fmla="*/ 74 h 106"/>
                <a:gd name="T40" fmla="*/ 173 w 212"/>
                <a:gd name="T41" fmla="*/ 65 h 106"/>
                <a:gd name="T42" fmla="*/ 173 w 212"/>
                <a:gd name="T43" fmla="*/ 59 h 106"/>
                <a:gd name="T44" fmla="*/ 177 w 212"/>
                <a:gd name="T45" fmla="*/ 49 h 106"/>
                <a:gd name="T46" fmla="*/ 178 w 212"/>
                <a:gd name="T47" fmla="*/ 37 h 106"/>
                <a:gd name="T48" fmla="*/ 178 w 212"/>
                <a:gd name="T49" fmla="*/ 23 h 106"/>
                <a:gd name="T50" fmla="*/ 174 w 212"/>
                <a:gd name="T51" fmla="*/ 8 h 106"/>
                <a:gd name="T52" fmla="*/ 168 w 212"/>
                <a:gd name="T53" fmla="*/ 6 h 106"/>
                <a:gd name="T54" fmla="*/ 139 w 212"/>
                <a:gd name="T55" fmla="*/ 12 h 106"/>
                <a:gd name="T56" fmla="*/ 139 w 212"/>
                <a:gd name="T57" fmla="*/ 15 h 106"/>
                <a:gd name="T58" fmla="*/ 140 w 212"/>
                <a:gd name="T59" fmla="*/ 17 h 106"/>
                <a:gd name="T60" fmla="*/ 138 w 212"/>
                <a:gd name="T61" fmla="*/ 41 h 106"/>
                <a:gd name="T62" fmla="*/ 139 w 212"/>
                <a:gd name="T63" fmla="*/ 50 h 106"/>
                <a:gd name="T64" fmla="*/ 142 w 212"/>
                <a:gd name="T65" fmla="*/ 60 h 106"/>
                <a:gd name="T66" fmla="*/ 143 w 212"/>
                <a:gd name="T67" fmla="*/ 65 h 106"/>
                <a:gd name="T68" fmla="*/ 156 w 212"/>
                <a:gd name="T69" fmla="*/ 72 h 106"/>
                <a:gd name="T70" fmla="*/ 170 w 212"/>
                <a:gd name="T71" fmla="*/ 78 h 106"/>
                <a:gd name="T72" fmla="*/ 187 w 212"/>
                <a:gd name="T73" fmla="*/ 92 h 106"/>
                <a:gd name="T74" fmla="*/ 187 w 212"/>
                <a:gd name="T75" fmla="*/ 101 h 106"/>
                <a:gd name="T76" fmla="*/ 212 w 212"/>
                <a:gd name="T7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106">
                  <a:moveTo>
                    <a:pt x="69" y="22"/>
                  </a:moveTo>
                  <a:cubicBezTo>
                    <a:pt x="69" y="20"/>
                    <a:pt x="70" y="18"/>
                    <a:pt x="71" y="17"/>
                  </a:cubicBezTo>
                  <a:cubicBezTo>
                    <a:pt x="71" y="16"/>
                    <a:pt x="71" y="16"/>
                    <a:pt x="71" y="16"/>
                  </a:cubicBezTo>
                  <a:cubicBezTo>
                    <a:pt x="71" y="13"/>
                    <a:pt x="70" y="11"/>
                    <a:pt x="70" y="8"/>
                  </a:cubicBezTo>
                  <a:cubicBezTo>
                    <a:pt x="67" y="8"/>
                    <a:pt x="67" y="8"/>
                    <a:pt x="67" y="8"/>
                  </a:cubicBezTo>
                  <a:cubicBezTo>
                    <a:pt x="65" y="6"/>
                    <a:pt x="65" y="6"/>
                    <a:pt x="65" y="6"/>
                  </a:cubicBezTo>
                  <a:cubicBezTo>
                    <a:pt x="56" y="0"/>
                    <a:pt x="47" y="4"/>
                    <a:pt x="42" y="6"/>
                  </a:cubicBezTo>
                  <a:cubicBezTo>
                    <a:pt x="35" y="8"/>
                    <a:pt x="30" y="18"/>
                    <a:pt x="34" y="33"/>
                  </a:cubicBezTo>
                  <a:cubicBezTo>
                    <a:pt x="34" y="36"/>
                    <a:pt x="32" y="37"/>
                    <a:pt x="32" y="38"/>
                  </a:cubicBezTo>
                  <a:cubicBezTo>
                    <a:pt x="33" y="41"/>
                    <a:pt x="33" y="49"/>
                    <a:pt x="36" y="50"/>
                  </a:cubicBezTo>
                  <a:cubicBezTo>
                    <a:pt x="36" y="51"/>
                    <a:pt x="38" y="51"/>
                    <a:pt x="38" y="51"/>
                  </a:cubicBezTo>
                  <a:cubicBezTo>
                    <a:pt x="38" y="54"/>
                    <a:pt x="38" y="57"/>
                    <a:pt x="39" y="60"/>
                  </a:cubicBezTo>
                  <a:cubicBezTo>
                    <a:pt x="39" y="62"/>
                    <a:pt x="41" y="62"/>
                    <a:pt x="42" y="65"/>
                  </a:cubicBezTo>
                  <a:cubicBezTo>
                    <a:pt x="39" y="65"/>
                    <a:pt x="39" y="65"/>
                    <a:pt x="39" y="65"/>
                  </a:cubicBezTo>
                  <a:cubicBezTo>
                    <a:pt x="38" y="67"/>
                    <a:pt x="37" y="72"/>
                    <a:pt x="35" y="73"/>
                  </a:cubicBezTo>
                  <a:cubicBezTo>
                    <a:pt x="33" y="73"/>
                    <a:pt x="32" y="74"/>
                    <a:pt x="30" y="74"/>
                  </a:cubicBezTo>
                  <a:cubicBezTo>
                    <a:pt x="25" y="76"/>
                    <a:pt x="19" y="79"/>
                    <a:pt x="13" y="81"/>
                  </a:cubicBezTo>
                  <a:cubicBezTo>
                    <a:pt x="8" y="83"/>
                    <a:pt x="2" y="84"/>
                    <a:pt x="1" y="89"/>
                  </a:cubicBezTo>
                  <a:cubicBezTo>
                    <a:pt x="1" y="93"/>
                    <a:pt x="0" y="101"/>
                    <a:pt x="0" y="106"/>
                  </a:cubicBezTo>
                  <a:cubicBezTo>
                    <a:pt x="25" y="106"/>
                    <a:pt x="25" y="106"/>
                    <a:pt x="25" y="106"/>
                  </a:cubicBezTo>
                  <a:cubicBezTo>
                    <a:pt x="25" y="104"/>
                    <a:pt x="25" y="103"/>
                    <a:pt x="25" y="101"/>
                  </a:cubicBezTo>
                  <a:cubicBezTo>
                    <a:pt x="25" y="98"/>
                    <a:pt x="25" y="95"/>
                    <a:pt x="25" y="93"/>
                  </a:cubicBezTo>
                  <a:cubicBezTo>
                    <a:pt x="25" y="92"/>
                    <a:pt x="25" y="92"/>
                    <a:pt x="25" y="92"/>
                  </a:cubicBezTo>
                  <a:cubicBezTo>
                    <a:pt x="25" y="91"/>
                    <a:pt x="25" y="91"/>
                    <a:pt x="25" y="91"/>
                  </a:cubicBezTo>
                  <a:cubicBezTo>
                    <a:pt x="28" y="83"/>
                    <a:pt x="36" y="80"/>
                    <a:pt x="42" y="78"/>
                  </a:cubicBezTo>
                  <a:cubicBezTo>
                    <a:pt x="44" y="77"/>
                    <a:pt x="45" y="77"/>
                    <a:pt x="46" y="76"/>
                  </a:cubicBezTo>
                  <a:cubicBezTo>
                    <a:pt x="49" y="75"/>
                    <a:pt x="53" y="74"/>
                    <a:pt x="56" y="72"/>
                  </a:cubicBezTo>
                  <a:cubicBezTo>
                    <a:pt x="60" y="70"/>
                    <a:pt x="65" y="68"/>
                    <a:pt x="69" y="67"/>
                  </a:cubicBezTo>
                  <a:cubicBezTo>
                    <a:pt x="69" y="66"/>
                    <a:pt x="69" y="66"/>
                    <a:pt x="69" y="65"/>
                  </a:cubicBezTo>
                  <a:cubicBezTo>
                    <a:pt x="68" y="65"/>
                    <a:pt x="67" y="65"/>
                    <a:pt x="66" y="65"/>
                  </a:cubicBezTo>
                  <a:cubicBezTo>
                    <a:pt x="66" y="62"/>
                    <a:pt x="68" y="61"/>
                    <a:pt x="69" y="59"/>
                  </a:cubicBezTo>
                  <a:cubicBezTo>
                    <a:pt x="70" y="57"/>
                    <a:pt x="69" y="54"/>
                    <a:pt x="70" y="52"/>
                  </a:cubicBezTo>
                  <a:cubicBezTo>
                    <a:pt x="71" y="51"/>
                    <a:pt x="73" y="50"/>
                    <a:pt x="73" y="49"/>
                  </a:cubicBezTo>
                  <a:cubicBezTo>
                    <a:pt x="74" y="48"/>
                    <a:pt x="75" y="46"/>
                    <a:pt x="75" y="45"/>
                  </a:cubicBezTo>
                  <a:cubicBezTo>
                    <a:pt x="75" y="44"/>
                    <a:pt x="75" y="43"/>
                    <a:pt x="75" y="43"/>
                  </a:cubicBezTo>
                  <a:cubicBezTo>
                    <a:pt x="71" y="38"/>
                    <a:pt x="70" y="30"/>
                    <a:pt x="70" y="24"/>
                  </a:cubicBezTo>
                  <a:cubicBezTo>
                    <a:pt x="70" y="23"/>
                    <a:pt x="70" y="23"/>
                    <a:pt x="69" y="22"/>
                  </a:cubicBezTo>
                  <a:close/>
                  <a:moveTo>
                    <a:pt x="211" y="89"/>
                  </a:moveTo>
                  <a:cubicBezTo>
                    <a:pt x="210" y="84"/>
                    <a:pt x="204" y="83"/>
                    <a:pt x="199" y="81"/>
                  </a:cubicBezTo>
                  <a:cubicBezTo>
                    <a:pt x="193" y="79"/>
                    <a:pt x="187" y="76"/>
                    <a:pt x="182" y="74"/>
                  </a:cubicBezTo>
                  <a:cubicBezTo>
                    <a:pt x="180" y="74"/>
                    <a:pt x="179" y="73"/>
                    <a:pt x="177" y="73"/>
                  </a:cubicBezTo>
                  <a:cubicBezTo>
                    <a:pt x="175" y="72"/>
                    <a:pt x="174" y="67"/>
                    <a:pt x="173" y="65"/>
                  </a:cubicBezTo>
                  <a:cubicBezTo>
                    <a:pt x="172" y="65"/>
                    <a:pt x="171" y="65"/>
                    <a:pt x="170" y="65"/>
                  </a:cubicBezTo>
                  <a:cubicBezTo>
                    <a:pt x="170" y="62"/>
                    <a:pt x="172" y="61"/>
                    <a:pt x="173" y="59"/>
                  </a:cubicBezTo>
                  <a:cubicBezTo>
                    <a:pt x="173" y="57"/>
                    <a:pt x="173" y="54"/>
                    <a:pt x="174" y="52"/>
                  </a:cubicBezTo>
                  <a:cubicBezTo>
                    <a:pt x="175" y="51"/>
                    <a:pt x="176" y="50"/>
                    <a:pt x="177" y="49"/>
                  </a:cubicBezTo>
                  <a:cubicBezTo>
                    <a:pt x="178" y="48"/>
                    <a:pt x="178" y="46"/>
                    <a:pt x="179" y="45"/>
                  </a:cubicBezTo>
                  <a:cubicBezTo>
                    <a:pt x="179" y="43"/>
                    <a:pt x="180" y="39"/>
                    <a:pt x="178" y="37"/>
                  </a:cubicBezTo>
                  <a:cubicBezTo>
                    <a:pt x="178" y="35"/>
                    <a:pt x="177" y="35"/>
                    <a:pt x="177" y="34"/>
                  </a:cubicBezTo>
                  <a:cubicBezTo>
                    <a:pt x="177" y="31"/>
                    <a:pt x="178" y="25"/>
                    <a:pt x="178" y="23"/>
                  </a:cubicBezTo>
                  <a:cubicBezTo>
                    <a:pt x="178" y="20"/>
                    <a:pt x="178" y="16"/>
                    <a:pt x="177" y="13"/>
                  </a:cubicBezTo>
                  <a:cubicBezTo>
                    <a:pt x="177" y="13"/>
                    <a:pt x="176" y="9"/>
                    <a:pt x="174" y="8"/>
                  </a:cubicBezTo>
                  <a:cubicBezTo>
                    <a:pt x="171" y="8"/>
                    <a:pt x="171" y="8"/>
                    <a:pt x="171" y="8"/>
                  </a:cubicBezTo>
                  <a:cubicBezTo>
                    <a:pt x="168" y="6"/>
                    <a:pt x="168" y="6"/>
                    <a:pt x="168" y="6"/>
                  </a:cubicBezTo>
                  <a:cubicBezTo>
                    <a:pt x="160" y="0"/>
                    <a:pt x="151" y="4"/>
                    <a:pt x="146" y="6"/>
                  </a:cubicBezTo>
                  <a:cubicBezTo>
                    <a:pt x="143" y="7"/>
                    <a:pt x="141" y="9"/>
                    <a:pt x="139" y="12"/>
                  </a:cubicBezTo>
                  <a:cubicBezTo>
                    <a:pt x="139" y="13"/>
                    <a:pt x="139" y="14"/>
                    <a:pt x="139" y="14"/>
                  </a:cubicBezTo>
                  <a:cubicBezTo>
                    <a:pt x="139" y="15"/>
                    <a:pt x="139" y="15"/>
                    <a:pt x="139" y="15"/>
                  </a:cubicBezTo>
                  <a:cubicBezTo>
                    <a:pt x="139" y="15"/>
                    <a:pt x="139" y="15"/>
                    <a:pt x="139" y="15"/>
                  </a:cubicBezTo>
                  <a:cubicBezTo>
                    <a:pt x="140" y="16"/>
                    <a:pt x="140" y="16"/>
                    <a:pt x="140" y="17"/>
                  </a:cubicBezTo>
                  <a:cubicBezTo>
                    <a:pt x="143" y="22"/>
                    <a:pt x="142" y="28"/>
                    <a:pt x="141" y="32"/>
                  </a:cubicBezTo>
                  <a:cubicBezTo>
                    <a:pt x="141" y="34"/>
                    <a:pt x="140" y="38"/>
                    <a:pt x="138" y="41"/>
                  </a:cubicBezTo>
                  <a:cubicBezTo>
                    <a:pt x="137" y="41"/>
                    <a:pt x="137" y="42"/>
                    <a:pt x="136" y="42"/>
                  </a:cubicBezTo>
                  <a:cubicBezTo>
                    <a:pt x="137" y="46"/>
                    <a:pt x="137" y="49"/>
                    <a:pt x="139" y="50"/>
                  </a:cubicBezTo>
                  <a:cubicBezTo>
                    <a:pt x="140" y="51"/>
                    <a:pt x="142" y="51"/>
                    <a:pt x="142" y="51"/>
                  </a:cubicBezTo>
                  <a:cubicBezTo>
                    <a:pt x="142" y="54"/>
                    <a:pt x="142" y="57"/>
                    <a:pt x="142" y="60"/>
                  </a:cubicBezTo>
                  <a:cubicBezTo>
                    <a:pt x="143" y="62"/>
                    <a:pt x="145" y="62"/>
                    <a:pt x="145" y="65"/>
                  </a:cubicBezTo>
                  <a:cubicBezTo>
                    <a:pt x="143" y="65"/>
                    <a:pt x="143" y="65"/>
                    <a:pt x="143" y="65"/>
                  </a:cubicBezTo>
                  <a:cubicBezTo>
                    <a:pt x="143" y="66"/>
                    <a:pt x="143" y="66"/>
                    <a:pt x="143" y="67"/>
                  </a:cubicBezTo>
                  <a:cubicBezTo>
                    <a:pt x="147" y="68"/>
                    <a:pt x="152" y="70"/>
                    <a:pt x="156" y="72"/>
                  </a:cubicBezTo>
                  <a:cubicBezTo>
                    <a:pt x="160" y="74"/>
                    <a:pt x="163" y="75"/>
                    <a:pt x="166" y="76"/>
                  </a:cubicBezTo>
                  <a:cubicBezTo>
                    <a:pt x="167" y="77"/>
                    <a:pt x="168" y="77"/>
                    <a:pt x="170" y="78"/>
                  </a:cubicBezTo>
                  <a:cubicBezTo>
                    <a:pt x="176" y="80"/>
                    <a:pt x="184" y="83"/>
                    <a:pt x="187" y="91"/>
                  </a:cubicBezTo>
                  <a:cubicBezTo>
                    <a:pt x="187" y="92"/>
                    <a:pt x="187" y="92"/>
                    <a:pt x="187" y="92"/>
                  </a:cubicBezTo>
                  <a:cubicBezTo>
                    <a:pt x="187" y="93"/>
                    <a:pt x="187" y="93"/>
                    <a:pt x="187" y="93"/>
                  </a:cubicBezTo>
                  <a:cubicBezTo>
                    <a:pt x="187" y="95"/>
                    <a:pt x="187" y="98"/>
                    <a:pt x="187" y="101"/>
                  </a:cubicBezTo>
                  <a:cubicBezTo>
                    <a:pt x="187" y="103"/>
                    <a:pt x="187" y="104"/>
                    <a:pt x="187" y="106"/>
                  </a:cubicBezTo>
                  <a:cubicBezTo>
                    <a:pt x="212" y="106"/>
                    <a:pt x="212" y="106"/>
                    <a:pt x="212" y="106"/>
                  </a:cubicBezTo>
                  <a:cubicBezTo>
                    <a:pt x="212" y="101"/>
                    <a:pt x="211" y="93"/>
                    <a:pt x="211" y="8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 name="Freeform 900"/>
            <p:cNvSpPr/>
            <p:nvPr/>
          </p:nvSpPr>
          <p:spPr bwMode="auto">
            <a:xfrm>
              <a:off x="5619279" y="1613662"/>
              <a:ext cx="1473199" cy="1567686"/>
            </a:xfrm>
            <a:custGeom>
              <a:avLst/>
              <a:gdLst>
                <a:gd name="T0" fmla="*/ 102 w 150"/>
                <a:gd name="T1" fmla="*/ 17 h 147"/>
                <a:gd name="T2" fmla="*/ 103 w 150"/>
                <a:gd name="T3" fmla="*/ 32 h 147"/>
                <a:gd name="T4" fmla="*/ 102 w 150"/>
                <a:gd name="T5" fmla="*/ 46 h 147"/>
                <a:gd name="T6" fmla="*/ 104 w 150"/>
                <a:gd name="T7" fmla="*/ 50 h 147"/>
                <a:gd name="T8" fmla="*/ 104 w 150"/>
                <a:gd name="T9" fmla="*/ 62 h 147"/>
                <a:gd name="T10" fmla="*/ 102 w 150"/>
                <a:gd name="T11" fmla="*/ 68 h 147"/>
                <a:gd name="T12" fmla="*/ 97 w 150"/>
                <a:gd name="T13" fmla="*/ 72 h 147"/>
                <a:gd name="T14" fmla="*/ 96 w 150"/>
                <a:gd name="T15" fmla="*/ 82 h 147"/>
                <a:gd name="T16" fmla="*/ 92 w 150"/>
                <a:gd name="T17" fmla="*/ 90 h 147"/>
                <a:gd name="T18" fmla="*/ 96 w 150"/>
                <a:gd name="T19" fmla="*/ 90 h 147"/>
                <a:gd name="T20" fmla="*/ 102 w 150"/>
                <a:gd name="T21" fmla="*/ 101 h 147"/>
                <a:gd name="T22" fmla="*/ 109 w 150"/>
                <a:gd name="T23" fmla="*/ 103 h 147"/>
                <a:gd name="T24" fmla="*/ 132 w 150"/>
                <a:gd name="T25" fmla="*/ 113 h 147"/>
                <a:gd name="T26" fmla="*/ 150 w 150"/>
                <a:gd name="T27" fmla="*/ 124 h 147"/>
                <a:gd name="T28" fmla="*/ 150 w 150"/>
                <a:gd name="T29" fmla="*/ 147 h 147"/>
                <a:gd name="T30" fmla="*/ 0 w 150"/>
                <a:gd name="T31" fmla="*/ 147 h 147"/>
                <a:gd name="T32" fmla="*/ 0 w 150"/>
                <a:gd name="T33" fmla="*/ 124 h 147"/>
                <a:gd name="T34" fmla="*/ 18 w 150"/>
                <a:gd name="T35" fmla="*/ 113 h 147"/>
                <a:gd name="T36" fmla="*/ 41 w 150"/>
                <a:gd name="T37" fmla="*/ 103 h 147"/>
                <a:gd name="T38" fmla="*/ 48 w 150"/>
                <a:gd name="T39" fmla="*/ 101 h 147"/>
                <a:gd name="T40" fmla="*/ 54 w 150"/>
                <a:gd name="T41" fmla="*/ 90 h 147"/>
                <a:gd name="T42" fmla="*/ 57 w 150"/>
                <a:gd name="T43" fmla="*/ 90 h 147"/>
                <a:gd name="T44" fmla="*/ 53 w 150"/>
                <a:gd name="T45" fmla="*/ 83 h 147"/>
                <a:gd name="T46" fmla="*/ 52 w 150"/>
                <a:gd name="T47" fmla="*/ 70 h 147"/>
                <a:gd name="T48" fmla="*/ 49 w 150"/>
                <a:gd name="T49" fmla="*/ 70 h 147"/>
                <a:gd name="T50" fmla="*/ 44 w 150"/>
                <a:gd name="T51" fmla="*/ 53 h 147"/>
                <a:gd name="T52" fmla="*/ 46 w 150"/>
                <a:gd name="T53" fmla="*/ 46 h 147"/>
                <a:gd name="T54" fmla="*/ 58 w 150"/>
                <a:gd name="T55" fmla="*/ 7 h 147"/>
                <a:gd name="T56" fmla="*/ 90 w 150"/>
                <a:gd name="T57" fmla="*/ 7 h 147"/>
                <a:gd name="T58" fmla="*/ 93 w 150"/>
                <a:gd name="T59" fmla="*/ 10 h 147"/>
                <a:gd name="T60" fmla="*/ 98 w 150"/>
                <a:gd name="T61" fmla="*/ 10 h 147"/>
                <a:gd name="T62" fmla="*/ 102 w 150"/>
                <a:gd name="T63" fmla="*/ 17 h 147"/>
                <a:gd name="connsiteX0" fmla="*/ 6800 w 10000"/>
                <a:gd name="connsiteY0" fmla="*/ 926 h 9770"/>
                <a:gd name="connsiteX1" fmla="*/ 6867 w 10000"/>
                <a:gd name="connsiteY1" fmla="*/ 1947 h 9770"/>
                <a:gd name="connsiteX2" fmla="*/ 6800 w 10000"/>
                <a:gd name="connsiteY2" fmla="*/ 2899 h 9770"/>
                <a:gd name="connsiteX3" fmla="*/ 6933 w 10000"/>
                <a:gd name="connsiteY3" fmla="*/ 3171 h 9770"/>
                <a:gd name="connsiteX4" fmla="*/ 6933 w 10000"/>
                <a:gd name="connsiteY4" fmla="*/ 3988 h 9770"/>
                <a:gd name="connsiteX5" fmla="*/ 6800 w 10000"/>
                <a:gd name="connsiteY5" fmla="*/ 4396 h 9770"/>
                <a:gd name="connsiteX6" fmla="*/ 6467 w 10000"/>
                <a:gd name="connsiteY6" fmla="*/ 4668 h 9770"/>
                <a:gd name="connsiteX7" fmla="*/ 6400 w 10000"/>
                <a:gd name="connsiteY7" fmla="*/ 5348 h 9770"/>
                <a:gd name="connsiteX8" fmla="*/ 6133 w 10000"/>
                <a:gd name="connsiteY8" fmla="*/ 5892 h 9770"/>
                <a:gd name="connsiteX9" fmla="*/ 6400 w 10000"/>
                <a:gd name="connsiteY9" fmla="*/ 5892 h 9770"/>
                <a:gd name="connsiteX10" fmla="*/ 6800 w 10000"/>
                <a:gd name="connsiteY10" fmla="*/ 6641 h 9770"/>
                <a:gd name="connsiteX11" fmla="*/ 7267 w 10000"/>
                <a:gd name="connsiteY11" fmla="*/ 6777 h 9770"/>
                <a:gd name="connsiteX12" fmla="*/ 8800 w 10000"/>
                <a:gd name="connsiteY12" fmla="*/ 7457 h 9770"/>
                <a:gd name="connsiteX13" fmla="*/ 10000 w 10000"/>
                <a:gd name="connsiteY13" fmla="*/ 8205 h 9770"/>
                <a:gd name="connsiteX14" fmla="*/ 10000 w 10000"/>
                <a:gd name="connsiteY14" fmla="*/ 9770 h 9770"/>
                <a:gd name="connsiteX15" fmla="*/ 0 w 10000"/>
                <a:gd name="connsiteY15" fmla="*/ 9770 h 9770"/>
                <a:gd name="connsiteX16" fmla="*/ 0 w 10000"/>
                <a:gd name="connsiteY16" fmla="*/ 8205 h 9770"/>
                <a:gd name="connsiteX17" fmla="*/ 1200 w 10000"/>
                <a:gd name="connsiteY17" fmla="*/ 7457 h 9770"/>
                <a:gd name="connsiteX18" fmla="*/ 2733 w 10000"/>
                <a:gd name="connsiteY18" fmla="*/ 6777 h 9770"/>
                <a:gd name="connsiteX19" fmla="*/ 3200 w 10000"/>
                <a:gd name="connsiteY19" fmla="*/ 6641 h 9770"/>
                <a:gd name="connsiteX20" fmla="*/ 3600 w 10000"/>
                <a:gd name="connsiteY20" fmla="*/ 5892 h 9770"/>
                <a:gd name="connsiteX21" fmla="*/ 3800 w 10000"/>
                <a:gd name="connsiteY21" fmla="*/ 5892 h 9770"/>
                <a:gd name="connsiteX22" fmla="*/ 3533 w 10000"/>
                <a:gd name="connsiteY22" fmla="*/ 5416 h 9770"/>
                <a:gd name="connsiteX23" fmla="*/ 3467 w 10000"/>
                <a:gd name="connsiteY23" fmla="*/ 4532 h 9770"/>
                <a:gd name="connsiteX24" fmla="*/ 3267 w 10000"/>
                <a:gd name="connsiteY24" fmla="*/ 4532 h 9770"/>
                <a:gd name="connsiteX25" fmla="*/ 2933 w 10000"/>
                <a:gd name="connsiteY25" fmla="*/ 3375 h 9770"/>
                <a:gd name="connsiteX26" fmla="*/ 3067 w 10000"/>
                <a:gd name="connsiteY26" fmla="*/ 2899 h 9770"/>
                <a:gd name="connsiteX27" fmla="*/ 3867 w 10000"/>
                <a:gd name="connsiteY27" fmla="*/ 246 h 9770"/>
                <a:gd name="connsiteX28" fmla="*/ 6000 w 10000"/>
                <a:gd name="connsiteY28" fmla="*/ 246 h 9770"/>
                <a:gd name="connsiteX29" fmla="*/ 6200 w 10000"/>
                <a:gd name="connsiteY29" fmla="*/ 450 h 9770"/>
                <a:gd name="connsiteX30" fmla="*/ 6533 w 10000"/>
                <a:gd name="connsiteY30" fmla="*/ 450 h 9770"/>
                <a:gd name="connsiteX31" fmla="*/ 6800 w 10000"/>
                <a:gd name="connsiteY31" fmla="*/ 926 h 9770"/>
                <a:gd name="connsiteX0-1" fmla="*/ 6800 w 10000"/>
                <a:gd name="connsiteY0-2" fmla="*/ 947 h 10202"/>
                <a:gd name="connsiteX1-3" fmla="*/ 6867 w 10000"/>
                <a:gd name="connsiteY1-4" fmla="*/ 1992 h 10202"/>
                <a:gd name="connsiteX2-5" fmla="*/ 6800 w 10000"/>
                <a:gd name="connsiteY2-6" fmla="*/ 2966 h 10202"/>
                <a:gd name="connsiteX3-7" fmla="*/ 6933 w 10000"/>
                <a:gd name="connsiteY3-8" fmla="*/ 3245 h 10202"/>
                <a:gd name="connsiteX4-9" fmla="*/ 6933 w 10000"/>
                <a:gd name="connsiteY4-10" fmla="*/ 4081 h 10202"/>
                <a:gd name="connsiteX5-11" fmla="*/ 6800 w 10000"/>
                <a:gd name="connsiteY5-12" fmla="*/ 4498 h 10202"/>
                <a:gd name="connsiteX6-13" fmla="*/ 6467 w 10000"/>
                <a:gd name="connsiteY6-14" fmla="*/ 4777 h 10202"/>
                <a:gd name="connsiteX7-15" fmla="*/ 6400 w 10000"/>
                <a:gd name="connsiteY7-16" fmla="*/ 5473 h 10202"/>
                <a:gd name="connsiteX8-17" fmla="*/ 6133 w 10000"/>
                <a:gd name="connsiteY8-18" fmla="*/ 6030 h 10202"/>
                <a:gd name="connsiteX9-19" fmla="*/ 6400 w 10000"/>
                <a:gd name="connsiteY9-20" fmla="*/ 6030 h 10202"/>
                <a:gd name="connsiteX10-21" fmla="*/ 6800 w 10000"/>
                <a:gd name="connsiteY10-22" fmla="*/ 6796 h 10202"/>
                <a:gd name="connsiteX11-23" fmla="*/ 7267 w 10000"/>
                <a:gd name="connsiteY11-24" fmla="*/ 6936 h 10202"/>
                <a:gd name="connsiteX12-25" fmla="*/ 8800 w 10000"/>
                <a:gd name="connsiteY12-26" fmla="*/ 7632 h 10202"/>
                <a:gd name="connsiteX13-27" fmla="*/ 10000 w 10000"/>
                <a:gd name="connsiteY13-28" fmla="*/ 8397 h 10202"/>
                <a:gd name="connsiteX14-29" fmla="*/ 10000 w 10000"/>
                <a:gd name="connsiteY14-30" fmla="*/ 9999 h 10202"/>
                <a:gd name="connsiteX15-31" fmla="*/ 0 w 10000"/>
                <a:gd name="connsiteY15-32" fmla="*/ 9999 h 10202"/>
                <a:gd name="connsiteX16-33" fmla="*/ 0 w 10000"/>
                <a:gd name="connsiteY16-34" fmla="*/ 8397 h 10202"/>
                <a:gd name="connsiteX17-35" fmla="*/ 1200 w 10000"/>
                <a:gd name="connsiteY17-36" fmla="*/ 7632 h 10202"/>
                <a:gd name="connsiteX18-37" fmla="*/ 2733 w 10000"/>
                <a:gd name="connsiteY18-38" fmla="*/ 6936 h 10202"/>
                <a:gd name="connsiteX19-39" fmla="*/ 3200 w 10000"/>
                <a:gd name="connsiteY19-40" fmla="*/ 6796 h 10202"/>
                <a:gd name="connsiteX20-41" fmla="*/ 3600 w 10000"/>
                <a:gd name="connsiteY20-42" fmla="*/ 6030 h 10202"/>
                <a:gd name="connsiteX21-43" fmla="*/ 3800 w 10000"/>
                <a:gd name="connsiteY21-44" fmla="*/ 6030 h 10202"/>
                <a:gd name="connsiteX22-45" fmla="*/ 3533 w 10000"/>
                <a:gd name="connsiteY22-46" fmla="*/ 5543 h 10202"/>
                <a:gd name="connsiteX23-47" fmla="*/ 3467 w 10000"/>
                <a:gd name="connsiteY23-48" fmla="*/ 4638 h 10202"/>
                <a:gd name="connsiteX24-49" fmla="*/ 3267 w 10000"/>
                <a:gd name="connsiteY24-50" fmla="*/ 4638 h 10202"/>
                <a:gd name="connsiteX25-51" fmla="*/ 2933 w 10000"/>
                <a:gd name="connsiteY25-52" fmla="*/ 3453 h 10202"/>
                <a:gd name="connsiteX26-53" fmla="*/ 3067 w 10000"/>
                <a:gd name="connsiteY26-54" fmla="*/ 2966 h 10202"/>
                <a:gd name="connsiteX27-55" fmla="*/ 3867 w 10000"/>
                <a:gd name="connsiteY27-56" fmla="*/ 251 h 10202"/>
                <a:gd name="connsiteX28-57" fmla="*/ 6000 w 10000"/>
                <a:gd name="connsiteY28-58" fmla="*/ 251 h 10202"/>
                <a:gd name="connsiteX29-59" fmla="*/ 6200 w 10000"/>
                <a:gd name="connsiteY29-60" fmla="*/ 460 h 10202"/>
                <a:gd name="connsiteX30-61" fmla="*/ 6533 w 10000"/>
                <a:gd name="connsiteY30-62" fmla="*/ 460 h 10202"/>
                <a:gd name="connsiteX31-63" fmla="*/ 6800 w 10000"/>
                <a:gd name="connsiteY31-64" fmla="*/ 947 h 10202"/>
                <a:gd name="connsiteX0-65" fmla="*/ 6800 w 10000"/>
                <a:gd name="connsiteY0-66" fmla="*/ 947 h 10202"/>
                <a:gd name="connsiteX1-67" fmla="*/ 6867 w 10000"/>
                <a:gd name="connsiteY1-68" fmla="*/ 1992 h 10202"/>
                <a:gd name="connsiteX2-69" fmla="*/ 6800 w 10000"/>
                <a:gd name="connsiteY2-70" fmla="*/ 2966 h 10202"/>
                <a:gd name="connsiteX3-71" fmla="*/ 6933 w 10000"/>
                <a:gd name="connsiteY3-72" fmla="*/ 3245 h 10202"/>
                <a:gd name="connsiteX4-73" fmla="*/ 6933 w 10000"/>
                <a:gd name="connsiteY4-74" fmla="*/ 4081 h 10202"/>
                <a:gd name="connsiteX5-75" fmla="*/ 6800 w 10000"/>
                <a:gd name="connsiteY5-76" fmla="*/ 4498 h 10202"/>
                <a:gd name="connsiteX6-77" fmla="*/ 6467 w 10000"/>
                <a:gd name="connsiteY6-78" fmla="*/ 4777 h 10202"/>
                <a:gd name="connsiteX7-79" fmla="*/ 6400 w 10000"/>
                <a:gd name="connsiteY7-80" fmla="*/ 5473 h 10202"/>
                <a:gd name="connsiteX8-81" fmla="*/ 6133 w 10000"/>
                <a:gd name="connsiteY8-82" fmla="*/ 6030 h 10202"/>
                <a:gd name="connsiteX9-83" fmla="*/ 6400 w 10000"/>
                <a:gd name="connsiteY9-84" fmla="*/ 6030 h 10202"/>
                <a:gd name="connsiteX10-85" fmla="*/ 6800 w 10000"/>
                <a:gd name="connsiteY10-86" fmla="*/ 6796 h 10202"/>
                <a:gd name="connsiteX11-87" fmla="*/ 7267 w 10000"/>
                <a:gd name="connsiteY11-88" fmla="*/ 6936 h 10202"/>
                <a:gd name="connsiteX12-89" fmla="*/ 8800 w 10000"/>
                <a:gd name="connsiteY12-90" fmla="*/ 7632 h 10202"/>
                <a:gd name="connsiteX13-91" fmla="*/ 10000 w 10000"/>
                <a:gd name="connsiteY13-92" fmla="*/ 8397 h 10202"/>
                <a:gd name="connsiteX14-93" fmla="*/ 10000 w 10000"/>
                <a:gd name="connsiteY14-94" fmla="*/ 9999 h 10202"/>
                <a:gd name="connsiteX15-95" fmla="*/ 0 w 10000"/>
                <a:gd name="connsiteY15-96" fmla="*/ 9999 h 10202"/>
                <a:gd name="connsiteX16-97" fmla="*/ 0 w 10000"/>
                <a:gd name="connsiteY16-98" fmla="*/ 8397 h 10202"/>
                <a:gd name="connsiteX17-99" fmla="*/ 1200 w 10000"/>
                <a:gd name="connsiteY17-100" fmla="*/ 7632 h 10202"/>
                <a:gd name="connsiteX18-101" fmla="*/ 2733 w 10000"/>
                <a:gd name="connsiteY18-102" fmla="*/ 6936 h 10202"/>
                <a:gd name="connsiteX19-103" fmla="*/ 3200 w 10000"/>
                <a:gd name="connsiteY19-104" fmla="*/ 6796 h 10202"/>
                <a:gd name="connsiteX20-105" fmla="*/ 3600 w 10000"/>
                <a:gd name="connsiteY20-106" fmla="*/ 6030 h 10202"/>
                <a:gd name="connsiteX21-107" fmla="*/ 3800 w 10000"/>
                <a:gd name="connsiteY21-108" fmla="*/ 6030 h 10202"/>
                <a:gd name="connsiteX22-109" fmla="*/ 3533 w 10000"/>
                <a:gd name="connsiteY22-110" fmla="*/ 5543 h 10202"/>
                <a:gd name="connsiteX23-111" fmla="*/ 3467 w 10000"/>
                <a:gd name="connsiteY23-112" fmla="*/ 4638 h 10202"/>
                <a:gd name="connsiteX24-113" fmla="*/ 3267 w 10000"/>
                <a:gd name="connsiteY24-114" fmla="*/ 4638 h 10202"/>
                <a:gd name="connsiteX25-115" fmla="*/ 2933 w 10000"/>
                <a:gd name="connsiteY25-116" fmla="*/ 3453 h 10202"/>
                <a:gd name="connsiteX26-117" fmla="*/ 3067 w 10000"/>
                <a:gd name="connsiteY26-118" fmla="*/ 2966 h 10202"/>
                <a:gd name="connsiteX27-119" fmla="*/ 3867 w 10000"/>
                <a:gd name="connsiteY27-120" fmla="*/ 251 h 10202"/>
                <a:gd name="connsiteX28-121" fmla="*/ 6000 w 10000"/>
                <a:gd name="connsiteY28-122" fmla="*/ 251 h 10202"/>
                <a:gd name="connsiteX29-123" fmla="*/ 6200 w 10000"/>
                <a:gd name="connsiteY29-124" fmla="*/ 460 h 10202"/>
                <a:gd name="connsiteX30-125" fmla="*/ 6533 w 10000"/>
                <a:gd name="connsiteY30-126" fmla="*/ 460 h 10202"/>
                <a:gd name="connsiteX31-127" fmla="*/ 6800 w 10000"/>
                <a:gd name="connsiteY31-128" fmla="*/ 947 h 10202"/>
                <a:gd name="connsiteX0-129" fmla="*/ 6800 w 10000"/>
                <a:gd name="connsiteY0-130" fmla="*/ 947 h 10202"/>
                <a:gd name="connsiteX1-131" fmla="*/ 6867 w 10000"/>
                <a:gd name="connsiteY1-132" fmla="*/ 1992 h 10202"/>
                <a:gd name="connsiteX2-133" fmla="*/ 6800 w 10000"/>
                <a:gd name="connsiteY2-134" fmla="*/ 2966 h 10202"/>
                <a:gd name="connsiteX3-135" fmla="*/ 6933 w 10000"/>
                <a:gd name="connsiteY3-136" fmla="*/ 3245 h 10202"/>
                <a:gd name="connsiteX4-137" fmla="*/ 6933 w 10000"/>
                <a:gd name="connsiteY4-138" fmla="*/ 4081 h 10202"/>
                <a:gd name="connsiteX5-139" fmla="*/ 6800 w 10000"/>
                <a:gd name="connsiteY5-140" fmla="*/ 4498 h 10202"/>
                <a:gd name="connsiteX6-141" fmla="*/ 6467 w 10000"/>
                <a:gd name="connsiteY6-142" fmla="*/ 4777 h 10202"/>
                <a:gd name="connsiteX7-143" fmla="*/ 6400 w 10000"/>
                <a:gd name="connsiteY7-144" fmla="*/ 5473 h 10202"/>
                <a:gd name="connsiteX8-145" fmla="*/ 6133 w 10000"/>
                <a:gd name="connsiteY8-146" fmla="*/ 6030 h 10202"/>
                <a:gd name="connsiteX9-147" fmla="*/ 6400 w 10000"/>
                <a:gd name="connsiteY9-148" fmla="*/ 6030 h 10202"/>
                <a:gd name="connsiteX10-149" fmla="*/ 6800 w 10000"/>
                <a:gd name="connsiteY10-150" fmla="*/ 6796 h 10202"/>
                <a:gd name="connsiteX11-151" fmla="*/ 7267 w 10000"/>
                <a:gd name="connsiteY11-152" fmla="*/ 6936 h 10202"/>
                <a:gd name="connsiteX12-153" fmla="*/ 8800 w 10000"/>
                <a:gd name="connsiteY12-154" fmla="*/ 7632 h 10202"/>
                <a:gd name="connsiteX13-155" fmla="*/ 10000 w 10000"/>
                <a:gd name="connsiteY13-156" fmla="*/ 8397 h 10202"/>
                <a:gd name="connsiteX14-157" fmla="*/ 10000 w 10000"/>
                <a:gd name="connsiteY14-158" fmla="*/ 9999 h 10202"/>
                <a:gd name="connsiteX15-159" fmla="*/ 0 w 10000"/>
                <a:gd name="connsiteY15-160" fmla="*/ 9999 h 10202"/>
                <a:gd name="connsiteX16-161" fmla="*/ 0 w 10000"/>
                <a:gd name="connsiteY16-162" fmla="*/ 8397 h 10202"/>
                <a:gd name="connsiteX17-163" fmla="*/ 1200 w 10000"/>
                <a:gd name="connsiteY17-164" fmla="*/ 7632 h 10202"/>
                <a:gd name="connsiteX18-165" fmla="*/ 2733 w 10000"/>
                <a:gd name="connsiteY18-166" fmla="*/ 6936 h 10202"/>
                <a:gd name="connsiteX19-167" fmla="*/ 3200 w 10000"/>
                <a:gd name="connsiteY19-168" fmla="*/ 6796 h 10202"/>
                <a:gd name="connsiteX20-169" fmla="*/ 3600 w 10000"/>
                <a:gd name="connsiteY20-170" fmla="*/ 6030 h 10202"/>
                <a:gd name="connsiteX21-171" fmla="*/ 3800 w 10000"/>
                <a:gd name="connsiteY21-172" fmla="*/ 6030 h 10202"/>
                <a:gd name="connsiteX22-173" fmla="*/ 3533 w 10000"/>
                <a:gd name="connsiteY22-174" fmla="*/ 5543 h 10202"/>
                <a:gd name="connsiteX23-175" fmla="*/ 3467 w 10000"/>
                <a:gd name="connsiteY23-176" fmla="*/ 4638 h 10202"/>
                <a:gd name="connsiteX24-177" fmla="*/ 3267 w 10000"/>
                <a:gd name="connsiteY24-178" fmla="*/ 4638 h 10202"/>
                <a:gd name="connsiteX25-179" fmla="*/ 2933 w 10000"/>
                <a:gd name="connsiteY25-180" fmla="*/ 3453 h 10202"/>
                <a:gd name="connsiteX26-181" fmla="*/ 3067 w 10000"/>
                <a:gd name="connsiteY26-182" fmla="*/ 2966 h 10202"/>
                <a:gd name="connsiteX27-183" fmla="*/ 3867 w 10000"/>
                <a:gd name="connsiteY27-184" fmla="*/ 251 h 10202"/>
                <a:gd name="connsiteX28-185" fmla="*/ 6000 w 10000"/>
                <a:gd name="connsiteY28-186" fmla="*/ 251 h 10202"/>
                <a:gd name="connsiteX29-187" fmla="*/ 6200 w 10000"/>
                <a:gd name="connsiteY29-188" fmla="*/ 460 h 10202"/>
                <a:gd name="connsiteX30-189" fmla="*/ 6533 w 10000"/>
                <a:gd name="connsiteY30-190" fmla="*/ 460 h 10202"/>
                <a:gd name="connsiteX31-191" fmla="*/ 6800 w 10000"/>
                <a:gd name="connsiteY31-192" fmla="*/ 947 h 10202"/>
                <a:gd name="connsiteX0-193" fmla="*/ 6800 w 10000"/>
                <a:gd name="connsiteY0-194" fmla="*/ 947 h 10823"/>
                <a:gd name="connsiteX1-195" fmla="*/ 6867 w 10000"/>
                <a:gd name="connsiteY1-196" fmla="*/ 1992 h 10823"/>
                <a:gd name="connsiteX2-197" fmla="*/ 6800 w 10000"/>
                <a:gd name="connsiteY2-198" fmla="*/ 2966 h 10823"/>
                <a:gd name="connsiteX3-199" fmla="*/ 6933 w 10000"/>
                <a:gd name="connsiteY3-200" fmla="*/ 3245 h 10823"/>
                <a:gd name="connsiteX4-201" fmla="*/ 6933 w 10000"/>
                <a:gd name="connsiteY4-202" fmla="*/ 4081 h 10823"/>
                <a:gd name="connsiteX5-203" fmla="*/ 6800 w 10000"/>
                <a:gd name="connsiteY5-204" fmla="*/ 4498 h 10823"/>
                <a:gd name="connsiteX6-205" fmla="*/ 6467 w 10000"/>
                <a:gd name="connsiteY6-206" fmla="*/ 4777 h 10823"/>
                <a:gd name="connsiteX7-207" fmla="*/ 6400 w 10000"/>
                <a:gd name="connsiteY7-208" fmla="*/ 5473 h 10823"/>
                <a:gd name="connsiteX8-209" fmla="*/ 6133 w 10000"/>
                <a:gd name="connsiteY8-210" fmla="*/ 6030 h 10823"/>
                <a:gd name="connsiteX9-211" fmla="*/ 6400 w 10000"/>
                <a:gd name="connsiteY9-212" fmla="*/ 6030 h 10823"/>
                <a:gd name="connsiteX10-213" fmla="*/ 6800 w 10000"/>
                <a:gd name="connsiteY10-214" fmla="*/ 6796 h 10823"/>
                <a:gd name="connsiteX11-215" fmla="*/ 7267 w 10000"/>
                <a:gd name="connsiteY11-216" fmla="*/ 6936 h 10823"/>
                <a:gd name="connsiteX12-217" fmla="*/ 8800 w 10000"/>
                <a:gd name="connsiteY12-218" fmla="*/ 7632 h 10823"/>
                <a:gd name="connsiteX13-219" fmla="*/ 10000 w 10000"/>
                <a:gd name="connsiteY13-220" fmla="*/ 8397 h 10823"/>
                <a:gd name="connsiteX14-221" fmla="*/ 10000 w 10000"/>
                <a:gd name="connsiteY14-222" fmla="*/ 9999 h 10823"/>
                <a:gd name="connsiteX15-223" fmla="*/ 0 w 10000"/>
                <a:gd name="connsiteY15-224" fmla="*/ 9999 h 10823"/>
                <a:gd name="connsiteX16-225" fmla="*/ 0 w 10000"/>
                <a:gd name="connsiteY16-226" fmla="*/ 8397 h 10823"/>
                <a:gd name="connsiteX17-227" fmla="*/ 1200 w 10000"/>
                <a:gd name="connsiteY17-228" fmla="*/ 7632 h 10823"/>
                <a:gd name="connsiteX18-229" fmla="*/ 2733 w 10000"/>
                <a:gd name="connsiteY18-230" fmla="*/ 6936 h 10823"/>
                <a:gd name="connsiteX19-231" fmla="*/ 3200 w 10000"/>
                <a:gd name="connsiteY19-232" fmla="*/ 6796 h 10823"/>
                <a:gd name="connsiteX20-233" fmla="*/ 3600 w 10000"/>
                <a:gd name="connsiteY20-234" fmla="*/ 6030 h 10823"/>
                <a:gd name="connsiteX21-235" fmla="*/ 3800 w 10000"/>
                <a:gd name="connsiteY21-236" fmla="*/ 6030 h 10823"/>
                <a:gd name="connsiteX22-237" fmla="*/ 3533 w 10000"/>
                <a:gd name="connsiteY22-238" fmla="*/ 5543 h 10823"/>
                <a:gd name="connsiteX23-239" fmla="*/ 3467 w 10000"/>
                <a:gd name="connsiteY23-240" fmla="*/ 4638 h 10823"/>
                <a:gd name="connsiteX24-241" fmla="*/ 3267 w 10000"/>
                <a:gd name="connsiteY24-242" fmla="*/ 4638 h 10823"/>
                <a:gd name="connsiteX25-243" fmla="*/ 2933 w 10000"/>
                <a:gd name="connsiteY25-244" fmla="*/ 3453 h 10823"/>
                <a:gd name="connsiteX26-245" fmla="*/ 3067 w 10000"/>
                <a:gd name="connsiteY26-246" fmla="*/ 2966 h 10823"/>
                <a:gd name="connsiteX27-247" fmla="*/ 3867 w 10000"/>
                <a:gd name="connsiteY27-248" fmla="*/ 251 h 10823"/>
                <a:gd name="connsiteX28-249" fmla="*/ 6000 w 10000"/>
                <a:gd name="connsiteY28-250" fmla="*/ 251 h 10823"/>
                <a:gd name="connsiteX29-251" fmla="*/ 6200 w 10000"/>
                <a:gd name="connsiteY29-252" fmla="*/ 460 h 10823"/>
                <a:gd name="connsiteX30-253" fmla="*/ 6533 w 10000"/>
                <a:gd name="connsiteY30-254" fmla="*/ 460 h 10823"/>
                <a:gd name="connsiteX31-255" fmla="*/ 6800 w 10000"/>
                <a:gd name="connsiteY31-256" fmla="*/ 947 h 10823"/>
                <a:gd name="connsiteX0-257" fmla="*/ 6800 w 10000"/>
                <a:gd name="connsiteY0-258" fmla="*/ 947 h 11067"/>
                <a:gd name="connsiteX1-259" fmla="*/ 6867 w 10000"/>
                <a:gd name="connsiteY1-260" fmla="*/ 1992 h 11067"/>
                <a:gd name="connsiteX2-261" fmla="*/ 6800 w 10000"/>
                <a:gd name="connsiteY2-262" fmla="*/ 2966 h 11067"/>
                <a:gd name="connsiteX3-263" fmla="*/ 6933 w 10000"/>
                <a:gd name="connsiteY3-264" fmla="*/ 3245 h 11067"/>
                <a:gd name="connsiteX4-265" fmla="*/ 6933 w 10000"/>
                <a:gd name="connsiteY4-266" fmla="*/ 4081 h 11067"/>
                <a:gd name="connsiteX5-267" fmla="*/ 6800 w 10000"/>
                <a:gd name="connsiteY5-268" fmla="*/ 4498 h 11067"/>
                <a:gd name="connsiteX6-269" fmla="*/ 6467 w 10000"/>
                <a:gd name="connsiteY6-270" fmla="*/ 4777 h 11067"/>
                <a:gd name="connsiteX7-271" fmla="*/ 6400 w 10000"/>
                <a:gd name="connsiteY7-272" fmla="*/ 5473 h 11067"/>
                <a:gd name="connsiteX8-273" fmla="*/ 6133 w 10000"/>
                <a:gd name="connsiteY8-274" fmla="*/ 6030 h 11067"/>
                <a:gd name="connsiteX9-275" fmla="*/ 6400 w 10000"/>
                <a:gd name="connsiteY9-276" fmla="*/ 6030 h 11067"/>
                <a:gd name="connsiteX10-277" fmla="*/ 6800 w 10000"/>
                <a:gd name="connsiteY10-278" fmla="*/ 6796 h 11067"/>
                <a:gd name="connsiteX11-279" fmla="*/ 7267 w 10000"/>
                <a:gd name="connsiteY11-280" fmla="*/ 6936 h 11067"/>
                <a:gd name="connsiteX12-281" fmla="*/ 8800 w 10000"/>
                <a:gd name="connsiteY12-282" fmla="*/ 7632 h 11067"/>
                <a:gd name="connsiteX13-283" fmla="*/ 10000 w 10000"/>
                <a:gd name="connsiteY13-284" fmla="*/ 8397 h 11067"/>
                <a:gd name="connsiteX14-285" fmla="*/ 10000 w 10000"/>
                <a:gd name="connsiteY14-286" fmla="*/ 9999 h 11067"/>
                <a:gd name="connsiteX15-287" fmla="*/ 0 w 10000"/>
                <a:gd name="connsiteY15-288" fmla="*/ 9999 h 11067"/>
                <a:gd name="connsiteX16-289" fmla="*/ 0 w 10000"/>
                <a:gd name="connsiteY16-290" fmla="*/ 8397 h 11067"/>
                <a:gd name="connsiteX17-291" fmla="*/ 1200 w 10000"/>
                <a:gd name="connsiteY17-292" fmla="*/ 7632 h 11067"/>
                <a:gd name="connsiteX18-293" fmla="*/ 2733 w 10000"/>
                <a:gd name="connsiteY18-294" fmla="*/ 6936 h 11067"/>
                <a:gd name="connsiteX19-295" fmla="*/ 3200 w 10000"/>
                <a:gd name="connsiteY19-296" fmla="*/ 6796 h 11067"/>
                <a:gd name="connsiteX20-297" fmla="*/ 3600 w 10000"/>
                <a:gd name="connsiteY20-298" fmla="*/ 6030 h 11067"/>
                <a:gd name="connsiteX21-299" fmla="*/ 3800 w 10000"/>
                <a:gd name="connsiteY21-300" fmla="*/ 6030 h 11067"/>
                <a:gd name="connsiteX22-301" fmla="*/ 3533 w 10000"/>
                <a:gd name="connsiteY22-302" fmla="*/ 5543 h 11067"/>
                <a:gd name="connsiteX23-303" fmla="*/ 3467 w 10000"/>
                <a:gd name="connsiteY23-304" fmla="*/ 4638 h 11067"/>
                <a:gd name="connsiteX24-305" fmla="*/ 3267 w 10000"/>
                <a:gd name="connsiteY24-306" fmla="*/ 4638 h 11067"/>
                <a:gd name="connsiteX25-307" fmla="*/ 2933 w 10000"/>
                <a:gd name="connsiteY25-308" fmla="*/ 3453 h 11067"/>
                <a:gd name="connsiteX26-309" fmla="*/ 3067 w 10000"/>
                <a:gd name="connsiteY26-310" fmla="*/ 2966 h 11067"/>
                <a:gd name="connsiteX27-311" fmla="*/ 3867 w 10000"/>
                <a:gd name="connsiteY27-312" fmla="*/ 251 h 11067"/>
                <a:gd name="connsiteX28-313" fmla="*/ 6000 w 10000"/>
                <a:gd name="connsiteY28-314" fmla="*/ 251 h 11067"/>
                <a:gd name="connsiteX29-315" fmla="*/ 6200 w 10000"/>
                <a:gd name="connsiteY29-316" fmla="*/ 460 h 11067"/>
                <a:gd name="connsiteX30-317" fmla="*/ 6533 w 10000"/>
                <a:gd name="connsiteY30-318" fmla="*/ 460 h 11067"/>
                <a:gd name="connsiteX31-319" fmla="*/ 6800 w 10000"/>
                <a:gd name="connsiteY31-320" fmla="*/ 947 h 11067"/>
                <a:gd name="connsiteX0-321" fmla="*/ 6800 w 10000"/>
                <a:gd name="connsiteY0-322" fmla="*/ 947 h 11108"/>
                <a:gd name="connsiteX1-323" fmla="*/ 6867 w 10000"/>
                <a:gd name="connsiteY1-324" fmla="*/ 1992 h 11108"/>
                <a:gd name="connsiteX2-325" fmla="*/ 6800 w 10000"/>
                <a:gd name="connsiteY2-326" fmla="*/ 2966 h 11108"/>
                <a:gd name="connsiteX3-327" fmla="*/ 6933 w 10000"/>
                <a:gd name="connsiteY3-328" fmla="*/ 3245 h 11108"/>
                <a:gd name="connsiteX4-329" fmla="*/ 6933 w 10000"/>
                <a:gd name="connsiteY4-330" fmla="*/ 4081 h 11108"/>
                <a:gd name="connsiteX5-331" fmla="*/ 6800 w 10000"/>
                <a:gd name="connsiteY5-332" fmla="*/ 4498 h 11108"/>
                <a:gd name="connsiteX6-333" fmla="*/ 6467 w 10000"/>
                <a:gd name="connsiteY6-334" fmla="*/ 4777 h 11108"/>
                <a:gd name="connsiteX7-335" fmla="*/ 6400 w 10000"/>
                <a:gd name="connsiteY7-336" fmla="*/ 5473 h 11108"/>
                <a:gd name="connsiteX8-337" fmla="*/ 6133 w 10000"/>
                <a:gd name="connsiteY8-338" fmla="*/ 6030 h 11108"/>
                <a:gd name="connsiteX9-339" fmla="*/ 6400 w 10000"/>
                <a:gd name="connsiteY9-340" fmla="*/ 6030 h 11108"/>
                <a:gd name="connsiteX10-341" fmla="*/ 6800 w 10000"/>
                <a:gd name="connsiteY10-342" fmla="*/ 6796 h 11108"/>
                <a:gd name="connsiteX11-343" fmla="*/ 7267 w 10000"/>
                <a:gd name="connsiteY11-344" fmla="*/ 6936 h 11108"/>
                <a:gd name="connsiteX12-345" fmla="*/ 8800 w 10000"/>
                <a:gd name="connsiteY12-346" fmla="*/ 7632 h 11108"/>
                <a:gd name="connsiteX13-347" fmla="*/ 10000 w 10000"/>
                <a:gd name="connsiteY13-348" fmla="*/ 8397 h 11108"/>
                <a:gd name="connsiteX14-349" fmla="*/ 10000 w 10000"/>
                <a:gd name="connsiteY14-350" fmla="*/ 9999 h 11108"/>
                <a:gd name="connsiteX15-351" fmla="*/ 0 w 10000"/>
                <a:gd name="connsiteY15-352" fmla="*/ 9999 h 11108"/>
                <a:gd name="connsiteX16-353" fmla="*/ 0 w 10000"/>
                <a:gd name="connsiteY16-354" fmla="*/ 8397 h 11108"/>
                <a:gd name="connsiteX17-355" fmla="*/ 1200 w 10000"/>
                <a:gd name="connsiteY17-356" fmla="*/ 7632 h 11108"/>
                <a:gd name="connsiteX18-357" fmla="*/ 2733 w 10000"/>
                <a:gd name="connsiteY18-358" fmla="*/ 6936 h 11108"/>
                <a:gd name="connsiteX19-359" fmla="*/ 3200 w 10000"/>
                <a:gd name="connsiteY19-360" fmla="*/ 6796 h 11108"/>
                <a:gd name="connsiteX20-361" fmla="*/ 3600 w 10000"/>
                <a:gd name="connsiteY20-362" fmla="*/ 6030 h 11108"/>
                <a:gd name="connsiteX21-363" fmla="*/ 3800 w 10000"/>
                <a:gd name="connsiteY21-364" fmla="*/ 6030 h 11108"/>
                <a:gd name="connsiteX22-365" fmla="*/ 3533 w 10000"/>
                <a:gd name="connsiteY22-366" fmla="*/ 5543 h 11108"/>
                <a:gd name="connsiteX23-367" fmla="*/ 3467 w 10000"/>
                <a:gd name="connsiteY23-368" fmla="*/ 4638 h 11108"/>
                <a:gd name="connsiteX24-369" fmla="*/ 3267 w 10000"/>
                <a:gd name="connsiteY24-370" fmla="*/ 4638 h 11108"/>
                <a:gd name="connsiteX25-371" fmla="*/ 2933 w 10000"/>
                <a:gd name="connsiteY25-372" fmla="*/ 3453 h 11108"/>
                <a:gd name="connsiteX26-373" fmla="*/ 3067 w 10000"/>
                <a:gd name="connsiteY26-374" fmla="*/ 2966 h 11108"/>
                <a:gd name="connsiteX27-375" fmla="*/ 3867 w 10000"/>
                <a:gd name="connsiteY27-376" fmla="*/ 251 h 11108"/>
                <a:gd name="connsiteX28-377" fmla="*/ 6000 w 10000"/>
                <a:gd name="connsiteY28-378" fmla="*/ 251 h 11108"/>
                <a:gd name="connsiteX29-379" fmla="*/ 6200 w 10000"/>
                <a:gd name="connsiteY29-380" fmla="*/ 460 h 11108"/>
                <a:gd name="connsiteX30-381" fmla="*/ 6533 w 10000"/>
                <a:gd name="connsiteY30-382" fmla="*/ 460 h 11108"/>
                <a:gd name="connsiteX31-383" fmla="*/ 6800 w 10000"/>
                <a:gd name="connsiteY31-384" fmla="*/ 947 h 11108"/>
                <a:gd name="connsiteX0-385" fmla="*/ 6800 w 10000"/>
                <a:gd name="connsiteY0-386" fmla="*/ 947 h 11143"/>
                <a:gd name="connsiteX1-387" fmla="*/ 6867 w 10000"/>
                <a:gd name="connsiteY1-388" fmla="*/ 1992 h 11143"/>
                <a:gd name="connsiteX2-389" fmla="*/ 6800 w 10000"/>
                <a:gd name="connsiteY2-390" fmla="*/ 2966 h 11143"/>
                <a:gd name="connsiteX3-391" fmla="*/ 6933 w 10000"/>
                <a:gd name="connsiteY3-392" fmla="*/ 3245 h 11143"/>
                <a:gd name="connsiteX4-393" fmla="*/ 6933 w 10000"/>
                <a:gd name="connsiteY4-394" fmla="*/ 4081 h 11143"/>
                <a:gd name="connsiteX5-395" fmla="*/ 6800 w 10000"/>
                <a:gd name="connsiteY5-396" fmla="*/ 4498 h 11143"/>
                <a:gd name="connsiteX6-397" fmla="*/ 6467 w 10000"/>
                <a:gd name="connsiteY6-398" fmla="*/ 4777 h 11143"/>
                <a:gd name="connsiteX7-399" fmla="*/ 6400 w 10000"/>
                <a:gd name="connsiteY7-400" fmla="*/ 5473 h 11143"/>
                <a:gd name="connsiteX8-401" fmla="*/ 6133 w 10000"/>
                <a:gd name="connsiteY8-402" fmla="*/ 6030 h 11143"/>
                <a:gd name="connsiteX9-403" fmla="*/ 6400 w 10000"/>
                <a:gd name="connsiteY9-404" fmla="*/ 6030 h 11143"/>
                <a:gd name="connsiteX10-405" fmla="*/ 6800 w 10000"/>
                <a:gd name="connsiteY10-406" fmla="*/ 6796 h 11143"/>
                <a:gd name="connsiteX11-407" fmla="*/ 7267 w 10000"/>
                <a:gd name="connsiteY11-408" fmla="*/ 6936 h 11143"/>
                <a:gd name="connsiteX12-409" fmla="*/ 8800 w 10000"/>
                <a:gd name="connsiteY12-410" fmla="*/ 7632 h 11143"/>
                <a:gd name="connsiteX13-411" fmla="*/ 10000 w 10000"/>
                <a:gd name="connsiteY13-412" fmla="*/ 8397 h 11143"/>
                <a:gd name="connsiteX14-413" fmla="*/ 10000 w 10000"/>
                <a:gd name="connsiteY14-414" fmla="*/ 9999 h 11143"/>
                <a:gd name="connsiteX15-415" fmla="*/ 0 w 10000"/>
                <a:gd name="connsiteY15-416" fmla="*/ 9999 h 11143"/>
                <a:gd name="connsiteX16-417" fmla="*/ 0 w 10000"/>
                <a:gd name="connsiteY16-418" fmla="*/ 8397 h 11143"/>
                <a:gd name="connsiteX17-419" fmla="*/ 1200 w 10000"/>
                <a:gd name="connsiteY17-420" fmla="*/ 7632 h 11143"/>
                <a:gd name="connsiteX18-421" fmla="*/ 2733 w 10000"/>
                <a:gd name="connsiteY18-422" fmla="*/ 6936 h 11143"/>
                <a:gd name="connsiteX19-423" fmla="*/ 3200 w 10000"/>
                <a:gd name="connsiteY19-424" fmla="*/ 6796 h 11143"/>
                <a:gd name="connsiteX20-425" fmla="*/ 3600 w 10000"/>
                <a:gd name="connsiteY20-426" fmla="*/ 6030 h 11143"/>
                <a:gd name="connsiteX21-427" fmla="*/ 3800 w 10000"/>
                <a:gd name="connsiteY21-428" fmla="*/ 6030 h 11143"/>
                <a:gd name="connsiteX22-429" fmla="*/ 3533 w 10000"/>
                <a:gd name="connsiteY22-430" fmla="*/ 5543 h 11143"/>
                <a:gd name="connsiteX23-431" fmla="*/ 3467 w 10000"/>
                <a:gd name="connsiteY23-432" fmla="*/ 4638 h 11143"/>
                <a:gd name="connsiteX24-433" fmla="*/ 3267 w 10000"/>
                <a:gd name="connsiteY24-434" fmla="*/ 4638 h 11143"/>
                <a:gd name="connsiteX25-435" fmla="*/ 2933 w 10000"/>
                <a:gd name="connsiteY25-436" fmla="*/ 3453 h 11143"/>
                <a:gd name="connsiteX26-437" fmla="*/ 3067 w 10000"/>
                <a:gd name="connsiteY26-438" fmla="*/ 2966 h 11143"/>
                <a:gd name="connsiteX27-439" fmla="*/ 3867 w 10000"/>
                <a:gd name="connsiteY27-440" fmla="*/ 251 h 11143"/>
                <a:gd name="connsiteX28-441" fmla="*/ 6000 w 10000"/>
                <a:gd name="connsiteY28-442" fmla="*/ 251 h 11143"/>
                <a:gd name="connsiteX29-443" fmla="*/ 6200 w 10000"/>
                <a:gd name="connsiteY29-444" fmla="*/ 460 h 11143"/>
                <a:gd name="connsiteX30-445" fmla="*/ 6533 w 10000"/>
                <a:gd name="connsiteY30-446" fmla="*/ 460 h 11143"/>
                <a:gd name="connsiteX31-447" fmla="*/ 6800 w 10000"/>
                <a:gd name="connsiteY31-448" fmla="*/ 947 h 111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000" h="11143">
                  <a:moveTo>
                    <a:pt x="6800" y="947"/>
                  </a:moveTo>
                  <a:cubicBezTo>
                    <a:pt x="6867" y="1296"/>
                    <a:pt x="6867" y="1574"/>
                    <a:pt x="6867" y="1992"/>
                  </a:cubicBezTo>
                  <a:cubicBezTo>
                    <a:pt x="6867" y="2131"/>
                    <a:pt x="6800" y="2757"/>
                    <a:pt x="6800" y="2966"/>
                  </a:cubicBezTo>
                  <a:cubicBezTo>
                    <a:pt x="6800" y="3105"/>
                    <a:pt x="6867" y="3105"/>
                    <a:pt x="6933" y="3245"/>
                  </a:cubicBezTo>
                  <a:cubicBezTo>
                    <a:pt x="7000" y="3523"/>
                    <a:pt x="7000" y="3872"/>
                    <a:pt x="6933" y="4081"/>
                  </a:cubicBezTo>
                  <a:cubicBezTo>
                    <a:pt x="6933" y="4220"/>
                    <a:pt x="6867" y="4359"/>
                    <a:pt x="6800" y="4498"/>
                  </a:cubicBezTo>
                  <a:cubicBezTo>
                    <a:pt x="6733" y="4638"/>
                    <a:pt x="6533" y="4638"/>
                    <a:pt x="6467" y="4777"/>
                  </a:cubicBezTo>
                  <a:cubicBezTo>
                    <a:pt x="6400" y="4986"/>
                    <a:pt x="6467" y="5194"/>
                    <a:pt x="6400" y="5473"/>
                  </a:cubicBezTo>
                  <a:cubicBezTo>
                    <a:pt x="6333" y="5682"/>
                    <a:pt x="6133" y="5682"/>
                    <a:pt x="6133" y="6030"/>
                  </a:cubicBezTo>
                  <a:lnTo>
                    <a:pt x="6400" y="6030"/>
                  </a:lnTo>
                  <a:cubicBezTo>
                    <a:pt x="6467" y="6240"/>
                    <a:pt x="6667" y="6657"/>
                    <a:pt x="6800" y="6796"/>
                  </a:cubicBezTo>
                  <a:cubicBezTo>
                    <a:pt x="6933" y="6866"/>
                    <a:pt x="7133" y="6866"/>
                    <a:pt x="7267" y="6936"/>
                  </a:cubicBezTo>
                  <a:lnTo>
                    <a:pt x="8800" y="7632"/>
                  </a:lnTo>
                  <a:cubicBezTo>
                    <a:pt x="9267" y="7840"/>
                    <a:pt x="9867" y="7910"/>
                    <a:pt x="10000" y="8397"/>
                  </a:cubicBezTo>
                  <a:lnTo>
                    <a:pt x="10000" y="9999"/>
                  </a:lnTo>
                  <a:cubicBezTo>
                    <a:pt x="7410" y="11337"/>
                    <a:pt x="4246" y="11703"/>
                    <a:pt x="0" y="9999"/>
                  </a:cubicBezTo>
                  <a:lnTo>
                    <a:pt x="0" y="8397"/>
                  </a:lnTo>
                  <a:cubicBezTo>
                    <a:pt x="200" y="7910"/>
                    <a:pt x="733" y="7840"/>
                    <a:pt x="1200" y="7632"/>
                  </a:cubicBezTo>
                  <a:lnTo>
                    <a:pt x="2733" y="6936"/>
                  </a:lnTo>
                  <a:cubicBezTo>
                    <a:pt x="2933" y="6866"/>
                    <a:pt x="3067" y="6866"/>
                    <a:pt x="3200" y="6796"/>
                  </a:cubicBezTo>
                  <a:cubicBezTo>
                    <a:pt x="3333" y="6657"/>
                    <a:pt x="3533" y="6240"/>
                    <a:pt x="3600" y="6030"/>
                  </a:cubicBezTo>
                  <a:lnTo>
                    <a:pt x="3800" y="6030"/>
                  </a:lnTo>
                  <a:cubicBezTo>
                    <a:pt x="3800" y="5751"/>
                    <a:pt x="3600" y="5682"/>
                    <a:pt x="3533" y="5543"/>
                  </a:cubicBezTo>
                  <a:cubicBezTo>
                    <a:pt x="3533" y="5264"/>
                    <a:pt x="3533" y="4916"/>
                    <a:pt x="3467" y="4638"/>
                  </a:cubicBezTo>
                  <a:cubicBezTo>
                    <a:pt x="3467" y="4707"/>
                    <a:pt x="3267" y="4638"/>
                    <a:pt x="3267" y="4638"/>
                  </a:cubicBezTo>
                  <a:cubicBezTo>
                    <a:pt x="3000" y="4429"/>
                    <a:pt x="3000" y="3733"/>
                    <a:pt x="2933" y="3453"/>
                  </a:cubicBezTo>
                  <a:cubicBezTo>
                    <a:pt x="2933" y="3314"/>
                    <a:pt x="3133" y="3175"/>
                    <a:pt x="3067" y="2966"/>
                  </a:cubicBezTo>
                  <a:cubicBezTo>
                    <a:pt x="2800" y="1505"/>
                    <a:pt x="3200" y="529"/>
                    <a:pt x="3867" y="251"/>
                  </a:cubicBezTo>
                  <a:cubicBezTo>
                    <a:pt x="4333" y="112"/>
                    <a:pt x="5200" y="-236"/>
                    <a:pt x="6000" y="251"/>
                  </a:cubicBezTo>
                  <a:lnTo>
                    <a:pt x="6200" y="460"/>
                  </a:lnTo>
                  <a:lnTo>
                    <a:pt x="6533" y="460"/>
                  </a:lnTo>
                  <a:cubicBezTo>
                    <a:pt x="6667" y="599"/>
                    <a:pt x="6800" y="947"/>
                    <a:pt x="6800" y="9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8" name="椭圆 7"/>
          <p:cNvSpPr/>
          <p:nvPr/>
        </p:nvSpPr>
        <p:spPr>
          <a:xfrm>
            <a:off x="4857750" y="2044625"/>
            <a:ext cx="2476500" cy="2476500"/>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61671" y="4712184"/>
            <a:ext cx="7068666" cy="769441"/>
          </a:xfrm>
          <a:prstGeom prst="rect">
            <a:avLst/>
          </a:prstGeom>
        </p:spPr>
        <p:txBody>
          <a:bodyPr wrap="none">
            <a:spAutoFit/>
          </a:bodyPr>
          <a:lstStyle/>
          <a:p>
            <a:pPr algn="ctr"/>
            <a:r>
              <a:rPr lang="en-US" altLang="zh-CN" sz="4400" b="1" dirty="0" smtClean="0">
                <a:solidFill>
                  <a:schemeClr val="bg1"/>
                </a:solidFill>
                <a:effectLst>
                  <a:reflection blurRad="6350" stA="55000" endA="300" endPos="45500" dir="5400000" sy="-100000" algn="bl" rotWithShape="0"/>
                </a:effectLst>
              </a:rPr>
              <a:t>THANKS FOR WATCHING</a:t>
            </a:r>
            <a:endParaRPr lang="en-US" altLang="zh-CN" sz="4400" b="1" dirty="0" smtClean="0">
              <a:solidFill>
                <a:schemeClr val="bg1"/>
              </a:solidFill>
              <a:effectLst>
                <a:reflection blurRad="6350" stA="55000" endA="300" endPos="45500" dir="5400000" sy="-100000" algn="bl" rotWithShape="0"/>
              </a:effectLst>
            </a:endParaRPr>
          </a:p>
        </p:txBody>
      </p:sp>
      <p:sp>
        <p:nvSpPr>
          <p:cNvPr id="10" name="文本框 9"/>
          <p:cNvSpPr txBox="1"/>
          <p:nvPr/>
        </p:nvSpPr>
        <p:spPr>
          <a:xfrm>
            <a:off x="5471795" y="5747070"/>
            <a:ext cx="1249680" cy="521970"/>
          </a:xfrm>
          <a:prstGeom prst="rect">
            <a:avLst/>
          </a:prstGeom>
          <a:noFill/>
        </p:spPr>
        <p:txBody>
          <a:bodyPr wrap="none" rtlCol="0">
            <a:spAutoFit/>
          </a:bodyPr>
          <a:lstStyle/>
          <a:p>
            <a:pPr algn="ctr"/>
            <a:r>
              <a:rPr lang="zh-CN" altLang="en-US" sz="2800" dirty="0" smtClean="0">
                <a:solidFill>
                  <a:schemeClr val="bg1"/>
                </a:solidFill>
              </a:rPr>
              <a:t>黄星程</a:t>
            </a:r>
            <a:endParaRPr lang="zh-CN" altLang="en-US" sz="2800" dirty="0" smtClean="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6363970"/>
            <a:ext cx="12311380" cy="76200"/>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flipV="1">
            <a:off x="0" y="-1"/>
            <a:ext cx="7010400" cy="1314450"/>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9" name="矩形 8"/>
          <p:cNvSpPr/>
          <p:nvPr/>
        </p:nvSpPr>
        <p:spPr>
          <a:xfrm>
            <a:off x="2395854" y="3230612"/>
            <a:ext cx="7040880" cy="645160"/>
          </a:xfrm>
          <a:prstGeom prst="rect">
            <a:avLst/>
          </a:prstGeom>
        </p:spPr>
        <p:txBody>
          <a:bodyPr wrap="none">
            <a:spAutoFit/>
          </a:bodyPr>
          <a:lstStyle/>
          <a:p>
            <a:pPr algn="l"/>
            <a:r>
              <a:rPr lang="zh-CN" altLang="en-US" sz="3600" dirty="0">
                <a:solidFill>
                  <a:schemeClr val="accent6"/>
                </a:solidFill>
                <a:sym typeface="+mn-ea"/>
              </a:rPr>
              <a:t>公司创业历程、创始人及文化特质</a:t>
            </a:r>
            <a:endParaRPr lang="zh-CN" altLang="en-US" sz="3600" dirty="0">
              <a:solidFill>
                <a:schemeClr val="accent6"/>
              </a:solidFill>
              <a:sym typeface="+mn-ea"/>
            </a:endParaRPr>
          </a:p>
        </p:txBody>
      </p:sp>
      <p:sp>
        <p:nvSpPr>
          <p:cNvPr id="10" name="矩形 9"/>
          <p:cNvSpPr/>
          <p:nvPr/>
        </p:nvSpPr>
        <p:spPr>
          <a:xfrm>
            <a:off x="1428750" y="3230577"/>
            <a:ext cx="967104" cy="662907"/>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solidFill>
                  <a:schemeClr val="bg1"/>
                </a:solidFill>
              </a:rPr>
              <a:t>01</a:t>
            </a:r>
            <a:endParaRPr lang="zh-CN" altLang="en-US" sz="4800" b="1" dirty="0">
              <a:solidFill>
                <a:schemeClr val="bg1"/>
              </a:solidFill>
            </a:endParaRPr>
          </a:p>
        </p:txBody>
      </p:sp>
      <p:sp>
        <p:nvSpPr>
          <p:cNvPr id="11" name="文本框 10"/>
          <p:cNvSpPr txBox="1"/>
          <p:nvPr/>
        </p:nvSpPr>
        <p:spPr>
          <a:xfrm>
            <a:off x="597043" y="334058"/>
            <a:ext cx="3840480" cy="645160"/>
          </a:xfrm>
          <a:prstGeom prst="rect">
            <a:avLst/>
          </a:prstGeom>
          <a:noFill/>
        </p:spPr>
        <p:txBody>
          <a:bodyPr wrap="none" rtlCol="0">
            <a:spAutoFit/>
          </a:bodyPr>
          <a:lstStyle/>
          <a:p>
            <a:pPr algn="l"/>
            <a:r>
              <a:rPr lang="zh-CN" sz="3600" b="1" dirty="0" smtClean="0">
                <a:solidFill>
                  <a:schemeClr val="bg1"/>
                </a:solidFill>
              </a:rPr>
              <a:t>春秋航空</a:t>
            </a:r>
            <a:r>
              <a:rPr lang="zh-CN" sz="3600" b="1" dirty="0" smtClean="0">
                <a:solidFill>
                  <a:schemeClr val="bg1"/>
                </a:solidFill>
                <a:sym typeface="+mn-ea"/>
              </a:rPr>
              <a:t>价值评估</a:t>
            </a:r>
            <a:endParaRPr lang="zh-CN" sz="3600" b="1" dirty="0" smtClean="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V="1">
            <a:off x="0" y="0"/>
            <a:ext cx="12192000" cy="1327979"/>
          </a:xfrm>
          <a:custGeom>
            <a:avLst/>
            <a:gdLst>
              <a:gd name="connsiteX0" fmla="*/ 0 w 12192000"/>
              <a:gd name="connsiteY0" fmla="*/ 1327979 h 1327979"/>
              <a:gd name="connsiteX1" fmla="*/ 12192000 w 12192000"/>
              <a:gd name="connsiteY1" fmla="*/ 1327979 h 1327979"/>
              <a:gd name="connsiteX2" fmla="*/ 12192000 w 12192000"/>
              <a:gd name="connsiteY2" fmla="*/ 870779 h 1327979"/>
              <a:gd name="connsiteX3" fmla="*/ 7562844 w 12192000"/>
              <a:gd name="connsiteY3" fmla="*/ 870779 h 1327979"/>
              <a:gd name="connsiteX4" fmla="*/ 7397873 w 12192000"/>
              <a:gd name="connsiteY4" fmla="*/ 818383 h 1327979"/>
              <a:gd name="connsiteX5" fmla="*/ 5990049 w 12192000"/>
              <a:gd name="connsiteY5" fmla="*/ 6 h 1327979"/>
              <a:gd name="connsiteX6" fmla="*/ 105952 w 12192000"/>
              <a:gd name="connsiteY6" fmla="*/ 6 h 1327979"/>
              <a:gd name="connsiteX7" fmla="*/ 0 w 12192000"/>
              <a:gd name="connsiteY7" fmla="*/ 3363 h 1327979"/>
              <a:gd name="connsiteX8" fmla="*/ 0 w 12192000"/>
              <a:gd name="connsiteY8" fmla="*/ 870779 h 1327979"/>
              <a:gd name="connsiteX9" fmla="*/ 0 w 12192000"/>
              <a:gd name="connsiteY9" fmla="*/ 870781 h 132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3" name="任意多边形 2"/>
          <p:cNvSpPr/>
          <p:nvPr/>
        </p:nvSpPr>
        <p:spPr>
          <a:xfrm flipH="1">
            <a:off x="6096000" y="420914"/>
            <a:ext cx="6096000" cy="907141"/>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4" name="文本框 3"/>
          <p:cNvSpPr txBox="1"/>
          <p:nvPr/>
        </p:nvSpPr>
        <p:spPr>
          <a:xfrm>
            <a:off x="597043" y="334058"/>
            <a:ext cx="3383280" cy="645160"/>
          </a:xfrm>
          <a:prstGeom prst="rect">
            <a:avLst/>
          </a:prstGeom>
          <a:noFill/>
        </p:spPr>
        <p:txBody>
          <a:bodyPr wrap="none" rtlCol="0">
            <a:spAutoFit/>
          </a:bodyPr>
          <a:lstStyle/>
          <a:p>
            <a:r>
              <a:rPr lang="zh-CN" sz="3600" b="1" dirty="0" smtClean="0">
                <a:solidFill>
                  <a:schemeClr val="bg1"/>
                </a:solidFill>
              </a:rPr>
              <a:t>公司的创业过程</a:t>
            </a:r>
            <a:endParaRPr lang="zh-CN" sz="3600" b="1" dirty="0">
              <a:solidFill>
                <a:schemeClr val="bg1"/>
              </a:solidFill>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b="13805"/>
          <a:stretch>
            <a:fillRect/>
          </a:stretch>
        </p:blipFill>
        <p:spPr>
          <a:xfrm>
            <a:off x="8456443" y="1705823"/>
            <a:ext cx="3240401" cy="2150049"/>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1733" y="1705824"/>
            <a:ext cx="3243243" cy="2160000"/>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4088" y="1705824"/>
            <a:ext cx="3243243" cy="2160000"/>
          </a:xfrm>
          <a:prstGeom prst="rect">
            <a:avLst/>
          </a:prstGeom>
        </p:spPr>
      </p:pic>
      <p:sp>
        <p:nvSpPr>
          <p:cNvPr id="9" name="矩形 8"/>
          <p:cNvSpPr/>
          <p:nvPr/>
        </p:nvSpPr>
        <p:spPr>
          <a:xfrm>
            <a:off x="771733" y="3855873"/>
            <a:ext cx="468000" cy="468000"/>
          </a:xfrm>
          <a:prstGeom prst="rect">
            <a:avLst/>
          </a:pr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239734" y="3855872"/>
            <a:ext cx="2775242" cy="468000"/>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前身</a:t>
            </a:r>
            <a:endParaRPr lang="zh-CN" altLang="en-US" dirty="0"/>
          </a:p>
        </p:txBody>
      </p:sp>
      <p:sp>
        <p:nvSpPr>
          <p:cNvPr id="11" name="Freeform 1102"/>
          <p:cNvSpPr>
            <a:spLocks noChangeAspect="1" noEditPoints="1"/>
          </p:cNvSpPr>
          <p:nvPr/>
        </p:nvSpPr>
        <p:spPr bwMode="auto">
          <a:xfrm>
            <a:off x="825734" y="3909872"/>
            <a:ext cx="360000" cy="360000"/>
          </a:xfrm>
          <a:custGeom>
            <a:avLst/>
            <a:gdLst>
              <a:gd name="T0" fmla="*/ 73 w 146"/>
              <a:gd name="T1" fmla="*/ 0 h 146"/>
              <a:gd name="T2" fmla="*/ 0 w 146"/>
              <a:gd name="T3" fmla="*/ 73 h 146"/>
              <a:gd name="T4" fmla="*/ 73 w 146"/>
              <a:gd name="T5" fmla="*/ 146 h 146"/>
              <a:gd name="T6" fmla="*/ 146 w 146"/>
              <a:gd name="T7" fmla="*/ 73 h 146"/>
              <a:gd name="T8" fmla="*/ 73 w 146"/>
              <a:gd name="T9" fmla="*/ 0 h 146"/>
              <a:gd name="T10" fmla="*/ 104 w 146"/>
              <a:gd name="T11" fmla="*/ 119 h 146"/>
              <a:gd name="T12" fmla="*/ 73 w 146"/>
              <a:gd name="T13" fmla="*/ 100 h 146"/>
              <a:gd name="T14" fmla="*/ 42 w 146"/>
              <a:gd name="T15" fmla="*/ 119 h 146"/>
              <a:gd name="T16" fmla="*/ 50 w 146"/>
              <a:gd name="T17" fmla="*/ 83 h 146"/>
              <a:gd name="T18" fmla="*/ 22 w 146"/>
              <a:gd name="T19" fmla="*/ 59 h 146"/>
              <a:gd name="T20" fmla="*/ 59 w 146"/>
              <a:gd name="T21" fmla="*/ 56 h 146"/>
              <a:gd name="T22" fmla="*/ 73 w 146"/>
              <a:gd name="T23" fmla="*/ 22 h 146"/>
              <a:gd name="T24" fmla="*/ 87 w 146"/>
              <a:gd name="T25" fmla="*/ 56 h 146"/>
              <a:gd name="T26" fmla="*/ 124 w 146"/>
              <a:gd name="T27" fmla="*/ 59 h 146"/>
              <a:gd name="T28" fmla="*/ 96 w 146"/>
              <a:gd name="T29" fmla="*/ 83 h 146"/>
              <a:gd name="T30" fmla="*/ 104 w 146"/>
              <a:gd name="T31" fmla="*/ 1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 h="146">
                <a:moveTo>
                  <a:pt x="73" y="0"/>
                </a:moveTo>
                <a:cubicBezTo>
                  <a:pt x="33" y="0"/>
                  <a:pt x="0" y="33"/>
                  <a:pt x="0" y="73"/>
                </a:cubicBezTo>
                <a:cubicBezTo>
                  <a:pt x="0" y="113"/>
                  <a:pt x="33" y="146"/>
                  <a:pt x="73" y="146"/>
                </a:cubicBezTo>
                <a:cubicBezTo>
                  <a:pt x="113" y="146"/>
                  <a:pt x="146" y="113"/>
                  <a:pt x="146" y="73"/>
                </a:cubicBezTo>
                <a:cubicBezTo>
                  <a:pt x="146" y="33"/>
                  <a:pt x="113" y="0"/>
                  <a:pt x="73" y="0"/>
                </a:cubicBezTo>
                <a:close/>
                <a:moveTo>
                  <a:pt x="104" y="119"/>
                </a:moveTo>
                <a:cubicBezTo>
                  <a:pt x="73" y="100"/>
                  <a:pt x="73" y="100"/>
                  <a:pt x="73" y="100"/>
                </a:cubicBezTo>
                <a:cubicBezTo>
                  <a:pt x="42" y="119"/>
                  <a:pt x="42" y="119"/>
                  <a:pt x="42" y="119"/>
                </a:cubicBezTo>
                <a:cubicBezTo>
                  <a:pt x="50" y="83"/>
                  <a:pt x="50" y="83"/>
                  <a:pt x="50" y="83"/>
                </a:cubicBezTo>
                <a:cubicBezTo>
                  <a:pt x="22" y="59"/>
                  <a:pt x="22" y="59"/>
                  <a:pt x="22" y="59"/>
                </a:cubicBezTo>
                <a:cubicBezTo>
                  <a:pt x="59" y="56"/>
                  <a:pt x="59" y="56"/>
                  <a:pt x="59" y="56"/>
                </a:cubicBezTo>
                <a:cubicBezTo>
                  <a:pt x="73" y="22"/>
                  <a:pt x="73" y="22"/>
                  <a:pt x="73" y="22"/>
                </a:cubicBezTo>
                <a:cubicBezTo>
                  <a:pt x="87" y="56"/>
                  <a:pt x="87" y="56"/>
                  <a:pt x="87" y="56"/>
                </a:cubicBezTo>
                <a:cubicBezTo>
                  <a:pt x="124" y="59"/>
                  <a:pt x="124" y="59"/>
                  <a:pt x="124" y="59"/>
                </a:cubicBezTo>
                <a:cubicBezTo>
                  <a:pt x="96" y="83"/>
                  <a:pt x="96" y="83"/>
                  <a:pt x="96" y="83"/>
                </a:cubicBezTo>
                <a:lnTo>
                  <a:pt x="104" y="119"/>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2" name="矩形 11"/>
          <p:cNvSpPr/>
          <p:nvPr/>
        </p:nvSpPr>
        <p:spPr>
          <a:xfrm>
            <a:off x="4614088" y="3855873"/>
            <a:ext cx="468000" cy="468000"/>
          </a:xfrm>
          <a:prstGeom prst="rect">
            <a:avLst/>
          </a:pr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082089" y="3855872"/>
            <a:ext cx="2775242" cy="468000"/>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发展</a:t>
            </a:r>
            <a:endParaRPr lang="zh-CN" altLang="en-US" dirty="0"/>
          </a:p>
        </p:txBody>
      </p:sp>
      <p:sp>
        <p:nvSpPr>
          <p:cNvPr id="14" name="矩形 13"/>
          <p:cNvSpPr/>
          <p:nvPr/>
        </p:nvSpPr>
        <p:spPr>
          <a:xfrm>
            <a:off x="8453601" y="3855873"/>
            <a:ext cx="468000" cy="468000"/>
          </a:xfrm>
          <a:prstGeom prst="rect">
            <a:avLst/>
          </a:pr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21602" y="3855872"/>
            <a:ext cx="2775242" cy="468000"/>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现状</a:t>
            </a:r>
            <a:endParaRPr lang="zh-CN" altLang="en-US" dirty="0"/>
          </a:p>
        </p:txBody>
      </p:sp>
      <p:grpSp>
        <p:nvGrpSpPr>
          <p:cNvPr id="16" name="组合 15"/>
          <p:cNvGrpSpPr>
            <a:grpSpLocks noChangeAspect="1"/>
          </p:cNvGrpSpPr>
          <p:nvPr/>
        </p:nvGrpSpPr>
        <p:grpSpPr>
          <a:xfrm>
            <a:off x="8507071" y="3909872"/>
            <a:ext cx="361059" cy="360000"/>
            <a:chOff x="4351844" y="5426076"/>
            <a:chExt cx="541338" cy="539750"/>
          </a:xfrm>
          <a:solidFill>
            <a:schemeClr val="bg1"/>
          </a:solidFill>
        </p:grpSpPr>
        <p:sp>
          <p:nvSpPr>
            <p:cNvPr id="17" name="Freeform 1104"/>
            <p:cNvSpPr>
              <a:spLocks noEditPoints="1"/>
            </p:cNvSpPr>
            <p:nvPr/>
          </p:nvSpPr>
          <p:spPr bwMode="auto">
            <a:xfrm>
              <a:off x="4351844" y="5426076"/>
              <a:ext cx="541338" cy="539750"/>
            </a:xfrm>
            <a:custGeom>
              <a:avLst/>
              <a:gdLst>
                <a:gd name="T0" fmla="*/ 72 w 144"/>
                <a:gd name="T1" fmla="*/ 0 h 144"/>
                <a:gd name="T2" fmla="*/ 0 w 144"/>
                <a:gd name="T3" fmla="*/ 72 h 144"/>
                <a:gd name="T4" fmla="*/ 72 w 144"/>
                <a:gd name="T5" fmla="*/ 144 h 144"/>
                <a:gd name="T6" fmla="*/ 144 w 144"/>
                <a:gd name="T7" fmla="*/ 72 h 144"/>
                <a:gd name="T8" fmla="*/ 72 w 144"/>
                <a:gd name="T9" fmla="*/ 0 h 144"/>
                <a:gd name="T10" fmla="*/ 110 w 144"/>
                <a:gd name="T11" fmla="*/ 91 h 144"/>
                <a:gd name="T12" fmla="*/ 108 w 144"/>
                <a:gd name="T13" fmla="*/ 93 h 144"/>
                <a:gd name="T14" fmla="*/ 84 w 144"/>
                <a:gd name="T15" fmla="*/ 93 h 144"/>
                <a:gd name="T16" fmla="*/ 84 w 144"/>
                <a:gd name="T17" fmla="*/ 100 h 144"/>
                <a:gd name="T18" fmla="*/ 101 w 144"/>
                <a:gd name="T19" fmla="*/ 100 h 144"/>
                <a:gd name="T20" fmla="*/ 103 w 144"/>
                <a:gd name="T21" fmla="*/ 102 h 144"/>
                <a:gd name="T22" fmla="*/ 103 w 144"/>
                <a:gd name="T23" fmla="*/ 108 h 144"/>
                <a:gd name="T24" fmla="*/ 101 w 144"/>
                <a:gd name="T25" fmla="*/ 110 h 144"/>
                <a:gd name="T26" fmla="*/ 43 w 144"/>
                <a:gd name="T27" fmla="*/ 110 h 144"/>
                <a:gd name="T28" fmla="*/ 41 w 144"/>
                <a:gd name="T29" fmla="*/ 108 h 144"/>
                <a:gd name="T30" fmla="*/ 41 w 144"/>
                <a:gd name="T31" fmla="*/ 102 h 144"/>
                <a:gd name="T32" fmla="*/ 43 w 144"/>
                <a:gd name="T33" fmla="*/ 100 h 144"/>
                <a:gd name="T34" fmla="*/ 60 w 144"/>
                <a:gd name="T35" fmla="*/ 100 h 144"/>
                <a:gd name="T36" fmla="*/ 60 w 144"/>
                <a:gd name="T37" fmla="*/ 93 h 144"/>
                <a:gd name="T38" fmla="*/ 36 w 144"/>
                <a:gd name="T39" fmla="*/ 93 h 144"/>
                <a:gd name="T40" fmla="*/ 34 w 144"/>
                <a:gd name="T41" fmla="*/ 91 h 144"/>
                <a:gd name="T42" fmla="*/ 34 w 144"/>
                <a:gd name="T43" fmla="*/ 37 h 144"/>
                <a:gd name="T44" fmla="*/ 36 w 144"/>
                <a:gd name="T45" fmla="*/ 35 h 144"/>
                <a:gd name="T46" fmla="*/ 108 w 144"/>
                <a:gd name="T47" fmla="*/ 35 h 144"/>
                <a:gd name="T48" fmla="*/ 110 w 144"/>
                <a:gd name="T49" fmla="*/ 37 h 144"/>
                <a:gd name="T50" fmla="*/ 110 w 144"/>
                <a:gd name="T51" fmla="*/ 9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10" y="91"/>
                  </a:moveTo>
                  <a:cubicBezTo>
                    <a:pt x="110" y="92"/>
                    <a:pt x="109" y="93"/>
                    <a:pt x="108" y="93"/>
                  </a:cubicBezTo>
                  <a:cubicBezTo>
                    <a:pt x="84" y="93"/>
                    <a:pt x="84" y="93"/>
                    <a:pt x="84" y="93"/>
                  </a:cubicBezTo>
                  <a:cubicBezTo>
                    <a:pt x="84" y="100"/>
                    <a:pt x="84" y="100"/>
                    <a:pt x="84" y="100"/>
                  </a:cubicBezTo>
                  <a:cubicBezTo>
                    <a:pt x="101" y="100"/>
                    <a:pt x="101" y="100"/>
                    <a:pt x="101" y="100"/>
                  </a:cubicBezTo>
                  <a:cubicBezTo>
                    <a:pt x="102" y="100"/>
                    <a:pt x="103" y="101"/>
                    <a:pt x="103" y="102"/>
                  </a:cubicBezTo>
                  <a:cubicBezTo>
                    <a:pt x="103" y="108"/>
                    <a:pt x="103" y="108"/>
                    <a:pt x="103" y="108"/>
                  </a:cubicBezTo>
                  <a:cubicBezTo>
                    <a:pt x="103" y="109"/>
                    <a:pt x="102" y="110"/>
                    <a:pt x="101" y="110"/>
                  </a:cubicBezTo>
                  <a:cubicBezTo>
                    <a:pt x="43" y="110"/>
                    <a:pt x="43" y="110"/>
                    <a:pt x="43" y="110"/>
                  </a:cubicBezTo>
                  <a:cubicBezTo>
                    <a:pt x="42" y="110"/>
                    <a:pt x="41" y="109"/>
                    <a:pt x="41" y="108"/>
                  </a:cubicBezTo>
                  <a:cubicBezTo>
                    <a:pt x="41" y="102"/>
                    <a:pt x="41" y="102"/>
                    <a:pt x="41" y="102"/>
                  </a:cubicBezTo>
                  <a:cubicBezTo>
                    <a:pt x="41" y="101"/>
                    <a:pt x="42" y="100"/>
                    <a:pt x="43" y="100"/>
                  </a:cubicBezTo>
                  <a:cubicBezTo>
                    <a:pt x="60" y="100"/>
                    <a:pt x="60" y="100"/>
                    <a:pt x="60" y="100"/>
                  </a:cubicBezTo>
                  <a:cubicBezTo>
                    <a:pt x="60" y="93"/>
                    <a:pt x="60" y="93"/>
                    <a:pt x="60" y="93"/>
                  </a:cubicBezTo>
                  <a:cubicBezTo>
                    <a:pt x="36" y="93"/>
                    <a:pt x="36" y="93"/>
                    <a:pt x="36" y="93"/>
                  </a:cubicBezTo>
                  <a:cubicBezTo>
                    <a:pt x="35" y="93"/>
                    <a:pt x="34" y="92"/>
                    <a:pt x="34" y="91"/>
                  </a:cubicBezTo>
                  <a:cubicBezTo>
                    <a:pt x="34" y="37"/>
                    <a:pt x="34" y="37"/>
                    <a:pt x="34" y="37"/>
                  </a:cubicBezTo>
                  <a:cubicBezTo>
                    <a:pt x="34" y="36"/>
                    <a:pt x="35" y="35"/>
                    <a:pt x="36" y="35"/>
                  </a:cubicBezTo>
                  <a:cubicBezTo>
                    <a:pt x="108" y="35"/>
                    <a:pt x="108" y="35"/>
                    <a:pt x="108" y="35"/>
                  </a:cubicBezTo>
                  <a:cubicBezTo>
                    <a:pt x="109" y="35"/>
                    <a:pt x="110" y="36"/>
                    <a:pt x="110" y="37"/>
                  </a:cubicBezTo>
                  <a:lnTo>
                    <a:pt x="110" y="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1105"/>
            <p:cNvSpPr/>
            <p:nvPr/>
          </p:nvSpPr>
          <p:spPr bwMode="auto">
            <a:xfrm>
              <a:off x="4516944" y="5597526"/>
              <a:ext cx="211138" cy="134938"/>
            </a:xfrm>
            <a:custGeom>
              <a:avLst/>
              <a:gdLst>
                <a:gd name="T0" fmla="*/ 54 w 56"/>
                <a:gd name="T1" fmla="*/ 0 h 36"/>
                <a:gd name="T2" fmla="*/ 2 w 56"/>
                <a:gd name="T3" fmla="*/ 0 h 36"/>
                <a:gd name="T4" fmla="*/ 0 w 56"/>
                <a:gd name="T5" fmla="*/ 2 h 36"/>
                <a:gd name="T6" fmla="*/ 0 w 56"/>
                <a:gd name="T7" fmla="*/ 34 h 36"/>
                <a:gd name="T8" fmla="*/ 2 w 56"/>
                <a:gd name="T9" fmla="*/ 36 h 36"/>
                <a:gd name="T10" fmla="*/ 54 w 56"/>
                <a:gd name="T11" fmla="*/ 36 h 36"/>
                <a:gd name="T12" fmla="*/ 56 w 56"/>
                <a:gd name="T13" fmla="*/ 34 h 36"/>
                <a:gd name="T14" fmla="*/ 56 w 56"/>
                <a:gd name="T15" fmla="*/ 2 h 36"/>
                <a:gd name="T16" fmla="*/ 54 w 5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6">
                  <a:moveTo>
                    <a:pt x="54" y="0"/>
                  </a:moveTo>
                  <a:cubicBezTo>
                    <a:pt x="2" y="0"/>
                    <a:pt x="2" y="0"/>
                    <a:pt x="2" y="0"/>
                  </a:cubicBezTo>
                  <a:cubicBezTo>
                    <a:pt x="1" y="0"/>
                    <a:pt x="0" y="0"/>
                    <a:pt x="0" y="2"/>
                  </a:cubicBezTo>
                  <a:cubicBezTo>
                    <a:pt x="0" y="34"/>
                    <a:pt x="0" y="34"/>
                    <a:pt x="0" y="34"/>
                  </a:cubicBezTo>
                  <a:cubicBezTo>
                    <a:pt x="0" y="35"/>
                    <a:pt x="1" y="36"/>
                    <a:pt x="2" y="36"/>
                  </a:cubicBezTo>
                  <a:cubicBezTo>
                    <a:pt x="54" y="36"/>
                    <a:pt x="54" y="36"/>
                    <a:pt x="54" y="36"/>
                  </a:cubicBezTo>
                  <a:cubicBezTo>
                    <a:pt x="55" y="36"/>
                    <a:pt x="56" y="35"/>
                    <a:pt x="56" y="34"/>
                  </a:cubicBezTo>
                  <a:cubicBezTo>
                    <a:pt x="56" y="2"/>
                    <a:pt x="56" y="2"/>
                    <a:pt x="56" y="2"/>
                  </a:cubicBezTo>
                  <a:cubicBezTo>
                    <a:pt x="56" y="0"/>
                    <a:pt x="55"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9" name="Freeform 1103"/>
          <p:cNvSpPr>
            <a:spLocks noChangeAspect="1" noEditPoints="1"/>
          </p:cNvSpPr>
          <p:nvPr/>
        </p:nvSpPr>
        <p:spPr bwMode="auto">
          <a:xfrm>
            <a:off x="4668088" y="3909872"/>
            <a:ext cx="360000" cy="360000"/>
          </a:xfrm>
          <a:custGeom>
            <a:avLst/>
            <a:gdLst>
              <a:gd name="T0" fmla="*/ 72 w 144"/>
              <a:gd name="T1" fmla="*/ 0 h 144"/>
              <a:gd name="T2" fmla="*/ 0 w 144"/>
              <a:gd name="T3" fmla="*/ 72 h 144"/>
              <a:gd name="T4" fmla="*/ 72 w 144"/>
              <a:gd name="T5" fmla="*/ 144 h 144"/>
              <a:gd name="T6" fmla="*/ 144 w 144"/>
              <a:gd name="T7" fmla="*/ 72 h 144"/>
              <a:gd name="T8" fmla="*/ 72 w 144"/>
              <a:gd name="T9" fmla="*/ 0 h 144"/>
              <a:gd name="T10" fmla="*/ 41 w 144"/>
              <a:gd name="T11" fmla="*/ 109 h 144"/>
              <a:gd name="T12" fmla="*/ 35 w 144"/>
              <a:gd name="T13" fmla="*/ 103 h 144"/>
              <a:gd name="T14" fmla="*/ 37 w 144"/>
              <a:gd name="T15" fmla="*/ 79 h 144"/>
              <a:gd name="T16" fmla="*/ 65 w 144"/>
              <a:gd name="T17" fmla="*/ 107 h 144"/>
              <a:gd name="T18" fmla="*/ 41 w 144"/>
              <a:gd name="T19" fmla="*/ 109 h 144"/>
              <a:gd name="T20" fmla="*/ 78 w 144"/>
              <a:gd name="T21" fmla="*/ 105 h 144"/>
              <a:gd name="T22" fmla="*/ 39 w 144"/>
              <a:gd name="T23" fmla="*/ 65 h 144"/>
              <a:gd name="T24" fmla="*/ 40 w 144"/>
              <a:gd name="T25" fmla="*/ 51 h 144"/>
              <a:gd name="T26" fmla="*/ 92 w 144"/>
              <a:gd name="T27" fmla="*/ 104 h 144"/>
              <a:gd name="T28" fmla="*/ 78 w 144"/>
              <a:gd name="T29" fmla="*/ 105 h 144"/>
              <a:gd name="T30" fmla="*/ 106 w 144"/>
              <a:gd name="T31" fmla="*/ 103 h 144"/>
              <a:gd name="T32" fmla="*/ 41 w 144"/>
              <a:gd name="T33" fmla="*/ 38 h 144"/>
              <a:gd name="T34" fmla="*/ 43 w 144"/>
              <a:gd name="T35" fmla="*/ 24 h 144"/>
              <a:gd name="T36" fmla="*/ 120 w 144"/>
              <a:gd name="T37" fmla="*/ 101 h 144"/>
              <a:gd name="T38" fmla="*/ 106 w 144"/>
              <a:gd name="T39" fmla="*/ 10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41" y="109"/>
                </a:moveTo>
                <a:cubicBezTo>
                  <a:pt x="38" y="109"/>
                  <a:pt x="35" y="106"/>
                  <a:pt x="35" y="103"/>
                </a:cubicBezTo>
                <a:cubicBezTo>
                  <a:pt x="37" y="79"/>
                  <a:pt x="37" y="79"/>
                  <a:pt x="37" y="79"/>
                </a:cubicBezTo>
                <a:cubicBezTo>
                  <a:pt x="52" y="81"/>
                  <a:pt x="63" y="92"/>
                  <a:pt x="65" y="107"/>
                </a:cubicBezTo>
                <a:lnTo>
                  <a:pt x="41" y="109"/>
                </a:lnTo>
                <a:close/>
                <a:moveTo>
                  <a:pt x="78" y="105"/>
                </a:moveTo>
                <a:cubicBezTo>
                  <a:pt x="77" y="84"/>
                  <a:pt x="60" y="67"/>
                  <a:pt x="39" y="65"/>
                </a:cubicBezTo>
                <a:cubicBezTo>
                  <a:pt x="40" y="51"/>
                  <a:pt x="40" y="51"/>
                  <a:pt x="40" y="51"/>
                </a:cubicBezTo>
                <a:cubicBezTo>
                  <a:pt x="68" y="54"/>
                  <a:pt x="90" y="76"/>
                  <a:pt x="92" y="104"/>
                </a:cubicBezTo>
                <a:lnTo>
                  <a:pt x="78" y="105"/>
                </a:lnTo>
                <a:close/>
                <a:moveTo>
                  <a:pt x="106" y="103"/>
                </a:moveTo>
                <a:cubicBezTo>
                  <a:pt x="103" y="68"/>
                  <a:pt x="76" y="41"/>
                  <a:pt x="41" y="38"/>
                </a:cubicBezTo>
                <a:cubicBezTo>
                  <a:pt x="43" y="24"/>
                  <a:pt x="43" y="24"/>
                  <a:pt x="43" y="24"/>
                </a:cubicBezTo>
                <a:cubicBezTo>
                  <a:pt x="84" y="28"/>
                  <a:pt x="116" y="60"/>
                  <a:pt x="120" y="101"/>
                </a:cubicBezTo>
                <a:lnTo>
                  <a:pt x="106" y="103"/>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0" name="矩形 19"/>
          <p:cNvSpPr/>
          <p:nvPr/>
        </p:nvSpPr>
        <p:spPr>
          <a:xfrm>
            <a:off x="771733" y="4323872"/>
            <a:ext cx="3243243" cy="829945"/>
          </a:xfrm>
          <a:prstGeom prst="rect">
            <a:avLst/>
          </a:prstGeom>
        </p:spPr>
        <p:txBody>
          <a:bodyPr wrap="square">
            <a:spAutoFit/>
          </a:bodyPr>
          <a:lstStyle/>
          <a:p>
            <a:pPr>
              <a:lnSpc>
                <a:spcPct val="150000"/>
              </a:lnSpc>
            </a:pPr>
            <a:r>
              <a:rPr lang="en-US" altLang="zh-CN" sz="1600" i="0" dirty="0" smtClean="0">
                <a:solidFill>
                  <a:srgbClr val="1B2831"/>
                </a:solidFill>
                <a:effectLst/>
                <a:latin typeface="Helvetica" panose="020B0604020202020204" pitchFamily="34" charset="0"/>
              </a:rPr>
              <a:t>春秋航空的前身为创立于1981年的上海春秋国旅</a:t>
            </a:r>
            <a:endParaRPr lang="en-US" altLang="zh-CN" sz="1600" i="0" dirty="0" smtClean="0">
              <a:solidFill>
                <a:srgbClr val="1B2831"/>
              </a:solidFill>
              <a:effectLst/>
              <a:latin typeface="Helvetica" panose="020B0604020202020204" pitchFamily="34" charset="0"/>
            </a:endParaRPr>
          </a:p>
        </p:txBody>
      </p:sp>
      <p:sp>
        <p:nvSpPr>
          <p:cNvPr id="21" name="矩形 20"/>
          <p:cNvSpPr/>
          <p:nvPr/>
        </p:nvSpPr>
        <p:spPr>
          <a:xfrm>
            <a:off x="4603626" y="4323872"/>
            <a:ext cx="3243243" cy="1568450"/>
          </a:xfrm>
          <a:prstGeom prst="rect">
            <a:avLst/>
          </a:prstGeom>
        </p:spPr>
        <p:txBody>
          <a:bodyPr wrap="square">
            <a:spAutoFit/>
          </a:bodyPr>
          <a:lstStyle/>
          <a:p>
            <a:pPr>
              <a:lnSpc>
                <a:spcPct val="150000"/>
              </a:lnSpc>
            </a:pPr>
            <a:r>
              <a:rPr lang="en-US" altLang="zh-CN" sz="1600" dirty="0" smtClean="0">
                <a:solidFill>
                  <a:srgbClr val="1B2831"/>
                </a:solidFill>
                <a:effectLst/>
                <a:latin typeface="Helvetica" panose="020B0604020202020204" pitchFamily="34" charset="0"/>
                <a:sym typeface="+mn-ea"/>
              </a:rPr>
              <a:t>2004年筹建春秋航空公司，春秋航空股份有限公司作为中国首批民营航空公司之一，于2004年经中国民用航空总局批准在上海成立</a:t>
            </a:r>
            <a:endParaRPr lang="en-US" altLang="zh-CN" sz="1600" dirty="0" smtClean="0">
              <a:solidFill>
                <a:srgbClr val="1B2831"/>
              </a:solidFill>
              <a:effectLst/>
              <a:latin typeface="Helvetica" panose="020B0604020202020204" pitchFamily="34" charset="0"/>
              <a:sym typeface="+mn-ea"/>
            </a:endParaRPr>
          </a:p>
        </p:txBody>
      </p:sp>
      <p:sp>
        <p:nvSpPr>
          <p:cNvPr id="22" name="矩形 21"/>
          <p:cNvSpPr/>
          <p:nvPr/>
        </p:nvSpPr>
        <p:spPr>
          <a:xfrm>
            <a:off x="8445981" y="4323872"/>
            <a:ext cx="3243243" cy="1938020"/>
          </a:xfrm>
          <a:prstGeom prst="rect">
            <a:avLst/>
          </a:prstGeom>
        </p:spPr>
        <p:txBody>
          <a:bodyPr wrap="square">
            <a:spAutoFit/>
          </a:bodyPr>
          <a:lstStyle/>
          <a:p>
            <a:pPr>
              <a:lnSpc>
                <a:spcPct val="150000"/>
              </a:lnSpc>
            </a:pPr>
            <a:r>
              <a:rPr lang="en-US" altLang="zh-CN" sz="1600" dirty="0" smtClean="0">
                <a:solidFill>
                  <a:srgbClr val="1B2831"/>
                </a:solidFill>
                <a:effectLst/>
                <a:latin typeface="Helvetica" panose="020B0604020202020204" pitchFamily="34" charset="0"/>
                <a:sym typeface="+mn-ea"/>
              </a:rPr>
              <a:t>经过近三十年的发展，在国内近四十多个大中城市设立</a:t>
            </a:r>
            <a:r>
              <a:rPr lang="zh-CN" altLang="en-US" sz="1600" dirty="0" smtClean="0">
                <a:solidFill>
                  <a:srgbClr val="1B2831"/>
                </a:solidFill>
                <a:effectLst/>
                <a:latin typeface="Helvetica" panose="020B0604020202020204" pitchFamily="34" charset="0"/>
                <a:sym typeface="+mn-ea"/>
              </a:rPr>
              <a:t>了</a:t>
            </a:r>
            <a:r>
              <a:rPr lang="en-US" altLang="zh-CN" sz="1600" dirty="0" smtClean="0">
                <a:solidFill>
                  <a:srgbClr val="1B2831"/>
                </a:solidFill>
                <a:effectLst/>
                <a:latin typeface="Helvetica" panose="020B0604020202020204" pitchFamily="34" charset="0"/>
                <a:sym typeface="+mn-ea"/>
              </a:rPr>
              <a:t>全资分公司，发展了四千余家网络成员，在境外设立了五个全资子（分）公司</a:t>
            </a:r>
            <a:endParaRPr lang="en-US" altLang="zh-CN" sz="1600" dirty="0" smtClean="0">
              <a:solidFill>
                <a:srgbClr val="1B2831"/>
              </a:solidFill>
              <a:effectLst/>
              <a:latin typeface="Helvetica" panose="020B0604020202020204" pitchFamily="34" charset="0"/>
              <a:sym typeface="+mn-ea"/>
            </a:endParaRPr>
          </a:p>
          <a:p>
            <a:pPr>
              <a:lnSpc>
                <a:spcPct val="150000"/>
              </a:lnSpc>
            </a:pPr>
            <a:endParaRPr lang="en-US" altLang="zh-CN" sz="1600" dirty="0" smtClean="0">
              <a:solidFill>
                <a:srgbClr val="1B2831"/>
              </a:solidFill>
              <a:effectLst/>
              <a:latin typeface="Helvetica" panose="020B0604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V="1">
            <a:off x="0" y="0"/>
            <a:ext cx="12192000" cy="1327979"/>
          </a:xfrm>
          <a:custGeom>
            <a:avLst/>
            <a:gdLst>
              <a:gd name="connsiteX0" fmla="*/ 0 w 12192000"/>
              <a:gd name="connsiteY0" fmla="*/ 1327979 h 1327979"/>
              <a:gd name="connsiteX1" fmla="*/ 12192000 w 12192000"/>
              <a:gd name="connsiteY1" fmla="*/ 1327979 h 1327979"/>
              <a:gd name="connsiteX2" fmla="*/ 12192000 w 12192000"/>
              <a:gd name="connsiteY2" fmla="*/ 870779 h 1327979"/>
              <a:gd name="connsiteX3" fmla="*/ 7562844 w 12192000"/>
              <a:gd name="connsiteY3" fmla="*/ 870779 h 1327979"/>
              <a:gd name="connsiteX4" fmla="*/ 7397873 w 12192000"/>
              <a:gd name="connsiteY4" fmla="*/ 818383 h 1327979"/>
              <a:gd name="connsiteX5" fmla="*/ 5990049 w 12192000"/>
              <a:gd name="connsiteY5" fmla="*/ 6 h 1327979"/>
              <a:gd name="connsiteX6" fmla="*/ 105952 w 12192000"/>
              <a:gd name="connsiteY6" fmla="*/ 6 h 1327979"/>
              <a:gd name="connsiteX7" fmla="*/ 0 w 12192000"/>
              <a:gd name="connsiteY7" fmla="*/ 3363 h 1327979"/>
              <a:gd name="connsiteX8" fmla="*/ 0 w 12192000"/>
              <a:gd name="connsiteY8" fmla="*/ 870779 h 1327979"/>
              <a:gd name="connsiteX9" fmla="*/ 0 w 12192000"/>
              <a:gd name="connsiteY9" fmla="*/ 870781 h 132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3" name="任意多边形 2"/>
          <p:cNvSpPr/>
          <p:nvPr/>
        </p:nvSpPr>
        <p:spPr>
          <a:xfrm flipH="1">
            <a:off x="6096000" y="420914"/>
            <a:ext cx="6096000" cy="907141"/>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4" name="文本框 3"/>
          <p:cNvSpPr txBox="1"/>
          <p:nvPr/>
        </p:nvSpPr>
        <p:spPr>
          <a:xfrm>
            <a:off x="597043" y="334058"/>
            <a:ext cx="2468880" cy="645160"/>
          </a:xfrm>
          <a:prstGeom prst="rect">
            <a:avLst/>
          </a:prstGeom>
          <a:noFill/>
        </p:spPr>
        <p:txBody>
          <a:bodyPr wrap="none" rtlCol="0">
            <a:spAutoFit/>
          </a:bodyPr>
          <a:lstStyle/>
          <a:p>
            <a:r>
              <a:rPr lang="zh-CN" sz="3600" b="1" dirty="0" smtClean="0">
                <a:solidFill>
                  <a:schemeClr val="bg1"/>
                </a:solidFill>
              </a:rPr>
              <a:t>公司创始人</a:t>
            </a:r>
            <a:endParaRPr lang="zh-CN" sz="3600" b="1" dirty="0">
              <a:solidFill>
                <a:schemeClr val="bg1"/>
              </a:solidFill>
            </a:endParaRPr>
          </a:p>
        </p:txBody>
      </p:sp>
      <p:sp>
        <p:nvSpPr>
          <p:cNvPr id="33" name="TextBox 17"/>
          <p:cNvSpPr txBox="1"/>
          <p:nvPr/>
        </p:nvSpPr>
        <p:spPr>
          <a:xfrm>
            <a:off x="2988295" y="2043334"/>
            <a:ext cx="1004570" cy="427990"/>
          </a:xfrm>
          <a:prstGeom prst="rect">
            <a:avLst/>
          </a:prstGeom>
          <a:solidFill>
            <a:srgbClr val="0E8146"/>
          </a:solidFill>
        </p:spPr>
        <p:txBody>
          <a:bodyPr wrap="none" lIns="121917" tIns="60958" rIns="121917" bIns="60958" rtlCol="0">
            <a:spAutoFit/>
          </a:bodyPr>
          <a:lstStyle/>
          <a:p>
            <a:pPr algn="l"/>
            <a:r>
              <a:rPr lang="zh-CN" altLang="en-US" sz="2000" dirty="0">
                <a:solidFill>
                  <a:schemeClr val="bg1"/>
                </a:solidFill>
              </a:rPr>
              <a:t>王正华</a:t>
            </a:r>
            <a:endParaRPr lang="zh-CN" altLang="en-US" sz="2000" dirty="0">
              <a:solidFill>
                <a:schemeClr val="bg1"/>
              </a:solidFill>
            </a:endParaRPr>
          </a:p>
        </p:txBody>
      </p:sp>
      <p:sp>
        <p:nvSpPr>
          <p:cNvPr id="34" name="矩形 33"/>
          <p:cNvSpPr/>
          <p:nvPr/>
        </p:nvSpPr>
        <p:spPr>
          <a:xfrm>
            <a:off x="1367790" y="2656205"/>
            <a:ext cx="4244975" cy="3784600"/>
          </a:xfrm>
          <a:prstGeom prst="rect">
            <a:avLst/>
          </a:prstGeom>
        </p:spPr>
        <p:txBody>
          <a:bodyPr wrap="square">
            <a:spAutoFit/>
          </a:bodyPr>
          <a:lstStyle/>
          <a:p>
            <a:pPr>
              <a:lnSpc>
                <a:spcPct val="150000"/>
              </a:lnSpc>
            </a:pPr>
            <a:r>
              <a:rPr lang="en-US" altLang="zh-CN" sz="1600" i="0" dirty="0" smtClean="0">
                <a:solidFill>
                  <a:srgbClr val="1B2831"/>
                </a:solidFill>
                <a:effectLst/>
                <a:latin typeface="Helvetica" panose="020B0604020202020204" pitchFamily="34" charset="0"/>
              </a:rPr>
              <a:t>前任春秋航空有限公司董事长。与多数科班出身的民航业高管不同，王正华是由旅游业转型至航空业。</a:t>
            </a:r>
            <a:endParaRPr lang="en-US" altLang="zh-CN" sz="1600" i="0" dirty="0" smtClean="0">
              <a:solidFill>
                <a:srgbClr val="1B2831"/>
              </a:solidFill>
              <a:effectLst/>
              <a:latin typeface="Helvetica" panose="020B0604020202020204" pitchFamily="34" charset="0"/>
            </a:endParaRPr>
          </a:p>
          <a:p>
            <a:pPr>
              <a:lnSpc>
                <a:spcPct val="150000"/>
              </a:lnSpc>
            </a:pPr>
            <a:r>
              <a:rPr lang="en-US" altLang="zh-CN" sz="1600" i="0" dirty="0" smtClean="0">
                <a:solidFill>
                  <a:srgbClr val="1B2831"/>
                </a:solidFill>
                <a:effectLst/>
                <a:latin typeface="Helvetica" panose="020B0604020202020204" pitchFamily="34" charset="0"/>
              </a:rPr>
              <a:t>1981年，时值大批知青返城寻找就业机会，当时担任遵义街道分管经济的党委副王正华，为了解决街道待业青年的就业问题，计划成立一家旅行社。</a:t>
            </a:r>
            <a:endParaRPr lang="en-US" altLang="zh-CN" sz="1600" i="0" dirty="0" smtClean="0">
              <a:solidFill>
                <a:srgbClr val="1B2831"/>
              </a:solidFill>
              <a:effectLst/>
              <a:latin typeface="Helvetica" panose="020B0604020202020204" pitchFamily="34" charset="0"/>
            </a:endParaRPr>
          </a:p>
          <a:p>
            <a:pPr>
              <a:lnSpc>
                <a:spcPct val="150000"/>
              </a:lnSpc>
            </a:pPr>
            <a:r>
              <a:rPr lang="zh-CN" altLang="en-US" sz="1600" i="0" dirty="0" smtClean="0">
                <a:solidFill>
                  <a:srgbClr val="1B2831"/>
                </a:solidFill>
                <a:effectLst/>
                <a:latin typeface="Helvetica" panose="020B0604020202020204" pitchFamily="34" charset="0"/>
              </a:rPr>
              <a:t>采用了</a:t>
            </a:r>
            <a:r>
              <a:rPr lang="en-US" altLang="zh-CN" sz="1600" i="0" dirty="0" smtClean="0">
                <a:solidFill>
                  <a:srgbClr val="1B2831"/>
                </a:solidFill>
                <a:effectLst/>
                <a:latin typeface="Helvetica" panose="020B0604020202020204" pitchFamily="34" charset="0"/>
              </a:rPr>
              <a:t>错位竞争的经营思路，将春秋航空定位为国内首家低成本航空。</a:t>
            </a:r>
            <a:r>
              <a:rPr lang="zh-CN" altLang="en-US" sz="1600" i="0" dirty="0" smtClean="0">
                <a:solidFill>
                  <a:srgbClr val="1B2831"/>
                </a:solidFill>
                <a:effectLst/>
                <a:latin typeface="Helvetica" panose="020B0604020202020204" pitchFamily="34" charset="0"/>
              </a:rPr>
              <a:t>同时也致力于建立</a:t>
            </a:r>
            <a:r>
              <a:rPr lang="en-US" altLang="zh-CN" sz="1600" i="0" dirty="0" smtClean="0">
                <a:solidFill>
                  <a:srgbClr val="1B2831"/>
                </a:solidFill>
                <a:effectLst/>
                <a:latin typeface="Helvetica" panose="020B0604020202020204" pitchFamily="34" charset="0"/>
              </a:rPr>
              <a:t>强大的</a:t>
            </a:r>
            <a:r>
              <a:rPr lang="zh-CN" altLang="en-US" sz="1600" i="0" dirty="0" smtClean="0">
                <a:solidFill>
                  <a:srgbClr val="1B2831"/>
                </a:solidFill>
                <a:effectLst/>
                <a:latin typeface="Helvetica" panose="020B0604020202020204" pitchFamily="34" charset="0"/>
              </a:rPr>
              <a:t>电脑</a:t>
            </a:r>
            <a:r>
              <a:rPr lang="en-US" altLang="zh-CN" sz="1600" i="0" dirty="0" smtClean="0">
                <a:solidFill>
                  <a:srgbClr val="1B2831"/>
                </a:solidFill>
                <a:effectLst/>
                <a:latin typeface="Helvetica" panose="020B0604020202020204" pitchFamily="34" charset="0"/>
              </a:rPr>
              <a:t>网络系统</a:t>
            </a:r>
            <a:r>
              <a:rPr lang="zh-CN" altLang="en-US" sz="1600" i="0" dirty="0" smtClean="0">
                <a:solidFill>
                  <a:srgbClr val="1B2831"/>
                </a:solidFill>
                <a:effectLst/>
                <a:latin typeface="Helvetica" panose="020B0604020202020204" pitchFamily="34" charset="0"/>
              </a:rPr>
              <a:t>。</a:t>
            </a:r>
            <a:endParaRPr lang="zh-CN" altLang="en-US" sz="1600" i="0" dirty="0" smtClean="0">
              <a:solidFill>
                <a:srgbClr val="1B2831"/>
              </a:solidFill>
              <a:effectLst/>
              <a:latin typeface="Helvetica" panose="020B0604020202020204" pitchFamily="34" charset="0"/>
            </a:endParaRPr>
          </a:p>
        </p:txBody>
      </p:sp>
      <p:pic>
        <p:nvPicPr>
          <p:cNvPr id="6" name="图片 5"/>
          <p:cNvPicPr>
            <a:picLocks noChangeAspect="1"/>
          </p:cNvPicPr>
          <p:nvPr/>
        </p:nvPicPr>
        <p:blipFill>
          <a:blip r:embed="rId1"/>
          <a:stretch>
            <a:fillRect/>
          </a:stretch>
        </p:blipFill>
        <p:spPr>
          <a:xfrm>
            <a:off x="6312535" y="2264410"/>
            <a:ext cx="3223260" cy="4176395"/>
          </a:xfrm>
          <a:prstGeom prst="rect">
            <a:avLst/>
          </a:prstGeom>
        </p:spPr>
      </p:pic>
      <p:sp>
        <p:nvSpPr>
          <p:cNvPr id="35" name="圆角矩形标注 34"/>
          <p:cNvSpPr/>
          <p:nvPr/>
        </p:nvSpPr>
        <p:spPr>
          <a:xfrm rot="1440000">
            <a:off x="8796020" y="1923415"/>
            <a:ext cx="3316605" cy="1824990"/>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p>
            <a:pPr algn="l">
              <a:lnSpc>
                <a:spcPct val="150000"/>
              </a:lnSpc>
            </a:pPr>
            <a:r>
              <a:rPr lang="zh-CN" altLang="en-US" sz="1400"/>
              <a:t>“</a:t>
            </a:r>
            <a:r>
              <a:rPr lang="en-US" altLang="zh-CN" sz="1600" dirty="0" smtClean="0">
                <a:solidFill>
                  <a:srgbClr val="1B2831"/>
                </a:solidFill>
                <a:effectLst/>
                <a:latin typeface="Helvetica" panose="020B0604020202020204" pitchFamily="34" charset="0"/>
              </a:rPr>
              <a:t>我40岁弃政从商做旅行社，50岁做包机，60岁做航空公司，70岁带领春秋航空上市。”王正华回顾过去的30年岁月，如是总结。</a:t>
            </a:r>
            <a:endParaRPr lang="en-US" altLang="zh-CN" sz="1600" dirty="0" smtClean="0">
              <a:solidFill>
                <a:srgbClr val="1B2831"/>
              </a:solidFill>
              <a:effectLst/>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6"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1000" fill="hold"/>
                                        <p:tgtEl>
                                          <p:spTgt spid="35"/>
                                        </p:tgtEl>
                                        <p:attrNameLst>
                                          <p:attrName>ppt_w</p:attrName>
                                        </p:attrNameLst>
                                      </p:cBhvr>
                                      <p:tavLst>
                                        <p:tav tm="0">
                                          <p:val>
                                            <p:fltVal val="0"/>
                                          </p:val>
                                        </p:tav>
                                        <p:tav tm="100000">
                                          <p:val>
                                            <p:strVal val="#ppt_w"/>
                                          </p:val>
                                        </p:tav>
                                      </p:tavLst>
                                    </p:anim>
                                    <p:anim calcmode="lin" valueType="num">
                                      <p:cBhvr>
                                        <p:cTn id="8" dur="1000" fill="hold"/>
                                        <p:tgtEl>
                                          <p:spTgt spid="35"/>
                                        </p:tgtEl>
                                        <p:attrNameLst>
                                          <p:attrName>ppt_h</p:attrName>
                                        </p:attrNameLst>
                                      </p:cBhvr>
                                      <p:tavLst>
                                        <p:tav tm="0">
                                          <p:val>
                                            <p:fltVal val="0"/>
                                          </p:val>
                                        </p:tav>
                                        <p:tav tm="100000">
                                          <p:val>
                                            <p:strVal val="#ppt_h"/>
                                          </p:val>
                                        </p:tav>
                                      </p:tavLst>
                                    </p:anim>
                                    <p:anim calcmode="lin" valueType="num">
                                      <p:cBhvr>
                                        <p:cTn id="9" dur="1000" fill="hold"/>
                                        <p:tgtEl>
                                          <p:spTgt spid="35"/>
                                        </p:tgtEl>
                                        <p:attrNameLst>
                                          <p:attrName>style.rotation</p:attrName>
                                        </p:attrNameLst>
                                      </p:cBhvr>
                                      <p:tavLst>
                                        <p:tav tm="0">
                                          <p:val>
                                            <p:fltVal val="90"/>
                                          </p:val>
                                        </p:tav>
                                        <p:tav tm="100000">
                                          <p:val>
                                            <p:fltVal val="0"/>
                                          </p:val>
                                        </p:tav>
                                      </p:tavLst>
                                    </p:anim>
                                    <p:animEffect transition="in" filter="fade">
                                      <p:cBhvr>
                                        <p:cTn id="10"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1" animBg="1"/>
      <p:bldP spid="35" grpId="2" animBg="1"/>
      <p:bldP spid="35" grpId="3" animBg="1"/>
      <p:bldP spid="35" grpId="4" animBg="1"/>
      <p:bldP spid="35" grpId="5" animBg="1"/>
      <p:bldP spid="35" grpId="6"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V="1">
            <a:off x="0" y="0"/>
            <a:ext cx="12192000" cy="1327979"/>
          </a:xfrm>
          <a:custGeom>
            <a:avLst/>
            <a:gdLst>
              <a:gd name="connsiteX0" fmla="*/ 0 w 12192000"/>
              <a:gd name="connsiteY0" fmla="*/ 1327979 h 1327979"/>
              <a:gd name="connsiteX1" fmla="*/ 12192000 w 12192000"/>
              <a:gd name="connsiteY1" fmla="*/ 1327979 h 1327979"/>
              <a:gd name="connsiteX2" fmla="*/ 12192000 w 12192000"/>
              <a:gd name="connsiteY2" fmla="*/ 870779 h 1327979"/>
              <a:gd name="connsiteX3" fmla="*/ 7562844 w 12192000"/>
              <a:gd name="connsiteY3" fmla="*/ 870779 h 1327979"/>
              <a:gd name="connsiteX4" fmla="*/ 7397873 w 12192000"/>
              <a:gd name="connsiteY4" fmla="*/ 818383 h 1327979"/>
              <a:gd name="connsiteX5" fmla="*/ 5990049 w 12192000"/>
              <a:gd name="connsiteY5" fmla="*/ 6 h 1327979"/>
              <a:gd name="connsiteX6" fmla="*/ 105952 w 12192000"/>
              <a:gd name="connsiteY6" fmla="*/ 6 h 1327979"/>
              <a:gd name="connsiteX7" fmla="*/ 0 w 12192000"/>
              <a:gd name="connsiteY7" fmla="*/ 3363 h 1327979"/>
              <a:gd name="connsiteX8" fmla="*/ 0 w 12192000"/>
              <a:gd name="connsiteY8" fmla="*/ 870779 h 1327979"/>
              <a:gd name="connsiteX9" fmla="*/ 0 w 12192000"/>
              <a:gd name="connsiteY9" fmla="*/ 870781 h 132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3" name="任意多边形 2"/>
          <p:cNvSpPr/>
          <p:nvPr/>
        </p:nvSpPr>
        <p:spPr>
          <a:xfrm flipH="1">
            <a:off x="6096000" y="420914"/>
            <a:ext cx="6096000" cy="907141"/>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4" name="文本框 3"/>
          <p:cNvSpPr txBox="1"/>
          <p:nvPr/>
        </p:nvSpPr>
        <p:spPr>
          <a:xfrm>
            <a:off x="597043" y="334058"/>
            <a:ext cx="2926080" cy="645160"/>
          </a:xfrm>
          <a:prstGeom prst="rect">
            <a:avLst/>
          </a:prstGeom>
          <a:noFill/>
        </p:spPr>
        <p:txBody>
          <a:bodyPr wrap="none" rtlCol="0">
            <a:spAutoFit/>
          </a:bodyPr>
          <a:lstStyle/>
          <a:p>
            <a:r>
              <a:rPr lang="en-US" altLang="zh-CN" sz="3600" b="1" dirty="0" smtClean="0">
                <a:solidFill>
                  <a:schemeClr val="bg1"/>
                </a:solidFill>
              </a:rPr>
              <a:t>现有核心人物</a:t>
            </a:r>
            <a:endParaRPr lang="en-US" altLang="zh-CN" sz="3600" b="1" dirty="0" smtClean="0">
              <a:solidFill>
                <a:schemeClr val="bg1"/>
              </a:solidFill>
            </a:endParaRPr>
          </a:p>
        </p:txBody>
      </p:sp>
      <p:sp>
        <p:nvSpPr>
          <p:cNvPr id="6" name="六边形 5"/>
          <p:cNvSpPr/>
          <p:nvPr/>
        </p:nvSpPr>
        <p:spPr>
          <a:xfrm rot="5400000">
            <a:off x="6247517" y="2232783"/>
            <a:ext cx="1112792" cy="968126"/>
          </a:xfrm>
          <a:prstGeom prst="hexagon">
            <a:avLst>
              <a:gd name="adj" fmla="val 25000"/>
              <a:gd name="vf" fmla="val 115470"/>
            </a:avLst>
          </a:prstGeom>
          <a:solidFill>
            <a:srgbClr val="0E814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六边形 6"/>
          <p:cNvSpPr/>
          <p:nvPr/>
        </p:nvSpPr>
        <p:spPr>
          <a:xfrm rot="5400000">
            <a:off x="4911661" y="2232783"/>
            <a:ext cx="1112792" cy="968126"/>
          </a:xfrm>
          <a:prstGeom prst="hexagon">
            <a:avLst>
              <a:gd name="adj" fmla="val 25000"/>
              <a:gd name="vf" fmla="val 115470"/>
            </a:avLst>
          </a:prstGeom>
          <a:solidFill>
            <a:srgbClr val="0E814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六边形 7"/>
          <p:cNvSpPr/>
          <p:nvPr/>
        </p:nvSpPr>
        <p:spPr>
          <a:xfrm rot="5400000">
            <a:off x="6826358" y="3351490"/>
            <a:ext cx="1112792" cy="968126"/>
          </a:xfrm>
          <a:prstGeom prst="hexagon">
            <a:avLst>
              <a:gd name="adj" fmla="val 25000"/>
              <a:gd name="vf" fmla="val 115470"/>
            </a:avLst>
          </a:prstGeom>
          <a:solidFill>
            <a:srgbClr val="0E814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六边形 8"/>
          <p:cNvSpPr/>
          <p:nvPr/>
        </p:nvSpPr>
        <p:spPr>
          <a:xfrm rot="5400000">
            <a:off x="6247517" y="4455682"/>
            <a:ext cx="1112792" cy="968126"/>
          </a:xfrm>
          <a:prstGeom prst="hexagon">
            <a:avLst>
              <a:gd name="adj" fmla="val 25000"/>
              <a:gd name="vf" fmla="val 115470"/>
            </a:avLst>
          </a:prstGeom>
          <a:solidFill>
            <a:srgbClr val="0E814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六边形 9"/>
          <p:cNvSpPr/>
          <p:nvPr/>
        </p:nvSpPr>
        <p:spPr>
          <a:xfrm rot="5400000">
            <a:off x="4882633" y="4426654"/>
            <a:ext cx="1112792" cy="968126"/>
          </a:xfrm>
          <a:prstGeom prst="hexagon">
            <a:avLst>
              <a:gd name="adj" fmla="val 25000"/>
              <a:gd name="vf" fmla="val 115470"/>
            </a:avLst>
          </a:prstGeom>
          <a:solidFill>
            <a:srgbClr val="0E814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六边形 14"/>
          <p:cNvSpPr/>
          <p:nvPr/>
        </p:nvSpPr>
        <p:spPr>
          <a:xfrm>
            <a:off x="5280000" y="4397105"/>
            <a:ext cx="666394" cy="7659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12" name="六边形 11"/>
          <p:cNvSpPr/>
          <p:nvPr/>
        </p:nvSpPr>
        <p:spPr>
          <a:xfrm rot="5400000">
            <a:off x="4277578" y="3346333"/>
            <a:ext cx="1112792" cy="968126"/>
          </a:xfrm>
          <a:prstGeom prst="hexagon">
            <a:avLst>
              <a:gd name="adj" fmla="val 25000"/>
              <a:gd name="vf" fmla="val 115470"/>
            </a:avLst>
          </a:prstGeom>
          <a:solidFill>
            <a:srgbClr val="0E814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六边形 12"/>
          <p:cNvSpPr/>
          <p:nvPr/>
        </p:nvSpPr>
        <p:spPr>
          <a:xfrm rot="5400000">
            <a:off x="5373103" y="3164210"/>
            <a:ext cx="1525763" cy="1327414"/>
          </a:xfrm>
          <a:prstGeom prst="hexagon">
            <a:avLst>
              <a:gd name="adj" fmla="val 25000"/>
              <a:gd name="vf" fmla="val 115470"/>
            </a:avLst>
          </a:prstGeom>
          <a:solidFill>
            <a:srgbClr val="95C53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902"/>
          <p:cNvSpPr>
            <a:spLocks noEditPoints="1"/>
          </p:cNvSpPr>
          <p:nvPr/>
        </p:nvSpPr>
        <p:spPr bwMode="auto">
          <a:xfrm>
            <a:off x="5801815" y="3569533"/>
            <a:ext cx="668338" cy="517525"/>
          </a:xfrm>
          <a:custGeom>
            <a:avLst/>
            <a:gdLst>
              <a:gd name="T0" fmla="*/ 51 w 178"/>
              <a:gd name="T1" fmla="*/ 100 h 138"/>
              <a:gd name="T2" fmla="*/ 63 w 178"/>
              <a:gd name="T3" fmla="*/ 112 h 138"/>
              <a:gd name="T4" fmla="*/ 89 w 178"/>
              <a:gd name="T5" fmla="*/ 101 h 138"/>
              <a:gd name="T6" fmla="*/ 115 w 178"/>
              <a:gd name="T7" fmla="*/ 112 h 138"/>
              <a:gd name="T8" fmla="*/ 127 w 178"/>
              <a:gd name="T9" fmla="*/ 100 h 138"/>
              <a:gd name="T10" fmla="*/ 89 w 178"/>
              <a:gd name="T11" fmla="*/ 84 h 138"/>
              <a:gd name="T12" fmla="*/ 51 w 178"/>
              <a:gd name="T13" fmla="*/ 100 h 138"/>
              <a:gd name="T14" fmla="*/ 89 w 178"/>
              <a:gd name="T15" fmla="*/ 120 h 138"/>
              <a:gd name="T16" fmla="*/ 76 w 178"/>
              <a:gd name="T17" fmla="*/ 125 h 138"/>
              <a:gd name="T18" fmla="*/ 89 w 178"/>
              <a:gd name="T19" fmla="*/ 138 h 138"/>
              <a:gd name="T20" fmla="*/ 102 w 178"/>
              <a:gd name="T21" fmla="*/ 125 h 138"/>
              <a:gd name="T22" fmla="*/ 89 w 178"/>
              <a:gd name="T23" fmla="*/ 120 h 138"/>
              <a:gd name="T24" fmla="*/ 177 w 178"/>
              <a:gd name="T25" fmla="*/ 49 h 138"/>
              <a:gd name="T26" fmla="*/ 1 w 178"/>
              <a:gd name="T27" fmla="*/ 49 h 138"/>
              <a:gd name="T28" fmla="*/ 0 w 178"/>
              <a:gd name="T29" fmla="*/ 49 h 138"/>
              <a:gd name="T30" fmla="*/ 13 w 178"/>
              <a:gd name="T31" fmla="*/ 62 h 138"/>
              <a:gd name="T32" fmla="*/ 89 w 178"/>
              <a:gd name="T33" fmla="*/ 29 h 138"/>
              <a:gd name="T34" fmla="*/ 165 w 178"/>
              <a:gd name="T35" fmla="*/ 62 h 138"/>
              <a:gd name="T36" fmla="*/ 178 w 178"/>
              <a:gd name="T37" fmla="*/ 49 h 138"/>
              <a:gd name="T38" fmla="*/ 177 w 178"/>
              <a:gd name="T39" fmla="*/ 49 h 138"/>
              <a:gd name="T40" fmla="*/ 89 w 178"/>
              <a:gd name="T41" fmla="*/ 48 h 138"/>
              <a:gd name="T42" fmla="*/ 26 w 178"/>
              <a:gd name="T43" fmla="*/ 74 h 138"/>
              <a:gd name="T44" fmla="*/ 26 w 178"/>
              <a:gd name="T45" fmla="*/ 75 h 138"/>
              <a:gd name="T46" fmla="*/ 38 w 178"/>
              <a:gd name="T47" fmla="*/ 87 h 138"/>
              <a:gd name="T48" fmla="*/ 89 w 178"/>
              <a:gd name="T49" fmla="*/ 66 h 138"/>
              <a:gd name="T50" fmla="*/ 140 w 178"/>
              <a:gd name="T51" fmla="*/ 87 h 138"/>
              <a:gd name="T52" fmla="*/ 152 w 178"/>
              <a:gd name="T53" fmla="*/ 75 h 138"/>
              <a:gd name="T54" fmla="*/ 152 w 178"/>
              <a:gd name="T55" fmla="*/ 74 h 138"/>
              <a:gd name="T56" fmla="*/ 89 w 178"/>
              <a:gd name="T57" fmla="*/ 4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8" h="138">
                <a:moveTo>
                  <a:pt x="51" y="100"/>
                </a:moveTo>
                <a:cubicBezTo>
                  <a:pt x="63" y="112"/>
                  <a:pt x="63" y="112"/>
                  <a:pt x="63" y="112"/>
                </a:cubicBezTo>
                <a:cubicBezTo>
                  <a:pt x="70" y="106"/>
                  <a:pt x="79" y="101"/>
                  <a:pt x="89" y="101"/>
                </a:cubicBezTo>
                <a:cubicBezTo>
                  <a:pt x="99" y="101"/>
                  <a:pt x="108" y="106"/>
                  <a:pt x="115" y="112"/>
                </a:cubicBezTo>
                <a:cubicBezTo>
                  <a:pt x="127" y="100"/>
                  <a:pt x="127" y="100"/>
                  <a:pt x="127" y="100"/>
                </a:cubicBezTo>
                <a:cubicBezTo>
                  <a:pt x="117" y="90"/>
                  <a:pt x="104" y="84"/>
                  <a:pt x="89" y="84"/>
                </a:cubicBezTo>
                <a:cubicBezTo>
                  <a:pt x="74" y="84"/>
                  <a:pt x="61" y="90"/>
                  <a:pt x="51" y="100"/>
                </a:cubicBezTo>
                <a:close/>
                <a:moveTo>
                  <a:pt x="89" y="120"/>
                </a:moveTo>
                <a:cubicBezTo>
                  <a:pt x="84" y="120"/>
                  <a:pt x="79" y="122"/>
                  <a:pt x="76" y="125"/>
                </a:cubicBezTo>
                <a:cubicBezTo>
                  <a:pt x="89" y="138"/>
                  <a:pt x="89" y="138"/>
                  <a:pt x="89" y="138"/>
                </a:cubicBezTo>
                <a:cubicBezTo>
                  <a:pt x="102" y="125"/>
                  <a:pt x="102" y="125"/>
                  <a:pt x="102" y="125"/>
                </a:cubicBezTo>
                <a:cubicBezTo>
                  <a:pt x="99" y="122"/>
                  <a:pt x="94" y="120"/>
                  <a:pt x="89" y="120"/>
                </a:cubicBezTo>
                <a:close/>
                <a:moveTo>
                  <a:pt x="177" y="49"/>
                </a:moveTo>
                <a:cubicBezTo>
                  <a:pt x="128" y="0"/>
                  <a:pt x="50" y="0"/>
                  <a:pt x="1" y="49"/>
                </a:cubicBezTo>
                <a:cubicBezTo>
                  <a:pt x="1" y="49"/>
                  <a:pt x="1" y="49"/>
                  <a:pt x="0" y="49"/>
                </a:cubicBezTo>
                <a:cubicBezTo>
                  <a:pt x="13" y="62"/>
                  <a:pt x="13" y="62"/>
                  <a:pt x="13" y="62"/>
                </a:cubicBezTo>
                <a:cubicBezTo>
                  <a:pt x="32" y="42"/>
                  <a:pt x="59" y="29"/>
                  <a:pt x="89" y="29"/>
                </a:cubicBezTo>
                <a:cubicBezTo>
                  <a:pt x="119" y="29"/>
                  <a:pt x="146" y="42"/>
                  <a:pt x="165" y="62"/>
                </a:cubicBezTo>
                <a:cubicBezTo>
                  <a:pt x="178" y="49"/>
                  <a:pt x="178" y="49"/>
                  <a:pt x="178" y="49"/>
                </a:cubicBezTo>
                <a:cubicBezTo>
                  <a:pt x="177" y="49"/>
                  <a:pt x="177" y="49"/>
                  <a:pt x="177" y="49"/>
                </a:cubicBezTo>
                <a:close/>
                <a:moveTo>
                  <a:pt x="89" y="48"/>
                </a:moveTo>
                <a:cubicBezTo>
                  <a:pt x="65" y="48"/>
                  <a:pt x="43" y="57"/>
                  <a:pt x="26" y="74"/>
                </a:cubicBezTo>
                <a:cubicBezTo>
                  <a:pt x="26" y="74"/>
                  <a:pt x="26" y="74"/>
                  <a:pt x="26" y="75"/>
                </a:cubicBezTo>
                <a:cubicBezTo>
                  <a:pt x="38" y="87"/>
                  <a:pt x="38" y="87"/>
                  <a:pt x="38" y="87"/>
                </a:cubicBezTo>
                <a:cubicBezTo>
                  <a:pt x="51" y="74"/>
                  <a:pt x="69" y="66"/>
                  <a:pt x="89" y="66"/>
                </a:cubicBezTo>
                <a:cubicBezTo>
                  <a:pt x="109" y="66"/>
                  <a:pt x="127" y="74"/>
                  <a:pt x="140" y="87"/>
                </a:cubicBezTo>
                <a:cubicBezTo>
                  <a:pt x="152" y="75"/>
                  <a:pt x="152" y="75"/>
                  <a:pt x="152" y="75"/>
                </a:cubicBezTo>
                <a:cubicBezTo>
                  <a:pt x="152" y="74"/>
                  <a:pt x="152" y="74"/>
                  <a:pt x="152" y="74"/>
                </a:cubicBezTo>
                <a:cubicBezTo>
                  <a:pt x="135" y="57"/>
                  <a:pt x="113" y="48"/>
                  <a:pt x="89" y="48"/>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5" name="Freeform 97"/>
          <p:cNvSpPr>
            <a:spLocks noEditPoints="1"/>
          </p:cNvSpPr>
          <p:nvPr/>
        </p:nvSpPr>
        <p:spPr bwMode="auto">
          <a:xfrm>
            <a:off x="4691105" y="3662817"/>
            <a:ext cx="330200" cy="330200"/>
          </a:xfrm>
          <a:custGeom>
            <a:avLst/>
            <a:gdLst>
              <a:gd name="T0" fmla="*/ 44 w 88"/>
              <a:gd name="T1" fmla="*/ 0 h 88"/>
              <a:gd name="T2" fmla="*/ 0 w 88"/>
              <a:gd name="T3" fmla="*/ 44 h 88"/>
              <a:gd name="T4" fmla="*/ 44 w 88"/>
              <a:gd name="T5" fmla="*/ 88 h 88"/>
              <a:gd name="T6" fmla="*/ 88 w 88"/>
              <a:gd name="T7" fmla="*/ 44 h 88"/>
              <a:gd name="T8" fmla="*/ 44 w 88"/>
              <a:gd name="T9" fmla="*/ 0 h 88"/>
              <a:gd name="T10" fmla="*/ 61 w 88"/>
              <a:gd name="T11" fmla="*/ 52 h 88"/>
              <a:gd name="T12" fmla="*/ 52 w 88"/>
              <a:gd name="T13" fmla="*/ 52 h 88"/>
              <a:gd name="T14" fmla="*/ 52 w 88"/>
              <a:gd name="T15" fmla="*/ 61 h 88"/>
              <a:gd name="T16" fmla="*/ 44 w 88"/>
              <a:gd name="T17" fmla="*/ 69 h 88"/>
              <a:gd name="T18" fmla="*/ 36 w 88"/>
              <a:gd name="T19" fmla="*/ 61 h 88"/>
              <a:gd name="T20" fmla="*/ 36 w 88"/>
              <a:gd name="T21" fmla="*/ 52 h 88"/>
              <a:gd name="T22" fmla="*/ 28 w 88"/>
              <a:gd name="T23" fmla="*/ 52 h 88"/>
              <a:gd name="T24" fmla="*/ 20 w 88"/>
              <a:gd name="T25" fmla="*/ 44 h 88"/>
              <a:gd name="T26" fmla="*/ 28 w 88"/>
              <a:gd name="T27" fmla="*/ 36 h 88"/>
              <a:gd name="T28" fmla="*/ 36 w 88"/>
              <a:gd name="T29" fmla="*/ 36 h 88"/>
              <a:gd name="T30" fmla="*/ 36 w 88"/>
              <a:gd name="T31" fmla="*/ 28 h 88"/>
              <a:gd name="T32" fmla="*/ 44 w 88"/>
              <a:gd name="T33" fmla="*/ 20 h 88"/>
              <a:gd name="T34" fmla="*/ 52 w 88"/>
              <a:gd name="T35" fmla="*/ 28 h 88"/>
              <a:gd name="T36" fmla="*/ 52 w 88"/>
              <a:gd name="T37" fmla="*/ 36 h 88"/>
              <a:gd name="T38" fmla="*/ 61 w 88"/>
              <a:gd name="T39" fmla="*/ 36 h 88"/>
              <a:gd name="T40" fmla="*/ 69 w 88"/>
              <a:gd name="T41" fmla="*/ 44 h 88"/>
              <a:gd name="T42" fmla="*/ 61 w 88"/>
              <a:gd name="T4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88">
                <a:moveTo>
                  <a:pt x="44" y="0"/>
                </a:moveTo>
                <a:cubicBezTo>
                  <a:pt x="20" y="0"/>
                  <a:pt x="0" y="20"/>
                  <a:pt x="0" y="44"/>
                </a:cubicBezTo>
                <a:cubicBezTo>
                  <a:pt x="0" y="69"/>
                  <a:pt x="20" y="88"/>
                  <a:pt x="44" y="88"/>
                </a:cubicBezTo>
                <a:cubicBezTo>
                  <a:pt x="69" y="88"/>
                  <a:pt x="88" y="69"/>
                  <a:pt x="88" y="44"/>
                </a:cubicBezTo>
                <a:cubicBezTo>
                  <a:pt x="88" y="20"/>
                  <a:pt x="69" y="0"/>
                  <a:pt x="44" y="0"/>
                </a:cubicBezTo>
                <a:close/>
                <a:moveTo>
                  <a:pt x="61" y="52"/>
                </a:moveTo>
                <a:cubicBezTo>
                  <a:pt x="52" y="52"/>
                  <a:pt x="52" y="52"/>
                  <a:pt x="52" y="52"/>
                </a:cubicBezTo>
                <a:cubicBezTo>
                  <a:pt x="52" y="61"/>
                  <a:pt x="52" y="61"/>
                  <a:pt x="52" y="61"/>
                </a:cubicBezTo>
                <a:cubicBezTo>
                  <a:pt x="52" y="65"/>
                  <a:pt x="49" y="69"/>
                  <a:pt x="44" y="69"/>
                </a:cubicBezTo>
                <a:cubicBezTo>
                  <a:pt x="40" y="69"/>
                  <a:pt x="36" y="65"/>
                  <a:pt x="36" y="61"/>
                </a:cubicBezTo>
                <a:cubicBezTo>
                  <a:pt x="36" y="52"/>
                  <a:pt x="36" y="52"/>
                  <a:pt x="36" y="52"/>
                </a:cubicBezTo>
                <a:cubicBezTo>
                  <a:pt x="28" y="52"/>
                  <a:pt x="28" y="52"/>
                  <a:pt x="28" y="52"/>
                </a:cubicBezTo>
                <a:cubicBezTo>
                  <a:pt x="23" y="52"/>
                  <a:pt x="20" y="49"/>
                  <a:pt x="20" y="44"/>
                </a:cubicBezTo>
                <a:cubicBezTo>
                  <a:pt x="20" y="40"/>
                  <a:pt x="23" y="36"/>
                  <a:pt x="28" y="36"/>
                </a:cubicBezTo>
                <a:cubicBezTo>
                  <a:pt x="36" y="36"/>
                  <a:pt x="36" y="36"/>
                  <a:pt x="36" y="36"/>
                </a:cubicBezTo>
                <a:cubicBezTo>
                  <a:pt x="36" y="28"/>
                  <a:pt x="36" y="28"/>
                  <a:pt x="36" y="28"/>
                </a:cubicBezTo>
                <a:cubicBezTo>
                  <a:pt x="36" y="23"/>
                  <a:pt x="40" y="20"/>
                  <a:pt x="44" y="20"/>
                </a:cubicBezTo>
                <a:cubicBezTo>
                  <a:pt x="49" y="20"/>
                  <a:pt x="52" y="23"/>
                  <a:pt x="52" y="28"/>
                </a:cubicBezTo>
                <a:cubicBezTo>
                  <a:pt x="52" y="36"/>
                  <a:pt x="52" y="36"/>
                  <a:pt x="52" y="36"/>
                </a:cubicBezTo>
                <a:cubicBezTo>
                  <a:pt x="61" y="36"/>
                  <a:pt x="61" y="36"/>
                  <a:pt x="61" y="36"/>
                </a:cubicBezTo>
                <a:cubicBezTo>
                  <a:pt x="65" y="36"/>
                  <a:pt x="69" y="40"/>
                  <a:pt x="69" y="44"/>
                </a:cubicBezTo>
                <a:cubicBezTo>
                  <a:pt x="69" y="49"/>
                  <a:pt x="65" y="52"/>
                  <a:pt x="61" y="5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6" name="Freeform 98"/>
          <p:cNvSpPr>
            <a:spLocks noEditPoints="1"/>
          </p:cNvSpPr>
          <p:nvPr/>
        </p:nvSpPr>
        <p:spPr bwMode="auto">
          <a:xfrm>
            <a:off x="6617129" y="4779357"/>
            <a:ext cx="365125" cy="363538"/>
          </a:xfrm>
          <a:custGeom>
            <a:avLst/>
            <a:gdLst>
              <a:gd name="T0" fmla="*/ 17 w 97"/>
              <a:gd name="T1" fmla="*/ 17 h 97"/>
              <a:gd name="T2" fmla="*/ 17 w 97"/>
              <a:gd name="T3" fmla="*/ 79 h 97"/>
              <a:gd name="T4" fmla="*/ 80 w 97"/>
              <a:gd name="T5" fmla="*/ 79 h 97"/>
              <a:gd name="T6" fmla="*/ 80 w 97"/>
              <a:gd name="T7" fmla="*/ 17 h 97"/>
              <a:gd name="T8" fmla="*/ 17 w 97"/>
              <a:gd name="T9" fmla="*/ 17 h 97"/>
              <a:gd name="T10" fmla="*/ 66 w 97"/>
              <a:gd name="T11" fmla="*/ 42 h 97"/>
              <a:gd name="T12" fmla="*/ 60 w 97"/>
              <a:gd name="T13" fmla="*/ 48 h 97"/>
              <a:gd name="T14" fmla="*/ 66 w 97"/>
              <a:gd name="T15" fmla="*/ 54 h 97"/>
              <a:gd name="T16" fmla="*/ 66 w 97"/>
              <a:gd name="T17" fmla="*/ 66 h 97"/>
              <a:gd name="T18" fmla="*/ 55 w 97"/>
              <a:gd name="T19" fmla="*/ 66 h 97"/>
              <a:gd name="T20" fmla="*/ 49 w 97"/>
              <a:gd name="T21" fmla="*/ 59 h 97"/>
              <a:gd name="T22" fmla="*/ 42 w 97"/>
              <a:gd name="T23" fmla="*/ 66 h 97"/>
              <a:gd name="T24" fmla="*/ 31 w 97"/>
              <a:gd name="T25" fmla="*/ 66 h 97"/>
              <a:gd name="T26" fmla="*/ 31 w 97"/>
              <a:gd name="T27" fmla="*/ 54 h 97"/>
              <a:gd name="T28" fmla="*/ 37 w 97"/>
              <a:gd name="T29" fmla="*/ 48 h 97"/>
              <a:gd name="T30" fmla="*/ 31 w 97"/>
              <a:gd name="T31" fmla="*/ 42 h 97"/>
              <a:gd name="T32" fmla="*/ 31 w 97"/>
              <a:gd name="T33" fmla="*/ 31 h 97"/>
              <a:gd name="T34" fmla="*/ 42 w 97"/>
              <a:gd name="T35" fmla="*/ 31 h 97"/>
              <a:gd name="T36" fmla="*/ 49 w 97"/>
              <a:gd name="T37" fmla="*/ 37 h 97"/>
              <a:gd name="T38" fmla="*/ 55 w 97"/>
              <a:gd name="T39" fmla="*/ 31 h 97"/>
              <a:gd name="T40" fmla="*/ 66 w 97"/>
              <a:gd name="T41" fmla="*/ 31 h 97"/>
              <a:gd name="T42" fmla="*/ 66 w 97"/>
              <a:gd name="T43" fmla="*/ 4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97">
                <a:moveTo>
                  <a:pt x="17" y="17"/>
                </a:moveTo>
                <a:cubicBezTo>
                  <a:pt x="0" y="34"/>
                  <a:pt x="0" y="62"/>
                  <a:pt x="17" y="79"/>
                </a:cubicBezTo>
                <a:cubicBezTo>
                  <a:pt x="35" y="97"/>
                  <a:pt x="62" y="97"/>
                  <a:pt x="80" y="79"/>
                </a:cubicBezTo>
                <a:cubicBezTo>
                  <a:pt x="97" y="62"/>
                  <a:pt x="97" y="34"/>
                  <a:pt x="80" y="17"/>
                </a:cubicBezTo>
                <a:cubicBezTo>
                  <a:pt x="62" y="0"/>
                  <a:pt x="35" y="0"/>
                  <a:pt x="17" y="17"/>
                </a:cubicBezTo>
                <a:close/>
                <a:moveTo>
                  <a:pt x="66" y="42"/>
                </a:moveTo>
                <a:cubicBezTo>
                  <a:pt x="60" y="48"/>
                  <a:pt x="60" y="48"/>
                  <a:pt x="60" y="48"/>
                </a:cubicBezTo>
                <a:cubicBezTo>
                  <a:pt x="66" y="54"/>
                  <a:pt x="66" y="54"/>
                  <a:pt x="66" y="54"/>
                </a:cubicBezTo>
                <a:cubicBezTo>
                  <a:pt x="69" y="58"/>
                  <a:pt x="69" y="63"/>
                  <a:pt x="66" y="66"/>
                </a:cubicBezTo>
                <a:cubicBezTo>
                  <a:pt x="63" y="69"/>
                  <a:pt x="58" y="69"/>
                  <a:pt x="55" y="66"/>
                </a:cubicBezTo>
                <a:cubicBezTo>
                  <a:pt x="49" y="59"/>
                  <a:pt x="49" y="59"/>
                  <a:pt x="49" y="59"/>
                </a:cubicBezTo>
                <a:cubicBezTo>
                  <a:pt x="42" y="66"/>
                  <a:pt x="42" y="66"/>
                  <a:pt x="42" y="66"/>
                </a:cubicBezTo>
                <a:cubicBezTo>
                  <a:pt x="39" y="69"/>
                  <a:pt x="34" y="69"/>
                  <a:pt x="31" y="66"/>
                </a:cubicBezTo>
                <a:cubicBezTo>
                  <a:pt x="28" y="63"/>
                  <a:pt x="28" y="58"/>
                  <a:pt x="31" y="54"/>
                </a:cubicBezTo>
                <a:cubicBezTo>
                  <a:pt x="37" y="48"/>
                  <a:pt x="37" y="48"/>
                  <a:pt x="37" y="48"/>
                </a:cubicBezTo>
                <a:cubicBezTo>
                  <a:pt x="31" y="42"/>
                  <a:pt x="31" y="42"/>
                  <a:pt x="31" y="42"/>
                </a:cubicBezTo>
                <a:cubicBezTo>
                  <a:pt x="28" y="39"/>
                  <a:pt x="28" y="34"/>
                  <a:pt x="31" y="31"/>
                </a:cubicBezTo>
                <a:cubicBezTo>
                  <a:pt x="34" y="28"/>
                  <a:pt x="39" y="28"/>
                  <a:pt x="42" y="31"/>
                </a:cubicBezTo>
                <a:cubicBezTo>
                  <a:pt x="49" y="37"/>
                  <a:pt x="49" y="37"/>
                  <a:pt x="49" y="37"/>
                </a:cubicBezTo>
                <a:cubicBezTo>
                  <a:pt x="55" y="31"/>
                  <a:pt x="55" y="31"/>
                  <a:pt x="55" y="31"/>
                </a:cubicBezTo>
                <a:cubicBezTo>
                  <a:pt x="58" y="28"/>
                  <a:pt x="63" y="28"/>
                  <a:pt x="66" y="31"/>
                </a:cubicBezTo>
                <a:cubicBezTo>
                  <a:pt x="69" y="34"/>
                  <a:pt x="69" y="39"/>
                  <a:pt x="66" y="4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7" name="Freeform 100"/>
          <p:cNvSpPr>
            <a:spLocks noEditPoints="1"/>
          </p:cNvSpPr>
          <p:nvPr/>
        </p:nvSpPr>
        <p:spPr bwMode="auto">
          <a:xfrm>
            <a:off x="5238610" y="4741685"/>
            <a:ext cx="363538" cy="363538"/>
          </a:xfrm>
          <a:custGeom>
            <a:avLst/>
            <a:gdLst>
              <a:gd name="T0" fmla="*/ 80 w 97"/>
              <a:gd name="T1" fmla="*/ 17 h 97"/>
              <a:gd name="T2" fmla="*/ 17 w 97"/>
              <a:gd name="T3" fmla="*/ 17 h 97"/>
              <a:gd name="T4" fmla="*/ 17 w 97"/>
              <a:gd name="T5" fmla="*/ 79 h 97"/>
              <a:gd name="T6" fmla="*/ 80 w 97"/>
              <a:gd name="T7" fmla="*/ 79 h 97"/>
              <a:gd name="T8" fmla="*/ 80 w 97"/>
              <a:gd name="T9" fmla="*/ 17 h 97"/>
              <a:gd name="T10" fmla="*/ 79 w 97"/>
              <a:gd name="T11" fmla="*/ 43 h 97"/>
              <a:gd name="T12" fmla="*/ 50 w 97"/>
              <a:gd name="T13" fmla="*/ 72 h 97"/>
              <a:gd name="T14" fmla="*/ 50 w 97"/>
              <a:gd name="T15" fmla="*/ 72 h 97"/>
              <a:gd name="T16" fmla="*/ 44 w 97"/>
              <a:gd name="T17" fmla="*/ 75 h 97"/>
              <a:gd name="T18" fmla="*/ 38 w 97"/>
              <a:gd name="T19" fmla="*/ 72 h 97"/>
              <a:gd name="T20" fmla="*/ 38 w 97"/>
              <a:gd name="T21" fmla="*/ 72 h 97"/>
              <a:gd name="T22" fmla="*/ 21 w 97"/>
              <a:gd name="T23" fmla="*/ 55 h 97"/>
              <a:gd name="T24" fmla="*/ 21 w 97"/>
              <a:gd name="T25" fmla="*/ 44 h 97"/>
              <a:gd name="T26" fmla="*/ 32 w 97"/>
              <a:gd name="T27" fmla="*/ 44 h 97"/>
              <a:gd name="T28" fmla="*/ 44 w 97"/>
              <a:gd name="T29" fmla="*/ 55 h 97"/>
              <a:gd name="T30" fmla="*/ 68 w 97"/>
              <a:gd name="T31" fmla="*/ 32 h 97"/>
              <a:gd name="T32" fmla="*/ 79 w 97"/>
              <a:gd name="T33" fmla="*/ 32 h 97"/>
              <a:gd name="T34" fmla="*/ 79 w 97"/>
              <a:gd name="T35"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97">
                <a:moveTo>
                  <a:pt x="80" y="17"/>
                </a:moveTo>
                <a:cubicBezTo>
                  <a:pt x="62" y="0"/>
                  <a:pt x="34" y="0"/>
                  <a:pt x="17" y="17"/>
                </a:cubicBezTo>
                <a:cubicBezTo>
                  <a:pt x="0" y="34"/>
                  <a:pt x="0" y="62"/>
                  <a:pt x="17" y="79"/>
                </a:cubicBezTo>
                <a:cubicBezTo>
                  <a:pt x="34" y="97"/>
                  <a:pt x="62" y="97"/>
                  <a:pt x="80" y="79"/>
                </a:cubicBezTo>
                <a:cubicBezTo>
                  <a:pt x="97" y="62"/>
                  <a:pt x="97" y="34"/>
                  <a:pt x="80" y="17"/>
                </a:cubicBezTo>
                <a:close/>
                <a:moveTo>
                  <a:pt x="79" y="43"/>
                </a:moveTo>
                <a:cubicBezTo>
                  <a:pt x="50" y="72"/>
                  <a:pt x="50" y="72"/>
                  <a:pt x="50" y="72"/>
                </a:cubicBezTo>
                <a:cubicBezTo>
                  <a:pt x="50" y="72"/>
                  <a:pt x="50" y="72"/>
                  <a:pt x="50" y="72"/>
                </a:cubicBezTo>
                <a:cubicBezTo>
                  <a:pt x="48" y="74"/>
                  <a:pt x="46" y="75"/>
                  <a:pt x="44" y="75"/>
                </a:cubicBezTo>
                <a:cubicBezTo>
                  <a:pt x="42" y="75"/>
                  <a:pt x="40" y="74"/>
                  <a:pt x="38" y="72"/>
                </a:cubicBezTo>
                <a:cubicBezTo>
                  <a:pt x="38" y="72"/>
                  <a:pt x="38" y="72"/>
                  <a:pt x="38" y="72"/>
                </a:cubicBezTo>
                <a:cubicBezTo>
                  <a:pt x="21" y="55"/>
                  <a:pt x="21" y="55"/>
                  <a:pt x="21" y="55"/>
                </a:cubicBezTo>
                <a:cubicBezTo>
                  <a:pt x="18" y="52"/>
                  <a:pt x="18" y="47"/>
                  <a:pt x="21" y="44"/>
                </a:cubicBezTo>
                <a:cubicBezTo>
                  <a:pt x="24" y="41"/>
                  <a:pt x="29" y="41"/>
                  <a:pt x="32" y="44"/>
                </a:cubicBezTo>
                <a:cubicBezTo>
                  <a:pt x="44" y="55"/>
                  <a:pt x="44" y="55"/>
                  <a:pt x="44" y="55"/>
                </a:cubicBezTo>
                <a:cubicBezTo>
                  <a:pt x="68" y="32"/>
                  <a:pt x="68" y="32"/>
                  <a:pt x="68" y="32"/>
                </a:cubicBezTo>
                <a:cubicBezTo>
                  <a:pt x="71" y="29"/>
                  <a:pt x="76" y="29"/>
                  <a:pt x="79" y="32"/>
                </a:cubicBezTo>
                <a:cubicBezTo>
                  <a:pt x="82" y="35"/>
                  <a:pt x="82" y="40"/>
                  <a:pt x="79" y="43"/>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8" name="Freeform 148"/>
          <p:cNvSpPr>
            <a:spLocks noEditPoints="1"/>
          </p:cNvSpPr>
          <p:nvPr/>
        </p:nvSpPr>
        <p:spPr bwMode="auto">
          <a:xfrm>
            <a:off x="6694487" y="2516771"/>
            <a:ext cx="365125" cy="363538"/>
          </a:xfrm>
          <a:custGeom>
            <a:avLst/>
            <a:gdLst>
              <a:gd name="T0" fmla="*/ 79 w 97"/>
              <a:gd name="T1" fmla="*/ 17 h 97"/>
              <a:gd name="T2" fmla="*/ 17 w 97"/>
              <a:gd name="T3" fmla="*/ 17 h 97"/>
              <a:gd name="T4" fmla="*/ 17 w 97"/>
              <a:gd name="T5" fmla="*/ 80 h 97"/>
              <a:gd name="T6" fmla="*/ 79 w 97"/>
              <a:gd name="T7" fmla="*/ 80 h 97"/>
              <a:gd name="T8" fmla="*/ 79 w 97"/>
              <a:gd name="T9" fmla="*/ 17 h 97"/>
              <a:gd name="T10" fmla="*/ 75 w 97"/>
              <a:gd name="T11" fmla="*/ 53 h 97"/>
              <a:gd name="T12" fmla="*/ 59 w 97"/>
              <a:gd name="T13" fmla="*/ 66 h 97"/>
              <a:gd name="T14" fmla="*/ 54 w 97"/>
              <a:gd name="T15" fmla="*/ 63 h 97"/>
              <a:gd name="T16" fmla="*/ 53 w 97"/>
              <a:gd name="T17" fmla="*/ 58 h 97"/>
              <a:gd name="T18" fmla="*/ 48 w 97"/>
              <a:gd name="T19" fmla="*/ 57 h 97"/>
              <a:gd name="T20" fmla="*/ 27 w 97"/>
              <a:gd name="T21" fmla="*/ 57 h 97"/>
              <a:gd name="T22" fmla="*/ 18 w 97"/>
              <a:gd name="T23" fmla="*/ 48 h 97"/>
              <a:gd name="T24" fmla="*/ 27 w 97"/>
              <a:gd name="T25" fmla="*/ 39 h 97"/>
              <a:gd name="T26" fmla="*/ 49 w 97"/>
              <a:gd name="T27" fmla="*/ 39 h 97"/>
              <a:gd name="T28" fmla="*/ 53 w 97"/>
              <a:gd name="T29" fmla="*/ 39 h 97"/>
              <a:gd name="T30" fmla="*/ 54 w 97"/>
              <a:gd name="T31" fmla="*/ 34 h 97"/>
              <a:gd name="T32" fmla="*/ 59 w 97"/>
              <a:gd name="T33" fmla="*/ 31 h 97"/>
              <a:gd name="T34" fmla="*/ 75 w 97"/>
              <a:gd name="T35" fmla="*/ 44 h 97"/>
              <a:gd name="T36" fmla="*/ 75 w 97"/>
              <a:gd name="T37" fmla="*/ 5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97">
                <a:moveTo>
                  <a:pt x="79" y="17"/>
                </a:moveTo>
                <a:cubicBezTo>
                  <a:pt x="62" y="0"/>
                  <a:pt x="34" y="0"/>
                  <a:pt x="17" y="17"/>
                </a:cubicBezTo>
                <a:cubicBezTo>
                  <a:pt x="0" y="34"/>
                  <a:pt x="0" y="62"/>
                  <a:pt x="17" y="80"/>
                </a:cubicBezTo>
                <a:cubicBezTo>
                  <a:pt x="34" y="97"/>
                  <a:pt x="62" y="97"/>
                  <a:pt x="79" y="80"/>
                </a:cubicBezTo>
                <a:cubicBezTo>
                  <a:pt x="97" y="62"/>
                  <a:pt x="97" y="34"/>
                  <a:pt x="79" y="17"/>
                </a:cubicBezTo>
                <a:close/>
                <a:moveTo>
                  <a:pt x="75" y="53"/>
                </a:moveTo>
                <a:cubicBezTo>
                  <a:pt x="59" y="66"/>
                  <a:pt x="59" y="66"/>
                  <a:pt x="59" y="66"/>
                </a:cubicBezTo>
                <a:cubicBezTo>
                  <a:pt x="56" y="68"/>
                  <a:pt x="54" y="67"/>
                  <a:pt x="54" y="63"/>
                </a:cubicBezTo>
                <a:cubicBezTo>
                  <a:pt x="54" y="63"/>
                  <a:pt x="54" y="59"/>
                  <a:pt x="53" y="58"/>
                </a:cubicBezTo>
                <a:cubicBezTo>
                  <a:pt x="52" y="57"/>
                  <a:pt x="48" y="57"/>
                  <a:pt x="48" y="57"/>
                </a:cubicBezTo>
                <a:cubicBezTo>
                  <a:pt x="27" y="57"/>
                  <a:pt x="27" y="57"/>
                  <a:pt x="27" y="57"/>
                </a:cubicBezTo>
                <a:cubicBezTo>
                  <a:pt x="22" y="57"/>
                  <a:pt x="18" y="53"/>
                  <a:pt x="18" y="48"/>
                </a:cubicBezTo>
                <a:cubicBezTo>
                  <a:pt x="18" y="43"/>
                  <a:pt x="22" y="39"/>
                  <a:pt x="27" y="39"/>
                </a:cubicBezTo>
                <a:cubicBezTo>
                  <a:pt x="49" y="39"/>
                  <a:pt x="49" y="39"/>
                  <a:pt x="49" y="39"/>
                </a:cubicBezTo>
                <a:cubicBezTo>
                  <a:pt x="49" y="39"/>
                  <a:pt x="52" y="40"/>
                  <a:pt x="53" y="39"/>
                </a:cubicBezTo>
                <a:cubicBezTo>
                  <a:pt x="54" y="38"/>
                  <a:pt x="54" y="34"/>
                  <a:pt x="54" y="34"/>
                </a:cubicBezTo>
                <a:cubicBezTo>
                  <a:pt x="54" y="30"/>
                  <a:pt x="56" y="29"/>
                  <a:pt x="59" y="31"/>
                </a:cubicBezTo>
                <a:cubicBezTo>
                  <a:pt x="75" y="44"/>
                  <a:pt x="75" y="44"/>
                  <a:pt x="75" y="44"/>
                </a:cubicBezTo>
                <a:cubicBezTo>
                  <a:pt x="79" y="46"/>
                  <a:pt x="79" y="50"/>
                  <a:pt x="75" y="53"/>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9" name="Freeform 149"/>
          <p:cNvSpPr>
            <a:spLocks noEditPoints="1"/>
          </p:cNvSpPr>
          <p:nvPr/>
        </p:nvSpPr>
        <p:spPr bwMode="auto">
          <a:xfrm>
            <a:off x="7169824" y="3646148"/>
            <a:ext cx="360363" cy="363538"/>
          </a:xfrm>
          <a:custGeom>
            <a:avLst/>
            <a:gdLst>
              <a:gd name="T0" fmla="*/ 79 w 96"/>
              <a:gd name="T1" fmla="*/ 17 h 97"/>
              <a:gd name="T2" fmla="*/ 17 w 96"/>
              <a:gd name="T3" fmla="*/ 17 h 97"/>
              <a:gd name="T4" fmla="*/ 17 w 96"/>
              <a:gd name="T5" fmla="*/ 80 h 97"/>
              <a:gd name="T6" fmla="*/ 79 w 96"/>
              <a:gd name="T7" fmla="*/ 80 h 97"/>
              <a:gd name="T8" fmla="*/ 79 w 96"/>
              <a:gd name="T9" fmla="*/ 17 h 97"/>
              <a:gd name="T10" fmla="*/ 69 w 96"/>
              <a:gd name="T11" fmla="*/ 57 h 97"/>
              <a:gd name="T12" fmla="*/ 47 w 96"/>
              <a:gd name="T13" fmla="*/ 57 h 97"/>
              <a:gd name="T14" fmla="*/ 43 w 96"/>
              <a:gd name="T15" fmla="*/ 58 h 97"/>
              <a:gd name="T16" fmla="*/ 42 w 96"/>
              <a:gd name="T17" fmla="*/ 63 h 97"/>
              <a:gd name="T18" fmla="*/ 37 w 96"/>
              <a:gd name="T19" fmla="*/ 66 h 97"/>
              <a:gd name="T20" fmla="*/ 21 w 96"/>
              <a:gd name="T21" fmla="*/ 53 h 97"/>
              <a:gd name="T22" fmla="*/ 21 w 96"/>
              <a:gd name="T23" fmla="*/ 44 h 97"/>
              <a:gd name="T24" fmla="*/ 37 w 96"/>
              <a:gd name="T25" fmla="*/ 31 h 97"/>
              <a:gd name="T26" fmla="*/ 42 w 96"/>
              <a:gd name="T27" fmla="*/ 34 h 97"/>
              <a:gd name="T28" fmla="*/ 43 w 96"/>
              <a:gd name="T29" fmla="*/ 39 h 97"/>
              <a:gd name="T30" fmla="*/ 48 w 96"/>
              <a:gd name="T31" fmla="*/ 39 h 97"/>
              <a:gd name="T32" fmla="*/ 69 w 96"/>
              <a:gd name="T33" fmla="*/ 39 h 97"/>
              <a:gd name="T34" fmla="*/ 78 w 96"/>
              <a:gd name="T35" fmla="*/ 48 h 97"/>
              <a:gd name="T36" fmla="*/ 69 w 96"/>
              <a:gd name="T37" fmla="*/ 5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79" y="17"/>
                </a:moveTo>
                <a:cubicBezTo>
                  <a:pt x="62" y="0"/>
                  <a:pt x="34" y="0"/>
                  <a:pt x="17" y="17"/>
                </a:cubicBezTo>
                <a:cubicBezTo>
                  <a:pt x="0" y="34"/>
                  <a:pt x="0" y="62"/>
                  <a:pt x="17" y="80"/>
                </a:cubicBezTo>
                <a:cubicBezTo>
                  <a:pt x="34" y="97"/>
                  <a:pt x="62" y="97"/>
                  <a:pt x="79" y="80"/>
                </a:cubicBezTo>
                <a:cubicBezTo>
                  <a:pt x="96" y="62"/>
                  <a:pt x="96" y="34"/>
                  <a:pt x="79" y="17"/>
                </a:cubicBezTo>
                <a:close/>
                <a:moveTo>
                  <a:pt x="69" y="57"/>
                </a:moveTo>
                <a:cubicBezTo>
                  <a:pt x="47" y="57"/>
                  <a:pt x="47" y="57"/>
                  <a:pt x="47" y="57"/>
                </a:cubicBezTo>
                <a:cubicBezTo>
                  <a:pt x="47" y="57"/>
                  <a:pt x="44" y="57"/>
                  <a:pt x="43" y="58"/>
                </a:cubicBezTo>
                <a:cubicBezTo>
                  <a:pt x="42" y="59"/>
                  <a:pt x="42" y="63"/>
                  <a:pt x="42" y="63"/>
                </a:cubicBezTo>
                <a:cubicBezTo>
                  <a:pt x="42" y="67"/>
                  <a:pt x="40" y="68"/>
                  <a:pt x="37" y="66"/>
                </a:cubicBezTo>
                <a:cubicBezTo>
                  <a:pt x="21" y="53"/>
                  <a:pt x="21" y="53"/>
                  <a:pt x="21" y="53"/>
                </a:cubicBezTo>
                <a:cubicBezTo>
                  <a:pt x="18" y="50"/>
                  <a:pt x="18" y="46"/>
                  <a:pt x="21" y="44"/>
                </a:cubicBezTo>
                <a:cubicBezTo>
                  <a:pt x="37" y="31"/>
                  <a:pt x="37" y="31"/>
                  <a:pt x="37" y="31"/>
                </a:cubicBezTo>
                <a:cubicBezTo>
                  <a:pt x="40" y="29"/>
                  <a:pt x="42" y="30"/>
                  <a:pt x="42" y="34"/>
                </a:cubicBezTo>
                <a:cubicBezTo>
                  <a:pt x="42" y="34"/>
                  <a:pt x="42" y="37"/>
                  <a:pt x="43" y="39"/>
                </a:cubicBezTo>
                <a:cubicBezTo>
                  <a:pt x="44" y="40"/>
                  <a:pt x="48" y="39"/>
                  <a:pt x="48" y="39"/>
                </a:cubicBezTo>
                <a:cubicBezTo>
                  <a:pt x="69" y="39"/>
                  <a:pt x="69" y="39"/>
                  <a:pt x="69" y="39"/>
                </a:cubicBezTo>
                <a:cubicBezTo>
                  <a:pt x="74" y="39"/>
                  <a:pt x="78" y="43"/>
                  <a:pt x="78" y="48"/>
                </a:cubicBezTo>
                <a:cubicBezTo>
                  <a:pt x="78" y="53"/>
                  <a:pt x="74" y="57"/>
                  <a:pt x="69" y="57"/>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0" name="Freeform 99"/>
          <p:cNvSpPr>
            <a:spLocks noEditPoints="1"/>
          </p:cNvSpPr>
          <p:nvPr/>
        </p:nvSpPr>
        <p:spPr bwMode="auto">
          <a:xfrm>
            <a:off x="5300977" y="2510662"/>
            <a:ext cx="330200" cy="330200"/>
          </a:xfrm>
          <a:custGeom>
            <a:avLst/>
            <a:gdLst>
              <a:gd name="T0" fmla="*/ 44 w 88"/>
              <a:gd name="T1" fmla="*/ 0 h 88"/>
              <a:gd name="T2" fmla="*/ 0 w 88"/>
              <a:gd name="T3" fmla="*/ 44 h 88"/>
              <a:gd name="T4" fmla="*/ 44 w 88"/>
              <a:gd name="T5" fmla="*/ 88 h 88"/>
              <a:gd name="T6" fmla="*/ 88 w 88"/>
              <a:gd name="T7" fmla="*/ 44 h 88"/>
              <a:gd name="T8" fmla="*/ 44 w 88"/>
              <a:gd name="T9" fmla="*/ 0 h 88"/>
              <a:gd name="T10" fmla="*/ 61 w 88"/>
              <a:gd name="T11" fmla="*/ 52 h 88"/>
              <a:gd name="T12" fmla="*/ 27 w 88"/>
              <a:gd name="T13" fmla="*/ 52 h 88"/>
              <a:gd name="T14" fmla="*/ 19 w 88"/>
              <a:gd name="T15" fmla="*/ 44 h 88"/>
              <a:gd name="T16" fmla="*/ 27 w 88"/>
              <a:gd name="T17" fmla="*/ 36 h 88"/>
              <a:gd name="T18" fmla="*/ 61 w 88"/>
              <a:gd name="T19" fmla="*/ 36 h 88"/>
              <a:gd name="T20" fmla="*/ 68 w 88"/>
              <a:gd name="T21" fmla="*/ 44 h 88"/>
              <a:gd name="T22" fmla="*/ 61 w 88"/>
              <a:gd name="T2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8">
                <a:moveTo>
                  <a:pt x="44" y="0"/>
                </a:moveTo>
                <a:cubicBezTo>
                  <a:pt x="20" y="0"/>
                  <a:pt x="0" y="20"/>
                  <a:pt x="0" y="44"/>
                </a:cubicBezTo>
                <a:cubicBezTo>
                  <a:pt x="0" y="68"/>
                  <a:pt x="20" y="88"/>
                  <a:pt x="44" y="88"/>
                </a:cubicBezTo>
                <a:cubicBezTo>
                  <a:pt x="68" y="88"/>
                  <a:pt x="88" y="68"/>
                  <a:pt x="88" y="44"/>
                </a:cubicBezTo>
                <a:cubicBezTo>
                  <a:pt x="88" y="20"/>
                  <a:pt x="68" y="0"/>
                  <a:pt x="44" y="0"/>
                </a:cubicBezTo>
                <a:close/>
                <a:moveTo>
                  <a:pt x="61" y="52"/>
                </a:moveTo>
                <a:cubicBezTo>
                  <a:pt x="27" y="52"/>
                  <a:pt x="27" y="52"/>
                  <a:pt x="27" y="52"/>
                </a:cubicBezTo>
                <a:cubicBezTo>
                  <a:pt x="23" y="52"/>
                  <a:pt x="19" y="48"/>
                  <a:pt x="19" y="44"/>
                </a:cubicBezTo>
                <a:cubicBezTo>
                  <a:pt x="19" y="39"/>
                  <a:pt x="23" y="36"/>
                  <a:pt x="27" y="36"/>
                </a:cubicBezTo>
                <a:cubicBezTo>
                  <a:pt x="61" y="36"/>
                  <a:pt x="61" y="36"/>
                  <a:pt x="61" y="36"/>
                </a:cubicBezTo>
                <a:cubicBezTo>
                  <a:pt x="65" y="36"/>
                  <a:pt x="68" y="39"/>
                  <a:pt x="68" y="44"/>
                </a:cubicBezTo>
                <a:cubicBezTo>
                  <a:pt x="68" y="48"/>
                  <a:pt x="65" y="52"/>
                  <a:pt x="61" y="5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1" name="矩形 20"/>
          <p:cNvSpPr/>
          <p:nvPr/>
        </p:nvSpPr>
        <p:spPr>
          <a:xfrm>
            <a:off x="1097280" y="2267585"/>
            <a:ext cx="3857625" cy="1074420"/>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400" b="1" dirty="0">
                <a:solidFill>
                  <a:schemeClr val="bg2">
                    <a:lumMod val="25000"/>
                  </a:schemeClr>
                </a:solidFill>
                <a:sym typeface="+mn-ea"/>
              </a:rPr>
              <a:t>王正华</a:t>
            </a:r>
            <a:endParaRPr lang="zh-CN" altLang="en-US" sz="1400" b="1" dirty="0">
              <a:solidFill>
                <a:schemeClr val="bg2">
                  <a:lumMod val="25000"/>
                </a:schemeClr>
              </a:solidFill>
            </a:endParaRPr>
          </a:p>
          <a:p>
            <a:pPr algn="r"/>
            <a:r>
              <a:rPr lang="en-US" altLang="zh-CN" sz="1200" dirty="0">
                <a:solidFill>
                  <a:schemeClr val="bg2">
                    <a:lumMod val="25000"/>
                  </a:schemeClr>
                </a:solidFill>
              </a:rPr>
              <a:t>1944年出生，高级经济师</a:t>
            </a:r>
            <a:r>
              <a:rPr lang="zh-CN" altLang="en-US" sz="1200" dirty="0">
                <a:solidFill>
                  <a:schemeClr val="bg2">
                    <a:lumMod val="25000"/>
                  </a:schemeClr>
                </a:solidFill>
              </a:rPr>
              <a:t>，</a:t>
            </a:r>
            <a:r>
              <a:rPr lang="en-US" altLang="zh-CN" sz="1200" dirty="0">
                <a:solidFill>
                  <a:schemeClr val="bg2">
                    <a:lumMod val="25000"/>
                  </a:schemeClr>
                </a:solidFill>
              </a:rPr>
              <a:t>曾先后担任上海市长宁区团委副书记、上海市长宁区政府地区办副主任、遵义街道党委副书记等职务。王正华先生于1981年创立上海春秋旅行社</a:t>
            </a:r>
            <a:r>
              <a:rPr lang="zh-CN" altLang="en-US" sz="1200" dirty="0">
                <a:solidFill>
                  <a:schemeClr val="bg2">
                    <a:lumMod val="25000"/>
                  </a:schemeClr>
                </a:solidFill>
              </a:rPr>
              <a:t>，2004年创立春航有限</a:t>
            </a:r>
            <a:r>
              <a:rPr lang="en-US" altLang="zh-CN" sz="1200" dirty="0">
                <a:solidFill>
                  <a:schemeClr val="bg2">
                    <a:lumMod val="25000"/>
                  </a:schemeClr>
                </a:solidFill>
              </a:rPr>
              <a:t> </a:t>
            </a:r>
            <a:endParaRPr lang="en-US" altLang="zh-CN" sz="1200" dirty="0">
              <a:solidFill>
                <a:schemeClr val="bg2">
                  <a:lumMod val="25000"/>
                </a:schemeClr>
              </a:solidFill>
            </a:endParaRPr>
          </a:p>
        </p:txBody>
      </p:sp>
      <p:sp>
        <p:nvSpPr>
          <p:cNvPr id="22" name="矩形 21"/>
          <p:cNvSpPr/>
          <p:nvPr/>
        </p:nvSpPr>
        <p:spPr>
          <a:xfrm>
            <a:off x="821055" y="3474085"/>
            <a:ext cx="3393440" cy="1074420"/>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400" b="1" dirty="0">
                <a:solidFill>
                  <a:schemeClr val="bg2">
                    <a:lumMod val="25000"/>
                  </a:schemeClr>
                </a:solidFill>
                <a:sym typeface="+mn-ea"/>
              </a:rPr>
              <a:t>杨素英</a:t>
            </a:r>
            <a:endParaRPr lang="zh-CN" altLang="en-US" sz="1400" b="1" dirty="0">
              <a:solidFill>
                <a:schemeClr val="bg2">
                  <a:lumMod val="25000"/>
                </a:schemeClr>
              </a:solidFill>
            </a:endParaRPr>
          </a:p>
          <a:p>
            <a:pPr algn="r"/>
            <a:r>
              <a:rPr lang="en-US" altLang="zh-CN" sz="1200" dirty="0">
                <a:solidFill>
                  <a:schemeClr val="bg2">
                    <a:lumMod val="25000"/>
                  </a:schemeClr>
                </a:solidFill>
              </a:rPr>
              <a:t>1955年出生</a:t>
            </a:r>
            <a:r>
              <a:rPr lang="zh-CN" altLang="en-US" sz="1200" dirty="0">
                <a:solidFill>
                  <a:schemeClr val="bg2">
                    <a:lumMod val="25000"/>
                  </a:schemeClr>
                </a:solidFill>
              </a:rPr>
              <a:t>，</a:t>
            </a:r>
            <a:r>
              <a:rPr lang="en-US" altLang="zh-CN" sz="1200" dirty="0">
                <a:solidFill>
                  <a:schemeClr val="bg2">
                    <a:lumMod val="25000"/>
                  </a:schemeClr>
                </a:solidFill>
              </a:rPr>
              <a:t>曾先后担任上海市遵义路街道办事处财务副科长、财务部总经理等职务。杨素英女士2004年起担任春航有限董事。现任春秋航空董事、春秋国旅董事兼财务部顾问总经理</a:t>
            </a:r>
            <a:endParaRPr lang="en-US" altLang="zh-CN" sz="1200" dirty="0">
              <a:solidFill>
                <a:schemeClr val="bg2">
                  <a:lumMod val="25000"/>
                </a:schemeClr>
              </a:solidFill>
            </a:endParaRPr>
          </a:p>
        </p:txBody>
      </p:sp>
      <p:sp>
        <p:nvSpPr>
          <p:cNvPr id="23" name="矩形 22"/>
          <p:cNvSpPr/>
          <p:nvPr/>
        </p:nvSpPr>
        <p:spPr>
          <a:xfrm>
            <a:off x="1097280" y="4570730"/>
            <a:ext cx="3694430" cy="1074420"/>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400" b="1" dirty="0">
                <a:solidFill>
                  <a:schemeClr val="bg2">
                    <a:lumMod val="25000"/>
                  </a:schemeClr>
                </a:solidFill>
                <a:sym typeface="+mn-ea"/>
              </a:rPr>
              <a:t>王志杰</a:t>
            </a:r>
            <a:endParaRPr lang="zh-CN" altLang="en-US" sz="1400" b="1" dirty="0">
              <a:solidFill>
                <a:schemeClr val="bg2">
                  <a:lumMod val="25000"/>
                </a:schemeClr>
              </a:solidFill>
            </a:endParaRPr>
          </a:p>
          <a:p>
            <a:pPr algn="r"/>
            <a:r>
              <a:rPr lang="en-US" altLang="zh-CN" sz="1200" dirty="0">
                <a:solidFill>
                  <a:schemeClr val="bg2">
                    <a:lumMod val="25000"/>
                  </a:schemeClr>
                </a:solidFill>
              </a:rPr>
              <a:t>1969年出生，</a:t>
            </a:r>
            <a:r>
              <a:rPr lang="en-US" altLang="zh-CN" sz="1200" dirty="0">
                <a:solidFill>
                  <a:schemeClr val="bg2">
                    <a:lumMod val="25000"/>
                  </a:schemeClr>
                </a:solidFill>
                <a:sym typeface="+mn-ea"/>
              </a:rPr>
              <a:t>北京航空航天大学</a:t>
            </a:r>
            <a:r>
              <a:rPr lang="en-US" altLang="zh-CN" sz="1200" dirty="0">
                <a:solidFill>
                  <a:schemeClr val="bg2">
                    <a:lumMod val="25000"/>
                  </a:schemeClr>
                </a:solidFill>
              </a:rPr>
              <a:t>航空发动机工程硕士学位</a:t>
            </a:r>
            <a:r>
              <a:rPr lang="zh-CN" altLang="en-US" sz="1200" dirty="0">
                <a:solidFill>
                  <a:schemeClr val="bg2">
                    <a:lumMod val="25000"/>
                  </a:schemeClr>
                </a:solidFill>
              </a:rPr>
              <a:t>，</a:t>
            </a:r>
            <a:r>
              <a:rPr lang="en-US" altLang="zh-CN" sz="1200" dirty="0">
                <a:solidFill>
                  <a:schemeClr val="bg2">
                    <a:lumMod val="25000"/>
                  </a:schemeClr>
                </a:solidFill>
              </a:rPr>
              <a:t>曾担任原上海航空股份有限公司总工程师</a:t>
            </a:r>
            <a:r>
              <a:rPr lang="zh-CN" altLang="en-US" sz="1200" dirty="0">
                <a:solidFill>
                  <a:schemeClr val="bg2">
                    <a:lumMod val="25000"/>
                  </a:schemeClr>
                </a:solidFill>
              </a:rPr>
              <a:t>，</a:t>
            </a:r>
            <a:r>
              <a:rPr lang="en-US" altLang="zh-CN" sz="1200" dirty="0">
                <a:solidFill>
                  <a:schemeClr val="bg2">
                    <a:lumMod val="25000"/>
                  </a:schemeClr>
                </a:solidFill>
              </a:rPr>
              <a:t>2005年起担任春航有限副总裁、总工程师等职务。现任春秋航空董事兼总裁</a:t>
            </a:r>
            <a:endParaRPr lang="en-US" altLang="zh-CN" sz="1200" dirty="0">
              <a:solidFill>
                <a:schemeClr val="bg2">
                  <a:lumMod val="25000"/>
                </a:schemeClr>
              </a:solidFill>
            </a:endParaRPr>
          </a:p>
        </p:txBody>
      </p:sp>
      <p:sp>
        <p:nvSpPr>
          <p:cNvPr id="24" name="矩形 23"/>
          <p:cNvSpPr/>
          <p:nvPr/>
        </p:nvSpPr>
        <p:spPr>
          <a:xfrm>
            <a:off x="7867650" y="3481705"/>
            <a:ext cx="3701415" cy="1074420"/>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chemeClr val="bg2">
                    <a:lumMod val="25000"/>
                  </a:schemeClr>
                </a:solidFill>
                <a:sym typeface="+mn-ea"/>
              </a:rPr>
              <a:t>王煜</a:t>
            </a:r>
            <a:endParaRPr lang="zh-CN" altLang="en-US" sz="1400" b="1" dirty="0">
              <a:solidFill>
                <a:schemeClr val="bg2">
                  <a:lumMod val="25000"/>
                </a:schemeClr>
              </a:solidFill>
            </a:endParaRPr>
          </a:p>
          <a:p>
            <a:r>
              <a:rPr lang="en-US" altLang="zh-CN" sz="1200" dirty="0">
                <a:solidFill>
                  <a:schemeClr val="bg2">
                    <a:lumMod val="25000"/>
                  </a:schemeClr>
                </a:solidFill>
              </a:rPr>
              <a:t>1970年出生</a:t>
            </a:r>
            <a:r>
              <a:rPr lang="zh-CN" altLang="en-US" sz="1200" dirty="0">
                <a:solidFill>
                  <a:schemeClr val="bg2">
                    <a:lumMod val="25000"/>
                  </a:schemeClr>
                </a:solidFill>
              </a:rPr>
              <a:t>，</a:t>
            </a:r>
            <a:r>
              <a:rPr lang="en-US" altLang="zh-CN" sz="1200" dirty="0">
                <a:solidFill>
                  <a:schemeClr val="bg2">
                    <a:lumMod val="25000"/>
                  </a:schemeClr>
                </a:solidFill>
              </a:rPr>
              <a:t>经济学硕士和工商管理硕士学位，毕业于美国南伊利诺伊大学。曾先后在罗兰贝格、毕博、翰威特等公司任职。现任春秋航空董事长、春秋国旅董事</a:t>
            </a:r>
            <a:endParaRPr lang="en-US" altLang="zh-CN" sz="1200" dirty="0">
              <a:solidFill>
                <a:schemeClr val="bg2">
                  <a:lumMod val="25000"/>
                </a:schemeClr>
              </a:solidFill>
            </a:endParaRPr>
          </a:p>
        </p:txBody>
      </p:sp>
      <p:sp>
        <p:nvSpPr>
          <p:cNvPr id="25" name="矩形 24"/>
          <p:cNvSpPr/>
          <p:nvPr/>
        </p:nvSpPr>
        <p:spPr>
          <a:xfrm>
            <a:off x="7382510" y="2362835"/>
            <a:ext cx="3866515" cy="889635"/>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chemeClr val="bg2">
                    <a:lumMod val="25000"/>
                  </a:schemeClr>
                </a:solidFill>
                <a:sym typeface="+mn-ea"/>
              </a:rPr>
              <a:t>张秀智</a:t>
            </a:r>
            <a:endParaRPr lang="zh-CN" altLang="en-US" sz="1400" b="1" dirty="0">
              <a:solidFill>
                <a:schemeClr val="bg2">
                  <a:lumMod val="25000"/>
                </a:schemeClr>
              </a:solidFill>
            </a:endParaRPr>
          </a:p>
          <a:p>
            <a:r>
              <a:rPr lang="en-US" altLang="zh-CN" sz="1200" dirty="0">
                <a:solidFill>
                  <a:schemeClr val="bg2">
                    <a:lumMod val="25000"/>
                  </a:schemeClr>
                </a:solidFill>
              </a:rPr>
              <a:t>1964年出生</a:t>
            </a:r>
            <a:r>
              <a:rPr lang="zh-CN" altLang="en-US" sz="1200" dirty="0">
                <a:solidFill>
                  <a:schemeClr val="bg2">
                    <a:lumMod val="25000"/>
                  </a:schemeClr>
                </a:solidFill>
              </a:rPr>
              <a:t>，</a:t>
            </a:r>
            <a:r>
              <a:rPr lang="en-US" altLang="zh-CN" sz="1200" dirty="0">
                <a:solidFill>
                  <a:schemeClr val="bg2">
                    <a:lumMod val="25000"/>
                  </a:schemeClr>
                </a:solidFill>
              </a:rPr>
              <a:t>台湾大学商学硕士学位，复旦大学工商管理硕士</a:t>
            </a:r>
            <a:r>
              <a:rPr lang="zh-CN" altLang="en-US" sz="1200" dirty="0">
                <a:solidFill>
                  <a:schemeClr val="bg2">
                    <a:lumMod val="25000"/>
                  </a:schemeClr>
                </a:solidFill>
              </a:rPr>
              <a:t>。曾先后担任春秋国旅国内部经理、副总经理，</a:t>
            </a:r>
            <a:r>
              <a:rPr lang="en-US" altLang="zh-CN" sz="1200" dirty="0">
                <a:solidFill>
                  <a:schemeClr val="bg2">
                    <a:lumMod val="25000"/>
                  </a:schemeClr>
                </a:solidFill>
              </a:rPr>
              <a:t>现任春秋航空副董事长、春秋国旅副董事长</a:t>
            </a:r>
            <a:endParaRPr lang="en-US" altLang="zh-CN" sz="1200" dirty="0">
              <a:solidFill>
                <a:schemeClr val="bg2">
                  <a:lumMod val="25000"/>
                </a:schemeClr>
              </a:solidFill>
            </a:endParaRPr>
          </a:p>
        </p:txBody>
      </p:sp>
      <p:sp>
        <p:nvSpPr>
          <p:cNvPr id="26" name="矩形 25"/>
          <p:cNvSpPr/>
          <p:nvPr/>
        </p:nvSpPr>
        <p:spPr>
          <a:xfrm>
            <a:off x="7397115" y="4599305"/>
            <a:ext cx="4039870" cy="1074420"/>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400" b="1" dirty="0">
                <a:solidFill>
                  <a:schemeClr val="bg2">
                    <a:lumMod val="25000"/>
                  </a:schemeClr>
                </a:solidFill>
                <a:sym typeface="+mn-ea"/>
              </a:rPr>
              <a:t>陈乃蔚</a:t>
            </a:r>
            <a:endParaRPr lang="zh-CN" altLang="en-US" sz="1400" b="1" dirty="0">
              <a:solidFill>
                <a:schemeClr val="bg2">
                  <a:lumMod val="25000"/>
                </a:schemeClr>
              </a:solidFill>
              <a:sym typeface="+mn-ea"/>
            </a:endParaRPr>
          </a:p>
          <a:p>
            <a:r>
              <a:rPr lang="en-US" altLang="zh-CN" sz="1200" dirty="0">
                <a:solidFill>
                  <a:schemeClr val="bg2">
                    <a:lumMod val="25000"/>
                  </a:schemeClr>
                </a:solidFill>
              </a:rPr>
              <a:t>1957年出生。毕业于澳门科技大学，获法学博士学位，具备法学教授职称，并拥有中国律师资格证书。自2005年至今任复旦大学法学院教授，体育法研究中心主任；2013年至今任复旦大学高级律师学院执行院长</a:t>
            </a:r>
            <a:endParaRPr lang="en-US" altLang="zh-CN" sz="1200" dirty="0">
              <a:solidFill>
                <a:schemeClr val="bg2">
                  <a:lumMod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V="1">
            <a:off x="0" y="0"/>
            <a:ext cx="12192000" cy="1327979"/>
          </a:xfrm>
          <a:custGeom>
            <a:avLst/>
            <a:gdLst>
              <a:gd name="connsiteX0" fmla="*/ 0 w 12192000"/>
              <a:gd name="connsiteY0" fmla="*/ 1327979 h 1327979"/>
              <a:gd name="connsiteX1" fmla="*/ 12192000 w 12192000"/>
              <a:gd name="connsiteY1" fmla="*/ 1327979 h 1327979"/>
              <a:gd name="connsiteX2" fmla="*/ 12192000 w 12192000"/>
              <a:gd name="connsiteY2" fmla="*/ 870779 h 1327979"/>
              <a:gd name="connsiteX3" fmla="*/ 7562844 w 12192000"/>
              <a:gd name="connsiteY3" fmla="*/ 870779 h 1327979"/>
              <a:gd name="connsiteX4" fmla="*/ 7397873 w 12192000"/>
              <a:gd name="connsiteY4" fmla="*/ 818383 h 1327979"/>
              <a:gd name="connsiteX5" fmla="*/ 5990049 w 12192000"/>
              <a:gd name="connsiteY5" fmla="*/ 6 h 1327979"/>
              <a:gd name="connsiteX6" fmla="*/ 105952 w 12192000"/>
              <a:gd name="connsiteY6" fmla="*/ 6 h 1327979"/>
              <a:gd name="connsiteX7" fmla="*/ 0 w 12192000"/>
              <a:gd name="connsiteY7" fmla="*/ 3363 h 1327979"/>
              <a:gd name="connsiteX8" fmla="*/ 0 w 12192000"/>
              <a:gd name="connsiteY8" fmla="*/ 870779 h 1327979"/>
              <a:gd name="connsiteX9" fmla="*/ 0 w 12192000"/>
              <a:gd name="connsiteY9" fmla="*/ 870781 h 132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3" name="任意多边形 2"/>
          <p:cNvSpPr/>
          <p:nvPr/>
        </p:nvSpPr>
        <p:spPr>
          <a:xfrm flipH="1">
            <a:off x="6096000" y="420914"/>
            <a:ext cx="6096000" cy="907141"/>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4" name="文本框 3"/>
          <p:cNvSpPr txBox="1"/>
          <p:nvPr/>
        </p:nvSpPr>
        <p:spPr>
          <a:xfrm>
            <a:off x="1294908" y="341043"/>
            <a:ext cx="1224280" cy="645160"/>
          </a:xfrm>
          <a:prstGeom prst="rect">
            <a:avLst/>
          </a:prstGeom>
          <a:noFill/>
        </p:spPr>
        <p:txBody>
          <a:bodyPr wrap="none" rtlCol="0">
            <a:spAutoFit/>
          </a:bodyPr>
          <a:lstStyle/>
          <a:p>
            <a:r>
              <a:rPr lang="zh-CN" sz="3600" b="1" dirty="0" smtClean="0">
                <a:solidFill>
                  <a:schemeClr val="bg1"/>
                </a:solidFill>
              </a:rPr>
              <a:t>结 论</a:t>
            </a:r>
            <a:endParaRPr lang="zh-CN" sz="3600" b="1" dirty="0">
              <a:solidFill>
                <a:schemeClr val="bg1"/>
              </a:solidFill>
            </a:endParaRPr>
          </a:p>
        </p:txBody>
      </p:sp>
      <p:sp>
        <p:nvSpPr>
          <p:cNvPr id="14" name="Freeform 1519"/>
          <p:cNvSpPr>
            <a:spLocks noChangeAspect="1"/>
          </p:cNvSpPr>
          <p:nvPr/>
        </p:nvSpPr>
        <p:spPr bwMode="auto">
          <a:xfrm>
            <a:off x="1998027" y="2160175"/>
            <a:ext cx="1389473" cy="4320000"/>
          </a:xfrm>
          <a:custGeom>
            <a:avLst/>
            <a:gdLst>
              <a:gd name="T0" fmla="*/ 432 w 440"/>
              <a:gd name="T1" fmla="*/ 528 h 1368"/>
              <a:gd name="T2" fmla="*/ 412 w 440"/>
              <a:gd name="T3" fmla="*/ 388 h 1368"/>
              <a:gd name="T4" fmla="*/ 406 w 440"/>
              <a:gd name="T5" fmla="*/ 304 h 1368"/>
              <a:gd name="T6" fmla="*/ 318 w 440"/>
              <a:gd name="T7" fmla="*/ 238 h 1368"/>
              <a:gd name="T8" fmla="*/ 290 w 440"/>
              <a:gd name="T9" fmla="*/ 204 h 1368"/>
              <a:gd name="T10" fmla="*/ 290 w 440"/>
              <a:gd name="T11" fmla="*/ 164 h 1368"/>
              <a:gd name="T12" fmla="*/ 308 w 440"/>
              <a:gd name="T13" fmla="*/ 106 h 1368"/>
              <a:gd name="T14" fmla="*/ 300 w 440"/>
              <a:gd name="T15" fmla="*/ 46 h 1368"/>
              <a:gd name="T16" fmla="*/ 264 w 440"/>
              <a:gd name="T17" fmla="*/ 10 h 1368"/>
              <a:gd name="T18" fmla="*/ 222 w 440"/>
              <a:gd name="T19" fmla="*/ 6 h 1368"/>
              <a:gd name="T20" fmla="*/ 206 w 440"/>
              <a:gd name="T21" fmla="*/ 16 h 1368"/>
              <a:gd name="T22" fmla="*/ 174 w 440"/>
              <a:gd name="T23" fmla="*/ 30 h 1368"/>
              <a:gd name="T24" fmla="*/ 174 w 440"/>
              <a:gd name="T25" fmla="*/ 80 h 1368"/>
              <a:gd name="T26" fmla="*/ 168 w 440"/>
              <a:gd name="T27" fmla="*/ 110 h 1368"/>
              <a:gd name="T28" fmla="*/ 186 w 440"/>
              <a:gd name="T29" fmla="*/ 142 h 1368"/>
              <a:gd name="T30" fmla="*/ 194 w 440"/>
              <a:gd name="T31" fmla="*/ 194 h 1368"/>
              <a:gd name="T32" fmla="*/ 148 w 440"/>
              <a:gd name="T33" fmla="*/ 222 h 1368"/>
              <a:gd name="T34" fmla="*/ 78 w 440"/>
              <a:gd name="T35" fmla="*/ 224 h 1368"/>
              <a:gd name="T36" fmla="*/ 90 w 440"/>
              <a:gd name="T37" fmla="*/ 190 h 1368"/>
              <a:gd name="T38" fmla="*/ 78 w 440"/>
              <a:gd name="T39" fmla="*/ 150 h 1368"/>
              <a:gd name="T40" fmla="*/ 66 w 440"/>
              <a:gd name="T41" fmla="*/ 70 h 1368"/>
              <a:gd name="T42" fmla="*/ 52 w 440"/>
              <a:gd name="T43" fmla="*/ 74 h 1368"/>
              <a:gd name="T44" fmla="*/ 46 w 440"/>
              <a:gd name="T45" fmla="*/ 118 h 1368"/>
              <a:gd name="T46" fmla="*/ 34 w 440"/>
              <a:gd name="T47" fmla="*/ 130 h 1368"/>
              <a:gd name="T48" fmla="*/ 22 w 440"/>
              <a:gd name="T49" fmla="*/ 146 h 1368"/>
              <a:gd name="T50" fmla="*/ 8 w 440"/>
              <a:gd name="T51" fmla="*/ 154 h 1368"/>
              <a:gd name="T52" fmla="*/ 20 w 440"/>
              <a:gd name="T53" fmla="*/ 220 h 1368"/>
              <a:gd name="T54" fmla="*/ 2 w 440"/>
              <a:gd name="T55" fmla="*/ 272 h 1368"/>
              <a:gd name="T56" fmla="*/ 16 w 440"/>
              <a:gd name="T57" fmla="*/ 306 h 1368"/>
              <a:gd name="T58" fmla="*/ 76 w 440"/>
              <a:gd name="T59" fmla="*/ 350 h 1368"/>
              <a:gd name="T60" fmla="*/ 122 w 440"/>
              <a:gd name="T61" fmla="*/ 390 h 1368"/>
              <a:gd name="T62" fmla="*/ 142 w 440"/>
              <a:gd name="T63" fmla="*/ 506 h 1368"/>
              <a:gd name="T64" fmla="*/ 128 w 440"/>
              <a:gd name="T65" fmla="*/ 710 h 1368"/>
              <a:gd name="T66" fmla="*/ 98 w 440"/>
              <a:gd name="T67" fmla="*/ 1008 h 1368"/>
              <a:gd name="T68" fmla="*/ 58 w 440"/>
              <a:gd name="T69" fmla="*/ 1232 h 1368"/>
              <a:gd name="T70" fmla="*/ 72 w 440"/>
              <a:gd name="T71" fmla="*/ 1254 h 1368"/>
              <a:gd name="T72" fmla="*/ 46 w 440"/>
              <a:gd name="T73" fmla="*/ 1320 h 1368"/>
              <a:gd name="T74" fmla="*/ 32 w 440"/>
              <a:gd name="T75" fmla="*/ 1358 h 1368"/>
              <a:gd name="T76" fmla="*/ 84 w 440"/>
              <a:gd name="T77" fmla="*/ 1366 h 1368"/>
              <a:gd name="T78" fmla="*/ 116 w 440"/>
              <a:gd name="T79" fmla="*/ 1334 h 1368"/>
              <a:gd name="T80" fmla="*/ 144 w 440"/>
              <a:gd name="T81" fmla="*/ 1316 h 1368"/>
              <a:gd name="T82" fmla="*/ 166 w 440"/>
              <a:gd name="T83" fmla="*/ 1274 h 1368"/>
              <a:gd name="T84" fmla="*/ 168 w 440"/>
              <a:gd name="T85" fmla="*/ 1202 h 1368"/>
              <a:gd name="T86" fmla="*/ 214 w 440"/>
              <a:gd name="T87" fmla="*/ 988 h 1368"/>
              <a:gd name="T88" fmla="*/ 258 w 440"/>
              <a:gd name="T89" fmla="*/ 812 h 1368"/>
              <a:gd name="T90" fmla="*/ 280 w 440"/>
              <a:gd name="T91" fmla="*/ 814 h 1368"/>
              <a:gd name="T92" fmla="*/ 284 w 440"/>
              <a:gd name="T93" fmla="*/ 946 h 1368"/>
              <a:gd name="T94" fmla="*/ 298 w 440"/>
              <a:gd name="T95" fmla="*/ 1130 h 1368"/>
              <a:gd name="T96" fmla="*/ 292 w 440"/>
              <a:gd name="T97" fmla="*/ 1184 h 1368"/>
              <a:gd name="T98" fmla="*/ 282 w 440"/>
              <a:gd name="T99" fmla="*/ 1218 h 1368"/>
              <a:gd name="T100" fmla="*/ 292 w 440"/>
              <a:gd name="T101" fmla="*/ 1290 h 1368"/>
              <a:gd name="T102" fmla="*/ 304 w 440"/>
              <a:gd name="T103" fmla="*/ 1322 h 1368"/>
              <a:gd name="T104" fmla="*/ 344 w 440"/>
              <a:gd name="T105" fmla="*/ 1338 h 1368"/>
              <a:gd name="T106" fmla="*/ 402 w 440"/>
              <a:gd name="T107" fmla="*/ 1354 h 1368"/>
              <a:gd name="T108" fmla="*/ 434 w 440"/>
              <a:gd name="T109" fmla="*/ 1340 h 1368"/>
              <a:gd name="T110" fmla="*/ 388 w 440"/>
              <a:gd name="T111" fmla="*/ 1286 h 1368"/>
              <a:gd name="T112" fmla="*/ 382 w 440"/>
              <a:gd name="T113" fmla="*/ 1258 h 1368"/>
              <a:gd name="T114" fmla="*/ 390 w 440"/>
              <a:gd name="T115" fmla="*/ 1134 h 1368"/>
              <a:gd name="T116" fmla="*/ 406 w 440"/>
              <a:gd name="T117" fmla="*/ 838 h 1368"/>
              <a:gd name="T118" fmla="*/ 422 w 440"/>
              <a:gd name="T119" fmla="*/ 694 h 1368"/>
              <a:gd name="T120" fmla="*/ 434 w 440"/>
              <a:gd name="T121" fmla="*/ 632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0" h="1368">
                <a:moveTo>
                  <a:pt x="438" y="582"/>
                </a:moveTo>
                <a:lnTo>
                  <a:pt x="438" y="582"/>
                </a:lnTo>
                <a:lnTo>
                  <a:pt x="434" y="560"/>
                </a:lnTo>
                <a:lnTo>
                  <a:pt x="428" y="544"/>
                </a:lnTo>
                <a:lnTo>
                  <a:pt x="428" y="544"/>
                </a:lnTo>
                <a:lnTo>
                  <a:pt x="430" y="534"/>
                </a:lnTo>
                <a:lnTo>
                  <a:pt x="432" y="528"/>
                </a:lnTo>
                <a:lnTo>
                  <a:pt x="432" y="522"/>
                </a:lnTo>
                <a:lnTo>
                  <a:pt x="432" y="522"/>
                </a:lnTo>
                <a:lnTo>
                  <a:pt x="424" y="490"/>
                </a:lnTo>
                <a:lnTo>
                  <a:pt x="420" y="470"/>
                </a:lnTo>
                <a:lnTo>
                  <a:pt x="418" y="452"/>
                </a:lnTo>
                <a:lnTo>
                  <a:pt x="418" y="452"/>
                </a:lnTo>
                <a:lnTo>
                  <a:pt x="412" y="388"/>
                </a:lnTo>
                <a:lnTo>
                  <a:pt x="412" y="388"/>
                </a:lnTo>
                <a:lnTo>
                  <a:pt x="410" y="354"/>
                </a:lnTo>
                <a:lnTo>
                  <a:pt x="408" y="330"/>
                </a:lnTo>
                <a:lnTo>
                  <a:pt x="408" y="330"/>
                </a:lnTo>
                <a:lnTo>
                  <a:pt x="406" y="306"/>
                </a:lnTo>
                <a:lnTo>
                  <a:pt x="406" y="306"/>
                </a:lnTo>
                <a:lnTo>
                  <a:pt x="406" y="304"/>
                </a:lnTo>
                <a:lnTo>
                  <a:pt x="402" y="298"/>
                </a:lnTo>
                <a:lnTo>
                  <a:pt x="402" y="298"/>
                </a:lnTo>
                <a:lnTo>
                  <a:pt x="374" y="278"/>
                </a:lnTo>
                <a:lnTo>
                  <a:pt x="340" y="256"/>
                </a:lnTo>
                <a:lnTo>
                  <a:pt x="340" y="256"/>
                </a:lnTo>
                <a:lnTo>
                  <a:pt x="326" y="246"/>
                </a:lnTo>
                <a:lnTo>
                  <a:pt x="318" y="238"/>
                </a:lnTo>
                <a:lnTo>
                  <a:pt x="318" y="238"/>
                </a:lnTo>
                <a:lnTo>
                  <a:pt x="312" y="232"/>
                </a:lnTo>
                <a:lnTo>
                  <a:pt x="306" y="226"/>
                </a:lnTo>
                <a:lnTo>
                  <a:pt x="306" y="226"/>
                </a:lnTo>
                <a:lnTo>
                  <a:pt x="294" y="212"/>
                </a:lnTo>
                <a:lnTo>
                  <a:pt x="294" y="212"/>
                </a:lnTo>
                <a:lnTo>
                  <a:pt x="290" y="204"/>
                </a:lnTo>
                <a:lnTo>
                  <a:pt x="290" y="204"/>
                </a:lnTo>
                <a:lnTo>
                  <a:pt x="288" y="200"/>
                </a:lnTo>
                <a:lnTo>
                  <a:pt x="286" y="198"/>
                </a:lnTo>
                <a:lnTo>
                  <a:pt x="282" y="182"/>
                </a:lnTo>
                <a:lnTo>
                  <a:pt x="282" y="182"/>
                </a:lnTo>
                <a:lnTo>
                  <a:pt x="290" y="164"/>
                </a:lnTo>
                <a:lnTo>
                  <a:pt x="290" y="164"/>
                </a:lnTo>
                <a:lnTo>
                  <a:pt x="296" y="144"/>
                </a:lnTo>
                <a:lnTo>
                  <a:pt x="296" y="144"/>
                </a:lnTo>
                <a:lnTo>
                  <a:pt x="300" y="136"/>
                </a:lnTo>
                <a:lnTo>
                  <a:pt x="300" y="136"/>
                </a:lnTo>
                <a:lnTo>
                  <a:pt x="306" y="120"/>
                </a:lnTo>
                <a:lnTo>
                  <a:pt x="308" y="106"/>
                </a:lnTo>
                <a:lnTo>
                  <a:pt x="308" y="106"/>
                </a:lnTo>
                <a:lnTo>
                  <a:pt x="306" y="102"/>
                </a:lnTo>
                <a:lnTo>
                  <a:pt x="304" y="100"/>
                </a:lnTo>
                <a:lnTo>
                  <a:pt x="304" y="100"/>
                </a:lnTo>
                <a:lnTo>
                  <a:pt x="306" y="80"/>
                </a:lnTo>
                <a:lnTo>
                  <a:pt x="306" y="80"/>
                </a:lnTo>
                <a:lnTo>
                  <a:pt x="302" y="60"/>
                </a:lnTo>
                <a:lnTo>
                  <a:pt x="300" y="46"/>
                </a:lnTo>
                <a:lnTo>
                  <a:pt x="294" y="36"/>
                </a:lnTo>
                <a:lnTo>
                  <a:pt x="294" y="36"/>
                </a:lnTo>
                <a:lnTo>
                  <a:pt x="282" y="20"/>
                </a:lnTo>
                <a:lnTo>
                  <a:pt x="276" y="14"/>
                </a:lnTo>
                <a:lnTo>
                  <a:pt x="276" y="14"/>
                </a:lnTo>
                <a:lnTo>
                  <a:pt x="264" y="10"/>
                </a:lnTo>
                <a:lnTo>
                  <a:pt x="264" y="10"/>
                </a:lnTo>
                <a:lnTo>
                  <a:pt x="258" y="6"/>
                </a:lnTo>
                <a:lnTo>
                  <a:pt x="250" y="2"/>
                </a:lnTo>
                <a:lnTo>
                  <a:pt x="250" y="2"/>
                </a:lnTo>
                <a:lnTo>
                  <a:pt x="246" y="0"/>
                </a:lnTo>
                <a:lnTo>
                  <a:pt x="238" y="0"/>
                </a:lnTo>
                <a:lnTo>
                  <a:pt x="230" y="2"/>
                </a:lnTo>
                <a:lnTo>
                  <a:pt x="222" y="6"/>
                </a:lnTo>
                <a:lnTo>
                  <a:pt x="222" y="6"/>
                </a:lnTo>
                <a:lnTo>
                  <a:pt x="222" y="6"/>
                </a:lnTo>
                <a:lnTo>
                  <a:pt x="220" y="6"/>
                </a:lnTo>
                <a:lnTo>
                  <a:pt x="220" y="6"/>
                </a:lnTo>
                <a:lnTo>
                  <a:pt x="212" y="12"/>
                </a:lnTo>
                <a:lnTo>
                  <a:pt x="206" y="16"/>
                </a:lnTo>
                <a:lnTo>
                  <a:pt x="206" y="16"/>
                </a:lnTo>
                <a:lnTo>
                  <a:pt x="198" y="18"/>
                </a:lnTo>
                <a:lnTo>
                  <a:pt x="188" y="20"/>
                </a:lnTo>
                <a:lnTo>
                  <a:pt x="178" y="20"/>
                </a:lnTo>
                <a:lnTo>
                  <a:pt x="166" y="18"/>
                </a:lnTo>
                <a:lnTo>
                  <a:pt x="166" y="18"/>
                </a:lnTo>
                <a:lnTo>
                  <a:pt x="168" y="24"/>
                </a:lnTo>
                <a:lnTo>
                  <a:pt x="174" y="30"/>
                </a:lnTo>
                <a:lnTo>
                  <a:pt x="182" y="36"/>
                </a:lnTo>
                <a:lnTo>
                  <a:pt x="182" y="36"/>
                </a:lnTo>
                <a:lnTo>
                  <a:pt x="176" y="46"/>
                </a:lnTo>
                <a:lnTo>
                  <a:pt x="174" y="54"/>
                </a:lnTo>
                <a:lnTo>
                  <a:pt x="174" y="54"/>
                </a:lnTo>
                <a:lnTo>
                  <a:pt x="172" y="64"/>
                </a:lnTo>
                <a:lnTo>
                  <a:pt x="174" y="80"/>
                </a:lnTo>
                <a:lnTo>
                  <a:pt x="178" y="100"/>
                </a:lnTo>
                <a:lnTo>
                  <a:pt x="178" y="100"/>
                </a:lnTo>
                <a:lnTo>
                  <a:pt x="176" y="100"/>
                </a:lnTo>
                <a:lnTo>
                  <a:pt x="170" y="104"/>
                </a:lnTo>
                <a:lnTo>
                  <a:pt x="170" y="104"/>
                </a:lnTo>
                <a:lnTo>
                  <a:pt x="168" y="106"/>
                </a:lnTo>
                <a:lnTo>
                  <a:pt x="168" y="110"/>
                </a:lnTo>
                <a:lnTo>
                  <a:pt x="170" y="118"/>
                </a:lnTo>
                <a:lnTo>
                  <a:pt x="170" y="118"/>
                </a:lnTo>
                <a:lnTo>
                  <a:pt x="176" y="136"/>
                </a:lnTo>
                <a:lnTo>
                  <a:pt x="176" y="136"/>
                </a:lnTo>
                <a:lnTo>
                  <a:pt x="180" y="138"/>
                </a:lnTo>
                <a:lnTo>
                  <a:pt x="186" y="142"/>
                </a:lnTo>
                <a:lnTo>
                  <a:pt x="186" y="142"/>
                </a:lnTo>
                <a:lnTo>
                  <a:pt x="196" y="162"/>
                </a:lnTo>
                <a:lnTo>
                  <a:pt x="196" y="162"/>
                </a:lnTo>
                <a:lnTo>
                  <a:pt x="204" y="182"/>
                </a:lnTo>
                <a:lnTo>
                  <a:pt x="202" y="192"/>
                </a:lnTo>
                <a:lnTo>
                  <a:pt x="202" y="192"/>
                </a:lnTo>
                <a:lnTo>
                  <a:pt x="198" y="192"/>
                </a:lnTo>
                <a:lnTo>
                  <a:pt x="194" y="194"/>
                </a:lnTo>
                <a:lnTo>
                  <a:pt x="194" y="194"/>
                </a:lnTo>
                <a:lnTo>
                  <a:pt x="184" y="208"/>
                </a:lnTo>
                <a:lnTo>
                  <a:pt x="184" y="208"/>
                </a:lnTo>
                <a:lnTo>
                  <a:pt x="174" y="216"/>
                </a:lnTo>
                <a:lnTo>
                  <a:pt x="164" y="220"/>
                </a:lnTo>
                <a:lnTo>
                  <a:pt x="164" y="220"/>
                </a:lnTo>
                <a:lnTo>
                  <a:pt x="148" y="222"/>
                </a:lnTo>
                <a:lnTo>
                  <a:pt x="148" y="222"/>
                </a:lnTo>
                <a:lnTo>
                  <a:pt x="124" y="222"/>
                </a:lnTo>
                <a:lnTo>
                  <a:pt x="124" y="222"/>
                </a:lnTo>
                <a:lnTo>
                  <a:pt x="102" y="222"/>
                </a:lnTo>
                <a:lnTo>
                  <a:pt x="90" y="222"/>
                </a:lnTo>
                <a:lnTo>
                  <a:pt x="78" y="224"/>
                </a:lnTo>
                <a:lnTo>
                  <a:pt x="78" y="224"/>
                </a:lnTo>
                <a:lnTo>
                  <a:pt x="82" y="218"/>
                </a:lnTo>
                <a:lnTo>
                  <a:pt x="84" y="212"/>
                </a:lnTo>
                <a:lnTo>
                  <a:pt x="84" y="206"/>
                </a:lnTo>
                <a:lnTo>
                  <a:pt x="84" y="206"/>
                </a:lnTo>
                <a:lnTo>
                  <a:pt x="86" y="198"/>
                </a:lnTo>
                <a:lnTo>
                  <a:pt x="90" y="190"/>
                </a:lnTo>
                <a:lnTo>
                  <a:pt x="90" y="190"/>
                </a:lnTo>
                <a:lnTo>
                  <a:pt x="90" y="182"/>
                </a:lnTo>
                <a:lnTo>
                  <a:pt x="88" y="178"/>
                </a:lnTo>
                <a:lnTo>
                  <a:pt x="88" y="174"/>
                </a:lnTo>
                <a:lnTo>
                  <a:pt x="88" y="174"/>
                </a:lnTo>
                <a:lnTo>
                  <a:pt x="82" y="162"/>
                </a:lnTo>
                <a:lnTo>
                  <a:pt x="78" y="150"/>
                </a:lnTo>
                <a:lnTo>
                  <a:pt x="78" y="150"/>
                </a:lnTo>
                <a:lnTo>
                  <a:pt x="76" y="138"/>
                </a:lnTo>
                <a:lnTo>
                  <a:pt x="74" y="122"/>
                </a:lnTo>
                <a:lnTo>
                  <a:pt x="74" y="122"/>
                </a:lnTo>
                <a:lnTo>
                  <a:pt x="72" y="104"/>
                </a:lnTo>
                <a:lnTo>
                  <a:pt x="70" y="88"/>
                </a:lnTo>
                <a:lnTo>
                  <a:pt x="70" y="88"/>
                </a:lnTo>
                <a:lnTo>
                  <a:pt x="66" y="70"/>
                </a:lnTo>
                <a:lnTo>
                  <a:pt x="64" y="64"/>
                </a:lnTo>
                <a:lnTo>
                  <a:pt x="58" y="62"/>
                </a:lnTo>
                <a:lnTo>
                  <a:pt x="58" y="62"/>
                </a:lnTo>
                <a:lnTo>
                  <a:pt x="54" y="64"/>
                </a:lnTo>
                <a:lnTo>
                  <a:pt x="52" y="68"/>
                </a:lnTo>
                <a:lnTo>
                  <a:pt x="52" y="74"/>
                </a:lnTo>
                <a:lnTo>
                  <a:pt x="52" y="74"/>
                </a:lnTo>
                <a:lnTo>
                  <a:pt x="54" y="94"/>
                </a:lnTo>
                <a:lnTo>
                  <a:pt x="56" y="122"/>
                </a:lnTo>
                <a:lnTo>
                  <a:pt x="56" y="122"/>
                </a:lnTo>
                <a:lnTo>
                  <a:pt x="54" y="120"/>
                </a:lnTo>
                <a:lnTo>
                  <a:pt x="50" y="118"/>
                </a:lnTo>
                <a:lnTo>
                  <a:pt x="46" y="118"/>
                </a:lnTo>
                <a:lnTo>
                  <a:pt x="46" y="118"/>
                </a:lnTo>
                <a:lnTo>
                  <a:pt x="40" y="122"/>
                </a:lnTo>
                <a:lnTo>
                  <a:pt x="38" y="124"/>
                </a:lnTo>
                <a:lnTo>
                  <a:pt x="38" y="130"/>
                </a:lnTo>
                <a:lnTo>
                  <a:pt x="40" y="134"/>
                </a:lnTo>
                <a:lnTo>
                  <a:pt x="40" y="134"/>
                </a:lnTo>
                <a:lnTo>
                  <a:pt x="36" y="132"/>
                </a:lnTo>
                <a:lnTo>
                  <a:pt x="34" y="130"/>
                </a:lnTo>
                <a:lnTo>
                  <a:pt x="30" y="132"/>
                </a:lnTo>
                <a:lnTo>
                  <a:pt x="30" y="132"/>
                </a:lnTo>
                <a:lnTo>
                  <a:pt x="24" y="134"/>
                </a:lnTo>
                <a:lnTo>
                  <a:pt x="22" y="140"/>
                </a:lnTo>
                <a:lnTo>
                  <a:pt x="22" y="140"/>
                </a:lnTo>
                <a:lnTo>
                  <a:pt x="22" y="146"/>
                </a:lnTo>
                <a:lnTo>
                  <a:pt x="22" y="146"/>
                </a:lnTo>
                <a:lnTo>
                  <a:pt x="18" y="144"/>
                </a:lnTo>
                <a:lnTo>
                  <a:pt x="16" y="144"/>
                </a:lnTo>
                <a:lnTo>
                  <a:pt x="12" y="146"/>
                </a:lnTo>
                <a:lnTo>
                  <a:pt x="12" y="146"/>
                </a:lnTo>
                <a:lnTo>
                  <a:pt x="8" y="150"/>
                </a:lnTo>
                <a:lnTo>
                  <a:pt x="8" y="154"/>
                </a:lnTo>
                <a:lnTo>
                  <a:pt x="8" y="154"/>
                </a:lnTo>
                <a:lnTo>
                  <a:pt x="8" y="174"/>
                </a:lnTo>
                <a:lnTo>
                  <a:pt x="8" y="174"/>
                </a:lnTo>
                <a:lnTo>
                  <a:pt x="10" y="186"/>
                </a:lnTo>
                <a:lnTo>
                  <a:pt x="16" y="202"/>
                </a:lnTo>
                <a:lnTo>
                  <a:pt x="16" y="202"/>
                </a:lnTo>
                <a:lnTo>
                  <a:pt x="20" y="214"/>
                </a:lnTo>
                <a:lnTo>
                  <a:pt x="20" y="220"/>
                </a:lnTo>
                <a:lnTo>
                  <a:pt x="16" y="226"/>
                </a:lnTo>
                <a:lnTo>
                  <a:pt x="16" y="226"/>
                </a:lnTo>
                <a:lnTo>
                  <a:pt x="10" y="240"/>
                </a:lnTo>
                <a:lnTo>
                  <a:pt x="10" y="240"/>
                </a:lnTo>
                <a:lnTo>
                  <a:pt x="6" y="258"/>
                </a:lnTo>
                <a:lnTo>
                  <a:pt x="2" y="272"/>
                </a:lnTo>
                <a:lnTo>
                  <a:pt x="2" y="272"/>
                </a:lnTo>
                <a:lnTo>
                  <a:pt x="0" y="280"/>
                </a:lnTo>
                <a:lnTo>
                  <a:pt x="2" y="286"/>
                </a:lnTo>
                <a:lnTo>
                  <a:pt x="4" y="290"/>
                </a:lnTo>
                <a:lnTo>
                  <a:pt x="4" y="290"/>
                </a:lnTo>
                <a:lnTo>
                  <a:pt x="12" y="300"/>
                </a:lnTo>
                <a:lnTo>
                  <a:pt x="16" y="306"/>
                </a:lnTo>
                <a:lnTo>
                  <a:pt x="16" y="306"/>
                </a:lnTo>
                <a:lnTo>
                  <a:pt x="22" y="318"/>
                </a:lnTo>
                <a:lnTo>
                  <a:pt x="28" y="326"/>
                </a:lnTo>
                <a:lnTo>
                  <a:pt x="36" y="334"/>
                </a:lnTo>
                <a:lnTo>
                  <a:pt x="36" y="334"/>
                </a:lnTo>
                <a:lnTo>
                  <a:pt x="50" y="342"/>
                </a:lnTo>
                <a:lnTo>
                  <a:pt x="64" y="346"/>
                </a:lnTo>
                <a:lnTo>
                  <a:pt x="76" y="350"/>
                </a:lnTo>
                <a:lnTo>
                  <a:pt x="84" y="352"/>
                </a:lnTo>
                <a:lnTo>
                  <a:pt x="84" y="352"/>
                </a:lnTo>
                <a:lnTo>
                  <a:pt x="100" y="362"/>
                </a:lnTo>
                <a:lnTo>
                  <a:pt x="110" y="368"/>
                </a:lnTo>
                <a:lnTo>
                  <a:pt x="116" y="374"/>
                </a:lnTo>
                <a:lnTo>
                  <a:pt x="116" y="374"/>
                </a:lnTo>
                <a:lnTo>
                  <a:pt x="122" y="390"/>
                </a:lnTo>
                <a:lnTo>
                  <a:pt x="128" y="412"/>
                </a:lnTo>
                <a:lnTo>
                  <a:pt x="138" y="448"/>
                </a:lnTo>
                <a:lnTo>
                  <a:pt x="138" y="448"/>
                </a:lnTo>
                <a:lnTo>
                  <a:pt x="140" y="460"/>
                </a:lnTo>
                <a:lnTo>
                  <a:pt x="142" y="476"/>
                </a:lnTo>
                <a:lnTo>
                  <a:pt x="142" y="506"/>
                </a:lnTo>
                <a:lnTo>
                  <a:pt x="142" y="506"/>
                </a:lnTo>
                <a:lnTo>
                  <a:pt x="142" y="534"/>
                </a:lnTo>
                <a:lnTo>
                  <a:pt x="140" y="556"/>
                </a:lnTo>
                <a:lnTo>
                  <a:pt x="138" y="578"/>
                </a:lnTo>
                <a:lnTo>
                  <a:pt x="138" y="578"/>
                </a:lnTo>
                <a:lnTo>
                  <a:pt x="118" y="700"/>
                </a:lnTo>
                <a:lnTo>
                  <a:pt x="128" y="710"/>
                </a:lnTo>
                <a:lnTo>
                  <a:pt x="128" y="710"/>
                </a:lnTo>
                <a:lnTo>
                  <a:pt x="118" y="844"/>
                </a:lnTo>
                <a:lnTo>
                  <a:pt x="118" y="844"/>
                </a:lnTo>
                <a:lnTo>
                  <a:pt x="112" y="902"/>
                </a:lnTo>
                <a:lnTo>
                  <a:pt x="106" y="938"/>
                </a:lnTo>
                <a:lnTo>
                  <a:pt x="104" y="964"/>
                </a:lnTo>
                <a:lnTo>
                  <a:pt x="104" y="964"/>
                </a:lnTo>
                <a:lnTo>
                  <a:pt x="98" y="1008"/>
                </a:lnTo>
                <a:lnTo>
                  <a:pt x="82" y="1086"/>
                </a:lnTo>
                <a:lnTo>
                  <a:pt x="58" y="1200"/>
                </a:lnTo>
                <a:lnTo>
                  <a:pt x="58" y="1200"/>
                </a:lnTo>
                <a:lnTo>
                  <a:pt x="56" y="1208"/>
                </a:lnTo>
                <a:lnTo>
                  <a:pt x="56" y="1220"/>
                </a:lnTo>
                <a:lnTo>
                  <a:pt x="56" y="1228"/>
                </a:lnTo>
                <a:lnTo>
                  <a:pt x="58" y="1232"/>
                </a:lnTo>
                <a:lnTo>
                  <a:pt x="60" y="1236"/>
                </a:lnTo>
                <a:lnTo>
                  <a:pt x="60" y="1236"/>
                </a:lnTo>
                <a:lnTo>
                  <a:pt x="66" y="1240"/>
                </a:lnTo>
                <a:lnTo>
                  <a:pt x="70" y="1244"/>
                </a:lnTo>
                <a:lnTo>
                  <a:pt x="72" y="1248"/>
                </a:lnTo>
                <a:lnTo>
                  <a:pt x="72" y="1254"/>
                </a:lnTo>
                <a:lnTo>
                  <a:pt x="72" y="1254"/>
                </a:lnTo>
                <a:lnTo>
                  <a:pt x="68" y="1266"/>
                </a:lnTo>
                <a:lnTo>
                  <a:pt x="66" y="1276"/>
                </a:lnTo>
                <a:lnTo>
                  <a:pt x="66" y="1276"/>
                </a:lnTo>
                <a:lnTo>
                  <a:pt x="62" y="1292"/>
                </a:lnTo>
                <a:lnTo>
                  <a:pt x="56" y="1306"/>
                </a:lnTo>
                <a:lnTo>
                  <a:pt x="56" y="1306"/>
                </a:lnTo>
                <a:lnTo>
                  <a:pt x="46" y="1320"/>
                </a:lnTo>
                <a:lnTo>
                  <a:pt x="34" y="1334"/>
                </a:lnTo>
                <a:lnTo>
                  <a:pt x="34" y="1334"/>
                </a:lnTo>
                <a:lnTo>
                  <a:pt x="32" y="1336"/>
                </a:lnTo>
                <a:lnTo>
                  <a:pt x="32" y="1340"/>
                </a:lnTo>
                <a:lnTo>
                  <a:pt x="32" y="1340"/>
                </a:lnTo>
                <a:lnTo>
                  <a:pt x="32" y="1358"/>
                </a:lnTo>
                <a:lnTo>
                  <a:pt x="32" y="1358"/>
                </a:lnTo>
                <a:lnTo>
                  <a:pt x="34" y="1360"/>
                </a:lnTo>
                <a:lnTo>
                  <a:pt x="38" y="1364"/>
                </a:lnTo>
                <a:lnTo>
                  <a:pt x="38" y="1364"/>
                </a:lnTo>
                <a:lnTo>
                  <a:pt x="44" y="1366"/>
                </a:lnTo>
                <a:lnTo>
                  <a:pt x="58" y="1368"/>
                </a:lnTo>
                <a:lnTo>
                  <a:pt x="84" y="1366"/>
                </a:lnTo>
                <a:lnTo>
                  <a:pt x="84" y="1366"/>
                </a:lnTo>
                <a:lnTo>
                  <a:pt x="100" y="1360"/>
                </a:lnTo>
                <a:lnTo>
                  <a:pt x="108" y="1354"/>
                </a:lnTo>
                <a:lnTo>
                  <a:pt x="112" y="1352"/>
                </a:lnTo>
                <a:lnTo>
                  <a:pt x="112" y="1352"/>
                </a:lnTo>
                <a:lnTo>
                  <a:pt x="114" y="1342"/>
                </a:lnTo>
                <a:lnTo>
                  <a:pt x="114" y="1338"/>
                </a:lnTo>
                <a:lnTo>
                  <a:pt x="116" y="1334"/>
                </a:lnTo>
                <a:lnTo>
                  <a:pt x="116" y="1334"/>
                </a:lnTo>
                <a:lnTo>
                  <a:pt x="128" y="1330"/>
                </a:lnTo>
                <a:lnTo>
                  <a:pt x="140" y="1324"/>
                </a:lnTo>
                <a:lnTo>
                  <a:pt x="140" y="1324"/>
                </a:lnTo>
                <a:lnTo>
                  <a:pt x="142" y="1322"/>
                </a:lnTo>
                <a:lnTo>
                  <a:pt x="144" y="1316"/>
                </a:lnTo>
                <a:lnTo>
                  <a:pt x="144" y="1316"/>
                </a:lnTo>
                <a:lnTo>
                  <a:pt x="144" y="1308"/>
                </a:lnTo>
                <a:lnTo>
                  <a:pt x="148" y="1304"/>
                </a:lnTo>
                <a:lnTo>
                  <a:pt x="152" y="1296"/>
                </a:lnTo>
                <a:lnTo>
                  <a:pt x="152" y="1296"/>
                </a:lnTo>
                <a:lnTo>
                  <a:pt x="162" y="1282"/>
                </a:lnTo>
                <a:lnTo>
                  <a:pt x="166" y="1274"/>
                </a:lnTo>
                <a:lnTo>
                  <a:pt x="166" y="1274"/>
                </a:lnTo>
                <a:lnTo>
                  <a:pt x="166" y="1260"/>
                </a:lnTo>
                <a:lnTo>
                  <a:pt x="166" y="1238"/>
                </a:lnTo>
                <a:lnTo>
                  <a:pt x="166" y="1238"/>
                </a:lnTo>
                <a:lnTo>
                  <a:pt x="166" y="1222"/>
                </a:lnTo>
                <a:lnTo>
                  <a:pt x="166" y="1212"/>
                </a:lnTo>
                <a:lnTo>
                  <a:pt x="168" y="1202"/>
                </a:lnTo>
                <a:lnTo>
                  <a:pt x="168" y="1202"/>
                </a:lnTo>
                <a:lnTo>
                  <a:pt x="172" y="1188"/>
                </a:lnTo>
                <a:lnTo>
                  <a:pt x="172" y="1176"/>
                </a:lnTo>
                <a:lnTo>
                  <a:pt x="174" y="1164"/>
                </a:lnTo>
                <a:lnTo>
                  <a:pt x="178" y="1148"/>
                </a:lnTo>
                <a:lnTo>
                  <a:pt x="178" y="1148"/>
                </a:lnTo>
                <a:lnTo>
                  <a:pt x="214" y="988"/>
                </a:lnTo>
                <a:lnTo>
                  <a:pt x="214" y="988"/>
                </a:lnTo>
                <a:lnTo>
                  <a:pt x="218" y="968"/>
                </a:lnTo>
                <a:lnTo>
                  <a:pt x="226" y="946"/>
                </a:lnTo>
                <a:lnTo>
                  <a:pt x="232" y="922"/>
                </a:lnTo>
                <a:lnTo>
                  <a:pt x="238" y="896"/>
                </a:lnTo>
                <a:lnTo>
                  <a:pt x="238" y="896"/>
                </a:lnTo>
                <a:lnTo>
                  <a:pt x="246" y="858"/>
                </a:lnTo>
                <a:lnTo>
                  <a:pt x="258" y="812"/>
                </a:lnTo>
                <a:lnTo>
                  <a:pt x="272" y="760"/>
                </a:lnTo>
                <a:lnTo>
                  <a:pt x="274" y="766"/>
                </a:lnTo>
                <a:lnTo>
                  <a:pt x="274" y="766"/>
                </a:lnTo>
                <a:lnTo>
                  <a:pt x="278" y="784"/>
                </a:lnTo>
                <a:lnTo>
                  <a:pt x="280" y="800"/>
                </a:lnTo>
                <a:lnTo>
                  <a:pt x="280" y="814"/>
                </a:lnTo>
                <a:lnTo>
                  <a:pt x="280" y="814"/>
                </a:lnTo>
                <a:lnTo>
                  <a:pt x="280" y="842"/>
                </a:lnTo>
                <a:lnTo>
                  <a:pt x="280" y="866"/>
                </a:lnTo>
                <a:lnTo>
                  <a:pt x="280" y="866"/>
                </a:lnTo>
                <a:lnTo>
                  <a:pt x="282" y="902"/>
                </a:lnTo>
                <a:lnTo>
                  <a:pt x="282" y="928"/>
                </a:lnTo>
                <a:lnTo>
                  <a:pt x="284" y="946"/>
                </a:lnTo>
                <a:lnTo>
                  <a:pt x="284" y="946"/>
                </a:lnTo>
                <a:lnTo>
                  <a:pt x="288" y="996"/>
                </a:lnTo>
                <a:lnTo>
                  <a:pt x="292" y="1042"/>
                </a:lnTo>
                <a:lnTo>
                  <a:pt x="292" y="1042"/>
                </a:lnTo>
                <a:lnTo>
                  <a:pt x="292" y="1084"/>
                </a:lnTo>
                <a:lnTo>
                  <a:pt x="294" y="1112"/>
                </a:lnTo>
                <a:lnTo>
                  <a:pt x="298" y="1130"/>
                </a:lnTo>
                <a:lnTo>
                  <a:pt x="298" y="1130"/>
                </a:lnTo>
                <a:lnTo>
                  <a:pt x="300" y="1142"/>
                </a:lnTo>
                <a:lnTo>
                  <a:pt x="300" y="1154"/>
                </a:lnTo>
                <a:lnTo>
                  <a:pt x="300" y="1164"/>
                </a:lnTo>
                <a:lnTo>
                  <a:pt x="298" y="1170"/>
                </a:lnTo>
                <a:lnTo>
                  <a:pt x="298" y="1170"/>
                </a:lnTo>
                <a:lnTo>
                  <a:pt x="294" y="1178"/>
                </a:lnTo>
                <a:lnTo>
                  <a:pt x="292" y="1184"/>
                </a:lnTo>
                <a:lnTo>
                  <a:pt x="290" y="1190"/>
                </a:lnTo>
                <a:lnTo>
                  <a:pt x="290" y="1190"/>
                </a:lnTo>
                <a:lnTo>
                  <a:pt x="290" y="1202"/>
                </a:lnTo>
                <a:lnTo>
                  <a:pt x="290" y="1206"/>
                </a:lnTo>
                <a:lnTo>
                  <a:pt x="286" y="1212"/>
                </a:lnTo>
                <a:lnTo>
                  <a:pt x="286" y="1212"/>
                </a:lnTo>
                <a:lnTo>
                  <a:pt x="282" y="1218"/>
                </a:lnTo>
                <a:lnTo>
                  <a:pt x="278" y="1232"/>
                </a:lnTo>
                <a:lnTo>
                  <a:pt x="276" y="1240"/>
                </a:lnTo>
                <a:lnTo>
                  <a:pt x="276" y="1248"/>
                </a:lnTo>
                <a:lnTo>
                  <a:pt x="276" y="1256"/>
                </a:lnTo>
                <a:lnTo>
                  <a:pt x="280" y="1266"/>
                </a:lnTo>
                <a:lnTo>
                  <a:pt x="280" y="1266"/>
                </a:lnTo>
                <a:lnTo>
                  <a:pt x="292" y="1290"/>
                </a:lnTo>
                <a:lnTo>
                  <a:pt x="294" y="1300"/>
                </a:lnTo>
                <a:lnTo>
                  <a:pt x="294" y="1300"/>
                </a:lnTo>
                <a:lnTo>
                  <a:pt x="296" y="1312"/>
                </a:lnTo>
                <a:lnTo>
                  <a:pt x="296" y="1312"/>
                </a:lnTo>
                <a:lnTo>
                  <a:pt x="298" y="1316"/>
                </a:lnTo>
                <a:lnTo>
                  <a:pt x="300" y="1320"/>
                </a:lnTo>
                <a:lnTo>
                  <a:pt x="304" y="1322"/>
                </a:lnTo>
                <a:lnTo>
                  <a:pt x="304" y="1322"/>
                </a:lnTo>
                <a:lnTo>
                  <a:pt x="314" y="1326"/>
                </a:lnTo>
                <a:lnTo>
                  <a:pt x="324" y="1328"/>
                </a:lnTo>
                <a:lnTo>
                  <a:pt x="324" y="1328"/>
                </a:lnTo>
                <a:lnTo>
                  <a:pt x="334" y="1330"/>
                </a:lnTo>
                <a:lnTo>
                  <a:pt x="340" y="1334"/>
                </a:lnTo>
                <a:lnTo>
                  <a:pt x="344" y="1338"/>
                </a:lnTo>
                <a:lnTo>
                  <a:pt x="344" y="1338"/>
                </a:lnTo>
                <a:lnTo>
                  <a:pt x="350" y="1344"/>
                </a:lnTo>
                <a:lnTo>
                  <a:pt x="358" y="1348"/>
                </a:lnTo>
                <a:lnTo>
                  <a:pt x="374" y="1354"/>
                </a:lnTo>
                <a:lnTo>
                  <a:pt x="374" y="1354"/>
                </a:lnTo>
                <a:lnTo>
                  <a:pt x="384" y="1354"/>
                </a:lnTo>
                <a:lnTo>
                  <a:pt x="402" y="1354"/>
                </a:lnTo>
                <a:lnTo>
                  <a:pt x="420" y="1352"/>
                </a:lnTo>
                <a:lnTo>
                  <a:pt x="426" y="1348"/>
                </a:lnTo>
                <a:lnTo>
                  <a:pt x="432" y="1346"/>
                </a:lnTo>
                <a:lnTo>
                  <a:pt x="432" y="1346"/>
                </a:lnTo>
                <a:lnTo>
                  <a:pt x="434" y="1344"/>
                </a:lnTo>
                <a:lnTo>
                  <a:pt x="434" y="1340"/>
                </a:lnTo>
                <a:lnTo>
                  <a:pt x="434" y="1340"/>
                </a:lnTo>
                <a:lnTo>
                  <a:pt x="432" y="1336"/>
                </a:lnTo>
                <a:lnTo>
                  <a:pt x="430" y="1330"/>
                </a:lnTo>
                <a:lnTo>
                  <a:pt x="430" y="1330"/>
                </a:lnTo>
                <a:lnTo>
                  <a:pt x="406" y="1308"/>
                </a:lnTo>
                <a:lnTo>
                  <a:pt x="406" y="1308"/>
                </a:lnTo>
                <a:lnTo>
                  <a:pt x="396" y="1296"/>
                </a:lnTo>
                <a:lnTo>
                  <a:pt x="388" y="1286"/>
                </a:lnTo>
                <a:lnTo>
                  <a:pt x="388" y="1286"/>
                </a:lnTo>
                <a:lnTo>
                  <a:pt x="388" y="1278"/>
                </a:lnTo>
                <a:lnTo>
                  <a:pt x="388" y="1278"/>
                </a:lnTo>
                <a:lnTo>
                  <a:pt x="384" y="1274"/>
                </a:lnTo>
                <a:lnTo>
                  <a:pt x="382" y="1270"/>
                </a:lnTo>
                <a:lnTo>
                  <a:pt x="380" y="1266"/>
                </a:lnTo>
                <a:lnTo>
                  <a:pt x="382" y="1258"/>
                </a:lnTo>
                <a:lnTo>
                  <a:pt x="382" y="1258"/>
                </a:lnTo>
                <a:lnTo>
                  <a:pt x="386" y="1246"/>
                </a:lnTo>
                <a:lnTo>
                  <a:pt x="386" y="1232"/>
                </a:lnTo>
                <a:lnTo>
                  <a:pt x="386" y="1232"/>
                </a:lnTo>
                <a:lnTo>
                  <a:pt x="390" y="1168"/>
                </a:lnTo>
                <a:lnTo>
                  <a:pt x="390" y="1168"/>
                </a:lnTo>
                <a:lnTo>
                  <a:pt x="390" y="1134"/>
                </a:lnTo>
                <a:lnTo>
                  <a:pt x="390" y="1104"/>
                </a:lnTo>
                <a:lnTo>
                  <a:pt x="390" y="1104"/>
                </a:lnTo>
                <a:lnTo>
                  <a:pt x="392" y="1072"/>
                </a:lnTo>
                <a:lnTo>
                  <a:pt x="394" y="1034"/>
                </a:lnTo>
                <a:lnTo>
                  <a:pt x="394" y="1034"/>
                </a:lnTo>
                <a:lnTo>
                  <a:pt x="406" y="838"/>
                </a:lnTo>
                <a:lnTo>
                  <a:pt x="406" y="838"/>
                </a:lnTo>
                <a:lnTo>
                  <a:pt x="414" y="756"/>
                </a:lnTo>
                <a:lnTo>
                  <a:pt x="414" y="756"/>
                </a:lnTo>
                <a:lnTo>
                  <a:pt x="412" y="730"/>
                </a:lnTo>
                <a:lnTo>
                  <a:pt x="412" y="718"/>
                </a:lnTo>
                <a:lnTo>
                  <a:pt x="414" y="710"/>
                </a:lnTo>
                <a:lnTo>
                  <a:pt x="414" y="710"/>
                </a:lnTo>
                <a:lnTo>
                  <a:pt x="422" y="694"/>
                </a:lnTo>
                <a:lnTo>
                  <a:pt x="428" y="682"/>
                </a:lnTo>
                <a:lnTo>
                  <a:pt x="432" y="670"/>
                </a:lnTo>
                <a:lnTo>
                  <a:pt x="432" y="670"/>
                </a:lnTo>
                <a:lnTo>
                  <a:pt x="434" y="658"/>
                </a:lnTo>
                <a:lnTo>
                  <a:pt x="434" y="646"/>
                </a:lnTo>
                <a:lnTo>
                  <a:pt x="434" y="632"/>
                </a:lnTo>
                <a:lnTo>
                  <a:pt x="434" y="632"/>
                </a:lnTo>
                <a:lnTo>
                  <a:pt x="436" y="620"/>
                </a:lnTo>
                <a:lnTo>
                  <a:pt x="440" y="610"/>
                </a:lnTo>
                <a:lnTo>
                  <a:pt x="440" y="610"/>
                </a:lnTo>
                <a:lnTo>
                  <a:pt x="440" y="600"/>
                </a:lnTo>
                <a:lnTo>
                  <a:pt x="438" y="582"/>
                </a:lnTo>
                <a:close/>
              </a:path>
            </a:pathLst>
          </a:custGeom>
          <a:solidFill>
            <a:schemeClr val="tx1">
              <a:lumMod val="75000"/>
              <a:lumOff val="25000"/>
            </a:schemeClr>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5" name="Freeform 139"/>
          <p:cNvSpPr>
            <a:spLocks noEditPoints="1"/>
          </p:cNvSpPr>
          <p:nvPr/>
        </p:nvSpPr>
        <p:spPr bwMode="auto">
          <a:xfrm>
            <a:off x="3754348" y="4335563"/>
            <a:ext cx="317500" cy="250825"/>
          </a:xfrm>
          <a:custGeom>
            <a:avLst/>
            <a:gdLst>
              <a:gd name="T0" fmla="*/ 398 w 400"/>
              <a:gd name="T1" fmla="*/ 248 h 315"/>
              <a:gd name="T2" fmla="*/ 375 w 400"/>
              <a:gd name="T3" fmla="*/ 260 h 315"/>
              <a:gd name="T4" fmla="*/ 169 w 400"/>
              <a:gd name="T5" fmla="*/ 286 h 315"/>
              <a:gd name="T6" fmla="*/ 87 w 400"/>
              <a:gd name="T7" fmla="*/ 304 h 315"/>
              <a:gd name="T8" fmla="*/ 115 w 400"/>
              <a:gd name="T9" fmla="*/ 252 h 315"/>
              <a:gd name="T10" fmla="*/ 133 w 400"/>
              <a:gd name="T11" fmla="*/ 278 h 315"/>
              <a:gd name="T12" fmla="*/ 341 w 400"/>
              <a:gd name="T13" fmla="*/ 242 h 315"/>
              <a:gd name="T14" fmla="*/ 351 w 400"/>
              <a:gd name="T15" fmla="*/ 232 h 315"/>
              <a:gd name="T16" fmla="*/ 371 w 400"/>
              <a:gd name="T17" fmla="*/ 91 h 315"/>
              <a:gd name="T18" fmla="*/ 347 w 400"/>
              <a:gd name="T19" fmla="*/ 52 h 315"/>
              <a:gd name="T20" fmla="*/ 363 w 400"/>
              <a:gd name="T21" fmla="*/ 218 h 315"/>
              <a:gd name="T22" fmla="*/ 268 w 400"/>
              <a:gd name="T23" fmla="*/ 216 h 315"/>
              <a:gd name="T24" fmla="*/ 60 w 400"/>
              <a:gd name="T25" fmla="*/ 246 h 315"/>
              <a:gd name="T26" fmla="*/ 42 w 400"/>
              <a:gd name="T27" fmla="*/ 192 h 315"/>
              <a:gd name="T28" fmla="*/ 89 w 400"/>
              <a:gd name="T29" fmla="*/ 198 h 315"/>
              <a:gd name="T30" fmla="*/ 95 w 400"/>
              <a:gd name="T31" fmla="*/ 214 h 315"/>
              <a:gd name="T32" fmla="*/ 293 w 400"/>
              <a:gd name="T33" fmla="*/ 198 h 315"/>
              <a:gd name="T34" fmla="*/ 329 w 400"/>
              <a:gd name="T35" fmla="*/ 161 h 315"/>
              <a:gd name="T36" fmla="*/ 333 w 400"/>
              <a:gd name="T37" fmla="*/ 103 h 315"/>
              <a:gd name="T38" fmla="*/ 153 w 400"/>
              <a:gd name="T39" fmla="*/ 42 h 315"/>
              <a:gd name="T40" fmla="*/ 143 w 400"/>
              <a:gd name="T41" fmla="*/ 52 h 315"/>
              <a:gd name="T42" fmla="*/ 135 w 400"/>
              <a:gd name="T43" fmla="*/ 62 h 315"/>
              <a:gd name="T44" fmla="*/ 137 w 400"/>
              <a:gd name="T45" fmla="*/ 77 h 315"/>
              <a:gd name="T46" fmla="*/ 145 w 400"/>
              <a:gd name="T47" fmla="*/ 87 h 315"/>
              <a:gd name="T48" fmla="*/ 157 w 400"/>
              <a:gd name="T49" fmla="*/ 95 h 315"/>
              <a:gd name="T50" fmla="*/ 161 w 400"/>
              <a:gd name="T51" fmla="*/ 107 h 315"/>
              <a:gd name="T52" fmla="*/ 159 w 400"/>
              <a:gd name="T53" fmla="*/ 113 h 315"/>
              <a:gd name="T54" fmla="*/ 153 w 400"/>
              <a:gd name="T55" fmla="*/ 111 h 315"/>
              <a:gd name="T56" fmla="*/ 153 w 400"/>
              <a:gd name="T57" fmla="*/ 97 h 315"/>
              <a:gd name="T58" fmla="*/ 135 w 400"/>
              <a:gd name="T59" fmla="*/ 109 h 315"/>
              <a:gd name="T60" fmla="*/ 147 w 400"/>
              <a:gd name="T61" fmla="*/ 123 h 315"/>
              <a:gd name="T62" fmla="*/ 163 w 400"/>
              <a:gd name="T63" fmla="*/ 131 h 315"/>
              <a:gd name="T64" fmla="*/ 173 w 400"/>
              <a:gd name="T65" fmla="*/ 121 h 315"/>
              <a:gd name="T66" fmla="*/ 180 w 400"/>
              <a:gd name="T67" fmla="*/ 107 h 315"/>
              <a:gd name="T68" fmla="*/ 178 w 400"/>
              <a:gd name="T69" fmla="*/ 91 h 315"/>
              <a:gd name="T70" fmla="*/ 171 w 400"/>
              <a:gd name="T71" fmla="*/ 81 h 315"/>
              <a:gd name="T72" fmla="*/ 157 w 400"/>
              <a:gd name="T73" fmla="*/ 73 h 315"/>
              <a:gd name="T74" fmla="*/ 153 w 400"/>
              <a:gd name="T75" fmla="*/ 65 h 315"/>
              <a:gd name="T76" fmla="*/ 155 w 400"/>
              <a:gd name="T77" fmla="*/ 60 h 315"/>
              <a:gd name="T78" fmla="*/ 159 w 400"/>
              <a:gd name="T79" fmla="*/ 62 h 315"/>
              <a:gd name="T80" fmla="*/ 161 w 400"/>
              <a:gd name="T81" fmla="*/ 71 h 315"/>
              <a:gd name="T82" fmla="*/ 178 w 400"/>
              <a:gd name="T83" fmla="*/ 62 h 315"/>
              <a:gd name="T84" fmla="*/ 171 w 400"/>
              <a:gd name="T85" fmla="*/ 52 h 315"/>
              <a:gd name="T86" fmla="*/ 163 w 400"/>
              <a:gd name="T87" fmla="*/ 42 h 315"/>
              <a:gd name="T88" fmla="*/ 202 w 400"/>
              <a:gd name="T89" fmla="*/ 40 h 315"/>
              <a:gd name="T90" fmla="*/ 212 w 400"/>
              <a:gd name="T91" fmla="*/ 115 h 315"/>
              <a:gd name="T92" fmla="*/ 260 w 400"/>
              <a:gd name="T93" fmla="*/ 161 h 315"/>
              <a:gd name="T94" fmla="*/ 278 w 400"/>
              <a:gd name="T95" fmla="*/ 131 h 315"/>
              <a:gd name="T96" fmla="*/ 297 w 400"/>
              <a:gd name="T97" fmla="*/ 69 h 315"/>
              <a:gd name="T98" fmla="*/ 264 w 400"/>
              <a:gd name="T99" fmla="*/ 36 h 315"/>
              <a:gd name="T100" fmla="*/ 129 w 400"/>
              <a:gd name="T101" fmla="*/ 20 h 315"/>
              <a:gd name="T102" fmla="*/ 48 w 400"/>
              <a:gd name="T103" fmla="*/ 32 h 315"/>
              <a:gd name="T104" fmla="*/ 20 w 400"/>
              <a:gd name="T105" fmla="*/ 65 h 315"/>
              <a:gd name="T106" fmla="*/ 46 w 400"/>
              <a:gd name="T107" fmla="*/ 141 h 315"/>
              <a:gd name="T108" fmla="*/ 125 w 400"/>
              <a:gd name="T109" fmla="*/ 151 h 315"/>
              <a:gd name="T110" fmla="*/ 99 w 400"/>
              <a:gd name="T111" fmla="*/ 87 h 315"/>
              <a:gd name="T112" fmla="*/ 129 w 400"/>
              <a:gd name="T113" fmla="*/ 20 h 315"/>
              <a:gd name="T114" fmla="*/ 270 w 400"/>
              <a:gd name="T115" fmla="*/ 12 h 315"/>
              <a:gd name="T116" fmla="*/ 317 w 400"/>
              <a:gd name="T117" fmla="*/ 18 h 315"/>
              <a:gd name="T118" fmla="*/ 289 w 400"/>
              <a:gd name="T119" fmla="*/ 184 h 315"/>
              <a:gd name="T120" fmla="*/ 81 w 400"/>
              <a:gd name="T121" fmla="*/ 175 h 315"/>
              <a:gd name="T122" fmla="*/ 0 w 400"/>
              <a:gd name="T123" fmla="*/ 20 h 315"/>
              <a:gd name="T124" fmla="*/ 137 w 400"/>
              <a:gd name="T125"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0" h="315">
                <a:moveTo>
                  <a:pt x="371" y="91"/>
                </a:moveTo>
                <a:lnTo>
                  <a:pt x="373" y="99"/>
                </a:lnTo>
                <a:lnTo>
                  <a:pt x="398" y="248"/>
                </a:lnTo>
                <a:lnTo>
                  <a:pt x="400" y="258"/>
                </a:lnTo>
                <a:lnTo>
                  <a:pt x="391" y="258"/>
                </a:lnTo>
                <a:lnTo>
                  <a:pt x="375" y="260"/>
                </a:lnTo>
                <a:lnTo>
                  <a:pt x="305" y="264"/>
                </a:lnTo>
                <a:lnTo>
                  <a:pt x="236" y="272"/>
                </a:lnTo>
                <a:lnTo>
                  <a:pt x="169" y="286"/>
                </a:lnTo>
                <a:lnTo>
                  <a:pt x="101" y="311"/>
                </a:lnTo>
                <a:lnTo>
                  <a:pt x="89" y="315"/>
                </a:lnTo>
                <a:lnTo>
                  <a:pt x="87" y="304"/>
                </a:lnTo>
                <a:lnTo>
                  <a:pt x="79" y="254"/>
                </a:lnTo>
                <a:lnTo>
                  <a:pt x="99" y="248"/>
                </a:lnTo>
                <a:lnTo>
                  <a:pt x="115" y="252"/>
                </a:lnTo>
                <a:lnTo>
                  <a:pt x="127" y="260"/>
                </a:lnTo>
                <a:lnTo>
                  <a:pt x="133" y="276"/>
                </a:lnTo>
                <a:lnTo>
                  <a:pt x="133" y="278"/>
                </a:lnTo>
                <a:lnTo>
                  <a:pt x="202" y="258"/>
                </a:lnTo>
                <a:lnTo>
                  <a:pt x="272" y="248"/>
                </a:lnTo>
                <a:lnTo>
                  <a:pt x="341" y="242"/>
                </a:lnTo>
                <a:lnTo>
                  <a:pt x="341" y="240"/>
                </a:lnTo>
                <a:lnTo>
                  <a:pt x="341" y="232"/>
                </a:lnTo>
                <a:lnTo>
                  <a:pt x="351" y="232"/>
                </a:lnTo>
                <a:lnTo>
                  <a:pt x="377" y="232"/>
                </a:lnTo>
                <a:lnTo>
                  <a:pt x="365" y="91"/>
                </a:lnTo>
                <a:lnTo>
                  <a:pt x="371" y="91"/>
                </a:lnTo>
                <a:close/>
                <a:moveTo>
                  <a:pt x="329" y="50"/>
                </a:moveTo>
                <a:lnTo>
                  <a:pt x="339" y="50"/>
                </a:lnTo>
                <a:lnTo>
                  <a:pt x="347" y="52"/>
                </a:lnTo>
                <a:lnTo>
                  <a:pt x="347" y="60"/>
                </a:lnTo>
                <a:lnTo>
                  <a:pt x="363" y="208"/>
                </a:lnTo>
                <a:lnTo>
                  <a:pt x="363" y="218"/>
                </a:lnTo>
                <a:lnTo>
                  <a:pt x="353" y="218"/>
                </a:lnTo>
                <a:lnTo>
                  <a:pt x="337" y="218"/>
                </a:lnTo>
                <a:lnTo>
                  <a:pt x="268" y="216"/>
                </a:lnTo>
                <a:lnTo>
                  <a:pt x="198" y="218"/>
                </a:lnTo>
                <a:lnTo>
                  <a:pt x="129" y="228"/>
                </a:lnTo>
                <a:lnTo>
                  <a:pt x="60" y="246"/>
                </a:lnTo>
                <a:lnTo>
                  <a:pt x="48" y="250"/>
                </a:lnTo>
                <a:lnTo>
                  <a:pt x="48" y="238"/>
                </a:lnTo>
                <a:lnTo>
                  <a:pt x="42" y="192"/>
                </a:lnTo>
                <a:lnTo>
                  <a:pt x="77" y="186"/>
                </a:lnTo>
                <a:lnTo>
                  <a:pt x="83" y="192"/>
                </a:lnTo>
                <a:lnTo>
                  <a:pt x="89" y="198"/>
                </a:lnTo>
                <a:lnTo>
                  <a:pt x="93" y="206"/>
                </a:lnTo>
                <a:lnTo>
                  <a:pt x="95" y="214"/>
                </a:lnTo>
                <a:lnTo>
                  <a:pt x="95" y="214"/>
                </a:lnTo>
                <a:lnTo>
                  <a:pt x="161" y="202"/>
                </a:lnTo>
                <a:lnTo>
                  <a:pt x="228" y="198"/>
                </a:lnTo>
                <a:lnTo>
                  <a:pt x="293" y="198"/>
                </a:lnTo>
                <a:lnTo>
                  <a:pt x="303" y="198"/>
                </a:lnTo>
                <a:lnTo>
                  <a:pt x="329" y="202"/>
                </a:lnTo>
                <a:lnTo>
                  <a:pt x="329" y="161"/>
                </a:lnTo>
                <a:lnTo>
                  <a:pt x="335" y="161"/>
                </a:lnTo>
                <a:lnTo>
                  <a:pt x="337" y="161"/>
                </a:lnTo>
                <a:lnTo>
                  <a:pt x="333" y="103"/>
                </a:lnTo>
                <a:lnTo>
                  <a:pt x="329" y="103"/>
                </a:lnTo>
                <a:lnTo>
                  <a:pt x="329" y="50"/>
                </a:lnTo>
                <a:close/>
                <a:moveTo>
                  <a:pt x="153" y="42"/>
                </a:moveTo>
                <a:lnTo>
                  <a:pt x="153" y="48"/>
                </a:lnTo>
                <a:lnTo>
                  <a:pt x="147" y="50"/>
                </a:lnTo>
                <a:lnTo>
                  <a:pt x="143" y="52"/>
                </a:lnTo>
                <a:lnTo>
                  <a:pt x="139" y="54"/>
                </a:lnTo>
                <a:lnTo>
                  <a:pt x="137" y="58"/>
                </a:lnTo>
                <a:lnTo>
                  <a:pt x="135" y="62"/>
                </a:lnTo>
                <a:lnTo>
                  <a:pt x="135" y="67"/>
                </a:lnTo>
                <a:lnTo>
                  <a:pt x="135" y="73"/>
                </a:lnTo>
                <a:lnTo>
                  <a:pt x="137" y="77"/>
                </a:lnTo>
                <a:lnTo>
                  <a:pt x="139" y="81"/>
                </a:lnTo>
                <a:lnTo>
                  <a:pt x="141" y="85"/>
                </a:lnTo>
                <a:lnTo>
                  <a:pt x="145" y="87"/>
                </a:lnTo>
                <a:lnTo>
                  <a:pt x="149" y="89"/>
                </a:lnTo>
                <a:lnTo>
                  <a:pt x="153" y="93"/>
                </a:lnTo>
                <a:lnTo>
                  <a:pt x="157" y="95"/>
                </a:lnTo>
                <a:lnTo>
                  <a:pt x="159" y="99"/>
                </a:lnTo>
                <a:lnTo>
                  <a:pt x="161" y="103"/>
                </a:lnTo>
                <a:lnTo>
                  <a:pt x="161" y="107"/>
                </a:lnTo>
                <a:lnTo>
                  <a:pt x="161" y="109"/>
                </a:lnTo>
                <a:lnTo>
                  <a:pt x="159" y="111"/>
                </a:lnTo>
                <a:lnTo>
                  <a:pt x="159" y="113"/>
                </a:lnTo>
                <a:lnTo>
                  <a:pt x="157" y="113"/>
                </a:lnTo>
                <a:lnTo>
                  <a:pt x="155" y="113"/>
                </a:lnTo>
                <a:lnTo>
                  <a:pt x="153" y="111"/>
                </a:lnTo>
                <a:lnTo>
                  <a:pt x="153" y="107"/>
                </a:lnTo>
                <a:lnTo>
                  <a:pt x="153" y="101"/>
                </a:lnTo>
                <a:lnTo>
                  <a:pt x="153" y="97"/>
                </a:lnTo>
                <a:lnTo>
                  <a:pt x="135" y="97"/>
                </a:lnTo>
                <a:lnTo>
                  <a:pt x="135" y="101"/>
                </a:lnTo>
                <a:lnTo>
                  <a:pt x="135" y="109"/>
                </a:lnTo>
                <a:lnTo>
                  <a:pt x="137" y="115"/>
                </a:lnTo>
                <a:lnTo>
                  <a:pt x="141" y="119"/>
                </a:lnTo>
                <a:lnTo>
                  <a:pt x="147" y="123"/>
                </a:lnTo>
                <a:lnTo>
                  <a:pt x="153" y="125"/>
                </a:lnTo>
                <a:lnTo>
                  <a:pt x="153" y="131"/>
                </a:lnTo>
                <a:lnTo>
                  <a:pt x="163" y="131"/>
                </a:lnTo>
                <a:lnTo>
                  <a:pt x="163" y="125"/>
                </a:lnTo>
                <a:lnTo>
                  <a:pt x="169" y="123"/>
                </a:lnTo>
                <a:lnTo>
                  <a:pt x="173" y="121"/>
                </a:lnTo>
                <a:lnTo>
                  <a:pt x="176" y="117"/>
                </a:lnTo>
                <a:lnTo>
                  <a:pt x="178" y="113"/>
                </a:lnTo>
                <a:lnTo>
                  <a:pt x="180" y="107"/>
                </a:lnTo>
                <a:lnTo>
                  <a:pt x="180" y="101"/>
                </a:lnTo>
                <a:lnTo>
                  <a:pt x="180" y="95"/>
                </a:lnTo>
                <a:lnTo>
                  <a:pt x="178" y="91"/>
                </a:lnTo>
                <a:lnTo>
                  <a:pt x="176" y="87"/>
                </a:lnTo>
                <a:lnTo>
                  <a:pt x="174" y="85"/>
                </a:lnTo>
                <a:lnTo>
                  <a:pt x="171" y="81"/>
                </a:lnTo>
                <a:lnTo>
                  <a:pt x="165" y="77"/>
                </a:lnTo>
                <a:lnTo>
                  <a:pt x="161" y="75"/>
                </a:lnTo>
                <a:lnTo>
                  <a:pt x="157" y="73"/>
                </a:lnTo>
                <a:lnTo>
                  <a:pt x="155" y="71"/>
                </a:lnTo>
                <a:lnTo>
                  <a:pt x="155" y="69"/>
                </a:lnTo>
                <a:lnTo>
                  <a:pt x="153" y="65"/>
                </a:lnTo>
                <a:lnTo>
                  <a:pt x="153" y="62"/>
                </a:lnTo>
                <a:lnTo>
                  <a:pt x="155" y="62"/>
                </a:lnTo>
                <a:lnTo>
                  <a:pt x="155" y="60"/>
                </a:lnTo>
                <a:lnTo>
                  <a:pt x="157" y="60"/>
                </a:lnTo>
                <a:lnTo>
                  <a:pt x="159" y="60"/>
                </a:lnTo>
                <a:lnTo>
                  <a:pt x="159" y="62"/>
                </a:lnTo>
                <a:lnTo>
                  <a:pt x="161" y="64"/>
                </a:lnTo>
                <a:lnTo>
                  <a:pt x="161" y="67"/>
                </a:lnTo>
                <a:lnTo>
                  <a:pt x="161" y="71"/>
                </a:lnTo>
                <a:lnTo>
                  <a:pt x="178" y="71"/>
                </a:lnTo>
                <a:lnTo>
                  <a:pt x="178" y="67"/>
                </a:lnTo>
                <a:lnTo>
                  <a:pt x="178" y="62"/>
                </a:lnTo>
                <a:lnTo>
                  <a:pt x="176" y="58"/>
                </a:lnTo>
                <a:lnTo>
                  <a:pt x="174" y="54"/>
                </a:lnTo>
                <a:lnTo>
                  <a:pt x="171" y="52"/>
                </a:lnTo>
                <a:lnTo>
                  <a:pt x="167" y="50"/>
                </a:lnTo>
                <a:lnTo>
                  <a:pt x="163" y="48"/>
                </a:lnTo>
                <a:lnTo>
                  <a:pt x="163" y="42"/>
                </a:lnTo>
                <a:lnTo>
                  <a:pt x="153" y="42"/>
                </a:lnTo>
                <a:close/>
                <a:moveTo>
                  <a:pt x="188" y="22"/>
                </a:moveTo>
                <a:lnTo>
                  <a:pt x="202" y="40"/>
                </a:lnTo>
                <a:lnTo>
                  <a:pt x="212" y="62"/>
                </a:lnTo>
                <a:lnTo>
                  <a:pt x="216" y="87"/>
                </a:lnTo>
                <a:lnTo>
                  <a:pt x="212" y="115"/>
                </a:lnTo>
                <a:lnTo>
                  <a:pt x="202" y="137"/>
                </a:lnTo>
                <a:lnTo>
                  <a:pt x="186" y="153"/>
                </a:lnTo>
                <a:lnTo>
                  <a:pt x="260" y="161"/>
                </a:lnTo>
                <a:lnTo>
                  <a:pt x="260" y="161"/>
                </a:lnTo>
                <a:lnTo>
                  <a:pt x="266" y="143"/>
                </a:lnTo>
                <a:lnTo>
                  <a:pt x="278" y="131"/>
                </a:lnTo>
                <a:lnTo>
                  <a:pt x="293" y="127"/>
                </a:lnTo>
                <a:lnTo>
                  <a:pt x="297" y="127"/>
                </a:lnTo>
                <a:lnTo>
                  <a:pt x="297" y="69"/>
                </a:lnTo>
                <a:lnTo>
                  <a:pt x="280" y="64"/>
                </a:lnTo>
                <a:lnTo>
                  <a:pt x="268" y="52"/>
                </a:lnTo>
                <a:lnTo>
                  <a:pt x="264" y="36"/>
                </a:lnTo>
                <a:lnTo>
                  <a:pt x="264" y="32"/>
                </a:lnTo>
                <a:lnTo>
                  <a:pt x="188" y="22"/>
                </a:lnTo>
                <a:close/>
                <a:moveTo>
                  <a:pt x="129" y="20"/>
                </a:moveTo>
                <a:lnTo>
                  <a:pt x="87" y="22"/>
                </a:lnTo>
                <a:lnTo>
                  <a:pt x="48" y="28"/>
                </a:lnTo>
                <a:lnTo>
                  <a:pt x="48" y="32"/>
                </a:lnTo>
                <a:lnTo>
                  <a:pt x="44" y="48"/>
                </a:lnTo>
                <a:lnTo>
                  <a:pt x="34" y="58"/>
                </a:lnTo>
                <a:lnTo>
                  <a:pt x="20" y="65"/>
                </a:lnTo>
                <a:lnTo>
                  <a:pt x="20" y="123"/>
                </a:lnTo>
                <a:lnTo>
                  <a:pt x="36" y="129"/>
                </a:lnTo>
                <a:lnTo>
                  <a:pt x="46" y="141"/>
                </a:lnTo>
                <a:lnTo>
                  <a:pt x="50" y="157"/>
                </a:lnTo>
                <a:lnTo>
                  <a:pt x="50" y="159"/>
                </a:lnTo>
                <a:lnTo>
                  <a:pt x="125" y="151"/>
                </a:lnTo>
                <a:lnTo>
                  <a:pt x="111" y="135"/>
                </a:lnTo>
                <a:lnTo>
                  <a:pt x="101" y="113"/>
                </a:lnTo>
                <a:lnTo>
                  <a:pt x="99" y="87"/>
                </a:lnTo>
                <a:lnTo>
                  <a:pt x="101" y="60"/>
                </a:lnTo>
                <a:lnTo>
                  <a:pt x="113" y="36"/>
                </a:lnTo>
                <a:lnTo>
                  <a:pt x="129" y="20"/>
                </a:lnTo>
                <a:close/>
                <a:moveTo>
                  <a:pt x="137" y="0"/>
                </a:moveTo>
                <a:lnTo>
                  <a:pt x="204" y="4"/>
                </a:lnTo>
                <a:lnTo>
                  <a:pt x="270" y="12"/>
                </a:lnTo>
                <a:lnTo>
                  <a:pt x="287" y="14"/>
                </a:lnTo>
                <a:lnTo>
                  <a:pt x="307" y="18"/>
                </a:lnTo>
                <a:lnTo>
                  <a:pt x="317" y="18"/>
                </a:lnTo>
                <a:lnTo>
                  <a:pt x="317" y="186"/>
                </a:lnTo>
                <a:lnTo>
                  <a:pt x="305" y="186"/>
                </a:lnTo>
                <a:lnTo>
                  <a:pt x="289" y="184"/>
                </a:lnTo>
                <a:lnTo>
                  <a:pt x="220" y="177"/>
                </a:lnTo>
                <a:lnTo>
                  <a:pt x="153" y="173"/>
                </a:lnTo>
                <a:lnTo>
                  <a:pt x="81" y="175"/>
                </a:lnTo>
                <a:lnTo>
                  <a:pt x="12" y="186"/>
                </a:lnTo>
                <a:lnTo>
                  <a:pt x="0" y="188"/>
                </a:lnTo>
                <a:lnTo>
                  <a:pt x="0" y="20"/>
                </a:lnTo>
                <a:lnTo>
                  <a:pt x="6" y="18"/>
                </a:lnTo>
                <a:lnTo>
                  <a:pt x="71" y="4"/>
                </a:lnTo>
                <a:lnTo>
                  <a:pt x="137"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16" name="Freeform 121"/>
          <p:cNvSpPr>
            <a:spLocks noEditPoints="1"/>
          </p:cNvSpPr>
          <p:nvPr/>
        </p:nvSpPr>
        <p:spPr bwMode="auto">
          <a:xfrm>
            <a:off x="4081098" y="3371755"/>
            <a:ext cx="303213" cy="282575"/>
          </a:xfrm>
          <a:custGeom>
            <a:avLst/>
            <a:gdLst>
              <a:gd name="T0" fmla="*/ 281 w 380"/>
              <a:gd name="T1" fmla="*/ 323 h 355"/>
              <a:gd name="T2" fmla="*/ 283 w 380"/>
              <a:gd name="T3" fmla="*/ 335 h 355"/>
              <a:gd name="T4" fmla="*/ 289 w 380"/>
              <a:gd name="T5" fmla="*/ 333 h 355"/>
              <a:gd name="T6" fmla="*/ 251 w 380"/>
              <a:gd name="T7" fmla="*/ 333 h 355"/>
              <a:gd name="T8" fmla="*/ 257 w 380"/>
              <a:gd name="T9" fmla="*/ 323 h 355"/>
              <a:gd name="T10" fmla="*/ 249 w 380"/>
              <a:gd name="T11" fmla="*/ 321 h 355"/>
              <a:gd name="T12" fmla="*/ 311 w 380"/>
              <a:gd name="T13" fmla="*/ 313 h 355"/>
              <a:gd name="T14" fmla="*/ 311 w 380"/>
              <a:gd name="T15" fmla="*/ 325 h 355"/>
              <a:gd name="T16" fmla="*/ 317 w 380"/>
              <a:gd name="T17" fmla="*/ 321 h 355"/>
              <a:gd name="T18" fmla="*/ 218 w 380"/>
              <a:gd name="T19" fmla="*/ 319 h 355"/>
              <a:gd name="T20" fmla="*/ 226 w 380"/>
              <a:gd name="T21" fmla="*/ 323 h 355"/>
              <a:gd name="T22" fmla="*/ 226 w 380"/>
              <a:gd name="T23" fmla="*/ 311 h 355"/>
              <a:gd name="T24" fmla="*/ 335 w 380"/>
              <a:gd name="T25" fmla="*/ 293 h 355"/>
              <a:gd name="T26" fmla="*/ 329 w 380"/>
              <a:gd name="T27" fmla="*/ 297 h 355"/>
              <a:gd name="T28" fmla="*/ 341 w 380"/>
              <a:gd name="T29" fmla="*/ 301 h 355"/>
              <a:gd name="T30" fmla="*/ 194 w 380"/>
              <a:gd name="T31" fmla="*/ 293 h 355"/>
              <a:gd name="T32" fmla="*/ 198 w 380"/>
              <a:gd name="T33" fmla="*/ 299 h 355"/>
              <a:gd name="T34" fmla="*/ 206 w 380"/>
              <a:gd name="T35" fmla="*/ 293 h 355"/>
              <a:gd name="T36" fmla="*/ 202 w 380"/>
              <a:gd name="T37" fmla="*/ 287 h 355"/>
              <a:gd name="T38" fmla="*/ 347 w 380"/>
              <a:gd name="T39" fmla="*/ 269 h 355"/>
              <a:gd name="T40" fmla="*/ 354 w 380"/>
              <a:gd name="T41" fmla="*/ 275 h 355"/>
              <a:gd name="T42" fmla="*/ 356 w 380"/>
              <a:gd name="T43" fmla="*/ 269 h 355"/>
              <a:gd name="T44" fmla="*/ 182 w 380"/>
              <a:gd name="T45" fmla="*/ 267 h 355"/>
              <a:gd name="T46" fmla="*/ 194 w 380"/>
              <a:gd name="T47" fmla="*/ 269 h 355"/>
              <a:gd name="T48" fmla="*/ 192 w 380"/>
              <a:gd name="T49" fmla="*/ 263 h 355"/>
              <a:gd name="T50" fmla="*/ 350 w 380"/>
              <a:gd name="T51" fmla="*/ 238 h 355"/>
              <a:gd name="T52" fmla="*/ 360 w 380"/>
              <a:gd name="T53" fmla="*/ 244 h 355"/>
              <a:gd name="T54" fmla="*/ 360 w 380"/>
              <a:gd name="T55" fmla="*/ 236 h 355"/>
              <a:gd name="T56" fmla="*/ 180 w 380"/>
              <a:gd name="T57" fmla="*/ 238 h 355"/>
              <a:gd name="T58" fmla="*/ 190 w 380"/>
              <a:gd name="T59" fmla="*/ 238 h 355"/>
              <a:gd name="T60" fmla="*/ 180 w 380"/>
              <a:gd name="T61" fmla="*/ 230 h 355"/>
              <a:gd name="T62" fmla="*/ 345 w 380"/>
              <a:gd name="T63" fmla="*/ 214 h 355"/>
              <a:gd name="T64" fmla="*/ 354 w 380"/>
              <a:gd name="T65" fmla="*/ 210 h 355"/>
              <a:gd name="T66" fmla="*/ 350 w 380"/>
              <a:gd name="T67" fmla="*/ 204 h 355"/>
              <a:gd name="T68" fmla="*/ 190 w 380"/>
              <a:gd name="T69" fmla="*/ 204 h 355"/>
              <a:gd name="T70" fmla="*/ 198 w 380"/>
              <a:gd name="T71" fmla="*/ 212 h 355"/>
              <a:gd name="T72" fmla="*/ 200 w 380"/>
              <a:gd name="T73" fmla="*/ 204 h 355"/>
              <a:gd name="T74" fmla="*/ 247 w 380"/>
              <a:gd name="T75" fmla="*/ 240 h 355"/>
              <a:gd name="T76" fmla="*/ 267 w 380"/>
              <a:gd name="T77" fmla="*/ 279 h 355"/>
              <a:gd name="T78" fmla="*/ 265 w 380"/>
              <a:gd name="T79" fmla="*/ 307 h 355"/>
              <a:gd name="T80" fmla="*/ 289 w 380"/>
              <a:gd name="T81" fmla="*/ 238 h 355"/>
              <a:gd name="T82" fmla="*/ 275 w 380"/>
              <a:gd name="T83" fmla="*/ 220 h 355"/>
              <a:gd name="T84" fmla="*/ 323 w 380"/>
              <a:gd name="T85" fmla="*/ 184 h 355"/>
              <a:gd name="T86" fmla="*/ 329 w 380"/>
              <a:gd name="T87" fmla="*/ 190 h 355"/>
              <a:gd name="T88" fmla="*/ 335 w 380"/>
              <a:gd name="T89" fmla="*/ 182 h 355"/>
              <a:gd name="T90" fmla="*/ 158 w 380"/>
              <a:gd name="T91" fmla="*/ 174 h 355"/>
              <a:gd name="T92" fmla="*/ 14 w 380"/>
              <a:gd name="T93" fmla="*/ 279 h 355"/>
              <a:gd name="T94" fmla="*/ 35 w 380"/>
              <a:gd name="T95" fmla="*/ 190 h 355"/>
              <a:gd name="T96" fmla="*/ 210 w 380"/>
              <a:gd name="T97" fmla="*/ 176 h 355"/>
              <a:gd name="T98" fmla="*/ 214 w 380"/>
              <a:gd name="T99" fmla="*/ 188 h 355"/>
              <a:gd name="T100" fmla="*/ 218 w 380"/>
              <a:gd name="T101" fmla="*/ 184 h 355"/>
              <a:gd name="T102" fmla="*/ 301 w 380"/>
              <a:gd name="T103" fmla="*/ 170 h 355"/>
              <a:gd name="T104" fmla="*/ 307 w 380"/>
              <a:gd name="T105" fmla="*/ 174 h 355"/>
              <a:gd name="T106" fmla="*/ 307 w 380"/>
              <a:gd name="T107" fmla="*/ 162 h 355"/>
              <a:gd name="T108" fmla="*/ 239 w 380"/>
              <a:gd name="T109" fmla="*/ 158 h 355"/>
              <a:gd name="T110" fmla="*/ 232 w 380"/>
              <a:gd name="T111" fmla="*/ 162 h 355"/>
              <a:gd name="T112" fmla="*/ 241 w 380"/>
              <a:gd name="T113" fmla="*/ 170 h 355"/>
              <a:gd name="T114" fmla="*/ 271 w 380"/>
              <a:gd name="T115" fmla="*/ 166 h 355"/>
              <a:gd name="T116" fmla="*/ 269 w 380"/>
              <a:gd name="T117" fmla="*/ 355 h 355"/>
              <a:gd name="T118" fmla="*/ 222 w 380"/>
              <a:gd name="T119" fmla="*/ 8 h 355"/>
              <a:gd name="T120" fmla="*/ 206 w 380"/>
              <a:gd name="T121" fmla="*/ 97 h 355"/>
              <a:gd name="T122" fmla="*/ 0 w 380"/>
              <a:gd name="T123" fmla="*/ 148 h 355"/>
              <a:gd name="T124" fmla="*/ 21 w 380"/>
              <a:gd name="T125" fmla="*/ 22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0" h="355">
                <a:moveTo>
                  <a:pt x="287" y="323"/>
                </a:moveTo>
                <a:lnTo>
                  <a:pt x="287" y="323"/>
                </a:lnTo>
                <a:lnTo>
                  <a:pt x="287" y="323"/>
                </a:lnTo>
                <a:lnTo>
                  <a:pt x="285" y="323"/>
                </a:lnTo>
                <a:lnTo>
                  <a:pt x="285" y="323"/>
                </a:lnTo>
                <a:lnTo>
                  <a:pt x="285" y="323"/>
                </a:lnTo>
                <a:lnTo>
                  <a:pt x="283" y="323"/>
                </a:lnTo>
                <a:lnTo>
                  <a:pt x="283" y="323"/>
                </a:lnTo>
                <a:lnTo>
                  <a:pt x="283" y="323"/>
                </a:lnTo>
                <a:lnTo>
                  <a:pt x="283" y="323"/>
                </a:lnTo>
                <a:lnTo>
                  <a:pt x="281" y="323"/>
                </a:lnTo>
                <a:lnTo>
                  <a:pt x="281" y="323"/>
                </a:lnTo>
                <a:lnTo>
                  <a:pt x="281" y="323"/>
                </a:lnTo>
                <a:lnTo>
                  <a:pt x="281" y="323"/>
                </a:lnTo>
                <a:lnTo>
                  <a:pt x="279" y="323"/>
                </a:lnTo>
                <a:lnTo>
                  <a:pt x="279" y="323"/>
                </a:lnTo>
                <a:lnTo>
                  <a:pt x="279" y="323"/>
                </a:lnTo>
                <a:lnTo>
                  <a:pt x="279" y="325"/>
                </a:lnTo>
                <a:lnTo>
                  <a:pt x="277" y="325"/>
                </a:lnTo>
                <a:lnTo>
                  <a:pt x="277" y="325"/>
                </a:lnTo>
                <a:lnTo>
                  <a:pt x="279" y="335"/>
                </a:lnTo>
                <a:lnTo>
                  <a:pt x="279" y="335"/>
                </a:lnTo>
                <a:lnTo>
                  <a:pt x="279" y="335"/>
                </a:lnTo>
                <a:lnTo>
                  <a:pt x="279" y="335"/>
                </a:lnTo>
                <a:lnTo>
                  <a:pt x="281" y="335"/>
                </a:lnTo>
                <a:lnTo>
                  <a:pt x="281" y="335"/>
                </a:lnTo>
                <a:lnTo>
                  <a:pt x="281" y="335"/>
                </a:lnTo>
                <a:lnTo>
                  <a:pt x="283" y="335"/>
                </a:lnTo>
                <a:lnTo>
                  <a:pt x="283" y="335"/>
                </a:lnTo>
                <a:lnTo>
                  <a:pt x="283" y="333"/>
                </a:lnTo>
                <a:lnTo>
                  <a:pt x="283" y="333"/>
                </a:lnTo>
                <a:lnTo>
                  <a:pt x="285" y="333"/>
                </a:lnTo>
                <a:lnTo>
                  <a:pt x="285" y="333"/>
                </a:lnTo>
                <a:lnTo>
                  <a:pt x="285" y="333"/>
                </a:lnTo>
                <a:lnTo>
                  <a:pt x="285" y="333"/>
                </a:lnTo>
                <a:lnTo>
                  <a:pt x="287" y="333"/>
                </a:lnTo>
                <a:lnTo>
                  <a:pt x="287" y="333"/>
                </a:lnTo>
                <a:lnTo>
                  <a:pt x="287" y="333"/>
                </a:lnTo>
                <a:lnTo>
                  <a:pt x="289" y="333"/>
                </a:lnTo>
                <a:lnTo>
                  <a:pt x="289" y="333"/>
                </a:lnTo>
                <a:lnTo>
                  <a:pt x="289" y="333"/>
                </a:lnTo>
                <a:lnTo>
                  <a:pt x="289" y="333"/>
                </a:lnTo>
                <a:lnTo>
                  <a:pt x="287" y="323"/>
                </a:lnTo>
                <a:lnTo>
                  <a:pt x="287" y="323"/>
                </a:lnTo>
                <a:close/>
                <a:moveTo>
                  <a:pt x="249" y="321"/>
                </a:moveTo>
                <a:lnTo>
                  <a:pt x="245" y="331"/>
                </a:lnTo>
                <a:lnTo>
                  <a:pt x="245" y="331"/>
                </a:lnTo>
                <a:lnTo>
                  <a:pt x="245" y="331"/>
                </a:lnTo>
                <a:lnTo>
                  <a:pt x="247" y="331"/>
                </a:lnTo>
                <a:lnTo>
                  <a:pt x="247" y="333"/>
                </a:lnTo>
                <a:lnTo>
                  <a:pt x="247" y="333"/>
                </a:lnTo>
                <a:lnTo>
                  <a:pt x="249" y="333"/>
                </a:lnTo>
                <a:lnTo>
                  <a:pt x="249" y="333"/>
                </a:lnTo>
                <a:lnTo>
                  <a:pt x="249" y="333"/>
                </a:lnTo>
                <a:lnTo>
                  <a:pt x="249" y="333"/>
                </a:lnTo>
                <a:lnTo>
                  <a:pt x="251" y="333"/>
                </a:lnTo>
                <a:lnTo>
                  <a:pt x="251" y="333"/>
                </a:lnTo>
                <a:lnTo>
                  <a:pt x="251" y="333"/>
                </a:lnTo>
                <a:lnTo>
                  <a:pt x="253" y="333"/>
                </a:lnTo>
                <a:lnTo>
                  <a:pt x="253" y="333"/>
                </a:lnTo>
                <a:lnTo>
                  <a:pt x="253" y="333"/>
                </a:lnTo>
                <a:lnTo>
                  <a:pt x="253" y="333"/>
                </a:lnTo>
                <a:lnTo>
                  <a:pt x="255" y="333"/>
                </a:lnTo>
                <a:lnTo>
                  <a:pt x="255" y="333"/>
                </a:lnTo>
                <a:lnTo>
                  <a:pt x="255" y="333"/>
                </a:lnTo>
                <a:lnTo>
                  <a:pt x="257" y="333"/>
                </a:lnTo>
                <a:lnTo>
                  <a:pt x="257" y="323"/>
                </a:lnTo>
                <a:lnTo>
                  <a:pt x="257" y="323"/>
                </a:lnTo>
                <a:lnTo>
                  <a:pt x="257" y="323"/>
                </a:lnTo>
                <a:lnTo>
                  <a:pt x="257" y="323"/>
                </a:lnTo>
                <a:lnTo>
                  <a:pt x="257" y="323"/>
                </a:lnTo>
                <a:lnTo>
                  <a:pt x="255" y="323"/>
                </a:lnTo>
                <a:lnTo>
                  <a:pt x="255" y="323"/>
                </a:lnTo>
                <a:lnTo>
                  <a:pt x="255" y="323"/>
                </a:lnTo>
                <a:lnTo>
                  <a:pt x="255" y="323"/>
                </a:lnTo>
                <a:lnTo>
                  <a:pt x="253" y="323"/>
                </a:lnTo>
                <a:lnTo>
                  <a:pt x="253" y="323"/>
                </a:lnTo>
                <a:lnTo>
                  <a:pt x="253" y="323"/>
                </a:lnTo>
                <a:lnTo>
                  <a:pt x="253" y="323"/>
                </a:lnTo>
                <a:lnTo>
                  <a:pt x="251" y="323"/>
                </a:lnTo>
                <a:lnTo>
                  <a:pt x="251" y="323"/>
                </a:lnTo>
                <a:lnTo>
                  <a:pt x="251" y="323"/>
                </a:lnTo>
                <a:lnTo>
                  <a:pt x="251" y="321"/>
                </a:lnTo>
                <a:lnTo>
                  <a:pt x="249" y="321"/>
                </a:lnTo>
                <a:lnTo>
                  <a:pt x="249" y="321"/>
                </a:lnTo>
                <a:lnTo>
                  <a:pt x="249" y="321"/>
                </a:lnTo>
                <a:lnTo>
                  <a:pt x="249" y="321"/>
                </a:lnTo>
                <a:lnTo>
                  <a:pt x="249" y="321"/>
                </a:lnTo>
                <a:close/>
                <a:moveTo>
                  <a:pt x="315" y="311"/>
                </a:moveTo>
                <a:lnTo>
                  <a:pt x="313" y="311"/>
                </a:lnTo>
                <a:lnTo>
                  <a:pt x="313" y="311"/>
                </a:lnTo>
                <a:lnTo>
                  <a:pt x="313" y="311"/>
                </a:lnTo>
                <a:lnTo>
                  <a:pt x="313" y="313"/>
                </a:lnTo>
                <a:lnTo>
                  <a:pt x="313" y="313"/>
                </a:lnTo>
                <a:lnTo>
                  <a:pt x="311" y="313"/>
                </a:lnTo>
                <a:lnTo>
                  <a:pt x="311" y="313"/>
                </a:lnTo>
                <a:lnTo>
                  <a:pt x="311" y="313"/>
                </a:lnTo>
                <a:lnTo>
                  <a:pt x="311" y="313"/>
                </a:lnTo>
                <a:lnTo>
                  <a:pt x="311" y="313"/>
                </a:lnTo>
                <a:lnTo>
                  <a:pt x="309" y="313"/>
                </a:lnTo>
                <a:lnTo>
                  <a:pt x="309" y="315"/>
                </a:lnTo>
                <a:lnTo>
                  <a:pt x="309" y="315"/>
                </a:lnTo>
                <a:lnTo>
                  <a:pt x="309" y="315"/>
                </a:lnTo>
                <a:lnTo>
                  <a:pt x="307" y="315"/>
                </a:lnTo>
                <a:lnTo>
                  <a:pt x="307" y="315"/>
                </a:lnTo>
                <a:lnTo>
                  <a:pt x="307" y="315"/>
                </a:lnTo>
                <a:lnTo>
                  <a:pt x="307" y="315"/>
                </a:lnTo>
                <a:lnTo>
                  <a:pt x="307" y="315"/>
                </a:lnTo>
                <a:lnTo>
                  <a:pt x="305" y="317"/>
                </a:lnTo>
                <a:lnTo>
                  <a:pt x="305" y="317"/>
                </a:lnTo>
                <a:lnTo>
                  <a:pt x="311" y="325"/>
                </a:lnTo>
                <a:lnTo>
                  <a:pt x="311" y="325"/>
                </a:lnTo>
                <a:lnTo>
                  <a:pt x="311" y="325"/>
                </a:lnTo>
                <a:lnTo>
                  <a:pt x="311" y="325"/>
                </a:lnTo>
                <a:lnTo>
                  <a:pt x="311" y="325"/>
                </a:lnTo>
                <a:lnTo>
                  <a:pt x="313" y="325"/>
                </a:lnTo>
                <a:lnTo>
                  <a:pt x="313" y="325"/>
                </a:lnTo>
                <a:lnTo>
                  <a:pt x="313" y="323"/>
                </a:lnTo>
                <a:lnTo>
                  <a:pt x="313" y="323"/>
                </a:lnTo>
                <a:lnTo>
                  <a:pt x="315" y="323"/>
                </a:lnTo>
                <a:lnTo>
                  <a:pt x="315" y="323"/>
                </a:lnTo>
                <a:lnTo>
                  <a:pt x="315" y="323"/>
                </a:lnTo>
                <a:lnTo>
                  <a:pt x="315" y="323"/>
                </a:lnTo>
                <a:lnTo>
                  <a:pt x="317" y="323"/>
                </a:lnTo>
                <a:lnTo>
                  <a:pt x="317" y="321"/>
                </a:lnTo>
                <a:lnTo>
                  <a:pt x="317" y="321"/>
                </a:lnTo>
                <a:lnTo>
                  <a:pt x="317" y="321"/>
                </a:lnTo>
                <a:lnTo>
                  <a:pt x="319" y="321"/>
                </a:lnTo>
                <a:lnTo>
                  <a:pt x="319" y="321"/>
                </a:lnTo>
                <a:lnTo>
                  <a:pt x="319" y="321"/>
                </a:lnTo>
                <a:lnTo>
                  <a:pt x="319" y="321"/>
                </a:lnTo>
                <a:lnTo>
                  <a:pt x="319" y="319"/>
                </a:lnTo>
                <a:lnTo>
                  <a:pt x="315" y="311"/>
                </a:lnTo>
                <a:close/>
                <a:moveTo>
                  <a:pt x="222" y="309"/>
                </a:moveTo>
                <a:lnTo>
                  <a:pt x="216" y="317"/>
                </a:lnTo>
                <a:lnTo>
                  <a:pt x="216" y="317"/>
                </a:lnTo>
                <a:lnTo>
                  <a:pt x="218" y="317"/>
                </a:lnTo>
                <a:lnTo>
                  <a:pt x="218" y="317"/>
                </a:lnTo>
                <a:lnTo>
                  <a:pt x="218" y="319"/>
                </a:lnTo>
                <a:lnTo>
                  <a:pt x="218" y="319"/>
                </a:lnTo>
                <a:lnTo>
                  <a:pt x="218" y="319"/>
                </a:lnTo>
                <a:lnTo>
                  <a:pt x="220" y="319"/>
                </a:lnTo>
                <a:lnTo>
                  <a:pt x="220" y="319"/>
                </a:lnTo>
                <a:lnTo>
                  <a:pt x="220" y="319"/>
                </a:lnTo>
                <a:lnTo>
                  <a:pt x="220" y="319"/>
                </a:lnTo>
                <a:lnTo>
                  <a:pt x="222" y="321"/>
                </a:lnTo>
                <a:lnTo>
                  <a:pt x="222" y="321"/>
                </a:lnTo>
                <a:lnTo>
                  <a:pt x="222" y="321"/>
                </a:lnTo>
                <a:lnTo>
                  <a:pt x="222" y="321"/>
                </a:lnTo>
                <a:lnTo>
                  <a:pt x="224" y="321"/>
                </a:lnTo>
                <a:lnTo>
                  <a:pt x="224" y="321"/>
                </a:lnTo>
                <a:lnTo>
                  <a:pt x="224" y="323"/>
                </a:lnTo>
                <a:lnTo>
                  <a:pt x="224" y="323"/>
                </a:lnTo>
                <a:lnTo>
                  <a:pt x="226" y="323"/>
                </a:lnTo>
                <a:lnTo>
                  <a:pt x="226" y="323"/>
                </a:lnTo>
                <a:lnTo>
                  <a:pt x="230" y="313"/>
                </a:lnTo>
                <a:lnTo>
                  <a:pt x="230" y="313"/>
                </a:lnTo>
                <a:lnTo>
                  <a:pt x="230" y="313"/>
                </a:lnTo>
                <a:lnTo>
                  <a:pt x="230" y="313"/>
                </a:lnTo>
                <a:lnTo>
                  <a:pt x="230" y="313"/>
                </a:lnTo>
                <a:lnTo>
                  <a:pt x="230" y="313"/>
                </a:lnTo>
                <a:lnTo>
                  <a:pt x="228" y="313"/>
                </a:lnTo>
                <a:lnTo>
                  <a:pt x="228" y="313"/>
                </a:lnTo>
                <a:lnTo>
                  <a:pt x="228" y="311"/>
                </a:lnTo>
                <a:lnTo>
                  <a:pt x="228" y="311"/>
                </a:lnTo>
                <a:lnTo>
                  <a:pt x="226" y="311"/>
                </a:lnTo>
                <a:lnTo>
                  <a:pt x="226" y="311"/>
                </a:lnTo>
                <a:lnTo>
                  <a:pt x="226" y="311"/>
                </a:lnTo>
                <a:lnTo>
                  <a:pt x="226" y="311"/>
                </a:lnTo>
                <a:lnTo>
                  <a:pt x="226" y="311"/>
                </a:lnTo>
                <a:lnTo>
                  <a:pt x="224" y="311"/>
                </a:lnTo>
                <a:lnTo>
                  <a:pt x="224" y="309"/>
                </a:lnTo>
                <a:lnTo>
                  <a:pt x="224" y="309"/>
                </a:lnTo>
                <a:lnTo>
                  <a:pt x="224" y="309"/>
                </a:lnTo>
                <a:lnTo>
                  <a:pt x="224" y="309"/>
                </a:lnTo>
                <a:lnTo>
                  <a:pt x="222" y="309"/>
                </a:lnTo>
                <a:lnTo>
                  <a:pt x="222" y="309"/>
                </a:lnTo>
                <a:close/>
                <a:moveTo>
                  <a:pt x="335" y="291"/>
                </a:moveTo>
                <a:lnTo>
                  <a:pt x="335" y="291"/>
                </a:lnTo>
                <a:lnTo>
                  <a:pt x="335" y="291"/>
                </a:lnTo>
                <a:lnTo>
                  <a:pt x="335" y="291"/>
                </a:lnTo>
                <a:lnTo>
                  <a:pt x="335" y="293"/>
                </a:lnTo>
                <a:lnTo>
                  <a:pt x="333" y="293"/>
                </a:lnTo>
                <a:lnTo>
                  <a:pt x="333" y="293"/>
                </a:lnTo>
                <a:lnTo>
                  <a:pt x="333" y="293"/>
                </a:lnTo>
                <a:lnTo>
                  <a:pt x="333" y="293"/>
                </a:lnTo>
                <a:lnTo>
                  <a:pt x="333" y="295"/>
                </a:lnTo>
                <a:lnTo>
                  <a:pt x="333" y="295"/>
                </a:lnTo>
                <a:lnTo>
                  <a:pt x="333" y="295"/>
                </a:lnTo>
                <a:lnTo>
                  <a:pt x="331" y="295"/>
                </a:lnTo>
                <a:lnTo>
                  <a:pt x="331" y="295"/>
                </a:lnTo>
                <a:lnTo>
                  <a:pt x="331" y="297"/>
                </a:lnTo>
                <a:lnTo>
                  <a:pt x="331" y="297"/>
                </a:lnTo>
                <a:lnTo>
                  <a:pt x="331" y="297"/>
                </a:lnTo>
                <a:lnTo>
                  <a:pt x="331" y="297"/>
                </a:lnTo>
                <a:lnTo>
                  <a:pt x="329" y="297"/>
                </a:lnTo>
                <a:lnTo>
                  <a:pt x="329" y="297"/>
                </a:lnTo>
                <a:lnTo>
                  <a:pt x="329" y="299"/>
                </a:lnTo>
                <a:lnTo>
                  <a:pt x="329" y="299"/>
                </a:lnTo>
                <a:lnTo>
                  <a:pt x="337" y="305"/>
                </a:lnTo>
                <a:lnTo>
                  <a:pt x="337" y="305"/>
                </a:lnTo>
                <a:lnTo>
                  <a:pt x="337" y="305"/>
                </a:lnTo>
                <a:lnTo>
                  <a:pt x="337" y="305"/>
                </a:lnTo>
                <a:lnTo>
                  <a:pt x="339" y="305"/>
                </a:lnTo>
                <a:lnTo>
                  <a:pt x="339" y="303"/>
                </a:lnTo>
                <a:lnTo>
                  <a:pt x="339" y="303"/>
                </a:lnTo>
                <a:lnTo>
                  <a:pt x="339" y="303"/>
                </a:lnTo>
                <a:lnTo>
                  <a:pt x="339" y="303"/>
                </a:lnTo>
                <a:lnTo>
                  <a:pt x="339" y="303"/>
                </a:lnTo>
                <a:lnTo>
                  <a:pt x="341" y="301"/>
                </a:lnTo>
                <a:lnTo>
                  <a:pt x="341" y="301"/>
                </a:lnTo>
                <a:lnTo>
                  <a:pt x="341" y="301"/>
                </a:lnTo>
                <a:lnTo>
                  <a:pt x="341" y="301"/>
                </a:lnTo>
                <a:lnTo>
                  <a:pt x="341" y="301"/>
                </a:lnTo>
                <a:lnTo>
                  <a:pt x="341" y="299"/>
                </a:lnTo>
                <a:lnTo>
                  <a:pt x="343" y="299"/>
                </a:lnTo>
                <a:lnTo>
                  <a:pt x="343" y="299"/>
                </a:lnTo>
                <a:lnTo>
                  <a:pt x="343" y="299"/>
                </a:lnTo>
                <a:lnTo>
                  <a:pt x="343" y="297"/>
                </a:lnTo>
                <a:lnTo>
                  <a:pt x="343" y="297"/>
                </a:lnTo>
                <a:lnTo>
                  <a:pt x="343" y="297"/>
                </a:lnTo>
                <a:lnTo>
                  <a:pt x="335" y="291"/>
                </a:lnTo>
                <a:close/>
                <a:moveTo>
                  <a:pt x="202" y="287"/>
                </a:moveTo>
                <a:lnTo>
                  <a:pt x="194" y="293"/>
                </a:lnTo>
                <a:lnTo>
                  <a:pt x="194" y="293"/>
                </a:lnTo>
                <a:lnTo>
                  <a:pt x="194" y="293"/>
                </a:lnTo>
                <a:lnTo>
                  <a:pt x="194" y="293"/>
                </a:lnTo>
                <a:lnTo>
                  <a:pt x="194" y="295"/>
                </a:lnTo>
                <a:lnTo>
                  <a:pt x="196" y="295"/>
                </a:lnTo>
                <a:lnTo>
                  <a:pt x="196" y="295"/>
                </a:lnTo>
                <a:lnTo>
                  <a:pt x="196" y="295"/>
                </a:lnTo>
                <a:lnTo>
                  <a:pt x="196" y="297"/>
                </a:lnTo>
                <a:lnTo>
                  <a:pt x="196" y="297"/>
                </a:lnTo>
                <a:lnTo>
                  <a:pt x="196" y="297"/>
                </a:lnTo>
                <a:lnTo>
                  <a:pt x="198" y="297"/>
                </a:lnTo>
                <a:lnTo>
                  <a:pt x="198" y="297"/>
                </a:lnTo>
                <a:lnTo>
                  <a:pt x="198" y="299"/>
                </a:lnTo>
                <a:lnTo>
                  <a:pt x="198" y="299"/>
                </a:lnTo>
                <a:lnTo>
                  <a:pt x="198" y="299"/>
                </a:lnTo>
                <a:lnTo>
                  <a:pt x="198" y="299"/>
                </a:lnTo>
                <a:lnTo>
                  <a:pt x="200" y="301"/>
                </a:lnTo>
                <a:lnTo>
                  <a:pt x="200" y="301"/>
                </a:lnTo>
                <a:lnTo>
                  <a:pt x="200" y="301"/>
                </a:lnTo>
                <a:lnTo>
                  <a:pt x="200" y="301"/>
                </a:lnTo>
                <a:lnTo>
                  <a:pt x="200" y="301"/>
                </a:lnTo>
                <a:lnTo>
                  <a:pt x="208" y="295"/>
                </a:lnTo>
                <a:lnTo>
                  <a:pt x="208" y="295"/>
                </a:lnTo>
                <a:lnTo>
                  <a:pt x="208" y="295"/>
                </a:lnTo>
                <a:lnTo>
                  <a:pt x="208" y="293"/>
                </a:lnTo>
                <a:lnTo>
                  <a:pt x="208" y="293"/>
                </a:lnTo>
                <a:lnTo>
                  <a:pt x="208" y="293"/>
                </a:lnTo>
                <a:lnTo>
                  <a:pt x="206" y="293"/>
                </a:lnTo>
                <a:lnTo>
                  <a:pt x="206" y="293"/>
                </a:lnTo>
                <a:lnTo>
                  <a:pt x="206" y="291"/>
                </a:lnTo>
                <a:lnTo>
                  <a:pt x="206" y="291"/>
                </a:lnTo>
                <a:lnTo>
                  <a:pt x="206" y="291"/>
                </a:lnTo>
                <a:lnTo>
                  <a:pt x="206" y="291"/>
                </a:lnTo>
                <a:lnTo>
                  <a:pt x="206" y="291"/>
                </a:lnTo>
                <a:lnTo>
                  <a:pt x="204" y="291"/>
                </a:lnTo>
                <a:lnTo>
                  <a:pt x="204" y="289"/>
                </a:lnTo>
                <a:lnTo>
                  <a:pt x="204" y="289"/>
                </a:lnTo>
                <a:lnTo>
                  <a:pt x="204" y="289"/>
                </a:lnTo>
                <a:lnTo>
                  <a:pt x="204" y="289"/>
                </a:lnTo>
                <a:lnTo>
                  <a:pt x="204" y="289"/>
                </a:lnTo>
                <a:lnTo>
                  <a:pt x="204" y="287"/>
                </a:lnTo>
                <a:lnTo>
                  <a:pt x="202" y="287"/>
                </a:lnTo>
                <a:lnTo>
                  <a:pt x="202" y="287"/>
                </a:lnTo>
                <a:close/>
                <a:moveTo>
                  <a:pt x="347" y="265"/>
                </a:moveTo>
                <a:lnTo>
                  <a:pt x="347" y="265"/>
                </a:lnTo>
                <a:lnTo>
                  <a:pt x="347" y="265"/>
                </a:lnTo>
                <a:lnTo>
                  <a:pt x="347" y="265"/>
                </a:lnTo>
                <a:lnTo>
                  <a:pt x="347" y="265"/>
                </a:lnTo>
                <a:lnTo>
                  <a:pt x="347" y="267"/>
                </a:lnTo>
                <a:lnTo>
                  <a:pt x="347" y="267"/>
                </a:lnTo>
                <a:lnTo>
                  <a:pt x="347" y="267"/>
                </a:lnTo>
                <a:lnTo>
                  <a:pt x="347" y="267"/>
                </a:lnTo>
                <a:lnTo>
                  <a:pt x="347" y="269"/>
                </a:lnTo>
                <a:lnTo>
                  <a:pt x="347" y="269"/>
                </a:lnTo>
                <a:lnTo>
                  <a:pt x="347" y="269"/>
                </a:lnTo>
                <a:lnTo>
                  <a:pt x="347" y="269"/>
                </a:lnTo>
                <a:lnTo>
                  <a:pt x="347" y="271"/>
                </a:lnTo>
                <a:lnTo>
                  <a:pt x="347" y="271"/>
                </a:lnTo>
                <a:lnTo>
                  <a:pt x="345" y="271"/>
                </a:lnTo>
                <a:lnTo>
                  <a:pt x="345" y="271"/>
                </a:lnTo>
                <a:lnTo>
                  <a:pt x="345" y="271"/>
                </a:lnTo>
                <a:lnTo>
                  <a:pt x="345" y="273"/>
                </a:lnTo>
                <a:lnTo>
                  <a:pt x="345" y="273"/>
                </a:lnTo>
                <a:lnTo>
                  <a:pt x="345" y="273"/>
                </a:lnTo>
                <a:lnTo>
                  <a:pt x="345" y="273"/>
                </a:lnTo>
                <a:lnTo>
                  <a:pt x="354" y="277"/>
                </a:lnTo>
                <a:lnTo>
                  <a:pt x="354" y="277"/>
                </a:lnTo>
                <a:lnTo>
                  <a:pt x="354" y="277"/>
                </a:lnTo>
                <a:lnTo>
                  <a:pt x="354" y="277"/>
                </a:lnTo>
                <a:lnTo>
                  <a:pt x="354" y="275"/>
                </a:lnTo>
                <a:lnTo>
                  <a:pt x="354" y="275"/>
                </a:lnTo>
                <a:lnTo>
                  <a:pt x="354" y="275"/>
                </a:lnTo>
                <a:lnTo>
                  <a:pt x="354" y="275"/>
                </a:lnTo>
                <a:lnTo>
                  <a:pt x="356" y="273"/>
                </a:lnTo>
                <a:lnTo>
                  <a:pt x="356" y="273"/>
                </a:lnTo>
                <a:lnTo>
                  <a:pt x="356" y="273"/>
                </a:lnTo>
                <a:lnTo>
                  <a:pt x="356" y="271"/>
                </a:lnTo>
                <a:lnTo>
                  <a:pt x="356" y="271"/>
                </a:lnTo>
                <a:lnTo>
                  <a:pt x="356" y="271"/>
                </a:lnTo>
                <a:lnTo>
                  <a:pt x="356" y="271"/>
                </a:lnTo>
                <a:lnTo>
                  <a:pt x="356" y="269"/>
                </a:lnTo>
                <a:lnTo>
                  <a:pt x="356" y="269"/>
                </a:lnTo>
                <a:lnTo>
                  <a:pt x="356" y="269"/>
                </a:lnTo>
                <a:lnTo>
                  <a:pt x="356" y="269"/>
                </a:lnTo>
                <a:lnTo>
                  <a:pt x="356" y="267"/>
                </a:lnTo>
                <a:lnTo>
                  <a:pt x="358" y="267"/>
                </a:lnTo>
                <a:lnTo>
                  <a:pt x="358" y="267"/>
                </a:lnTo>
                <a:lnTo>
                  <a:pt x="347" y="265"/>
                </a:lnTo>
                <a:close/>
                <a:moveTo>
                  <a:pt x="192" y="260"/>
                </a:moveTo>
                <a:lnTo>
                  <a:pt x="182" y="262"/>
                </a:lnTo>
                <a:lnTo>
                  <a:pt x="182" y="263"/>
                </a:lnTo>
                <a:lnTo>
                  <a:pt x="182" y="263"/>
                </a:lnTo>
                <a:lnTo>
                  <a:pt x="182" y="263"/>
                </a:lnTo>
                <a:lnTo>
                  <a:pt x="182" y="265"/>
                </a:lnTo>
                <a:lnTo>
                  <a:pt x="182" y="265"/>
                </a:lnTo>
                <a:lnTo>
                  <a:pt x="182" y="265"/>
                </a:lnTo>
                <a:lnTo>
                  <a:pt x="182" y="265"/>
                </a:lnTo>
                <a:lnTo>
                  <a:pt x="182" y="267"/>
                </a:lnTo>
                <a:lnTo>
                  <a:pt x="182" y="267"/>
                </a:lnTo>
                <a:lnTo>
                  <a:pt x="182" y="267"/>
                </a:lnTo>
                <a:lnTo>
                  <a:pt x="182" y="269"/>
                </a:lnTo>
                <a:lnTo>
                  <a:pt x="184" y="269"/>
                </a:lnTo>
                <a:lnTo>
                  <a:pt x="184" y="269"/>
                </a:lnTo>
                <a:lnTo>
                  <a:pt x="184" y="269"/>
                </a:lnTo>
                <a:lnTo>
                  <a:pt x="184" y="271"/>
                </a:lnTo>
                <a:lnTo>
                  <a:pt x="184" y="271"/>
                </a:lnTo>
                <a:lnTo>
                  <a:pt x="184" y="271"/>
                </a:lnTo>
                <a:lnTo>
                  <a:pt x="184" y="271"/>
                </a:lnTo>
                <a:lnTo>
                  <a:pt x="184" y="273"/>
                </a:lnTo>
                <a:lnTo>
                  <a:pt x="184" y="273"/>
                </a:lnTo>
                <a:lnTo>
                  <a:pt x="194" y="269"/>
                </a:lnTo>
                <a:lnTo>
                  <a:pt x="194" y="269"/>
                </a:lnTo>
                <a:lnTo>
                  <a:pt x="194" y="269"/>
                </a:lnTo>
                <a:lnTo>
                  <a:pt x="194" y="269"/>
                </a:lnTo>
                <a:lnTo>
                  <a:pt x="194" y="267"/>
                </a:lnTo>
                <a:lnTo>
                  <a:pt x="194" y="267"/>
                </a:lnTo>
                <a:lnTo>
                  <a:pt x="194" y="267"/>
                </a:lnTo>
                <a:lnTo>
                  <a:pt x="194" y="267"/>
                </a:lnTo>
                <a:lnTo>
                  <a:pt x="194" y="265"/>
                </a:lnTo>
                <a:lnTo>
                  <a:pt x="194" y="265"/>
                </a:lnTo>
                <a:lnTo>
                  <a:pt x="192" y="265"/>
                </a:lnTo>
                <a:lnTo>
                  <a:pt x="192" y="265"/>
                </a:lnTo>
                <a:lnTo>
                  <a:pt x="192" y="263"/>
                </a:lnTo>
                <a:lnTo>
                  <a:pt x="192" y="263"/>
                </a:lnTo>
                <a:lnTo>
                  <a:pt x="192" y="263"/>
                </a:lnTo>
                <a:lnTo>
                  <a:pt x="192" y="263"/>
                </a:lnTo>
                <a:lnTo>
                  <a:pt x="192" y="262"/>
                </a:lnTo>
                <a:lnTo>
                  <a:pt x="192" y="262"/>
                </a:lnTo>
                <a:lnTo>
                  <a:pt x="192" y="262"/>
                </a:lnTo>
                <a:lnTo>
                  <a:pt x="192" y="262"/>
                </a:lnTo>
                <a:lnTo>
                  <a:pt x="192" y="260"/>
                </a:lnTo>
                <a:lnTo>
                  <a:pt x="192" y="260"/>
                </a:lnTo>
                <a:close/>
                <a:moveTo>
                  <a:pt x="360" y="234"/>
                </a:moveTo>
                <a:lnTo>
                  <a:pt x="350" y="236"/>
                </a:lnTo>
                <a:lnTo>
                  <a:pt x="350" y="236"/>
                </a:lnTo>
                <a:lnTo>
                  <a:pt x="350" y="236"/>
                </a:lnTo>
                <a:lnTo>
                  <a:pt x="350" y="238"/>
                </a:lnTo>
                <a:lnTo>
                  <a:pt x="350" y="238"/>
                </a:lnTo>
                <a:lnTo>
                  <a:pt x="350" y="238"/>
                </a:lnTo>
                <a:lnTo>
                  <a:pt x="350" y="238"/>
                </a:lnTo>
                <a:lnTo>
                  <a:pt x="350" y="240"/>
                </a:lnTo>
                <a:lnTo>
                  <a:pt x="350" y="240"/>
                </a:lnTo>
                <a:lnTo>
                  <a:pt x="350" y="240"/>
                </a:lnTo>
                <a:lnTo>
                  <a:pt x="350" y="242"/>
                </a:lnTo>
                <a:lnTo>
                  <a:pt x="350" y="242"/>
                </a:lnTo>
                <a:lnTo>
                  <a:pt x="350" y="242"/>
                </a:lnTo>
                <a:lnTo>
                  <a:pt x="350" y="242"/>
                </a:lnTo>
                <a:lnTo>
                  <a:pt x="350" y="244"/>
                </a:lnTo>
                <a:lnTo>
                  <a:pt x="350" y="246"/>
                </a:lnTo>
                <a:lnTo>
                  <a:pt x="360" y="246"/>
                </a:lnTo>
                <a:lnTo>
                  <a:pt x="360" y="246"/>
                </a:lnTo>
                <a:lnTo>
                  <a:pt x="360" y="246"/>
                </a:lnTo>
                <a:lnTo>
                  <a:pt x="360" y="244"/>
                </a:lnTo>
                <a:lnTo>
                  <a:pt x="360" y="244"/>
                </a:lnTo>
                <a:lnTo>
                  <a:pt x="360" y="242"/>
                </a:lnTo>
                <a:lnTo>
                  <a:pt x="360" y="242"/>
                </a:lnTo>
                <a:lnTo>
                  <a:pt x="360" y="242"/>
                </a:lnTo>
                <a:lnTo>
                  <a:pt x="360" y="242"/>
                </a:lnTo>
                <a:lnTo>
                  <a:pt x="360" y="240"/>
                </a:lnTo>
                <a:lnTo>
                  <a:pt x="360" y="240"/>
                </a:lnTo>
                <a:lnTo>
                  <a:pt x="360" y="240"/>
                </a:lnTo>
                <a:lnTo>
                  <a:pt x="360" y="238"/>
                </a:lnTo>
                <a:lnTo>
                  <a:pt x="360" y="238"/>
                </a:lnTo>
                <a:lnTo>
                  <a:pt x="360" y="238"/>
                </a:lnTo>
                <a:lnTo>
                  <a:pt x="360" y="238"/>
                </a:lnTo>
                <a:lnTo>
                  <a:pt x="360" y="236"/>
                </a:lnTo>
                <a:lnTo>
                  <a:pt x="360" y="236"/>
                </a:lnTo>
                <a:lnTo>
                  <a:pt x="360" y="236"/>
                </a:lnTo>
                <a:lnTo>
                  <a:pt x="360" y="234"/>
                </a:lnTo>
                <a:close/>
                <a:moveTo>
                  <a:pt x="180" y="230"/>
                </a:moveTo>
                <a:lnTo>
                  <a:pt x="180" y="230"/>
                </a:lnTo>
                <a:lnTo>
                  <a:pt x="180" y="230"/>
                </a:lnTo>
                <a:lnTo>
                  <a:pt x="180" y="232"/>
                </a:lnTo>
                <a:lnTo>
                  <a:pt x="180" y="232"/>
                </a:lnTo>
                <a:lnTo>
                  <a:pt x="180" y="232"/>
                </a:lnTo>
                <a:lnTo>
                  <a:pt x="180" y="234"/>
                </a:lnTo>
                <a:lnTo>
                  <a:pt x="180" y="234"/>
                </a:lnTo>
                <a:lnTo>
                  <a:pt x="180" y="234"/>
                </a:lnTo>
                <a:lnTo>
                  <a:pt x="180" y="236"/>
                </a:lnTo>
                <a:lnTo>
                  <a:pt x="180" y="236"/>
                </a:lnTo>
                <a:lnTo>
                  <a:pt x="180" y="236"/>
                </a:lnTo>
                <a:lnTo>
                  <a:pt x="180" y="238"/>
                </a:lnTo>
                <a:lnTo>
                  <a:pt x="180" y="238"/>
                </a:lnTo>
                <a:lnTo>
                  <a:pt x="180" y="238"/>
                </a:lnTo>
                <a:lnTo>
                  <a:pt x="180" y="238"/>
                </a:lnTo>
                <a:lnTo>
                  <a:pt x="180" y="240"/>
                </a:lnTo>
                <a:lnTo>
                  <a:pt x="180" y="240"/>
                </a:lnTo>
                <a:lnTo>
                  <a:pt x="180" y="240"/>
                </a:lnTo>
                <a:lnTo>
                  <a:pt x="180" y="240"/>
                </a:lnTo>
                <a:lnTo>
                  <a:pt x="190" y="242"/>
                </a:lnTo>
                <a:lnTo>
                  <a:pt x="190" y="242"/>
                </a:lnTo>
                <a:lnTo>
                  <a:pt x="190" y="240"/>
                </a:lnTo>
                <a:lnTo>
                  <a:pt x="190" y="240"/>
                </a:lnTo>
                <a:lnTo>
                  <a:pt x="190" y="240"/>
                </a:lnTo>
                <a:lnTo>
                  <a:pt x="190" y="238"/>
                </a:lnTo>
                <a:lnTo>
                  <a:pt x="190" y="238"/>
                </a:lnTo>
                <a:lnTo>
                  <a:pt x="190" y="238"/>
                </a:lnTo>
                <a:lnTo>
                  <a:pt x="190" y="238"/>
                </a:lnTo>
                <a:lnTo>
                  <a:pt x="190" y="236"/>
                </a:lnTo>
                <a:lnTo>
                  <a:pt x="190" y="236"/>
                </a:lnTo>
                <a:lnTo>
                  <a:pt x="190" y="236"/>
                </a:lnTo>
                <a:lnTo>
                  <a:pt x="190" y="236"/>
                </a:lnTo>
                <a:lnTo>
                  <a:pt x="190" y="234"/>
                </a:lnTo>
                <a:lnTo>
                  <a:pt x="190" y="234"/>
                </a:lnTo>
                <a:lnTo>
                  <a:pt x="190" y="234"/>
                </a:lnTo>
                <a:lnTo>
                  <a:pt x="190" y="232"/>
                </a:lnTo>
                <a:lnTo>
                  <a:pt x="192" y="232"/>
                </a:lnTo>
                <a:lnTo>
                  <a:pt x="192" y="232"/>
                </a:lnTo>
                <a:lnTo>
                  <a:pt x="192" y="232"/>
                </a:lnTo>
                <a:lnTo>
                  <a:pt x="180" y="230"/>
                </a:lnTo>
                <a:close/>
                <a:moveTo>
                  <a:pt x="350" y="204"/>
                </a:moveTo>
                <a:lnTo>
                  <a:pt x="341" y="208"/>
                </a:lnTo>
                <a:lnTo>
                  <a:pt x="341" y="208"/>
                </a:lnTo>
                <a:lnTo>
                  <a:pt x="341" y="208"/>
                </a:lnTo>
                <a:lnTo>
                  <a:pt x="343" y="208"/>
                </a:lnTo>
                <a:lnTo>
                  <a:pt x="343" y="210"/>
                </a:lnTo>
                <a:lnTo>
                  <a:pt x="343" y="210"/>
                </a:lnTo>
                <a:lnTo>
                  <a:pt x="343" y="210"/>
                </a:lnTo>
                <a:lnTo>
                  <a:pt x="343" y="210"/>
                </a:lnTo>
                <a:lnTo>
                  <a:pt x="343" y="212"/>
                </a:lnTo>
                <a:lnTo>
                  <a:pt x="343" y="212"/>
                </a:lnTo>
                <a:lnTo>
                  <a:pt x="343" y="212"/>
                </a:lnTo>
                <a:lnTo>
                  <a:pt x="345" y="212"/>
                </a:lnTo>
                <a:lnTo>
                  <a:pt x="345" y="214"/>
                </a:lnTo>
                <a:lnTo>
                  <a:pt x="345" y="214"/>
                </a:lnTo>
                <a:lnTo>
                  <a:pt x="345" y="214"/>
                </a:lnTo>
                <a:lnTo>
                  <a:pt x="345" y="214"/>
                </a:lnTo>
                <a:lnTo>
                  <a:pt x="345" y="216"/>
                </a:lnTo>
                <a:lnTo>
                  <a:pt x="345" y="216"/>
                </a:lnTo>
                <a:lnTo>
                  <a:pt x="345" y="216"/>
                </a:lnTo>
                <a:lnTo>
                  <a:pt x="345" y="216"/>
                </a:lnTo>
                <a:lnTo>
                  <a:pt x="345" y="216"/>
                </a:lnTo>
                <a:lnTo>
                  <a:pt x="354" y="214"/>
                </a:lnTo>
                <a:lnTo>
                  <a:pt x="354" y="212"/>
                </a:lnTo>
                <a:lnTo>
                  <a:pt x="354" y="212"/>
                </a:lnTo>
                <a:lnTo>
                  <a:pt x="354" y="212"/>
                </a:lnTo>
                <a:lnTo>
                  <a:pt x="354" y="212"/>
                </a:lnTo>
                <a:lnTo>
                  <a:pt x="354" y="210"/>
                </a:lnTo>
                <a:lnTo>
                  <a:pt x="354" y="210"/>
                </a:lnTo>
                <a:lnTo>
                  <a:pt x="354" y="210"/>
                </a:lnTo>
                <a:lnTo>
                  <a:pt x="352" y="210"/>
                </a:lnTo>
                <a:lnTo>
                  <a:pt x="352" y="208"/>
                </a:lnTo>
                <a:lnTo>
                  <a:pt x="352" y="208"/>
                </a:lnTo>
                <a:lnTo>
                  <a:pt x="352" y="208"/>
                </a:lnTo>
                <a:lnTo>
                  <a:pt x="352" y="208"/>
                </a:lnTo>
                <a:lnTo>
                  <a:pt x="352" y="206"/>
                </a:lnTo>
                <a:lnTo>
                  <a:pt x="352" y="206"/>
                </a:lnTo>
                <a:lnTo>
                  <a:pt x="352" y="206"/>
                </a:lnTo>
                <a:lnTo>
                  <a:pt x="352" y="206"/>
                </a:lnTo>
                <a:lnTo>
                  <a:pt x="350" y="204"/>
                </a:lnTo>
                <a:lnTo>
                  <a:pt x="350" y="204"/>
                </a:lnTo>
                <a:lnTo>
                  <a:pt x="350" y="204"/>
                </a:lnTo>
                <a:lnTo>
                  <a:pt x="350" y="204"/>
                </a:lnTo>
                <a:close/>
                <a:moveTo>
                  <a:pt x="192" y="198"/>
                </a:moveTo>
                <a:lnTo>
                  <a:pt x="192" y="198"/>
                </a:lnTo>
                <a:lnTo>
                  <a:pt x="192" y="200"/>
                </a:lnTo>
                <a:lnTo>
                  <a:pt x="192" y="200"/>
                </a:lnTo>
                <a:lnTo>
                  <a:pt x="192" y="200"/>
                </a:lnTo>
                <a:lnTo>
                  <a:pt x="190" y="200"/>
                </a:lnTo>
                <a:lnTo>
                  <a:pt x="190" y="202"/>
                </a:lnTo>
                <a:lnTo>
                  <a:pt x="190" y="202"/>
                </a:lnTo>
                <a:lnTo>
                  <a:pt x="190" y="202"/>
                </a:lnTo>
                <a:lnTo>
                  <a:pt x="190" y="202"/>
                </a:lnTo>
                <a:lnTo>
                  <a:pt x="190" y="204"/>
                </a:lnTo>
                <a:lnTo>
                  <a:pt x="190" y="204"/>
                </a:lnTo>
                <a:lnTo>
                  <a:pt x="190" y="204"/>
                </a:lnTo>
                <a:lnTo>
                  <a:pt x="188" y="204"/>
                </a:lnTo>
                <a:lnTo>
                  <a:pt x="188" y="206"/>
                </a:lnTo>
                <a:lnTo>
                  <a:pt x="188" y="206"/>
                </a:lnTo>
                <a:lnTo>
                  <a:pt x="188" y="206"/>
                </a:lnTo>
                <a:lnTo>
                  <a:pt x="188" y="206"/>
                </a:lnTo>
                <a:lnTo>
                  <a:pt x="188" y="208"/>
                </a:lnTo>
                <a:lnTo>
                  <a:pt x="188" y="208"/>
                </a:lnTo>
                <a:lnTo>
                  <a:pt x="188" y="208"/>
                </a:lnTo>
                <a:lnTo>
                  <a:pt x="188" y="208"/>
                </a:lnTo>
                <a:lnTo>
                  <a:pt x="196" y="212"/>
                </a:lnTo>
                <a:lnTo>
                  <a:pt x="196" y="212"/>
                </a:lnTo>
                <a:lnTo>
                  <a:pt x="198" y="212"/>
                </a:lnTo>
                <a:lnTo>
                  <a:pt x="198" y="212"/>
                </a:lnTo>
                <a:lnTo>
                  <a:pt x="198" y="212"/>
                </a:lnTo>
                <a:lnTo>
                  <a:pt x="198" y="210"/>
                </a:lnTo>
                <a:lnTo>
                  <a:pt x="198" y="210"/>
                </a:lnTo>
                <a:lnTo>
                  <a:pt x="198" y="210"/>
                </a:lnTo>
                <a:lnTo>
                  <a:pt x="198" y="210"/>
                </a:lnTo>
                <a:lnTo>
                  <a:pt x="198" y="208"/>
                </a:lnTo>
                <a:lnTo>
                  <a:pt x="198" y="208"/>
                </a:lnTo>
                <a:lnTo>
                  <a:pt x="200" y="208"/>
                </a:lnTo>
                <a:lnTo>
                  <a:pt x="200" y="208"/>
                </a:lnTo>
                <a:lnTo>
                  <a:pt x="200" y="206"/>
                </a:lnTo>
                <a:lnTo>
                  <a:pt x="200" y="206"/>
                </a:lnTo>
                <a:lnTo>
                  <a:pt x="200" y="206"/>
                </a:lnTo>
                <a:lnTo>
                  <a:pt x="200" y="206"/>
                </a:lnTo>
                <a:lnTo>
                  <a:pt x="200" y="204"/>
                </a:lnTo>
                <a:lnTo>
                  <a:pt x="200" y="204"/>
                </a:lnTo>
                <a:lnTo>
                  <a:pt x="202" y="204"/>
                </a:lnTo>
                <a:lnTo>
                  <a:pt x="202" y="204"/>
                </a:lnTo>
                <a:lnTo>
                  <a:pt x="192" y="198"/>
                </a:lnTo>
                <a:close/>
                <a:moveTo>
                  <a:pt x="265" y="186"/>
                </a:moveTo>
                <a:lnTo>
                  <a:pt x="265" y="194"/>
                </a:lnTo>
                <a:lnTo>
                  <a:pt x="257" y="196"/>
                </a:lnTo>
                <a:lnTo>
                  <a:pt x="251" y="198"/>
                </a:lnTo>
                <a:lnTo>
                  <a:pt x="247" y="202"/>
                </a:lnTo>
                <a:lnTo>
                  <a:pt x="243" y="208"/>
                </a:lnTo>
                <a:lnTo>
                  <a:pt x="241" y="214"/>
                </a:lnTo>
                <a:lnTo>
                  <a:pt x="239" y="220"/>
                </a:lnTo>
                <a:lnTo>
                  <a:pt x="241" y="228"/>
                </a:lnTo>
                <a:lnTo>
                  <a:pt x="243" y="236"/>
                </a:lnTo>
                <a:lnTo>
                  <a:pt x="247" y="240"/>
                </a:lnTo>
                <a:lnTo>
                  <a:pt x="251" y="244"/>
                </a:lnTo>
                <a:lnTo>
                  <a:pt x="253" y="248"/>
                </a:lnTo>
                <a:lnTo>
                  <a:pt x="259" y="252"/>
                </a:lnTo>
                <a:lnTo>
                  <a:pt x="267" y="256"/>
                </a:lnTo>
                <a:lnTo>
                  <a:pt x="271" y="260"/>
                </a:lnTo>
                <a:lnTo>
                  <a:pt x="275" y="263"/>
                </a:lnTo>
                <a:lnTo>
                  <a:pt x="275" y="267"/>
                </a:lnTo>
                <a:lnTo>
                  <a:pt x="275" y="275"/>
                </a:lnTo>
                <a:lnTo>
                  <a:pt x="275" y="279"/>
                </a:lnTo>
                <a:lnTo>
                  <a:pt x="275" y="281"/>
                </a:lnTo>
                <a:lnTo>
                  <a:pt x="273" y="281"/>
                </a:lnTo>
                <a:lnTo>
                  <a:pt x="271" y="283"/>
                </a:lnTo>
                <a:lnTo>
                  <a:pt x="269" y="281"/>
                </a:lnTo>
                <a:lnTo>
                  <a:pt x="267" y="279"/>
                </a:lnTo>
                <a:lnTo>
                  <a:pt x="267" y="277"/>
                </a:lnTo>
                <a:lnTo>
                  <a:pt x="267" y="273"/>
                </a:lnTo>
                <a:lnTo>
                  <a:pt x="265" y="267"/>
                </a:lnTo>
                <a:lnTo>
                  <a:pt x="265" y="262"/>
                </a:lnTo>
                <a:lnTo>
                  <a:pt x="241" y="262"/>
                </a:lnTo>
                <a:lnTo>
                  <a:pt x="241" y="265"/>
                </a:lnTo>
                <a:lnTo>
                  <a:pt x="241" y="273"/>
                </a:lnTo>
                <a:lnTo>
                  <a:pt x="243" y="281"/>
                </a:lnTo>
                <a:lnTo>
                  <a:pt x="245" y="285"/>
                </a:lnTo>
                <a:lnTo>
                  <a:pt x="247" y="289"/>
                </a:lnTo>
                <a:lnTo>
                  <a:pt x="253" y="293"/>
                </a:lnTo>
                <a:lnTo>
                  <a:pt x="259" y="297"/>
                </a:lnTo>
                <a:lnTo>
                  <a:pt x="265" y="297"/>
                </a:lnTo>
                <a:lnTo>
                  <a:pt x="265" y="307"/>
                </a:lnTo>
                <a:lnTo>
                  <a:pt x="277" y="307"/>
                </a:lnTo>
                <a:lnTo>
                  <a:pt x="277" y="297"/>
                </a:lnTo>
                <a:lnTo>
                  <a:pt x="285" y="295"/>
                </a:lnTo>
                <a:lnTo>
                  <a:pt x="293" y="293"/>
                </a:lnTo>
                <a:lnTo>
                  <a:pt x="297" y="289"/>
                </a:lnTo>
                <a:lnTo>
                  <a:pt x="301" y="283"/>
                </a:lnTo>
                <a:lnTo>
                  <a:pt x="303" y="275"/>
                </a:lnTo>
                <a:lnTo>
                  <a:pt x="305" y="267"/>
                </a:lnTo>
                <a:lnTo>
                  <a:pt x="303" y="260"/>
                </a:lnTo>
                <a:lnTo>
                  <a:pt x="301" y="254"/>
                </a:lnTo>
                <a:lnTo>
                  <a:pt x="299" y="248"/>
                </a:lnTo>
                <a:lnTo>
                  <a:pt x="295" y="244"/>
                </a:lnTo>
                <a:lnTo>
                  <a:pt x="293" y="242"/>
                </a:lnTo>
                <a:lnTo>
                  <a:pt x="289" y="238"/>
                </a:lnTo>
                <a:lnTo>
                  <a:pt x="283" y="236"/>
                </a:lnTo>
                <a:lnTo>
                  <a:pt x="275" y="230"/>
                </a:lnTo>
                <a:lnTo>
                  <a:pt x="271" y="228"/>
                </a:lnTo>
                <a:lnTo>
                  <a:pt x="269" y="226"/>
                </a:lnTo>
                <a:lnTo>
                  <a:pt x="267" y="222"/>
                </a:lnTo>
                <a:lnTo>
                  <a:pt x="267" y="218"/>
                </a:lnTo>
                <a:lnTo>
                  <a:pt x="267" y="214"/>
                </a:lnTo>
                <a:lnTo>
                  <a:pt x="267" y="212"/>
                </a:lnTo>
                <a:lnTo>
                  <a:pt x="269" y="210"/>
                </a:lnTo>
                <a:lnTo>
                  <a:pt x="271" y="210"/>
                </a:lnTo>
                <a:lnTo>
                  <a:pt x="273" y="210"/>
                </a:lnTo>
                <a:lnTo>
                  <a:pt x="275" y="212"/>
                </a:lnTo>
                <a:lnTo>
                  <a:pt x="275" y="216"/>
                </a:lnTo>
                <a:lnTo>
                  <a:pt x="275" y="220"/>
                </a:lnTo>
                <a:lnTo>
                  <a:pt x="275" y="226"/>
                </a:lnTo>
                <a:lnTo>
                  <a:pt x="301" y="226"/>
                </a:lnTo>
                <a:lnTo>
                  <a:pt x="301" y="222"/>
                </a:lnTo>
                <a:lnTo>
                  <a:pt x="301" y="220"/>
                </a:lnTo>
                <a:lnTo>
                  <a:pt x="301" y="214"/>
                </a:lnTo>
                <a:lnTo>
                  <a:pt x="299" y="208"/>
                </a:lnTo>
                <a:lnTo>
                  <a:pt x="295" y="202"/>
                </a:lnTo>
                <a:lnTo>
                  <a:pt x="291" y="198"/>
                </a:lnTo>
                <a:lnTo>
                  <a:pt x="285" y="196"/>
                </a:lnTo>
                <a:lnTo>
                  <a:pt x="277" y="194"/>
                </a:lnTo>
                <a:lnTo>
                  <a:pt x="277" y="186"/>
                </a:lnTo>
                <a:lnTo>
                  <a:pt x="265" y="186"/>
                </a:lnTo>
                <a:close/>
                <a:moveTo>
                  <a:pt x="331" y="176"/>
                </a:moveTo>
                <a:lnTo>
                  <a:pt x="323" y="184"/>
                </a:lnTo>
                <a:lnTo>
                  <a:pt x="325" y="184"/>
                </a:lnTo>
                <a:lnTo>
                  <a:pt x="325" y="186"/>
                </a:lnTo>
                <a:lnTo>
                  <a:pt x="325" y="186"/>
                </a:lnTo>
                <a:lnTo>
                  <a:pt x="325" y="186"/>
                </a:lnTo>
                <a:lnTo>
                  <a:pt x="325" y="186"/>
                </a:lnTo>
                <a:lnTo>
                  <a:pt x="325" y="186"/>
                </a:lnTo>
                <a:lnTo>
                  <a:pt x="327" y="186"/>
                </a:lnTo>
                <a:lnTo>
                  <a:pt x="327" y="188"/>
                </a:lnTo>
                <a:lnTo>
                  <a:pt x="327" y="188"/>
                </a:lnTo>
                <a:lnTo>
                  <a:pt x="327" y="188"/>
                </a:lnTo>
                <a:lnTo>
                  <a:pt x="327" y="188"/>
                </a:lnTo>
                <a:lnTo>
                  <a:pt x="329" y="190"/>
                </a:lnTo>
                <a:lnTo>
                  <a:pt x="329" y="190"/>
                </a:lnTo>
                <a:lnTo>
                  <a:pt x="329" y="190"/>
                </a:lnTo>
                <a:lnTo>
                  <a:pt x="329" y="190"/>
                </a:lnTo>
                <a:lnTo>
                  <a:pt x="329" y="190"/>
                </a:lnTo>
                <a:lnTo>
                  <a:pt x="329" y="190"/>
                </a:lnTo>
                <a:lnTo>
                  <a:pt x="331" y="192"/>
                </a:lnTo>
                <a:lnTo>
                  <a:pt x="331" y="192"/>
                </a:lnTo>
                <a:lnTo>
                  <a:pt x="331" y="192"/>
                </a:lnTo>
                <a:lnTo>
                  <a:pt x="339" y="184"/>
                </a:lnTo>
                <a:lnTo>
                  <a:pt x="339" y="184"/>
                </a:lnTo>
                <a:lnTo>
                  <a:pt x="339" y="184"/>
                </a:lnTo>
                <a:lnTo>
                  <a:pt x="337" y="184"/>
                </a:lnTo>
                <a:lnTo>
                  <a:pt x="337" y="184"/>
                </a:lnTo>
                <a:lnTo>
                  <a:pt x="337" y="182"/>
                </a:lnTo>
                <a:lnTo>
                  <a:pt x="337" y="182"/>
                </a:lnTo>
                <a:lnTo>
                  <a:pt x="335" y="182"/>
                </a:lnTo>
                <a:lnTo>
                  <a:pt x="335" y="182"/>
                </a:lnTo>
                <a:lnTo>
                  <a:pt x="335" y="180"/>
                </a:lnTo>
                <a:lnTo>
                  <a:pt x="335" y="180"/>
                </a:lnTo>
                <a:lnTo>
                  <a:pt x="335" y="180"/>
                </a:lnTo>
                <a:lnTo>
                  <a:pt x="333" y="180"/>
                </a:lnTo>
                <a:lnTo>
                  <a:pt x="333" y="180"/>
                </a:lnTo>
                <a:lnTo>
                  <a:pt x="333" y="180"/>
                </a:lnTo>
                <a:lnTo>
                  <a:pt x="333" y="178"/>
                </a:lnTo>
                <a:lnTo>
                  <a:pt x="333" y="178"/>
                </a:lnTo>
                <a:lnTo>
                  <a:pt x="331" y="178"/>
                </a:lnTo>
                <a:lnTo>
                  <a:pt x="331" y="178"/>
                </a:lnTo>
                <a:lnTo>
                  <a:pt x="331" y="178"/>
                </a:lnTo>
                <a:lnTo>
                  <a:pt x="331" y="176"/>
                </a:lnTo>
                <a:close/>
                <a:moveTo>
                  <a:pt x="158" y="174"/>
                </a:moveTo>
                <a:lnTo>
                  <a:pt x="142" y="208"/>
                </a:lnTo>
                <a:lnTo>
                  <a:pt x="138" y="244"/>
                </a:lnTo>
                <a:lnTo>
                  <a:pt x="142" y="279"/>
                </a:lnTo>
                <a:lnTo>
                  <a:pt x="156" y="311"/>
                </a:lnTo>
                <a:lnTo>
                  <a:pt x="176" y="339"/>
                </a:lnTo>
                <a:lnTo>
                  <a:pt x="182" y="343"/>
                </a:lnTo>
                <a:lnTo>
                  <a:pt x="107" y="345"/>
                </a:lnTo>
                <a:lnTo>
                  <a:pt x="31" y="341"/>
                </a:lnTo>
                <a:lnTo>
                  <a:pt x="25" y="339"/>
                </a:lnTo>
                <a:lnTo>
                  <a:pt x="20" y="337"/>
                </a:lnTo>
                <a:lnTo>
                  <a:pt x="16" y="333"/>
                </a:lnTo>
                <a:lnTo>
                  <a:pt x="14" y="329"/>
                </a:lnTo>
                <a:lnTo>
                  <a:pt x="14" y="323"/>
                </a:lnTo>
                <a:lnTo>
                  <a:pt x="14" y="279"/>
                </a:lnTo>
                <a:lnTo>
                  <a:pt x="14" y="275"/>
                </a:lnTo>
                <a:lnTo>
                  <a:pt x="16" y="269"/>
                </a:lnTo>
                <a:lnTo>
                  <a:pt x="20" y="265"/>
                </a:lnTo>
                <a:lnTo>
                  <a:pt x="25" y="263"/>
                </a:lnTo>
                <a:lnTo>
                  <a:pt x="31" y="263"/>
                </a:lnTo>
                <a:lnTo>
                  <a:pt x="87" y="260"/>
                </a:lnTo>
                <a:lnTo>
                  <a:pt x="53" y="256"/>
                </a:lnTo>
                <a:lnTo>
                  <a:pt x="47" y="256"/>
                </a:lnTo>
                <a:lnTo>
                  <a:pt x="41" y="252"/>
                </a:lnTo>
                <a:lnTo>
                  <a:pt x="37" y="248"/>
                </a:lnTo>
                <a:lnTo>
                  <a:pt x="35" y="244"/>
                </a:lnTo>
                <a:lnTo>
                  <a:pt x="35" y="238"/>
                </a:lnTo>
                <a:lnTo>
                  <a:pt x="35" y="196"/>
                </a:lnTo>
                <a:lnTo>
                  <a:pt x="35" y="190"/>
                </a:lnTo>
                <a:lnTo>
                  <a:pt x="37" y="186"/>
                </a:lnTo>
                <a:lnTo>
                  <a:pt x="41" y="182"/>
                </a:lnTo>
                <a:lnTo>
                  <a:pt x="47" y="180"/>
                </a:lnTo>
                <a:lnTo>
                  <a:pt x="53" y="178"/>
                </a:lnTo>
                <a:lnTo>
                  <a:pt x="158" y="174"/>
                </a:lnTo>
                <a:close/>
                <a:moveTo>
                  <a:pt x="214" y="174"/>
                </a:moveTo>
                <a:lnTo>
                  <a:pt x="214" y="174"/>
                </a:lnTo>
                <a:lnTo>
                  <a:pt x="214" y="174"/>
                </a:lnTo>
                <a:lnTo>
                  <a:pt x="212" y="174"/>
                </a:lnTo>
                <a:lnTo>
                  <a:pt x="212" y="174"/>
                </a:lnTo>
                <a:lnTo>
                  <a:pt x="212" y="176"/>
                </a:lnTo>
                <a:lnTo>
                  <a:pt x="212" y="176"/>
                </a:lnTo>
                <a:lnTo>
                  <a:pt x="212" y="176"/>
                </a:lnTo>
                <a:lnTo>
                  <a:pt x="210" y="176"/>
                </a:lnTo>
                <a:lnTo>
                  <a:pt x="210" y="176"/>
                </a:lnTo>
                <a:lnTo>
                  <a:pt x="210" y="176"/>
                </a:lnTo>
                <a:lnTo>
                  <a:pt x="210" y="178"/>
                </a:lnTo>
                <a:lnTo>
                  <a:pt x="210" y="178"/>
                </a:lnTo>
                <a:lnTo>
                  <a:pt x="208" y="178"/>
                </a:lnTo>
                <a:lnTo>
                  <a:pt x="208" y="178"/>
                </a:lnTo>
                <a:lnTo>
                  <a:pt x="208" y="178"/>
                </a:lnTo>
                <a:lnTo>
                  <a:pt x="208" y="180"/>
                </a:lnTo>
                <a:lnTo>
                  <a:pt x="208" y="180"/>
                </a:lnTo>
                <a:lnTo>
                  <a:pt x="206" y="180"/>
                </a:lnTo>
                <a:lnTo>
                  <a:pt x="206" y="180"/>
                </a:lnTo>
                <a:lnTo>
                  <a:pt x="214" y="188"/>
                </a:lnTo>
                <a:lnTo>
                  <a:pt x="214" y="188"/>
                </a:lnTo>
                <a:lnTo>
                  <a:pt x="214" y="188"/>
                </a:lnTo>
                <a:lnTo>
                  <a:pt x="214" y="188"/>
                </a:lnTo>
                <a:lnTo>
                  <a:pt x="214" y="186"/>
                </a:lnTo>
                <a:lnTo>
                  <a:pt x="214" y="186"/>
                </a:lnTo>
                <a:lnTo>
                  <a:pt x="216" y="186"/>
                </a:lnTo>
                <a:lnTo>
                  <a:pt x="216" y="186"/>
                </a:lnTo>
                <a:lnTo>
                  <a:pt x="216" y="186"/>
                </a:lnTo>
                <a:lnTo>
                  <a:pt x="216" y="186"/>
                </a:lnTo>
                <a:lnTo>
                  <a:pt x="216" y="184"/>
                </a:lnTo>
                <a:lnTo>
                  <a:pt x="216" y="184"/>
                </a:lnTo>
                <a:lnTo>
                  <a:pt x="218" y="184"/>
                </a:lnTo>
                <a:lnTo>
                  <a:pt x="218" y="184"/>
                </a:lnTo>
                <a:lnTo>
                  <a:pt x="218" y="184"/>
                </a:lnTo>
                <a:lnTo>
                  <a:pt x="218" y="184"/>
                </a:lnTo>
                <a:lnTo>
                  <a:pt x="218" y="184"/>
                </a:lnTo>
                <a:lnTo>
                  <a:pt x="220" y="182"/>
                </a:lnTo>
                <a:lnTo>
                  <a:pt x="220" y="182"/>
                </a:lnTo>
                <a:lnTo>
                  <a:pt x="220" y="182"/>
                </a:lnTo>
                <a:lnTo>
                  <a:pt x="220" y="182"/>
                </a:lnTo>
                <a:lnTo>
                  <a:pt x="220" y="182"/>
                </a:lnTo>
                <a:lnTo>
                  <a:pt x="214" y="174"/>
                </a:lnTo>
                <a:close/>
                <a:moveTo>
                  <a:pt x="303" y="160"/>
                </a:moveTo>
                <a:lnTo>
                  <a:pt x="299" y="170"/>
                </a:lnTo>
                <a:lnTo>
                  <a:pt x="299" y="170"/>
                </a:lnTo>
                <a:lnTo>
                  <a:pt x="299" y="170"/>
                </a:lnTo>
                <a:lnTo>
                  <a:pt x="299" y="170"/>
                </a:lnTo>
                <a:lnTo>
                  <a:pt x="301" y="170"/>
                </a:lnTo>
                <a:lnTo>
                  <a:pt x="301" y="170"/>
                </a:lnTo>
                <a:lnTo>
                  <a:pt x="301" y="170"/>
                </a:lnTo>
                <a:lnTo>
                  <a:pt x="301" y="170"/>
                </a:lnTo>
                <a:lnTo>
                  <a:pt x="303" y="170"/>
                </a:lnTo>
                <a:lnTo>
                  <a:pt x="303" y="170"/>
                </a:lnTo>
                <a:lnTo>
                  <a:pt x="303" y="172"/>
                </a:lnTo>
                <a:lnTo>
                  <a:pt x="303" y="172"/>
                </a:lnTo>
                <a:lnTo>
                  <a:pt x="303" y="172"/>
                </a:lnTo>
                <a:lnTo>
                  <a:pt x="305" y="172"/>
                </a:lnTo>
                <a:lnTo>
                  <a:pt x="305" y="172"/>
                </a:lnTo>
                <a:lnTo>
                  <a:pt x="305" y="172"/>
                </a:lnTo>
                <a:lnTo>
                  <a:pt x="305" y="172"/>
                </a:lnTo>
                <a:lnTo>
                  <a:pt x="307" y="172"/>
                </a:lnTo>
                <a:lnTo>
                  <a:pt x="307" y="172"/>
                </a:lnTo>
                <a:lnTo>
                  <a:pt x="307" y="174"/>
                </a:lnTo>
                <a:lnTo>
                  <a:pt x="307" y="174"/>
                </a:lnTo>
                <a:lnTo>
                  <a:pt x="307" y="174"/>
                </a:lnTo>
                <a:lnTo>
                  <a:pt x="313" y="164"/>
                </a:lnTo>
                <a:lnTo>
                  <a:pt x="313" y="164"/>
                </a:lnTo>
                <a:lnTo>
                  <a:pt x="311" y="164"/>
                </a:lnTo>
                <a:lnTo>
                  <a:pt x="311" y="164"/>
                </a:lnTo>
                <a:lnTo>
                  <a:pt x="311" y="164"/>
                </a:lnTo>
                <a:lnTo>
                  <a:pt x="311" y="162"/>
                </a:lnTo>
                <a:lnTo>
                  <a:pt x="309" y="162"/>
                </a:lnTo>
                <a:lnTo>
                  <a:pt x="309" y="162"/>
                </a:lnTo>
                <a:lnTo>
                  <a:pt x="309" y="162"/>
                </a:lnTo>
                <a:lnTo>
                  <a:pt x="309" y="162"/>
                </a:lnTo>
                <a:lnTo>
                  <a:pt x="307" y="162"/>
                </a:lnTo>
                <a:lnTo>
                  <a:pt x="307" y="162"/>
                </a:lnTo>
                <a:lnTo>
                  <a:pt x="307" y="162"/>
                </a:lnTo>
                <a:lnTo>
                  <a:pt x="307" y="162"/>
                </a:lnTo>
                <a:lnTo>
                  <a:pt x="305" y="160"/>
                </a:lnTo>
                <a:lnTo>
                  <a:pt x="305" y="160"/>
                </a:lnTo>
                <a:lnTo>
                  <a:pt x="305" y="160"/>
                </a:lnTo>
                <a:lnTo>
                  <a:pt x="303" y="160"/>
                </a:lnTo>
                <a:lnTo>
                  <a:pt x="303" y="160"/>
                </a:lnTo>
                <a:lnTo>
                  <a:pt x="303" y="160"/>
                </a:lnTo>
                <a:lnTo>
                  <a:pt x="303" y="160"/>
                </a:lnTo>
                <a:close/>
                <a:moveTo>
                  <a:pt x="243" y="158"/>
                </a:moveTo>
                <a:lnTo>
                  <a:pt x="241" y="158"/>
                </a:lnTo>
                <a:lnTo>
                  <a:pt x="241" y="158"/>
                </a:lnTo>
                <a:lnTo>
                  <a:pt x="241" y="158"/>
                </a:lnTo>
                <a:lnTo>
                  <a:pt x="241" y="158"/>
                </a:lnTo>
                <a:lnTo>
                  <a:pt x="239" y="158"/>
                </a:lnTo>
                <a:lnTo>
                  <a:pt x="239" y="158"/>
                </a:lnTo>
                <a:lnTo>
                  <a:pt x="239" y="160"/>
                </a:lnTo>
                <a:lnTo>
                  <a:pt x="238" y="160"/>
                </a:lnTo>
                <a:lnTo>
                  <a:pt x="238" y="160"/>
                </a:lnTo>
                <a:lnTo>
                  <a:pt x="238" y="160"/>
                </a:lnTo>
                <a:lnTo>
                  <a:pt x="238" y="160"/>
                </a:lnTo>
                <a:lnTo>
                  <a:pt x="236" y="160"/>
                </a:lnTo>
                <a:lnTo>
                  <a:pt x="236" y="160"/>
                </a:lnTo>
                <a:lnTo>
                  <a:pt x="236" y="160"/>
                </a:lnTo>
                <a:lnTo>
                  <a:pt x="234" y="160"/>
                </a:lnTo>
                <a:lnTo>
                  <a:pt x="234" y="162"/>
                </a:lnTo>
                <a:lnTo>
                  <a:pt x="234" y="162"/>
                </a:lnTo>
                <a:lnTo>
                  <a:pt x="234" y="162"/>
                </a:lnTo>
                <a:lnTo>
                  <a:pt x="232" y="162"/>
                </a:lnTo>
                <a:lnTo>
                  <a:pt x="232" y="162"/>
                </a:lnTo>
                <a:lnTo>
                  <a:pt x="238" y="172"/>
                </a:lnTo>
                <a:lnTo>
                  <a:pt x="238" y="172"/>
                </a:lnTo>
                <a:lnTo>
                  <a:pt x="238" y="172"/>
                </a:lnTo>
                <a:lnTo>
                  <a:pt x="238" y="170"/>
                </a:lnTo>
                <a:lnTo>
                  <a:pt x="238" y="170"/>
                </a:lnTo>
                <a:lnTo>
                  <a:pt x="238" y="170"/>
                </a:lnTo>
                <a:lnTo>
                  <a:pt x="239" y="170"/>
                </a:lnTo>
                <a:lnTo>
                  <a:pt x="239" y="170"/>
                </a:lnTo>
                <a:lnTo>
                  <a:pt x="239" y="170"/>
                </a:lnTo>
                <a:lnTo>
                  <a:pt x="239" y="170"/>
                </a:lnTo>
                <a:lnTo>
                  <a:pt x="241" y="170"/>
                </a:lnTo>
                <a:lnTo>
                  <a:pt x="241" y="170"/>
                </a:lnTo>
                <a:lnTo>
                  <a:pt x="241" y="170"/>
                </a:lnTo>
                <a:lnTo>
                  <a:pt x="241" y="170"/>
                </a:lnTo>
                <a:lnTo>
                  <a:pt x="243" y="168"/>
                </a:lnTo>
                <a:lnTo>
                  <a:pt x="243" y="168"/>
                </a:lnTo>
                <a:lnTo>
                  <a:pt x="243" y="168"/>
                </a:lnTo>
                <a:lnTo>
                  <a:pt x="243" y="168"/>
                </a:lnTo>
                <a:lnTo>
                  <a:pt x="243" y="168"/>
                </a:lnTo>
                <a:lnTo>
                  <a:pt x="245" y="168"/>
                </a:lnTo>
                <a:lnTo>
                  <a:pt x="245" y="168"/>
                </a:lnTo>
                <a:lnTo>
                  <a:pt x="245" y="168"/>
                </a:lnTo>
                <a:lnTo>
                  <a:pt x="243" y="158"/>
                </a:lnTo>
                <a:close/>
                <a:moveTo>
                  <a:pt x="271" y="154"/>
                </a:moveTo>
                <a:lnTo>
                  <a:pt x="261" y="154"/>
                </a:lnTo>
                <a:lnTo>
                  <a:pt x="263" y="166"/>
                </a:lnTo>
                <a:lnTo>
                  <a:pt x="271" y="166"/>
                </a:lnTo>
                <a:lnTo>
                  <a:pt x="281" y="166"/>
                </a:lnTo>
                <a:lnTo>
                  <a:pt x="283" y="154"/>
                </a:lnTo>
                <a:lnTo>
                  <a:pt x="271" y="154"/>
                </a:lnTo>
                <a:close/>
                <a:moveTo>
                  <a:pt x="269" y="135"/>
                </a:moveTo>
                <a:lnTo>
                  <a:pt x="305" y="141"/>
                </a:lnTo>
                <a:lnTo>
                  <a:pt x="335" y="156"/>
                </a:lnTo>
                <a:lnTo>
                  <a:pt x="358" y="180"/>
                </a:lnTo>
                <a:lnTo>
                  <a:pt x="374" y="210"/>
                </a:lnTo>
                <a:lnTo>
                  <a:pt x="380" y="244"/>
                </a:lnTo>
                <a:lnTo>
                  <a:pt x="374" y="279"/>
                </a:lnTo>
                <a:lnTo>
                  <a:pt x="358" y="309"/>
                </a:lnTo>
                <a:lnTo>
                  <a:pt x="335" y="333"/>
                </a:lnTo>
                <a:lnTo>
                  <a:pt x="305" y="349"/>
                </a:lnTo>
                <a:lnTo>
                  <a:pt x="269" y="355"/>
                </a:lnTo>
                <a:lnTo>
                  <a:pt x="236" y="349"/>
                </a:lnTo>
                <a:lnTo>
                  <a:pt x="206" y="333"/>
                </a:lnTo>
                <a:lnTo>
                  <a:pt x="182" y="309"/>
                </a:lnTo>
                <a:lnTo>
                  <a:pt x="166" y="279"/>
                </a:lnTo>
                <a:lnTo>
                  <a:pt x="160" y="244"/>
                </a:lnTo>
                <a:lnTo>
                  <a:pt x="166" y="210"/>
                </a:lnTo>
                <a:lnTo>
                  <a:pt x="182" y="180"/>
                </a:lnTo>
                <a:lnTo>
                  <a:pt x="206" y="156"/>
                </a:lnTo>
                <a:lnTo>
                  <a:pt x="236" y="141"/>
                </a:lnTo>
                <a:lnTo>
                  <a:pt x="269" y="135"/>
                </a:lnTo>
                <a:close/>
                <a:moveTo>
                  <a:pt x="125" y="0"/>
                </a:moveTo>
                <a:lnTo>
                  <a:pt x="212" y="4"/>
                </a:lnTo>
                <a:lnTo>
                  <a:pt x="218" y="6"/>
                </a:lnTo>
                <a:lnTo>
                  <a:pt x="222" y="8"/>
                </a:lnTo>
                <a:lnTo>
                  <a:pt x="226" y="12"/>
                </a:lnTo>
                <a:lnTo>
                  <a:pt x="228" y="16"/>
                </a:lnTo>
                <a:lnTo>
                  <a:pt x="230" y="22"/>
                </a:lnTo>
                <a:lnTo>
                  <a:pt x="230" y="63"/>
                </a:lnTo>
                <a:lnTo>
                  <a:pt x="228" y="69"/>
                </a:lnTo>
                <a:lnTo>
                  <a:pt x="226" y="73"/>
                </a:lnTo>
                <a:lnTo>
                  <a:pt x="222" y="77"/>
                </a:lnTo>
                <a:lnTo>
                  <a:pt x="218" y="81"/>
                </a:lnTo>
                <a:lnTo>
                  <a:pt x="212" y="81"/>
                </a:lnTo>
                <a:lnTo>
                  <a:pt x="148" y="85"/>
                </a:lnTo>
                <a:lnTo>
                  <a:pt x="190" y="89"/>
                </a:lnTo>
                <a:lnTo>
                  <a:pt x="196" y="91"/>
                </a:lnTo>
                <a:lnTo>
                  <a:pt x="202" y="93"/>
                </a:lnTo>
                <a:lnTo>
                  <a:pt x="206" y="97"/>
                </a:lnTo>
                <a:lnTo>
                  <a:pt x="208" y="101"/>
                </a:lnTo>
                <a:lnTo>
                  <a:pt x="208" y="107"/>
                </a:lnTo>
                <a:lnTo>
                  <a:pt x="208" y="127"/>
                </a:lnTo>
                <a:lnTo>
                  <a:pt x="192" y="139"/>
                </a:lnTo>
                <a:lnTo>
                  <a:pt x="176" y="150"/>
                </a:lnTo>
                <a:lnTo>
                  <a:pt x="168" y="160"/>
                </a:lnTo>
                <a:lnTo>
                  <a:pt x="160" y="168"/>
                </a:lnTo>
                <a:lnTo>
                  <a:pt x="89" y="170"/>
                </a:lnTo>
                <a:lnTo>
                  <a:pt x="18" y="166"/>
                </a:lnTo>
                <a:lnTo>
                  <a:pt x="12" y="164"/>
                </a:lnTo>
                <a:lnTo>
                  <a:pt x="8" y="162"/>
                </a:lnTo>
                <a:lnTo>
                  <a:pt x="4" y="158"/>
                </a:lnTo>
                <a:lnTo>
                  <a:pt x="2" y="154"/>
                </a:lnTo>
                <a:lnTo>
                  <a:pt x="0" y="148"/>
                </a:lnTo>
                <a:lnTo>
                  <a:pt x="0" y="107"/>
                </a:lnTo>
                <a:lnTo>
                  <a:pt x="2" y="101"/>
                </a:lnTo>
                <a:lnTo>
                  <a:pt x="4" y="97"/>
                </a:lnTo>
                <a:lnTo>
                  <a:pt x="8" y="93"/>
                </a:lnTo>
                <a:lnTo>
                  <a:pt x="12" y="91"/>
                </a:lnTo>
                <a:lnTo>
                  <a:pt x="18" y="89"/>
                </a:lnTo>
                <a:lnTo>
                  <a:pt x="81" y="85"/>
                </a:lnTo>
                <a:lnTo>
                  <a:pt x="39" y="81"/>
                </a:lnTo>
                <a:lnTo>
                  <a:pt x="33" y="81"/>
                </a:lnTo>
                <a:lnTo>
                  <a:pt x="27" y="77"/>
                </a:lnTo>
                <a:lnTo>
                  <a:pt x="23" y="73"/>
                </a:lnTo>
                <a:lnTo>
                  <a:pt x="21" y="69"/>
                </a:lnTo>
                <a:lnTo>
                  <a:pt x="21" y="63"/>
                </a:lnTo>
                <a:lnTo>
                  <a:pt x="21" y="22"/>
                </a:lnTo>
                <a:lnTo>
                  <a:pt x="21" y="16"/>
                </a:lnTo>
                <a:lnTo>
                  <a:pt x="23" y="12"/>
                </a:lnTo>
                <a:lnTo>
                  <a:pt x="27" y="8"/>
                </a:lnTo>
                <a:lnTo>
                  <a:pt x="33" y="6"/>
                </a:lnTo>
                <a:lnTo>
                  <a:pt x="39" y="4"/>
                </a:lnTo>
                <a:lnTo>
                  <a:pt x="125"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17" name="Freeform 208"/>
          <p:cNvSpPr>
            <a:spLocks noEditPoints="1"/>
          </p:cNvSpPr>
          <p:nvPr/>
        </p:nvSpPr>
        <p:spPr bwMode="auto">
          <a:xfrm>
            <a:off x="4497690" y="2704991"/>
            <a:ext cx="347663" cy="257175"/>
          </a:xfrm>
          <a:custGeom>
            <a:avLst/>
            <a:gdLst>
              <a:gd name="T0" fmla="*/ 260 w 438"/>
              <a:gd name="T1" fmla="*/ 222 h 323"/>
              <a:gd name="T2" fmla="*/ 410 w 438"/>
              <a:gd name="T3" fmla="*/ 222 h 323"/>
              <a:gd name="T4" fmla="*/ 438 w 438"/>
              <a:gd name="T5" fmla="*/ 323 h 323"/>
              <a:gd name="T6" fmla="*/ 234 w 438"/>
              <a:gd name="T7" fmla="*/ 323 h 323"/>
              <a:gd name="T8" fmla="*/ 260 w 438"/>
              <a:gd name="T9" fmla="*/ 222 h 323"/>
              <a:gd name="T10" fmla="*/ 28 w 438"/>
              <a:gd name="T11" fmla="*/ 222 h 323"/>
              <a:gd name="T12" fmla="*/ 178 w 438"/>
              <a:gd name="T13" fmla="*/ 222 h 323"/>
              <a:gd name="T14" fmla="*/ 204 w 438"/>
              <a:gd name="T15" fmla="*/ 323 h 323"/>
              <a:gd name="T16" fmla="*/ 0 w 438"/>
              <a:gd name="T17" fmla="*/ 323 h 323"/>
              <a:gd name="T18" fmla="*/ 28 w 438"/>
              <a:gd name="T19" fmla="*/ 222 h 323"/>
              <a:gd name="T20" fmla="*/ 363 w 438"/>
              <a:gd name="T21" fmla="*/ 135 h 323"/>
              <a:gd name="T22" fmla="*/ 371 w 438"/>
              <a:gd name="T23" fmla="*/ 170 h 323"/>
              <a:gd name="T24" fmla="*/ 406 w 438"/>
              <a:gd name="T25" fmla="*/ 176 h 323"/>
              <a:gd name="T26" fmla="*/ 371 w 438"/>
              <a:gd name="T27" fmla="*/ 182 h 323"/>
              <a:gd name="T28" fmla="*/ 363 w 438"/>
              <a:gd name="T29" fmla="*/ 218 h 323"/>
              <a:gd name="T30" fmla="*/ 357 w 438"/>
              <a:gd name="T31" fmla="*/ 182 h 323"/>
              <a:gd name="T32" fmla="*/ 321 w 438"/>
              <a:gd name="T33" fmla="*/ 176 h 323"/>
              <a:gd name="T34" fmla="*/ 357 w 438"/>
              <a:gd name="T35" fmla="*/ 170 h 323"/>
              <a:gd name="T36" fmla="*/ 363 w 438"/>
              <a:gd name="T37" fmla="*/ 135 h 323"/>
              <a:gd name="T38" fmla="*/ 133 w 438"/>
              <a:gd name="T39" fmla="*/ 99 h 323"/>
              <a:gd name="T40" fmla="*/ 283 w 438"/>
              <a:gd name="T41" fmla="*/ 99 h 323"/>
              <a:gd name="T42" fmla="*/ 311 w 438"/>
              <a:gd name="T43" fmla="*/ 200 h 323"/>
              <a:gd name="T44" fmla="*/ 107 w 438"/>
              <a:gd name="T45" fmla="*/ 200 h 323"/>
              <a:gd name="T46" fmla="*/ 133 w 438"/>
              <a:gd name="T47" fmla="*/ 99 h 323"/>
              <a:gd name="T48" fmla="*/ 119 w 438"/>
              <a:gd name="T49" fmla="*/ 29 h 323"/>
              <a:gd name="T50" fmla="*/ 125 w 438"/>
              <a:gd name="T51" fmla="*/ 65 h 323"/>
              <a:gd name="T52" fmla="*/ 161 w 438"/>
              <a:gd name="T53" fmla="*/ 71 h 323"/>
              <a:gd name="T54" fmla="*/ 125 w 438"/>
              <a:gd name="T55" fmla="*/ 79 h 323"/>
              <a:gd name="T56" fmla="*/ 119 w 438"/>
              <a:gd name="T57" fmla="*/ 115 h 323"/>
              <a:gd name="T58" fmla="*/ 113 w 438"/>
              <a:gd name="T59" fmla="*/ 79 h 323"/>
              <a:gd name="T60" fmla="*/ 77 w 438"/>
              <a:gd name="T61" fmla="*/ 71 h 323"/>
              <a:gd name="T62" fmla="*/ 111 w 438"/>
              <a:gd name="T63" fmla="*/ 65 h 323"/>
              <a:gd name="T64" fmla="*/ 119 w 438"/>
              <a:gd name="T65" fmla="*/ 29 h 323"/>
              <a:gd name="T66" fmla="*/ 313 w 438"/>
              <a:gd name="T67" fmla="*/ 0 h 323"/>
              <a:gd name="T68" fmla="*/ 319 w 438"/>
              <a:gd name="T69" fmla="*/ 35 h 323"/>
              <a:gd name="T70" fmla="*/ 355 w 438"/>
              <a:gd name="T71" fmla="*/ 41 h 323"/>
              <a:gd name="T72" fmla="*/ 321 w 438"/>
              <a:gd name="T73" fmla="*/ 47 h 323"/>
              <a:gd name="T74" fmla="*/ 313 w 438"/>
              <a:gd name="T75" fmla="*/ 83 h 323"/>
              <a:gd name="T76" fmla="*/ 307 w 438"/>
              <a:gd name="T77" fmla="*/ 47 h 323"/>
              <a:gd name="T78" fmla="*/ 271 w 438"/>
              <a:gd name="T79" fmla="*/ 41 h 323"/>
              <a:gd name="T80" fmla="*/ 307 w 438"/>
              <a:gd name="T81" fmla="*/ 35 h 323"/>
              <a:gd name="T82" fmla="*/ 313 w 438"/>
              <a:gd name="T83"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8" h="323">
                <a:moveTo>
                  <a:pt x="260" y="222"/>
                </a:moveTo>
                <a:lnTo>
                  <a:pt x="410" y="222"/>
                </a:lnTo>
                <a:lnTo>
                  <a:pt x="438" y="323"/>
                </a:lnTo>
                <a:lnTo>
                  <a:pt x="234" y="323"/>
                </a:lnTo>
                <a:lnTo>
                  <a:pt x="260" y="222"/>
                </a:lnTo>
                <a:close/>
                <a:moveTo>
                  <a:pt x="28" y="222"/>
                </a:moveTo>
                <a:lnTo>
                  <a:pt x="178" y="222"/>
                </a:lnTo>
                <a:lnTo>
                  <a:pt x="204" y="323"/>
                </a:lnTo>
                <a:lnTo>
                  <a:pt x="0" y="323"/>
                </a:lnTo>
                <a:lnTo>
                  <a:pt x="28" y="222"/>
                </a:lnTo>
                <a:close/>
                <a:moveTo>
                  <a:pt x="363" y="135"/>
                </a:moveTo>
                <a:lnTo>
                  <a:pt x="371" y="170"/>
                </a:lnTo>
                <a:lnTo>
                  <a:pt x="406" y="176"/>
                </a:lnTo>
                <a:lnTo>
                  <a:pt x="371" y="182"/>
                </a:lnTo>
                <a:lnTo>
                  <a:pt x="363" y="218"/>
                </a:lnTo>
                <a:lnTo>
                  <a:pt x="357" y="182"/>
                </a:lnTo>
                <a:lnTo>
                  <a:pt x="321" y="176"/>
                </a:lnTo>
                <a:lnTo>
                  <a:pt x="357" y="170"/>
                </a:lnTo>
                <a:lnTo>
                  <a:pt x="363" y="135"/>
                </a:lnTo>
                <a:close/>
                <a:moveTo>
                  <a:pt x="133" y="99"/>
                </a:moveTo>
                <a:lnTo>
                  <a:pt x="283" y="99"/>
                </a:lnTo>
                <a:lnTo>
                  <a:pt x="311" y="200"/>
                </a:lnTo>
                <a:lnTo>
                  <a:pt x="107" y="200"/>
                </a:lnTo>
                <a:lnTo>
                  <a:pt x="133" y="99"/>
                </a:lnTo>
                <a:close/>
                <a:moveTo>
                  <a:pt x="119" y="29"/>
                </a:moveTo>
                <a:lnTo>
                  <a:pt x="125" y="65"/>
                </a:lnTo>
                <a:lnTo>
                  <a:pt x="161" y="71"/>
                </a:lnTo>
                <a:lnTo>
                  <a:pt x="125" y="79"/>
                </a:lnTo>
                <a:lnTo>
                  <a:pt x="119" y="115"/>
                </a:lnTo>
                <a:lnTo>
                  <a:pt x="113" y="79"/>
                </a:lnTo>
                <a:lnTo>
                  <a:pt x="77" y="71"/>
                </a:lnTo>
                <a:lnTo>
                  <a:pt x="111" y="65"/>
                </a:lnTo>
                <a:lnTo>
                  <a:pt x="119" y="29"/>
                </a:lnTo>
                <a:close/>
                <a:moveTo>
                  <a:pt x="313" y="0"/>
                </a:moveTo>
                <a:lnTo>
                  <a:pt x="319" y="35"/>
                </a:lnTo>
                <a:lnTo>
                  <a:pt x="355" y="41"/>
                </a:lnTo>
                <a:lnTo>
                  <a:pt x="321" y="47"/>
                </a:lnTo>
                <a:lnTo>
                  <a:pt x="313" y="83"/>
                </a:lnTo>
                <a:lnTo>
                  <a:pt x="307" y="47"/>
                </a:lnTo>
                <a:lnTo>
                  <a:pt x="271" y="41"/>
                </a:lnTo>
                <a:lnTo>
                  <a:pt x="307" y="35"/>
                </a:lnTo>
                <a:lnTo>
                  <a:pt x="313"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18" name="Freeform 184"/>
          <p:cNvSpPr>
            <a:spLocks noEditPoints="1"/>
          </p:cNvSpPr>
          <p:nvPr/>
        </p:nvSpPr>
        <p:spPr bwMode="auto">
          <a:xfrm>
            <a:off x="8247380" y="4316513"/>
            <a:ext cx="203200" cy="269875"/>
          </a:xfrm>
          <a:custGeom>
            <a:avLst/>
            <a:gdLst>
              <a:gd name="T0" fmla="*/ 12 w 256"/>
              <a:gd name="T1" fmla="*/ 22 h 341"/>
              <a:gd name="T2" fmla="*/ 28 w 256"/>
              <a:gd name="T3" fmla="*/ 85 h 341"/>
              <a:gd name="T4" fmla="*/ 69 w 256"/>
              <a:gd name="T5" fmla="*/ 131 h 341"/>
              <a:gd name="T6" fmla="*/ 127 w 256"/>
              <a:gd name="T7" fmla="*/ 149 h 341"/>
              <a:gd name="T8" fmla="*/ 186 w 256"/>
              <a:gd name="T9" fmla="*/ 131 h 341"/>
              <a:gd name="T10" fmla="*/ 228 w 256"/>
              <a:gd name="T11" fmla="*/ 85 h 341"/>
              <a:gd name="T12" fmla="*/ 244 w 256"/>
              <a:gd name="T13" fmla="*/ 22 h 341"/>
              <a:gd name="T14" fmla="*/ 256 w 256"/>
              <a:gd name="T15" fmla="*/ 14 h 341"/>
              <a:gd name="T16" fmla="*/ 252 w 256"/>
              <a:gd name="T17" fmla="*/ 246 h 341"/>
              <a:gd name="T18" fmla="*/ 218 w 256"/>
              <a:gd name="T19" fmla="*/ 304 h 341"/>
              <a:gd name="T20" fmla="*/ 162 w 256"/>
              <a:gd name="T21" fmla="*/ 337 h 341"/>
              <a:gd name="T22" fmla="*/ 93 w 256"/>
              <a:gd name="T23" fmla="*/ 337 h 341"/>
              <a:gd name="T24" fmla="*/ 38 w 256"/>
              <a:gd name="T25" fmla="*/ 304 h 341"/>
              <a:gd name="T26" fmla="*/ 4 w 256"/>
              <a:gd name="T27" fmla="*/ 246 h 341"/>
              <a:gd name="T28" fmla="*/ 0 w 256"/>
              <a:gd name="T29" fmla="*/ 14 h 341"/>
              <a:gd name="T30" fmla="*/ 135 w 256"/>
              <a:gd name="T31" fmla="*/ 0 h 341"/>
              <a:gd name="T32" fmla="*/ 224 w 256"/>
              <a:gd name="T33" fmla="*/ 10 h 341"/>
              <a:gd name="T34" fmla="*/ 222 w 256"/>
              <a:gd name="T35" fmla="*/ 50 h 341"/>
              <a:gd name="T36" fmla="*/ 198 w 256"/>
              <a:gd name="T37" fmla="*/ 95 h 341"/>
              <a:gd name="T38" fmla="*/ 158 w 256"/>
              <a:gd name="T39" fmla="*/ 121 h 341"/>
              <a:gd name="T40" fmla="*/ 135 w 256"/>
              <a:gd name="T41" fmla="*/ 95 h 341"/>
              <a:gd name="T42" fmla="*/ 149 w 256"/>
              <a:gd name="T43" fmla="*/ 76 h 341"/>
              <a:gd name="T44" fmla="*/ 149 w 256"/>
              <a:gd name="T45" fmla="*/ 42 h 341"/>
              <a:gd name="T46" fmla="*/ 135 w 256"/>
              <a:gd name="T47" fmla="*/ 22 h 341"/>
              <a:gd name="T48" fmla="*/ 119 w 256"/>
              <a:gd name="T49" fmla="*/ 0 h 341"/>
              <a:gd name="T50" fmla="*/ 111 w 256"/>
              <a:gd name="T51" fmla="*/ 30 h 341"/>
              <a:gd name="T52" fmla="*/ 103 w 256"/>
              <a:gd name="T53" fmla="*/ 60 h 341"/>
              <a:gd name="T54" fmla="*/ 111 w 256"/>
              <a:gd name="T55" fmla="*/ 89 h 341"/>
              <a:gd name="T56" fmla="*/ 119 w 256"/>
              <a:gd name="T57" fmla="*/ 125 h 341"/>
              <a:gd name="T58" fmla="*/ 77 w 256"/>
              <a:gd name="T59" fmla="*/ 109 h 341"/>
              <a:gd name="T60" fmla="*/ 45 w 256"/>
              <a:gd name="T61" fmla="*/ 74 h 341"/>
              <a:gd name="T62" fmla="*/ 32 w 256"/>
              <a:gd name="T63" fmla="*/ 22 h 341"/>
              <a:gd name="T64" fmla="*/ 75 w 256"/>
              <a:gd name="T65" fmla="*/ 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6" h="341">
                <a:moveTo>
                  <a:pt x="12" y="12"/>
                </a:moveTo>
                <a:lnTo>
                  <a:pt x="12" y="22"/>
                </a:lnTo>
                <a:lnTo>
                  <a:pt x="16" y="56"/>
                </a:lnTo>
                <a:lnTo>
                  <a:pt x="28" y="85"/>
                </a:lnTo>
                <a:lnTo>
                  <a:pt x="45" y="111"/>
                </a:lnTo>
                <a:lnTo>
                  <a:pt x="69" y="131"/>
                </a:lnTo>
                <a:lnTo>
                  <a:pt x="97" y="145"/>
                </a:lnTo>
                <a:lnTo>
                  <a:pt x="127" y="149"/>
                </a:lnTo>
                <a:lnTo>
                  <a:pt x="158" y="145"/>
                </a:lnTo>
                <a:lnTo>
                  <a:pt x="186" y="131"/>
                </a:lnTo>
                <a:lnTo>
                  <a:pt x="210" y="111"/>
                </a:lnTo>
                <a:lnTo>
                  <a:pt x="228" y="85"/>
                </a:lnTo>
                <a:lnTo>
                  <a:pt x="240" y="56"/>
                </a:lnTo>
                <a:lnTo>
                  <a:pt x="244" y="22"/>
                </a:lnTo>
                <a:lnTo>
                  <a:pt x="244" y="12"/>
                </a:lnTo>
                <a:lnTo>
                  <a:pt x="256" y="14"/>
                </a:lnTo>
                <a:lnTo>
                  <a:pt x="256" y="212"/>
                </a:lnTo>
                <a:lnTo>
                  <a:pt x="252" y="246"/>
                </a:lnTo>
                <a:lnTo>
                  <a:pt x="238" y="278"/>
                </a:lnTo>
                <a:lnTo>
                  <a:pt x="218" y="304"/>
                </a:lnTo>
                <a:lnTo>
                  <a:pt x="192" y="323"/>
                </a:lnTo>
                <a:lnTo>
                  <a:pt x="162" y="337"/>
                </a:lnTo>
                <a:lnTo>
                  <a:pt x="127" y="341"/>
                </a:lnTo>
                <a:lnTo>
                  <a:pt x="93" y="337"/>
                </a:lnTo>
                <a:lnTo>
                  <a:pt x="63" y="323"/>
                </a:lnTo>
                <a:lnTo>
                  <a:pt x="38" y="304"/>
                </a:lnTo>
                <a:lnTo>
                  <a:pt x="18" y="278"/>
                </a:lnTo>
                <a:lnTo>
                  <a:pt x="4" y="246"/>
                </a:lnTo>
                <a:lnTo>
                  <a:pt x="0" y="212"/>
                </a:lnTo>
                <a:lnTo>
                  <a:pt x="0" y="14"/>
                </a:lnTo>
                <a:lnTo>
                  <a:pt x="12" y="12"/>
                </a:lnTo>
                <a:close/>
                <a:moveTo>
                  <a:pt x="135" y="0"/>
                </a:moveTo>
                <a:lnTo>
                  <a:pt x="180" y="2"/>
                </a:lnTo>
                <a:lnTo>
                  <a:pt x="224" y="10"/>
                </a:lnTo>
                <a:lnTo>
                  <a:pt x="226" y="22"/>
                </a:lnTo>
                <a:lnTo>
                  <a:pt x="222" y="50"/>
                </a:lnTo>
                <a:lnTo>
                  <a:pt x="212" y="74"/>
                </a:lnTo>
                <a:lnTo>
                  <a:pt x="198" y="95"/>
                </a:lnTo>
                <a:lnTo>
                  <a:pt x="178" y="111"/>
                </a:lnTo>
                <a:lnTo>
                  <a:pt x="158" y="121"/>
                </a:lnTo>
                <a:lnTo>
                  <a:pt x="135" y="125"/>
                </a:lnTo>
                <a:lnTo>
                  <a:pt x="135" y="95"/>
                </a:lnTo>
                <a:lnTo>
                  <a:pt x="143" y="87"/>
                </a:lnTo>
                <a:lnTo>
                  <a:pt x="149" y="76"/>
                </a:lnTo>
                <a:lnTo>
                  <a:pt x="151" y="60"/>
                </a:lnTo>
                <a:lnTo>
                  <a:pt x="149" y="42"/>
                </a:lnTo>
                <a:lnTo>
                  <a:pt x="143" y="30"/>
                </a:lnTo>
                <a:lnTo>
                  <a:pt x="135" y="22"/>
                </a:lnTo>
                <a:lnTo>
                  <a:pt x="135" y="0"/>
                </a:lnTo>
                <a:close/>
                <a:moveTo>
                  <a:pt x="119" y="0"/>
                </a:moveTo>
                <a:lnTo>
                  <a:pt x="119" y="22"/>
                </a:lnTo>
                <a:lnTo>
                  <a:pt x="111" y="30"/>
                </a:lnTo>
                <a:lnTo>
                  <a:pt x="105" y="42"/>
                </a:lnTo>
                <a:lnTo>
                  <a:pt x="103" y="60"/>
                </a:lnTo>
                <a:lnTo>
                  <a:pt x="105" y="76"/>
                </a:lnTo>
                <a:lnTo>
                  <a:pt x="111" y="89"/>
                </a:lnTo>
                <a:lnTo>
                  <a:pt x="119" y="95"/>
                </a:lnTo>
                <a:lnTo>
                  <a:pt x="119" y="125"/>
                </a:lnTo>
                <a:lnTo>
                  <a:pt x="97" y="119"/>
                </a:lnTo>
                <a:lnTo>
                  <a:pt x="77" y="109"/>
                </a:lnTo>
                <a:lnTo>
                  <a:pt x="59" y="95"/>
                </a:lnTo>
                <a:lnTo>
                  <a:pt x="45" y="74"/>
                </a:lnTo>
                <a:lnTo>
                  <a:pt x="36" y="50"/>
                </a:lnTo>
                <a:lnTo>
                  <a:pt x="32" y="22"/>
                </a:lnTo>
                <a:lnTo>
                  <a:pt x="32" y="8"/>
                </a:lnTo>
                <a:lnTo>
                  <a:pt x="75" y="2"/>
                </a:lnTo>
                <a:lnTo>
                  <a:pt x="119"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19" name="Freeform 204"/>
          <p:cNvSpPr>
            <a:spLocks noEditPoints="1"/>
          </p:cNvSpPr>
          <p:nvPr/>
        </p:nvSpPr>
        <p:spPr bwMode="auto">
          <a:xfrm>
            <a:off x="7949020" y="3351561"/>
            <a:ext cx="234950" cy="288925"/>
          </a:xfrm>
          <a:custGeom>
            <a:avLst/>
            <a:gdLst>
              <a:gd name="T0" fmla="*/ 297 w 297"/>
              <a:gd name="T1" fmla="*/ 339 h 363"/>
              <a:gd name="T2" fmla="*/ 85 w 297"/>
              <a:gd name="T3" fmla="*/ 363 h 363"/>
              <a:gd name="T4" fmla="*/ 4 w 297"/>
              <a:gd name="T5" fmla="*/ 264 h 363"/>
              <a:gd name="T6" fmla="*/ 40 w 297"/>
              <a:gd name="T7" fmla="*/ 357 h 363"/>
              <a:gd name="T8" fmla="*/ 4 w 297"/>
              <a:gd name="T9" fmla="*/ 264 h 363"/>
              <a:gd name="T10" fmla="*/ 133 w 297"/>
              <a:gd name="T11" fmla="*/ 26 h 363"/>
              <a:gd name="T12" fmla="*/ 121 w 297"/>
              <a:gd name="T13" fmla="*/ 32 h 363"/>
              <a:gd name="T14" fmla="*/ 117 w 297"/>
              <a:gd name="T15" fmla="*/ 38 h 363"/>
              <a:gd name="T16" fmla="*/ 113 w 297"/>
              <a:gd name="T17" fmla="*/ 54 h 363"/>
              <a:gd name="T18" fmla="*/ 194 w 297"/>
              <a:gd name="T19" fmla="*/ 101 h 363"/>
              <a:gd name="T20" fmla="*/ 226 w 297"/>
              <a:gd name="T21" fmla="*/ 119 h 363"/>
              <a:gd name="T22" fmla="*/ 234 w 297"/>
              <a:gd name="T23" fmla="*/ 105 h 363"/>
              <a:gd name="T24" fmla="*/ 238 w 297"/>
              <a:gd name="T25" fmla="*/ 93 h 363"/>
              <a:gd name="T26" fmla="*/ 234 w 297"/>
              <a:gd name="T27" fmla="*/ 81 h 363"/>
              <a:gd name="T28" fmla="*/ 226 w 297"/>
              <a:gd name="T29" fmla="*/ 72 h 363"/>
              <a:gd name="T30" fmla="*/ 147 w 297"/>
              <a:gd name="T31" fmla="*/ 26 h 363"/>
              <a:gd name="T32" fmla="*/ 135 w 297"/>
              <a:gd name="T33" fmla="*/ 0 h 363"/>
              <a:gd name="T34" fmla="*/ 157 w 297"/>
              <a:gd name="T35" fmla="*/ 6 h 363"/>
              <a:gd name="T36" fmla="*/ 250 w 297"/>
              <a:gd name="T37" fmla="*/ 62 h 363"/>
              <a:gd name="T38" fmla="*/ 260 w 297"/>
              <a:gd name="T39" fmla="*/ 74 h 363"/>
              <a:gd name="T40" fmla="*/ 264 w 297"/>
              <a:gd name="T41" fmla="*/ 91 h 363"/>
              <a:gd name="T42" fmla="*/ 258 w 297"/>
              <a:gd name="T43" fmla="*/ 113 h 363"/>
              <a:gd name="T44" fmla="*/ 246 w 297"/>
              <a:gd name="T45" fmla="*/ 135 h 363"/>
              <a:gd name="T46" fmla="*/ 238 w 297"/>
              <a:gd name="T47" fmla="*/ 147 h 363"/>
              <a:gd name="T48" fmla="*/ 161 w 297"/>
              <a:gd name="T49" fmla="*/ 282 h 363"/>
              <a:gd name="T50" fmla="*/ 155 w 297"/>
              <a:gd name="T51" fmla="*/ 288 h 363"/>
              <a:gd name="T52" fmla="*/ 125 w 297"/>
              <a:gd name="T53" fmla="*/ 294 h 363"/>
              <a:gd name="T54" fmla="*/ 109 w 297"/>
              <a:gd name="T55" fmla="*/ 286 h 363"/>
              <a:gd name="T56" fmla="*/ 101 w 297"/>
              <a:gd name="T57" fmla="*/ 270 h 363"/>
              <a:gd name="T58" fmla="*/ 70 w 297"/>
              <a:gd name="T59" fmla="*/ 264 h 363"/>
              <a:gd name="T60" fmla="*/ 50 w 297"/>
              <a:gd name="T61" fmla="*/ 246 h 363"/>
              <a:gd name="T62" fmla="*/ 34 w 297"/>
              <a:gd name="T63" fmla="*/ 238 h 363"/>
              <a:gd name="T64" fmla="*/ 20 w 297"/>
              <a:gd name="T65" fmla="*/ 234 h 363"/>
              <a:gd name="T66" fmla="*/ 4 w 297"/>
              <a:gd name="T67" fmla="*/ 216 h 363"/>
              <a:gd name="T68" fmla="*/ 0 w 297"/>
              <a:gd name="T69" fmla="*/ 195 h 363"/>
              <a:gd name="T70" fmla="*/ 79 w 297"/>
              <a:gd name="T71" fmla="*/ 58 h 363"/>
              <a:gd name="T72" fmla="*/ 87 w 297"/>
              <a:gd name="T73" fmla="*/ 42 h 363"/>
              <a:gd name="T74" fmla="*/ 101 w 297"/>
              <a:gd name="T75" fmla="*/ 22 h 363"/>
              <a:gd name="T76" fmla="*/ 105 w 297"/>
              <a:gd name="T77" fmla="*/ 14 h 363"/>
              <a:gd name="T78" fmla="*/ 117 w 297"/>
              <a:gd name="T79" fmla="*/ 4 h 363"/>
              <a:gd name="T80" fmla="*/ 125 w 297"/>
              <a:gd name="T81" fmla="*/ 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7" h="363">
                <a:moveTo>
                  <a:pt x="137" y="339"/>
                </a:moveTo>
                <a:lnTo>
                  <a:pt x="297" y="339"/>
                </a:lnTo>
                <a:lnTo>
                  <a:pt x="297" y="363"/>
                </a:lnTo>
                <a:lnTo>
                  <a:pt x="85" y="363"/>
                </a:lnTo>
                <a:lnTo>
                  <a:pt x="137" y="339"/>
                </a:lnTo>
                <a:close/>
                <a:moveTo>
                  <a:pt x="4" y="264"/>
                </a:moveTo>
                <a:lnTo>
                  <a:pt x="105" y="321"/>
                </a:lnTo>
                <a:lnTo>
                  <a:pt x="40" y="357"/>
                </a:lnTo>
                <a:lnTo>
                  <a:pt x="6" y="337"/>
                </a:lnTo>
                <a:lnTo>
                  <a:pt x="4" y="264"/>
                </a:lnTo>
                <a:close/>
                <a:moveTo>
                  <a:pt x="139" y="26"/>
                </a:moveTo>
                <a:lnTo>
                  <a:pt x="133" y="26"/>
                </a:lnTo>
                <a:lnTo>
                  <a:pt x="127" y="28"/>
                </a:lnTo>
                <a:lnTo>
                  <a:pt x="121" y="32"/>
                </a:lnTo>
                <a:lnTo>
                  <a:pt x="117" y="38"/>
                </a:lnTo>
                <a:lnTo>
                  <a:pt x="117" y="38"/>
                </a:lnTo>
                <a:lnTo>
                  <a:pt x="109" y="52"/>
                </a:lnTo>
                <a:lnTo>
                  <a:pt x="113" y="54"/>
                </a:lnTo>
                <a:lnTo>
                  <a:pt x="141" y="70"/>
                </a:lnTo>
                <a:lnTo>
                  <a:pt x="194" y="101"/>
                </a:lnTo>
                <a:lnTo>
                  <a:pt x="224" y="117"/>
                </a:lnTo>
                <a:lnTo>
                  <a:pt x="226" y="119"/>
                </a:lnTo>
                <a:lnTo>
                  <a:pt x="234" y="105"/>
                </a:lnTo>
                <a:lnTo>
                  <a:pt x="234" y="105"/>
                </a:lnTo>
                <a:lnTo>
                  <a:pt x="238" y="99"/>
                </a:lnTo>
                <a:lnTo>
                  <a:pt x="238" y="93"/>
                </a:lnTo>
                <a:lnTo>
                  <a:pt x="238" y="87"/>
                </a:lnTo>
                <a:lnTo>
                  <a:pt x="234" y="81"/>
                </a:lnTo>
                <a:lnTo>
                  <a:pt x="230" y="76"/>
                </a:lnTo>
                <a:lnTo>
                  <a:pt x="226" y="72"/>
                </a:lnTo>
                <a:lnTo>
                  <a:pt x="153" y="28"/>
                </a:lnTo>
                <a:lnTo>
                  <a:pt x="147" y="26"/>
                </a:lnTo>
                <a:lnTo>
                  <a:pt x="139" y="26"/>
                </a:lnTo>
                <a:close/>
                <a:moveTo>
                  <a:pt x="135" y="0"/>
                </a:moveTo>
                <a:lnTo>
                  <a:pt x="147" y="2"/>
                </a:lnTo>
                <a:lnTo>
                  <a:pt x="157" y="6"/>
                </a:lnTo>
                <a:lnTo>
                  <a:pt x="244" y="56"/>
                </a:lnTo>
                <a:lnTo>
                  <a:pt x="250" y="62"/>
                </a:lnTo>
                <a:lnTo>
                  <a:pt x="256" y="68"/>
                </a:lnTo>
                <a:lnTo>
                  <a:pt x="260" y="74"/>
                </a:lnTo>
                <a:lnTo>
                  <a:pt x="264" y="81"/>
                </a:lnTo>
                <a:lnTo>
                  <a:pt x="264" y="91"/>
                </a:lnTo>
                <a:lnTo>
                  <a:pt x="264" y="103"/>
                </a:lnTo>
                <a:lnTo>
                  <a:pt x="258" y="113"/>
                </a:lnTo>
                <a:lnTo>
                  <a:pt x="258" y="113"/>
                </a:lnTo>
                <a:lnTo>
                  <a:pt x="246" y="135"/>
                </a:lnTo>
                <a:lnTo>
                  <a:pt x="240" y="143"/>
                </a:lnTo>
                <a:lnTo>
                  <a:pt x="238" y="147"/>
                </a:lnTo>
                <a:lnTo>
                  <a:pt x="238" y="149"/>
                </a:lnTo>
                <a:lnTo>
                  <a:pt x="161" y="282"/>
                </a:lnTo>
                <a:lnTo>
                  <a:pt x="159" y="286"/>
                </a:lnTo>
                <a:lnTo>
                  <a:pt x="155" y="288"/>
                </a:lnTo>
                <a:lnTo>
                  <a:pt x="139" y="294"/>
                </a:lnTo>
                <a:lnTo>
                  <a:pt x="125" y="294"/>
                </a:lnTo>
                <a:lnTo>
                  <a:pt x="115" y="290"/>
                </a:lnTo>
                <a:lnTo>
                  <a:pt x="109" y="286"/>
                </a:lnTo>
                <a:lnTo>
                  <a:pt x="105" y="278"/>
                </a:lnTo>
                <a:lnTo>
                  <a:pt x="101" y="270"/>
                </a:lnTo>
                <a:lnTo>
                  <a:pt x="83" y="270"/>
                </a:lnTo>
                <a:lnTo>
                  <a:pt x="70" y="264"/>
                </a:lnTo>
                <a:lnTo>
                  <a:pt x="60" y="256"/>
                </a:lnTo>
                <a:lnTo>
                  <a:pt x="50" y="246"/>
                </a:lnTo>
                <a:lnTo>
                  <a:pt x="42" y="236"/>
                </a:lnTo>
                <a:lnTo>
                  <a:pt x="34" y="238"/>
                </a:lnTo>
                <a:lnTo>
                  <a:pt x="26" y="236"/>
                </a:lnTo>
                <a:lnTo>
                  <a:pt x="20" y="234"/>
                </a:lnTo>
                <a:lnTo>
                  <a:pt x="10" y="228"/>
                </a:lnTo>
                <a:lnTo>
                  <a:pt x="4" y="216"/>
                </a:lnTo>
                <a:lnTo>
                  <a:pt x="0" y="199"/>
                </a:lnTo>
                <a:lnTo>
                  <a:pt x="0" y="195"/>
                </a:lnTo>
                <a:lnTo>
                  <a:pt x="2" y="191"/>
                </a:lnTo>
                <a:lnTo>
                  <a:pt x="79" y="58"/>
                </a:lnTo>
                <a:lnTo>
                  <a:pt x="83" y="52"/>
                </a:lnTo>
                <a:lnTo>
                  <a:pt x="87" y="42"/>
                </a:lnTo>
                <a:lnTo>
                  <a:pt x="87" y="42"/>
                </a:lnTo>
                <a:lnTo>
                  <a:pt x="101" y="22"/>
                </a:lnTo>
                <a:lnTo>
                  <a:pt x="101" y="22"/>
                </a:lnTo>
                <a:lnTo>
                  <a:pt x="105" y="14"/>
                </a:lnTo>
                <a:lnTo>
                  <a:pt x="111" y="8"/>
                </a:lnTo>
                <a:lnTo>
                  <a:pt x="117" y="4"/>
                </a:lnTo>
                <a:lnTo>
                  <a:pt x="125" y="2"/>
                </a:lnTo>
                <a:lnTo>
                  <a:pt x="125" y="2"/>
                </a:lnTo>
                <a:lnTo>
                  <a:pt x="135"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20" name="Freeform 179"/>
          <p:cNvSpPr>
            <a:spLocks noEditPoints="1"/>
          </p:cNvSpPr>
          <p:nvPr/>
        </p:nvSpPr>
        <p:spPr bwMode="auto">
          <a:xfrm>
            <a:off x="7469287" y="2719513"/>
            <a:ext cx="227013" cy="300038"/>
          </a:xfrm>
          <a:custGeom>
            <a:avLst/>
            <a:gdLst>
              <a:gd name="T0" fmla="*/ 176 w 285"/>
              <a:gd name="T1" fmla="*/ 127 h 379"/>
              <a:gd name="T2" fmla="*/ 151 w 285"/>
              <a:gd name="T3" fmla="*/ 178 h 379"/>
              <a:gd name="T4" fmla="*/ 133 w 285"/>
              <a:gd name="T5" fmla="*/ 184 h 379"/>
              <a:gd name="T6" fmla="*/ 65 w 285"/>
              <a:gd name="T7" fmla="*/ 250 h 379"/>
              <a:gd name="T8" fmla="*/ 55 w 285"/>
              <a:gd name="T9" fmla="*/ 266 h 379"/>
              <a:gd name="T10" fmla="*/ 53 w 285"/>
              <a:gd name="T11" fmla="*/ 282 h 379"/>
              <a:gd name="T12" fmla="*/ 55 w 285"/>
              <a:gd name="T13" fmla="*/ 299 h 379"/>
              <a:gd name="T14" fmla="*/ 65 w 285"/>
              <a:gd name="T15" fmla="*/ 313 h 379"/>
              <a:gd name="T16" fmla="*/ 81 w 285"/>
              <a:gd name="T17" fmla="*/ 323 h 379"/>
              <a:gd name="T18" fmla="*/ 97 w 285"/>
              <a:gd name="T19" fmla="*/ 327 h 379"/>
              <a:gd name="T20" fmla="*/ 115 w 285"/>
              <a:gd name="T21" fmla="*/ 323 h 379"/>
              <a:gd name="T22" fmla="*/ 129 w 285"/>
              <a:gd name="T23" fmla="*/ 313 h 379"/>
              <a:gd name="T24" fmla="*/ 190 w 285"/>
              <a:gd name="T25" fmla="*/ 254 h 379"/>
              <a:gd name="T26" fmla="*/ 254 w 285"/>
              <a:gd name="T27" fmla="*/ 206 h 379"/>
              <a:gd name="T28" fmla="*/ 252 w 285"/>
              <a:gd name="T29" fmla="*/ 246 h 379"/>
              <a:gd name="T30" fmla="*/ 226 w 285"/>
              <a:gd name="T31" fmla="*/ 292 h 379"/>
              <a:gd name="T32" fmla="*/ 147 w 285"/>
              <a:gd name="T33" fmla="*/ 367 h 379"/>
              <a:gd name="T34" fmla="*/ 97 w 285"/>
              <a:gd name="T35" fmla="*/ 379 h 379"/>
              <a:gd name="T36" fmla="*/ 49 w 285"/>
              <a:gd name="T37" fmla="*/ 367 h 379"/>
              <a:gd name="T38" fmla="*/ 14 w 285"/>
              <a:gd name="T39" fmla="*/ 329 h 379"/>
              <a:gd name="T40" fmla="*/ 0 w 285"/>
              <a:gd name="T41" fmla="*/ 282 h 379"/>
              <a:gd name="T42" fmla="*/ 14 w 285"/>
              <a:gd name="T43" fmla="*/ 234 h 379"/>
              <a:gd name="T44" fmla="*/ 89 w 285"/>
              <a:gd name="T45" fmla="*/ 153 h 379"/>
              <a:gd name="T46" fmla="*/ 133 w 285"/>
              <a:gd name="T47" fmla="*/ 129 h 379"/>
              <a:gd name="T48" fmla="*/ 188 w 285"/>
              <a:gd name="T49" fmla="*/ 0 h 379"/>
              <a:gd name="T50" fmla="*/ 236 w 285"/>
              <a:gd name="T51" fmla="*/ 14 h 379"/>
              <a:gd name="T52" fmla="*/ 271 w 285"/>
              <a:gd name="T53" fmla="*/ 50 h 379"/>
              <a:gd name="T54" fmla="*/ 285 w 285"/>
              <a:gd name="T55" fmla="*/ 97 h 379"/>
              <a:gd name="T56" fmla="*/ 271 w 285"/>
              <a:gd name="T57" fmla="*/ 147 h 379"/>
              <a:gd name="T58" fmla="*/ 196 w 285"/>
              <a:gd name="T59" fmla="*/ 226 h 379"/>
              <a:gd name="T60" fmla="*/ 153 w 285"/>
              <a:gd name="T61" fmla="*/ 252 h 379"/>
              <a:gd name="T62" fmla="*/ 107 w 285"/>
              <a:gd name="T63" fmla="*/ 254 h 379"/>
              <a:gd name="T64" fmla="*/ 133 w 285"/>
              <a:gd name="T65" fmla="*/ 202 h 379"/>
              <a:gd name="T66" fmla="*/ 151 w 285"/>
              <a:gd name="T67" fmla="*/ 196 h 379"/>
              <a:gd name="T68" fmla="*/ 220 w 285"/>
              <a:gd name="T69" fmla="*/ 129 h 379"/>
              <a:gd name="T70" fmla="*/ 230 w 285"/>
              <a:gd name="T71" fmla="*/ 115 h 379"/>
              <a:gd name="T72" fmla="*/ 232 w 285"/>
              <a:gd name="T73" fmla="*/ 97 h 379"/>
              <a:gd name="T74" fmla="*/ 230 w 285"/>
              <a:gd name="T75" fmla="*/ 81 h 379"/>
              <a:gd name="T76" fmla="*/ 220 w 285"/>
              <a:gd name="T77" fmla="*/ 65 h 379"/>
              <a:gd name="T78" fmla="*/ 204 w 285"/>
              <a:gd name="T79" fmla="*/ 55 h 379"/>
              <a:gd name="T80" fmla="*/ 188 w 285"/>
              <a:gd name="T81" fmla="*/ 53 h 379"/>
              <a:gd name="T82" fmla="*/ 170 w 285"/>
              <a:gd name="T83" fmla="*/ 55 h 379"/>
              <a:gd name="T84" fmla="*/ 156 w 285"/>
              <a:gd name="T85" fmla="*/ 65 h 379"/>
              <a:gd name="T86" fmla="*/ 91 w 285"/>
              <a:gd name="T87" fmla="*/ 133 h 379"/>
              <a:gd name="T88" fmla="*/ 32 w 285"/>
              <a:gd name="T89" fmla="*/ 172 h 379"/>
              <a:gd name="T90" fmla="*/ 34 w 285"/>
              <a:gd name="T91" fmla="*/ 133 h 379"/>
              <a:gd name="T92" fmla="*/ 59 w 285"/>
              <a:gd name="T93" fmla="*/ 89 h 379"/>
              <a:gd name="T94" fmla="*/ 139 w 285"/>
              <a:gd name="T95" fmla="*/ 14 h 379"/>
              <a:gd name="T96" fmla="*/ 188 w 285"/>
              <a:gd name="T97" fmla="*/ 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5" h="379">
                <a:moveTo>
                  <a:pt x="158" y="125"/>
                </a:moveTo>
                <a:lnTo>
                  <a:pt x="176" y="127"/>
                </a:lnTo>
                <a:lnTo>
                  <a:pt x="196" y="133"/>
                </a:lnTo>
                <a:lnTo>
                  <a:pt x="151" y="178"/>
                </a:lnTo>
                <a:lnTo>
                  <a:pt x="143" y="180"/>
                </a:lnTo>
                <a:lnTo>
                  <a:pt x="133" y="184"/>
                </a:lnTo>
                <a:lnTo>
                  <a:pt x="127" y="190"/>
                </a:lnTo>
                <a:lnTo>
                  <a:pt x="65" y="250"/>
                </a:lnTo>
                <a:lnTo>
                  <a:pt x="59" y="258"/>
                </a:lnTo>
                <a:lnTo>
                  <a:pt x="55" y="266"/>
                </a:lnTo>
                <a:lnTo>
                  <a:pt x="53" y="274"/>
                </a:lnTo>
                <a:lnTo>
                  <a:pt x="53" y="282"/>
                </a:lnTo>
                <a:lnTo>
                  <a:pt x="53" y="292"/>
                </a:lnTo>
                <a:lnTo>
                  <a:pt x="55" y="299"/>
                </a:lnTo>
                <a:lnTo>
                  <a:pt x="59" y="307"/>
                </a:lnTo>
                <a:lnTo>
                  <a:pt x="65" y="313"/>
                </a:lnTo>
                <a:lnTo>
                  <a:pt x="73" y="319"/>
                </a:lnTo>
                <a:lnTo>
                  <a:pt x="81" y="323"/>
                </a:lnTo>
                <a:lnTo>
                  <a:pt x="89" y="325"/>
                </a:lnTo>
                <a:lnTo>
                  <a:pt x="97" y="327"/>
                </a:lnTo>
                <a:lnTo>
                  <a:pt x="107" y="325"/>
                </a:lnTo>
                <a:lnTo>
                  <a:pt x="115" y="323"/>
                </a:lnTo>
                <a:lnTo>
                  <a:pt x="123" y="319"/>
                </a:lnTo>
                <a:lnTo>
                  <a:pt x="129" y="313"/>
                </a:lnTo>
                <a:lnTo>
                  <a:pt x="143" y="301"/>
                </a:lnTo>
                <a:lnTo>
                  <a:pt x="190" y="254"/>
                </a:lnTo>
                <a:lnTo>
                  <a:pt x="250" y="192"/>
                </a:lnTo>
                <a:lnTo>
                  <a:pt x="254" y="206"/>
                </a:lnTo>
                <a:lnTo>
                  <a:pt x="256" y="222"/>
                </a:lnTo>
                <a:lnTo>
                  <a:pt x="252" y="246"/>
                </a:lnTo>
                <a:lnTo>
                  <a:pt x="242" y="270"/>
                </a:lnTo>
                <a:lnTo>
                  <a:pt x="226" y="292"/>
                </a:lnTo>
                <a:lnTo>
                  <a:pt x="166" y="351"/>
                </a:lnTo>
                <a:lnTo>
                  <a:pt x="147" y="367"/>
                </a:lnTo>
                <a:lnTo>
                  <a:pt x="123" y="377"/>
                </a:lnTo>
                <a:lnTo>
                  <a:pt x="97" y="379"/>
                </a:lnTo>
                <a:lnTo>
                  <a:pt x="73" y="377"/>
                </a:lnTo>
                <a:lnTo>
                  <a:pt x="49" y="367"/>
                </a:lnTo>
                <a:lnTo>
                  <a:pt x="30" y="351"/>
                </a:lnTo>
                <a:lnTo>
                  <a:pt x="14" y="329"/>
                </a:lnTo>
                <a:lnTo>
                  <a:pt x="4" y="307"/>
                </a:lnTo>
                <a:lnTo>
                  <a:pt x="0" y="282"/>
                </a:lnTo>
                <a:lnTo>
                  <a:pt x="4" y="258"/>
                </a:lnTo>
                <a:lnTo>
                  <a:pt x="14" y="234"/>
                </a:lnTo>
                <a:lnTo>
                  <a:pt x="30" y="214"/>
                </a:lnTo>
                <a:lnTo>
                  <a:pt x="89" y="153"/>
                </a:lnTo>
                <a:lnTo>
                  <a:pt x="109" y="137"/>
                </a:lnTo>
                <a:lnTo>
                  <a:pt x="133" y="129"/>
                </a:lnTo>
                <a:lnTo>
                  <a:pt x="158" y="125"/>
                </a:lnTo>
                <a:close/>
                <a:moveTo>
                  <a:pt x="188" y="0"/>
                </a:moveTo>
                <a:lnTo>
                  <a:pt x="212" y="4"/>
                </a:lnTo>
                <a:lnTo>
                  <a:pt x="236" y="14"/>
                </a:lnTo>
                <a:lnTo>
                  <a:pt x="256" y="30"/>
                </a:lnTo>
                <a:lnTo>
                  <a:pt x="271" y="50"/>
                </a:lnTo>
                <a:lnTo>
                  <a:pt x="281" y="73"/>
                </a:lnTo>
                <a:lnTo>
                  <a:pt x="285" y="97"/>
                </a:lnTo>
                <a:lnTo>
                  <a:pt x="281" y="123"/>
                </a:lnTo>
                <a:lnTo>
                  <a:pt x="271" y="147"/>
                </a:lnTo>
                <a:lnTo>
                  <a:pt x="256" y="167"/>
                </a:lnTo>
                <a:lnTo>
                  <a:pt x="196" y="226"/>
                </a:lnTo>
                <a:lnTo>
                  <a:pt x="176" y="242"/>
                </a:lnTo>
                <a:lnTo>
                  <a:pt x="153" y="252"/>
                </a:lnTo>
                <a:lnTo>
                  <a:pt x="127" y="256"/>
                </a:lnTo>
                <a:lnTo>
                  <a:pt x="107" y="254"/>
                </a:lnTo>
                <a:lnTo>
                  <a:pt x="87" y="246"/>
                </a:lnTo>
                <a:lnTo>
                  <a:pt x="133" y="202"/>
                </a:lnTo>
                <a:lnTo>
                  <a:pt x="143" y="200"/>
                </a:lnTo>
                <a:lnTo>
                  <a:pt x="151" y="196"/>
                </a:lnTo>
                <a:lnTo>
                  <a:pt x="158" y="190"/>
                </a:lnTo>
                <a:lnTo>
                  <a:pt x="220" y="129"/>
                </a:lnTo>
                <a:lnTo>
                  <a:pt x="224" y="123"/>
                </a:lnTo>
                <a:lnTo>
                  <a:pt x="230" y="115"/>
                </a:lnTo>
                <a:lnTo>
                  <a:pt x="232" y="107"/>
                </a:lnTo>
                <a:lnTo>
                  <a:pt x="232" y="97"/>
                </a:lnTo>
                <a:lnTo>
                  <a:pt x="232" y="89"/>
                </a:lnTo>
                <a:lnTo>
                  <a:pt x="230" y="81"/>
                </a:lnTo>
                <a:lnTo>
                  <a:pt x="224" y="73"/>
                </a:lnTo>
                <a:lnTo>
                  <a:pt x="220" y="65"/>
                </a:lnTo>
                <a:lnTo>
                  <a:pt x="212" y="61"/>
                </a:lnTo>
                <a:lnTo>
                  <a:pt x="204" y="55"/>
                </a:lnTo>
                <a:lnTo>
                  <a:pt x="196" y="53"/>
                </a:lnTo>
                <a:lnTo>
                  <a:pt x="188" y="53"/>
                </a:lnTo>
                <a:lnTo>
                  <a:pt x="178" y="53"/>
                </a:lnTo>
                <a:lnTo>
                  <a:pt x="170" y="55"/>
                </a:lnTo>
                <a:lnTo>
                  <a:pt x="162" y="61"/>
                </a:lnTo>
                <a:lnTo>
                  <a:pt x="156" y="65"/>
                </a:lnTo>
                <a:lnTo>
                  <a:pt x="95" y="127"/>
                </a:lnTo>
                <a:lnTo>
                  <a:pt x="91" y="133"/>
                </a:lnTo>
                <a:lnTo>
                  <a:pt x="36" y="188"/>
                </a:lnTo>
                <a:lnTo>
                  <a:pt x="32" y="172"/>
                </a:lnTo>
                <a:lnTo>
                  <a:pt x="30" y="159"/>
                </a:lnTo>
                <a:lnTo>
                  <a:pt x="34" y="133"/>
                </a:lnTo>
                <a:lnTo>
                  <a:pt x="44" y="109"/>
                </a:lnTo>
                <a:lnTo>
                  <a:pt x="59" y="89"/>
                </a:lnTo>
                <a:lnTo>
                  <a:pt x="119" y="30"/>
                </a:lnTo>
                <a:lnTo>
                  <a:pt x="139" y="14"/>
                </a:lnTo>
                <a:lnTo>
                  <a:pt x="162" y="4"/>
                </a:lnTo>
                <a:lnTo>
                  <a:pt x="188"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25" name="矩形 24"/>
          <p:cNvSpPr/>
          <p:nvPr/>
        </p:nvSpPr>
        <p:spPr>
          <a:xfrm>
            <a:off x="4225290" y="3153410"/>
            <a:ext cx="5777230" cy="1967230"/>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200000"/>
              </a:lnSpc>
            </a:pPr>
            <a:r>
              <a:rPr lang="en-US" altLang="zh-CN" sz="2000" b="1" dirty="0" smtClean="0">
                <a:solidFill>
                  <a:srgbClr val="0E8046"/>
                </a:solidFill>
              </a:rPr>
              <a:t>由此可以看出，春秋航空的核心管理层主要是当初开始创业的团队，但同时，也加入一些高学历的专业人士，提高企业的管理水平以及专业程度。</a:t>
            </a:r>
            <a:endParaRPr lang="en-US" altLang="zh-CN" sz="2000" b="1" dirty="0" smtClean="0">
              <a:solidFill>
                <a:srgbClr val="0E804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V="1">
            <a:off x="0" y="0"/>
            <a:ext cx="12192000" cy="1327979"/>
          </a:xfrm>
          <a:custGeom>
            <a:avLst/>
            <a:gdLst>
              <a:gd name="connsiteX0" fmla="*/ 0 w 12192000"/>
              <a:gd name="connsiteY0" fmla="*/ 1327979 h 1327979"/>
              <a:gd name="connsiteX1" fmla="*/ 12192000 w 12192000"/>
              <a:gd name="connsiteY1" fmla="*/ 1327979 h 1327979"/>
              <a:gd name="connsiteX2" fmla="*/ 12192000 w 12192000"/>
              <a:gd name="connsiteY2" fmla="*/ 870779 h 1327979"/>
              <a:gd name="connsiteX3" fmla="*/ 7562844 w 12192000"/>
              <a:gd name="connsiteY3" fmla="*/ 870779 h 1327979"/>
              <a:gd name="connsiteX4" fmla="*/ 7397873 w 12192000"/>
              <a:gd name="connsiteY4" fmla="*/ 818383 h 1327979"/>
              <a:gd name="connsiteX5" fmla="*/ 5990049 w 12192000"/>
              <a:gd name="connsiteY5" fmla="*/ 6 h 1327979"/>
              <a:gd name="connsiteX6" fmla="*/ 105952 w 12192000"/>
              <a:gd name="connsiteY6" fmla="*/ 6 h 1327979"/>
              <a:gd name="connsiteX7" fmla="*/ 0 w 12192000"/>
              <a:gd name="connsiteY7" fmla="*/ 3363 h 1327979"/>
              <a:gd name="connsiteX8" fmla="*/ 0 w 12192000"/>
              <a:gd name="connsiteY8" fmla="*/ 870779 h 1327979"/>
              <a:gd name="connsiteX9" fmla="*/ 0 w 12192000"/>
              <a:gd name="connsiteY9" fmla="*/ 870781 h 132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3" name="任意多边形 2"/>
          <p:cNvSpPr/>
          <p:nvPr/>
        </p:nvSpPr>
        <p:spPr>
          <a:xfrm flipH="1">
            <a:off x="6096000" y="420914"/>
            <a:ext cx="6096000" cy="907141"/>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4" name="文本框 3"/>
          <p:cNvSpPr txBox="1"/>
          <p:nvPr/>
        </p:nvSpPr>
        <p:spPr>
          <a:xfrm>
            <a:off x="597043" y="334058"/>
            <a:ext cx="2926080" cy="645160"/>
          </a:xfrm>
          <a:prstGeom prst="rect">
            <a:avLst/>
          </a:prstGeom>
          <a:noFill/>
        </p:spPr>
        <p:txBody>
          <a:bodyPr wrap="none" rtlCol="0">
            <a:spAutoFit/>
          </a:bodyPr>
          <a:lstStyle/>
          <a:p>
            <a:pPr indent="0">
              <a:buNone/>
            </a:pPr>
            <a:r>
              <a:rPr lang="zh-CN" altLang="en-US" sz="3600" dirty="0" smtClean="0">
                <a:solidFill>
                  <a:schemeClr val="bg1"/>
                </a:solidFill>
                <a:sym typeface="+mn-ea"/>
              </a:rPr>
              <a:t>公司文化特质</a:t>
            </a:r>
            <a:endParaRPr lang="zh-CN" altLang="en-US" sz="3600" b="1" dirty="0" smtClean="0">
              <a:solidFill>
                <a:schemeClr val="bg1"/>
              </a:solidFill>
              <a:sym typeface="+mn-ea"/>
            </a:endParaRPr>
          </a:p>
        </p:txBody>
      </p:sp>
      <p:sp>
        <p:nvSpPr>
          <p:cNvPr id="6" name="任意多边形 5"/>
          <p:cNvSpPr/>
          <p:nvPr/>
        </p:nvSpPr>
        <p:spPr bwMode="auto">
          <a:xfrm>
            <a:off x="7073579" y="4401790"/>
            <a:ext cx="1342369" cy="2155959"/>
          </a:xfrm>
          <a:custGeom>
            <a:avLst/>
            <a:gdLst>
              <a:gd name="connsiteX0" fmla="*/ 616199 w 1342369"/>
              <a:gd name="connsiteY0" fmla="*/ 690 h 2155959"/>
              <a:gd name="connsiteX1" fmla="*/ 644718 w 1342369"/>
              <a:gd name="connsiteY1" fmla="*/ 7198 h 2155959"/>
              <a:gd name="connsiteX2" fmla="*/ 891891 w 1342369"/>
              <a:gd name="connsiteY2" fmla="*/ 594450 h 2155959"/>
              <a:gd name="connsiteX3" fmla="*/ 1184379 w 1342369"/>
              <a:gd name="connsiteY3" fmla="*/ 382215 h 2155959"/>
              <a:gd name="connsiteX4" fmla="*/ 1340922 w 1342369"/>
              <a:gd name="connsiteY4" fmla="*/ 349247 h 2155959"/>
              <a:gd name="connsiteX5" fmla="*/ 1027836 w 1342369"/>
              <a:gd name="connsiteY5" fmla="*/ 1080737 h 2155959"/>
              <a:gd name="connsiteX6" fmla="*/ 1036689 w 1342369"/>
              <a:gd name="connsiteY6" fmla="*/ 2096039 h 2155959"/>
              <a:gd name="connsiteX7" fmla="*/ 1046134 w 1342369"/>
              <a:gd name="connsiteY7" fmla="*/ 2155959 h 2155959"/>
              <a:gd name="connsiteX8" fmla="*/ 543956 w 1342369"/>
              <a:gd name="connsiteY8" fmla="*/ 2155959 h 2155959"/>
              <a:gd name="connsiteX9" fmla="*/ 544822 w 1342369"/>
              <a:gd name="connsiteY9" fmla="*/ 2146849 h 2155959"/>
              <a:gd name="connsiteX10" fmla="*/ 587044 w 1342369"/>
              <a:gd name="connsiteY10" fmla="*/ 1332122 h 2155959"/>
              <a:gd name="connsiteX11" fmla="*/ 138013 w 1342369"/>
              <a:gd name="connsiteY11" fmla="*/ 796383 h 2155959"/>
              <a:gd name="connsiteX12" fmla="*/ 53562 w 1342369"/>
              <a:gd name="connsiteY12" fmla="*/ 608874 h 2155959"/>
              <a:gd name="connsiteX13" fmla="*/ 333692 w 1342369"/>
              <a:gd name="connsiteY13" fmla="*/ 755172 h 2155959"/>
              <a:gd name="connsiteX14" fmla="*/ 39144 w 1342369"/>
              <a:gd name="connsiteY14" fmla="*/ 417244 h 2155959"/>
              <a:gd name="connsiteX15" fmla="*/ 45323 w 1342369"/>
              <a:gd name="connsiteY15" fmla="*/ 264765 h 2155959"/>
              <a:gd name="connsiteX16" fmla="*/ 407844 w 1342369"/>
              <a:gd name="connsiteY16" fmla="*/ 596511 h 2155959"/>
              <a:gd name="connsiteX17" fmla="*/ 189508 w 1342369"/>
              <a:gd name="connsiteY17" fmla="*/ 101982 h 2155959"/>
              <a:gd name="connsiteX18" fmla="*/ 372828 w 1342369"/>
              <a:gd name="connsiteY18" fmla="*/ 242099 h 2155959"/>
              <a:gd name="connsiteX19" fmla="*/ 620001 w 1342369"/>
              <a:gd name="connsiteY19" fmla="*/ 396639 h 2155959"/>
              <a:gd name="connsiteX20" fmla="*/ 616199 w 1342369"/>
              <a:gd name="connsiteY20" fmla="*/ 690 h 2155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42369" h="2155959">
                <a:moveTo>
                  <a:pt x="616199" y="690"/>
                </a:moveTo>
                <a:cubicBezTo>
                  <a:pt x="623960" y="-1205"/>
                  <a:pt x="633390" y="758"/>
                  <a:pt x="644718" y="7198"/>
                </a:cubicBezTo>
                <a:cubicBezTo>
                  <a:pt x="735348" y="56650"/>
                  <a:pt x="768305" y="567663"/>
                  <a:pt x="891891" y="594450"/>
                </a:cubicBezTo>
                <a:cubicBezTo>
                  <a:pt x="1017538" y="621237"/>
                  <a:pt x="1151423" y="456394"/>
                  <a:pt x="1184379" y="382215"/>
                </a:cubicBezTo>
                <a:cubicBezTo>
                  <a:pt x="1217336" y="305975"/>
                  <a:pt x="1322384" y="266825"/>
                  <a:pt x="1340922" y="349247"/>
                </a:cubicBezTo>
                <a:cubicBezTo>
                  <a:pt x="1361520" y="431668"/>
                  <a:pt x="1157602" y="542937"/>
                  <a:pt x="1027836" y="1080737"/>
                </a:cubicBezTo>
                <a:cubicBezTo>
                  <a:pt x="956002" y="1382090"/>
                  <a:pt x="991702" y="1793626"/>
                  <a:pt x="1036689" y="2096039"/>
                </a:cubicBezTo>
                <a:lnTo>
                  <a:pt x="1046134" y="2155959"/>
                </a:lnTo>
                <a:lnTo>
                  <a:pt x="543956" y="2155959"/>
                </a:lnTo>
                <a:lnTo>
                  <a:pt x="544822" y="2146849"/>
                </a:lnTo>
                <a:cubicBezTo>
                  <a:pt x="564210" y="1938701"/>
                  <a:pt x="594125" y="1568698"/>
                  <a:pt x="587044" y="1332122"/>
                </a:cubicBezTo>
                <a:cubicBezTo>
                  <a:pt x="576746" y="988013"/>
                  <a:pt x="265719" y="887047"/>
                  <a:pt x="138013" y="796383"/>
                </a:cubicBezTo>
                <a:cubicBezTo>
                  <a:pt x="10307" y="705719"/>
                  <a:pt x="-18530" y="604753"/>
                  <a:pt x="53562" y="608874"/>
                </a:cubicBezTo>
                <a:cubicBezTo>
                  <a:pt x="123595" y="612995"/>
                  <a:pt x="319274" y="788141"/>
                  <a:pt x="333692" y="755172"/>
                </a:cubicBezTo>
                <a:cubicBezTo>
                  <a:pt x="348110" y="724264"/>
                  <a:pt x="113296" y="532634"/>
                  <a:pt x="39144" y="417244"/>
                </a:cubicBezTo>
                <a:cubicBezTo>
                  <a:pt x="-37068" y="303915"/>
                  <a:pt x="16486" y="275067"/>
                  <a:pt x="45323" y="264765"/>
                </a:cubicBezTo>
                <a:cubicBezTo>
                  <a:pt x="76220" y="254462"/>
                  <a:pt x="391366" y="617116"/>
                  <a:pt x="407844" y="596511"/>
                </a:cubicBezTo>
                <a:cubicBezTo>
                  <a:pt x="426382" y="573845"/>
                  <a:pt x="177149" y="137011"/>
                  <a:pt x="189508" y="101982"/>
                </a:cubicBezTo>
                <a:cubicBezTo>
                  <a:pt x="199806" y="66953"/>
                  <a:pt x="263660" y="-3105"/>
                  <a:pt x="372828" y="242099"/>
                </a:cubicBezTo>
                <a:cubicBezTo>
                  <a:pt x="481996" y="487303"/>
                  <a:pt x="655017" y="600632"/>
                  <a:pt x="620001" y="396639"/>
                </a:cubicBezTo>
                <a:cubicBezTo>
                  <a:pt x="589362" y="216342"/>
                  <a:pt x="561877" y="13959"/>
                  <a:pt x="616199" y="690"/>
                </a:cubicBezTo>
                <a:close/>
              </a:path>
            </a:pathLst>
          </a:custGeom>
          <a:solidFill>
            <a:schemeClr val="tx1">
              <a:lumMod val="75000"/>
              <a:lumOff val="25000"/>
            </a:schemeClr>
          </a:solidFill>
          <a:ln>
            <a:noFill/>
          </a:ln>
        </p:spPr>
        <p:txBody>
          <a:bodyPr vert="horz" wrap="square" lIns="91440" tIns="45720" rIns="91440" bIns="45720" numCol="1" anchor="t" anchorCtr="0" compatLnSpc="1">
            <a:noAutofit/>
          </a:bodyPr>
          <a:lstStyle/>
          <a:p>
            <a:endParaRPr lang="zh-CN" altLang="en-US"/>
          </a:p>
        </p:txBody>
      </p:sp>
      <p:sp>
        <p:nvSpPr>
          <p:cNvPr id="7" name="Freeform 6"/>
          <p:cNvSpPr/>
          <p:nvPr/>
        </p:nvSpPr>
        <p:spPr bwMode="auto">
          <a:xfrm>
            <a:off x="7180972" y="2141323"/>
            <a:ext cx="2595563" cy="2455862"/>
          </a:xfrm>
          <a:custGeom>
            <a:avLst/>
            <a:gdLst>
              <a:gd name="T0" fmla="*/ 388 w 1261"/>
              <a:gd name="T1" fmla="*/ 1185 h 1192"/>
              <a:gd name="T2" fmla="*/ 659 w 1261"/>
              <a:gd name="T3" fmla="*/ 0 h 1192"/>
              <a:gd name="T4" fmla="*/ 490 w 1261"/>
              <a:gd name="T5" fmla="*/ 1192 h 1192"/>
              <a:gd name="T6" fmla="*/ 595 w 1261"/>
              <a:gd name="T7" fmla="*/ 548 h 1192"/>
              <a:gd name="T8" fmla="*/ 388 w 1261"/>
              <a:gd name="T9" fmla="*/ 1185 h 1192"/>
            </a:gdLst>
            <a:ahLst/>
            <a:cxnLst>
              <a:cxn ang="0">
                <a:pos x="T0" y="T1"/>
              </a:cxn>
              <a:cxn ang="0">
                <a:pos x="T2" y="T3"/>
              </a:cxn>
              <a:cxn ang="0">
                <a:pos x="T4" y="T5"/>
              </a:cxn>
              <a:cxn ang="0">
                <a:pos x="T6" y="T7"/>
              </a:cxn>
              <a:cxn ang="0">
                <a:pos x="T8" y="T9"/>
              </a:cxn>
            </a:cxnLst>
            <a:rect l="0" t="0" r="r" b="b"/>
            <a:pathLst>
              <a:path w="1261" h="1192">
                <a:moveTo>
                  <a:pt x="388" y="1185"/>
                </a:moveTo>
                <a:cubicBezTo>
                  <a:pt x="388" y="1185"/>
                  <a:pt x="0" y="615"/>
                  <a:pt x="659" y="0"/>
                </a:cubicBezTo>
                <a:cubicBezTo>
                  <a:pt x="659" y="0"/>
                  <a:pt x="1261" y="710"/>
                  <a:pt x="490" y="1192"/>
                </a:cubicBezTo>
                <a:cubicBezTo>
                  <a:pt x="490" y="1192"/>
                  <a:pt x="508" y="734"/>
                  <a:pt x="595" y="548"/>
                </a:cubicBezTo>
                <a:cubicBezTo>
                  <a:pt x="595" y="548"/>
                  <a:pt x="363" y="953"/>
                  <a:pt x="388" y="1185"/>
                </a:cubicBezTo>
                <a:close/>
              </a:path>
            </a:pathLst>
          </a:custGeom>
          <a:solidFill>
            <a:srgbClr val="95C53E"/>
          </a:solidFill>
          <a:ln>
            <a:noFill/>
          </a:ln>
        </p:spPr>
        <p:txBody>
          <a:bodyPr vert="horz" wrap="square" lIns="91440" tIns="45720" rIns="91440" bIns="45720" numCol="1" anchor="t" anchorCtr="0" compatLnSpc="1"/>
          <a:lstStyle/>
          <a:p>
            <a:endParaRPr lang="zh-CN" altLang="en-US"/>
          </a:p>
        </p:txBody>
      </p:sp>
      <p:sp>
        <p:nvSpPr>
          <p:cNvPr id="8" name="Freeform 7"/>
          <p:cNvSpPr/>
          <p:nvPr/>
        </p:nvSpPr>
        <p:spPr bwMode="auto">
          <a:xfrm>
            <a:off x="8519235" y="3662148"/>
            <a:ext cx="1920875" cy="1884362"/>
          </a:xfrm>
          <a:custGeom>
            <a:avLst/>
            <a:gdLst>
              <a:gd name="T0" fmla="*/ 0 w 933"/>
              <a:gd name="T1" fmla="*/ 502 h 915"/>
              <a:gd name="T2" fmla="*/ 933 w 933"/>
              <a:gd name="T3" fmla="*/ 207 h 915"/>
              <a:gd name="T4" fmla="*/ 37 w 933"/>
              <a:gd name="T5" fmla="*/ 576 h 915"/>
              <a:gd name="T6" fmla="*/ 527 w 933"/>
              <a:gd name="T7" fmla="*/ 386 h 915"/>
              <a:gd name="T8" fmla="*/ 0 w 933"/>
              <a:gd name="T9" fmla="*/ 502 h 915"/>
            </a:gdLst>
            <a:ahLst/>
            <a:cxnLst>
              <a:cxn ang="0">
                <a:pos x="T0" y="T1"/>
              </a:cxn>
              <a:cxn ang="0">
                <a:pos x="T2" y="T3"/>
              </a:cxn>
              <a:cxn ang="0">
                <a:pos x="T4" y="T5"/>
              </a:cxn>
              <a:cxn ang="0">
                <a:pos x="T6" y="T7"/>
              </a:cxn>
              <a:cxn ang="0">
                <a:pos x="T8" y="T9"/>
              </a:cxn>
            </a:cxnLst>
            <a:rect l="0" t="0" r="r" b="b"/>
            <a:pathLst>
              <a:path w="933" h="915">
                <a:moveTo>
                  <a:pt x="0" y="502"/>
                </a:moveTo>
                <a:cubicBezTo>
                  <a:pt x="0" y="502"/>
                  <a:pt x="238" y="0"/>
                  <a:pt x="933" y="207"/>
                </a:cubicBezTo>
                <a:cubicBezTo>
                  <a:pt x="933" y="207"/>
                  <a:pt x="686" y="915"/>
                  <a:pt x="37" y="576"/>
                </a:cubicBezTo>
                <a:cubicBezTo>
                  <a:pt x="37" y="576"/>
                  <a:pt x="362" y="402"/>
                  <a:pt x="527" y="386"/>
                </a:cubicBezTo>
                <a:cubicBezTo>
                  <a:pt x="527" y="386"/>
                  <a:pt x="151" y="390"/>
                  <a:pt x="0" y="502"/>
                </a:cubicBezTo>
                <a:close/>
              </a:path>
            </a:pathLst>
          </a:custGeom>
          <a:solidFill>
            <a:srgbClr val="95C53E"/>
          </a:solidFill>
          <a:ln>
            <a:noFill/>
          </a:ln>
        </p:spPr>
        <p:txBody>
          <a:bodyPr vert="horz" wrap="square" lIns="91440" tIns="45720" rIns="91440" bIns="45720" numCol="1" anchor="t" anchorCtr="0" compatLnSpc="1"/>
          <a:lstStyle/>
          <a:p>
            <a:endParaRPr lang="zh-CN" altLang="en-US"/>
          </a:p>
        </p:txBody>
      </p:sp>
      <p:sp>
        <p:nvSpPr>
          <p:cNvPr id="9" name="Freeform 8"/>
          <p:cNvSpPr/>
          <p:nvPr/>
        </p:nvSpPr>
        <p:spPr bwMode="auto">
          <a:xfrm>
            <a:off x="5039434" y="3268448"/>
            <a:ext cx="1997075" cy="2111375"/>
          </a:xfrm>
          <a:custGeom>
            <a:avLst/>
            <a:gdLst>
              <a:gd name="T0" fmla="*/ 966 w 970"/>
              <a:gd name="T1" fmla="*/ 703 h 1025"/>
              <a:gd name="T2" fmla="*/ 0 w 970"/>
              <a:gd name="T3" fmla="*/ 498 h 1025"/>
              <a:gd name="T4" fmla="*/ 970 w 970"/>
              <a:gd name="T5" fmla="*/ 620 h 1025"/>
              <a:gd name="T6" fmla="*/ 445 w 970"/>
              <a:gd name="T7" fmla="*/ 543 h 1025"/>
              <a:gd name="T8" fmla="*/ 966 w 970"/>
              <a:gd name="T9" fmla="*/ 703 h 1025"/>
            </a:gdLst>
            <a:ahLst/>
            <a:cxnLst>
              <a:cxn ang="0">
                <a:pos x="T0" y="T1"/>
              </a:cxn>
              <a:cxn ang="0">
                <a:pos x="T2" y="T3"/>
              </a:cxn>
              <a:cxn ang="0">
                <a:pos x="T4" y="T5"/>
              </a:cxn>
              <a:cxn ang="0">
                <a:pos x="T6" y="T7"/>
              </a:cxn>
              <a:cxn ang="0">
                <a:pos x="T8" y="T9"/>
              </a:cxn>
            </a:cxnLst>
            <a:rect l="0" t="0" r="r" b="b"/>
            <a:pathLst>
              <a:path w="970" h="1025">
                <a:moveTo>
                  <a:pt x="966" y="703"/>
                </a:moveTo>
                <a:cubicBezTo>
                  <a:pt x="966" y="703"/>
                  <a:pt x="507" y="1025"/>
                  <a:pt x="0" y="498"/>
                </a:cubicBezTo>
                <a:cubicBezTo>
                  <a:pt x="0" y="498"/>
                  <a:pt x="568" y="0"/>
                  <a:pt x="970" y="620"/>
                </a:cubicBezTo>
                <a:cubicBezTo>
                  <a:pt x="970" y="620"/>
                  <a:pt x="598" y="611"/>
                  <a:pt x="445" y="543"/>
                </a:cubicBezTo>
                <a:cubicBezTo>
                  <a:pt x="445" y="543"/>
                  <a:pt x="778" y="726"/>
                  <a:pt x="966" y="703"/>
                </a:cubicBezTo>
                <a:close/>
              </a:path>
            </a:pathLst>
          </a:custGeom>
          <a:solidFill>
            <a:srgbClr val="95C53E"/>
          </a:solidFill>
          <a:ln>
            <a:noFill/>
          </a:ln>
        </p:spPr>
        <p:txBody>
          <a:bodyPr vert="horz" wrap="square" lIns="91440" tIns="45720" rIns="91440" bIns="45720" numCol="1" anchor="t" anchorCtr="0" compatLnSpc="1"/>
          <a:lstStyle/>
          <a:p>
            <a:endParaRPr lang="zh-CN" altLang="en-US"/>
          </a:p>
        </p:txBody>
      </p:sp>
      <p:sp>
        <p:nvSpPr>
          <p:cNvPr id="10" name="Freeform 9"/>
          <p:cNvSpPr/>
          <p:nvPr/>
        </p:nvSpPr>
        <p:spPr bwMode="auto">
          <a:xfrm>
            <a:off x="6041147" y="2327061"/>
            <a:ext cx="1993900" cy="2078037"/>
          </a:xfrm>
          <a:custGeom>
            <a:avLst/>
            <a:gdLst>
              <a:gd name="T0" fmla="*/ 594 w 968"/>
              <a:gd name="T1" fmla="*/ 1009 h 1009"/>
              <a:gd name="T2" fmla="*/ 142 w 968"/>
              <a:gd name="T3" fmla="*/ 0 h 1009"/>
              <a:gd name="T4" fmla="*/ 671 w 968"/>
              <a:gd name="T5" fmla="*/ 958 h 1009"/>
              <a:gd name="T6" fmla="*/ 395 w 968"/>
              <a:gd name="T7" fmla="*/ 433 h 1009"/>
              <a:gd name="T8" fmla="*/ 594 w 968"/>
              <a:gd name="T9" fmla="*/ 1009 h 1009"/>
            </a:gdLst>
            <a:ahLst/>
            <a:cxnLst>
              <a:cxn ang="0">
                <a:pos x="T0" y="T1"/>
              </a:cxn>
              <a:cxn ang="0">
                <a:pos x="T2" y="T3"/>
              </a:cxn>
              <a:cxn ang="0">
                <a:pos x="T4" y="T5"/>
              </a:cxn>
              <a:cxn ang="0">
                <a:pos x="T6" y="T7"/>
              </a:cxn>
              <a:cxn ang="0">
                <a:pos x="T8" y="T9"/>
              </a:cxn>
            </a:cxnLst>
            <a:rect l="0" t="0" r="r" b="b"/>
            <a:pathLst>
              <a:path w="968" h="1009">
                <a:moveTo>
                  <a:pt x="594" y="1009"/>
                </a:moveTo>
                <a:cubicBezTo>
                  <a:pt x="594" y="1009"/>
                  <a:pt x="0" y="806"/>
                  <a:pt x="142" y="0"/>
                </a:cubicBezTo>
                <a:cubicBezTo>
                  <a:pt x="142" y="0"/>
                  <a:pt x="968" y="186"/>
                  <a:pt x="671" y="958"/>
                </a:cubicBezTo>
                <a:cubicBezTo>
                  <a:pt x="671" y="958"/>
                  <a:pt x="435" y="615"/>
                  <a:pt x="395" y="433"/>
                </a:cubicBezTo>
                <a:cubicBezTo>
                  <a:pt x="395" y="433"/>
                  <a:pt x="449" y="854"/>
                  <a:pt x="594" y="1009"/>
                </a:cubicBezTo>
                <a:close/>
              </a:path>
            </a:pathLst>
          </a:custGeom>
          <a:solidFill>
            <a:srgbClr val="95C53E"/>
          </a:solidFill>
          <a:ln>
            <a:noFill/>
          </a:ln>
        </p:spPr>
        <p:txBody>
          <a:bodyPr vert="horz" wrap="square" lIns="91440" tIns="45720" rIns="91440" bIns="45720" numCol="1" anchor="t" anchorCtr="0" compatLnSpc="1"/>
          <a:lstStyle/>
          <a:p>
            <a:endParaRPr lang="zh-CN" altLang="en-US"/>
          </a:p>
        </p:txBody>
      </p:sp>
      <p:sp>
        <p:nvSpPr>
          <p:cNvPr id="11" name="矩形 10"/>
          <p:cNvSpPr/>
          <p:nvPr/>
        </p:nvSpPr>
        <p:spPr>
          <a:xfrm>
            <a:off x="3683000" y="3895090"/>
            <a:ext cx="1356360" cy="674370"/>
          </a:xfrm>
          <a:prstGeom prst="rect">
            <a:avLst/>
          </a:prstGeom>
        </p:spPr>
        <p:txBody>
          <a:bodyPr wrap="square" lIns="121917" tIns="60958" rIns="121917" bIns="60958"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pPr>
            <a:r>
              <a:rPr lang="zh-CN" altLang="en-US" sz="3600" dirty="0" smtClean="0">
                <a:solidFill>
                  <a:schemeClr val="accent6"/>
                </a:solidFill>
                <a:sym typeface="+mn-ea"/>
              </a:rPr>
              <a:t>节俭</a:t>
            </a:r>
            <a:endParaRPr lang="zh-CN" altLang="en-US" sz="3600" dirty="0" smtClean="0">
              <a:solidFill>
                <a:schemeClr val="accent6"/>
              </a:solidFill>
            </a:endParaRPr>
          </a:p>
        </p:txBody>
      </p:sp>
      <p:sp>
        <p:nvSpPr>
          <p:cNvPr id="12" name="矩形 11"/>
          <p:cNvSpPr/>
          <p:nvPr/>
        </p:nvSpPr>
        <p:spPr>
          <a:xfrm>
            <a:off x="4816188" y="2348850"/>
            <a:ext cx="3120538" cy="674370"/>
          </a:xfrm>
          <a:prstGeom prst="rect">
            <a:avLst/>
          </a:prstGeom>
        </p:spPr>
        <p:txBody>
          <a:bodyPr wrap="square" lIns="121917" tIns="60958" rIns="121917" bIns="60958"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zh-CN" altLang="en-US" sz="3600" dirty="0" smtClean="0">
                <a:solidFill>
                  <a:schemeClr val="accent6"/>
                </a:solidFill>
                <a:sym typeface="+mn-ea"/>
              </a:rPr>
              <a:t>奋斗</a:t>
            </a:r>
            <a:endParaRPr lang="zh-CN" altLang="en-US" sz="3600" dirty="0" smtClean="0">
              <a:solidFill>
                <a:schemeClr val="accent6"/>
              </a:solidFill>
              <a:sym typeface="+mn-ea"/>
            </a:endParaRPr>
          </a:p>
        </p:txBody>
      </p:sp>
      <p:sp>
        <p:nvSpPr>
          <p:cNvPr id="13" name="矩形 12"/>
          <p:cNvSpPr/>
          <p:nvPr/>
        </p:nvSpPr>
        <p:spPr>
          <a:xfrm>
            <a:off x="9036760" y="2094850"/>
            <a:ext cx="3120538" cy="951230"/>
          </a:xfrm>
          <a:prstGeom prst="rect">
            <a:avLst/>
          </a:prstGeom>
        </p:spPr>
        <p:txBody>
          <a:bodyPr wrap="square" lIns="121917" tIns="60958" rIns="121917" bIns="60958"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3600" dirty="0" smtClean="0">
                <a:solidFill>
                  <a:schemeClr val="accent6"/>
                </a:solidFill>
                <a:sym typeface="+mn-ea"/>
              </a:rPr>
              <a:t>远虑</a:t>
            </a:r>
            <a:endParaRPr lang="zh-CN" altLang="en-US" sz="3600" dirty="0" smtClean="0">
              <a:solidFill>
                <a:schemeClr val="accent6"/>
              </a:solidFill>
            </a:endParaRPr>
          </a:p>
        </p:txBody>
      </p:sp>
      <p:sp>
        <p:nvSpPr>
          <p:cNvPr id="14" name="矩形 13"/>
          <p:cNvSpPr/>
          <p:nvPr/>
        </p:nvSpPr>
        <p:spPr>
          <a:xfrm>
            <a:off x="10440110" y="4064605"/>
            <a:ext cx="3120538" cy="674370"/>
          </a:xfrm>
          <a:prstGeom prst="rect">
            <a:avLst/>
          </a:prstGeom>
        </p:spPr>
        <p:txBody>
          <a:bodyPr wrap="square" lIns="121917" tIns="60958" rIns="121917" bIns="60958"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zh-CN" altLang="en-US" sz="3600" dirty="0" smtClean="0">
                <a:solidFill>
                  <a:schemeClr val="accent6"/>
                </a:solidFill>
                <a:sym typeface="+mn-ea"/>
              </a:rPr>
              <a:t>感恩</a:t>
            </a:r>
            <a:endParaRPr lang="zh-CN" altLang="en-US" sz="3600" dirty="0" smtClean="0">
              <a:solidFill>
                <a:schemeClr val="accent6"/>
              </a:solidFill>
            </a:endParaRPr>
          </a:p>
        </p:txBody>
      </p:sp>
      <p:sp>
        <p:nvSpPr>
          <p:cNvPr id="17" name="任意多边形 16"/>
          <p:cNvSpPr/>
          <p:nvPr/>
        </p:nvSpPr>
        <p:spPr>
          <a:xfrm>
            <a:off x="6325280" y="6479827"/>
            <a:ext cx="3154392" cy="379881"/>
          </a:xfrm>
          <a:custGeom>
            <a:avLst/>
            <a:gdLst>
              <a:gd name="connsiteX0" fmla="*/ 1577196 w 3154392"/>
              <a:gd name="connsiteY0" fmla="*/ 0 h 301959"/>
              <a:gd name="connsiteX1" fmla="*/ 3112307 w 3154392"/>
              <a:gd name="connsiteY1" fmla="*/ 275763 h 301959"/>
              <a:gd name="connsiteX2" fmla="*/ 3154392 w 3154392"/>
              <a:gd name="connsiteY2" fmla="*/ 301959 h 301959"/>
              <a:gd name="connsiteX3" fmla="*/ 0 w 3154392"/>
              <a:gd name="connsiteY3" fmla="*/ 301959 h 301959"/>
              <a:gd name="connsiteX4" fmla="*/ 42085 w 3154392"/>
              <a:gd name="connsiteY4" fmla="*/ 275763 h 301959"/>
              <a:gd name="connsiteX5" fmla="*/ 1577196 w 3154392"/>
              <a:gd name="connsiteY5" fmla="*/ 0 h 30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4392" h="301959">
                <a:moveTo>
                  <a:pt x="1577196" y="0"/>
                </a:moveTo>
                <a:cubicBezTo>
                  <a:pt x="2216218" y="0"/>
                  <a:pt x="2779619" y="109388"/>
                  <a:pt x="3112307" y="275763"/>
                </a:cubicBezTo>
                <a:lnTo>
                  <a:pt x="3154392" y="301959"/>
                </a:lnTo>
                <a:lnTo>
                  <a:pt x="0" y="301959"/>
                </a:lnTo>
                <a:lnTo>
                  <a:pt x="42085" y="275763"/>
                </a:lnTo>
                <a:cubicBezTo>
                  <a:pt x="374774" y="109388"/>
                  <a:pt x="938175" y="0"/>
                  <a:pt x="1577196" y="0"/>
                </a:cubicBezTo>
                <a:close/>
              </a:path>
            </a:pathLst>
          </a:cu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738505" y="2616835"/>
            <a:ext cx="2784475" cy="3415030"/>
          </a:xfrm>
          <a:prstGeom prst="rect">
            <a:avLst/>
          </a:prstGeom>
          <a:noFill/>
          <a:ln w="9525">
            <a:noFill/>
          </a:ln>
        </p:spPr>
        <p:txBody>
          <a:bodyPr wrap="square">
            <a:spAutoFit/>
          </a:bodyPr>
          <a:p>
            <a:pPr indent="0" algn="l" fontAlgn="auto"/>
            <a:r>
              <a:rPr lang="zh-CN" altLang="en-US" sz="2400" b="0" dirty="0" smtClean="0">
                <a:solidFill>
                  <a:schemeClr val="accent6"/>
                </a:solidFill>
              </a:rPr>
              <a:t>公司恪守勤俭节约原则，在保证安全飞行的前提下，倡导环保、节俭、高效的高性价比运营理念，在全公司营造“奋斗、远虑、节俭、感恩”的企业文化。</a:t>
            </a:r>
            <a:endParaRPr lang="zh-CN" altLang="en-US" sz="2400" b="0" dirty="0" smtClean="0">
              <a:solidFill>
                <a:schemeClr val="accent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2065" y="6363970"/>
            <a:ext cx="12287250" cy="76200"/>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flipV="1">
            <a:off x="0" y="-1"/>
            <a:ext cx="7010400" cy="1314450"/>
          </a:xfrm>
          <a:custGeom>
            <a:avLst/>
            <a:gdLst>
              <a:gd name="connsiteX0" fmla="*/ 4523198 w 6096000"/>
              <a:gd name="connsiteY0" fmla="*/ 6 h 870781"/>
              <a:gd name="connsiteX1" fmla="*/ 0 w 6096000"/>
              <a:gd name="connsiteY1" fmla="*/ 6 h 870781"/>
              <a:gd name="connsiteX2" fmla="*/ 0 w 6096000"/>
              <a:gd name="connsiteY2" fmla="*/ 870781 h 870781"/>
              <a:gd name="connsiteX3" fmla="*/ 6096000 w 6096000"/>
              <a:gd name="connsiteY3" fmla="*/ 870781 h 870781"/>
              <a:gd name="connsiteX4" fmla="*/ 4523198 w 6096000"/>
              <a:gd name="connsiteY4" fmla="*/ 6 h 870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bg1"/>
              </a:solidFill>
              <a:latin typeface="方正苏新诗柳楷简体" panose="02000000000000000000" pitchFamily="2" charset="-122"/>
              <a:ea typeface="方正苏新诗柳楷简体" panose="02000000000000000000" pitchFamily="2" charset="-122"/>
            </a:endParaRPr>
          </a:p>
        </p:txBody>
      </p:sp>
      <p:sp>
        <p:nvSpPr>
          <p:cNvPr id="9" name="矩形 8"/>
          <p:cNvSpPr/>
          <p:nvPr/>
        </p:nvSpPr>
        <p:spPr>
          <a:xfrm>
            <a:off x="2414904" y="3061067"/>
            <a:ext cx="7726680" cy="922020"/>
          </a:xfrm>
          <a:prstGeom prst="rect">
            <a:avLst/>
          </a:prstGeom>
        </p:spPr>
        <p:txBody>
          <a:bodyPr wrap="none">
            <a:spAutoFit/>
          </a:bodyPr>
          <a:lstStyle/>
          <a:p>
            <a:pPr algn="l"/>
            <a:r>
              <a:rPr lang="zh-CN" altLang="en-US" sz="5400" dirty="0">
                <a:solidFill>
                  <a:schemeClr val="accent6"/>
                </a:solidFill>
                <a:sym typeface="+mn-ea"/>
              </a:rPr>
              <a:t>现有产品、市场竞争特征</a:t>
            </a:r>
            <a:endParaRPr lang="zh-CN" altLang="en-US" sz="5400" dirty="0">
              <a:solidFill>
                <a:schemeClr val="accent6"/>
              </a:solidFill>
              <a:sym typeface="+mn-ea"/>
            </a:endParaRPr>
          </a:p>
        </p:txBody>
      </p:sp>
      <p:sp>
        <p:nvSpPr>
          <p:cNvPr id="10" name="矩形 9"/>
          <p:cNvSpPr/>
          <p:nvPr/>
        </p:nvSpPr>
        <p:spPr>
          <a:xfrm>
            <a:off x="1428750" y="3230577"/>
            <a:ext cx="967104" cy="662907"/>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solidFill>
                  <a:schemeClr val="bg1"/>
                </a:solidFill>
              </a:rPr>
              <a:t>02</a:t>
            </a:r>
            <a:endParaRPr lang="zh-CN" altLang="en-US" sz="4800" b="1" dirty="0">
              <a:solidFill>
                <a:schemeClr val="bg1"/>
              </a:solidFill>
            </a:endParaRPr>
          </a:p>
        </p:txBody>
      </p:sp>
      <p:sp>
        <p:nvSpPr>
          <p:cNvPr id="11" name="文本框 10"/>
          <p:cNvSpPr txBox="1"/>
          <p:nvPr/>
        </p:nvSpPr>
        <p:spPr>
          <a:xfrm>
            <a:off x="597043" y="334058"/>
            <a:ext cx="3840480" cy="645160"/>
          </a:xfrm>
          <a:prstGeom prst="rect">
            <a:avLst/>
          </a:prstGeom>
          <a:noFill/>
        </p:spPr>
        <p:txBody>
          <a:bodyPr wrap="none" rtlCol="0">
            <a:spAutoFit/>
          </a:bodyPr>
          <a:lstStyle/>
          <a:p>
            <a:pPr algn="l"/>
            <a:r>
              <a:rPr lang="zh-CN" sz="3600" b="1" dirty="0" smtClean="0">
                <a:solidFill>
                  <a:schemeClr val="bg1"/>
                </a:solidFill>
                <a:sym typeface="+mn-ea"/>
              </a:rPr>
              <a:t>春秋航空价值评估</a:t>
            </a:r>
            <a:endParaRPr lang="zh-CN" altLang="en-US" sz="3600" b="1" dirty="0">
              <a:solidFill>
                <a:schemeClr val="bg1"/>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MS PGothic"/>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2853</Words>
  <Application>WPS 演示</Application>
  <PresentationFormat>自定义</PresentationFormat>
  <Paragraphs>198</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方正苏新诗柳楷简体</vt:lpstr>
      <vt:lpstr>Helvetica</vt:lpstr>
      <vt:lpstr>微软雅黑</vt:lpstr>
      <vt:lpstr>Arial Unicode MS</vt:lpstr>
      <vt:lpstr>MS PGothic</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Bob Zhou</dc:creator>
  <cp:lastModifiedBy>黄</cp:lastModifiedBy>
  <cp:revision>102</cp:revision>
  <dcterms:created xsi:type="dcterms:W3CDTF">2015-05-03T12:40:00Z</dcterms:created>
  <dcterms:modified xsi:type="dcterms:W3CDTF">2018-05-31T02:33:00Z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