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84" r:id="rId4"/>
    <p:sldId id="365" r:id="rId5"/>
    <p:sldId id="295" r:id="rId6"/>
    <p:sldId id="408" r:id="rId7"/>
    <p:sldId id="285" r:id="rId8"/>
    <p:sldId id="367" r:id="rId9"/>
    <p:sldId id="399" r:id="rId10"/>
    <p:sldId id="401" r:id="rId11"/>
    <p:sldId id="286" r:id="rId12"/>
    <p:sldId id="397" r:id="rId13"/>
    <p:sldId id="400" r:id="rId14"/>
    <p:sldId id="338" r:id="rId15"/>
    <p:sldId id="28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BB3"/>
    <a:srgbClr val="FDCD5F"/>
    <a:srgbClr val="55C1E7"/>
    <a:srgbClr val="93B784"/>
    <a:srgbClr val="1B90A2"/>
    <a:srgbClr val="A6A6A6"/>
    <a:srgbClr val="595E64"/>
    <a:srgbClr val="4FCCAC"/>
    <a:srgbClr val="A1D46F"/>
    <a:srgbClr val="D2D4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3" autoAdjust="0"/>
    <p:restoredTop sz="92692" autoAdjust="0"/>
  </p:normalViewPr>
  <p:slideViewPr>
    <p:cSldViewPr snapToGrid="0">
      <p:cViewPr>
        <p:scale>
          <a:sx n="100" d="100"/>
          <a:sy n="100" d="100"/>
        </p:scale>
        <p:origin x="-1116" y="-216"/>
      </p:cViewPr>
      <p:guideLst>
        <p:guide orient="horz" pos="1816"/>
        <p:guide pos="38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2000" cy="738968"/>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3714"/>
            <a:ext cx="12192000" cy="544286"/>
          </a:xfrm>
          <a:prstGeom prst="rect">
            <a:avLst/>
          </a:prstGeom>
        </p:spPr>
      </p:pic>
      <p:grpSp>
        <p:nvGrpSpPr>
          <p:cNvPr id="9" name="组合 8"/>
          <p:cNvGrpSpPr/>
          <p:nvPr userDrawn="1"/>
        </p:nvGrpSpPr>
        <p:grpSpPr>
          <a:xfrm>
            <a:off x="0" y="134543"/>
            <a:ext cx="465354" cy="469881"/>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C0710-1941-4207-AFC4-70422DBD405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7A2-AB4B-46DB-92F9-EC6C90760E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43283" y="-7628739"/>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114218" y="493076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5003468" y="-63303"/>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167077" y="49220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534317"/>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01499" y="37039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153121" y="1653318"/>
            <a:ext cx="11551285" cy="1384995"/>
          </a:xfrm>
          <a:prstGeom prst="rect">
            <a:avLst/>
          </a:prstGeom>
          <a:noFill/>
        </p:spPr>
        <p:txBody>
          <a:bodyPr wrap="square" rtlCol="0">
            <a:spAutoFit/>
          </a:bodyPr>
          <a:lstStyle/>
          <a:p>
            <a:pPr>
              <a:lnSpc>
                <a:spcPct val="150000"/>
              </a:lnSpc>
            </a:pPr>
            <a:r>
              <a:rPr lang="zh-CN" altLang="en-US" sz="2800" b="1" dirty="0">
                <a:solidFill>
                  <a:srgbClr val="595E64"/>
                </a:solidFill>
                <a:ea typeface="MS PGothic" panose="020B0600070205080204" pitchFamily="34" charset="-128"/>
              </a:rPr>
              <a:t>Accounting Comparability and Economic Outcomes of Mandatory IFRS Adoption</a:t>
            </a:r>
            <a:endParaRPr lang="zh-CN" altLang="en-US" sz="2800" b="1" dirty="0">
              <a:solidFill>
                <a:srgbClr val="595E64"/>
              </a:solidFill>
              <a:ea typeface="MS PGothic" panose="020B0600070205080204" pitchFamily="34" charset="-128"/>
            </a:endParaRPr>
          </a:p>
        </p:txBody>
      </p:sp>
      <p:grpSp>
        <p:nvGrpSpPr>
          <p:cNvPr id="3" name="组合 2"/>
          <p:cNvGrpSpPr/>
          <p:nvPr/>
        </p:nvGrpSpPr>
        <p:grpSpPr>
          <a:xfrm>
            <a:off x="-103073" y="1942851"/>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11173318" y="2027491"/>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071581" y="3274170"/>
            <a:ext cx="8720244" cy="2246769"/>
          </a:xfrm>
          <a:prstGeom prst="rect">
            <a:avLst/>
          </a:prstGeom>
        </p:spPr>
        <p:txBody>
          <a:bodyPr wrap="square">
            <a:spAutoFit/>
          </a:bodyPr>
          <a:lstStyle/>
          <a:p>
            <a:pPr algn="ctr">
              <a:lnSpc>
                <a:spcPct val="150000"/>
              </a:lnSpc>
            </a:pPr>
            <a:r>
              <a:rPr lang="zh-CN" altLang="en-US" sz="2000" dirty="0" smtClean="0"/>
              <a:t>MICHAEL </a:t>
            </a:r>
            <a:r>
              <a:rPr lang="zh-CN" altLang="en-US" sz="2000" dirty="0"/>
              <a:t>NEEL, University of Houston</a:t>
            </a:r>
            <a:endParaRPr lang="zh-CN" altLang="en-US" sz="2000" dirty="0"/>
          </a:p>
          <a:p>
            <a:pPr algn="ctr">
              <a:lnSpc>
                <a:spcPct val="150000"/>
              </a:lnSpc>
            </a:pPr>
            <a:r>
              <a:rPr lang="en-US" altLang="zh-CN" sz="2000" dirty="0" smtClean="0"/>
              <a:t>Contemporary </a:t>
            </a:r>
            <a:r>
              <a:rPr lang="en-US" altLang="zh-CN" sz="2000" dirty="0"/>
              <a:t>Accounting Research </a:t>
            </a:r>
            <a:r>
              <a:rPr lang="en-US" altLang="zh-CN" sz="2000" dirty="0" smtClean="0"/>
              <a:t>  Vol</a:t>
            </a:r>
            <a:r>
              <a:rPr lang="en-US" altLang="zh-CN" sz="2000" dirty="0"/>
              <a:t>. 34 No. 1 (Spring 2017) pp. </a:t>
            </a:r>
            <a:r>
              <a:rPr lang="en-US" altLang="zh-CN" sz="2000" dirty="0" smtClean="0"/>
              <a:t>658–690</a:t>
            </a:r>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                             Reported by Zhou </a:t>
            </a:r>
            <a:r>
              <a:rPr lang="en-US" altLang="zh-CN" sz="2000" dirty="0" err="1" smtClean="0"/>
              <a:t>Bingqian</a:t>
            </a:r>
            <a:r>
              <a:rPr lang="en-US" altLang="zh-CN" sz="2000" dirty="0" smtClean="0"/>
              <a:t>  16720848</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21970"/>
          </a:xfrm>
          <a:prstGeom prst="rect">
            <a:avLst/>
          </a:prstGeom>
          <a:noFill/>
        </p:spPr>
        <p:txBody>
          <a:bodyPr wrap="square" rtlCol="0">
            <a:spAutoFit/>
          </a:bodyPr>
          <a:lstStyle/>
          <a:p>
            <a:r>
              <a:rPr lang="en-US" altLang="zh-CN" sz="2800" b="1" dirty="0" smtClean="0">
                <a:solidFill>
                  <a:schemeClr val="bg1"/>
                </a:solidFill>
                <a:sym typeface="+mn-ea"/>
              </a:rPr>
              <a:t>4.Regression </a:t>
            </a:r>
            <a:r>
              <a:rPr lang="en-US" altLang="zh-CN" sz="2800" b="1" dirty="0">
                <a:solidFill>
                  <a:schemeClr val="bg1"/>
                </a:solidFill>
                <a:sym typeface="+mn-ea"/>
              </a:rPr>
              <a:t>Analysis</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pic>
        <p:nvPicPr>
          <p:cNvPr id="5" name="图片 4" descr="3333"/>
          <p:cNvPicPr>
            <a:picLocks noChangeAspect="1"/>
          </p:cNvPicPr>
          <p:nvPr/>
        </p:nvPicPr>
        <p:blipFill>
          <a:blip r:embed="rId1"/>
          <a:stretch>
            <a:fillRect/>
          </a:stretch>
        </p:blipFill>
        <p:spPr>
          <a:xfrm>
            <a:off x="33655" y="768243"/>
            <a:ext cx="6662420" cy="5440152"/>
          </a:xfrm>
          <a:prstGeom prst="rect">
            <a:avLst/>
          </a:prstGeom>
        </p:spPr>
      </p:pic>
      <p:sp>
        <p:nvSpPr>
          <p:cNvPr id="6" name="文本框 5"/>
          <p:cNvSpPr txBox="1"/>
          <p:nvPr/>
        </p:nvSpPr>
        <p:spPr>
          <a:xfrm>
            <a:off x="6620510" y="1964055"/>
            <a:ext cx="5419090" cy="1477328"/>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smtClean="0">
                <a:ea typeface="微软雅黑" panose="020B0503020204020204" pitchFamily="34" charset="-122"/>
              </a:rPr>
              <a:t>T</a:t>
            </a:r>
            <a:r>
              <a:rPr lang="zh-CN" altLang="en-US" sz="2000" dirty="0" smtClean="0">
                <a:ea typeface="微软雅黑" panose="020B0503020204020204" pitchFamily="34" charset="-122"/>
              </a:rPr>
              <a:t>hese </a:t>
            </a:r>
            <a:r>
              <a:rPr lang="zh-CN" altLang="en-US" sz="2000" dirty="0">
                <a:ea typeface="微软雅黑" panose="020B0503020204020204" pitchFamily="34" charset="-122"/>
              </a:rPr>
              <a:t>results indicate that improvements in comparability are a primary mechanism behind the effect of IFRS adoption on firm value.</a:t>
            </a:r>
            <a:endParaRPr lang="zh-CN" altLang="en-US" sz="2000" dirty="0">
              <a:ea typeface="微软雅黑" panose="020B0503020204020204" pitchFamily="34" charset="-122"/>
            </a:endParaRPr>
          </a:p>
        </p:txBody>
      </p:sp>
      <p:sp>
        <p:nvSpPr>
          <p:cNvPr id="3" name="矩形 2"/>
          <p:cNvSpPr/>
          <p:nvPr/>
        </p:nvSpPr>
        <p:spPr>
          <a:xfrm>
            <a:off x="5905500" y="3200400"/>
            <a:ext cx="638175" cy="2905125"/>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46375" y="1728787"/>
            <a:ext cx="638175" cy="4376738"/>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21970"/>
          </a:xfrm>
          <a:prstGeom prst="rect">
            <a:avLst/>
          </a:prstGeom>
          <a:noFill/>
        </p:spPr>
        <p:txBody>
          <a:bodyPr wrap="square" rtlCol="0">
            <a:spAutoFit/>
          </a:bodyPr>
          <a:lstStyle/>
          <a:p>
            <a:r>
              <a:rPr lang="en-US" altLang="zh-CN" sz="2800" b="1" dirty="0" smtClean="0">
                <a:solidFill>
                  <a:schemeClr val="bg1"/>
                </a:solidFill>
                <a:sym typeface="+mn-ea"/>
              </a:rPr>
              <a:t>4.Regression </a:t>
            </a:r>
            <a:r>
              <a:rPr lang="en-US" altLang="zh-CN" sz="2800" b="1" dirty="0">
                <a:solidFill>
                  <a:schemeClr val="bg1"/>
                </a:solidFill>
                <a:sym typeface="+mn-ea"/>
              </a:rPr>
              <a:t>Analysis</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002770" y="1293495"/>
            <a:ext cx="5979679" cy="4246245"/>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b="1" dirty="0" smtClean="0">
                <a:ea typeface="微软雅黑" panose="020B0503020204020204" pitchFamily="34" charset="-122"/>
              </a:rPr>
              <a:t>For example - firm valuation:</a:t>
            </a:r>
            <a:endParaRPr lang="en-US" altLang="zh-CN" sz="2000" b="1" dirty="0">
              <a:ea typeface="微软雅黑" panose="020B0503020204020204" pitchFamily="3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ea typeface="微软雅黑" panose="020B0503020204020204" pitchFamily="34" charset="-122"/>
              </a:rPr>
              <a:t>This result holds regardless of how reporting quality changes. Focusing on High Comp adopters, the coefficients on </a:t>
            </a:r>
            <a:r>
              <a:rPr lang="en-US" altLang="zh-CN" sz="2000" dirty="0" smtClean="0">
                <a:ea typeface="微软雅黑" panose="020B0503020204020204" pitchFamily="34" charset="-122"/>
              </a:rPr>
              <a:t>IFRS×D</a:t>
            </a:r>
            <a:r>
              <a:rPr lang="en-US" altLang="zh-CN" sz="2000" baseline="-25000" dirty="0" smtClean="0">
                <a:ea typeface="微软雅黑" panose="020B0503020204020204" pitchFamily="34" charset="-122"/>
              </a:rPr>
              <a:t>HCOMP-HRQ</a:t>
            </a:r>
            <a:r>
              <a:rPr lang="en-US" altLang="zh-CN" sz="2000" dirty="0" smtClean="0">
                <a:ea typeface="微软雅黑" panose="020B0503020204020204" pitchFamily="34" charset="-122"/>
              </a:rPr>
              <a:t> and IFRS×D </a:t>
            </a:r>
            <a:r>
              <a:rPr lang="en-US" altLang="zh-CN" sz="2000" baseline="-25000" dirty="0">
                <a:ea typeface="微软雅黑" panose="020B0503020204020204" pitchFamily="34" charset="-122"/>
              </a:rPr>
              <a:t>HCOMP-LRQ</a:t>
            </a:r>
            <a:r>
              <a:rPr lang="en-US" altLang="zh-CN" sz="2000" dirty="0">
                <a:ea typeface="微软雅黑" panose="020B0503020204020204" pitchFamily="34" charset="-122"/>
              </a:rPr>
              <a:t> are all positive and significant (p &lt; 0.01). Focusing on Low Comp adopters, the coefficients </a:t>
            </a:r>
            <a:r>
              <a:rPr lang="en-US" altLang="zh-CN" sz="2000" dirty="0" smtClean="0">
                <a:ea typeface="微软雅黑" panose="020B0503020204020204" pitchFamily="34" charset="-122"/>
              </a:rPr>
              <a:t>on IFRS×D</a:t>
            </a:r>
            <a:r>
              <a:rPr lang="en-US" altLang="zh-CN" sz="2000" baseline="-25000" dirty="0" smtClean="0">
                <a:ea typeface="微软雅黑" panose="020B0503020204020204" pitchFamily="34" charset="-122"/>
              </a:rPr>
              <a:t>LCOMP-</a:t>
            </a:r>
            <a:r>
              <a:rPr lang="en-US" altLang="zh-CN" sz="2000" baseline="-25000" dirty="0" err="1" smtClean="0">
                <a:ea typeface="微软雅黑" panose="020B0503020204020204" pitchFamily="34" charset="-122"/>
              </a:rPr>
              <a:t>HRQ</a:t>
            </a:r>
            <a:r>
              <a:rPr lang="en-US" altLang="zh-CN" sz="2000" dirty="0" err="1" smtClean="0">
                <a:ea typeface="微软雅黑" panose="020B0503020204020204" pitchFamily="34" charset="-122"/>
              </a:rPr>
              <a:t>and</a:t>
            </a:r>
            <a:r>
              <a:rPr lang="en-US" altLang="zh-CN" sz="2000" dirty="0" smtClean="0">
                <a:ea typeface="微软雅黑" panose="020B0503020204020204" pitchFamily="34" charset="-122"/>
              </a:rPr>
              <a:t> IFRS×D</a:t>
            </a:r>
            <a:r>
              <a:rPr lang="en-US" altLang="zh-CN" sz="2000" baseline="-25000" dirty="0" smtClean="0">
                <a:ea typeface="微软雅黑" panose="020B0503020204020204" pitchFamily="34" charset="-122"/>
              </a:rPr>
              <a:t>LCOMP-LRQ </a:t>
            </a:r>
            <a:r>
              <a:rPr lang="en-US" altLang="zh-CN" sz="2000" dirty="0" smtClean="0">
                <a:ea typeface="微软雅黑" panose="020B0503020204020204" pitchFamily="34" charset="-122"/>
              </a:rPr>
              <a:t>are </a:t>
            </a:r>
            <a:r>
              <a:rPr lang="en-US" altLang="zh-CN" sz="2000" dirty="0">
                <a:ea typeface="微软雅黑" panose="020B0503020204020204" pitchFamily="34" charset="-122"/>
              </a:rPr>
              <a:t>generally insignificant across all three measures of comparability. </a:t>
            </a:r>
            <a:endParaRPr lang="en-US" altLang="zh-CN" sz="2000" dirty="0">
              <a:ea typeface="微软雅黑" panose="020B0503020204020204" pitchFamily="34" charset="-122"/>
            </a:endParaRPr>
          </a:p>
          <a:p>
            <a:pPr indent="508000" fontAlgn="auto">
              <a:lnSpc>
                <a:spcPct val="150000"/>
              </a:lnSpc>
              <a:extLst>
                <a:ext uri="{35155182-B16C-46BC-9424-99874614C6A1}">
                  <wpsdc:indentchars xmlns:wpsdc="http://www.wps.cn/officeDocument/2017/drawingmlCustomData" val="200" checksum="282533468"/>
                </a:ext>
              </a:extLst>
            </a:pPr>
            <a:endParaRPr lang="en-US" altLang="zh-CN" sz="2000" dirty="0">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677" y="802005"/>
            <a:ext cx="5743348" cy="5421484"/>
          </a:xfrm>
          <a:prstGeom prst="rect">
            <a:avLst/>
          </a:prstGeom>
        </p:spPr>
      </p:pic>
      <p:sp>
        <p:nvSpPr>
          <p:cNvPr id="7" name="矩形 6"/>
          <p:cNvSpPr/>
          <p:nvPr/>
        </p:nvSpPr>
        <p:spPr>
          <a:xfrm>
            <a:off x="171677" y="4581525"/>
            <a:ext cx="5467123" cy="1219200"/>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21970"/>
          </a:xfrm>
          <a:prstGeom prst="rect">
            <a:avLst/>
          </a:prstGeom>
          <a:noFill/>
        </p:spPr>
        <p:txBody>
          <a:bodyPr wrap="square" rtlCol="0">
            <a:spAutoFit/>
          </a:bodyPr>
          <a:lstStyle/>
          <a:p>
            <a:r>
              <a:rPr lang="en-US" altLang="zh-CN" sz="2800" b="1" dirty="0" smtClean="0">
                <a:solidFill>
                  <a:schemeClr val="bg1"/>
                </a:solidFill>
                <a:sym typeface="+mn-ea"/>
              </a:rPr>
              <a:t>4.Regression </a:t>
            </a:r>
            <a:r>
              <a:rPr lang="en-US" altLang="zh-CN" sz="2800" b="1" dirty="0">
                <a:solidFill>
                  <a:schemeClr val="bg1"/>
                </a:solidFill>
                <a:sym typeface="+mn-ea"/>
              </a:rPr>
              <a:t>Analysis</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534149" y="1816465"/>
            <a:ext cx="5419090" cy="2862322"/>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smtClean="0">
                <a:ea typeface="微软雅黑" panose="020B0503020204020204" pitchFamily="34" charset="-122"/>
              </a:rPr>
              <a:t>The results indicate </a:t>
            </a:r>
            <a:r>
              <a:rPr lang="en-US" altLang="zh-CN" sz="2000" dirty="0">
                <a:ea typeface="微软雅黑" panose="020B0503020204020204" pitchFamily="34" charset="-122"/>
              </a:rPr>
              <a:t>that changes in comparability are larger in countries with more transparent pre-IFRS reporting, pre-IFRS domestic GAAP that </a:t>
            </a:r>
            <a:r>
              <a:rPr lang="en-US" altLang="zh-CN" sz="2000" dirty="0" smtClean="0">
                <a:ea typeface="微软雅黑" panose="020B0503020204020204" pitchFamily="34" charset="-122"/>
              </a:rPr>
              <a:t>was more </a:t>
            </a:r>
            <a:r>
              <a:rPr lang="en-US" altLang="zh-CN" sz="2000" dirty="0">
                <a:ea typeface="微软雅黑" panose="020B0503020204020204" pitchFamily="34" charset="-122"/>
              </a:rPr>
              <a:t>similar to IFRS, larger export growth, and a civil law legal orientation (see Table 8 for variable definitions)</a:t>
            </a:r>
            <a:endParaRPr lang="en-US" altLang="zh-CN" sz="2000" dirty="0">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024" y="770796"/>
            <a:ext cx="6334125" cy="5415327"/>
          </a:xfrm>
          <a:prstGeom prst="rect">
            <a:avLst/>
          </a:prstGeom>
        </p:spPr>
      </p:pic>
      <p:sp>
        <p:nvSpPr>
          <p:cNvPr id="5" name="矩形 4"/>
          <p:cNvSpPr/>
          <p:nvPr/>
        </p:nvSpPr>
        <p:spPr>
          <a:xfrm>
            <a:off x="3251200" y="2409824"/>
            <a:ext cx="796925" cy="3476625"/>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440" y="2409824"/>
            <a:ext cx="796925" cy="3476625"/>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06657" y="133365"/>
            <a:ext cx="8511307" cy="521970"/>
          </a:xfrm>
          <a:prstGeom prst="rect">
            <a:avLst/>
          </a:prstGeom>
          <a:noFill/>
        </p:spPr>
        <p:txBody>
          <a:bodyPr wrap="square" rtlCol="0">
            <a:spAutoFit/>
          </a:bodyPr>
          <a:lstStyle/>
          <a:p>
            <a:r>
              <a:rPr lang="en-US" altLang="zh-CN" sz="2800" b="1" dirty="0">
                <a:solidFill>
                  <a:schemeClr val="bg1"/>
                </a:solidFill>
                <a:ea typeface="微软雅黑" panose="020B0503020204020204" pitchFamily="34" charset="-122"/>
              </a:rPr>
              <a:t>5.Conclusion</a:t>
            </a:r>
            <a:endParaRPr lang="en-US" altLang="zh-CN" sz="2800" b="1" dirty="0">
              <a:solidFill>
                <a:schemeClr val="bg1"/>
              </a:solidFill>
              <a:ea typeface="微软雅黑" panose="020B0503020204020204" pitchFamily="34" charset="-122"/>
            </a:endParaRPr>
          </a:p>
        </p:txBody>
      </p:sp>
      <p:sp>
        <p:nvSpPr>
          <p:cNvPr id="2" name="文本框 1"/>
          <p:cNvSpPr txBox="1"/>
          <p:nvPr/>
        </p:nvSpPr>
        <p:spPr>
          <a:xfrm>
            <a:off x="142875" y="890270"/>
            <a:ext cx="11867515" cy="5339080"/>
          </a:xfrm>
          <a:prstGeom prst="rect">
            <a:avLst/>
          </a:prstGeom>
          <a:noFill/>
        </p:spPr>
        <p:txBody>
          <a:bodyPr wrap="square" rtlCol="0" anchor="t">
            <a:spAutoFit/>
          </a:bodyPr>
          <a:lstStyle/>
          <a:p>
            <a:pPr indent="0" fontAlgn="auto">
              <a:lnSpc>
                <a:spcPts val="2880"/>
              </a:lnSpc>
            </a:pPr>
            <a:r>
              <a:rPr lang="en-US" altLang="zh-CN" sz="2400" b="1">
                <a:ea typeface="微软雅黑" panose="020B0503020204020204" pitchFamily="34" charset="-122"/>
              </a:rPr>
              <a:t>Conclusion:</a:t>
            </a:r>
            <a:endParaRPr lang="en-US" altLang="zh-CN" sz="2400" b="1">
              <a:ea typeface="微软雅黑" panose="020B0503020204020204" pitchFamily="34" charset="-122"/>
            </a:endParaRPr>
          </a:p>
          <a:p>
            <a:pPr indent="508000" fontAlgn="auto">
              <a:lnSpc>
                <a:spcPts val="2880"/>
              </a:lnSpc>
              <a:extLst>
                <a:ext uri="{35155182-B16C-46BC-9424-99874614C6A1}">
                  <wpsdc:indentchars xmlns:wpsdc="http://www.wps.cn/officeDocument/2017/drawingmlCustomData" val="200" checksum="282533468"/>
                </a:ext>
              </a:extLst>
            </a:pPr>
            <a:r>
              <a:rPr lang="en-US" altLang="zh-CN" sz="2000">
                <a:ea typeface="微软雅黑" panose="020B0503020204020204" pitchFamily="34" charset="-122"/>
              </a:rPr>
              <a:t>1.T</a:t>
            </a:r>
            <a:r>
              <a:rPr lang="zh-CN" altLang="en-US" sz="2000">
                <a:ea typeface="微软雅黑" panose="020B0503020204020204" pitchFamily="34" charset="-122"/>
              </a:rPr>
              <a:t>he results show that economic benefits of IFRS adoption are most pronounced among firms that exhibit larger improvements in cross-country accounting comparability. In contrast, an improvement in firm-specific reporting quality appears to have only a marginal effect that is generally limited to valuation effects among those adopters with a concurrent increase in comparability. </a:t>
            </a:r>
            <a:endParaRPr lang="zh-CN" altLang="en-US" sz="2000">
              <a:ea typeface="微软雅黑" panose="020B0503020204020204" pitchFamily="34" charset="-122"/>
            </a:endParaRPr>
          </a:p>
          <a:p>
            <a:pPr indent="508000" fontAlgn="auto">
              <a:lnSpc>
                <a:spcPts val="2880"/>
              </a:lnSpc>
              <a:extLst>
                <a:ext uri="{35155182-B16C-46BC-9424-99874614C6A1}">
                  <wpsdc:indentchars xmlns:wpsdc="http://www.wps.cn/officeDocument/2017/drawingmlCustomData" val="200" checksum="282533468"/>
                </a:ext>
              </a:extLst>
            </a:pPr>
            <a:r>
              <a:rPr lang="en-US" altLang="zh-CN" sz="2000">
                <a:ea typeface="微软雅黑" panose="020B0503020204020204" pitchFamily="34" charset="-122"/>
              </a:rPr>
              <a:t>2.what's more,the paper finds these results for samples restricted to countries with weaker pre-adoption institutional environments and countries that did not initiate proactive financial statement reviews, indicating that strong institutions and regulatory improvements are not driving the results.</a:t>
            </a:r>
            <a:endParaRPr lang="zh-CN" altLang="en-US" sz="2000" b="1">
              <a:ea typeface="微软雅黑" panose="020B0503020204020204" pitchFamily="34" charset="-122"/>
            </a:endParaRPr>
          </a:p>
          <a:p>
            <a:pPr indent="0" fontAlgn="auto">
              <a:lnSpc>
                <a:spcPts val="2880"/>
              </a:lnSpc>
              <a:spcBef>
                <a:spcPts val="600"/>
              </a:spcBef>
            </a:pPr>
            <a:r>
              <a:rPr lang="en-US" altLang="zh-CN" sz="2400" b="1">
                <a:ea typeface="微软雅黑" panose="020B0503020204020204" pitchFamily="34" charset="-122"/>
              </a:rPr>
              <a:t>Future Research</a:t>
            </a:r>
            <a:r>
              <a:rPr lang="en-US" altLang="zh-CN" sz="2400">
                <a:ea typeface="微软雅黑" panose="020B0503020204020204" pitchFamily="34" charset="-122"/>
              </a:rPr>
              <a:t>:</a:t>
            </a:r>
            <a:endParaRPr lang="en-US" altLang="zh-CN" sz="2400">
              <a:ea typeface="微软雅黑" panose="020B0503020204020204" pitchFamily="34" charset="-122"/>
            </a:endParaRPr>
          </a:p>
          <a:p>
            <a:pPr indent="508000" fontAlgn="auto">
              <a:lnSpc>
                <a:spcPts val="2880"/>
              </a:lnSpc>
              <a:extLst>
                <a:ext uri="{35155182-B16C-46BC-9424-99874614C6A1}">
                  <wpsdc:indentchars xmlns:wpsdc="http://www.wps.cn/officeDocument/2017/drawingmlCustomData" val="200" checksum="282533468"/>
                </a:ext>
              </a:extLst>
            </a:pPr>
            <a:r>
              <a:rPr lang="en-US" altLang="zh-CN" sz="2000">
                <a:ea typeface="微软雅黑" panose="020B0503020204020204" pitchFamily="34" charset="-122"/>
              </a:rPr>
              <a:t>Future research could extend these findings by investigating why comparability is the dominant financial characteristic driving the economic benefits. In addition,Future research could also investigate whether the relative importance of comparability inmy setting is related to the relatively strong institutions of the E.U. In particular, it is possiblethat firms would exhibit a larger improvement in   reporting quality in those countries that have weaker institutional environments (and relatively lower pre-IFRS reporting quality).</a:t>
            </a:r>
            <a:endParaRPr lang="en-US" altLang="zh-CN" sz="200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464670"/>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6909623" y="11604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9781208" y="73933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977198" y="2518435"/>
            <a:ext cx="6038332" cy="1753235"/>
          </a:xfrm>
          <a:prstGeom prst="rect">
            <a:avLst/>
          </a:prstGeom>
          <a:noFill/>
        </p:spPr>
        <p:txBody>
          <a:bodyPr wrap="square" rtlCol="0">
            <a:spAutoFit/>
          </a:bodyPr>
          <a:lstStyle/>
          <a:p>
            <a:pPr algn="ctr"/>
            <a:r>
              <a:rPr lang="en-US" altLang="zh-CN" sz="5400" dirty="0">
                <a:solidFill>
                  <a:schemeClr val="tx1"/>
                </a:solidFill>
                <a:ea typeface="微软雅黑" panose="020B0503020204020204" pitchFamily="34" charset="-122"/>
              </a:rPr>
              <a:t>Thank</a:t>
            </a:r>
            <a:r>
              <a:rPr lang="en-US" altLang="zh-CN" sz="5400" dirty="0">
                <a:solidFill>
                  <a:schemeClr val="tx1"/>
                </a:solidFill>
                <a:ea typeface="微软雅黑" panose="020B0503020204020204" pitchFamily="34" charset="-122"/>
                <a:sym typeface="+mn-ea"/>
              </a:rPr>
              <a:t> You</a:t>
            </a:r>
            <a:endParaRPr lang="en-US" altLang="zh-CN" sz="5400" dirty="0">
              <a:solidFill>
                <a:schemeClr val="tx1"/>
              </a:solidFill>
              <a:ea typeface="微软雅黑" panose="020B0503020204020204" pitchFamily="34" charset="-122"/>
              <a:sym typeface="+mn-ea"/>
            </a:endParaRPr>
          </a:p>
          <a:p>
            <a:pPr algn="ctr"/>
            <a:r>
              <a:rPr lang="en-US" altLang="zh-CN" sz="5400" dirty="0">
                <a:solidFill>
                  <a:schemeClr val="tx1"/>
                </a:solidFill>
                <a:ea typeface="微软雅黑" panose="020B0503020204020204" pitchFamily="34" charset="-122"/>
                <a:sym typeface="+mn-ea"/>
              </a:rPr>
              <a:t>For Watching</a:t>
            </a:r>
            <a:r>
              <a:rPr lang="en-US" altLang="zh-CN" sz="5400" dirty="0">
                <a:solidFill>
                  <a:schemeClr val="tx1"/>
                </a:solidFill>
                <a:ea typeface="微软雅黑" panose="020B0503020204020204" pitchFamily="34" charset="-122"/>
              </a:rPr>
              <a:t> !</a:t>
            </a:r>
            <a:endParaRPr lang="en-US" altLang="zh-CN" sz="5400" dirty="0">
              <a:solidFill>
                <a:schemeClr val="tx1"/>
              </a:solidFill>
              <a:ea typeface="微软雅黑" panose="020B0503020204020204" pitchFamily="34" charset="-122"/>
            </a:endParaRPr>
          </a:p>
        </p:txBody>
      </p:sp>
      <p:grpSp>
        <p:nvGrpSpPr>
          <p:cNvPr id="3" name="组合 2"/>
          <p:cNvGrpSpPr/>
          <p:nvPr/>
        </p:nvGrpSpPr>
        <p:grpSpPr>
          <a:xfrm>
            <a:off x="1869058" y="297944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04675" y="3089301"/>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460" y="146685"/>
            <a:ext cx="5098415" cy="521970"/>
          </a:xfrm>
          <a:prstGeom prst="rect">
            <a:avLst/>
          </a:prstGeom>
          <a:noFill/>
        </p:spPr>
        <p:txBody>
          <a:bodyPr wrap="square" rtlCol="0">
            <a:spAutoFit/>
          </a:bodyPr>
          <a:lstStyle/>
          <a:p>
            <a:r>
              <a:rPr lang="en-US" altLang="zh-CN" sz="2800" b="1" dirty="0">
                <a:solidFill>
                  <a:schemeClr val="bg1"/>
                </a:solidFill>
                <a:ea typeface="微软雅黑" panose="020B0503020204020204" pitchFamily="34" charset="-122"/>
              </a:rPr>
              <a:t>1.A brief introduction</a:t>
            </a:r>
            <a:endParaRPr lang="en-US" altLang="zh-CN" sz="2800" b="1" dirty="0">
              <a:solidFill>
                <a:schemeClr val="bg1"/>
              </a:solidFill>
              <a:ea typeface="微软雅黑" panose="020B0503020204020204" pitchFamily="34" charset="-122"/>
            </a:endParaRPr>
          </a:p>
        </p:txBody>
      </p:sp>
      <p:sp>
        <p:nvSpPr>
          <p:cNvPr id="2" name="文本框 1"/>
          <p:cNvSpPr txBox="1"/>
          <p:nvPr/>
        </p:nvSpPr>
        <p:spPr>
          <a:xfrm>
            <a:off x="91440" y="851535"/>
            <a:ext cx="12009755" cy="4338320"/>
          </a:xfrm>
          <a:prstGeom prst="rect">
            <a:avLst/>
          </a:prstGeom>
          <a:noFill/>
        </p:spPr>
        <p:txBody>
          <a:bodyPr wrap="square" rtlCol="0" anchor="t">
            <a:spAutoFit/>
          </a:bodyPr>
          <a:lstStyle/>
          <a:p>
            <a:pPr indent="0" algn="l" fontAlgn="auto">
              <a:lnSpc>
                <a:spcPct val="150000"/>
              </a:lnSpc>
            </a:pPr>
            <a:r>
              <a:rPr lang="zh-CN" altLang="en-US" sz="2400" b="1" dirty="0">
                <a:ea typeface="Arial Unicode MS" panose="020B0604020202020204" charset="-122"/>
              </a:rPr>
              <a:t>what's main ideas on this study:</a:t>
            </a:r>
            <a:endParaRPr lang="en-US" altLang="zh-CN" sz="2400" b="1" dirty="0">
              <a:ea typeface="Arial Unicode MS" panose="020B0604020202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ea typeface="Arial Unicode MS" panose="020B0604020202020204" charset="-122"/>
              </a:rPr>
              <a:t>This study examines the associations between four economic outcomes of the 2005 mandatory adoption of International Financial Reporting Standards (IFRS) and concurrent changes in two important accounting constructs, </a:t>
            </a:r>
            <a:r>
              <a:rPr lang="en-US" altLang="zh-CN" sz="2000" b="1" dirty="0">
                <a:solidFill>
                  <a:srgbClr val="FF0000"/>
                </a:solidFill>
                <a:ea typeface="Arial Unicode MS" panose="020B0604020202020204" charset="-122"/>
              </a:rPr>
              <a:t>accounting comparability and reporting quality</a:t>
            </a:r>
            <a:r>
              <a:rPr lang="en-US" altLang="zh-CN" sz="2000" b="1" dirty="0" smtClean="0">
                <a:solidFill>
                  <a:srgbClr val="FF0000"/>
                </a:solidFill>
                <a:ea typeface="Arial Unicode MS" panose="020B0604020202020204" charset="-122"/>
              </a:rPr>
              <a:t>.</a:t>
            </a:r>
            <a:r>
              <a:rPr lang="en-US" altLang="zh-CN" sz="2000" b="1" dirty="0" smtClean="0">
                <a:ea typeface="Arial Unicode MS" panose="020B0604020202020204" charset="-122"/>
              </a:rPr>
              <a:t> </a:t>
            </a:r>
            <a:r>
              <a:rPr lang="en-US" altLang="zh-CN" sz="2000" dirty="0" smtClean="0">
                <a:ea typeface="Arial Unicode MS" panose="020B0604020202020204" charset="-122"/>
              </a:rPr>
              <a:t>Using </a:t>
            </a:r>
            <a:r>
              <a:rPr lang="en-US" altLang="zh-CN" sz="2000" dirty="0">
                <a:ea typeface="Arial Unicode MS" panose="020B0604020202020204" charset="-122"/>
              </a:rPr>
              <a:t>1,861 first-time adopters in 23 countries, the study finds </a:t>
            </a:r>
            <a:r>
              <a:rPr lang="en-US" altLang="zh-CN" sz="2000" b="1" u="sng" dirty="0">
                <a:solidFill>
                  <a:srgbClr val="FF0000"/>
                </a:solidFill>
                <a:ea typeface="Arial Unicode MS" panose="020B0604020202020204" charset="-122"/>
              </a:rPr>
              <a:t>t</a:t>
            </a:r>
            <a:r>
              <a:rPr lang="en-US" altLang="zh-CN" sz="2000" b="1" dirty="0">
                <a:solidFill>
                  <a:srgbClr val="FF0000"/>
                </a:solidFill>
                <a:uFillTx/>
                <a:ea typeface="Arial Unicode MS" panose="020B0604020202020204" charset="-122"/>
              </a:rPr>
              <a:t>hat firms with a larger improvement in comparability have larger increases in Q, liquidity, forecast accuracy, and forecast agreement following adoption compared with improvements in reporting quality</a:t>
            </a:r>
            <a:r>
              <a:rPr lang="en-US" altLang="zh-CN" sz="2000" dirty="0" smtClean="0">
                <a:solidFill>
                  <a:srgbClr val="FF0000"/>
                </a:solidFill>
                <a:uFillTx/>
                <a:ea typeface="Arial Unicode MS" panose="020B0604020202020204" charset="-122"/>
              </a:rPr>
              <a:t>.</a:t>
            </a:r>
            <a:r>
              <a:rPr lang="en-US" altLang="zh-CN" sz="2000" dirty="0" smtClean="0">
                <a:solidFill>
                  <a:srgbClr val="FF0000"/>
                </a:solidFill>
                <a:ea typeface="Arial Unicode MS" panose="020B0604020202020204" charset="-122"/>
              </a:rPr>
              <a:t> </a:t>
            </a:r>
            <a:r>
              <a:rPr lang="en-US" altLang="zh-CN" sz="2000" dirty="0" smtClean="0">
                <a:ea typeface="Arial Unicode MS" panose="020B0604020202020204" charset="-122"/>
              </a:rPr>
              <a:t>what's more, the paper </a:t>
            </a:r>
            <a:r>
              <a:rPr lang="en-US" altLang="zh-CN" sz="2000" dirty="0">
                <a:ea typeface="Arial Unicode MS" panose="020B0604020202020204" charset="-122"/>
              </a:rPr>
              <a:t>continues to find these results for samples restricted to countries with weaker pre-adoption institutional environments and countries that did not initiate proactive financial statement reviews, indicating that </a:t>
            </a:r>
            <a:r>
              <a:rPr lang="en-US" altLang="zh-CN" sz="2000" b="1" dirty="0">
                <a:solidFill>
                  <a:srgbClr val="FF0000"/>
                </a:solidFill>
                <a:ea typeface="Arial Unicode MS" panose="020B0604020202020204" charset="-122"/>
              </a:rPr>
              <a:t>strong institutions and regulatory improvements are not driving the results.</a:t>
            </a:r>
            <a:endParaRPr lang="en-US" altLang="zh-CN" sz="2000" b="1" dirty="0">
              <a:solidFill>
                <a:srgbClr val="FF0000"/>
              </a:solidFill>
              <a:ea typeface="Arial Unicode MS" panose="020B0604020202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460" y="146685"/>
            <a:ext cx="5098415" cy="521970"/>
          </a:xfrm>
          <a:prstGeom prst="rect">
            <a:avLst/>
          </a:prstGeom>
          <a:noFill/>
        </p:spPr>
        <p:txBody>
          <a:bodyPr wrap="square" rtlCol="0">
            <a:spAutoFit/>
          </a:bodyPr>
          <a:lstStyle/>
          <a:p>
            <a:r>
              <a:rPr lang="en-US" altLang="zh-CN" sz="2800" b="1" dirty="0">
                <a:solidFill>
                  <a:schemeClr val="bg1"/>
                </a:solidFill>
                <a:ea typeface="微软雅黑" panose="020B0503020204020204" pitchFamily="34" charset="-122"/>
              </a:rPr>
              <a:t>2.Innovations Points</a:t>
            </a:r>
            <a:endParaRPr lang="en-US" altLang="zh-CN" sz="2800" b="1" dirty="0">
              <a:solidFill>
                <a:schemeClr val="bg1"/>
              </a:solidFill>
              <a:ea typeface="微软雅黑" panose="020B0503020204020204" pitchFamily="34" charset="-122"/>
            </a:endParaRPr>
          </a:p>
        </p:txBody>
      </p:sp>
      <p:sp>
        <p:nvSpPr>
          <p:cNvPr id="2" name="文本框 1"/>
          <p:cNvSpPr txBox="1"/>
          <p:nvPr/>
        </p:nvSpPr>
        <p:spPr>
          <a:xfrm>
            <a:off x="91440" y="982345"/>
            <a:ext cx="12009755" cy="4061460"/>
          </a:xfrm>
          <a:prstGeom prst="rect">
            <a:avLst/>
          </a:prstGeom>
          <a:noFill/>
        </p:spPr>
        <p:txBody>
          <a:bodyPr wrap="square" rtlCol="0" anchor="t">
            <a:spAutoFit/>
          </a:bodyPr>
          <a:lstStyle/>
          <a:p>
            <a:pPr algn="just">
              <a:lnSpc>
                <a:spcPct val="150000"/>
              </a:lnSpc>
            </a:pPr>
            <a:r>
              <a:rPr lang="zh-CN" altLang="en-US" sz="2400" b="1" dirty="0">
                <a:ea typeface="Arial Unicode MS" panose="020B0604020202020204" charset="-122"/>
                <a:sym typeface="+mn-ea"/>
              </a:rPr>
              <a:t>Prior papers </a:t>
            </a:r>
            <a:r>
              <a:rPr lang="en-US" altLang="zh-CN" sz="2400" b="1" dirty="0">
                <a:ea typeface="Arial Unicode MS" panose="020B0604020202020204" charset="-122"/>
                <a:sym typeface="+mn-ea"/>
              </a:rPr>
              <a:t>:</a:t>
            </a:r>
            <a:endParaRPr lang="en-US" altLang="zh-CN" sz="2400" b="1" dirty="0">
              <a:ea typeface="Arial Unicode MS" panose="020B0604020202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ea typeface="Arial Unicode MS" panose="020B0604020202020204" charset="-122"/>
              </a:rPr>
              <a:t>Prior papers generally examine </a:t>
            </a:r>
            <a:r>
              <a:rPr lang="zh-CN" altLang="en-US" sz="2000" b="1" dirty="0">
                <a:solidFill>
                  <a:srgbClr val="FF0000"/>
                </a:solidFill>
                <a:ea typeface="Arial Unicode MS" panose="020B0604020202020204" charset="-122"/>
              </a:rPr>
              <a:t>country-level differences </a:t>
            </a:r>
            <a:r>
              <a:rPr lang="zh-CN" altLang="en-US" sz="2000" dirty="0">
                <a:ea typeface="Arial Unicode MS" panose="020B0604020202020204" charset="-122"/>
              </a:rPr>
              <a:t>in these economic outcomes of IFRS adoption, focusing on differences in institutional quality and reporting incentives across adopte</a:t>
            </a:r>
            <a:r>
              <a:rPr lang="en-US" altLang="zh-CN" sz="2000" dirty="0">
                <a:ea typeface="Arial Unicode MS" panose="020B0604020202020204" charset="-122"/>
              </a:rPr>
              <a:t>r </a:t>
            </a:r>
            <a:r>
              <a:rPr lang="zh-CN" altLang="en-US" sz="2000" dirty="0">
                <a:ea typeface="Arial Unicode MS" panose="020B0604020202020204" charset="-122"/>
              </a:rPr>
              <a:t>countries</a:t>
            </a:r>
            <a:r>
              <a:rPr lang="en-US" altLang="zh-CN" sz="2000" dirty="0">
                <a:ea typeface="Arial Unicode MS" panose="020B0604020202020204" charset="-122"/>
              </a:rPr>
              <a:t>.</a:t>
            </a:r>
            <a:r>
              <a:rPr lang="zh-CN" altLang="en-US" sz="2000" dirty="0">
                <a:ea typeface="Arial Unicode MS" panose="020B0604020202020204" charset="-122"/>
              </a:rPr>
              <a:t> </a:t>
            </a:r>
            <a:endParaRPr lang="zh-CN" altLang="en-US" sz="2000" dirty="0">
              <a:ea typeface="Arial Unicode MS" panose="020B0604020202020204" charset="-122"/>
            </a:endParaRPr>
          </a:p>
          <a:p>
            <a:pPr indent="0" algn="just" fontAlgn="auto">
              <a:lnSpc>
                <a:spcPct val="150000"/>
              </a:lnSpc>
            </a:pPr>
            <a:endParaRPr lang="zh-CN" altLang="en-US" sz="2400" b="1" dirty="0">
              <a:ea typeface="Arial Unicode MS" panose="020B0604020202020204" charset="-122"/>
            </a:endParaRPr>
          </a:p>
          <a:p>
            <a:pPr indent="0" algn="just" fontAlgn="auto">
              <a:lnSpc>
                <a:spcPct val="150000"/>
              </a:lnSpc>
            </a:pPr>
            <a:r>
              <a:rPr lang="en-US" altLang="zh-CN" sz="2400" b="1" dirty="0">
                <a:ea typeface="Arial Unicode MS" panose="020B0604020202020204" charset="-122"/>
              </a:rPr>
              <a:t>T</a:t>
            </a:r>
            <a:r>
              <a:rPr lang="zh-CN" altLang="en-US" sz="2400" b="1" dirty="0" smtClean="0">
                <a:ea typeface="Arial Unicode MS" panose="020B0604020202020204" charset="-122"/>
              </a:rPr>
              <a:t>his </a:t>
            </a:r>
            <a:r>
              <a:rPr lang="zh-CN" altLang="en-US" sz="2400" b="1" dirty="0">
                <a:ea typeface="Arial Unicode MS" panose="020B0604020202020204" charset="-122"/>
              </a:rPr>
              <a:t>paper </a:t>
            </a:r>
            <a:r>
              <a:rPr lang="en-US" altLang="zh-CN" sz="2400" b="1" dirty="0">
                <a:ea typeface="Arial Unicode MS" panose="020B0604020202020204" charset="-122"/>
              </a:rPr>
              <a:t>innovation:</a:t>
            </a:r>
            <a:endParaRPr lang="en-US" altLang="zh-CN" sz="2400" b="1" dirty="0">
              <a:ea typeface="Arial Unicode MS" panose="020B0604020202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ea typeface="Arial Unicode MS" panose="020B0604020202020204" charset="-122"/>
              </a:rPr>
              <a:t>1.</a:t>
            </a:r>
            <a:r>
              <a:rPr lang="zh-CN" altLang="en-US" sz="2000" dirty="0">
                <a:ea typeface="Arial Unicode MS" panose="020B0604020202020204" charset="-122"/>
              </a:rPr>
              <a:t> </a:t>
            </a:r>
            <a:r>
              <a:rPr lang="en-US" altLang="zh-CN" sz="2000" dirty="0">
                <a:ea typeface="Arial Unicode MS" panose="020B0604020202020204" charset="-122"/>
              </a:rPr>
              <a:t>E</a:t>
            </a:r>
            <a:r>
              <a:rPr lang="zh-CN" altLang="en-US" sz="2000" dirty="0">
                <a:ea typeface="Arial Unicode MS" panose="020B0604020202020204" charset="-122"/>
              </a:rPr>
              <a:t>xamin</a:t>
            </a:r>
            <a:r>
              <a:rPr lang="en-US" altLang="zh-CN" sz="2000" dirty="0" err="1" smtClean="0">
                <a:ea typeface="Arial Unicode MS" panose="020B0604020202020204" charset="-122"/>
              </a:rPr>
              <a:t>ing</a:t>
            </a:r>
            <a:r>
              <a:rPr lang="en-US" altLang="zh-CN" sz="2000" dirty="0" smtClean="0">
                <a:ea typeface="Arial Unicode MS" panose="020B0604020202020204" charset="-122"/>
              </a:rPr>
              <a:t> </a:t>
            </a:r>
            <a:r>
              <a:rPr lang="zh-CN" altLang="en-US" sz="2000" dirty="0" smtClean="0">
                <a:ea typeface="Arial Unicode MS" panose="020B0604020202020204" charset="-122"/>
              </a:rPr>
              <a:t> </a:t>
            </a:r>
            <a:r>
              <a:rPr lang="zh-CN" altLang="en-US" sz="2000" b="1" dirty="0">
                <a:solidFill>
                  <a:srgbClr val="FF0000"/>
                </a:solidFill>
                <a:ea typeface="Arial Unicode MS" panose="020B0604020202020204" charset="-122"/>
              </a:rPr>
              <a:t>firm-level differences </a:t>
            </a:r>
            <a:r>
              <a:rPr lang="zh-CN" altLang="en-US" sz="2000" dirty="0">
                <a:ea typeface="Arial Unicode MS" panose="020B0604020202020204" charset="-122"/>
              </a:rPr>
              <a:t>in the economic outcomes of mandatory IFRS adoption. </a:t>
            </a:r>
            <a:endParaRPr lang="zh-CN" altLang="en-US" sz="2000" dirty="0">
              <a:ea typeface="Arial Unicode MS" panose="020B0604020202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ea typeface="Arial Unicode MS" panose="020B0604020202020204" charset="-122"/>
              </a:rPr>
              <a:t>2.</a:t>
            </a:r>
            <a:r>
              <a:rPr lang="zh-CN" altLang="en-US" sz="2000" dirty="0">
                <a:ea typeface="Arial Unicode MS" panose="020B0604020202020204" charset="-122"/>
              </a:rPr>
              <a:t> </a:t>
            </a:r>
            <a:r>
              <a:rPr sz="2000" dirty="0">
                <a:ea typeface="Arial Unicode MS" panose="020B0604020202020204" charset="-122"/>
              </a:rPr>
              <a:t>linking the accounting effects and economic effects of IFRS adoption together</a:t>
            </a:r>
            <a:r>
              <a:rPr lang="en-US" sz="2000" dirty="0">
                <a:ea typeface="Arial Unicode MS" panose="020B0604020202020204" charset="-122"/>
              </a:rPr>
              <a:t>.</a:t>
            </a:r>
            <a:endParaRPr lang="en-US" sz="2000" dirty="0">
              <a:ea typeface="Arial Unicode MS" panose="020B0604020202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ea typeface="Arial Unicode MS" panose="020B0604020202020204" charset="-122"/>
              </a:rPr>
              <a:t>3. Evaluating </a:t>
            </a:r>
            <a:r>
              <a:rPr lang="en-US" sz="2000" b="1" dirty="0">
                <a:solidFill>
                  <a:srgbClr val="FF0000"/>
                </a:solidFill>
                <a:ea typeface="Arial Unicode MS" panose="020B0604020202020204" charset="-122"/>
              </a:rPr>
              <a:t>the relative importance </a:t>
            </a:r>
            <a:r>
              <a:rPr lang="en-US" sz="2000" dirty="0">
                <a:ea typeface="Arial Unicode MS" panose="020B0604020202020204" charset="-122"/>
              </a:rPr>
              <a:t>of reporting quality and comparability on the economic effects.</a:t>
            </a:r>
            <a:endParaRPr lang="en-US" sz="2000" dirty="0">
              <a:ea typeface="Arial Unicode MS" panose="020B0604020202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460" y="146685"/>
            <a:ext cx="7916545" cy="521970"/>
          </a:xfrm>
          <a:prstGeom prst="rect">
            <a:avLst/>
          </a:prstGeom>
          <a:noFill/>
        </p:spPr>
        <p:txBody>
          <a:bodyPr wrap="square" rtlCol="0">
            <a:spAutoFit/>
          </a:bodyPr>
          <a:lstStyle/>
          <a:p>
            <a:r>
              <a:rPr lang="en-US" sz="2800" b="1" dirty="0">
                <a:solidFill>
                  <a:schemeClr val="bg1"/>
                </a:solidFill>
                <a:ea typeface="微软雅黑" panose="020B0503020204020204" pitchFamily="34" charset="-122"/>
              </a:rPr>
              <a:t>2.</a:t>
            </a:r>
            <a:r>
              <a:rPr sz="2800" b="1" dirty="0">
                <a:solidFill>
                  <a:schemeClr val="bg1"/>
                </a:solidFill>
                <a:ea typeface="微软雅黑" panose="020B0503020204020204" pitchFamily="34" charset="-122"/>
              </a:rPr>
              <a:t>Background and hypothesis</a:t>
            </a:r>
            <a:endParaRPr sz="2800" b="1" dirty="0">
              <a:solidFill>
                <a:schemeClr val="bg1"/>
              </a:solidFill>
              <a:ea typeface="微软雅黑" panose="020B0503020204020204" pitchFamily="34" charset="-122"/>
            </a:endParaRPr>
          </a:p>
        </p:txBody>
      </p:sp>
      <p:sp>
        <p:nvSpPr>
          <p:cNvPr id="3" name="文本框 2"/>
          <p:cNvSpPr txBox="1"/>
          <p:nvPr/>
        </p:nvSpPr>
        <p:spPr>
          <a:xfrm>
            <a:off x="207010" y="870585"/>
            <a:ext cx="11777980" cy="5234766"/>
          </a:xfrm>
          <a:prstGeom prst="rect">
            <a:avLst/>
          </a:prstGeom>
          <a:noFill/>
        </p:spPr>
        <p:txBody>
          <a:bodyPr wrap="square" rtlCol="0" anchor="t">
            <a:spAutoFit/>
          </a:bodyPr>
          <a:lstStyle/>
          <a:p>
            <a:pPr>
              <a:lnSpc>
                <a:spcPts val="2880"/>
              </a:lnSpc>
            </a:pPr>
            <a:r>
              <a:rPr lang="en-US" sz="2400" b="1" dirty="0">
                <a:ea typeface="Arial Unicode MS" panose="020B0604020202020204" charset="-122"/>
                <a:sym typeface="+mn-ea"/>
              </a:rPr>
              <a:t>Background</a:t>
            </a:r>
            <a:r>
              <a:rPr lang="en-US" altLang="zh-CN" sz="2400" b="1" dirty="0">
                <a:ea typeface="Arial Unicode MS" panose="020B0604020202020204" charset="-122"/>
                <a:sym typeface="+mn-ea"/>
              </a:rPr>
              <a:t>:</a:t>
            </a:r>
            <a:endParaRPr lang="en-US" altLang="zh-CN" sz="2400" b="1" dirty="0">
              <a:ea typeface="Arial Unicode MS" panose="020B0604020202020204" charset="-122"/>
              <a:sym typeface="+mn-ea"/>
            </a:endParaRPr>
          </a:p>
          <a:p>
            <a:pPr indent="508000" algn="just" fontAlgn="auto">
              <a:lnSpc>
                <a:spcPts val="2880"/>
              </a:lnSpc>
              <a:extLst>
                <a:ext uri="{35155182-B16C-46BC-9424-99874614C6A1}">
                  <wpsdc:indentchars xmlns:wpsdc="http://www.wps.cn/officeDocument/2017/drawingmlCustomData" val="200" checksum="282533468"/>
                </a:ext>
              </a:extLst>
            </a:pPr>
            <a:r>
              <a:rPr lang="en-US" sz="2000" dirty="0">
                <a:sym typeface="+mn-ea"/>
              </a:rPr>
              <a:t>1.Improvements in </a:t>
            </a:r>
            <a:r>
              <a:rPr lang="en-US" sz="2000" b="1" dirty="0">
                <a:solidFill>
                  <a:srgbClr val="FF0000"/>
                </a:solidFill>
                <a:sym typeface="+mn-ea"/>
              </a:rPr>
              <a:t>comparability</a:t>
            </a:r>
            <a:r>
              <a:rPr lang="en-US" sz="2000" dirty="0">
                <a:sym typeface="+mn-ea"/>
              </a:rPr>
              <a:t> and </a:t>
            </a:r>
            <a:r>
              <a:rPr lang="en-US" sz="2000" b="1" dirty="0">
                <a:solidFill>
                  <a:srgbClr val="FF0000"/>
                </a:solidFill>
                <a:sym typeface="+mn-ea"/>
              </a:rPr>
              <a:t>reporting quality</a:t>
            </a:r>
            <a:r>
              <a:rPr lang="en-US" sz="2000" dirty="0">
                <a:solidFill>
                  <a:srgbClr val="FF0000"/>
                </a:solidFill>
                <a:sym typeface="+mn-ea"/>
              </a:rPr>
              <a:t> </a:t>
            </a:r>
            <a:r>
              <a:rPr lang="en-US" sz="2000" dirty="0">
                <a:sym typeface="+mn-ea"/>
              </a:rPr>
              <a:t>are primary stated objectives of the International Accounting Standards Board (IASCF 2001).</a:t>
            </a:r>
            <a:endParaRPr lang="en-US" sz="2000" dirty="0">
              <a:sym typeface="+mn-ea"/>
            </a:endParaRPr>
          </a:p>
          <a:p>
            <a:pPr indent="508000" algn="just" fontAlgn="auto">
              <a:lnSpc>
                <a:spcPts val="2880"/>
              </a:lnSpc>
              <a:extLst>
                <a:ext uri="{35155182-B16C-46BC-9424-99874614C6A1}">
                  <wpsdc:indentchars xmlns:wpsdc="http://www.wps.cn/officeDocument/2017/drawingmlCustomData" val="200" checksum="282533468"/>
                </a:ext>
              </a:extLst>
            </a:pPr>
            <a:r>
              <a:rPr lang="en-US" sz="2000" dirty="0">
                <a:sym typeface="+mn-ea"/>
              </a:rPr>
              <a:t>2.They focus on four previously studied economic outcomes of adoption</a:t>
            </a:r>
            <a:r>
              <a:rPr lang="en-US" sz="2000" dirty="0">
                <a:solidFill>
                  <a:srgbClr val="FF0000"/>
                </a:solidFill>
                <a:sym typeface="+mn-ea"/>
              </a:rPr>
              <a:t>:</a:t>
            </a:r>
            <a:r>
              <a:rPr lang="en-US" sz="2000" b="1" dirty="0">
                <a:solidFill>
                  <a:srgbClr val="FF0000"/>
                </a:solidFill>
                <a:sym typeface="+mn-ea"/>
              </a:rPr>
              <a:t> firm valuations</a:t>
            </a:r>
            <a:r>
              <a:rPr lang="en-US" sz="2000" b="1" dirty="0" smtClean="0">
                <a:solidFill>
                  <a:srgbClr val="FF0000"/>
                </a:solidFill>
                <a:sym typeface="+mn-ea"/>
              </a:rPr>
              <a:t>, stock </a:t>
            </a:r>
            <a:r>
              <a:rPr lang="en-US" sz="2000" b="1" dirty="0">
                <a:solidFill>
                  <a:srgbClr val="FF0000"/>
                </a:solidFill>
                <a:sym typeface="+mn-ea"/>
              </a:rPr>
              <a:t>liquidity, analyst accuracy in forecasting income, and analyst agreement in forecasting income</a:t>
            </a:r>
            <a:r>
              <a:rPr lang="en-US" sz="2000" dirty="0">
                <a:sym typeface="+mn-ea"/>
              </a:rPr>
              <a:t>.</a:t>
            </a:r>
            <a:endParaRPr lang="en-US" sz="2000" dirty="0">
              <a:sym typeface="+mn-ea"/>
            </a:endParaRPr>
          </a:p>
          <a:p>
            <a:pPr indent="508000" algn="just" fontAlgn="auto">
              <a:lnSpc>
                <a:spcPts val="2880"/>
              </a:lnSpc>
              <a:extLst>
                <a:ext uri="{35155182-B16C-46BC-9424-99874614C6A1}">
                  <wpsdc:indentchars xmlns:wpsdc="http://www.wps.cn/officeDocument/2017/drawingmlCustomData" val="200" checksum="282533468"/>
                </a:ext>
              </a:extLst>
            </a:pPr>
            <a:r>
              <a:rPr lang="en-US" sz="2000" dirty="0">
                <a:sym typeface="+mn-ea"/>
              </a:rPr>
              <a:t>3. Prior papers have  found the 2005 mandatory adoption of IFRS is likely to lead to positive economic outcomes related to improvements in accounting comparability.</a:t>
            </a:r>
            <a:endParaRPr lang="en-US" sz="2000" dirty="0">
              <a:sym typeface="+mn-ea"/>
            </a:endParaRPr>
          </a:p>
          <a:p>
            <a:pPr indent="508000" algn="just" fontAlgn="auto">
              <a:lnSpc>
                <a:spcPts val="2880"/>
              </a:lnSpc>
              <a:extLst>
                <a:ext uri="{35155182-B16C-46BC-9424-99874614C6A1}">
                  <wpsdc:indentchars xmlns:wpsdc="http://www.wps.cn/officeDocument/2017/drawingmlCustomData" val="200" checksum="282533468"/>
                </a:ext>
              </a:extLst>
            </a:pPr>
            <a:r>
              <a:rPr lang="en-US" sz="2000" dirty="0">
                <a:sym typeface="+mn-ea"/>
              </a:rPr>
              <a:t>4.Prior research has also found evidence that higher reporting quality is associated with greater liquidity and higher firm valuations (Lang et al. 2012) and smaller analyst forecast errors and dispersion</a:t>
            </a:r>
            <a:r>
              <a:rPr lang="en-US" sz="2000" dirty="0" smtClean="0">
                <a:sym typeface="+mn-ea"/>
              </a:rPr>
              <a:t>.</a:t>
            </a:r>
            <a:endParaRPr lang="en-US" sz="2000" dirty="0" smtClean="0">
              <a:sym typeface="+mn-ea"/>
            </a:endParaRPr>
          </a:p>
          <a:p>
            <a:pPr indent="508000" algn="just" fontAlgn="auto">
              <a:lnSpc>
                <a:spcPts val="2880"/>
              </a:lnSpc>
              <a:extLst>
                <a:ext uri="{35155182-B16C-46BC-9424-99874614C6A1}">
                  <wpsdc:indentchars xmlns:wpsdc="http://www.wps.cn/officeDocument/2017/drawingmlCustomData" val="200" checksum="282533468"/>
                </a:ext>
              </a:extLst>
            </a:pPr>
            <a:endParaRPr lang="en-US" sz="2000" dirty="0" smtClean="0">
              <a:sym typeface="+mn-ea"/>
            </a:endParaRPr>
          </a:p>
          <a:p>
            <a:pPr>
              <a:lnSpc>
                <a:spcPts val="2880"/>
              </a:lnSpc>
            </a:pPr>
            <a:r>
              <a:rPr lang="en-US" altLang="zh-CN" sz="2400" b="1" dirty="0">
                <a:ea typeface="Arial Unicode MS" panose="020B0604020202020204" charset="-122"/>
                <a:sym typeface="+mn-ea"/>
              </a:rPr>
              <a:t>Hypothesis</a:t>
            </a:r>
            <a:r>
              <a:rPr lang="en-US" altLang="zh-CN" sz="2400" b="1" dirty="0" smtClean="0">
                <a:ea typeface="Arial Unicode MS" panose="020B0604020202020204" charset="-122"/>
                <a:sym typeface="+mn-ea"/>
              </a:rPr>
              <a:t>:</a:t>
            </a:r>
            <a:endParaRPr lang="en-US" altLang="zh-CN" sz="2000" b="1" dirty="0">
              <a:sym typeface="+mn-ea"/>
            </a:endParaRPr>
          </a:p>
          <a:p>
            <a:pPr indent="609600" algn="just" fontAlgn="auto">
              <a:lnSpc>
                <a:spcPts val="2880"/>
              </a:lnSpc>
            </a:pPr>
            <a:r>
              <a:rPr lang="en-US" altLang="zh-CN" sz="2000" dirty="0">
                <a:sym typeface="+mn-ea"/>
              </a:rPr>
              <a:t>R</a:t>
            </a:r>
            <a:r>
              <a:rPr lang="zh-CN" altLang="en-US" sz="2000" dirty="0">
                <a:sym typeface="+mn-ea"/>
              </a:rPr>
              <a:t>elative to improvements in reporting quality</a:t>
            </a:r>
            <a:r>
              <a:rPr lang="en-US" altLang="zh-CN" sz="2000" dirty="0">
                <a:sym typeface="+mn-ea"/>
              </a:rPr>
              <a:t>, </a:t>
            </a:r>
            <a:r>
              <a:rPr lang="zh-CN" altLang="en-US" sz="2000" dirty="0"/>
              <a:t>Improvements comparability have a greater positive effect on the valuation, liquidity, and analyst outcomes of mandatory IFRS adoption </a:t>
            </a:r>
            <a:r>
              <a:rPr lang="zh-CN" altLang="en-US" sz="2000" dirty="0">
                <a:sym typeface="+mn-ea"/>
              </a:rPr>
              <a:t> in cross-country accounting</a:t>
            </a:r>
            <a:r>
              <a:rPr lang="en-US" altLang="zh-CN" sz="2000" dirty="0">
                <a:sym typeface="+mn-ea"/>
              </a:rPr>
              <a:t>.</a:t>
            </a:r>
            <a:endParaRPr lang="en-US" altLang="zh-CN" sz="2000" dirty="0">
              <a:sym typeface="+mn-ea"/>
            </a:endParaRPr>
          </a:p>
          <a:p>
            <a:pPr indent="508000" algn="just" fontAlgn="auto">
              <a:extLst>
                <a:ext uri="{35155182-B16C-46BC-9424-99874614C6A1}">
                  <wpsdc:indentchars xmlns:wpsdc="http://www.wps.cn/officeDocument/2017/drawingmlCustomData" val="200" checksum="282533468"/>
                </a:ext>
              </a:extLst>
            </a:pPr>
            <a:endParaRPr lang="en-US"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19992" y="146700"/>
            <a:ext cx="8511307" cy="521970"/>
          </a:xfrm>
          <a:prstGeom prst="rect">
            <a:avLst/>
          </a:prstGeom>
          <a:noFill/>
        </p:spPr>
        <p:txBody>
          <a:bodyPr wrap="square" rtlCol="0">
            <a:spAutoFit/>
          </a:bodyPr>
          <a:lstStyle/>
          <a:p>
            <a:r>
              <a:rPr lang="en-US" altLang="zh-CN" sz="2800" b="1" dirty="0" smtClean="0">
                <a:solidFill>
                  <a:schemeClr val="bg1"/>
                </a:solidFill>
                <a:ea typeface="微软雅黑" panose="020B0503020204020204" pitchFamily="34" charset="-122"/>
              </a:rPr>
              <a:t>3.</a:t>
            </a:r>
            <a:r>
              <a:rPr lang="zh-CN" altLang="en-US" sz="2800" b="1" dirty="0" smtClean="0">
                <a:solidFill>
                  <a:schemeClr val="bg1"/>
                </a:solidFill>
                <a:ea typeface="微软雅黑" panose="020B0503020204020204" pitchFamily="34" charset="-122"/>
              </a:rPr>
              <a:t>Sample </a:t>
            </a:r>
            <a:r>
              <a:rPr lang="zh-CN" altLang="en-US" sz="2800" b="1" dirty="0">
                <a:solidFill>
                  <a:schemeClr val="bg1"/>
                </a:solidFill>
                <a:ea typeface="微软雅黑" panose="020B0503020204020204" pitchFamily="34" charset="-122"/>
              </a:rPr>
              <a:t>selection and research design</a:t>
            </a:r>
            <a:endParaRPr lang="zh-CN" altLang="en-US" sz="2800" b="1" dirty="0">
              <a:solidFill>
                <a:schemeClr val="bg1"/>
              </a:solidFill>
              <a:ea typeface="微软雅黑" panose="020B0503020204020204" pitchFamily="34" charset="-122"/>
            </a:endParaRPr>
          </a:p>
        </p:txBody>
      </p:sp>
      <p:sp>
        <p:nvSpPr>
          <p:cNvPr id="2" name="矩形 1"/>
          <p:cNvSpPr/>
          <p:nvPr/>
        </p:nvSpPr>
        <p:spPr>
          <a:xfrm>
            <a:off x="83820" y="817245"/>
            <a:ext cx="11262995" cy="2306955"/>
          </a:xfrm>
          <a:prstGeom prst="rect">
            <a:avLst/>
          </a:prstGeom>
        </p:spPr>
        <p:txBody>
          <a:bodyPr wrap="square">
            <a:spAutoFit/>
          </a:bodyPr>
          <a:p>
            <a:pPr>
              <a:lnSpc>
                <a:spcPts val="2880"/>
              </a:lnSpc>
            </a:pPr>
            <a:r>
              <a:rPr lang="en-US" altLang="zh-CN" sz="2400" b="1" dirty="0">
                <a:ea typeface="微软雅黑" panose="020B0503020204020204" pitchFamily="34" charset="-122"/>
                <a:sym typeface="+mn-ea"/>
              </a:rPr>
              <a:t>Sample selection:</a:t>
            </a:r>
            <a:endParaRPr lang="en-US" altLang="zh-CN" sz="2400" b="1" dirty="0">
              <a:ea typeface="微软雅黑" panose="020B0503020204020204" pitchFamily="34" charset="-122"/>
              <a:sym typeface="+mn-ea"/>
            </a:endParaRPr>
          </a:p>
          <a:p>
            <a:pPr indent="508000" algn="just" fontAlgn="auto">
              <a:lnSpc>
                <a:spcPts val="2880"/>
              </a:lnSpc>
            </a:pPr>
            <a:r>
              <a:rPr lang="en-US" altLang="zh-CN" b="1" dirty="0">
                <a:ea typeface="微软雅黑" panose="020B0503020204020204" pitchFamily="34" charset="-122"/>
                <a:sym typeface="+mn-ea"/>
              </a:rPr>
              <a:t>two time periods :</a:t>
            </a:r>
            <a:r>
              <a:rPr lang="en-US" altLang="zh-CN" dirty="0">
                <a:ea typeface="微软雅黑" panose="020B0503020204020204" pitchFamily="34" charset="-122"/>
                <a:sym typeface="+mn-ea"/>
              </a:rPr>
              <a:t>a</a:t>
            </a:r>
            <a:r>
              <a:rPr lang="en-US" altLang="zh-CN" b="1" dirty="0">
                <a:solidFill>
                  <a:srgbClr val="FF0000"/>
                </a:solidFill>
                <a:ea typeface="微软雅黑" panose="020B0503020204020204" pitchFamily="34" charset="-122"/>
                <a:sym typeface="+mn-ea"/>
              </a:rPr>
              <a:t> pre-adoption period</a:t>
            </a:r>
            <a:r>
              <a:rPr lang="en-US" altLang="zh-CN" dirty="0">
                <a:ea typeface="微软雅黑" panose="020B0503020204020204" pitchFamily="34" charset="-122"/>
                <a:sym typeface="+mn-ea"/>
              </a:rPr>
              <a:t> (2001–2004) &amp;</a:t>
            </a:r>
            <a:r>
              <a:rPr lang="en-US" altLang="zh-CN" b="1" dirty="0">
                <a:solidFill>
                  <a:srgbClr val="FF0000"/>
                </a:solidFill>
                <a:ea typeface="微软雅黑" panose="020B0503020204020204" pitchFamily="34" charset="-122"/>
                <a:sym typeface="+mn-ea"/>
              </a:rPr>
              <a:t>a post-adoption period</a:t>
            </a:r>
            <a:r>
              <a:rPr lang="en-US" altLang="zh-CN" dirty="0">
                <a:ea typeface="微软雅黑" panose="020B0503020204020204" pitchFamily="34" charset="-122"/>
                <a:sym typeface="+mn-ea"/>
              </a:rPr>
              <a:t> (2005–2008).</a:t>
            </a:r>
            <a:endParaRPr lang="en-US" altLang="zh-CN" dirty="0">
              <a:ea typeface="微软雅黑" panose="020B0503020204020204" pitchFamily="34" charset="-122"/>
              <a:sym typeface="+mn-ea"/>
            </a:endParaRPr>
          </a:p>
          <a:p>
            <a:pPr indent="508000" algn="just" fontAlgn="auto">
              <a:lnSpc>
                <a:spcPts val="2880"/>
              </a:lnSpc>
            </a:pPr>
            <a:r>
              <a:rPr lang="en-US" altLang="zh-CN" b="1" dirty="0">
                <a:ea typeface="微软雅黑" panose="020B0503020204020204" pitchFamily="34" charset="-122"/>
                <a:sym typeface="+mn-ea"/>
              </a:rPr>
              <a:t>data source</a:t>
            </a:r>
            <a:r>
              <a:rPr lang="zh-CN" altLang="en-US" b="1" dirty="0">
                <a:ea typeface="微软雅黑" panose="020B0503020204020204" pitchFamily="34" charset="-122"/>
                <a:sym typeface="+mn-ea"/>
              </a:rPr>
              <a:t>：</a:t>
            </a:r>
            <a:r>
              <a:rPr lang="en-US" altLang="zh-CN" dirty="0">
                <a:ea typeface="微软雅黑" panose="020B0503020204020204" pitchFamily="34" charset="-122"/>
                <a:sym typeface="+mn-ea"/>
              </a:rPr>
              <a:t>final constant sample contains 1,861 firms (14,888 firm-years) from 23 countries </a:t>
            </a:r>
            <a:r>
              <a:rPr lang="en-US" altLang="zh-CN" dirty="0" err="1">
                <a:ea typeface="微软雅黑" panose="020B0503020204020204" pitchFamily="34" charset="-122"/>
                <a:sym typeface="+mn-ea"/>
              </a:rPr>
              <a:t>thatadopted</a:t>
            </a:r>
            <a:r>
              <a:rPr lang="en-US" altLang="zh-CN" dirty="0">
                <a:ea typeface="微软雅黑" panose="020B0503020204020204" pitchFamily="34" charset="-122"/>
                <a:sym typeface="+mn-ea"/>
              </a:rPr>
              <a:t> IFRS for the first time when it became mandatory in 2005.</a:t>
            </a:r>
            <a:endParaRPr lang="en-US" altLang="zh-CN" dirty="0">
              <a:ea typeface="微软雅黑" panose="020B0503020204020204" pitchFamily="34" charset="-122"/>
              <a:sym typeface="+mn-ea"/>
            </a:endParaRPr>
          </a:p>
          <a:p>
            <a:pPr indent="508000" algn="just" fontAlgn="auto">
              <a:lnSpc>
                <a:spcPts val="2880"/>
              </a:lnSpc>
            </a:pPr>
            <a:r>
              <a:rPr lang="en-US" altLang="zh-CN" b="1" dirty="0">
                <a:ea typeface="微软雅黑" panose="020B0503020204020204" pitchFamily="34" charset="-122"/>
                <a:sym typeface="+mn-ea"/>
              </a:rPr>
              <a:t>data conditions</a:t>
            </a:r>
            <a:r>
              <a:rPr lang="zh-CN" altLang="en-US" b="1" dirty="0">
                <a:ea typeface="微软雅黑" panose="020B0503020204020204" pitchFamily="34" charset="-122"/>
                <a:sym typeface="+mn-ea"/>
              </a:rPr>
              <a:t>：</a:t>
            </a:r>
            <a:r>
              <a:rPr lang="en-US" altLang="zh-CN" dirty="0">
                <a:ea typeface="微软雅黑" panose="020B0503020204020204" pitchFamily="34" charset="-122"/>
                <a:sym typeface="+mn-ea"/>
              </a:rPr>
              <a:t>non-financial public firms &amp; exclude firms that not present for the entire eight-year sample period &amp; exclude firms with missing data.</a:t>
            </a:r>
            <a:endParaRPr lang="en-US" altLang="zh-CN" dirty="0">
              <a:ea typeface="微软雅黑" panose="020B0503020204020204" pitchFamily="34" charset="-122"/>
              <a:sym typeface="+mn-ea"/>
            </a:endParaRPr>
          </a:p>
        </p:txBody>
      </p:sp>
      <p:pic>
        <p:nvPicPr>
          <p:cNvPr id="4" name="图片 3" descr="1"/>
          <p:cNvPicPr>
            <a:picLocks noChangeAspect="1"/>
          </p:cNvPicPr>
          <p:nvPr/>
        </p:nvPicPr>
        <p:blipFill>
          <a:blip r:embed="rId1"/>
          <a:stretch>
            <a:fillRect/>
          </a:stretch>
        </p:blipFill>
        <p:spPr>
          <a:xfrm>
            <a:off x="238760" y="3145790"/>
            <a:ext cx="11108055" cy="3069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19992" y="146700"/>
            <a:ext cx="8511307" cy="521970"/>
          </a:xfrm>
          <a:prstGeom prst="rect">
            <a:avLst/>
          </a:prstGeom>
          <a:noFill/>
        </p:spPr>
        <p:txBody>
          <a:bodyPr wrap="square" rtlCol="0">
            <a:spAutoFit/>
          </a:bodyPr>
          <a:lstStyle/>
          <a:p>
            <a:r>
              <a:rPr lang="en-US" altLang="zh-CN" sz="2800" b="1" dirty="0" smtClean="0">
                <a:solidFill>
                  <a:schemeClr val="bg1"/>
                </a:solidFill>
                <a:ea typeface="微软雅黑" panose="020B0503020204020204" pitchFamily="34" charset="-122"/>
              </a:rPr>
              <a:t>3.</a:t>
            </a:r>
            <a:r>
              <a:rPr lang="zh-CN" altLang="en-US" sz="2800" b="1" dirty="0" smtClean="0">
                <a:solidFill>
                  <a:schemeClr val="bg1"/>
                </a:solidFill>
                <a:ea typeface="微软雅黑" panose="020B0503020204020204" pitchFamily="34" charset="-122"/>
              </a:rPr>
              <a:t>Sample </a:t>
            </a:r>
            <a:r>
              <a:rPr lang="zh-CN" altLang="en-US" sz="2800" b="1" dirty="0">
                <a:solidFill>
                  <a:schemeClr val="bg1"/>
                </a:solidFill>
                <a:ea typeface="微软雅黑" panose="020B0503020204020204" pitchFamily="34" charset="-122"/>
              </a:rPr>
              <a:t>selection and research design</a:t>
            </a:r>
            <a:endParaRPr lang="zh-CN" altLang="en-US" sz="2800" b="1" dirty="0">
              <a:solidFill>
                <a:schemeClr val="bg1"/>
              </a:solidFill>
              <a:ea typeface="微软雅黑" panose="020B0503020204020204" pitchFamily="34" charset="-122"/>
            </a:endParaRPr>
          </a:p>
        </p:txBody>
      </p:sp>
      <p:sp>
        <p:nvSpPr>
          <p:cNvPr id="3" name="文本框 2"/>
          <p:cNvSpPr txBox="1"/>
          <p:nvPr/>
        </p:nvSpPr>
        <p:spPr>
          <a:xfrm>
            <a:off x="76201" y="799465"/>
            <a:ext cx="12030074" cy="5298886"/>
          </a:xfrm>
          <a:prstGeom prst="rect">
            <a:avLst/>
          </a:prstGeom>
          <a:noFill/>
        </p:spPr>
        <p:txBody>
          <a:bodyPr wrap="square" rtlCol="0" anchor="t">
            <a:spAutoFit/>
          </a:bodyPr>
          <a:lstStyle/>
          <a:p>
            <a:pPr algn="just" fontAlgn="auto">
              <a:lnSpc>
                <a:spcPts val="2880"/>
              </a:lnSpc>
            </a:pPr>
            <a:r>
              <a:rPr lang="en-US" altLang="zh-CN" sz="2000" b="1" dirty="0" smtClean="0">
                <a:ea typeface="微软雅黑" panose="020B0503020204020204" pitchFamily="34" charset="-122"/>
                <a:sym typeface="+mn-ea"/>
              </a:rPr>
              <a:t>Variables </a:t>
            </a:r>
            <a:r>
              <a:rPr lang="en-US" altLang="zh-CN" sz="2000" b="1" dirty="0">
                <a:ea typeface="微软雅黑" panose="020B0503020204020204" pitchFamily="34" charset="-122"/>
                <a:sym typeface="+mn-ea"/>
              </a:rPr>
              <a:t>definitions</a:t>
            </a:r>
            <a:r>
              <a:rPr lang="en-US" altLang="zh-CN" sz="2000" b="1" dirty="0" smtClean="0">
                <a:ea typeface="微软雅黑" panose="020B0503020204020204" pitchFamily="34" charset="-122"/>
                <a:sym typeface="+mn-ea"/>
              </a:rPr>
              <a:t>:</a:t>
            </a:r>
            <a:endParaRPr lang="en-US" altLang="zh-CN" sz="2000" b="1" dirty="0" smtClean="0">
              <a:ea typeface="微软雅黑" panose="020B0503020204020204" pitchFamily="34" charset="-122"/>
              <a:sym typeface="+mn-ea"/>
            </a:endParaRPr>
          </a:p>
          <a:p>
            <a:pPr indent="467995" algn="just">
              <a:lnSpc>
                <a:spcPts val="2880"/>
              </a:lnSpc>
            </a:pPr>
            <a:r>
              <a:rPr lang="en-US" altLang="zh-CN" sz="2000" b="1" dirty="0" smtClean="0">
                <a:ea typeface="微软雅黑" panose="020B0503020204020204" pitchFamily="34" charset="-122"/>
                <a:sym typeface="+mn-ea"/>
              </a:rPr>
              <a:t>Comparability</a:t>
            </a:r>
            <a:r>
              <a:rPr lang="zh-CN" altLang="en-US" sz="2000" b="1" dirty="0" smtClean="0">
                <a:ea typeface="微软雅黑" panose="020B0503020204020204" pitchFamily="34" charset="-122"/>
                <a:sym typeface="+mn-ea"/>
              </a:rPr>
              <a:t>：</a:t>
            </a:r>
            <a:r>
              <a:rPr lang="en-US" altLang="zh-CN" sz="2000" dirty="0" smtClean="0">
                <a:ea typeface="微软雅黑" panose="020B0503020204020204" pitchFamily="34" charset="-122"/>
                <a:sym typeface="+mn-ea"/>
              </a:rPr>
              <a:t> </a:t>
            </a:r>
            <a:r>
              <a:rPr lang="en-US" altLang="zh-CN" sz="2000" b="1" dirty="0">
                <a:solidFill>
                  <a:srgbClr val="FF0000"/>
                </a:solidFill>
                <a:ea typeface="微软雅黑" panose="020B0503020204020204" pitchFamily="34" charset="-122"/>
                <a:sym typeface="+mn-ea"/>
              </a:rPr>
              <a:t>they report similar accounting amounts when they experience similar economic </a:t>
            </a:r>
            <a:r>
              <a:rPr lang="en-US" altLang="zh-CN" sz="2000" b="1" dirty="0" smtClean="0">
                <a:solidFill>
                  <a:srgbClr val="FF0000"/>
                </a:solidFill>
                <a:ea typeface="微软雅黑" panose="020B0503020204020204" pitchFamily="34" charset="-122"/>
                <a:sym typeface="+mn-ea"/>
              </a:rPr>
              <a:t>outcomes.</a:t>
            </a:r>
            <a:endParaRPr lang="en-US" altLang="zh-CN" sz="2000" b="1" dirty="0">
              <a:solidFill>
                <a:srgbClr val="FF0000"/>
              </a:solidFill>
              <a:ea typeface="微软雅黑" panose="020B0503020204020204" pitchFamily="34" charset="-122"/>
              <a:sym typeface="+mn-ea"/>
            </a:endParaRPr>
          </a:p>
          <a:p>
            <a:pPr algn="just" fontAlgn="auto">
              <a:lnSpc>
                <a:spcPts val="2880"/>
              </a:lnSpc>
            </a:pPr>
            <a:r>
              <a:rPr lang="en-US" altLang="zh-CN" sz="2000" dirty="0">
                <a:ea typeface="微软雅黑" panose="020B0503020204020204" pitchFamily="34" charset="-122"/>
                <a:sym typeface="+mn-ea"/>
              </a:rPr>
              <a:t>The paper  use </a:t>
            </a:r>
            <a:r>
              <a:rPr lang="en-US" altLang="zh-CN" sz="2000" b="1" dirty="0">
                <a:solidFill>
                  <a:srgbClr val="FF0000"/>
                </a:solidFill>
                <a:ea typeface="微软雅黑" panose="020B0503020204020204" pitchFamily="34" charset="-122"/>
                <a:sym typeface="+mn-ea"/>
              </a:rPr>
              <a:t>three related measures </a:t>
            </a:r>
            <a:r>
              <a:rPr lang="en-US" altLang="zh-CN" sz="2000" dirty="0">
                <a:ea typeface="微软雅黑" panose="020B0503020204020204" pitchFamily="34" charset="-122"/>
                <a:sym typeface="+mn-ea"/>
              </a:rPr>
              <a:t>to assess cross-country accounting </a:t>
            </a:r>
            <a:r>
              <a:rPr lang="en-US" altLang="zh-CN" sz="2000" dirty="0" smtClean="0">
                <a:ea typeface="微软雅黑" panose="020B0503020204020204" pitchFamily="34" charset="-122"/>
                <a:sym typeface="+mn-ea"/>
              </a:rPr>
              <a:t>comparability</a:t>
            </a:r>
            <a:r>
              <a:rPr lang="en-US" altLang="zh-CN" sz="2000" dirty="0">
                <a:ea typeface="微软雅黑" panose="020B0503020204020204" pitchFamily="34" charset="-122"/>
                <a:sym typeface="+mn-ea"/>
              </a:rPr>
              <a:t>.(</a:t>
            </a:r>
            <a:r>
              <a:rPr lang="en-US" altLang="zh-CN" sz="2000" dirty="0" smtClean="0">
                <a:ea typeface="微软雅黑" panose="020B0503020204020204" pitchFamily="34" charset="-122"/>
                <a:sym typeface="+mn-ea"/>
              </a:rPr>
              <a:t>1)</a:t>
            </a:r>
            <a:r>
              <a:rPr lang="en-US" altLang="zh-CN" sz="2000" b="1" dirty="0" err="1" smtClean="0">
                <a:solidFill>
                  <a:srgbClr val="FF0000"/>
                </a:solidFill>
                <a:ea typeface="微软雅黑" panose="020B0503020204020204" pitchFamily="34" charset="-122"/>
                <a:sym typeface="+mn-ea"/>
              </a:rPr>
              <a:t>CompAcct</a:t>
            </a:r>
            <a:r>
              <a:rPr lang="en-US" altLang="zh-CN" sz="2000" dirty="0" err="1" smtClean="0">
                <a:ea typeface="微软雅黑" panose="020B0503020204020204" pitchFamily="34" charset="-122"/>
                <a:sym typeface="+mn-ea"/>
              </a:rPr>
              <a:t>:use</a:t>
            </a:r>
            <a:r>
              <a:rPr lang="en-US" altLang="zh-CN" sz="2000" dirty="0" smtClean="0">
                <a:ea typeface="微软雅黑" panose="020B0503020204020204" pitchFamily="34" charset="-122"/>
                <a:sym typeface="+mn-ea"/>
              </a:rPr>
              <a:t> </a:t>
            </a:r>
            <a:r>
              <a:rPr lang="en-US" altLang="zh-CN" sz="2000" dirty="0">
                <a:ea typeface="微软雅黑" panose="020B0503020204020204" pitchFamily="34" charset="-122"/>
                <a:sym typeface="+mn-ea"/>
              </a:rPr>
              <a:t>an earnings-return </a:t>
            </a:r>
            <a:r>
              <a:rPr lang="en-US" altLang="zh-CN" sz="2000" dirty="0" smtClean="0">
                <a:ea typeface="微软雅黑" panose="020B0503020204020204" pitchFamily="34" charset="-122"/>
                <a:sym typeface="+mn-ea"/>
              </a:rPr>
              <a:t>regression to </a:t>
            </a:r>
            <a:r>
              <a:rPr lang="en-US" altLang="zh-CN" sz="2000" dirty="0">
                <a:ea typeface="微软雅黑" panose="020B0503020204020204" pitchFamily="34" charset="-122"/>
                <a:sym typeface="+mn-ea"/>
              </a:rPr>
              <a:t>estimate a firm’s mapping between economic events and accounting outcomes;(2) </a:t>
            </a:r>
            <a:r>
              <a:rPr lang="en-US" altLang="zh-CN" sz="2000" b="1" dirty="0" err="1">
                <a:solidFill>
                  <a:srgbClr val="FF0000"/>
                </a:solidFill>
                <a:ea typeface="微软雅黑" panose="020B0503020204020204" pitchFamily="34" charset="-122"/>
                <a:sym typeface="+mn-ea"/>
              </a:rPr>
              <a:t>CompCF</a:t>
            </a:r>
            <a:r>
              <a:rPr lang="en-US" altLang="zh-CN" sz="2000" dirty="0">
                <a:ea typeface="微软雅黑" panose="020B0503020204020204" pitchFamily="34" charset="-122"/>
                <a:sym typeface="+mn-ea"/>
              </a:rPr>
              <a:t>: uses a </a:t>
            </a:r>
            <a:r>
              <a:rPr lang="en-US" altLang="zh-CN" sz="2000" dirty="0" smtClean="0">
                <a:ea typeface="微软雅黑" panose="020B0503020204020204" pitchFamily="34" charset="-122"/>
                <a:sym typeface="+mn-ea"/>
              </a:rPr>
              <a:t>regression of </a:t>
            </a:r>
            <a:r>
              <a:rPr lang="en-US" altLang="zh-CN" sz="2000" dirty="0">
                <a:ea typeface="微软雅黑" panose="020B0503020204020204" pitchFamily="34" charset="-122"/>
                <a:sym typeface="+mn-ea"/>
              </a:rPr>
              <a:t>earnings on subsequent year’s cash flow to estimate a firm’s mapping between </a:t>
            </a:r>
            <a:r>
              <a:rPr lang="en-US" altLang="zh-CN" sz="2000" dirty="0" smtClean="0">
                <a:ea typeface="微软雅黑" panose="020B0503020204020204" pitchFamily="34" charset="-122"/>
                <a:sym typeface="+mn-ea"/>
              </a:rPr>
              <a:t>economic outcomes </a:t>
            </a:r>
            <a:r>
              <a:rPr lang="en-US" altLang="zh-CN" sz="2000" dirty="0">
                <a:ea typeface="微软雅黑" panose="020B0503020204020204" pitchFamily="34" charset="-122"/>
                <a:sym typeface="+mn-ea"/>
              </a:rPr>
              <a:t>and accounting amounts;(3) </a:t>
            </a:r>
            <a:r>
              <a:rPr lang="en-US" altLang="zh-CN" sz="2000" b="1" dirty="0" err="1" smtClean="0">
                <a:solidFill>
                  <a:srgbClr val="FF0000"/>
                </a:solidFill>
                <a:ea typeface="微软雅黑" panose="020B0503020204020204" pitchFamily="34" charset="-122"/>
                <a:sym typeface="+mn-ea"/>
              </a:rPr>
              <a:t>CompAccrual</a:t>
            </a:r>
            <a:r>
              <a:rPr lang="en-US" altLang="zh-CN" sz="2000" dirty="0">
                <a:ea typeface="微软雅黑" panose="020B0503020204020204" pitchFamily="34" charset="-122"/>
                <a:sym typeface="+mn-ea"/>
              </a:rPr>
              <a:t>: uses contemporaneous cash flows and accruals to proxy for </a:t>
            </a:r>
            <a:r>
              <a:rPr lang="en-US" altLang="zh-CN" sz="2000" dirty="0" smtClean="0">
                <a:ea typeface="微软雅黑" panose="020B0503020204020204" pitchFamily="34" charset="-122"/>
                <a:sym typeface="+mn-ea"/>
              </a:rPr>
              <a:t>eco-</a:t>
            </a:r>
            <a:r>
              <a:rPr lang="en-US" altLang="zh-CN" sz="2000" dirty="0" err="1" smtClean="0">
                <a:ea typeface="微软雅黑" panose="020B0503020204020204" pitchFamily="34" charset="-122"/>
                <a:sym typeface="+mn-ea"/>
              </a:rPr>
              <a:t>nomic</a:t>
            </a:r>
            <a:r>
              <a:rPr lang="en-US" altLang="zh-CN" sz="2000" dirty="0" smtClean="0">
                <a:ea typeface="微软雅黑" panose="020B0503020204020204" pitchFamily="34" charset="-122"/>
                <a:sym typeface="+mn-ea"/>
              </a:rPr>
              <a:t> </a:t>
            </a:r>
            <a:r>
              <a:rPr lang="en-US" altLang="zh-CN" sz="2000" dirty="0">
                <a:ea typeface="微软雅黑" panose="020B0503020204020204" pitchFamily="34" charset="-122"/>
                <a:sym typeface="+mn-ea"/>
              </a:rPr>
              <a:t>events and accounting </a:t>
            </a:r>
            <a:r>
              <a:rPr lang="en-US" altLang="zh-CN" sz="2000" dirty="0" smtClean="0">
                <a:ea typeface="微软雅黑" panose="020B0503020204020204" pitchFamily="34" charset="-122"/>
                <a:sym typeface="+mn-ea"/>
              </a:rPr>
              <a:t>amounts.</a:t>
            </a:r>
            <a:endParaRPr lang="en-US" altLang="zh-CN" sz="2000" dirty="0" smtClean="0">
              <a:ea typeface="微软雅黑" panose="020B0503020204020204" pitchFamily="34" charset="-122"/>
              <a:sym typeface="+mn-ea"/>
            </a:endParaRPr>
          </a:p>
          <a:p>
            <a:pPr>
              <a:lnSpc>
                <a:spcPts val="2880"/>
              </a:lnSpc>
            </a:pPr>
            <a:r>
              <a:rPr lang="en-US" altLang="zh-CN" sz="2000" b="1" dirty="0" smtClean="0">
                <a:ea typeface="微软雅黑" panose="020B0503020204020204" pitchFamily="34" charset="-122"/>
                <a:sym typeface="+mn-ea"/>
              </a:rPr>
              <a:t>         </a:t>
            </a:r>
            <a:endParaRPr lang="en-US" altLang="zh-CN" sz="2000" b="1" dirty="0" smtClean="0">
              <a:ea typeface="微软雅黑" panose="020B0503020204020204" pitchFamily="34" charset="-122"/>
              <a:sym typeface="+mn-ea"/>
            </a:endParaRPr>
          </a:p>
          <a:p>
            <a:pPr algn="just">
              <a:lnSpc>
                <a:spcPts val="2880"/>
              </a:lnSpc>
            </a:pPr>
            <a:r>
              <a:rPr lang="en-US" altLang="zh-CN" sz="2000" b="1" dirty="0">
                <a:ea typeface="微软雅黑" panose="020B0503020204020204" pitchFamily="34" charset="-122"/>
                <a:sym typeface="+mn-ea"/>
              </a:rPr>
              <a:t> </a:t>
            </a:r>
            <a:r>
              <a:rPr lang="en-US" altLang="zh-CN" sz="2000" b="1" dirty="0" smtClean="0">
                <a:ea typeface="微软雅黑" panose="020B0503020204020204" pitchFamily="34" charset="-122"/>
                <a:sym typeface="+mn-ea"/>
              </a:rPr>
              <a:t>        Reporting </a:t>
            </a:r>
            <a:r>
              <a:rPr lang="en-US" altLang="zh-CN" sz="2000" b="1" dirty="0">
                <a:ea typeface="微软雅黑" panose="020B0503020204020204" pitchFamily="34" charset="-122"/>
                <a:sym typeface="+mn-ea"/>
              </a:rPr>
              <a:t>quality :  </a:t>
            </a:r>
            <a:r>
              <a:rPr lang="en-US" altLang="zh-CN" sz="2000" dirty="0">
                <a:ea typeface="微软雅黑" panose="020B0503020204020204" pitchFamily="34" charset="-122"/>
                <a:sym typeface="+mn-ea"/>
              </a:rPr>
              <a:t>use </a:t>
            </a:r>
            <a:r>
              <a:rPr lang="en-US" altLang="zh-CN" sz="2000" b="1" dirty="0">
                <a:solidFill>
                  <a:srgbClr val="FF0000"/>
                </a:solidFill>
                <a:ea typeface="微软雅黑" panose="020B0503020204020204" pitchFamily="34" charset="-122"/>
                <a:sym typeface="+mn-ea"/>
              </a:rPr>
              <a:t>three measures </a:t>
            </a:r>
            <a:r>
              <a:rPr lang="en-US" altLang="zh-CN" sz="2000" dirty="0">
                <a:ea typeface="微软雅黑" panose="020B0503020204020204" pitchFamily="34" charset="-122"/>
                <a:sym typeface="+mn-ea"/>
              </a:rPr>
              <a:t>of reporting quality:</a:t>
            </a:r>
            <a:r>
              <a:rPr lang="en-US" altLang="zh-CN" sz="2000" dirty="0">
                <a:ea typeface="微软雅黑" panose="020B0503020204020204" pitchFamily="34" charset="-122"/>
                <a:sym typeface="Wingdings" panose="05000000000000000000" pitchFamily="2" charset="2"/>
              </a:rPr>
              <a:t>(1) </a:t>
            </a:r>
            <a:r>
              <a:rPr lang="en-US" altLang="zh-CN" sz="2000" b="1" dirty="0">
                <a:solidFill>
                  <a:srgbClr val="FF0000"/>
                </a:solidFill>
                <a:ea typeface="微软雅黑" panose="020B0503020204020204" pitchFamily="34" charset="-122"/>
                <a:sym typeface="Wingdings" panose="05000000000000000000" pitchFamily="2" charset="2"/>
              </a:rPr>
              <a:t>q(ACC, CF): </a:t>
            </a:r>
            <a:r>
              <a:rPr lang="en-US" altLang="zh-CN" sz="2000" dirty="0">
                <a:ea typeface="微软雅黑" panose="020B0503020204020204" pitchFamily="34" charset="-122"/>
                <a:sym typeface="Wingdings" panose="05000000000000000000" pitchFamily="2" charset="2"/>
              </a:rPr>
              <a:t>the firm-level correlation between accruals and operating cash flows, both scaled by beginning assets;(2)</a:t>
            </a:r>
            <a:r>
              <a:rPr lang="en-US" altLang="zh-CN" sz="2000" b="1" dirty="0">
                <a:solidFill>
                  <a:srgbClr val="FF0000"/>
                </a:solidFill>
                <a:ea typeface="微软雅黑" panose="020B0503020204020204" pitchFamily="34" charset="-122"/>
                <a:sym typeface="Wingdings" panose="05000000000000000000" pitchFamily="2" charset="2"/>
              </a:rPr>
              <a:t>AQ1: </a:t>
            </a:r>
            <a:r>
              <a:rPr lang="en-US" altLang="zh-CN" sz="2000" dirty="0">
                <a:ea typeface="微软雅黑" panose="020B0503020204020204" pitchFamily="34" charset="-122"/>
                <a:sym typeface="Wingdings" panose="05000000000000000000" pitchFamily="2" charset="2"/>
              </a:rPr>
              <a:t>the standard deviation of residuals from the pooled regression of accruals on prior year, current year, and subsequent year cash flows ; (3) </a:t>
            </a:r>
            <a:r>
              <a:rPr lang="en-US" altLang="zh-CN" sz="2000" b="1" dirty="0">
                <a:solidFill>
                  <a:srgbClr val="FF0000"/>
                </a:solidFill>
                <a:ea typeface="微软雅黑" panose="020B0503020204020204" pitchFamily="34" charset="-122"/>
                <a:sym typeface="Wingdings" panose="05000000000000000000" pitchFamily="2" charset="2"/>
              </a:rPr>
              <a:t>AQ2: </a:t>
            </a:r>
            <a:r>
              <a:rPr lang="en-US" altLang="zh-CN" sz="2000" dirty="0">
                <a:ea typeface="微软雅黑" panose="020B0503020204020204" pitchFamily="34" charset="-122"/>
                <a:sym typeface="Wingdings" panose="05000000000000000000" pitchFamily="2" charset="2"/>
              </a:rPr>
              <a:t>equal  to the ratio of the standard deviation of residuals from equation.</a:t>
            </a:r>
            <a:endParaRPr lang="en-US" altLang="zh-CN" sz="2000" dirty="0">
              <a:ea typeface="微软雅黑" panose="020B0503020204020204" pitchFamily="34" charset="-122"/>
              <a:sym typeface="+mn-ea"/>
            </a:endParaRPr>
          </a:p>
          <a:p>
            <a:pPr algn="just" fontAlgn="auto">
              <a:lnSpc>
                <a:spcPts val="2880"/>
              </a:lnSpc>
            </a:pPr>
            <a:endParaRPr lang="en-US" altLang="zh-CN" sz="2000" dirty="0">
              <a:ea typeface="微软雅黑" panose="020B0503020204020204" pitchFamily="34" charset="-122"/>
              <a:sym typeface="+mn-ea"/>
            </a:endParaRPr>
          </a:p>
          <a:p>
            <a:pPr indent="508000" algn="just" fontAlgn="auto">
              <a:lnSpc>
                <a:spcPts val="2880"/>
              </a:lnSpc>
              <a:extLst>
                <a:ext uri="{35155182-B16C-46BC-9424-99874614C6A1}">
                  <wpsdc:indentchars xmlns:wpsdc="http://www.wps.cn/officeDocument/2017/drawingmlCustomData" val="200" checksum="282533468"/>
                </a:ext>
              </a:extLst>
            </a:pPr>
            <a:endParaRPr lang="en-US" sz="2000" dirty="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19992" y="146700"/>
            <a:ext cx="8511307" cy="521970"/>
          </a:xfrm>
          <a:prstGeom prst="rect">
            <a:avLst/>
          </a:prstGeom>
          <a:noFill/>
        </p:spPr>
        <p:txBody>
          <a:bodyPr wrap="square" rtlCol="0">
            <a:spAutoFit/>
          </a:bodyPr>
          <a:lstStyle/>
          <a:p>
            <a:r>
              <a:rPr lang="en-US" altLang="zh-CN" sz="2800" b="1" dirty="0" smtClean="0">
                <a:solidFill>
                  <a:schemeClr val="bg1"/>
                </a:solidFill>
                <a:ea typeface="微软雅黑" panose="020B0503020204020204" pitchFamily="34" charset="-122"/>
              </a:rPr>
              <a:t>3.</a:t>
            </a:r>
            <a:r>
              <a:rPr lang="zh-CN" altLang="en-US" sz="2800" b="1" dirty="0" smtClean="0">
                <a:solidFill>
                  <a:schemeClr val="bg1"/>
                </a:solidFill>
                <a:ea typeface="微软雅黑" panose="020B0503020204020204" pitchFamily="34" charset="-122"/>
              </a:rPr>
              <a:t>Sample </a:t>
            </a:r>
            <a:r>
              <a:rPr lang="zh-CN" altLang="en-US" sz="2800" b="1" dirty="0">
                <a:solidFill>
                  <a:schemeClr val="bg1"/>
                </a:solidFill>
                <a:ea typeface="微软雅黑" panose="020B0503020204020204" pitchFamily="34" charset="-122"/>
              </a:rPr>
              <a:t>selection and research design</a:t>
            </a:r>
            <a:endParaRPr lang="zh-CN" altLang="en-US" sz="2800" b="1" dirty="0">
              <a:solidFill>
                <a:schemeClr val="bg1"/>
              </a:solidFill>
              <a:ea typeface="微软雅黑" panose="020B0503020204020204" pitchFamily="34" charset="-122"/>
            </a:endParaRPr>
          </a:p>
        </p:txBody>
      </p:sp>
      <p:sp>
        <p:nvSpPr>
          <p:cNvPr id="3" name="文本框 2"/>
          <p:cNvSpPr txBox="1"/>
          <p:nvPr/>
        </p:nvSpPr>
        <p:spPr>
          <a:xfrm>
            <a:off x="207010" y="1003935"/>
            <a:ext cx="11777980" cy="4199611"/>
          </a:xfrm>
          <a:prstGeom prst="rect">
            <a:avLst/>
          </a:prstGeom>
          <a:noFill/>
        </p:spPr>
        <p:txBody>
          <a:bodyPr wrap="square" rtlCol="0" anchor="t">
            <a:spAutoFit/>
          </a:bodyPr>
          <a:lstStyle/>
          <a:p>
            <a:pPr indent="0" algn="just" fontAlgn="auto">
              <a:lnSpc>
                <a:spcPct val="150000"/>
              </a:lnSpc>
            </a:pPr>
            <a:r>
              <a:rPr lang="en-US" sz="2000" b="1" dirty="0" smtClean="0">
                <a:ea typeface="微软雅黑" panose="020B0503020204020204" pitchFamily="34" charset="-122"/>
                <a:sym typeface="+mn-ea"/>
              </a:rPr>
              <a:t>Dependent variables:</a:t>
            </a:r>
            <a:endParaRPr lang="en-US" sz="2000" b="1" dirty="0" smtClean="0">
              <a:ea typeface="微软雅黑" panose="020B0503020204020204" pitchFamily="34" charset="-122"/>
              <a:sym typeface="+mn-ea"/>
            </a:endParaRPr>
          </a:p>
          <a:p>
            <a:pPr indent="0" algn="just" fontAlgn="auto">
              <a:lnSpc>
                <a:spcPct val="150000"/>
              </a:lnSpc>
            </a:pPr>
            <a:r>
              <a:rPr lang="en-US" sz="2000" b="1" dirty="0">
                <a:ea typeface="微软雅黑" panose="020B0503020204020204" pitchFamily="34" charset="-122"/>
                <a:sym typeface="+mn-ea"/>
              </a:rPr>
              <a:t> firm value </a:t>
            </a:r>
            <a:r>
              <a:rPr lang="en-US" sz="2000" b="1" dirty="0" smtClean="0">
                <a:ea typeface="微软雅黑" panose="020B0503020204020204" pitchFamily="34" charset="-122"/>
                <a:sym typeface="+mn-ea"/>
              </a:rPr>
              <a:t>: </a:t>
            </a:r>
            <a:r>
              <a:rPr lang="en-US" sz="2000" dirty="0">
                <a:ea typeface="微软雅黑" panose="020B0503020204020204" pitchFamily="34" charset="-122"/>
                <a:sym typeface="+mn-ea"/>
              </a:rPr>
              <a:t>Tobin’s Q (Q</a:t>
            </a:r>
            <a:r>
              <a:rPr lang="en-US" sz="2000" dirty="0" smtClean="0">
                <a:ea typeface="微软雅黑" panose="020B0503020204020204" pitchFamily="34" charset="-122"/>
                <a:sym typeface="+mn-ea"/>
              </a:rPr>
              <a:t>).</a:t>
            </a:r>
            <a:endParaRPr lang="en-US" sz="2000" dirty="0">
              <a:ea typeface="微软雅黑" panose="020B0503020204020204" pitchFamily="34" charset="-122"/>
              <a:sym typeface="+mn-ea"/>
            </a:endParaRPr>
          </a:p>
          <a:p>
            <a:pPr indent="0" algn="just" fontAlgn="auto">
              <a:lnSpc>
                <a:spcPct val="150000"/>
              </a:lnSpc>
            </a:pPr>
            <a:r>
              <a:rPr lang="en-US" sz="2000" b="1" dirty="0">
                <a:ea typeface="微软雅黑" panose="020B0503020204020204" pitchFamily="34" charset="-122"/>
                <a:sym typeface="+mn-ea"/>
              </a:rPr>
              <a:t> </a:t>
            </a:r>
            <a:r>
              <a:rPr lang="en-US" sz="2000" b="1" dirty="0" smtClean="0">
                <a:ea typeface="微软雅黑" panose="020B0503020204020204" pitchFamily="34" charset="-122"/>
                <a:sym typeface="+mn-ea"/>
              </a:rPr>
              <a:t>liquidity</a:t>
            </a:r>
            <a:r>
              <a:rPr lang="en-US" sz="2000" b="1" dirty="0">
                <a:ea typeface="微软雅黑" panose="020B0503020204020204" pitchFamily="34" charset="-122"/>
                <a:sym typeface="+mn-ea"/>
              </a:rPr>
              <a:t>: </a:t>
            </a:r>
            <a:r>
              <a:rPr lang="en-US" sz="2000" b="1" dirty="0">
                <a:solidFill>
                  <a:srgbClr val="FF0000"/>
                </a:solidFill>
                <a:ea typeface="微软雅黑" panose="020B0503020204020204" pitchFamily="34" charset="-122"/>
                <a:sym typeface="+mn-ea"/>
              </a:rPr>
              <a:t>three</a:t>
            </a:r>
            <a:r>
              <a:rPr lang="en-US" sz="2000" dirty="0">
                <a:ea typeface="微软雅黑" panose="020B0503020204020204" pitchFamily="34" charset="-122"/>
                <a:sym typeface="+mn-ea"/>
              </a:rPr>
              <a:t> liquidity measures: </a:t>
            </a:r>
            <a:r>
              <a:rPr lang="en-US" sz="2000" dirty="0" smtClean="0">
                <a:ea typeface="微软雅黑" panose="020B0503020204020204" pitchFamily="34" charset="-122"/>
                <a:sym typeface="+mn-ea"/>
              </a:rPr>
              <a:t>(1)</a:t>
            </a:r>
            <a:r>
              <a:rPr lang="en-US" sz="2000" b="1" dirty="0" smtClean="0">
                <a:solidFill>
                  <a:srgbClr val="FF0000"/>
                </a:solidFill>
                <a:ea typeface="微软雅黑" panose="020B0503020204020204" pitchFamily="34" charset="-122"/>
                <a:sym typeface="+mn-ea"/>
              </a:rPr>
              <a:t>ILLIQUIDITY:</a:t>
            </a:r>
            <a:r>
              <a:rPr lang="en-US" sz="2000" dirty="0" smtClean="0">
                <a:ea typeface="微软雅黑" panose="020B0503020204020204" pitchFamily="34" charset="-122"/>
                <a:sym typeface="+mn-ea"/>
              </a:rPr>
              <a:t> </a:t>
            </a:r>
            <a:r>
              <a:rPr lang="en-US" altLang="zh-CN" sz="2000" dirty="0" smtClean="0">
                <a:ea typeface="微软雅黑" panose="020B0503020204020204" pitchFamily="34" charset="-122"/>
                <a:sym typeface="+mn-ea"/>
              </a:rPr>
              <a:t>ILLIQUIDITY </a:t>
            </a:r>
            <a:r>
              <a:rPr lang="en-US" sz="2000" dirty="0" smtClean="0">
                <a:ea typeface="微软雅黑" panose="020B0503020204020204" pitchFamily="34" charset="-122"/>
                <a:sym typeface="+mn-ea"/>
              </a:rPr>
              <a:t>is </a:t>
            </a:r>
            <a:r>
              <a:rPr lang="en-US" sz="2000" dirty="0">
                <a:ea typeface="微软雅黑" panose="020B0503020204020204" pitchFamily="34" charset="-122"/>
                <a:sym typeface="+mn-ea"/>
              </a:rPr>
              <a:t>the yearly median of the </a:t>
            </a:r>
            <a:r>
              <a:rPr lang="en-US" sz="2000" dirty="0" smtClean="0">
                <a:ea typeface="微软雅黑" panose="020B0503020204020204" pitchFamily="34" charset="-122"/>
                <a:sym typeface="+mn-ea"/>
              </a:rPr>
              <a:t>price </a:t>
            </a:r>
            <a:r>
              <a:rPr lang="en-US" sz="2000" dirty="0">
                <a:ea typeface="微软雅黑" panose="020B0503020204020204" pitchFamily="34" charset="-122"/>
                <a:sym typeface="+mn-ea"/>
              </a:rPr>
              <a:t>impact measure and captures the </a:t>
            </a:r>
            <a:r>
              <a:rPr lang="en-US" sz="2000" dirty="0" smtClean="0">
                <a:ea typeface="微软雅黑" panose="020B0503020204020204" pitchFamily="34" charset="-122"/>
                <a:sym typeface="+mn-ea"/>
              </a:rPr>
              <a:t>ability of </a:t>
            </a:r>
            <a:r>
              <a:rPr lang="en-US" sz="2000" dirty="0">
                <a:ea typeface="微软雅黑" panose="020B0503020204020204" pitchFamily="34" charset="-122"/>
                <a:sym typeface="+mn-ea"/>
              </a:rPr>
              <a:t>investors to trade in a stock without affecting its </a:t>
            </a:r>
            <a:r>
              <a:rPr lang="en-US" sz="2000" dirty="0" smtClean="0">
                <a:ea typeface="微软雅黑" panose="020B0503020204020204" pitchFamily="34" charset="-122"/>
                <a:sym typeface="+mn-ea"/>
              </a:rPr>
              <a:t>price </a:t>
            </a:r>
            <a:r>
              <a:rPr lang="en-US" sz="2000" dirty="0" smtClean="0">
                <a:ea typeface="微软雅黑" panose="020B0503020204020204" pitchFamily="34" charset="-122"/>
                <a:sym typeface="Wingdings" panose="05000000000000000000" pitchFamily="2" charset="2"/>
              </a:rPr>
              <a:t>(2)</a:t>
            </a:r>
            <a:r>
              <a:rPr lang="en-US" sz="2000" b="1" dirty="0" smtClean="0">
                <a:solidFill>
                  <a:srgbClr val="FF0000"/>
                </a:solidFill>
                <a:ea typeface="微软雅黑" panose="020B0503020204020204" pitchFamily="34" charset="-122"/>
                <a:sym typeface="Wingdings" panose="05000000000000000000" pitchFamily="2" charset="2"/>
              </a:rPr>
              <a:t> TRADINGCOST: </a:t>
            </a:r>
            <a:r>
              <a:rPr lang="en-US" sz="2000" dirty="0">
                <a:ea typeface="微软雅黑" panose="020B0503020204020204" pitchFamily="34" charset="-122"/>
                <a:sym typeface="Wingdings" panose="05000000000000000000" pitchFamily="2" charset="2"/>
              </a:rPr>
              <a:t>measures the yearly average roundtrip transaction cost for trading in a firm’s stock</a:t>
            </a:r>
            <a:r>
              <a:rPr lang="en-US" sz="2000" dirty="0" smtClean="0">
                <a:ea typeface="微软雅黑" panose="020B0503020204020204" pitchFamily="34" charset="-122"/>
                <a:sym typeface="Wingdings" panose="05000000000000000000" pitchFamily="2" charset="2"/>
              </a:rPr>
              <a:t>;(3) </a:t>
            </a:r>
            <a:r>
              <a:rPr lang="en-US" sz="2000" b="1" dirty="0" smtClean="0">
                <a:solidFill>
                  <a:srgbClr val="FF0000"/>
                </a:solidFill>
                <a:ea typeface="微软雅黑" panose="020B0503020204020204" pitchFamily="34" charset="-122"/>
                <a:sym typeface="Wingdings" panose="05000000000000000000" pitchFamily="2" charset="2"/>
              </a:rPr>
              <a:t>BIDASK:</a:t>
            </a:r>
            <a:r>
              <a:rPr lang="en-US" altLang="zh-CN" sz="2000" b="1" dirty="0">
                <a:solidFill>
                  <a:srgbClr val="FF0000"/>
                </a:solidFill>
                <a:ea typeface="微软雅黑" panose="020B0503020204020204" pitchFamily="34" charset="-122"/>
                <a:sym typeface="Wingdings" panose="05000000000000000000" pitchFamily="2" charset="2"/>
              </a:rPr>
              <a:t> </a:t>
            </a:r>
            <a:r>
              <a:rPr lang="en-US" altLang="zh-CN" sz="2000" dirty="0">
                <a:ea typeface="微软雅黑" panose="020B0503020204020204" pitchFamily="34" charset="-122"/>
                <a:sym typeface="Wingdings" panose="05000000000000000000" pitchFamily="2" charset="2"/>
              </a:rPr>
              <a:t>BIDASK</a:t>
            </a:r>
            <a:r>
              <a:rPr lang="en-US" sz="2000" dirty="0" smtClean="0">
                <a:ea typeface="微软雅黑" panose="020B0503020204020204" pitchFamily="34" charset="-122"/>
                <a:sym typeface="Wingdings" panose="05000000000000000000" pitchFamily="2" charset="2"/>
              </a:rPr>
              <a:t> is </a:t>
            </a:r>
            <a:r>
              <a:rPr lang="en-US" sz="2000" dirty="0">
                <a:ea typeface="微软雅黑" panose="020B0503020204020204" pitchFamily="34" charset="-122"/>
                <a:sym typeface="Wingdings" panose="05000000000000000000" pitchFamily="2" charset="2"/>
              </a:rPr>
              <a:t>an estimate of the yearly average bid-ask spread based on the negative serial dependence in successive observed market price changes induced by trading </a:t>
            </a:r>
            <a:r>
              <a:rPr lang="en-US" sz="2000" dirty="0" smtClean="0">
                <a:ea typeface="微软雅黑" panose="020B0503020204020204" pitchFamily="34" charset="-122"/>
                <a:sym typeface="Wingdings" panose="05000000000000000000" pitchFamily="2" charset="2"/>
              </a:rPr>
              <a:t>costs.</a:t>
            </a:r>
            <a:endParaRPr lang="en-US" sz="2000" dirty="0" smtClean="0">
              <a:ea typeface="微软雅黑" panose="020B0503020204020204" pitchFamily="34" charset="-122"/>
              <a:sym typeface="Wingdings" panose="05000000000000000000" pitchFamily="2" charset="2"/>
            </a:endParaRPr>
          </a:p>
          <a:p>
            <a:pPr indent="0" algn="just" fontAlgn="auto">
              <a:lnSpc>
                <a:spcPct val="150000"/>
              </a:lnSpc>
            </a:pPr>
            <a:r>
              <a:rPr lang="en-US" sz="2000" b="1" dirty="0">
                <a:ea typeface="微软雅黑" panose="020B0503020204020204" pitchFamily="34" charset="-122"/>
                <a:sym typeface="+mn-ea"/>
              </a:rPr>
              <a:t>Analyst forecast error (AFE): </a:t>
            </a:r>
            <a:r>
              <a:rPr lang="en-US" sz="2000" dirty="0">
                <a:ea typeface="微软雅黑" panose="020B0503020204020204" pitchFamily="34" charset="-122"/>
                <a:sym typeface="+mn-ea"/>
              </a:rPr>
              <a:t>the absolute difference in the mean annual EPS forecast and actual EPS</a:t>
            </a:r>
            <a:r>
              <a:rPr lang="en-US" sz="2000" dirty="0" smtClean="0">
                <a:ea typeface="微软雅黑" panose="020B0503020204020204" pitchFamily="34" charset="-122"/>
                <a:sym typeface="+mn-ea"/>
              </a:rPr>
              <a:t>.</a:t>
            </a:r>
            <a:endParaRPr lang="en-US" sz="2000" dirty="0" smtClean="0">
              <a:ea typeface="微软雅黑" panose="020B0503020204020204" pitchFamily="34" charset="-122"/>
              <a:sym typeface="+mn-ea"/>
            </a:endParaRPr>
          </a:p>
          <a:p>
            <a:pPr indent="0" algn="just" fontAlgn="auto">
              <a:lnSpc>
                <a:spcPct val="150000"/>
              </a:lnSpc>
            </a:pPr>
            <a:r>
              <a:rPr lang="en-US" sz="2000" b="1" dirty="0">
                <a:ea typeface="微软雅黑" panose="020B0503020204020204" pitchFamily="34" charset="-122"/>
                <a:sym typeface="+mn-ea"/>
              </a:rPr>
              <a:t>Analyst forecast dispersion (AFD</a:t>
            </a:r>
            <a:r>
              <a:rPr lang="en-US" sz="2000" b="1" dirty="0" smtClean="0">
                <a:ea typeface="微软雅黑" panose="020B0503020204020204" pitchFamily="34" charset="-122"/>
                <a:sym typeface="+mn-ea"/>
              </a:rPr>
              <a:t>): </a:t>
            </a:r>
            <a:r>
              <a:rPr lang="en-US" sz="2000" dirty="0" smtClean="0">
                <a:ea typeface="微软雅黑" panose="020B0503020204020204" pitchFamily="34" charset="-122"/>
                <a:sym typeface="+mn-ea"/>
              </a:rPr>
              <a:t>the </a:t>
            </a:r>
            <a:r>
              <a:rPr lang="en-US" sz="2000" dirty="0">
                <a:ea typeface="微软雅黑" panose="020B0503020204020204" pitchFamily="34" charset="-122"/>
                <a:sym typeface="+mn-ea"/>
              </a:rPr>
              <a:t>standard deviation of annual EPS forecasts. </a:t>
            </a:r>
            <a:endParaRPr lang="en-US" sz="2000" dirty="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19992" y="146700"/>
            <a:ext cx="8511307" cy="521970"/>
          </a:xfrm>
          <a:prstGeom prst="rect">
            <a:avLst/>
          </a:prstGeom>
          <a:noFill/>
        </p:spPr>
        <p:txBody>
          <a:bodyPr wrap="square" rtlCol="0">
            <a:spAutoFit/>
          </a:bodyPr>
          <a:lstStyle/>
          <a:p>
            <a:r>
              <a:rPr lang="en-US" altLang="zh-CN" sz="2800" b="1" dirty="0" smtClean="0">
                <a:solidFill>
                  <a:schemeClr val="bg1"/>
                </a:solidFill>
                <a:ea typeface="微软雅黑" panose="020B0503020204020204" pitchFamily="34" charset="-122"/>
              </a:rPr>
              <a:t>3.</a:t>
            </a:r>
            <a:r>
              <a:rPr lang="zh-CN" altLang="en-US" sz="2800" b="1" dirty="0" smtClean="0">
                <a:solidFill>
                  <a:schemeClr val="bg1"/>
                </a:solidFill>
                <a:ea typeface="微软雅黑" panose="020B0503020204020204" pitchFamily="34" charset="-122"/>
              </a:rPr>
              <a:t>Sample </a:t>
            </a:r>
            <a:r>
              <a:rPr lang="zh-CN" altLang="en-US" sz="2800" b="1" dirty="0">
                <a:solidFill>
                  <a:schemeClr val="bg1"/>
                </a:solidFill>
                <a:ea typeface="微软雅黑" panose="020B0503020204020204" pitchFamily="34" charset="-122"/>
              </a:rPr>
              <a:t>selection and research design</a:t>
            </a:r>
            <a:endParaRPr lang="zh-CN" altLang="en-US" sz="2800" b="1" dirty="0">
              <a:solidFill>
                <a:schemeClr val="bg1"/>
              </a:solidFill>
              <a:ea typeface="微软雅黑" panose="020B0503020204020204" pitchFamily="34" charset="-122"/>
            </a:endParaRPr>
          </a:p>
        </p:txBody>
      </p:sp>
      <p:sp>
        <p:nvSpPr>
          <p:cNvPr id="3" name="文本框 2"/>
          <p:cNvSpPr txBox="1"/>
          <p:nvPr/>
        </p:nvSpPr>
        <p:spPr>
          <a:xfrm>
            <a:off x="207010" y="1003935"/>
            <a:ext cx="11777980" cy="2785378"/>
          </a:xfrm>
          <a:prstGeom prst="rect">
            <a:avLst/>
          </a:prstGeom>
          <a:noFill/>
        </p:spPr>
        <p:txBody>
          <a:bodyPr wrap="square" rtlCol="0" anchor="t">
            <a:spAutoFit/>
          </a:bodyPr>
          <a:lstStyle/>
          <a:p>
            <a:pPr indent="0" algn="just" fontAlgn="auto">
              <a:lnSpc>
                <a:spcPct val="150000"/>
              </a:lnSpc>
            </a:pPr>
            <a:r>
              <a:rPr lang="en-US" sz="2000" b="1" dirty="0">
                <a:ea typeface="微软雅黑" panose="020B0503020204020204" pitchFamily="34" charset="-122"/>
                <a:sym typeface="+mn-ea"/>
              </a:rPr>
              <a:t>Test design:</a:t>
            </a:r>
            <a:endParaRPr lang="en-US" sz="2000" b="1" dirty="0" smtClean="0">
              <a:ea typeface="微软雅黑" panose="020B0503020204020204" pitchFamily="34" charset="-122"/>
              <a:sym typeface="+mn-ea"/>
            </a:endParaRPr>
          </a:p>
          <a:p>
            <a:pPr indent="457200" algn="just" fontAlgn="auto">
              <a:lnSpc>
                <a:spcPts val="2880"/>
              </a:lnSpc>
            </a:pPr>
            <a:r>
              <a:rPr lang="en-US" sz="2000" dirty="0" smtClean="0">
                <a:ea typeface="微软雅黑" panose="020B0503020204020204" pitchFamily="34" charset="-122"/>
                <a:sym typeface="+mn-ea"/>
              </a:rPr>
              <a:t>The paper classify </a:t>
            </a:r>
            <a:r>
              <a:rPr lang="en-US" sz="2000" dirty="0">
                <a:ea typeface="微软雅黑" panose="020B0503020204020204" pitchFamily="34" charset="-122"/>
                <a:sym typeface="+mn-ea"/>
              </a:rPr>
              <a:t>firms with a change in comparability above (below) the sample median as “High Comp” (“Low Comp”) adopters, and firms with a change in reporting quality above (below) the sample median as “High RQ” (“Low RQ”) </a:t>
            </a:r>
            <a:r>
              <a:rPr lang="en-US" sz="2000" dirty="0" smtClean="0">
                <a:ea typeface="微软雅黑" panose="020B0503020204020204" pitchFamily="34" charset="-122"/>
                <a:sym typeface="+mn-ea"/>
              </a:rPr>
              <a:t>adopters.</a:t>
            </a:r>
            <a:endParaRPr lang="en-US" sz="2000" dirty="0" smtClean="0">
              <a:ea typeface="微软雅黑" panose="020B0503020204020204" pitchFamily="34" charset="-122"/>
              <a:sym typeface="+mn-ea"/>
            </a:endParaRPr>
          </a:p>
          <a:p>
            <a:pPr indent="457200" algn="just" fontAlgn="auto">
              <a:lnSpc>
                <a:spcPts val="2880"/>
              </a:lnSpc>
            </a:pPr>
            <a:endParaRPr lang="en-US" sz="2000" dirty="0">
              <a:ea typeface="微软雅黑" panose="020B0503020204020204" pitchFamily="34" charset="-122"/>
              <a:sym typeface="+mn-ea"/>
            </a:endParaRPr>
          </a:p>
          <a:p>
            <a:pPr algn="just" fontAlgn="auto">
              <a:lnSpc>
                <a:spcPts val="2880"/>
              </a:lnSpc>
            </a:pPr>
            <a:r>
              <a:rPr lang="en-US" sz="2000" b="1" dirty="0" smtClean="0">
                <a:ea typeface="微软雅黑" panose="020B0503020204020204" pitchFamily="34" charset="-122"/>
                <a:sym typeface="+mn-ea"/>
              </a:rPr>
              <a:t>Regression </a:t>
            </a:r>
            <a:r>
              <a:rPr lang="en-US" sz="2000" b="1" dirty="0">
                <a:ea typeface="微软雅黑" panose="020B0503020204020204" pitchFamily="34" charset="-122"/>
                <a:sym typeface="+mn-ea"/>
              </a:rPr>
              <a:t>design is based on the following </a:t>
            </a:r>
            <a:r>
              <a:rPr lang="en-US" sz="2000" b="1" dirty="0" smtClean="0">
                <a:ea typeface="微软雅黑" panose="020B0503020204020204" pitchFamily="34" charset="-122"/>
                <a:sym typeface="+mn-ea"/>
              </a:rPr>
              <a:t>model:</a:t>
            </a:r>
            <a:endParaRPr lang="en-US" sz="2000" b="1" dirty="0" smtClean="0">
              <a:ea typeface="微软雅黑" panose="020B0503020204020204" pitchFamily="34" charset="-122"/>
              <a:sym typeface="+mn-ea"/>
            </a:endParaRPr>
          </a:p>
          <a:p>
            <a:pPr algn="just" fontAlgn="auto">
              <a:lnSpc>
                <a:spcPts val="2880"/>
              </a:lnSpc>
            </a:pPr>
            <a:endParaRPr lang="en-US" sz="2000" b="1" dirty="0">
              <a:ea typeface="微软雅黑" panose="020B0503020204020204" pitchFamily="34" charset="-122"/>
              <a:sym typeface="+mn-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5242" y="3491929"/>
            <a:ext cx="10058400" cy="19755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632692" y="146700"/>
            <a:ext cx="8511307" cy="521970"/>
          </a:xfrm>
          <a:prstGeom prst="rect">
            <a:avLst/>
          </a:prstGeom>
          <a:noFill/>
        </p:spPr>
        <p:txBody>
          <a:bodyPr wrap="square" rtlCol="0">
            <a:spAutoFit/>
          </a:bodyPr>
          <a:lstStyle/>
          <a:p>
            <a:r>
              <a:rPr lang="en-US" altLang="zh-CN" sz="2800" b="1" dirty="0" smtClean="0">
                <a:solidFill>
                  <a:schemeClr val="bg1"/>
                </a:solidFill>
                <a:sym typeface="+mn-ea"/>
              </a:rPr>
              <a:t>4.Regression </a:t>
            </a:r>
            <a:r>
              <a:rPr lang="en-US" altLang="zh-CN" sz="2800" b="1" dirty="0">
                <a:solidFill>
                  <a:schemeClr val="bg1"/>
                </a:solidFill>
                <a:sym typeface="+mn-ea"/>
              </a:rPr>
              <a:t>Analysis</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687185" y="1737360"/>
            <a:ext cx="5419090" cy="3414140"/>
          </a:xfrm>
          <a:prstGeom prst="rect">
            <a:avLst/>
          </a:prstGeom>
          <a:noFill/>
        </p:spPr>
        <p:txBody>
          <a:bodyPr wrap="square" rtlCol="0">
            <a:spAutoFit/>
          </a:bodyPr>
          <a:lstStyle/>
          <a:p>
            <a:pPr indent="508000" algn="just" fontAlgn="auto">
              <a:lnSpc>
                <a:spcPts val="2880"/>
              </a:lnSpc>
              <a:extLst>
                <a:ext uri="{35155182-B16C-46BC-9424-99874614C6A1}">
                  <wpsdc:indentchars xmlns:wpsdc="http://www.wps.cn/officeDocument/2017/drawingmlCustomData" val="200" checksum="282533468"/>
                </a:ext>
              </a:extLst>
            </a:pPr>
            <a:r>
              <a:rPr lang="en-US" altLang="zh-CN" sz="2000" dirty="0" smtClean="0">
                <a:ea typeface="微软雅黑" panose="020B0503020204020204" pitchFamily="34" charset="-122"/>
              </a:rPr>
              <a:t>The chart </a:t>
            </a:r>
            <a:r>
              <a:rPr lang="en-US" altLang="zh-CN" sz="2000" dirty="0">
                <a:ea typeface="微软雅黑" panose="020B0503020204020204" pitchFamily="34" charset="-122"/>
              </a:rPr>
              <a:t>descriptive statistics for dependent and control variables for the pooled </a:t>
            </a:r>
            <a:r>
              <a:rPr lang="en-US" altLang="zh-CN" sz="2000" dirty="0" smtClean="0">
                <a:ea typeface="微软雅黑" panose="020B0503020204020204" pitchFamily="34" charset="-122"/>
              </a:rPr>
              <a:t>sample:</a:t>
            </a:r>
            <a:endParaRPr lang="en-US" altLang="zh-CN" sz="2000" dirty="0" smtClean="0">
              <a:ea typeface="微软雅黑" panose="020B0503020204020204" pitchFamily="34" charset="-122"/>
            </a:endParaRPr>
          </a:p>
          <a:p>
            <a:pPr indent="508000" algn="just" fontAlgn="auto">
              <a:lnSpc>
                <a:spcPts val="2880"/>
              </a:lnSpc>
              <a:extLst>
                <a:ext uri="{35155182-B16C-46BC-9424-99874614C6A1}">
                  <wpsdc:indentchars xmlns:wpsdc="http://www.wps.cn/officeDocument/2017/drawingmlCustomData" val="200" checksum="282533468"/>
                </a:ext>
              </a:extLst>
            </a:pPr>
            <a:r>
              <a:rPr lang="en-US" altLang="zh-CN" sz="2000" dirty="0">
                <a:ea typeface="微软雅黑" panose="020B0503020204020204" pitchFamily="34" charset="-122"/>
              </a:rPr>
              <a:t>The mean (median) Q is 1.55 (1.27</a:t>
            </a:r>
            <a:r>
              <a:rPr lang="en-US" altLang="zh-CN" sz="2000" dirty="0" smtClean="0">
                <a:ea typeface="微软雅黑" panose="020B0503020204020204" pitchFamily="34" charset="-122"/>
              </a:rPr>
              <a:t>).</a:t>
            </a:r>
            <a:endParaRPr lang="en-US" altLang="zh-CN" sz="2000" dirty="0" smtClean="0">
              <a:ea typeface="微软雅黑" panose="020B0503020204020204" pitchFamily="34" charset="-122"/>
            </a:endParaRPr>
          </a:p>
          <a:p>
            <a:pPr indent="508000" algn="just" fontAlgn="auto">
              <a:lnSpc>
                <a:spcPts val="2880"/>
              </a:lnSpc>
              <a:extLst>
                <a:ext uri="{35155182-B16C-46BC-9424-99874614C6A1}">
                  <wpsdc:indentchars xmlns:wpsdc="http://www.wps.cn/officeDocument/2017/drawingmlCustomData" val="200" checksum="282533468"/>
                </a:ext>
              </a:extLst>
            </a:pPr>
            <a:r>
              <a:rPr lang="en-US" altLang="zh-CN" sz="2000" dirty="0">
                <a:ea typeface="微软雅黑" panose="020B0503020204020204" pitchFamily="34" charset="-122"/>
              </a:rPr>
              <a:t>For the liquidity measures, the </a:t>
            </a:r>
            <a:r>
              <a:rPr lang="en-US" altLang="zh-CN" sz="2000" dirty="0" smtClean="0">
                <a:ea typeface="微软雅黑" panose="020B0503020204020204" pitchFamily="34" charset="-122"/>
              </a:rPr>
              <a:t>mean(median</a:t>
            </a:r>
            <a:r>
              <a:rPr lang="en-US" altLang="zh-CN" sz="2000" dirty="0">
                <a:ea typeface="微软雅黑" panose="020B0503020204020204" pitchFamily="34" charset="-122"/>
              </a:rPr>
              <a:t>) ILLIQUIDITY of 2.13 (0.10) </a:t>
            </a:r>
            <a:r>
              <a:rPr lang="en-US" altLang="zh-CN" sz="2000" dirty="0" smtClean="0">
                <a:ea typeface="微软雅黑" panose="020B0503020204020204" pitchFamily="34" charset="-122"/>
              </a:rPr>
              <a:t>.</a:t>
            </a:r>
            <a:endParaRPr lang="en-US" altLang="zh-CN" sz="2000" dirty="0" smtClean="0">
              <a:ea typeface="微软雅黑" panose="020B0503020204020204" pitchFamily="34" charset="-122"/>
            </a:endParaRPr>
          </a:p>
          <a:p>
            <a:pPr indent="508000" algn="just" fontAlgn="auto">
              <a:lnSpc>
                <a:spcPts val="2880"/>
              </a:lnSpc>
              <a:extLst>
                <a:ext uri="{35155182-B16C-46BC-9424-99874614C6A1}">
                  <wpsdc:indentchars xmlns:wpsdc="http://www.wps.cn/officeDocument/2017/drawingmlCustomData" val="200" checksum="282533468"/>
                </a:ext>
              </a:extLst>
            </a:pPr>
            <a:r>
              <a:rPr lang="en-US" altLang="zh-CN" sz="2000" dirty="0">
                <a:ea typeface="微软雅黑" panose="020B0503020204020204" pitchFamily="34" charset="-122"/>
              </a:rPr>
              <a:t> the mean (median) TRADINGCOST is 2.59 percent (2.12 </a:t>
            </a:r>
            <a:r>
              <a:rPr lang="en-US" altLang="zh-CN" sz="2000" dirty="0" smtClean="0">
                <a:ea typeface="微软雅黑" panose="020B0503020204020204" pitchFamily="34" charset="-122"/>
              </a:rPr>
              <a:t>percent</a:t>
            </a:r>
            <a:r>
              <a:rPr lang="en-US" altLang="zh-CN" sz="2000" dirty="0">
                <a:ea typeface="微软雅黑" panose="020B0503020204020204" pitchFamily="34" charset="-122"/>
              </a:rPr>
              <a:t>) of price and mean (median) BIDASK is 1.94 percent (1.38 percent</a:t>
            </a:r>
            <a:r>
              <a:rPr lang="en-US" altLang="zh-CN" sz="2000" dirty="0" smtClean="0">
                <a:ea typeface="微软雅黑" panose="020B0503020204020204" pitchFamily="34" charset="-122"/>
              </a:rPr>
              <a:t>).</a:t>
            </a:r>
            <a:endParaRPr lang="en-US" altLang="zh-CN" sz="2000" dirty="0" smtClean="0">
              <a:ea typeface="微软雅黑" panose="020B0503020204020204" pitchFamily="34" charset="-122"/>
            </a:endParaRPr>
          </a:p>
          <a:p>
            <a:pPr indent="508000" algn="just" fontAlgn="auto">
              <a:lnSpc>
                <a:spcPts val="2880"/>
              </a:lnSpc>
              <a:extLst>
                <a:ext uri="{35155182-B16C-46BC-9424-99874614C6A1}">
                  <wpsdc:indentchars xmlns:wpsdc="http://www.wps.cn/officeDocument/2017/drawingmlCustomData" val="200" checksum="282533468"/>
                </a:ext>
              </a:extLst>
            </a:pPr>
            <a:endParaRPr lang="zh-CN" altLang="en-US" sz="2000" dirty="0">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18873"/>
            <a:ext cx="6792273" cy="4920002"/>
          </a:xfrm>
          <a:prstGeom prst="rect">
            <a:avLst/>
          </a:prstGeom>
        </p:spPr>
      </p:pic>
      <p:sp>
        <p:nvSpPr>
          <p:cNvPr id="8" name="文本框 5"/>
          <p:cNvSpPr txBox="1"/>
          <p:nvPr/>
        </p:nvSpPr>
        <p:spPr>
          <a:xfrm>
            <a:off x="-171450" y="808103"/>
            <a:ext cx="5419090" cy="506292"/>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b="1" dirty="0">
                <a:ea typeface="微软雅黑" panose="020B0503020204020204" pitchFamily="34" charset="-122"/>
              </a:rPr>
              <a:t>Descriptive statistics</a:t>
            </a:r>
            <a:endParaRPr lang="zh-CN" altLang="en-US" sz="2000" b="1" dirty="0">
              <a:ea typeface="微软雅黑" panose="020B0503020204020204" pitchFamily="34" charset="-122"/>
            </a:endParaRPr>
          </a:p>
        </p:txBody>
      </p:sp>
      <p:sp>
        <p:nvSpPr>
          <p:cNvPr id="7" name="矩形 6"/>
          <p:cNvSpPr/>
          <p:nvPr/>
        </p:nvSpPr>
        <p:spPr>
          <a:xfrm>
            <a:off x="2043430" y="2216150"/>
            <a:ext cx="626745" cy="864870"/>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4668520" y="2660650"/>
            <a:ext cx="745490" cy="420370"/>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7731</Words>
  <Application>WPS 演示</Application>
  <PresentationFormat>自定义</PresentationFormat>
  <Paragraphs>104</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MS PGothic</vt:lpstr>
      <vt:lpstr>微软雅黑</vt:lpstr>
      <vt:lpstr>Arial Unicode MS</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9</cp:lastModifiedBy>
  <cp:revision>244</cp:revision>
  <dcterms:created xsi:type="dcterms:W3CDTF">2014-10-16T08:35:00Z</dcterms:created>
  <dcterms:modified xsi:type="dcterms:W3CDTF">2017-11-20T04:57:48Z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