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07E6D-F1D8-1441-86EC-61D6F4C9E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万科公司价值分析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D27AF4-803C-8F45-BC02-9B71138CA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95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0E8B1-9B69-DA46-B158-A4207BA2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万科公司</a:t>
            </a:r>
            <a:br>
              <a:rPr kumimoji="1" lang="en-US" altLang="zh-CN" dirty="0"/>
            </a:b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2A703-3EDB-6048-BC29-D562FB86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万科企业股份有限公司</a:t>
            </a:r>
            <a:r>
              <a:rPr lang="en-US" altLang="zh-CN" dirty="0"/>
              <a:t>(</a:t>
            </a:r>
            <a:r>
              <a:rPr lang="zh-CN" altLang="en-US" dirty="0"/>
              <a:t>证券代码</a:t>
            </a:r>
            <a:r>
              <a:rPr lang="en-US" altLang="zh-CN" dirty="0"/>
              <a:t>:000002)</a:t>
            </a:r>
            <a:r>
              <a:rPr lang="zh-CN" altLang="en-US" dirty="0"/>
              <a:t>成立于 </a:t>
            </a:r>
            <a:r>
              <a:rPr lang="en-US" altLang="zh-CN" dirty="0"/>
              <a:t>1984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月，</a:t>
            </a:r>
            <a:r>
              <a:rPr lang="en-US" altLang="zh-CN" dirty="0"/>
              <a:t>1988 </a:t>
            </a:r>
            <a:r>
              <a:rPr lang="zh-CN" altLang="en-US" dirty="0"/>
              <a:t>年进入 住宅行业，</a:t>
            </a:r>
            <a:r>
              <a:rPr lang="en-US" altLang="zh-CN" dirty="0"/>
              <a:t>1991 </a:t>
            </a:r>
            <a:r>
              <a:rPr lang="zh-CN" altLang="en-US" dirty="0"/>
              <a:t>年成为深圳证券交易所第二家上市公司，</a:t>
            </a:r>
            <a:r>
              <a:rPr lang="en-US" altLang="zh-CN" dirty="0"/>
              <a:t>1993 </a:t>
            </a:r>
            <a:r>
              <a:rPr lang="zh-CN" altLang="en-US" dirty="0"/>
              <a:t>年将大众住宅开发确 定为公司核心业务，是目前中国最大的专业住宅开发企业。 </a:t>
            </a:r>
          </a:p>
        </p:txBody>
      </p:sp>
    </p:spTree>
    <p:extLst>
      <p:ext uri="{BB962C8B-B14F-4D97-AF65-F5344CB8AC3E}">
        <p14:creationId xmlns:p14="http://schemas.microsoft.com/office/powerpoint/2010/main" val="19410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B8C92-DF4D-DD49-A8F7-F1F2832D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宏观经济综述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765CF-2E10-664F-9B50-E132C376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经济持续快速增长</a:t>
            </a:r>
          </a:p>
          <a:p>
            <a:r>
              <a:rPr lang="zh-CN" altLang="en-US" dirty="0"/>
              <a:t>投资和信贷增长依然较快 </a:t>
            </a:r>
          </a:p>
          <a:p>
            <a:r>
              <a:rPr lang="zh-CN" altLang="en-US" dirty="0"/>
              <a:t>城乡居民收入较快增长 </a:t>
            </a:r>
          </a:p>
          <a:p>
            <a:r>
              <a:rPr lang="zh-CN" altLang="en-US" dirty="0"/>
              <a:t>消费增速总体保持平稳增长 </a:t>
            </a:r>
          </a:p>
          <a:p>
            <a:r>
              <a:rPr lang="zh-CN" altLang="en-US" dirty="0"/>
              <a:t>物价上涨面临较大压力 </a:t>
            </a:r>
          </a:p>
          <a:p>
            <a:r>
              <a:rPr lang="zh-CN" altLang="en-US" dirty="0"/>
              <a:t>人民币升值步伐有所加快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78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282F-9E72-2747-954E-E1AB3C85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房地产业发展概况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E9844-9ABC-704D-B173-06F03DBD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房地产开发投资增速加快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/>
              <a:t>市场需求仍然比较旺盛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3 </a:t>
            </a:r>
            <a:r>
              <a:rPr lang="zh-CN" altLang="en-US" dirty="0"/>
              <a:t>土地供应增幅趋缓，房屋开发节奏加快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4 </a:t>
            </a:r>
            <a:r>
              <a:rPr lang="zh-CN" altLang="en-US" dirty="0"/>
              <a:t>房价涨势汹涌</a:t>
            </a:r>
          </a:p>
        </p:txBody>
      </p:sp>
    </p:spTree>
    <p:extLst>
      <p:ext uri="{BB962C8B-B14F-4D97-AF65-F5344CB8AC3E}">
        <p14:creationId xmlns:p14="http://schemas.microsoft.com/office/powerpoint/2010/main" val="356892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E24B-2D22-6243-8FAC-0046CFE2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万科的发展战略和发展趋势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A7B1E-D34D-2941-8E76-18803B98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专业化 </a:t>
            </a:r>
          </a:p>
          <a:p>
            <a:r>
              <a:rPr lang="zh-CN" altLang="en-US" dirty="0"/>
              <a:t>定位明确</a:t>
            </a:r>
            <a:endParaRPr lang="en-US" altLang="zh-CN" dirty="0"/>
          </a:p>
          <a:p>
            <a:pPr lvl="1"/>
            <a:r>
              <a:rPr lang="zh-CN" altLang="en-US" dirty="0"/>
              <a:t>区域定位明确 </a:t>
            </a:r>
          </a:p>
          <a:p>
            <a:pPr lvl="1"/>
            <a:r>
              <a:rPr lang="zh-CN" altLang="en-US" dirty="0"/>
              <a:t>客户定位明确 </a:t>
            </a:r>
            <a:endParaRPr lang="en-US" altLang="zh-CN" dirty="0"/>
          </a:p>
          <a:p>
            <a:r>
              <a:rPr lang="zh-CN" altLang="en-US" dirty="0"/>
              <a:t>明确的发展战略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07A3-B96A-BE48-A143-785E2294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采用 </a:t>
            </a:r>
            <a:r>
              <a:rPr lang="en-US" altLang="zh-CN" dirty="0"/>
              <a:t>EVA </a:t>
            </a:r>
            <a:r>
              <a:rPr lang="zh-CN" altLang="en-US" dirty="0"/>
              <a:t>法估算公司内在价值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2C257-F6CF-6E41-BEE2-0D0D6B6C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所谓经济增加值 </a:t>
            </a:r>
            <a:r>
              <a:rPr lang="en-US" altLang="zh-CN" dirty="0"/>
              <a:t>EVA(Economic Value Added)</a:t>
            </a:r>
            <a:r>
              <a:rPr lang="zh-CN" altLang="en-US" dirty="0"/>
              <a:t>是指从税后利润中扣除资本成本 或资本费用后的余额。结合我国的实际情况，按现行会计制度的要求，</a:t>
            </a:r>
            <a:r>
              <a:rPr lang="en-US" altLang="zh-CN" dirty="0"/>
              <a:t>EVA </a:t>
            </a:r>
            <a:r>
              <a:rPr lang="zh-CN" altLang="en-US" dirty="0"/>
              <a:t>具体计算 公式应为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zh-CN" altLang="en-US" dirty="0"/>
              <a:t>附加经济价值</a:t>
            </a:r>
            <a:r>
              <a:rPr lang="en-US" altLang="zh-CN" dirty="0"/>
              <a:t>(EVA)=</a:t>
            </a:r>
            <a:r>
              <a:rPr lang="zh-CN" altLang="en-US" dirty="0"/>
              <a:t>息前税后利润</a:t>
            </a:r>
            <a:r>
              <a:rPr lang="en-US" altLang="zh-CN" dirty="0"/>
              <a:t>-</a:t>
            </a:r>
            <a:r>
              <a:rPr lang="zh-CN" altLang="en-US" dirty="0"/>
              <a:t>资金总成本</a:t>
            </a:r>
            <a:endParaRPr lang="en-US" altLang="zh-CN" dirty="0"/>
          </a:p>
          <a:p>
            <a:r>
              <a:rPr lang="zh-CN" altLang="en-US" dirty="0"/>
              <a:t>息前税后利润</a:t>
            </a:r>
            <a:r>
              <a:rPr lang="en-US" altLang="zh-CN" dirty="0"/>
              <a:t>=</a:t>
            </a:r>
            <a:r>
              <a:rPr lang="zh-CN" altLang="en-US" dirty="0"/>
              <a:t>利润总额</a:t>
            </a:r>
            <a:r>
              <a:rPr lang="en-US" altLang="zh-CN" dirty="0"/>
              <a:t>-</a:t>
            </a:r>
            <a:r>
              <a:rPr lang="zh-CN" altLang="en-US" dirty="0"/>
              <a:t>应交所得税</a:t>
            </a:r>
            <a:r>
              <a:rPr lang="en-US" altLang="zh-CN" dirty="0"/>
              <a:t>+</a:t>
            </a:r>
            <a:r>
              <a:rPr lang="zh-CN" altLang="en-US" dirty="0"/>
              <a:t>利息支出</a:t>
            </a:r>
            <a:endParaRPr lang="en-US" altLang="zh-CN" dirty="0"/>
          </a:p>
          <a:p>
            <a:r>
              <a:rPr lang="zh-CN" altLang="en-US" dirty="0"/>
              <a:t>资金总成本</a:t>
            </a:r>
            <a:r>
              <a:rPr lang="en-US" altLang="zh-CN" dirty="0"/>
              <a:t>=</a:t>
            </a:r>
            <a:r>
              <a:rPr lang="zh-CN" altLang="en-US" dirty="0"/>
              <a:t>总资产</a:t>
            </a:r>
            <a:r>
              <a:rPr lang="en-US" altLang="zh-CN" dirty="0"/>
              <a:t>×</a:t>
            </a:r>
            <a:r>
              <a:rPr lang="zh-CN" altLang="en-US" dirty="0"/>
              <a:t>综合资金成本率</a:t>
            </a:r>
            <a:endParaRPr lang="en-US" altLang="zh-CN" dirty="0"/>
          </a:p>
          <a:p>
            <a:r>
              <a:rPr lang="zh-CN" altLang="en-US" dirty="0"/>
              <a:t>综合资金成本率</a:t>
            </a:r>
            <a:r>
              <a:rPr lang="en-US" altLang="zh-CN" dirty="0"/>
              <a:t>=</a:t>
            </a:r>
            <a:r>
              <a:rPr lang="zh-CN" altLang="en-US" dirty="0"/>
              <a:t>平均资本成本率</a:t>
            </a:r>
            <a:r>
              <a:rPr lang="en-US" altLang="zh-CN" dirty="0"/>
              <a:t>×</a:t>
            </a:r>
            <a:r>
              <a:rPr lang="zh-CN" altLang="en-US" dirty="0"/>
              <a:t>资本构成率</a:t>
            </a:r>
            <a:r>
              <a:rPr lang="en-US" altLang="zh-CN" dirty="0"/>
              <a:t>-</a:t>
            </a:r>
            <a:r>
              <a:rPr lang="zh-CN" altLang="en-US" dirty="0"/>
              <a:t>平均负债成本率</a:t>
            </a:r>
            <a:r>
              <a:rPr lang="en-US" altLang="zh-CN" dirty="0"/>
              <a:t>×</a:t>
            </a:r>
            <a:r>
              <a:rPr lang="zh-CN" altLang="en-US" dirty="0"/>
              <a:t>负债构成率</a:t>
            </a:r>
            <a:endParaRPr lang="en-US" altLang="zh-CN" dirty="0"/>
          </a:p>
          <a:p>
            <a:r>
              <a:rPr lang="zh-CN" altLang="en-US" dirty="0"/>
              <a:t>平均资本成本率</a:t>
            </a:r>
            <a:r>
              <a:rPr lang="en-US" altLang="zh-CN" dirty="0"/>
              <a:t>=∑(</a:t>
            </a:r>
            <a:r>
              <a:rPr lang="zh-CN" altLang="en-US" dirty="0"/>
              <a:t>各种资本成本率</a:t>
            </a:r>
            <a:r>
              <a:rPr lang="en-US" altLang="zh-CN" dirty="0"/>
              <a:t>×</a:t>
            </a:r>
            <a:r>
              <a:rPr lang="zh-CN" altLang="en-US" dirty="0"/>
              <a:t>各该资本构成率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平均负债成本率</a:t>
            </a:r>
            <a:r>
              <a:rPr lang="en-US" altLang="zh-CN" dirty="0"/>
              <a:t>=∑(</a:t>
            </a:r>
            <a:r>
              <a:rPr lang="zh-CN" altLang="en-US" dirty="0"/>
              <a:t>各种负债成本率</a:t>
            </a:r>
            <a:r>
              <a:rPr lang="en-US" altLang="zh-CN" dirty="0"/>
              <a:t>×</a:t>
            </a:r>
            <a:r>
              <a:rPr lang="zh-CN" altLang="en-US" dirty="0"/>
              <a:t>各该负债构成率</a:t>
            </a:r>
            <a:r>
              <a:rPr lang="en-US" altLang="zh-CN" dirty="0"/>
              <a:t>) 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30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03953-F31E-0F49-9D55-75CD9EE0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投资建议及总结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9849B-ACD2-3A4C-B790-D5E6CD269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242811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地图集</Template>
  <TotalTime>8</TotalTime>
  <Words>283</Words>
  <Application>Microsoft Macintosh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Calibri Light</vt:lpstr>
      <vt:lpstr>Rockwell</vt:lpstr>
      <vt:lpstr>Wingdings</vt:lpstr>
      <vt:lpstr>地图集</vt:lpstr>
      <vt:lpstr>万科公司价值分析</vt:lpstr>
      <vt:lpstr>万科公司 简介</vt:lpstr>
      <vt:lpstr>宏观经济综述</vt:lpstr>
      <vt:lpstr>房地产业发展概况</vt:lpstr>
      <vt:lpstr>万科的发展战略和发展趋势 </vt:lpstr>
      <vt:lpstr>采用 EVA 法估算公司内在价值 </vt:lpstr>
      <vt:lpstr>投资建议及总结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万科公司价值分析</dc:title>
  <dc:creator>陈星州</dc:creator>
  <cp:lastModifiedBy>陈星州</cp:lastModifiedBy>
  <cp:revision>1</cp:revision>
  <dcterms:created xsi:type="dcterms:W3CDTF">2018-06-04T03:53:35Z</dcterms:created>
  <dcterms:modified xsi:type="dcterms:W3CDTF">2018-06-04T04:02:35Z</dcterms:modified>
</cp:coreProperties>
</file>