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6" r:id="rId4"/>
    <p:sldId id="846" r:id="rId6"/>
    <p:sldId id="860" r:id="rId7"/>
    <p:sldId id="861" r:id="rId8"/>
    <p:sldId id="862" r:id="rId9"/>
    <p:sldId id="850" r:id="rId10"/>
    <p:sldId id="852" r:id="rId11"/>
    <p:sldId id="853" r:id="rId12"/>
    <p:sldId id="854" r:id="rId13"/>
    <p:sldId id="863" r:id="rId14"/>
    <p:sldId id="85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898"/>
    <a:srgbClr val="3C7071"/>
    <a:srgbClr val="C62766"/>
    <a:srgbClr val="C7B5FF"/>
    <a:srgbClr val="D78383"/>
    <a:srgbClr val="FFD1B5"/>
    <a:srgbClr val="F1B5FF"/>
    <a:srgbClr val="FF9D9D"/>
    <a:srgbClr val="B9B9FD"/>
    <a:srgbClr val="DB8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597535" y="1696720"/>
            <a:ext cx="2896870" cy="3742690"/>
            <a:chOff x="1445" y="2120"/>
            <a:chExt cx="4562" cy="58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r="6350"/>
            <a:stretch>
              <a:fillRect/>
            </a:stretch>
          </p:blipFill>
          <p:spPr>
            <a:xfrm rot="18420000" flipH="1">
              <a:off x="1975" y="5162"/>
              <a:ext cx="1231" cy="22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31111" r="3100"/>
            <a:stretch>
              <a:fillRect/>
            </a:stretch>
          </p:blipFill>
          <p:spPr>
            <a:xfrm rot="2160000">
              <a:off x="3367" y="3965"/>
              <a:ext cx="2640" cy="40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00000">
              <a:off x="1624" y="2120"/>
              <a:ext cx="3540" cy="589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8668" t="37738" r="70276" b="42139"/>
            <a:stretch>
              <a:fillRect/>
            </a:stretch>
          </p:blipFill>
          <p:spPr>
            <a:xfrm>
              <a:off x="4287" y="2808"/>
              <a:ext cx="799" cy="76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8668" t="37738" r="70276" b="42139"/>
            <a:stretch>
              <a:fillRect/>
            </a:stretch>
          </p:blipFill>
          <p:spPr>
            <a:xfrm>
              <a:off x="2607" y="3348"/>
              <a:ext cx="799" cy="764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682490" y="473710"/>
            <a:ext cx="7198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《Financial Professional English》</a:t>
            </a:r>
            <a:endParaRPr lang="zh-CN" altLang="en-US" sz="4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950" y="2222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44670" y="3467100"/>
            <a:ext cx="7542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——Baced on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erformance 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ommitment</a:t>
            </a:r>
            <a:endParaRPr lang="zh-CN" altLang="en-US" sz="2800" b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58630" y="570103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  <a:latin typeface="Britannic Bold" panose="020B0903060703020204" charset="0"/>
                <a:ea typeface="微软雅黑" panose="020B0503020204020204" charset="-122"/>
                <a:cs typeface="Britannic Bold" panose="020B0903060703020204" charset="0"/>
              </a:rPr>
              <a:t>2018.10.31</a:t>
            </a:r>
            <a:r>
              <a:rPr lang="en-US" altLang="zh-CN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892540" y="5379720"/>
            <a:ext cx="2244725" cy="342900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Reporter</a:t>
            </a:r>
            <a:r>
              <a:rPr lang="zh-CN" altLang="en-US">
                <a:solidFill>
                  <a:schemeClr val="accent6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：文晓云</a:t>
            </a:r>
            <a:endParaRPr lang="zh-CN" altLang="en-US">
              <a:solidFill>
                <a:schemeClr val="accent6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3005" y="2268220"/>
            <a:ext cx="81578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Research on 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nformation 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ransfer 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echanism in 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36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ransactions</a:t>
            </a:r>
            <a:endParaRPr lang="zh-CN" altLang="en-US" sz="3600" b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5095" y="3549015"/>
            <a:ext cx="5174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Possible Results</a:t>
            </a:r>
            <a:endParaRPr lang="en-US" altLang="zh-CN" sz="4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30820" y="1907540"/>
            <a:ext cx="40366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CAR = </a:t>
            </a:r>
            <a:r>
              <a:rPr lang="en-US" altLang="zh-CN" sz="2400" b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(+)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 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8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8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CAR =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(-)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COR*REM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CAR = </a:t>
            </a:r>
            <a:r>
              <a:rPr lang="en-US" altLang="zh-CN" sz="2400" b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(-)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COR*FUND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CAR = </a:t>
            </a:r>
            <a:r>
              <a:rPr lang="en-US" altLang="zh-CN" sz="2400" b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(+)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COR*C_SCORE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7246620" y="1652270"/>
            <a:ext cx="581025" cy="815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7246620" y="3344545"/>
            <a:ext cx="581025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95095" y="5347970"/>
            <a:ext cx="36163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References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050" y="1219835"/>
            <a:ext cx="67691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[1]吕长江、韩慧博．2014．业绩补偿承诺、协同效应与并购收益分配．审计与经济研究，6:3-13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[2]谢纪刚、张秋生．2016．上市公司控股合并中业绩承诺补偿的会计处理——基于五家公司的案例分析．会计研究，6:15-20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[3]高闯、孙宏英、胡可果．2010．并购重组中大股东补偿承诺与中小股东权益保护——基于苏宁环球与世荣兆业的比较案例研究．经济管理，11:55-63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[4]潘爱玲、邱金龙、杨洋．2017．业绩补偿承诺对标的企业的激励效应研究——来自中小板和创业板上市公司的实证检验．会计研究，3:46-52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[5]李维安,陈钢．2015．高管持股、会计稳健性与并购绩效——来自沪深A股上市公司的经验证据.审计与经济研究，04:3-12.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[6]陈仕华、姜广省、卢昌崇．2013．董事联结、目标公司选择与并购绩效——基于并购双方之间信息不对称的研究视角．管理世界，12:117-132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[7]巫岑、唐清泉．2016．关联并购具有信息传递效应吗?——基于企业社会资本的视角．审计与经济研究，2:81-90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[8]宋玉、陈岑．2017．基于上市公司信息环境的机构投资者实地调研行为研究——来自深市主板市场的经验证据．江西财经大学学报，4:45-55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[9]王竞达、范庆泉．2017．上市公司并购重组中的业绩承诺及政策影响研究．会计研究，10:71-77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[10]张冀．2017．深市重大资产重组业绩承诺及商誉情况分析．证券市场导报，11:28-32.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[11]Hand，J．R．M．1990．A Test of the Extended Functional Fixation Hypothesis．The Accounting Review，65(4):740-763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[12]Bruner F．2003．Does M&amp;A pay? A survey of evidence for the decision-maker．Journal of Applied Finance，12(1):48-68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[13]Jensen MC．1986．Agency Costs of Free Cash Flow, Corporate Finance, and Takeover．The American Economist，76(2):323-329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[14]Khan M, Watts R L．2009．Estimation and empirical properties of a firm-year measure of accounting conservatism．Journal of Accounting and Economics，48(2):132-150</a:t>
            </a:r>
            <a:endParaRPr lang="zh-CN" altLang="en-US" sz="1200">
              <a:solidFill>
                <a:schemeClr val="accent6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17575" y="1349375"/>
            <a:ext cx="2896870" cy="3742690"/>
            <a:chOff x="1445" y="2120"/>
            <a:chExt cx="4562" cy="58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r="6350"/>
            <a:stretch>
              <a:fillRect/>
            </a:stretch>
          </p:blipFill>
          <p:spPr>
            <a:xfrm rot="18420000" flipH="1">
              <a:off x="1975" y="5162"/>
              <a:ext cx="1231" cy="22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31111" r="3100"/>
            <a:stretch>
              <a:fillRect/>
            </a:stretch>
          </p:blipFill>
          <p:spPr>
            <a:xfrm rot="2160000">
              <a:off x="3367" y="3965"/>
              <a:ext cx="2640" cy="40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700000">
              <a:off x="1624" y="2120"/>
              <a:ext cx="3540" cy="589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8668" t="37738" r="70276" b="42139"/>
            <a:stretch>
              <a:fillRect/>
            </a:stretch>
          </p:blipFill>
          <p:spPr>
            <a:xfrm>
              <a:off x="4287" y="2808"/>
              <a:ext cx="799" cy="76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8668" t="37738" r="70276" b="42139"/>
            <a:stretch>
              <a:fillRect/>
            </a:stretch>
          </p:blipFill>
          <p:spPr>
            <a:xfrm>
              <a:off x="2607" y="3348"/>
              <a:ext cx="799" cy="764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234950" y="2222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12970" y="2981960"/>
            <a:ext cx="50126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 b="1">
                <a:solidFill>
                  <a:schemeClr val="accent6">
                    <a:lumMod val="75000"/>
                  </a:schemeClr>
                </a:solidFill>
                <a:latin typeface="汉仪粗宋简" panose="02010600000101010101" charset="-122"/>
                <a:ea typeface="汉仪粗宋简" panose="02010600000101010101" charset="-122"/>
              </a:rPr>
              <a:t>Thank You</a:t>
            </a:r>
            <a:endParaRPr lang="en-US" altLang="zh-CN" sz="7200" b="1">
              <a:solidFill>
                <a:schemeClr val="accent6">
                  <a:lumMod val="75000"/>
                </a:schemeClr>
              </a:solidFill>
              <a:latin typeface="汉仪粗宋简" panose="02010600000101010101" charset="-122"/>
              <a:ea typeface="汉仪粗宋简" panose="0201060000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5095" y="689610"/>
            <a:ext cx="42164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7452995" y="2557780"/>
            <a:ext cx="771525" cy="1435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5095" y="1219835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Literature Review</a:t>
            </a:r>
            <a:r>
              <a:rPr lang="zh-CN" altLang="en-US" sz="4800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95095" y="1750060"/>
            <a:ext cx="434467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Hypothesis</a:t>
            </a:r>
            <a:r>
              <a:rPr lang="zh-CN" altLang="en-US" sz="4800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4800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4800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5095" y="3018790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5095" y="3549015"/>
            <a:ext cx="56178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Possible Results</a:t>
            </a:r>
            <a:endParaRPr lang="en-US" sz="48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4800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95095" y="5347970"/>
            <a:ext cx="36163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References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98815" y="2967990"/>
            <a:ext cx="34131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 b="1">
                <a:solidFill>
                  <a:schemeClr val="accent6">
                    <a:lumMod val="50000"/>
                  </a:schemeClr>
                </a:solidFill>
                <a:latin typeface="汉仪粗宋简" panose="02010600000101010101" charset="-122"/>
                <a:ea typeface="汉仪粗宋简" panose="02010600000101010101" charset="-122"/>
              </a:rPr>
              <a:t>CONTENT</a:t>
            </a:r>
            <a:endParaRPr lang="en-US" altLang="zh-CN" sz="5400" b="1">
              <a:solidFill>
                <a:schemeClr val="accent6">
                  <a:lumMod val="50000"/>
                </a:schemeClr>
              </a:solidFill>
              <a:latin typeface="汉仪粗宋简" panose="02010600000101010101" charset="-122"/>
              <a:ea typeface="汉仪粗宋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5095" y="689610"/>
            <a:ext cx="42164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27395" y="1215390"/>
            <a:ext cx="4236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Problem statemenet </a:t>
            </a:r>
            <a:r>
              <a:rPr lang="en-US" altLang="zh-CN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8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00370" y="1030605"/>
            <a:ext cx="0" cy="4806315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198995" y="2540635"/>
            <a:ext cx="2786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Mergers and Acquisitions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8555" y="3175000"/>
            <a:ext cx="2207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Risky &amp; Uncertainty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2655" y="3813175"/>
            <a:ext cx="2638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Information Asymmetry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0090" y="4634865"/>
            <a:ext cx="312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Performance Commitment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604250" y="2939415"/>
            <a:ext cx="635" cy="2355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91550" y="3585845"/>
            <a:ext cx="635" cy="2597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592185" y="4328160"/>
            <a:ext cx="635" cy="2597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5095" y="689610"/>
            <a:ext cx="42164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27395" y="1215390"/>
            <a:ext cx="4236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en-US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esearch objective </a:t>
            </a:r>
            <a:r>
              <a:rPr lang="en-US" altLang="zh-CN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8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00370" y="1030605"/>
            <a:ext cx="0" cy="4806315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55348" y="2292350"/>
            <a:ext cx="192024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Performance 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Commitment 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Rate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17990" y="2661285"/>
            <a:ext cx="793750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  <a:endCxn id="22" idx="1"/>
          </p:cNvCxnSpPr>
          <p:nvPr/>
        </p:nvCxnSpPr>
        <p:spPr>
          <a:xfrm>
            <a:off x="7875905" y="2891790"/>
            <a:ext cx="144208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08035" y="2431415"/>
            <a:ext cx="323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916545" y="3196590"/>
            <a:ext cx="278130" cy="493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8973185" y="3209290"/>
            <a:ext cx="30353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8595360" y="3197225"/>
            <a:ext cx="2540" cy="965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85280" y="3629660"/>
            <a:ext cx="1607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Related Parties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67930" y="4151630"/>
            <a:ext cx="2305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Investor Specialization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22080" y="3686810"/>
            <a:ext cx="156591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onservatism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5095" y="1219835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Literature Review</a:t>
            </a:r>
            <a:r>
              <a:rPr lang="zh-CN" altLang="en-US" sz="4800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9275" y="5081905"/>
            <a:ext cx="309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 sz="28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7395" y="2820035"/>
            <a:ext cx="6040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Can M&amp;A increase enterprise value?</a:t>
            </a:r>
            <a:r>
              <a:rPr lang="zh-CN" altLang="en-US" sz="28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8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1160" y="3710940"/>
            <a:ext cx="6396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Information Asymmetry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sz="20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shareholders' loss of interest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                 M&amp;A 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                   </a:t>
            </a:r>
            <a:r>
              <a:rPr lang="en-US" altLang="zh-CN" sz="20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 tunneling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Performance Commitmen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t    </a:t>
            </a:r>
            <a:r>
              <a:rPr lang="en-US" altLang="zh-CN" sz="20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asset pricing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earnings manipulation</a:t>
            </a:r>
            <a:endParaRPr lang="en-US" altLang="zh-CN" sz="2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5151120" y="2590800"/>
            <a:ext cx="581025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95095" y="1750060"/>
            <a:ext cx="380365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Hypothesis</a:t>
            </a:r>
            <a:r>
              <a:rPr lang="zh-CN" altLang="en-US" sz="4800">
                <a:solidFill>
                  <a:srgbClr val="F3C0DB">
                    <a:alpha val="14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4800" b="1">
              <a:solidFill>
                <a:srgbClr val="F3C0DB">
                  <a:alpha val="14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512435" y="305435"/>
            <a:ext cx="0" cy="6212840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10860" y="187325"/>
            <a:ext cx="625729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H1</a:t>
            </a:r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20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Performance commitment can play a role in information transmission in m&amp;a transactions.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COR  --(+)--&gt;  CAR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H2</a:t>
            </a:r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20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 related paries m&amp;a,the information transmission effect of performance commitment is weaker.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COR  --(+)--&gt;  CAR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</a:t>
            </a:r>
            <a:r>
              <a:rPr lang="en-US" altLang="zh-CN" sz="32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↗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(-)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H3</a:t>
            </a:r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20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 higher the shareholding ratio of institutional investors the weaker the information transmission effect of performance commitment.</a:t>
            </a:r>
            <a:endParaRPr lang="en-US" altLang="zh-CN" sz="200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0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</a:t>
            </a:r>
            <a:r>
              <a:rPr lang="en-US" altLang="zh-CN" sz="24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COR  --(+)--&gt;  CAR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FUND↗(-)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ym typeface="+mn-ea"/>
              </a:rPr>
              <a:t>H4</a:t>
            </a:r>
            <a:r>
              <a:rPr lang="en-US" altLang="zh-CN" sz="28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zh-CN" sz="24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 stronger the accounting conservatism of the acquirer,the more significant the information transmission effect of performance commitment.</a:t>
            </a:r>
            <a:endParaRPr lang="en-US" altLang="zh-CN" sz="240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COR  --(+)--&gt;  CAR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en-US" altLang="zh-CN" sz="2400" b="1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C_SCORE↗(+)</a:t>
            </a:r>
            <a:endParaRPr lang="en-US" altLang="zh-CN" sz="2400" b="1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5095" y="3018790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86450" y="1589405"/>
            <a:ext cx="2933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Sample &amp; Data</a:t>
            </a:r>
            <a:r>
              <a:rPr lang="zh-CN" altLang="en-US"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5210175" y="1374775"/>
            <a:ext cx="581025" cy="8159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500370" y="1030605"/>
            <a:ext cx="0" cy="4806315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90310" y="2752725"/>
            <a:ext cx="45751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SME &amp; GEM</a:t>
            </a:r>
            <a:endParaRPr lang="en-US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xcluded :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) ST companies ;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) financial companies ;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) incomplete data of regression model.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5095" y="3018790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86450" y="3143885"/>
            <a:ext cx="2933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Variables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5210175" y="2929255"/>
            <a:ext cx="581025" cy="8159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500370" y="1030605"/>
            <a:ext cx="0" cy="4806315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94780" y="766445"/>
            <a:ext cx="52984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1. Explained variable:  CAR 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2. Explanatory variables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zh-CN" altLang="en-US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(1) performance commitment rate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 COR</a:t>
            </a:r>
            <a:endParaRPr lang="zh-CN" altLang="en-US" sz="2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(2) related merger and acquisition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REM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(3) institutional investor shareholding ratio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FUND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(4) accounting conservatism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C_SCORE</a:t>
            </a:r>
            <a:endParaRPr lang="zh-CN" alt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94780" y="4079240"/>
            <a:ext cx="51358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3. Control variables: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(1)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 Scale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 and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Rei 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        which characterize the m&amp;a transactions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(2)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Size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,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Lev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,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Mb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 and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 Roa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 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sym typeface="+mn-ea"/>
              </a:rPr>
              <a:t>                 which characterize the acquirers.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423545"/>
            <a:ext cx="1092200" cy="1045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250" y="209550"/>
            <a:ext cx="11645900" cy="6350000"/>
          </a:xfrm>
          <a:prstGeom prst="rect">
            <a:avLst/>
          </a:prstGeom>
          <a:noFill/>
          <a:ln>
            <a:solidFill>
              <a:srgbClr val="F3C0D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3C0D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953770"/>
            <a:ext cx="1092200" cy="1045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84175" y="1483995"/>
            <a:ext cx="1092200" cy="1045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2752725"/>
            <a:ext cx="1092200" cy="1045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5095" y="3018790"/>
            <a:ext cx="5617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800" b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r>
              <a:rPr lang="en-US" altLang="zh-CN" sz="4800" b="1">
                <a:solidFill>
                  <a:srgbClr val="F3C0D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800" b="1">
              <a:solidFill>
                <a:srgbClr val="F3C0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3282950"/>
            <a:ext cx="1092200" cy="10452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668" t="37738" r="70276" b="42139"/>
          <a:stretch>
            <a:fillRect/>
          </a:stretch>
        </p:blipFill>
        <p:spPr>
          <a:xfrm>
            <a:off x="399415" y="5081905"/>
            <a:ext cx="1092200" cy="10452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86450" y="5064125"/>
            <a:ext cx="544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Statistical Analysis Methods  </a:t>
            </a:r>
            <a:endParaRPr lang="en-US" altLang="zh-CN" sz="24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350"/>
          <a:stretch>
            <a:fillRect/>
          </a:stretch>
        </p:blipFill>
        <p:spPr>
          <a:xfrm rot="20700000" flipH="1">
            <a:off x="5210175" y="4849495"/>
            <a:ext cx="581025" cy="8159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500370" y="1030605"/>
            <a:ext cx="0" cy="4806315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86450" y="1998980"/>
            <a:ext cx="54997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ultiple linear regression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winsorize at the level of 1% for all data 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ontrolling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 heteroscedasticity 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</a:rPr>
              <a:t>&amp;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accent6">
                    <a:lumMod val="50000"/>
                  </a:schemeClr>
                </a:solidFill>
              </a:rPr>
              <a:t>time series autocorrelation problem of residuals</a:t>
            </a:r>
            <a:endParaRPr lang="zh-CN" altLang="en-US" sz="20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3395</Words>
  <Application>WPS 演示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Britannic Bold</vt:lpstr>
      <vt:lpstr>汉仪粗宋简</vt:lpstr>
      <vt:lpstr>微软雅黑 Light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✿❀❃❁ ALVEALIF</cp:lastModifiedBy>
  <cp:revision>118</cp:revision>
  <dcterms:created xsi:type="dcterms:W3CDTF">2018-01-15T00:05:00Z</dcterms:created>
  <dcterms:modified xsi:type="dcterms:W3CDTF">2018-10-29T16:55:03Z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