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0" r:id="rId3"/>
    <p:sldId id="271" r:id="rId4"/>
    <p:sldId id="264" r:id="rId5"/>
    <p:sldId id="284" r:id="rId6"/>
    <p:sldId id="262" r:id="rId7"/>
    <p:sldId id="263" r:id="rId8"/>
    <p:sldId id="261" r:id="rId9"/>
    <p:sldId id="269" r:id="rId10"/>
    <p:sldId id="272" r:id="rId11"/>
    <p:sldId id="283" r:id="rId12"/>
    <p:sldId id="273" r:id="rId13"/>
    <p:sldId id="274" r:id="rId14"/>
    <p:sldId id="275" r:id="rId15"/>
    <p:sldId id="276" r:id="rId16"/>
    <p:sldId id="277" r:id="rId17"/>
    <p:sldId id="278" r:id="rId18"/>
    <p:sldId id="279" r:id="rId19"/>
    <p:sldId id="280"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77"/>
    <p:restoredTop sz="93690"/>
  </p:normalViewPr>
  <p:slideViewPr>
    <p:cSldViewPr snapToGrid="0" snapToObjects="1">
      <p:cViewPr>
        <p:scale>
          <a:sx n="106" d="100"/>
          <a:sy n="106" d="100"/>
        </p:scale>
        <p:origin x="448"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FB169-8B9F-034D-AF71-5B864E5B0073}" type="datetimeFigureOut">
              <a:rPr lang="en-US" smtClean="0"/>
              <a:t>9/25/17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5F197-9F59-D446-A864-854932132F82}" type="slidenum">
              <a:rPr lang="en-US" smtClean="0"/>
              <a:t>‹#›</a:t>
            </a:fld>
            <a:endParaRPr lang="en-US"/>
          </a:p>
        </p:txBody>
      </p:sp>
    </p:spTree>
    <p:extLst>
      <p:ext uri="{BB962C8B-B14F-4D97-AF65-F5344CB8AC3E}">
        <p14:creationId xmlns:p14="http://schemas.microsoft.com/office/powerpoint/2010/main" val="71141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C0D03E-AC88-F943-B71D-9BA95299C26F}"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363206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C0D03E-AC88-F943-B71D-9BA95299C26F}"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186146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C0D03E-AC88-F943-B71D-9BA95299C26F}"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102445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C0D03E-AC88-F943-B71D-9BA95299C26F}"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1260246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C0D03E-AC88-F943-B71D-9BA95299C26F}"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335563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C0D03E-AC88-F943-B71D-9BA95299C26F}"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5311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C0D03E-AC88-F943-B71D-9BA95299C26F}" type="datetimeFigureOut">
              <a:rPr lang="en-US" smtClean="0"/>
              <a:t>9/25/17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1527465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C0D03E-AC88-F943-B71D-9BA95299C26F}" type="datetimeFigureOut">
              <a:rPr lang="en-US" smtClean="0"/>
              <a:t>9/25/17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1099394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0D03E-AC88-F943-B71D-9BA95299C26F}" type="datetimeFigureOut">
              <a:rPr lang="en-US" smtClean="0"/>
              <a:t>9/25/17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57349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0D03E-AC88-F943-B71D-9BA95299C26F}"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761234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0D03E-AC88-F943-B71D-9BA95299C26F}"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3D80F-5715-8340-98B8-34D51EB44B7C}" type="slidenum">
              <a:rPr lang="en-US" smtClean="0"/>
              <a:t>‹#›</a:t>
            </a:fld>
            <a:endParaRPr lang="en-US"/>
          </a:p>
        </p:txBody>
      </p:sp>
    </p:spTree>
    <p:extLst>
      <p:ext uri="{BB962C8B-B14F-4D97-AF65-F5344CB8AC3E}">
        <p14:creationId xmlns:p14="http://schemas.microsoft.com/office/powerpoint/2010/main" val="1506173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0D03E-AC88-F943-B71D-9BA95299C26F}" type="datetimeFigureOut">
              <a:rPr lang="en-US" smtClean="0"/>
              <a:t>9/25/17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3D80F-5715-8340-98B8-34D51EB44B7C}" type="slidenum">
              <a:rPr lang="en-US" smtClean="0"/>
              <a:t>‹#›</a:t>
            </a:fld>
            <a:endParaRPr lang="en-US"/>
          </a:p>
        </p:txBody>
      </p:sp>
    </p:spTree>
    <p:extLst>
      <p:ext uri="{BB962C8B-B14F-4D97-AF65-F5344CB8AC3E}">
        <p14:creationId xmlns:p14="http://schemas.microsoft.com/office/powerpoint/2010/main" val="38512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517shangke.com/jiangangwu" TargetMode="Externa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John_R._Comm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ransaction_co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New_institutional_economic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he_Wealth_of_Nations" TargetMode="External"/><Relationship Id="rId4" Type="http://schemas.openxmlformats.org/officeDocument/2006/relationships/hyperlink" Target="https://en.wikipedia.org/wiki/Invisible_hand" TargetMode="External"/><Relationship Id="rId5" Type="http://schemas.openxmlformats.org/officeDocument/2006/relationships/hyperlink" Target="https://en.wikipedia.org/wiki/Ronald_Coase" TargetMode="External"/><Relationship Id="rId6" Type="http://schemas.openxmlformats.org/officeDocument/2006/relationships/hyperlink" Target="https://en.wikipedia.org/wiki/George_Akerlof" TargetMode="External"/><Relationship Id="rId1" Type="http://schemas.openxmlformats.org/officeDocument/2006/relationships/slideLayout" Target="../slideLayouts/slideLayout2.xml"/><Relationship Id="rId2" Type="http://schemas.openxmlformats.org/officeDocument/2006/relationships/hyperlink" Target="https://en.wikipedia.org/wiki/Adam_Smit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Vitalik_Buterin" TargetMode="External"/><Relationship Id="rId3" Type="http://schemas.openxmlformats.org/officeDocument/2006/relationships/hyperlink" Target="https://blog.ethereum.org/2013/12/31/bootstrapping-a-decentralized-autonomous-corporation-part-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035" y="1660085"/>
            <a:ext cx="10439930" cy="1511823"/>
          </a:xfrm>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Accounting </a:t>
            </a:r>
            <a:r>
              <a:rPr lang="en-US" altLang="zh-CN" dirty="0" smtClean="0"/>
              <a:t>Theory’s </a:t>
            </a:r>
            <a:r>
              <a:rPr lang="en-US" altLang="zh-CN" smtClean="0"/>
              <a:t>Economics </a:t>
            </a:r>
            <a:r>
              <a:rPr lang="en-US" altLang="zh-CN" smtClean="0"/>
              <a:t>Basis</a:t>
            </a:r>
            <a:r>
              <a:rPr lang="en-US" altLang="zh-CN" smtClean="0"/>
              <a:t/>
            </a:r>
            <a:br>
              <a:rPr lang="en-US" altLang="zh-CN" smtClean="0"/>
            </a:br>
            <a:r>
              <a:rPr lang="en-US" altLang="zh-CN" smtClean="0"/>
              <a:t>--A Framework</a:t>
            </a:r>
            <a:endParaRPr lang="en-US" dirty="0"/>
          </a:p>
        </p:txBody>
      </p:sp>
      <p:sp>
        <p:nvSpPr>
          <p:cNvPr id="3" name="Subtitle 2"/>
          <p:cNvSpPr>
            <a:spLocks noGrp="1"/>
          </p:cNvSpPr>
          <p:nvPr>
            <p:ph type="subTitle" idx="1"/>
          </p:nvPr>
        </p:nvSpPr>
        <p:spPr>
          <a:xfrm>
            <a:off x="1524000" y="3418410"/>
            <a:ext cx="9144000" cy="2592921"/>
          </a:xfrm>
        </p:spPr>
        <p:txBody>
          <a:bodyPr>
            <a:normAutofit fontScale="85000" lnSpcReduction="20000"/>
          </a:bodyPr>
          <a:lstStyle/>
          <a:p>
            <a:endParaRPr lang="en-US" dirty="0" smtClean="0"/>
          </a:p>
          <a:p>
            <a:r>
              <a:rPr lang="en-US" altLang="zh-CN" sz="3900" dirty="0" smtClean="0"/>
              <a:t>Part</a:t>
            </a:r>
            <a:r>
              <a:rPr lang="zh-CN" altLang="en-US" sz="3900" dirty="0" smtClean="0"/>
              <a:t> </a:t>
            </a:r>
            <a:r>
              <a:rPr lang="en-US" altLang="zh-CN" sz="3900" dirty="0" smtClean="0"/>
              <a:t>I</a:t>
            </a:r>
            <a:r>
              <a:rPr lang="en-US" altLang="zh-CN" sz="3900" dirty="0" smtClean="0"/>
              <a:t>: Corporate finance</a:t>
            </a:r>
          </a:p>
          <a:p>
            <a:endParaRPr lang="en-US" sz="3200" dirty="0" smtClean="0"/>
          </a:p>
          <a:p>
            <a:endParaRPr lang="en-US" dirty="0"/>
          </a:p>
          <a:p>
            <a:r>
              <a:rPr lang="en-US" altLang="zh-CN" dirty="0" smtClean="0">
                <a:hlinkClick r:id="rId2"/>
              </a:rPr>
              <a:t>Wu</a:t>
            </a:r>
            <a:r>
              <a:rPr lang="zh-CN" altLang="en-US" dirty="0" smtClean="0">
                <a:hlinkClick r:id="rId2"/>
              </a:rPr>
              <a:t> </a:t>
            </a:r>
            <a:r>
              <a:rPr lang="en-US" altLang="zh-CN" dirty="0" err="1" smtClean="0">
                <a:hlinkClick r:id="rId2"/>
              </a:rPr>
              <a:t>Jiangang</a:t>
            </a:r>
            <a:endParaRPr lang="en-US" altLang="zh-CN" dirty="0" smtClean="0"/>
          </a:p>
          <a:p>
            <a:endParaRPr lang="en-US" dirty="0"/>
          </a:p>
          <a:p>
            <a:r>
              <a:rPr lang="en-US" dirty="0" smtClean="0"/>
              <a:t>4236615@qq.com</a:t>
            </a:r>
            <a:endParaRPr lang="en-US" dirty="0"/>
          </a:p>
        </p:txBody>
      </p:sp>
      <p:pic>
        <p:nvPicPr>
          <p:cNvPr id="4" name="Picture 11" descr="http://www.shu.edu.cn/Portals/0/xiaobia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21" y="153988"/>
            <a:ext cx="972079" cy="125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441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Economics of corporate </a:t>
            </a:r>
            <a:r>
              <a:rPr lang="en-US" dirty="0" smtClean="0"/>
              <a:t>finance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a:t>1958-Franco Modigliani, Merton H. Miller-The Cost of Capital, Corporation Finance and the Theory of </a:t>
            </a:r>
            <a:r>
              <a:rPr lang="en-US" dirty="0" smtClean="0"/>
              <a:t>Investment</a:t>
            </a:r>
          </a:p>
          <a:p>
            <a:r>
              <a:rPr lang="en-US" dirty="0"/>
              <a:t>1972-Fischer Black-The Capital Asset Pricing Model- Some Empirical </a:t>
            </a:r>
            <a:r>
              <a:rPr lang="en-US" dirty="0" smtClean="0"/>
              <a:t>Tests</a:t>
            </a:r>
          </a:p>
          <a:p>
            <a:r>
              <a:rPr lang="en-US" dirty="0" smtClean="0"/>
              <a:t>1973-Black</a:t>
            </a:r>
            <a:r>
              <a:rPr lang="zh-CN" altLang="en-US" dirty="0" smtClean="0"/>
              <a:t> </a:t>
            </a:r>
            <a:r>
              <a:rPr lang="en-US" dirty="0" smtClean="0"/>
              <a:t>&amp;</a:t>
            </a:r>
            <a:r>
              <a:rPr lang="zh-CN" altLang="en-US" dirty="0" smtClean="0"/>
              <a:t> </a:t>
            </a:r>
            <a:r>
              <a:rPr lang="en-US" dirty="0" smtClean="0"/>
              <a:t>Scholes-The </a:t>
            </a:r>
            <a:r>
              <a:rPr lang="en-US" dirty="0"/>
              <a:t>Pricing of Options and Corporate </a:t>
            </a:r>
            <a:r>
              <a:rPr lang="en-US" dirty="0" smtClean="0"/>
              <a:t>Liabilities</a:t>
            </a:r>
          </a:p>
          <a:p>
            <a:r>
              <a:rPr lang="en-US" dirty="0"/>
              <a:t>1976-Ross-The arbitrage theory of capital asset </a:t>
            </a:r>
            <a:r>
              <a:rPr lang="en-US" dirty="0" smtClean="0"/>
              <a:t>pricing</a:t>
            </a:r>
          </a:p>
          <a:p>
            <a:r>
              <a:rPr lang="en-US" dirty="0"/>
              <a:t>1977-Stewart C. Myers, Stuart M. Turnbull-Capital Budgeting and the Capital Asset Pricing </a:t>
            </a:r>
            <a:r>
              <a:rPr lang="en-US" dirty="0" err="1"/>
              <a:t>Model：Good</a:t>
            </a:r>
            <a:r>
              <a:rPr lang="en-US" dirty="0"/>
              <a:t> News and Bad </a:t>
            </a:r>
            <a:r>
              <a:rPr lang="en-US" dirty="0" smtClean="0"/>
              <a:t>News</a:t>
            </a:r>
          </a:p>
          <a:p>
            <a:r>
              <a:rPr lang="en-US" dirty="0"/>
              <a:t>1984-Douglas W. Diamond-Financial Intermediation and Delegated </a:t>
            </a:r>
            <a:r>
              <a:rPr lang="en-US" dirty="0" smtClean="0"/>
              <a:t>Monitoring</a:t>
            </a:r>
          </a:p>
          <a:p>
            <a:r>
              <a:rPr lang="en-US" dirty="0"/>
              <a:t>1984, </a:t>
            </a:r>
            <a:r>
              <a:rPr lang="en-US" dirty="0" err="1"/>
              <a:t>Stevart</a:t>
            </a:r>
            <a:r>
              <a:rPr lang="en-US" dirty="0"/>
              <a:t> C. Myers, Nicholas S. </a:t>
            </a:r>
            <a:r>
              <a:rPr lang="en-US" dirty="0" err="1"/>
              <a:t>Mjluf</a:t>
            </a:r>
            <a:r>
              <a:rPr lang="en-US" dirty="0"/>
              <a:t>, Corporate Financing and Investment Decisions When Firms Have Information and the investor do not have</a:t>
            </a:r>
          </a:p>
          <a:p>
            <a:r>
              <a:rPr lang="en-US" dirty="0"/>
              <a:t>1986, </a:t>
            </a:r>
            <a:r>
              <a:rPr lang="en-US" dirty="0" err="1"/>
              <a:t>Stanfor</a:t>
            </a:r>
            <a:r>
              <a:rPr lang="en-US" dirty="0"/>
              <a:t> J. Crossman &amp; Oliver D. Hart, The Cost and Benefits of Ownership: A Theory of Vertical and Lateral </a:t>
            </a:r>
            <a:r>
              <a:rPr lang="en-US" dirty="0" smtClean="0"/>
              <a:t>Integration</a:t>
            </a:r>
          </a:p>
        </p:txBody>
      </p:sp>
    </p:spTree>
    <p:extLst>
      <p:ext uri="{BB962C8B-B14F-4D97-AF65-F5344CB8AC3E}">
        <p14:creationId xmlns:p14="http://schemas.microsoft.com/office/powerpoint/2010/main" val="135821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Theories of corporate </a:t>
            </a:r>
            <a:r>
              <a:rPr lang="en-US" dirty="0" smtClean="0"/>
              <a:t>finance: Contents</a:t>
            </a:r>
            <a:endParaRPr lang="en-US" dirty="0"/>
          </a:p>
        </p:txBody>
      </p:sp>
      <p:sp>
        <p:nvSpPr>
          <p:cNvPr id="3" name="Content Placeholder 2"/>
          <p:cNvSpPr>
            <a:spLocks noGrp="1"/>
          </p:cNvSpPr>
          <p:nvPr>
            <p:ph idx="1"/>
          </p:nvPr>
        </p:nvSpPr>
        <p:spPr>
          <a:xfrm>
            <a:off x="838200" y="1859492"/>
            <a:ext cx="10515600" cy="4351338"/>
          </a:xfrm>
        </p:spPr>
        <p:txBody>
          <a:bodyPr>
            <a:normAutofit fontScale="92500" lnSpcReduction="10000"/>
          </a:bodyPr>
          <a:lstStyle/>
          <a:p>
            <a:r>
              <a:rPr lang="en-US" dirty="0" smtClean="0"/>
              <a:t>Main fields:</a:t>
            </a:r>
          </a:p>
          <a:p>
            <a:pPr lvl="1"/>
            <a:r>
              <a:rPr lang="en-US" dirty="0" smtClean="0"/>
              <a:t>Corporate </a:t>
            </a:r>
            <a:r>
              <a:rPr lang="en-US" dirty="0"/>
              <a:t>Governance and Firm Value</a:t>
            </a:r>
          </a:p>
          <a:p>
            <a:pPr lvl="1"/>
            <a:r>
              <a:rPr lang="en-US" dirty="0"/>
              <a:t>Market Efficiency Hypothesis &amp; Event Study Methodology</a:t>
            </a:r>
          </a:p>
          <a:p>
            <a:pPr lvl="1"/>
            <a:r>
              <a:rPr lang="en-US" dirty="0"/>
              <a:t>The Board of Directors</a:t>
            </a:r>
          </a:p>
          <a:p>
            <a:pPr lvl="1"/>
            <a:r>
              <a:rPr lang="en-US" dirty="0"/>
              <a:t>Talent, Incentives, and Executive Compensations</a:t>
            </a:r>
          </a:p>
          <a:p>
            <a:pPr lvl="1"/>
            <a:r>
              <a:rPr lang="en-US" dirty="0"/>
              <a:t>Corporate Control</a:t>
            </a:r>
          </a:p>
          <a:p>
            <a:pPr lvl="1"/>
            <a:r>
              <a:rPr lang="en-US" dirty="0"/>
              <a:t>Capital Budgeting &amp; Investment Decisions</a:t>
            </a:r>
          </a:p>
          <a:p>
            <a:pPr lvl="1"/>
            <a:r>
              <a:rPr lang="en-US" dirty="0"/>
              <a:t>Payout policy</a:t>
            </a:r>
          </a:p>
          <a:p>
            <a:pPr lvl="1"/>
            <a:r>
              <a:rPr lang="en-US" dirty="0"/>
              <a:t>Capital Structure</a:t>
            </a:r>
          </a:p>
          <a:p>
            <a:pPr lvl="1"/>
            <a:r>
              <a:rPr lang="en-US" dirty="0"/>
              <a:t>Corporate Restructuring</a:t>
            </a:r>
          </a:p>
          <a:p>
            <a:pPr lvl="1"/>
            <a:r>
              <a:rPr lang="en-US" dirty="0"/>
              <a:t>Equity </a:t>
            </a:r>
            <a:r>
              <a:rPr lang="en-US" dirty="0" smtClean="0"/>
              <a:t>issuing</a:t>
            </a:r>
          </a:p>
          <a:p>
            <a:r>
              <a:rPr lang="en-US" dirty="0"/>
              <a:t>A textbook: Jean </a:t>
            </a:r>
            <a:r>
              <a:rPr lang="en-US" dirty="0" err="1"/>
              <a:t>Tirole</a:t>
            </a:r>
            <a:r>
              <a:rPr lang="en-US" dirty="0"/>
              <a:t>, 2006, The Theory of Corporate </a:t>
            </a:r>
            <a:r>
              <a:rPr lang="en-US" dirty="0" smtClean="0"/>
              <a:t>Finance		</a:t>
            </a:r>
          </a:p>
          <a:p>
            <a:endParaRPr lang="en-US" dirty="0"/>
          </a:p>
          <a:p>
            <a:endParaRPr lang="en-US" dirty="0"/>
          </a:p>
        </p:txBody>
      </p:sp>
    </p:spTree>
    <p:extLst>
      <p:ext uri="{BB962C8B-B14F-4D97-AF65-F5344CB8AC3E}">
        <p14:creationId xmlns:p14="http://schemas.microsoft.com/office/powerpoint/2010/main" val="1456109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Theories </a:t>
            </a:r>
            <a:r>
              <a:rPr lang="en-US" dirty="0"/>
              <a:t>of corporate </a:t>
            </a:r>
            <a:r>
              <a:rPr lang="en-US" dirty="0" smtClean="0"/>
              <a:t>finance: </a:t>
            </a:r>
            <a:r>
              <a:rPr lang="en-US" dirty="0"/>
              <a:t>Corporate Governance and Firm Value</a:t>
            </a:r>
          </a:p>
        </p:txBody>
      </p:sp>
      <p:sp>
        <p:nvSpPr>
          <p:cNvPr id="3" name="Content Placeholder 2"/>
          <p:cNvSpPr>
            <a:spLocks noGrp="1"/>
          </p:cNvSpPr>
          <p:nvPr>
            <p:ph idx="1"/>
          </p:nvPr>
        </p:nvSpPr>
        <p:spPr/>
        <p:txBody>
          <a:bodyPr>
            <a:normAutofit/>
          </a:bodyPr>
          <a:lstStyle/>
          <a:p>
            <a:pPr marL="0" indent="0">
              <a:buNone/>
            </a:pPr>
            <a:r>
              <a:rPr lang="en-US" dirty="0"/>
              <a:t>1 </a:t>
            </a:r>
            <a:r>
              <a:rPr lang="en-US" dirty="0" err="1"/>
              <a:t>Morck</a:t>
            </a:r>
            <a:r>
              <a:rPr lang="en-US" dirty="0"/>
              <a:t> </a:t>
            </a:r>
            <a:r>
              <a:rPr lang="en-US" dirty="0" smtClean="0"/>
              <a:t>1988</a:t>
            </a:r>
          </a:p>
          <a:p>
            <a:pPr marL="0" indent="0">
              <a:buNone/>
            </a:pPr>
            <a:r>
              <a:rPr lang="en-US" dirty="0"/>
              <a:t>2 </a:t>
            </a:r>
            <a:r>
              <a:rPr lang="en-US" dirty="0" err="1"/>
              <a:t>McConnell,J</a:t>
            </a:r>
            <a:r>
              <a:rPr lang="en-US" dirty="0"/>
              <a:t> </a:t>
            </a:r>
            <a:r>
              <a:rPr lang="en-US" dirty="0" smtClean="0"/>
              <a:t>1990</a:t>
            </a:r>
          </a:p>
          <a:p>
            <a:pPr marL="0" indent="0">
              <a:buNone/>
            </a:pPr>
            <a:r>
              <a:rPr lang="es-ES_tradnl" dirty="0"/>
              <a:t>3 </a:t>
            </a:r>
            <a:r>
              <a:rPr lang="es-ES_tradnl" dirty="0" err="1"/>
              <a:t>Cho,M.H</a:t>
            </a:r>
            <a:r>
              <a:rPr lang="es-ES_tradnl" dirty="0"/>
              <a:t> 1998</a:t>
            </a:r>
            <a:endParaRPr lang="en-US" dirty="0" smtClean="0"/>
          </a:p>
        </p:txBody>
      </p:sp>
    </p:spTree>
    <p:extLst>
      <p:ext uri="{BB962C8B-B14F-4D97-AF65-F5344CB8AC3E}">
        <p14:creationId xmlns:p14="http://schemas.microsoft.com/office/powerpoint/2010/main" val="1872391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Theories of corporate </a:t>
            </a:r>
            <a:r>
              <a:rPr lang="en-US" dirty="0" smtClean="0"/>
              <a:t>finance: Market </a:t>
            </a:r>
            <a:r>
              <a:rPr lang="en-US" dirty="0"/>
              <a:t>Efficiency Hypothesis &amp; Event Study Methodology</a:t>
            </a:r>
            <a:br>
              <a:rPr lang="en-US" dirty="0"/>
            </a:br>
            <a:endParaRPr lang="en-US" dirty="0"/>
          </a:p>
        </p:txBody>
      </p:sp>
      <p:sp>
        <p:nvSpPr>
          <p:cNvPr id="3" name="Content Placeholder 2"/>
          <p:cNvSpPr>
            <a:spLocks noGrp="1"/>
          </p:cNvSpPr>
          <p:nvPr>
            <p:ph idx="1"/>
          </p:nvPr>
        </p:nvSpPr>
        <p:spPr/>
        <p:txBody>
          <a:bodyPr>
            <a:normAutofit/>
          </a:bodyPr>
          <a:lstStyle/>
          <a:p>
            <a:r>
              <a:rPr lang="hr-HR" dirty="0"/>
              <a:t>1 Fama </a:t>
            </a:r>
            <a:r>
              <a:rPr lang="hr-HR" dirty="0" smtClean="0"/>
              <a:t>1991</a:t>
            </a:r>
          </a:p>
          <a:p>
            <a:r>
              <a:rPr lang="en-US" dirty="0"/>
              <a:t>2 </a:t>
            </a:r>
            <a:r>
              <a:rPr lang="en-US" dirty="0" err="1" smtClean="0"/>
              <a:t>MacKinlay</a:t>
            </a:r>
            <a:r>
              <a:rPr lang="zh-CN" altLang="en-US" dirty="0" smtClean="0"/>
              <a:t> </a:t>
            </a:r>
            <a:r>
              <a:rPr lang="en-US" dirty="0" smtClean="0"/>
              <a:t>1997</a:t>
            </a:r>
          </a:p>
          <a:p>
            <a:r>
              <a:rPr lang="hr-HR" dirty="0"/>
              <a:t>3 Fama 1998</a:t>
            </a:r>
            <a:endParaRPr lang="en-US" dirty="0"/>
          </a:p>
        </p:txBody>
      </p:sp>
    </p:spTree>
    <p:extLst>
      <p:ext uri="{BB962C8B-B14F-4D97-AF65-F5344CB8AC3E}">
        <p14:creationId xmlns:p14="http://schemas.microsoft.com/office/powerpoint/2010/main" val="1316232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Theories of corporate </a:t>
            </a:r>
            <a:r>
              <a:rPr lang="en-US" dirty="0" smtClean="0"/>
              <a:t>finance: </a:t>
            </a:r>
            <a:r>
              <a:rPr lang="en-US" dirty="0"/>
              <a:t>The Board of Directors</a:t>
            </a:r>
            <a:br>
              <a:rPr lang="en-US" dirty="0"/>
            </a:br>
            <a:endParaRPr lang="en-US" dirty="0"/>
          </a:p>
        </p:txBody>
      </p:sp>
      <p:sp>
        <p:nvSpPr>
          <p:cNvPr id="3" name="Content Placeholder 2"/>
          <p:cNvSpPr>
            <a:spLocks noGrp="1"/>
          </p:cNvSpPr>
          <p:nvPr>
            <p:ph idx="1"/>
          </p:nvPr>
        </p:nvSpPr>
        <p:spPr/>
        <p:txBody>
          <a:bodyPr>
            <a:normAutofit/>
          </a:bodyPr>
          <a:lstStyle/>
          <a:p>
            <a:r>
              <a:rPr lang="de-DE" dirty="0"/>
              <a:t>1 Johnson </a:t>
            </a:r>
            <a:r>
              <a:rPr lang="de-DE" dirty="0" smtClean="0"/>
              <a:t>1985</a:t>
            </a:r>
          </a:p>
          <a:p>
            <a:r>
              <a:rPr lang="de-DE" dirty="0"/>
              <a:t>2 </a:t>
            </a:r>
            <a:r>
              <a:rPr lang="de-DE" dirty="0" err="1"/>
              <a:t>Weisback</a:t>
            </a:r>
            <a:r>
              <a:rPr lang="de-DE" dirty="0"/>
              <a:t> </a:t>
            </a:r>
            <a:r>
              <a:rPr lang="de-DE" dirty="0" smtClean="0"/>
              <a:t>1988</a:t>
            </a:r>
          </a:p>
          <a:p>
            <a:r>
              <a:rPr lang="de-DE" dirty="0"/>
              <a:t>3 Warner 1988</a:t>
            </a:r>
            <a:endParaRPr lang="en-US" dirty="0"/>
          </a:p>
        </p:txBody>
      </p:sp>
    </p:spTree>
    <p:extLst>
      <p:ext uri="{BB962C8B-B14F-4D97-AF65-F5344CB8AC3E}">
        <p14:creationId xmlns:p14="http://schemas.microsoft.com/office/powerpoint/2010/main" val="202506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Theories of corporate </a:t>
            </a:r>
            <a:r>
              <a:rPr lang="en-US" dirty="0" smtClean="0"/>
              <a:t>finance: </a:t>
            </a:r>
            <a:r>
              <a:rPr lang="en-US" dirty="0"/>
              <a:t>Talent, Incentives, and Executive </a:t>
            </a:r>
            <a:r>
              <a:rPr lang="en-US" dirty="0" smtClean="0"/>
              <a:t>Compensations</a:t>
            </a:r>
            <a:endParaRPr lang="en-US" dirty="0"/>
          </a:p>
        </p:txBody>
      </p:sp>
      <p:sp>
        <p:nvSpPr>
          <p:cNvPr id="3" name="Content Placeholder 2"/>
          <p:cNvSpPr>
            <a:spLocks noGrp="1"/>
          </p:cNvSpPr>
          <p:nvPr>
            <p:ph idx="1"/>
          </p:nvPr>
        </p:nvSpPr>
        <p:spPr/>
        <p:txBody>
          <a:bodyPr>
            <a:normAutofit/>
          </a:bodyPr>
          <a:lstStyle/>
          <a:p>
            <a:r>
              <a:rPr lang="en-US" dirty="0"/>
              <a:t>1 </a:t>
            </a:r>
            <a:r>
              <a:rPr lang="en-US" dirty="0" smtClean="0"/>
              <a:t>Jensen</a:t>
            </a:r>
            <a:r>
              <a:rPr lang="zh-CN" altLang="en-US" dirty="0" smtClean="0"/>
              <a:t> </a:t>
            </a:r>
            <a:r>
              <a:rPr lang="en-US" dirty="0" smtClean="0"/>
              <a:t>&amp;</a:t>
            </a:r>
            <a:r>
              <a:rPr lang="zh-CN" altLang="en-US" dirty="0" smtClean="0"/>
              <a:t> </a:t>
            </a:r>
            <a:r>
              <a:rPr lang="en-US" dirty="0" smtClean="0"/>
              <a:t>Murphy,</a:t>
            </a:r>
            <a:r>
              <a:rPr lang="zh-CN" altLang="en-US" dirty="0" smtClean="0"/>
              <a:t> </a:t>
            </a:r>
            <a:r>
              <a:rPr lang="en-US" dirty="0" smtClean="0"/>
              <a:t>1990</a:t>
            </a:r>
          </a:p>
          <a:p>
            <a:r>
              <a:rPr lang="de-DE" dirty="0"/>
              <a:t>2 </a:t>
            </a:r>
            <a:r>
              <a:rPr lang="de-DE" dirty="0" err="1" smtClean="0"/>
              <a:t>Baumol</a:t>
            </a:r>
            <a:r>
              <a:rPr lang="en-US" dirty="0" smtClean="0"/>
              <a:t>, </a:t>
            </a:r>
            <a:r>
              <a:rPr lang="de-DE" dirty="0" smtClean="0"/>
              <a:t>1990</a:t>
            </a:r>
          </a:p>
          <a:p>
            <a:r>
              <a:rPr lang="de-DE" dirty="0"/>
              <a:t>3 Murphy</a:t>
            </a:r>
            <a:r>
              <a:rPr lang="de-DE" dirty="0" smtClean="0"/>
              <a:t>, </a:t>
            </a:r>
            <a:r>
              <a:rPr lang="de-DE" dirty="0" err="1" smtClean="0"/>
              <a:t>Shleifer</a:t>
            </a:r>
            <a:r>
              <a:rPr lang="de-DE" dirty="0" smtClean="0"/>
              <a:t> &amp; </a:t>
            </a:r>
            <a:r>
              <a:rPr lang="de-DE" dirty="0" err="1" smtClean="0"/>
              <a:t>Vishny</a:t>
            </a:r>
            <a:r>
              <a:rPr lang="de-DE" dirty="0" smtClean="0"/>
              <a:t>, 1991</a:t>
            </a:r>
            <a:endParaRPr lang="en-US" dirty="0"/>
          </a:p>
        </p:txBody>
      </p:sp>
    </p:spTree>
    <p:extLst>
      <p:ext uri="{BB962C8B-B14F-4D97-AF65-F5344CB8AC3E}">
        <p14:creationId xmlns:p14="http://schemas.microsoft.com/office/powerpoint/2010/main" val="195673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Theories of corporate </a:t>
            </a:r>
            <a:r>
              <a:rPr lang="en-US" dirty="0" smtClean="0"/>
              <a:t>finance: Corporate Control</a:t>
            </a:r>
            <a:endParaRPr lang="en-US" dirty="0"/>
          </a:p>
        </p:txBody>
      </p:sp>
      <p:sp>
        <p:nvSpPr>
          <p:cNvPr id="3" name="Content Placeholder 2"/>
          <p:cNvSpPr>
            <a:spLocks noGrp="1"/>
          </p:cNvSpPr>
          <p:nvPr>
            <p:ph idx="1"/>
          </p:nvPr>
        </p:nvSpPr>
        <p:spPr/>
        <p:txBody>
          <a:bodyPr>
            <a:normAutofit/>
          </a:bodyPr>
          <a:lstStyle/>
          <a:p>
            <a:r>
              <a:rPr lang="en-US" dirty="0" smtClean="0"/>
              <a:t>Theory:</a:t>
            </a:r>
          </a:p>
          <a:p>
            <a:pPr lvl="1"/>
            <a:r>
              <a:rPr lang="en-US" dirty="0"/>
              <a:t>1 </a:t>
            </a:r>
            <a:r>
              <a:rPr lang="en-US" dirty="0" smtClean="0"/>
              <a:t>Grossman&amp;Hart1980</a:t>
            </a:r>
          </a:p>
          <a:p>
            <a:pPr lvl="1"/>
            <a:r>
              <a:rPr lang="en-US" dirty="0"/>
              <a:t>2 </a:t>
            </a:r>
            <a:r>
              <a:rPr lang="en-US" dirty="0" smtClean="0"/>
              <a:t>shleifer&amp;Vishny1986</a:t>
            </a:r>
          </a:p>
          <a:p>
            <a:pPr lvl="1"/>
            <a:r>
              <a:rPr lang="de-DE" dirty="0"/>
              <a:t>3 </a:t>
            </a:r>
            <a:r>
              <a:rPr lang="de-DE" dirty="0" smtClean="0"/>
              <a:t>Stein1988</a:t>
            </a:r>
          </a:p>
          <a:p>
            <a:pPr lvl="1"/>
            <a:r>
              <a:rPr lang="nb-NO" dirty="0"/>
              <a:t>4 </a:t>
            </a:r>
            <a:r>
              <a:rPr lang="nb-NO" dirty="0" smtClean="0"/>
              <a:t>Jensen2000</a:t>
            </a:r>
          </a:p>
          <a:p>
            <a:r>
              <a:rPr lang="nb-NO" dirty="0" err="1" smtClean="0"/>
              <a:t>Evidence</a:t>
            </a:r>
            <a:r>
              <a:rPr lang="nb-NO" dirty="0" smtClean="0"/>
              <a:t>:</a:t>
            </a:r>
          </a:p>
          <a:p>
            <a:pPr lvl="1"/>
            <a:r>
              <a:rPr lang="nb-NO" dirty="0"/>
              <a:t>1 </a:t>
            </a:r>
            <a:r>
              <a:rPr lang="nb-NO" dirty="0" smtClean="0"/>
              <a:t>Jensen1983</a:t>
            </a:r>
          </a:p>
          <a:p>
            <a:pPr lvl="1"/>
            <a:r>
              <a:rPr lang="fi-FI" dirty="0"/>
              <a:t>2 </a:t>
            </a:r>
            <a:r>
              <a:rPr lang="fi-FI" dirty="0" smtClean="0"/>
              <a:t>Jarrel1988</a:t>
            </a:r>
          </a:p>
          <a:p>
            <a:pPr lvl="1"/>
            <a:r>
              <a:rPr lang="fi-FI" dirty="0"/>
              <a:t>3 Schranz1993</a:t>
            </a:r>
            <a:endParaRPr lang="en-US" dirty="0"/>
          </a:p>
        </p:txBody>
      </p:sp>
    </p:spTree>
    <p:extLst>
      <p:ext uri="{BB962C8B-B14F-4D97-AF65-F5344CB8AC3E}">
        <p14:creationId xmlns:p14="http://schemas.microsoft.com/office/powerpoint/2010/main" val="28323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Theories of corporate </a:t>
            </a:r>
            <a:r>
              <a:rPr lang="en-US" dirty="0" smtClean="0"/>
              <a:t>finance: </a:t>
            </a:r>
            <a:r>
              <a:rPr lang="en-US" dirty="0"/>
              <a:t>Capital Budgeting &amp; Investment </a:t>
            </a:r>
            <a:r>
              <a:rPr lang="en-US" dirty="0" smtClean="0"/>
              <a:t>Decisions</a:t>
            </a:r>
            <a:endParaRPr lang="en-US" dirty="0"/>
          </a:p>
        </p:txBody>
      </p:sp>
      <p:sp>
        <p:nvSpPr>
          <p:cNvPr id="3" name="Content Placeholder 2"/>
          <p:cNvSpPr>
            <a:spLocks noGrp="1"/>
          </p:cNvSpPr>
          <p:nvPr>
            <p:ph idx="1"/>
          </p:nvPr>
        </p:nvSpPr>
        <p:spPr/>
        <p:txBody>
          <a:bodyPr>
            <a:normAutofit/>
          </a:bodyPr>
          <a:lstStyle/>
          <a:p>
            <a:r>
              <a:rPr lang="en-US" dirty="0"/>
              <a:t>1 McConnell </a:t>
            </a:r>
            <a:r>
              <a:rPr lang="en-US" dirty="0" smtClean="0"/>
              <a:t>1985</a:t>
            </a:r>
          </a:p>
          <a:p>
            <a:r>
              <a:rPr lang="de-DE" dirty="0"/>
              <a:t>2 </a:t>
            </a:r>
            <a:r>
              <a:rPr lang="de-DE" dirty="0" smtClean="0"/>
              <a:t>Stein</a:t>
            </a:r>
            <a:r>
              <a:rPr lang="zh-CN" altLang="en-US" dirty="0" smtClean="0"/>
              <a:t> </a:t>
            </a:r>
            <a:r>
              <a:rPr lang="de-DE" dirty="0" smtClean="0"/>
              <a:t>1989</a:t>
            </a:r>
          </a:p>
          <a:p>
            <a:r>
              <a:rPr lang="nb-NO" dirty="0"/>
              <a:t>3 Chan, S 1990</a:t>
            </a:r>
            <a:endParaRPr lang="en-US" dirty="0"/>
          </a:p>
        </p:txBody>
      </p:sp>
    </p:spTree>
    <p:extLst>
      <p:ext uri="{BB962C8B-B14F-4D97-AF65-F5344CB8AC3E}">
        <p14:creationId xmlns:p14="http://schemas.microsoft.com/office/powerpoint/2010/main" val="142869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Theories of corporate </a:t>
            </a:r>
            <a:r>
              <a:rPr lang="en-US" dirty="0" smtClean="0"/>
              <a:t>finance: </a:t>
            </a:r>
            <a:r>
              <a:rPr lang="en-US" dirty="0"/>
              <a:t>Payout </a:t>
            </a:r>
            <a:r>
              <a:rPr lang="en-US" dirty="0" smtClean="0"/>
              <a:t>policy</a:t>
            </a:r>
            <a:endParaRPr lang="en-US" dirty="0"/>
          </a:p>
        </p:txBody>
      </p:sp>
      <p:sp>
        <p:nvSpPr>
          <p:cNvPr id="3" name="Content Placeholder 2"/>
          <p:cNvSpPr>
            <a:spLocks noGrp="1"/>
          </p:cNvSpPr>
          <p:nvPr>
            <p:ph idx="1"/>
          </p:nvPr>
        </p:nvSpPr>
        <p:spPr/>
        <p:txBody>
          <a:bodyPr>
            <a:normAutofit/>
          </a:bodyPr>
          <a:lstStyle/>
          <a:p>
            <a:r>
              <a:rPr lang="en-US" dirty="0"/>
              <a:t>1 Easterbrook </a:t>
            </a:r>
            <a:r>
              <a:rPr lang="en-US" dirty="0" smtClean="0"/>
              <a:t>1984</a:t>
            </a:r>
          </a:p>
          <a:p>
            <a:r>
              <a:rPr lang="de-DE" dirty="0"/>
              <a:t>2 Miller </a:t>
            </a:r>
            <a:r>
              <a:rPr lang="de-DE" dirty="0" smtClean="0"/>
              <a:t>1985</a:t>
            </a:r>
          </a:p>
          <a:p>
            <a:r>
              <a:rPr lang="es-ES_tradnl" dirty="0"/>
              <a:t>3 </a:t>
            </a:r>
            <a:r>
              <a:rPr lang="es-ES_tradnl" dirty="0" err="1"/>
              <a:t>Nohel,T</a:t>
            </a:r>
            <a:r>
              <a:rPr lang="es-ES_tradnl" dirty="0"/>
              <a:t> </a:t>
            </a:r>
            <a:r>
              <a:rPr lang="es-ES_tradnl" dirty="0" smtClean="0"/>
              <a:t>1998</a:t>
            </a:r>
          </a:p>
          <a:p>
            <a:r>
              <a:rPr lang="es-ES_tradnl" dirty="0"/>
              <a:t>4 </a:t>
            </a:r>
            <a:r>
              <a:rPr lang="es-ES_tradnl" dirty="0" err="1"/>
              <a:t>Shliefer</a:t>
            </a:r>
            <a:r>
              <a:rPr lang="es-ES_tradnl" dirty="0"/>
              <a:t>, </a:t>
            </a:r>
            <a:r>
              <a:rPr lang="es-ES_tradnl" dirty="0" err="1"/>
              <a:t>agency</a:t>
            </a:r>
            <a:r>
              <a:rPr lang="es-ES_tradnl" dirty="0"/>
              <a:t> </a:t>
            </a:r>
            <a:r>
              <a:rPr lang="es-ES_tradnl" dirty="0" err="1"/>
              <a:t>problems</a:t>
            </a:r>
            <a:r>
              <a:rPr lang="es-ES_tradnl" dirty="0"/>
              <a:t> and </a:t>
            </a:r>
            <a:r>
              <a:rPr lang="es-ES_tradnl" dirty="0" err="1"/>
              <a:t>dividend</a:t>
            </a:r>
            <a:r>
              <a:rPr lang="es-ES_tradnl" dirty="0"/>
              <a:t> </a:t>
            </a:r>
            <a:r>
              <a:rPr lang="es-ES_tradnl" dirty="0" err="1"/>
              <a:t>policies</a:t>
            </a:r>
            <a:r>
              <a:rPr lang="es-ES_tradnl" dirty="0"/>
              <a:t> </a:t>
            </a:r>
            <a:r>
              <a:rPr lang="es-ES_tradnl" dirty="0" err="1"/>
              <a:t>around</a:t>
            </a:r>
            <a:r>
              <a:rPr lang="es-ES_tradnl" dirty="0"/>
              <a:t> </a:t>
            </a:r>
            <a:r>
              <a:rPr lang="es-ES_tradnl" dirty="0" err="1"/>
              <a:t>the</a:t>
            </a:r>
            <a:r>
              <a:rPr lang="es-ES_tradnl" dirty="0"/>
              <a:t> </a:t>
            </a:r>
            <a:r>
              <a:rPr lang="es-ES_tradnl" dirty="0" err="1"/>
              <a:t>world</a:t>
            </a:r>
            <a:r>
              <a:rPr lang="es-ES_tradnl" dirty="0"/>
              <a:t>, 2000</a:t>
            </a:r>
            <a:endParaRPr lang="en-US" dirty="0"/>
          </a:p>
        </p:txBody>
      </p:sp>
    </p:spTree>
    <p:extLst>
      <p:ext uri="{BB962C8B-B14F-4D97-AF65-F5344CB8AC3E}">
        <p14:creationId xmlns:p14="http://schemas.microsoft.com/office/powerpoint/2010/main" val="109723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Theories of corporate </a:t>
            </a:r>
            <a:r>
              <a:rPr lang="en-US" dirty="0" smtClean="0"/>
              <a:t>finance: </a:t>
            </a:r>
            <a:r>
              <a:rPr lang="en-US" dirty="0"/>
              <a:t>Capital </a:t>
            </a:r>
            <a:r>
              <a:rPr lang="en-US" dirty="0" smtClean="0"/>
              <a:t>Structure</a:t>
            </a:r>
            <a:endParaRPr lang="en-US" dirty="0"/>
          </a:p>
        </p:txBody>
      </p:sp>
      <p:sp>
        <p:nvSpPr>
          <p:cNvPr id="3" name="Content Placeholder 2"/>
          <p:cNvSpPr>
            <a:spLocks noGrp="1"/>
          </p:cNvSpPr>
          <p:nvPr>
            <p:ph idx="1"/>
          </p:nvPr>
        </p:nvSpPr>
        <p:spPr/>
        <p:txBody>
          <a:bodyPr>
            <a:normAutofit/>
          </a:bodyPr>
          <a:lstStyle/>
          <a:p>
            <a:r>
              <a:rPr lang="fi-FI" dirty="0"/>
              <a:t>1 </a:t>
            </a:r>
            <a:r>
              <a:rPr lang="fi-FI" dirty="0" smtClean="0"/>
              <a:t>MM</a:t>
            </a:r>
            <a:r>
              <a:rPr lang="zh-CN" altLang="en-US" dirty="0" smtClean="0"/>
              <a:t> </a:t>
            </a:r>
            <a:r>
              <a:rPr lang="fi-FI" dirty="0" smtClean="0"/>
              <a:t>1958</a:t>
            </a:r>
          </a:p>
          <a:p>
            <a:r>
              <a:rPr lang="fi-FI" dirty="0"/>
              <a:t>2 </a:t>
            </a:r>
            <a:r>
              <a:rPr lang="fi-FI" dirty="0" smtClean="0"/>
              <a:t>MM</a:t>
            </a:r>
            <a:r>
              <a:rPr lang="zh-CN" altLang="en-US" dirty="0" smtClean="0"/>
              <a:t> </a:t>
            </a:r>
            <a:r>
              <a:rPr lang="fi-FI" dirty="0" smtClean="0"/>
              <a:t>1963</a:t>
            </a:r>
          </a:p>
          <a:p>
            <a:r>
              <a:rPr lang="it-IT" dirty="0"/>
              <a:t>3 </a:t>
            </a:r>
            <a:r>
              <a:rPr lang="it-IT" dirty="0" err="1" smtClean="0"/>
              <a:t>Ross</a:t>
            </a:r>
            <a:r>
              <a:rPr lang="zh-CN" altLang="en-US" dirty="0" smtClean="0"/>
              <a:t> </a:t>
            </a:r>
            <a:r>
              <a:rPr lang="it-IT" dirty="0" smtClean="0"/>
              <a:t>1977</a:t>
            </a:r>
          </a:p>
          <a:p>
            <a:r>
              <a:rPr lang="en-US" dirty="0"/>
              <a:t>4 Myers 1984</a:t>
            </a:r>
          </a:p>
        </p:txBody>
      </p:sp>
    </p:spTree>
    <p:extLst>
      <p:ext uri="{BB962C8B-B14F-4D97-AF65-F5344CB8AC3E}">
        <p14:creationId xmlns:p14="http://schemas.microsoft.com/office/powerpoint/2010/main" val="764399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0" indent="0">
              <a:buNone/>
            </a:pPr>
            <a:r>
              <a:rPr lang="en-US" altLang="zh-CN" dirty="0" smtClean="0"/>
              <a:t>1.</a:t>
            </a:r>
            <a:r>
              <a:rPr lang="zh-CN" altLang="en-US" dirty="0" smtClean="0"/>
              <a:t> </a:t>
            </a:r>
            <a:r>
              <a:rPr lang="en-US" altLang="zh-CN" dirty="0" smtClean="0"/>
              <a:t>Economics</a:t>
            </a:r>
            <a:r>
              <a:rPr lang="zh-CN" altLang="en-US" dirty="0" smtClean="0"/>
              <a:t> </a:t>
            </a:r>
            <a:r>
              <a:rPr lang="en-US" altLang="zh-CN" dirty="0" smtClean="0"/>
              <a:t>of</a:t>
            </a:r>
            <a:r>
              <a:rPr lang="zh-CN" altLang="en-US" dirty="0" smtClean="0"/>
              <a:t> </a:t>
            </a:r>
            <a:r>
              <a:rPr lang="en-US" altLang="zh-CN" dirty="0" smtClean="0"/>
              <a:t>transaction: </a:t>
            </a:r>
            <a:r>
              <a:rPr lang="en-US" altLang="zh-CN" dirty="0" smtClean="0"/>
              <a:t>deal, </a:t>
            </a:r>
            <a:r>
              <a:rPr lang="en-US" dirty="0" smtClean="0"/>
              <a:t>price, market and organization</a:t>
            </a:r>
            <a:endParaRPr lang="en-US" dirty="0" smtClean="0"/>
          </a:p>
          <a:p>
            <a:pPr marL="0" indent="0">
              <a:buNone/>
            </a:pPr>
            <a:r>
              <a:rPr lang="en-US" altLang="zh-CN" dirty="0" smtClean="0"/>
              <a:t>2.</a:t>
            </a:r>
            <a:r>
              <a:rPr lang="zh-CN" altLang="en-US" dirty="0" smtClean="0"/>
              <a:t> </a:t>
            </a:r>
            <a:r>
              <a:rPr lang="en-US" altLang="zh-CN" dirty="0" smtClean="0"/>
              <a:t>Economics of </a:t>
            </a:r>
            <a:r>
              <a:rPr lang="en-US" dirty="0" smtClean="0"/>
              <a:t>decentralized market: </a:t>
            </a:r>
            <a:r>
              <a:rPr lang="en-US" dirty="0" smtClean="0"/>
              <a:t>the invisible hand</a:t>
            </a:r>
          </a:p>
          <a:p>
            <a:pPr marL="0" indent="0">
              <a:buNone/>
            </a:pPr>
            <a:r>
              <a:rPr lang="en-US" altLang="zh-CN" dirty="0" smtClean="0"/>
              <a:t>3.</a:t>
            </a:r>
            <a:r>
              <a:rPr lang="zh-CN" altLang="en-US" dirty="0" smtClean="0"/>
              <a:t> </a:t>
            </a:r>
            <a:r>
              <a:rPr lang="en-US" altLang="zh-CN" dirty="0" smtClean="0"/>
              <a:t>Economics of </a:t>
            </a:r>
            <a:r>
              <a:rPr lang="en-US" dirty="0" smtClean="0"/>
              <a:t>centralized market: </a:t>
            </a:r>
            <a:r>
              <a:rPr lang="en-US" dirty="0" smtClean="0"/>
              <a:t>the theory of firm</a:t>
            </a:r>
          </a:p>
          <a:p>
            <a:pPr marL="0" indent="0">
              <a:buNone/>
            </a:pPr>
            <a:r>
              <a:rPr lang="en-US" altLang="zh-CN" dirty="0" smtClean="0"/>
              <a:t>4.</a:t>
            </a:r>
            <a:r>
              <a:rPr lang="zh-CN" altLang="en-US" dirty="0" smtClean="0"/>
              <a:t> </a:t>
            </a:r>
            <a:r>
              <a:rPr lang="en-US" altLang="zh-CN" dirty="0" smtClean="0"/>
              <a:t>Economics of Decentralized</a:t>
            </a:r>
            <a:r>
              <a:rPr lang="zh-CN" altLang="en-US" dirty="0" smtClean="0"/>
              <a:t> </a:t>
            </a:r>
            <a:r>
              <a:rPr lang="en-US" altLang="zh-CN" dirty="0" smtClean="0"/>
              <a:t>Automatic</a:t>
            </a:r>
            <a:r>
              <a:rPr lang="zh-CN" altLang="en-US" dirty="0" smtClean="0"/>
              <a:t> </a:t>
            </a:r>
            <a:r>
              <a:rPr lang="en-US" altLang="zh-CN" dirty="0" smtClean="0"/>
              <a:t>Organization (DAO):</a:t>
            </a:r>
            <a:r>
              <a:rPr lang="zh-CN" altLang="en-US" dirty="0" smtClean="0"/>
              <a:t> </a:t>
            </a:r>
            <a:r>
              <a:rPr lang="en-US" dirty="0" smtClean="0"/>
              <a:t>Automatic </a:t>
            </a:r>
            <a:r>
              <a:rPr lang="en-US" altLang="zh-CN" dirty="0" smtClean="0"/>
              <a:t>decentralized</a:t>
            </a:r>
            <a:r>
              <a:rPr lang="zh-CN" altLang="en-US" dirty="0" smtClean="0"/>
              <a:t> </a:t>
            </a:r>
            <a:r>
              <a:rPr lang="en-US" dirty="0" smtClean="0"/>
              <a:t>society </a:t>
            </a:r>
            <a:r>
              <a:rPr lang="en-US" dirty="0" smtClean="0"/>
              <a:t>built on </a:t>
            </a:r>
            <a:r>
              <a:rPr lang="en-US" altLang="zh-CN" dirty="0" smtClean="0"/>
              <a:t>peer</a:t>
            </a:r>
            <a:r>
              <a:rPr lang="zh-CN" altLang="en-US" dirty="0" smtClean="0"/>
              <a:t> </a:t>
            </a:r>
            <a:r>
              <a:rPr lang="en-US" altLang="zh-CN" dirty="0" smtClean="0"/>
              <a:t>to</a:t>
            </a:r>
            <a:r>
              <a:rPr lang="zh-CN" altLang="en-US" dirty="0" smtClean="0"/>
              <a:t> </a:t>
            </a:r>
            <a:r>
              <a:rPr lang="en-US" altLang="zh-CN" dirty="0" smtClean="0"/>
              <a:t>peer</a:t>
            </a:r>
            <a:r>
              <a:rPr lang="zh-CN" altLang="en-US" dirty="0" smtClean="0"/>
              <a:t> </a:t>
            </a:r>
            <a:r>
              <a:rPr lang="en-US" altLang="zh-CN" dirty="0" smtClean="0"/>
              <a:t>internet</a:t>
            </a:r>
            <a:r>
              <a:rPr lang="en-US" altLang="zh-CN" dirty="0" smtClean="0"/>
              <a:t>,</a:t>
            </a:r>
            <a:r>
              <a:rPr lang="zh-CN" altLang="en-US" dirty="0" smtClean="0"/>
              <a:t> </a:t>
            </a:r>
            <a:r>
              <a:rPr lang="en-US" dirty="0" smtClean="0"/>
              <a:t>blockchain</a:t>
            </a:r>
            <a:r>
              <a:rPr lang="en-US" altLang="zh-CN" dirty="0" smtClean="0"/>
              <a:t>,</a:t>
            </a:r>
            <a:r>
              <a:rPr lang="zh-CN" altLang="en-US" dirty="0" smtClean="0"/>
              <a:t> </a:t>
            </a:r>
            <a:r>
              <a:rPr lang="en-US" altLang="zh-CN" dirty="0" smtClean="0"/>
              <a:t>token</a:t>
            </a:r>
            <a:r>
              <a:rPr lang="en-US" dirty="0" smtClean="0"/>
              <a:t> </a:t>
            </a:r>
            <a:r>
              <a:rPr lang="en-US" dirty="0" smtClean="0"/>
              <a:t>and smart </a:t>
            </a:r>
            <a:r>
              <a:rPr lang="en-US" dirty="0" smtClean="0"/>
              <a:t>contract</a:t>
            </a:r>
          </a:p>
          <a:p>
            <a:pPr marL="0" indent="0">
              <a:buNone/>
            </a:pPr>
            <a:r>
              <a:rPr lang="en-US" dirty="0" smtClean="0"/>
              <a:t>5. Economics of corporate finance</a:t>
            </a:r>
          </a:p>
          <a:p>
            <a:pPr marL="0" indent="0">
              <a:buNone/>
            </a:pPr>
            <a:r>
              <a:rPr lang="en-US" dirty="0"/>
              <a:t>6. Theories of corporate finance</a:t>
            </a:r>
            <a:endParaRPr lang="en-US" dirty="0" smtClean="0"/>
          </a:p>
        </p:txBody>
      </p:sp>
    </p:spTree>
    <p:extLst>
      <p:ext uri="{BB962C8B-B14F-4D97-AF65-F5344CB8AC3E}">
        <p14:creationId xmlns:p14="http://schemas.microsoft.com/office/powerpoint/2010/main" val="66646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Theories of corporate </a:t>
            </a:r>
            <a:r>
              <a:rPr lang="en-US" dirty="0" smtClean="0"/>
              <a:t>finance: </a:t>
            </a:r>
            <a:r>
              <a:rPr lang="en-US" dirty="0"/>
              <a:t>Corporate </a:t>
            </a:r>
            <a:r>
              <a:rPr lang="en-US" dirty="0" smtClean="0"/>
              <a:t>Restructuring</a:t>
            </a:r>
            <a:endParaRPr lang="en-US" dirty="0"/>
          </a:p>
        </p:txBody>
      </p:sp>
      <p:sp>
        <p:nvSpPr>
          <p:cNvPr id="3" name="Content Placeholder 2"/>
          <p:cNvSpPr>
            <a:spLocks noGrp="1"/>
          </p:cNvSpPr>
          <p:nvPr>
            <p:ph idx="1"/>
          </p:nvPr>
        </p:nvSpPr>
        <p:spPr/>
        <p:txBody>
          <a:bodyPr>
            <a:normAutofit/>
          </a:bodyPr>
          <a:lstStyle/>
          <a:p>
            <a:r>
              <a:rPr lang="fr-FR" dirty="0"/>
              <a:t>1 </a:t>
            </a:r>
            <a:r>
              <a:rPr lang="fr-FR" dirty="0" err="1"/>
              <a:t>Servaes</a:t>
            </a:r>
            <a:r>
              <a:rPr lang="fr-FR" dirty="0"/>
              <a:t> </a:t>
            </a:r>
            <a:r>
              <a:rPr lang="fr-FR" dirty="0" smtClean="0"/>
              <a:t>1996</a:t>
            </a:r>
          </a:p>
          <a:p>
            <a:r>
              <a:rPr lang="de-DE" dirty="0"/>
              <a:t>2 Berger </a:t>
            </a:r>
            <a:r>
              <a:rPr lang="de-DE" dirty="0" smtClean="0"/>
              <a:t>1996</a:t>
            </a:r>
          </a:p>
          <a:p>
            <a:r>
              <a:rPr lang="tr-TR" dirty="0"/>
              <a:t>3 </a:t>
            </a:r>
            <a:r>
              <a:rPr lang="tr-TR" dirty="0" err="1"/>
              <a:t>Daley</a:t>
            </a:r>
            <a:r>
              <a:rPr lang="tr-TR" dirty="0"/>
              <a:t> </a:t>
            </a:r>
            <a:r>
              <a:rPr lang="tr-TR" dirty="0" smtClean="0"/>
              <a:t>1997</a:t>
            </a:r>
          </a:p>
          <a:p>
            <a:r>
              <a:rPr lang="fi-FI" dirty="0"/>
              <a:t>4 </a:t>
            </a:r>
            <a:r>
              <a:rPr lang="fi-FI" dirty="0" err="1"/>
              <a:t>Desai</a:t>
            </a:r>
            <a:r>
              <a:rPr lang="fi-FI" dirty="0"/>
              <a:t> </a:t>
            </a:r>
            <a:r>
              <a:rPr lang="fi-FI" dirty="0" smtClean="0"/>
              <a:t>1999</a:t>
            </a:r>
          </a:p>
          <a:p>
            <a:r>
              <a:rPr lang="nb-NO" dirty="0"/>
              <a:t>5 Gillian 2000</a:t>
            </a:r>
            <a:endParaRPr lang="en-US" dirty="0"/>
          </a:p>
        </p:txBody>
      </p:sp>
    </p:spTree>
    <p:extLst>
      <p:ext uri="{BB962C8B-B14F-4D97-AF65-F5344CB8AC3E}">
        <p14:creationId xmlns:p14="http://schemas.microsoft.com/office/powerpoint/2010/main" val="1019892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Theories of corporate </a:t>
            </a:r>
            <a:r>
              <a:rPr lang="en-US" dirty="0" smtClean="0"/>
              <a:t>finance: </a:t>
            </a:r>
            <a:r>
              <a:rPr lang="en-US" dirty="0"/>
              <a:t>Equity issuing</a:t>
            </a:r>
            <a:br>
              <a:rPr lang="en-US" dirty="0"/>
            </a:br>
            <a:endParaRPr lang="en-US" dirty="0"/>
          </a:p>
        </p:txBody>
      </p:sp>
      <p:sp>
        <p:nvSpPr>
          <p:cNvPr id="3" name="Content Placeholder 2"/>
          <p:cNvSpPr>
            <a:spLocks noGrp="1"/>
          </p:cNvSpPr>
          <p:nvPr>
            <p:ph idx="1"/>
          </p:nvPr>
        </p:nvSpPr>
        <p:spPr/>
        <p:txBody>
          <a:bodyPr>
            <a:normAutofit/>
          </a:bodyPr>
          <a:lstStyle/>
          <a:p>
            <a:r>
              <a:rPr lang="en-US" dirty="0"/>
              <a:t>1 Smith, Jr, Clifford W., </a:t>
            </a:r>
            <a:r>
              <a:rPr lang="en-US" dirty="0" smtClean="0"/>
              <a:t>1986</a:t>
            </a:r>
          </a:p>
          <a:p>
            <a:r>
              <a:rPr lang="en-US" dirty="0"/>
              <a:t>2 </a:t>
            </a:r>
            <a:r>
              <a:rPr lang="en-US" dirty="0" err="1"/>
              <a:t>Eckbo</a:t>
            </a:r>
            <a:r>
              <a:rPr lang="en-US" dirty="0"/>
              <a:t>, B. E., and R. W. </a:t>
            </a:r>
            <a:r>
              <a:rPr lang="en-US" dirty="0" err="1"/>
              <a:t>Masulis</a:t>
            </a:r>
            <a:r>
              <a:rPr lang="en-US" dirty="0"/>
              <a:t>, </a:t>
            </a:r>
            <a:r>
              <a:rPr lang="en-US" dirty="0" smtClean="0"/>
              <a:t>1992</a:t>
            </a:r>
          </a:p>
          <a:p>
            <a:r>
              <a:rPr lang="en-US" dirty="0"/>
              <a:t>3 Ritter, J. R., and I. Welch, 2002, A Review of IPO Activity, Pricing, and </a:t>
            </a:r>
            <a:r>
              <a:rPr lang="en-US" dirty="0" smtClean="0"/>
              <a:t>Allocations</a:t>
            </a:r>
          </a:p>
          <a:p>
            <a:r>
              <a:rPr lang="de-DE" dirty="0"/>
              <a:t>4 Schultz, P., 2003</a:t>
            </a:r>
            <a:endParaRPr lang="en-US" dirty="0"/>
          </a:p>
        </p:txBody>
      </p:sp>
    </p:spTree>
    <p:extLst>
      <p:ext uri="{BB962C8B-B14F-4D97-AF65-F5344CB8AC3E}">
        <p14:creationId xmlns:p14="http://schemas.microsoft.com/office/powerpoint/2010/main" val="118642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zh-CN" altLang="en-US" dirty="0"/>
              <a:t> </a:t>
            </a:r>
            <a:r>
              <a:rPr lang="en-US" dirty="0"/>
              <a:t>Economics of </a:t>
            </a:r>
            <a:r>
              <a:rPr lang="en-US" dirty="0" smtClean="0"/>
              <a:t>transaction:</a:t>
            </a:r>
            <a:r>
              <a:rPr lang="en-US" dirty="0">
                <a:hlinkClick r:id="rId2"/>
              </a:rPr>
              <a:t> </a:t>
            </a:r>
            <a:r>
              <a:rPr lang="en-US" dirty="0" smtClean="0">
                <a:hlinkClick r:id="rId2"/>
              </a:rPr>
              <a:t>John </a:t>
            </a:r>
            <a:r>
              <a:rPr lang="en-US" dirty="0">
                <a:hlinkClick r:id="rId2"/>
              </a:rPr>
              <a:t>R.Commons</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Commons is the first economist who emphasizes the importance of transaction.</a:t>
            </a:r>
            <a:endParaRPr lang="en-US" dirty="0"/>
          </a:p>
          <a:p>
            <a:r>
              <a:rPr lang="en-US" dirty="0" smtClean="0"/>
              <a:t>"...</a:t>
            </a:r>
            <a:r>
              <a:rPr lang="en-US" dirty="0"/>
              <a:t>But the smallest unit of the institutional economists is a unit of activity — a transaction, with its participants. Transactions intervene between the labor of the classic economists and the pleasures of the hedonic economists, simply because it is society that controls access to the forces of nature, and transactions are, not the "exchange of commodities," but the alienation and acquisition, between individuals, of the rights of property and liberty created by society, which must therefore be negotiated between the parties concerned before labor can produce, or consumers can consume, or commodities be physically exchanged..." —"Institutional Economics" </a:t>
            </a:r>
            <a:r>
              <a:rPr lang="en-US" i="1" dirty="0"/>
              <a:t>American Economic Review</a:t>
            </a:r>
            <a:r>
              <a:rPr lang="en-US" dirty="0"/>
              <a:t>, vol. 21 (December 1931), pp. 648–657.</a:t>
            </a:r>
          </a:p>
          <a:p>
            <a:endParaRPr lang="en-US" dirty="0"/>
          </a:p>
        </p:txBody>
      </p:sp>
    </p:spTree>
    <p:extLst>
      <p:ext uri="{BB962C8B-B14F-4D97-AF65-F5344CB8AC3E}">
        <p14:creationId xmlns:p14="http://schemas.microsoft.com/office/powerpoint/2010/main" val="133596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zh-CN" altLang="en-US" dirty="0"/>
              <a:t> </a:t>
            </a:r>
            <a:r>
              <a:rPr lang="en-US" dirty="0"/>
              <a:t>Economics of </a:t>
            </a:r>
            <a:r>
              <a:rPr lang="en-US" dirty="0" smtClean="0"/>
              <a:t>transaction: </a:t>
            </a:r>
            <a:r>
              <a:rPr lang="en-US" altLang="zh-CN" dirty="0" smtClean="0"/>
              <a:t>Making</a:t>
            </a:r>
            <a:r>
              <a:rPr lang="zh-CN" altLang="en-US" dirty="0" smtClean="0"/>
              <a:t> </a:t>
            </a:r>
            <a:r>
              <a:rPr lang="en-US" altLang="zh-CN" dirty="0" smtClean="0"/>
              <a:t>a</a:t>
            </a:r>
            <a:r>
              <a:rPr lang="zh-CN" altLang="en-US" dirty="0" smtClean="0"/>
              <a:t> </a:t>
            </a:r>
            <a:r>
              <a:rPr lang="en-US" altLang="zh-CN" dirty="0" smtClean="0"/>
              <a:t>d</a:t>
            </a:r>
            <a:r>
              <a:rPr lang="en-US" dirty="0" smtClean="0"/>
              <a:t>eal</a:t>
            </a:r>
            <a:endParaRPr lang="en-US" dirty="0"/>
          </a:p>
        </p:txBody>
      </p:sp>
      <p:sp>
        <p:nvSpPr>
          <p:cNvPr id="3" name="Content Placeholder 2"/>
          <p:cNvSpPr>
            <a:spLocks noGrp="1"/>
          </p:cNvSpPr>
          <p:nvPr>
            <p:ph idx="1"/>
          </p:nvPr>
        </p:nvSpPr>
        <p:spPr/>
        <p:txBody>
          <a:bodyPr>
            <a:normAutofit/>
          </a:bodyPr>
          <a:lstStyle/>
          <a:p>
            <a:r>
              <a:rPr lang="en-US" altLang="zh-CN" dirty="0" smtClean="0"/>
              <a:t>Transaction:</a:t>
            </a:r>
          </a:p>
          <a:p>
            <a:pPr lvl="1"/>
            <a:r>
              <a:rPr lang="en-US" altLang="zh-CN" dirty="0" smtClean="0"/>
              <a:t>Buyer VS </a:t>
            </a:r>
            <a:r>
              <a:rPr lang="en-US" altLang="zh-CN" dirty="0" smtClean="0"/>
              <a:t>Seller</a:t>
            </a:r>
          </a:p>
          <a:p>
            <a:pPr lvl="1"/>
            <a:r>
              <a:rPr lang="en-US" altLang="zh-CN" dirty="0" smtClean="0"/>
              <a:t>By</a:t>
            </a:r>
            <a:r>
              <a:rPr lang="zh-CN" altLang="en-US" dirty="0" smtClean="0"/>
              <a:t> </a:t>
            </a:r>
            <a:r>
              <a:rPr lang="en-US" altLang="zh-CN" dirty="0" smtClean="0"/>
              <a:t>barter: can only support a very small scale of division of labor and market</a:t>
            </a:r>
          </a:p>
          <a:p>
            <a:pPr lvl="1"/>
            <a:r>
              <a:rPr lang="en-US" altLang="zh-CN" dirty="0" smtClean="0"/>
              <a:t>By</a:t>
            </a:r>
            <a:r>
              <a:rPr lang="zh-CN" altLang="en-US" dirty="0" smtClean="0"/>
              <a:t> </a:t>
            </a:r>
            <a:r>
              <a:rPr lang="en-US" altLang="zh-CN" dirty="0" smtClean="0"/>
              <a:t>money: strongly promoted the scale of division of labor and market</a:t>
            </a:r>
          </a:p>
          <a:p>
            <a:pPr lvl="2"/>
            <a:r>
              <a:rPr lang="en-US" dirty="0" smtClean="0"/>
              <a:t>Center bank</a:t>
            </a:r>
          </a:p>
          <a:p>
            <a:pPr lvl="3"/>
            <a:r>
              <a:rPr lang="en-US" dirty="0" smtClean="0"/>
              <a:t>Monetary policy</a:t>
            </a:r>
          </a:p>
          <a:p>
            <a:pPr lvl="2"/>
            <a:r>
              <a:rPr lang="en-US" dirty="0" smtClean="0"/>
              <a:t>Culture of Money</a:t>
            </a:r>
            <a:endParaRPr lang="en-US" dirty="0"/>
          </a:p>
          <a:p>
            <a:pPr lvl="1"/>
            <a:endParaRPr lang="en-US" dirty="0" smtClean="0"/>
          </a:p>
        </p:txBody>
      </p:sp>
    </p:spTree>
    <p:extLst>
      <p:ext uri="{BB962C8B-B14F-4D97-AF65-F5344CB8AC3E}">
        <p14:creationId xmlns:p14="http://schemas.microsoft.com/office/powerpoint/2010/main" val="1463729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zh-CN" altLang="en-US" dirty="0"/>
              <a:t> </a:t>
            </a:r>
            <a:r>
              <a:rPr lang="en-US" dirty="0"/>
              <a:t>Economics of transaction</a:t>
            </a:r>
            <a:r>
              <a:rPr lang="en-US" dirty="0" smtClean="0"/>
              <a:t>: cost</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2"/>
              </a:rPr>
              <a:t>Cost of transaction</a:t>
            </a:r>
            <a:endParaRPr lang="en-US" dirty="0"/>
          </a:p>
          <a:p>
            <a:pPr lvl="1"/>
            <a:r>
              <a:rPr lang="en-US" dirty="0"/>
              <a:t>Before a transaction:</a:t>
            </a:r>
          </a:p>
          <a:p>
            <a:pPr lvl="2"/>
            <a:r>
              <a:rPr lang="en-US" dirty="0"/>
              <a:t>Searching cost: finding buyers or seller</a:t>
            </a:r>
          </a:p>
          <a:p>
            <a:pPr lvl="2"/>
            <a:r>
              <a:rPr lang="en-US" dirty="0"/>
              <a:t>Bargaining cost: cheating by adverse selection</a:t>
            </a:r>
          </a:p>
          <a:p>
            <a:pPr lvl="2"/>
            <a:r>
              <a:rPr lang="en-US" dirty="0"/>
              <a:t>Contract cost</a:t>
            </a:r>
          </a:p>
          <a:p>
            <a:pPr lvl="1"/>
            <a:r>
              <a:rPr lang="en-US" dirty="0"/>
              <a:t>In a transaction:</a:t>
            </a:r>
          </a:p>
          <a:p>
            <a:pPr lvl="2"/>
            <a:r>
              <a:rPr lang="en-US" dirty="0"/>
              <a:t>Execution of the contract: cheating by moral hazard</a:t>
            </a:r>
          </a:p>
          <a:p>
            <a:pPr lvl="3"/>
            <a:r>
              <a:rPr lang="en-US" dirty="0"/>
              <a:t>Measuring cost</a:t>
            </a:r>
          </a:p>
          <a:p>
            <a:pPr lvl="3"/>
            <a:r>
              <a:rPr lang="en-US" dirty="0"/>
              <a:t>Monitoring cost</a:t>
            </a:r>
          </a:p>
          <a:p>
            <a:pPr lvl="3"/>
            <a:r>
              <a:rPr lang="en-US" dirty="0"/>
              <a:t>Incentive cost</a:t>
            </a:r>
          </a:p>
          <a:p>
            <a:pPr lvl="1"/>
            <a:r>
              <a:rPr lang="en-US" dirty="0"/>
              <a:t>After a transaction: economic consequences</a:t>
            </a:r>
          </a:p>
          <a:p>
            <a:pPr lvl="2"/>
            <a:r>
              <a:rPr lang="en-US" dirty="0"/>
              <a:t>Externality</a:t>
            </a:r>
          </a:p>
          <a:p>
            <a:pPr lvl="2"/>
            <a:r>
              <a:rPr lang="en-US" dirty="0"/>
              <a:t>Reputation</a:t>
            </a:r>
          </a:p>
          <a:p>
            <a:pPr lvl="2"/>
            <a:r>
              <a:rPr lang="en-US" dirty="0" smtClean="0"/>
              <a:t>Expectation</a:t>
            </a:r>
            <a:endParaRPr lang="en-US" dirty="0"/>
          </a:p>
        </p:txBody>
      </p:sp>
    </p:spTree>
    <p:extLst>
      <p:ext uri="{BB962C8B-B14F-4D97-AF65-F5344CB8AC3E}">
        <p14:creationId xmlns:p14="http://schemas.microsoft.com/office/powerpoint/2010/main" val="95533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a:t>
            </a:r>
            <a:r>
              <a:rPr lang="en-US" dirty="0" smtClean="0"/>
              <a:t>Economics of transaction: theories triggered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Transaction:</a:t>
            </a:r>
            <a:endParaRPr lang="en-US" dirty="0" smtClean="0"/>
          </a:p>
          <a:p>
            <a:pPr lvl="1"/>
            <a:r>
              <a:rPr lang="en-US" dirty="0"/>
              <a:t>Information </a:t>
            </a:r>
            <a:r>
              <a:rPr lang="en-US" dirty="0" smtClean="0"/>
              <a:t>economics</a:t>
            </a:r>
          </a:p>
          <a:p>
            <a:pPr lvl="1"/>
            <a:r>
              <a:rPr lang="en-US" dirty="0" smtClean="0"/>
              <a:t>Property right theory</a:t>
            </a:r>
            <a:r>
              <a:rPr lang="en-US" dirty="0"/>
              <a:t> </a:t>
            </a:r>
            <a:endParaRPr lang="en-US" dirty="0" smtClean="0"/>
          </a:p>
          <a:p>
            <a:pPr lvl="1"/>
            <a:r>
              <a:rPr lang="en-US" dirty="0" smtClean="0"/>
              <a:t>Contract </a:t>
            </a:r>
            <a:r>
              <a:rPr lang="en-US" dirty="0"/>
              <a:t>theory: incomplete </a:t>
            </a:r>
            <a:r>
              <a:rPr lang="en-US" dirty="0" smtClean="0"/>
              <a:t>contract</a:t>
            </a:r>
          </a:p>
          <a:p>
            <a:pPr lvl="1"/>
            <a:r>
              <a:rPr lang="en-US" dirty="0" smtClean="0"/>
              <a:t>Game theory</a:t>
            </a:r>
            <a:endParaRPr lang="en-US" dirty="0" smtClean="0"/>
          </a:p>
          <a:p>
            <a:r>
              <a:rPr lang="en-US" dirty="0" smtClean="0"/>
              <a:t>Market theory: </a:t>
            </a:r>
          </a:p>
          <a:p>
            <a:pPr lvl="1"/>
            <a:r>
              <a:rPr lang="en-US" dirty="0" smtClean="0"/>
              <a:t>Classic economics </a:t>
            </a:r>
            <a:r>
              <a:rPr lang="en-US" dirty="0"/>
              <a:t>of price: from invisible hand to equilibrium theory </a:t>
            </a:r>
            <a:endParaRPr lang="en-US" dirty="0" smtClean="0"/>
          </a:p>
          <a:p>
            <a:pPr lvl="1"/>
            <a:r>
              <a:rPr lang="en-US" dirty="0" smtClean="0"/>
              <a:t>Decentralized </a:t>
            </a:r>
            <a:r>
              <a:rPr lang="en-US" dirty="0" smtClean="0"/>
              <a:t>market: Adam Smith</a:t>
            </a:r>
          </a:p>
          <a:p>
            <a:pPr lvl="1"/>
            <a:r>
              <a:rPr lang="en-US" dirty="0" smtClean="0"/>
              <a:t>Centralized market</a:t>
            </a:r>
          </a:p>
          <a:p>
            <a:pPr lvl="2"/>
            <a:r>
              <a:rPr lang="en-US" dirty="0" smtClean="0"/>
              <a:t>Organization theory</a:t>
            </a:r>
          </a:p>
          <a:p>
            <a:r>
              <a:rPr lang="en-US" dirty="0" smtClean="0">
                <a:hlinkClick r:id="rId2"/>
              </a:rPr>
              <a:t>New institutional economics </a:t>
            </a:r>
            <a:r>
              <a:rPr lang="en-US" dirty="0" smtClean="0"/>
              <a:t>(NIE):</a:t>
            </a:r>
          </a:p>
          <a:p>
            <a:pPr lvl="1"/>
            <a:r>
              <a:rPr lang="en-US" dirty="0" smtClean="0"/>
              <a:t>The most effective way to analyze human behavior</a:t>
            </a:r>
          </a:p>
        </p:txBody>
      </p:sp>
    </p:spTree>
    <p:extLst>
      <p:ext uri="{BB962C8B-B14F-4D97-AF65-F5344CB8AC3E}">
        <p14:creationId xmlns:p14="http://schemas.microsoft.com/office/powerpoint/2010/main" val="251834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2. Economics </a:t>
            </a:r>
            <a:r>
              <a:rPr lang="en-US" altLang="zh-CN" dirty="0"/>
              <a:t>of </a:t>
            </a:r>
            <a:r>
              <a:rPr lang="en-US" dirty="0"/>
              <a:t>decentralized market</a:t>
            </a:r>
            <a:endParaRPr lang="en-US" dirty="0"/>
          </a:p>
        </p:txBody>
      </p:sp>
      <p:sp>
        <p:nvSpPr>
          <p:cNvPr id="3" name="Content Placeholder 2"/>
          <p:cNvSpPr>
            <a:spLocks noGrp="1"/>
          </p:cNvSpPr>
          <p:nvPr>
            <p:ph idx="1"/>
          </p:nvPr>
        </p:nvSpPr>
        <p:spPr/>
        <p:txBody>
          <a:bodyPr>
            <a:normAutofit/>
          </a:bodyPr>
          <a:lstStyle/>
          <a:p>
            <a:r>
              <a:rPr lang="en-US" dirty="0" smtClean="0">
                <a:hlinkClick r:id="rId2"/>
              </a:rPr>
              <a:t>Adam Smith</a:t>
            </a:r>
            <a:endParaRPr lang="en-US" dirty="0" smtClean="0"/>
          </a:p>
          <a:p>
            <a:pPr lvl="1"/>
            <a:r>
              <a:rPr lang="en-US" i="1" dirty="0" smtClean="0">
                <a:hlinkClick r:id="rId3"/>
              </a:rPr>
              <a:t>The </a:t>
            </a:r>
            <a:r>
              <a:rPr lang="en-US" i="1" dirty="0">
                <a:hlinkClick r:id="rId3"/>
              </a:rPr>
              <a:t>Wealth of Nations</a:t>
            </a:r>
            <a:endParaRPr lang="en-US" dirty="0"/>
          </a:p>
          <a:p>
            <a:pPr lvl="2"/>
            <a:r>
              <a:rPr lang="en-US" dirty="0" smtClean="0"/>
              <a:t>Chapter 1 of Book 1: Of </a:t>
            </a:r>
            <a:r>
              <a:rPr lang="en-US" dirty="0"/>
              <a:t>the Division of </a:t>
            </a:r>
            <a:r>
              <a:rPr lang="en-US" dirty="0" smtClean="0"/>
              <a:t>Labor</a:t>
            </a:r>
            <a:endParaRPr lang="en-US" dirty="0" smtClean="0">
              <a:hlinkClick r:id="rId4"/>
            </a:endParaRPr>
          </a:p>
          <a:p>
            <a:pPr lvl="2"/>
            <a:r>
              <a:rPr lang="en-US" dirty="0" smtClean="0">
                <a:hlinkClick r:id="rId4"/>
              </a:rPr>
              <a:t>The </a:t>
            </a:r>
            <a:r>
              <a:rPr lang="en-US" dirty="0">
                <a:hlinkClick r:id="rId4"/>
              </a:rPr>
              <a:t>invisible </a:t>
            </a:r>
            <a:r>
              <a:rPr lang="en-US" dirty="0" smtClean="0">
                <a:hlinkClick r:id="rId4"/>
              </a:rPr>
              <a:t>hand</a:t>
            </a:r>
            <a:endParaRPr lang="en-US" dirty="0" smtClean="0"/>
          </a:p>
          <a:p>
            <a:r>
              <a:rPr lang="en-US" dirty="0">
                <a:hlinkClick r:id="rId5"/>
              </a:rPr>
              <a:t>Ronald Coase</a:t>
            </a:r>
            <a:endParaRPr lang="en-US" dirty="0"/>
          </a:p>
          <a:p>
            <a:pPr lvl="1"/>
            <a:r>
              <a:rPr lang="en-US" dirty="0" smtClean="0"/>
              <a:t>1960</a:t>
            </a:r>
            <a:r>
              <a:rPr lang="en-US" dirty="0"/>
              <a:t>: The Problem of Social Cost </a:t>
            </a:r>
            <a:endParaRPr lang="en-US" dirty="0" smtClean="0">
              <a:hlinkClick r:id="rId6"/>
            </a:endParaRPr>
          </a:p>
          <a:p>
            <a:r>
              <a:rPr lang="en-US" dirty="0" smtClean="0">
                <a:hlinkClick r:id="rId6"/>
              </a:rPr>
              <a:t>George </a:t>
            </a:r>
            <a:r>
              <a:rPr lang="en-US" dirty="0">
                <a:hlinkClick r:id="rId6"/>
              </a:rPr>
              <a:t>A. </a:t>
            </a:r>
            <a:r>
              <a:rPr lang="en-US" dirty="0" smtClean="0">
                <a:hlinkClick r:id="rId6"/>
              </a:rPr>
              <a:t>Akerlof</a:t>
            </a:r>
            <a:endParaRPr lang="en-US" dirty="0" smtClean="0"/>
          </a:p>
          <a:p>
            <a:pPr lvl="1"/>
            <a:r>
              <a:rPr lang="en-US" dirty="0" smtClean="0"/>
              <a:t>1970: The </a:t>
            </a:r>
            <a:r>
              <a:rPr lang="en-US" dirty="0"/>
              <a:t>Market for </a:t>
            </a:r>
            <a:r>
              <a:rPr lang="en-US" dirty="0" smtClean="0"/>
              <a:t>Lemons: Quality </a:t>
            </a:r>
            <a:r>
              <a:rPr lang="en-US" dirty="0"/>
              <a:t>Uncertainty and the Market Mechanism</a:t>
            </a:r>
          </a:p>
          <a:p>
            <a:endParaRPr lang="en-US" dirty="0"/>
          </a:p>
          <a:p>
            <a:pPr lvl="1"/>
            <a:endParaRPr lang="en-US" dirty="0"/>
          </a:p>
        </p:txBody>
      </p:sp>
    </p:spTree>
    <p:extLst>
      <p:ext uri="{BB962C8B-B14F-4D97-AF65-F5344CB8AC3E}">
        <p14:creationId xmlns:p14="http://schemas.microsoft.com/office/powerpoint/2010/main" val="1769602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3.</a:t>
            </a:r>
            <a:r>
              <a:rPr lang="zh-CN" altLang="en-US" dirty="0"/>
              <a:t> </a:t>
            </a:r>
            <a:r>
              <a:rPr lang="en-US" altLang="zh-CN" dirty="0" smtClean="0"/>
              <a:t>Economics </a:t>
            </a:r>
            <a:r>
              <a:rPr lang="en-US" altLang="zh-CN" dirty="0"/>
              <a:t>of </a:t>
            </a:r>
            <a:r>
              <a:rPr lang="en-US" dirty="0"/>
              <a:t>centralized </a:t>
            </a:r>
            <a:r>
              <a:rPr lang="en-US" dirty="0" smtClean="0"/>
              <a:t>market: the theory of firm</a:t>
            </a:r>
            <a:endParaRPr lang="en-US" dirty="0"/>
          </a:p>
        </p:txBody>
      </p:sp>
      <p:sp>
        <p:nvSpPr>
          <p:cNvPr id="3" name="Content Placeholder 2"/>
          <p:cNvSpPr>
            <a:spLocks noGrp="1"/>
          </p:cNvSpPr>
          <p:nvPr>
            <p:ph idx="1"/>
          </p:nvPr>
        </p:nvSpPr>
        <p:spPr/>
        <p:txBody>
          <a:bodyPr/>
          <a:lstStyle/>
          <a:p>
            <a:r>
              <a:rPr lang="en-US" dirty="0" smtClean="0"/>
              <a:t>1937: The Nature of Firm</a:t>
            </a:r>
          </a:p>
          <a:p>
            <a:r>
              <a:rPr lang="en-US" dirty="0" smtClean="0"/>
              <a:t>1972: Armen </a:t>
            </a:r>
            <a:r>
              <a:rPr lang="en-US" dirty="0"/>
              <a:t>A. </a:t>
            </a:r>
            <a:r>
              <a:rPr lang="en-US" dirty="0" err="1"/>
              <a:t>Alchian</a:t>
            </a:r>
            <a:r>
              <a:rPr lang="en-US" dirty="0"/>
              <a:t>, Harold </a:t>
            </a:r>
            <a:r>
              <a:rPr lang="en-US" dirty="0" err="1" smtClean="0"/>
              <a:t>Demsetz</a:t>
            </a:r>
            <a:r>
              <a:rPr lang="en-US" dirty="0" smtClean="0"/>
              <a:t>: </a:t>
            </a:r>
          </a:p>
          <a:p>
            <a:pPr lvl="1"/>
            <a:r>
              <a:rPr lang="en-US" dirty="0" smtClean="0"/>
              <a:t>Production</a:t>
            </a:r>
            <a:r>
              <a:rPr lang="en-US" dirty="0"/>
              <a:t>, Information Costs, and Economic </a:t>
            </a:r>
            <a:r>
              <a:rPr lang="en-US" dirty="0" smtClean="0"/>
              <a:t>Organization</a:t>
            </a:r>
          </a:p>
          <a:p>
            <a:r>
              <a:rPr lang="en-US" dirty="0" smtClean="0"/>
              <a:t>1976, Michael </a:t>
            </a:r>
            <a:r>
              <a:rPr lang="en-US" dirty="0"/>
              <a:t>C. Jensen, William H. </a:t>
            </a:r>
            <a:r>
              <a:rPr lang="en-US" dirty="0" err="1" smtClean="0"/>
              <a:t>Meckling</a:t>
            </a:r>
            <a:r>
              <a:rPr lang="en-US" dirty="0" smtClean="0"/>
              <a:t>:</a:t>
            </a:r>
          </a:p>
          <a:p>
            <a:pPr lvl="1"/>
            <a:r>
              <a:rPr lang="en-US" dirty="0" smtClean="0"/>
              <a:t>Theory </a:t>
            </a:r>
            <a:r>
              <a:rPr lang="en-US" dirty="0"/>
              <a:t>of the Firm, Managerial Behavior, Agency Costs, and Ownership Structure</a:t>
            </a:r>
          </a:p>
        </p:txBody>
      </p:sp>
    </p:spTree>
    <p:extLst>
      <p:ext uri="{BB962C8B-B14F-4D97-AF65-F5344CB8AC3E}">
        <p14:creationId xmlns:p14="http://schemas.microsoft.com/office/powerpoint/2010/main" val="214091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4.</a:t>
            </a:r>
            <a:r>
              <a:rPr lang="zh-CN" altLang="en-US" dirty="0" smtClean="0"/>
              <a:t> </a:t>
            </a:r>
            <a:r>
              <a:rPr lang="en-US" altLang="zh-CN" dirty="0"/>
              <a:t>Economics of Decentralized</a:t>
            </a:r>
            <a:r>
              <a:rPr lang="zh-CN" altLang="en-US" dirty="0"/>
              <a:t> </a:t>
            </a:r>
            <a:r>
              <a:rPr lang="en-US" altLang="zh-CN" dirty="0"/>
              <a:t>Automatic</a:t>
            </a:r>
            <a:r>
              <a:rPr lang="zh-CN" altLang="en-US" dirty="0"/>
              <a:t> </a:t>
            </a:r>
            <a:r>
              <a:rPr lang="en-US" altLang="zh-CN" dirty="0"/>
              <a:t>Organization (DAO)</a:t>
            </a:r>
            <a:endParaRPr lang="en-US" dirty="0"/>
          </a:p>
        </p:txBody>
      </p:sp>
      <p:sp>
        <p:nvSpPr>
          <p:cNvPr id="3" name="Content Placeholder 2"/>
          <p:cNvSpPr>
            <a:spLocks noGrp="1"/>
          </p:cNvSpPr>
          <p:nvPr>
            <p:ph idx="1"/>
          </p:nvPr>
        </p:nvSpPr>
        <p:spPr/>
        <p:txBody>
          <a:bodyPr>
            <a:normAutofit/>
          </a:bodyPr>
          <a:lstStyle/>
          <a:p>
            <a:r>
              <a:rPr lang="en-US" altLang="zh-CN" dirty="0" smtClean="0"/>
              <a:t>Code is the institution:</a:t>
            </a:r>
          </a:p>
          <a:p>
            <a:pPr lvl="1"/>
            <a:r>
              <a:rPr lang="en-US" altLang="zh-CN" dirty="0" smtClean="0"/>
              <a:t>Peer</a:t>
            </a:r>
            <a:r>
              <a:rPr lang="zh-CN" altLang="en-US" dirty="0" smtClean="0"/>
              <a:t> </a:t>
            </a:r>
            <a:r>
              <a:rPr lang="en-US" altLang="zh-CN" dirty="0"/>
              <a:t>to</a:t>
            </a:r>
            <a:r>
              <a:rPr lang="zh-CN" altLang="en-US" dirty="0"/>
              <a:t> </a:t>
            </a:r>
            <a:r>
              <a:rPr lang="en-US" altLang="zh-CN" dirty="0"/>
              <a:t>peer</a:t>
            </a:r>
            <a:r>
              <a:rPr lang="zh-CN" altLang="en-US" dirty="0"/>
              <a:t> </a:t>
            </a:r>
            <a:r>
              <a:rPr lang="en-US" altLang="zh-CN" dirty="0" smtClean="0"/>
              <a:t>internet</a:t>
            </a:r>
          </a:p>
          <a:p>
            <a:pPr lvl="1"/>
            <a:r>
              <a:rPr lang="en-US" altLang="zh-CN" dirty="0" smtClean="0"/>
              <a:t>B</a:t>
            </a:r>
            <a:r>
              <a:rPr lang="en-US" dirty="0" smtClean="0"/>
              <a:t>lockchain</a:t>
            </a:r>
          </a:p>
          <a:p>
            <a:pPr lvl="1"/>
            <a:r>
              <a:rPr lang="en-US" altLang="zh-CN" dirty="0" smtClean="0"/>
              <a:t>Token</a:t>
            </a:r>
            <a:endParaRPr lang="en-US" dirty="0" smtClean="0"/>
          </a:p>
          <a:p>
            <a:pPr lvl="1"/>
            <a:r>
              <a:rPr lang="en-US" altLang="zh-CN" dirty="0"/>
              <a:t>S</a:t>
            </a:r>
            <a:r>
              <a:rPr lang="en-US" dirty="0" smtClean="0"/>
              <a:t>mart contract</a:t>
            </a:r>
          </a:p>
          <a:p>
            <a:pPr lvl="1"/>
            <a:r>
              <a:rPr lang="en-US" dirty="0"/>
              <a:t>Automatic </a:t>
            </a:r>
            <a:r>
              <a:rPr lang="en-US" altLang="zh-CN" dirty="0"/>
              <a:t>decentralized</a:t>
            </a:r>
            <a:r>
              <a:rPr lang="zh-CN" altLang="en-US" dirty="0"/>
              <a:t> </a:t>
            </a:r>
            <a:r>
              <a:rPr lang="en-US" dirty="0" smtClean="0"/>
              <a:t>society</a:t>
            </a:r>
          </a:p>
          <a:p>
            <a:r>
              <a:rPr lang="en-US" dirty="0">
                <a:hlinkClick r:id="rId2"/>
              </a:rPr>
              <a:t>Vitalik Buterin</a:t>
            </a:r>
            <a:endParaRPr lang="en-US" dirty="0"/>
          </a:p>
          <a:p>
            <a:pPr lvl="1"/>
            <a:r>
              <a:rPr lang="en-US" b="1" dirty="0">
                <a:hlinkClick r:id="rId3"/>
              </a:rPr>
              <a:t>Bootstrapping A Decentralized Autonomous Corporation: Part </a:t>
            </a:r>
            <a:r>
              <a:rPr lang="en-US" b="1" dirty="0" smtClean="0">
                <a:hlinkClick r:id="rId3"/>
              </a:rPr>
              <a:t>I</a:t>
            </a:r>
            <a:r>
              <a:rPr lang="en-US" dirty="0" smtClean="0"/>
              <a:t> </a:t>
            </a:r>
            <a:r>
              <a:rPr lang="en-US" dirty="0"/>
              <a:t/>
            </a:r>
            <a:br>
              <a:rPr lang="en-US" dirty="0"/>
            </a:br>
            <a:endParaRPr lang="en-US" dirty="0"/>
          </a:p>
        </p:txBody>
      </p:sp>
    </p:spTree>
    <p:extLst>
      <p:ext uri="{BB962C8B-B14F-4D97-AF65-F5344CB8AC3E}">
        <p14:creationId xmlns:p14="http://schemas.microsoft.com/office/powerpoint/2010/main" val="1397172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2858</TotalTime>
  <Words>963</Words>
  <Application>Microsoft Macintosh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Calibri Light</vt:lpstr>
      <vt:lpstr>DengXian</vt:lpstr>
      <vt:lpstr>DengXian Light</vt:lpstr>
      <vt:lpstr>Arial</vt:lpstr>
      <vt:lpstr>Office Theme</vt:lpstr>
      <vt:lpstr>  Accounting Theory’s Economics Basis --A Framework</vt:lpstr>
      <vt:lpstr>Contents</vt:lpstr>
      <vt:lpstr>1. Economics of transaction: John R.Commons </vt:lpstr>
      <vt:lpstr>1. Economics of transaction: Making a deal</vt:lpstr>
      <vt:lpstr>1. Economics of transaction: cost</vt:lpstr>
      <vt:lpstr>1. Economics of transaction: theories triggered</vt:lpstr>
      <vt:lpstr>2. Economics of decentralized market</vt:lpstr>
      <vt:lpstr>3. Economics of centralized market: the theory of firm</vt:lpstr>
      <vt:lpstr>4. Economics of Decentralized Automatic Organization (DAO)</vt:lpstr>
      <vt:lpstr>5. Economics of corporate finance</vt:lpstr>
      <vt:lpstr>6. Theories of corporate finance: Contents</vt:lpstr>
      <vt:lpstr>6. Theories of corporate finance: Corporate Governance and Firm Value</vt:lpstr>
      <vt:lpstr>6. Theories of corporate finance: Market Efficiency Hypothesis &amp; Event Study Methodology </vt:lpstr>
      <vt:lpstr>6. Theories of corporate finance: The Board of Directors </vt:lpstr>
      <vt:lpstr>6. Theories of corporate finance: Talent, Incentives, and Executive Compensations</vt:lpstr>
      <vt:lpstr>6. Theories of corporate finance: Corporate Control</vt:lpstr>
      <vt:lpstr>6. Theories of corporate finance: Capital Budgeting &amp; Investment Decisions</vt:lpstr>
      <vt:lpstr>6. Theories of corporate finance: Payout policy</vt:lpstr>
      <vt:lpstr>6. Theories of corporate finance: Capital Structure</vt:lpstr>
      <vt:lpstr>6. Theories of corporate finance: Corporate Restructuring</vt:lpstr>
      <vt:lpstr>6. Theories of corporate finance: Equity issuing </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English</dc:title>
  <dc:creator>imahero@gmail.com</dc:creator>
  <cp:lastModifiedBy>imahero@gmail.com</cp:lastModifiedBy>
  <cp:revision>149</cp:revision>
  <dcterms:created xsi:type="dcterms:W3CDTF">2017-09-10T05:15:22Z</dcterms:created>
  <dcterms:modified xsi:type="dcterms:W3CDTF">2017-09-24T19:01:31Z</dcterms:modified>
</cp:coreProperties>
</file>