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1" r:id="rId3"/>
    <p:sldId id="267" r:id="rId4"/>
    <p:sldId id="268" r:id="rId5"/>
    <p:sldId id="269" r:id="rId6"/>
    <p:sldId id="270" r:id="rId7"/>
    <p:sldId id="263" r:id="rId8"/>
    <p:sldId id="266" r:id="rId9"/>
    <p:sldId id="276" r:id="rId10"/>
    <p:sldId id="274" r:id="rId11"/>
    <p:sldId id="275" r:id="rId12"/>
    <p:sldId id="272" r:id="rId13"/>
    <p:sldId id="293" r:id="rId14"/>
    <p:sldId id="273" r:id="rId15"/>
    <p:sldId id="286" r:id="rId16"/>
    <p:sldId id="279" r:id="rId17"/>
    <p:sldId id="285" r:id="rId18"/>
    <p:sldId id="288" r:id="rId19"/>
    <p:sldId id="280" r:id="rId20"/>
    <p:sldId id="287" r:id="rId21"/>
    <p:sldId id="292" r:id="rId22"/>
    <p:sldId id="283" r:id="rId23"/>
    <p:sldId id="290" r:id="rId24"/>
    <p:sldId id="289" r:id="rId25"/>
    <p:sldId id="284" r:id="rId26"/>
    <p:sldId id="291" r:id="rId27"/>
    <p:sldId id="277" r:id="rId28"/>
    <p:sldId id="278" r:id="rId29"/>
    <p:sldId id="262" r:id="rId30"/>
    <p:sldId id="257" r:id="rId31"/>
    <p:sldId id="259" r:id="rId32"/>
    <p:sldId id="264" r:id="rId33"/>
    <p:sldId id="265" r:id="rId34"/>
    <p:sldId id="260" r:id="rId35"/>
    <p:sldId id="258" r:id="rId36"/>
    <p:sldId id="261" r:id="rId37"/>
    <p:sldId id="281" r:id="rId38"/>
    <p:sldId id="28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680" y="-5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135537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274665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504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218800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248159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56507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82737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247624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10869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377831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8BBE41-25B5-45D7-80B6-C27D24C2BCF0}" type="datetimeFigureOut">
              <a:rPr lang="zh-CN" altLang="en-US" smtClean="0"/>
              <a:t>2014-09-16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221320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BBE41-25B5-45D7-80B6-C27D24C2BCF0}" type="datetimeFigureOut">
              <a:rPr lang="zh-CN" altLang="en-US" smtClean="0"/>
              <a:t>2014-09-16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2AC4F-6C9B-4A71-B996-66DF299E6961}" type="slidenum">
              <a:rPr lang="zh-CN" altLang="en-US" smtClean="0"/>
              <a:t>‹#›</a:t>
            </a:fld>
            <a:endParaRPr lang="zh-CN" altLang="en-US"/>
          </a:p>
        </p:txBody>
      </p:sp>
    </p:spTree>
    <p:extLst>
      <p:ext uri="{BB962C8B-B14F-4D97-AF65-F5344CB8AC3E}">
        <p14:creationId xmlns:p14="http://schemas.microsoft.com/office/powerpoint/2010/main" val="146970120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如何看盘与交易</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40312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smtClean="0"/>
              <a:t>股连续竞价规则</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连续竞价，即是指对申报的每一笔买卖委托，由电脑交易系统按照以下两种情况产生成交价：最高买进申报与最低卖出申报相同，则该价格即为成交价格； 买入申报高于卖出申报时，或卖出申报低于买入申报时，申报在先的价格即为成交价格</a:t>
            </a:r>
            <a:r>
              <a:rPr lang="zh-CN" altLang="en-US" dirty="0" smtClean="0"/>
              <a:t>。</a:t>
            </a:r>
            <a:endParaRPr lang="en-US" altLang="zh-CN" dirty="0" smtClean="0"/>
          </a:p>
          <a:p>
            <a:r>
              <a:rPr lang="zh-CN" altLang="en-US" dirty="0"/>
              <a:t>上海证券交易所在正常交易时间即每周</a:t>
            </a:r>
            <a:r>
              <a:rPr lang="en-US" altLang="zh-CN" dirty="0"/>
              <a:t>1~5</a:t>
            </a:r>
            <a:r>
              <a:rPr lang="zh-CN" altLang="en-US" dirty="0"/>
              <a:t>上午</a:t>
            </a:r>
            <a:r>
              <a:rPr lang="en-US" altLang="zh-CN" dirty="0"/>
              <a:t>9</a:t>
            </a:r>
            <a:r>
              <a:rPr lang="zh-CN" altLang="en-US" dirty="0"/>
              <a:t>时</a:t>
            </a:r>
            <a:r>
              <a:rPr lang="en-US" altLang="zh-CN" dirty="0"/>
              <a:t>30</a:t>
            </a:r>
            <a:r>
              <a:rPr lang="zh-CN" altLang="en-US" dirty="0"/>
              <a:t>分</a:t>
            </a:r>
            <a:r>
              <a:rPr lang="en-US" altLang="zh-CN" dirty="0"/>
              <a:t>~11</a:t>
            </a:r>
            <a:r>
              <a:rPr lang="zh-CN" altLang="en-US" dirty="0"/>
              <a:t>时</a:t>
            </a:r>
            <a:r>
              <a:rPr lang="en-US" altLang="zh-CN" dirty="0"/>
              <a:t>30</a:t>
            </a:r>
            <a:r>
              <a:rPr lang="zh-CN" altLang="en-US" dirty="0"/>
              <a:t>分，下午</a:t>
            </a:r>
            <a:r>
              <a:rPr lang="en-US" altLang="zh-CN" dirty="0"/>
              <a:t>13</a:t>
            </a:r>
            <a:r>
              <a:rPr lang="zh-CN" altLang="en-US" dirty="0"/>
              <a:t>时</a:t>
            </a:r>
            <a:r>
              <a:rPr lang="en-US" altLang="zh-CN" dirty="0"/>
              <a:t>00</a:t>
            </a:r>
            <a:r>
              <a:rPr lang="zh-CN" altLang="en-US" dirty="0"/>
              <a:t>分 </a:t>
            </a:r>
            <a:r>
              <a:rPr lang="en-US" altLang="zh-CN" dirty="0"/>
              <a:t>~15</a:t>
            </a:r>
            <a:r>
              <a:rPr lang="zh-CN" altLang="en-US" dirty="0"/>
              <a:t>时</a:t>
            </a:r>
            <a:r>
              <a:rPr lang="en-US" altLang="zh-CN" dirty="0"/>
              <a:t>00</a:t>
            </a:r>
            <a:r>
              <a:rPr lang="zh-CN" altLang="en-US" dirty="0"/>
              <a:t>分，深圳的上午</a:t>
            </a:r>
            <a:r>
              <a:rPr lang="en-US" altLang="zh-CN" dirty="0"/>
              <a:t>9</a:t>
            </a:r>
            <a:r>
              <a:rPr lang="zh-CN" altLang="en-US" dirty="0"/>
              <a:t>：</a:t>
            </a:r>
            <a:r>
              <a:rPr lang="en-US" altLang="zh-CN" dirty="0"/>
              <a:t>30-11</a:t>
            </a:r>
            <a:r>
              <a:rPr lang="zh-CN" altLang="en-US" dirty="0"/>
              <a:t>：</a:t>
            </a:r>
            <a:r>
              <a:rPr lang="en-US" altLang="zh-CN" dirty="0"/>
              <a:t>30</a:t>
            </a:r>
            <a:r>
              <a:rPr lang="zh-CN" altLang="en-US" dirty="0"/>
              <a:t>，下午</a:t>
            </a:r>
            <a:r>
              <a:rPr lang="en-US" altLang="zh-CN" dirty="0"/>
              <a:t>13</a:t>
            </a:r>
            <a:r>
              <a:rPr lang="zh-CN" altLang="en-US" dirty="0"/>
              <a:t>：</a:t>
            </a:r>
            <a:r>
              <a:rPr lang="en-US" altLang="zh-CN" dirty="0"/>
              <a:t>00-14:57</a:t>
            </a:r>
            <a:r>
              <a:rPr lang="zh-CN" altLang="en-US" dirty="0"/>
              <a:t>为连续竞价时间，</a:t>
            </a:r>
            <a:r>
              <a:rPr lang="en-US" altLang="zh-CN" dirty="0"/>
              <a:t>14:57-15:00</a:t>
            </a:r>
            <a:r>
              <a:rPr lang="zh-CN" altLang="en-US" dirty="0"/>
              <a:t>为收盘集合竞价时间，大宗交易时间延长至</a:t>
            </a:r>
            <a:r>
              <a:rPr lang="en-US" altLang="zh-CN" dirty="0"/>
              <a:t>15:30</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97394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连续竞价操作方法</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1</a:t>
            </a:r>
            <a:r>
              <a:rPr lang="zh-CN" altLang="en-US" dirty="0" smtClean="0"/>
              <a:t>、成交</a:t>
            </a:r>
            <a:r>
              <a:rPr lang="zh-CN" altLang="en-US" dirty="0"/>
              <a:t>原则</a:t>
            </a:r>
            <a:r>
              <a:rPr lang="zh-CN" altLang="en-US" dirty="0" smtClean="0"/>
              <a:t>：</a:t>
            </a:r>
            <a:endParaRPr lang="en-US" altLang="zh-CN" dirty="0" smtClean="0"/>
          </a:p>
          <a:p>
            <a:pPr lvl="1"/>
            <a:r>
              <a:rPr lang="zh-CN" altLang="en-US" dirty="0" smtClean="0"/>
              <a:t>成交</a:t>
            </a:r>
            <a:r>
              <a:rPr lang="zh-CN" altLang="en-US" dirty="0"/>
              <a:t>时价格优先的原则</a:t>
            </a:r>
          </a:p>
          <a:p>
            <a:pPr lvl="2"/>
            <a:r>
              <a:rPr lang="zh-CN" altLang="en-US" dirty="0"/>
              <a:t>买进申报</a:t>
            </a:r>
            <a:r>
              <a:rPr lang="en-US" altLang="zh-CN" dirty="0"/>
              <a:t>:</a:t>
            </a:r>
            <a:r>
              <a:rPr lang="zh-CN" altLang="en-US" dirty="0"/>
              <a:t>较高价格者优先；</a:t>
            </a:r>
          </a:p>
          <a:p>
            <a:pPr lvl="2"/>
            <a:r>
              <a:rPr lang="zh-CN" altLang="en-US" dirty="0"/>
              <a:t>卖出申报</a:t>
            </a:r>
            <a:r>
              <a:rPr lang="en-US" altLang="zh-CN" dirty="0"/>
              <a:t>:</a:t>
            </a:r>
            <a:r>
              <a:rPr lang="zh-CN" altLang="en-US" dirty="0"/>
              <a:t>较低价格者优先。</a:t>
            </a:r>
          </a:p>
          <a:p>
            <a:pPr lvl="1"/>
            <a:r>
              <a:rPr lang="zh-CN" altLang="en-US" dirty="0"/>
              <a:t>成交时间优先的原则</a:t>
            </a:r>
          </a:p>
          <a:p>
            <a:pPr lvl="2"/>
            <a:r>
              <a:rPr lang="zh-CN" altLang="en-US" dirty="0"/>
              <a:t>买卖方向、价格相同的，先申报者优先于后申报者。先后顺序按交易主机接受申报的时间确定</a:t>
            </a:r>
            <a:r>
              <a:rPr lang="zh-CN" altLang="en-US" dirty="0" smtClean="0"/>
              <a:t>。</a:t>
            </a:r>
            <a:endParaRPr lang="en-US" altLang="zh-CN" dirty="0" smtClean="0"/>
          </a:p>
          <a:p>
            <a:r>
              <a:rPr lang="en-US" altLang="zh-CN" dirty="0"/>
              <a:t>2</a:t>
            </a:r>
            <a:r>
              <a:rPr lang="zh-CN" altLang="en-US" dirty="0" smtClean="0"/>
              <a:t>、具体方法：</a:t>
            </a:r>
            <a:endParaRPr lang="en-US" altLang="zh-CN" dirty="0" smtClean="0"/>
          </a:p>
          <a:p>
            <a:pPr lvl="1"/>
            <a:r>
              <a:rPr lang="zh-CN" altLang="en-US" dirty="0"/>
              <a:t>将买单和卖单分别排队，买单以价格从高到低排列，同价的，按进入系统的先后排列；卖单以价格从低到高排列，同价的，按进入系统的先后</a:t>
            </a:r>
            <a:r>
              <a:rPr lang="zh-CN" altLang="en-US" dirty="0" smtClean="0"/>
              <a:t>排列；</a:t>
            </a:r>
            <a:endParaRPr lang="en-US" altLang="zh-CN" dirty="0" smtClean="0"/>
          </a:p>
          <a:p>
            <a:pPr lvl="1"/>
            <a:r>
              <a:rPr lang="zh-CN" altLang="en-US" dirty="0"/>
              <a:t>最高买入申报与最低卖出申报价格相同，以该价格为成交价</a:t>
            </a:r>
            <a:r>
              <a:rPr lang="zh-CN" altLang="en-US" dirty="0" smtClean="0"/>
              <a:t>；</a:t>
            </a:r>
            <a:endParaRPr lang="en-US" altLang="zh-CN" dirty="0" smtClean="0"/>
          </a:p>
          <a:p>
            <a:pPr lvl="1"/>
            <a:r>
              <a:rPr lang="zh-CN" altLang="en-US" dirty="0"/>
              <a:t>买入申报价格高于即时揭示的最低卖出申报价格时，以即时揭示的最低卖出申报价格为成交价</a:t>
            </a:r>
            <a:r>
              <a:rPr lang="zh-CN" altLang="en-US" dirty="0" smtClean="0"/>
              <a:t>；</a:t>
            </a:r>
            <a:endParaRPr lang="en-US" altLang="zh-CN" dirty="0" smtClean="0"/>
          </a:p>
          <a:p>
            <a:pPr lvl="1"/>
            <a:r>
              <a:rPr lang="zh-CN" altLang="en-US" dirty="0"/>
              <a:t>卖出申报价格低于即时揭示的最高买入申报价格时，以即时揭示的最高买入申报价格为成交价。</a:t>
            </a:r>
            <a:endParaRPr lang="en-US" altLang="zh-CN" dirty="0"/>
          </a:p>
          <a:p>
            <a:pPr lvl="2"/>
            <a:endParaRPr lang="en-US" altLang="zh-CN" dirty="0" smtClean="0"/>
          </a:p>
        </p:txBody>
      </p:sp>
    </p:spTree>
    <p:extLst>
      <p:ext uri="{BB962C8B-B14F-4D97-AF65-F5344CB8AC3E}">
        <p14:creationId xmlns:p14="http://schemas.microsoft.com/office/powerpoint/2010/main" val="276016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smtClean="0"/>
              <a:t>股集合竞价规则</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a:t>集合竞价是指在每个交易日上午</a:t>
            </a:r>
            <a:r>
              <a:rPr lang="en-US" altLang="zh-CN" dirty="0"/>
              <a:t>9</a:t>
            </a:r>
            <a:r>
              <a:rPr lang="zh-CN" altLang="en-US" dirty="0"/>
              <a:t>：</a:t>
            </a:r>
            <a:r>
              <a:rPr lang="en-US" altLang="zh-CN" dirty="0"/>
              <a:t>15—9</a:t>
            </a:r>
            <a:r>
              <a:rPr lang="zh-CN" altLang="en-US" dirty="0"/>
              <a:t>：</a:t>
            </a:r>
            <a:r>
              <a:rPr lang="en-US" altLang="zh-CN" dirty="0"/>
              <a:t>25</a:t>
            </a:r>
            <a:r>
              <a:rPr lang="zh-CN" altLang="en-US" dirty="0"/>
              <a:t>，由投资者按照自己所能接受的心理价格自由地进行买卖申请</a:t>
            </a:r>
            <a:r>
              <a:rPr lang="zh-CN" altLang="en-US" dirty="0" smtClean="0"/>
              <a:t>。</a:t>
            </a:r>
            <a:endParaRPr lang="en-US" altLang="zh-CN" dirty="0" smtClean="0"/>
          </a:p>
          <a:p>
            <a:pPr lvl="1"/>
            <a:r>
              <a:rPr lang="zh-CN" altLang="en-US" dirty="0"/>
              <a:t>上海市场：</a:t>
            </a:r>
            <a:r>
              <a:rPr lang="en-US" altLang="zh-CN" dirty="0"/>
              <a:t>9</a:t>
            </a:r>
            <a:r>
              <a:rPr lang="zh-CN" altLang="en-US" dirty="0"/>
              <a:t>：</a:t>
            </a:r>
            <a:r>
              <a:rPr lang="en-US" altLang="zh-CN" dirty="0"/>
              <a:t>15—9</a:t>
            </a:r>
            <a:r>
              <a:rPr lang="zh-CN" altLang="en-US" dirty="0"/>
              <a:t>：</a:t>
            </a:r>
            <a:r>
              <a:rPr lang="en-US" altLang="zh-CN" dirty="0"/>
              <a:t>25 </a:t>
            </a:r>
            <a:endParaRPr lang="en-US" altLang="zh-CN" dirty="0" smtClean="0"/>
          </a:p>
          <a:p>
            <a:pPr lvl="1"/>
            <a:r>
              <a:rPr lang="zh-CN" altLang="en-US" dirty="0" smtClean="0"/>
              <a:t>深圳</a:t>
            </a:r>
            <a:r>
              <a:rPr lang="zh-CN" altLang="en-US" dirty="0"/>
              <a:t>市场：</a:t>
            </a:r>
            <a:r>
              <a:rPr lang="en-US" altLang="zh-CN" dirty="0"/>
              <a:t>9</a:t>
            </a:r>
            <a:r>
              <a:rPr lang="zh-CN" altLang="en-US" dirty="0"/>
              <a:t>：</a:t>
            </a:r>
            <a:r>
              <a:rPr lang="en-US" altLang="zh-CN" dirty="0"/>
              <a:t>15—9</a:t>
            </a:r>
            <a:r>
              <a:rPr lang="zh-CN" altLang="en-US" dirty="0"/>
              <a:t>：</a:t>
            </a:r>
            <a:r>
              <a:rPr lang="en-US" altLang="zh-CN" dirty="0"/>
              <a:t>25 </a:t>
            </a:r>
            <a:endParaRPr lang="en-US" altLang="zh-CN" dirty="0" smtClean="0"/>
          </a:p>
          <a:p>
            <a:pPr lvl="1"/>
            <a:r>
              <a:rPr lang="zh-CN" altLang="en-US" dirty="0" smtClean="0"/>
              <a:t>创业</a:t>
            </a:r>
            <a:r>
              <a:rPr lang="zh-CN" altLang="en-US" dirty="0"/>
              <a:t>板：</a:t>
            </a:r>
            <a:r>
              <a:rPr lang="en-US" altLang="zh-CN" dirty="0"/>
              <a:t>9</a:t>
            </a:r>
            <a:r>
              <a:rPr lang="zh-CN" altLang="en-US" dirty="0"/>
              <a:t>：</a:t>
            </a:r>
            <a:r>
              <a:rPr lang="en-US" altLang="zh-CN" dirty="0"/>
              <a:t>15—9</a:t>
            </a:r>
            <a:r>
              <a:rPr lang="zh-CN" altLang="en-US" dirty="0"/>
              <a:t>：</a:t>
            </a:r>
            <a:r>
              <a:rPr lang="en-US" altLang="zh-CN" dirty="0"/>
              <a:t>25 </a:t>
            </a:r>
            <a:r>
              <a:rPr lang="zh-CN" altLang="en-US" dirty="0"/>
              <a:t>（开盘集合竞价时间） </a:t>
            </a:r>
            <a:r>
              <a:rPr lang="en-US" altLang="zh-CN" dirty="0"/>
              <a:t>14</a:t>
            </a:r>
            <a:r>
              <a:rPr lang="zh-CN" altLang="en-US" dirty="0"/>
              <a:t>：</a:t>
            </a:r>
            <a:r>
              <a:rPr lang="en-US" altLang="zh-CN" dirty="0"/>
              <a:t>57—15</a:t>
            </a:r>
            <a:r>
              <a:rPr lang="zh-CN" altLang="en-US" dirty="0"/>
              <a:t>：</a:t>
            </a:r>
            <a:r>
              <a:rPr lang="en-US" altLang="zh-CN" dirty="0"/>
              <a:t>00</a:t>
            </a:r>
            <a:r>
              <a:rPr lang="zh-CN" altLang="en-US" dirty="0"/>
              <a:t>（收盘集合竞价时间</a:t>
            </a:r>
            <a:r>
              <a:rPr lang="zh-CN" altLang="en-US" dirty="0" smtClean="0"/>
              <a:t>）</a:t>
            </a:r>
            <a:endParaRPr lang="en-US" altLang="zh-CN" dirty="0" smtClean="0"/>
          </a:p>
          <a:p>
            <a:r>
              <a:rPr lang="zh-CN" altLang="en-US" dirty="0" smtClean="0"/>
              <a:t>可否撤单：</a:t>
            </a:r>
            <a:endParaRPr lang="en-US" altLang="zh-CN" dirty="0" smtClean="0"/>
          </a:p>
          <a:p>
            <a:pPr lvl="1"/>
            <a:r>
              <a:rPr lang="en-US" altLang="zh-CN" dirty="0" smtClean="0"/>
              <a:t>9</a:t>
            </a:r>
            <a:r>
              <a:rPr lang="zh-CN" altLang="en-US" dirty="0"/>
              <a:t>：</a:t>
            </a:r>
            <a:r>
              <a:rPr lang="en-US" altLang="zh-CN" dirty="0"/>
              <a:t>15——9</a:t>
            </a:r>
            <a:r>
              <a:rPr lang="zh-CN" altLang="en-US" dirty="0"/>
              <a:t>：</a:t>
            </a:r>
            <a:r>
              <a:rPr lang="en-US" altLang="zh-CN" dirty="0"/>
              <a:t>20</a:t>
            </a:r>
            <a:r>
              <a:rPr lang="zh-CN" altLang="en-US" dirty="0"/>
              <a:t>这五分钟，交易主机可接收买卖申报，也可接收撤单申报，但不对买卖申报或撤销申报做处理。</a:t>
            </a:r>
          </a:p>
          <a:p>
            <a:pPr lvl="1"/>
            <a:r>
              <a:rPr lang="en-US" altLang="zh-CN" dirty="0"/>
              <a:t>9</a:t>
            </a:r>
            <a:r>
              <a:rPr lang="zh-CN" altLang="en-US" dirty="0"/>
              <a:t>：</a:t>
            </a:r>
            <a:r>
              <a:rPr lang="en-US" altLang="zh-CN" dirty="0"/>
              <a:t>20——9</a:t>
            </a:r>
            <a:r>
              <a:rPr lang="zh-CN" altLang="en-US" dirty="0"/>
              <a:t>：</a:t>
            </a:r>
            <a:r>
              <a:rPr lang="en-US" altLang="zh-CN" dirty="0"/>
              <a:t>25</a:t>
            </a:r>
            <a:r>
              <a:rPr lang="zh-CN" altLang="en-US" dirty="0"/>
              <a:t>的开盘集合竞价阶段，沪市交易主机不接受撤单申报；</a:t>
            </a:r>
            <a:r>
              <a:rPr lang="en-US" altLang="zh-CN" dirty="0"/>
              <a:t>9</a:t>
            </a:r>
            <a:r>
              <a:rPr lang="zh-CN" altLang="en-US" dirty="0"/>
              <a:t>：</a:t>
            </a:r>
            <a:r>
              <a:rPr lang="en-US" altLang="zh-CN" dirty="0"/>
              <a:t>20——9</a:t>
            </a:r>
            <a:r>
              <a:rPr lang="zh-CN" altLang="en-US" dirty="0"/>
              <a:t>：</a:t>
            </a:r>
            <a:r>
              <a:rPr lang="en-US" altLang="zh-CN" dirty="0"/>
              <a:t>25</a:t>
            </a:r>
            <a:r>
              <a:rPr lang="zh-CN" altLang="en-US" dirty="0"/>
              <a:t>、</a:t>
            </a:r>
            <a:r>
              <a:rPr lang="en-US" altLang="zh-CN" dirty="0"/>
              <a:t>14:57——15:00,</a:t>
            </a:r>
            <a:r>
              <a:rPr lang="zh-CN" altLang="en-US" dirty="0"/>
              <a:t>深交所交易主机不接受参与竞价交易的撤销申报</a:t>
            </a:r>
            <a:r>
              <a:rPr lang="zh-CN" altLang="en-US" dirty="0" smtClean="0"/>
              <a:t>。</a:t>
            </a:r>
            <a:endParaRPr lang="en-US" altLang="zh-CN" dirty="0" smtClean="0"/>
          </a:p>
          <a:p>
            <a:r>
              <a:rPr lang="zh-CN" altLang="en-US" dirty="0"/>
              <a:t>集合定价由电脑交易处理系统对全部申报按照价格优先、时间优先的原则排序，并在此基础上，找出一个基准价格，使它同时能满足以下</a:t>
            </a:r>
            <a:r>
              <a:rPr lang="en-US" altLang="zh-CN" dirty="0"/>
              <a:t>3</a:t>
            </a:r>
            <a:r>
              <a:rPr lang="zh-CN" altLang="en-US" dirty="0"/>
              <a:t>个条件：</a:t>
            </a:r>
          </a:p>
          <a:p>
            <a:pPr lvl="1"/>
            <a:r>
              <a:rPr lang="en-US" altLang="zh-CN" dirty="0"/>
              <a:t>1</a:t>
            </a:r>
            <a:r>
              <a:rPr lang="zh-CN" altLang="en-US" dirty="0"/>
              <a:t>．成交量最大。</a:t>
            </a:r>
          </a:p>
          <a:p>
            <a:pPr lvl="1"/>
            <a:r>
              <a:rPr lang="en-US" altLang="zh-CN" dirty="0"/>
              <a:t>2</a:t>
            </a:r>
            <a:r>
              <a:rPr lang="zh-CN" altLang="en-US" dirty="0"/>
              <a:t>．高于基准价格的买入申报和低于基准价格的卖出申报全部满足（成交）。</a:t>
            </a:r>
          </a:p>
          <a:p>
            <a:pPr lvl="1"/>
            <a:r>
              <a:rPr lang="en-US" altLang="zh-CN" dirty="0"/>
              <a:t>3</a:t>
            </a:r>
            <a:r>
              <a:rPr lang="zh-CN" altLang="en-US" dirty="0"/>
              <a:t>．与基准价格相同的买卖双方中有一方申报全部满足（成交）</a:t>
            </a:r>
            <a:r>
              <a:rPr lang="zh-CN" altLang="en-US" dirty="0" smtClean="0"/>
              <a:t>。</a:t>
            </a:r>
            <a:endParaRPr lang="en-US" altLang="zh-CN" dirty="0"/>
          </a:p>
          <a:p>
            <a:r>
              <a:rPr lang="zh-CN" altLang="en-US" dirty="0"/>
              <a:t>需要说明的是</a:t>
            </a:r>
            <a:r>
              <a:rPr lang="zh-CN" altLang="en-US" dirty="0" smtClean="0"/>
              <a:t>：</a:t>
            </a:r>
            <a:endParaRPr lang="en-US" altLang="zh-CN" dirty="0" smtClean="0"/>
          </a:p>
          <a:p>
            <a:pPr lvl="1"/>
            <a:r>
              <a:rPr lang="zh-CN" altLang="en-US" dirty="0"/>
              <a:t>集合竞价方式产生成交价格的全部过程，完全由电脑交易系统进行程序化处理，将处理后所产生的成交价格显示出来</a:t>
            </a:r>
            <a:r>
              <a:rPr lang="zh-CN" altLang="en-US" dirty="0" smtClean="0"/>
              <a:t>。</a:t>
            </a:r>
            <a:endParaRPr lang="en-US" altLang="zh-CN" dirty="0" smtClean="0"/>
          </a:p>
          <a:p>
            <a:pPr lvl="1"/>
            <a:r>
              <a:rPr lang="zh-CN" altLang="en-US" dirty="0"/>
              <a:t>集合竞价方式下价格优先、时间优先原则体现在电脑主机将所有的买入和卖出申报按价格由高到低排出序列，同一价格下的申报原则按电脑主机接受的先后顺序排序</a:t>
            </a:r>
            <a:r>
              <a:rPr lang="zh-CN" altLang="en-US" dirty="0" smtClean="0"/>
              <a:t>；</a:t>
            </a:r>
            <a:endParaRPr lang="en-US" altLang="zh-CN" dirty="0" smtClean="0"/>
          </a:p>
          <a:p>
            <a:pPr lvl="1"/>
            <a:r>
              <a:rPr lang="zh-CN" altLang="en-US" dirty="0"/>
              <a:t>集合竞价过程中，两个以上申报价格符合上述三个条件的，上海证券交易所使未成交量最小的为成交价格，仍有两个以上是未成交量最小的申报价格符合上述条件的，以中间价为成交价。深交所取距前收盘价最近的价格为成交价。</a:t>
            </a:r>
          </a:p>
        </p:txBody>
      </p:sp>
    </p:spTree>
    <p:extLst>
      <p:ext uri="{BB962C8B-B14F-4D97-AF65-F5344CB8AC3E}">
        <p14:creationId xmlns:p14="http://schemas.microsoft.com/office/powerpoint/2010/main" val="393353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smtClean="0"/>
              <a:t>股费用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印花税千分之一，买入不收，卖出时收取</a:t>
            </a:r>
            <a:endParaRPr lang="en-US" altLang="zh-CN" dirty="0" smtClean="0"/>
          </a:p>
          <a:p>
            <a:r>
              <a:rPr lang="zh-CN" altLang="en-US" dirty="0" smtClean="0"/>
              <a:t>过户费等：</a:t>
            </a:r>
            <a:endParaRPr lang="en-US" altLang="zh-CN" dirty="0" smtClean="0"/>
          </a:p>
          <a:p>
            <a:r>
              <a:rPr lang="zh-CN" altLang="en-US" dirty="0" smtClean="0"/>
              <a:t>佣金：</a:t>
            </a:r>
            <a:endParaRPr lang="en-US" altLang="zh-CN" dirty="0" smtClean="0"/>
          </a:p>
          <a:p>
            <a:pPr lvl="1"/>
            <a:r>
              <a:rPr lang="zh-CN" altLang="en-US" dirty="0" smtClean="0"/>
              <a:t>一线城市万分之三到千分之一</a:t>
            </a:r>
            <a:endParaRPr lang="en-US" altLang="zh-CN" dirty="0" smtClean="0"/>
          </a:p>
          <a:p>
            <a:pPr lvl="1"/>
            <a:r>
              <a:rPr lang="zh-CN" altLang="en-US" dirty="0" smtClean="0"/>
              <a:t>其它城市可能要高些</a:t>
            </a:r>
            <a:endParaRPr lang="en-US" altLang="zh-CN" dirty="0" smtClean="0"/>
          </a:p>
          <a:p>
            <a:pPr lvl="1"/>
            <a:r>
              <a:rPr lang="zh-CN" altLang="en-US" dirty="0" smtClean="0"/>
              <a:t>资金比较大、交易比较频繁的可以与券商谈判，一般先找一个新券商，问对方在现在自己一年交易量的情况下佣金可以给出多少，然后参考这个价与现在券商谈判，如果谈判不成功，可以考虑转券商。</a:t>
            </a:r>
            <a:endParaRPr lang="en-US" altLang="zh-CN" dirty="0" smtClean="0"/>
          </a:p>
          <a:p>
            <a:pPr lvl="1"/>
            <a:r>
              <a:rPr lang="zh-CN" altLang="en-US" dirty="0" smtClean="0"/>
              <a:t>券商的选择不仅看佣金，也与其服务相关。</a:t>
            </a:r>
            <a:endParaRPr lang="zh-CN" altLang="en-US" dirty="0"/>
          </a:p>
        </p:txBody>
      </p:sp>
    </p:spTree>
    <p:extLst>
      <p:ext uri="{BB962C8B-B14F-4D97-AF65-F5344CB8AC3E}">
        <p14:creationId xmlns:p14="http://schemas.microsoft.com/office/powerpoint/2010/main" val="3915848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2" y="404664"/>
            <a:ext cx="9153922" cy="5530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225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新股申购</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4" y="1268760"/>
            <a:ext cx="9058110"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15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IPO</a:t>
            </a:r>
            <a:r>
              <a:rPr lang="zh-CN" altLang="en-US" dirty="0" smtClean="0"/>
              <a:t>申购额度计算</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155" y="1600200"/>
            <a:ext cx="6275690" cy="4525963"/>
          </a:xfrm>
        </p:spPr>
      </p:pic>
    </p:spTree>
    <p:extLst>
      <p:ext uri="{BB962C8B-B14F-4D97-AF65-F5344CB8AC3E}">
        <p14:creationId xmlns:p14="http://schemas.microsoft.com/office/powerpoint/2010/main" val="161540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方法</a:t>
            </a:r>
            <a:r>
              <a:rPr lang="en-US" altLang="zh-CN" dirty="0"/>
              <a:t>/</a:t>
            </a:r>
            <a:r>
              <a:rPr lang="zh-CN" altLang="en-US" dirty="0" smtClean="0"/>
              <a:t>步骤</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smtClean="0"/>
              <a:t>、</a:t>
            </a:r>
            <a:r>
              <a:rPr lang="en-US" altLang="zh-CN" dirty="0" smtClean="0"/>
              <a:t>T-2</a:t>
            </a:r>
            <a:r>
              <a:rPr lang="zh-CN" altLang="en-US" dirty="0"/>
              <a:t>日，收盘市值确定可申购额度</a:t>
            </a:r>
          </a:p>
          <a:p>
            <a:pPr marL="0" indent="0">
              <a:buNone/>
            </a:pPr>
            <a:r>
              <a:rPr lang="en-US" altLang="zh-CN" dirty="0" smtClean="0"/>
              <a:t>2</a:t>
            </a:r>
            <a:r>
              <a:rPr lang="zh-CN" altLang="en-US" dirty="0" smtClean="0"/>
              <a:t>、</a:t>
            </a:r>
            <a:r>
              <a:rPr lang="en-US" altLang="zh-CN" dirty="0" smtClean="0"/>
              <a:t>T</a:t>
            </a:r>
            <a:r>
              <a:rPr lang="zh-CN" altLang="en-US" dirty="0"/>
              <a:t>日，申购新股，足额资金，不超过网上初始发行的千分之一，且不超过市值配售额度</a:t>
            </a:r>
          </a:p>
          <a:p>
            <a:pPr marL="0" indent="0">
              <a:buNone/>
            </a:pPr>
            <a:r>
              <a:rPr lang="en-US" altLang="zh-CN" dirty="0" smtClean="0"/>
              <a:t>3</a:t>
            </a:r>
            <a:r>
              <a:rPr lang="zh-CN" altLang="en-US" dirty="0" smtClean="0"/>
              <a:t>、</a:t>
            </a:r>
            <a:r>
              <a:rPr lang="en-US" altLang="zh-CN" dirty="0" smtClean="0"/>
              <a:t>T+1</a:t>
            </a:r>
            <a:r>
              <a:rPr lang="zh-CN" altLang="en-US" dirty="0"/>
              <a:t>日资金冻结、验资及配号</a:t>
            </a:r>
          </a:p>
          <a:p>
            <a:pPr marL="0" indent="0">
              <a:buNone/>
            </a:pPr>
            <a:r>
              <a:rPr lang="en-US" altLang="zh-CN" dirty="0" smtClean="0"/>
              <a:t>4</a:t>
            </a:r>
            <a:r>
              <a:rPr lang="zh-CN" altLang="en-US" dirty="0" smtClean="0"/>
              <a:t>、</a:t>
            </a:r>
            <a:r>
              <a:rPr lang="en-US" altLang="zh-CN" dirty="0" smtClean="0"/>
              <a:t>T+2</a:t>
            </a:r>
            <a:r>
              <a:rPr lang="zh-CN" altLang="en-US" dirty="0"/>
              <a:t>日公布中签率，并根据总配号量和中签率组织摇号抽签</a:t>
            </a:r>
          </a:p>
          <a:p>
            <a:pPr marL="0" indent="0">
              <a:buNone/>
            </a:pPr>
            <a:r>
              <a:rPr lang="en-US" altLang="zh-CN" dirty="0" smtClean="0"/>
              <a:t>5</a:t>
            </a:r>
            <a:r>
              <a:rPr lang="zh-CN" altLang="en-US" dirty="0" smtClean="0"/>
              <a:t>、</a:t>
            </a:r>
            <a:r>
              <a:rPr lang="en-US" altLang="zh-CN" dirty="0" smtClean="0"/>
              <a:t>T+3</a:t>
            </a:r>
            <a:r>
              <a:rPr lang="zh-CN" altLang="en-US" dirty="0"/>
              <a:t>日未中签资金解冻</a:t>
            </a:r>
          </a:p>
          <a:p>
            <a:endParaRPr lang="zh-CN" altLang="en-US" dirty="0"/>
          </a:p>
        </p:txBody>
      </p:sp>
    </p:spTree>
    <p:extLst>
      <p:ext uri="{BB962C8B-B14F-4D97-AF65-F5344CB8AC3E}">
        <p14:creationId xmlns:p14="http://schemas.microsoft.com/office/powerpoint/2010/main" val="362708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注意</a:t>
            </a:r>
            <a:r>
              <a:rPr lang="zh-CN" altLang="en-US" dirty="0" smtClean="0"/>
              <a:t>事项</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T</a:t>
            </a:r>
            <a:r>
              <a:rPr lang="zh-CN" altLang="en-US" dirty="0"/>
              <a:t>日有多只新股发行的，同一投资者参与当日每只新股网上申购的可申购额度均按其</a:t>
            </a:r>
            <a:r>
              <a:rPr lang="en-US" altLang="zh-CN" dirty="0"/>
              <a:t>T-2</a:t>
            </a:r>
            <a:r>
              <a:rPr lang="zh-CN" altLang="en-US" dirty="0"/>
              <a:t>日日终持有的市值确定。</a:t>
            </a:r>
            <a:r>
              <a:rPr lang="en-US" altLang="zh-CN" dirty="0"/>
              <a:t>T-2</a:t>
            </a:r>
            <a:r>
              <a:rPr lang="zh-CN" altLang="en-US" dirty="0"/>
              <a:t>日持有，</a:t>
            </a:r>
            <a:r>
              <a:rPr lang="en-US" altLang="zh-CN" dirty="0"/>
              <a:t>T-1</a:t>
            </a:r>
            <a:r>
              <a:rPr lang="zh-CN" altLang="en-US" dirty="0"/>
              <a:t>日卖出不会影响新股申购。市值计算的时间是一个时点，只要在</a:t>
            </a:r>
            <a:r>
              <a:rPr lang="en-US" altLang="zh-CN" dirty="0"/>
              <a:t>T-2</a:t>
            </a:r>
            <a:r>
              <a:rPr lang="zh-CN" altLang="en-US" dirty="0"/>
              <a:t>日收市这个时点上持有足额的非限售</a:t>
            </a:r>
            <a:r>
              <a:rPr lang="en-US" altLang="zh-CN" dirty="0"/>
              <a:t>A</a:t>
            </a:r>
            <a:r>
              <a:rPr lang="zh-CN" altLang="en-US" dirty="0"/>
              <a:t>股股份，就可以参与相应份额的申购。</a:t>
            </a:r>
          </a:p>
          <a:p>
            <a:r>
              <a:rPr lang="zh-CN" altLang="en-US" dirty="0"/>
              <a:t>对于同一工作日多只新股同时发行的情况，如果投资者参与多只新股申购，申购额度可重复使用。比如，当天有多只新股发行的，投资者可以用已确定的市值重复参与多只新股的申购，且额度单独计算。但是申购的资金不能重复使用。</a:t>
            </a:r>
          </a:p>
          <a:p>
            <a:r>
              <a:rPr lang="zh-CN" altLang="en-US" dirty="0"/>
              <a:t>投资者的同一证券账户在不同证券营业部托管的，其市值合并计算。投资者持有多个证券账户的，根据“账户持有人名称”、“有效身份证明文件号码”均相同进行市值合并计算。对于每只新股发行，有多个证券账户的投资者只能使用一个有市值的账户申购一次，如多次申购，仅第一笔申购有效。</a:t>
            </a:r>
          </a:p>
          <a:p>
            <a:r>
              <a:rPr lang="zh-CN" altLang="en-US" dirty="0"/>
              <a:t>深交所强调，沪深两市的市值不能合并计算，申购深市新股只能用深圳市场的市值。但是，市值可以重复使用。</a:t>
            </a:r>
          </a:p>
          <a:p>
            <a:r>
              <a:rPr lang="zh-CN" altLang="en-US" dirty="0"/>
              <a:t>融资融券信用证券账户市值与普通证券账户合并计算。但是信用账户不能进行新股申购</a:t>
            </a:r>
            <a:r>
              <a:rPr lang="zh-CN" altLang="en-US" dirty="0" smtClean="0"/>
              <a:t>。</a:t>
            </a:r>
            <a:endParaRPr lang="zh-CN" altLang="en-US" dirty="0"/>
          </a:p>
        </p:txBody>
      </p:sp>
    </p:spTree>
    <p:extLst>
      <p:ext uri="{BB962C8B-B14F-4D97-AF65-F5344CB8AC3E}">
        <p14:creationId xmlns:p14="http://schemas.microsoft.com/office/powerpoint/2010/main" val="2082558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国债</a:t>
            </a:r>
            <a:r>
              <a:rPr lang="zh-CN" altLang="en-US" dirty="0" smtClean="0"/>
              <a:t>逆</a:t>
            </a:r>
            <a:r>
              <a:rPr lang="zh-CN" altLang="en-US" dirty="0" smtClean="0"/>
              <a:t>回购</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340768"/>
            <a:ext cx="9177294"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a:xfrm>
            <a:off x="4211960" y="4976507"/>
            <a:ext cx="1968349" cy="612648"/>
          </a:xfrm>
          <a:prstGeom prst="wedgeRoundRectCallout">
            <a:avLst>
              <a:gd name="adj1" fmla="val -181370"/>
              <a:gd name="adj2" fmla="val -33788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上海交易所代码</a:t>
            </a:r>
            <a:endParaRPr lang="zh-CN" altLang="en-US" dirty="0">
              <a:solidFill>
                <a:schemeClr val="bg1"/>
              </a:solidFill>
            </a:endParaRPr>
          </a:p>
        </p:txBody>
      </p:sp>
      <p:sp>
        <p:nvSpPr>
          <p:cNvPr id="5" name="圆角矩形标注 4"/>
          <p:cNvSpPr/>
          <p:nvPr/>
        </p:nvSpPr>
        <p:spPr>
          <a:xfrm>
            <a:off x="1828078" y="4976507"/>
            <a:ext cx="2167858" cy="612648"/>
          </a:xfrm>
          <a:prstGeom prst="wedgeRoundRectCallout">
            <a:avLst>
              <a:gd name="adj1" fmla="val -68234"/>
              <a:gd name="adj2" fmla="val -12370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深圳交易所代码</a:t>
            </a:r>
            <a:endParaRPr lang="zh-CN" altLang="en-US" dirty="0">
              <a:solidFill>
                <a:schemeClr val="bg1"/>
              </a:solidFill>
            </a:endParaRPr>
          </a:p>
        </p:txBody>
      </p:sp>
    </p:spTree>
    <p:extLst>
      <p:ext uri="{BB962C8B-B14F-4D97-AF65-F5344CB8AC3E}">
        <p14:creationId xmlns:p14="http://schemas.microsoft.com/office/powerpoint/2010/main" val="2041891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（一）看盘软件：以东方财富通为例</a:t>
            </a:r>
            <a:endParaRPr lang="en-US" altLang="zh-CN" dirty="0" smtClean="0"/>
          </a:p>
          <a:p>
            <a:pPr marL="0" indent="0">
              <a:buNone/>
            </a:pPr>
            <a:endParaRPr lang="en-US" altLang="zh-CN" dirty="0" smtClean="0"/>
          </a:p>
          <a:p>
            <a:pPr marL="0" indent="0">
              <a:buNone/>
            </a:pPr>
            <a:r>
              <a:rPr lang="zh-CN" altLang="en-US" dirty="0" smtClean="0"/>
              <a:t>（二）交易指令：以国泰君安和</a:t>
            </a:r>
            <a:r>
              <a:rPr lang="en-US" altLang="zh-CN" dirty="0" smtClean="0"/>
              <a:t>Scottrade</a:t>
            </a:r>
            <a:r>
              <a:rPr lang="zh-CN" altLang="en-US" dirty="0" smtClean="0"/>
              <a:t>为例</a:t>
            </a:r>
            <a:endParaRPr lang="en-US" altLang="zh-CN" dirty="0" smtClean="0"/>
          </a:p>
          <a:p>
            <a:pPr lvl="1"/>
            <a:r>
              <a:rPr lang="en-US" altLang="zh-CN" dirty="0" smtClean="0"/>
              <a:t>A</a:t>
            </a:r>
            <a:r>
              <a:rPr lang="zh-CN" altLang="en-US" dirty="0" smtClean="0"/>
              <a:t>股</a:t>
            </a:r>
            <a:endParaRPr lang="en-US" altLang="zh-CN" dirty="0" smtClean="0"/>
          </a:p>
          <a:p>
            <a:pPr lvl="1"/>
            <a:r>
              <a:rPr lang="en-US" altLang="zh-CN" dirty="0" smtClean="0"/>
              <a:t>IPO</a:t>
            </a:r>
            <a:r>
              <a:rPr lang="zh-CN" altLang="en-US" dirty="0" smtClean="0"/>
              <a:t>申购</a:t>
            </a:r>
            <a:endParaRPr lang="en-US" altLang="zh-CN" dirty="0" smtClean="0"/>
          </a:p>
          <a:p>
            <a:pPr lvl="1"/>
            <a:r>
              <a:rPr lang="zh-CN" altLang="en-US" dirty="0"/>
              <a:t>回购</a:t>
            </a:r>
            <a:endParaRPr lang="en-US" altLang="zh-CN" dirty="0"/>
          </a:p>
          <a:p>
            <a:pPr lvl="1"/>
            <a:r>
              <a:rPr lang="zh-CN" altLang="en-US" dirty="0" smtClean="0"/>
              <a:t>美股</a:t>
            </a:r>
            <a:endParaRPr lang="en-US" altLang="zh-CN" dirty="0" smtClean="0"/>
          </a:p>
          <a:p>
            <a:pPr lvl="1"/>
            <a:r>
              <a:rPr lang="zh-CN" altLang="en-US" dirty="0" smtClean="0"/>
              <a:t>期货</a:t>
            </a:r>
            <a:endParaRPr lang="en-US" altLang="zh-CN" dirty="0" smtClean="0"/>
          </a:p>
          <a:p>
            <a:pPr lvl="1"/>
            <a:r>
              <a:rPr lang="zh-CN" altLang="en-US" dirty="0" smtClean="0"/>
              <a:t>期权</a:t>
            </a:r>
            <a:endParaRPr lang="en-US" altLang="zh-CN" dirty="0" smtClean="0"/>
          </a:p>
          <a:p>
            <a:pPr lvl="1"/>
            <a:r>
              <a:rPr lang="zh-CN" altLang="en-US" dirty="0" smtClean="0"/>
              <a:t>债券</a:t>
            </a:r>
            <a:endParaRPr lang="en-US" altLang="zh-CN" dirty="0" smtClean="0"/>
          </a:p>
        </p:txBody>
      </p:sp>
    </p:spTree>
    <p:extLst>
      <p:ext uri="{BB962C8B-B14F-4D97-AF65-F5344CB8AC3E}">
        <p14:creationId xmlns:p14="http://schemas.microsoft.com/office/powerpoint/2010/main" val="69560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国债逆</a:t>
            </a:r>
            <a:r>
              <a:rPr lang="zh-CN" altLang="en-US" dirty="0" smtClean="0"/>
              <a:t>回购</a:t>
            </a:r>
            <a:r>
              <a:rPr lang="zh-CN" altLang="en-US" dirty="0" smtClean="0"/>
              <a:t>操作</a:t>
            </a:r>
            <a:r>
              <a:rPr lang="zh-CN" altLang="en-US" dirty="0"/>
              <a:t>方法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37" t="12261" r="30688" b="21532"/>
          <a:stretch/>
        </p:blipFill>
        <p:spPr bwMode="auto">
          <a:xfrm>
            <a:off x="251520" y="1371600"/>
            <a:ext cx="866502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useBgFill="1">
        <p:nvSpPr>
          <p:cNvPr id="5" name="圆角矩形标注 4"/>
          <p:cNvSpPr/>
          <p:nvPr/>
        </p:nvSpPr>
        <p:spPr>
          <a:xfrm>
            <a:off x="4283968" y="4697919"/>
            <a:ext cx="3816424" cy="2132856"/>
          </a:xfrm>
          <a:prstGeom prst="wedgeRoundRectCallout">
            <a:avLst>
              <a:gd name="adj1" fmla="val -51639"/>
              <a:gd name="adj2" fmla="val -1015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逆回购为卖出资金，所以要用“卖出”指令。每</a:t>
            </a:r>
            <a:r>
              <a:rPr lang="en-US" altLang="zh-CN" dirty="0" smtClean="0">
                <a:solidFill>
                  <a:schemeClr val="tx1"/>
                </a:solidFill>
              </a:rPr>
              <a:t>100</a:t>
            </a:r>
            <a:r>
              <a:rPr lang="zh-CN" altLang="en-US" dirty="0" smtClean="0">
                <a:solidFill>
                  <a:schemeClr val="tx1"/>
                </a:solidFill>
              </a:rPr>
              <a:t>元为一张，深圳交易所最小交易单位为</a:t>
            </a:r>
            <a:r>
              <a:rPr lang="en-US" altLang="zh-CN" dirty="0" smtClean="0">
                <a:solidFill>
                  <a:schemeClr val="tx1"/>
                </a:solidFill>
              </a:rPr>
              <a:t>10</a:t>
            </a:r>
            <a:r>
              <a:rPr lang="zh-CN" altLang="en-US" dirty="0" smtClean="0">
                <a:solidFill>
                  <a:schemeClr val="tx1"/>
                </a:solidFill>
              </a:rPr>
              <a:t>张（</a:t>
            </a:r>
            <a:r>
              <a:rPr lang="en-US" altLang="zh-CN" dirty="0" smtClean="0">
                <a:solidFill>
                  <a:schemeClr val="tx1"/>
                </a:solidFill>
              </a:rPr>
              <a:t>1000</a:t>
            </a:r>
            <a:r>
              <a:rPr lang="zh-CN" altLang="en-US" dirty="0" smtClean="0">
                <a:solidFill>
                  <a:schemeClr val="tx1"/>
                </a:solidFill>
              </a:rPr>
              <a:t>元），上海交易所最小交易单位为</a:t>
            </a:r>
            <a:r>
              <a:rPr lang="en-US" altLang="zh-CN" dirty="0" smtClean="0">
                <a:solidFill>
                  <a:schemeClr val="tx1"/>
                </a:solidFill>
              </a:rPr>
              <a:t>1000</a:t>
            </a:r>
            <a:r>
              <a:rPr lang="zh-CN" altLang="en-US" dirty="0" smtClean="0">
                <a:solidFill>
                  <a:schemeClr val="tx1"/>
                </a:solidFill>
              </a:rPr>
              <a:t>张（</a:t>
            </a:r>
            <a:r>
              <a:rPr lang="en-US" altLang="zh-CN" dirty="0" smtClean="0">
                <a:solidFill>
                  <a:schemeClr val="tx1"/>
                </a:solidFill>
              </a:rPr>
              <a:t>10</a:t>
            </a:r>
            <a:r>
              <a:rPr lang="zh-CN" altLang="en-US" dirty="0" smtClean="0">
                <a:solidFill>
                  <a:schemeClr val="tx1"/>
                </a:solidFill>
              </a:rPr>
              <a:t>万元）。</a:t>
            </a:r>
            <a:endParaRPr lang="zh-CN" altLang="en-US" dirty="0">
              <a:solidFill>
                <a:schemeClr val="tx1"/>
              </a:solidFill>
            </a:endParaRPr>
          </a:p>
        </p:txBody>
      </p:sp>
    </p:spTree>
    <p:extLst>
      <p:ext uri="{BB962C8B-B14F-4D97-AF65-F5344CB8AC3E}">
        <p14:creationId xmlns:p14="http://schemas.microsoft.com/office/powerpoint/2010/main" val="2912604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适合对象及佣金</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b="1" dirty="0"/>
              <a:t>适合对象：</a:t>
            </a:r>
            <a:r>
              <a:rPr lang="zh-CN" altLang="en-US" dirty="0"/>
              <a:t>资金量大于</a:t>
            </a:r>
            <a:r>
              <a:rPr lang="en-US" altLang="zh-CN" dirty="0"/>
              <a:t>10</a:t>
            </a:r>
            <a:r>
              <a:rPr lang="zh-CN" altLang="en-US" dirty="0"/>
              <a:t>万</a:t>
            </a:r>
            <a:r>
              <a:rPr lang="en-US" altLang="zh-CN" dirty="0"/>
              <a:t>/0.1</a:t>
            </a:r>
            <a:r>
              <a:rPr lang="zh-CN" altLang="en-US" dirty="0"/>
              <a:t>万</a:t>
            </a:r>
            <a:r>
              <a:rPr lang="en-US" altLang="zh-CN" dirty="0"/>
              <a:t>,</a:t>
            </a:r>
            <a:r>
              <a:rPr lang="zh-CN" altLang="en-US" dirty="0"/>
              <a:t>不满足银行活期利息</a:t>
            </a:r>
            <a:r>
              <a:rPr lang="en-US" altLang="zh-CN" dirty="0"/>
              <a:t>,</a:t>
            </a:r>
            <a:r>
              <a:rPr lang="zh-CN" altLang="en-US" dirty="0"/>
              <a:t>不愿意“活钱”变“死”</a:t>
            </a:r>
            <a:r>
              <a:rPr lang="en-US" altLang="zh-CN" dirty="0"/>
              <a:t>,</a:t>
            </a:r>
            <a:r>
              <a:rPr lang="zh-CN" altLang="en-US" dirty="0"/>
              <a:t>又害怕风险的个人投资者；流动资金充裕的企业</a:t>
            </a:r>
            <a:r>
              <a:rPr lang="zh-CN" altLang="en-US" dirty="0" smtClean="0"/>
              <a:t>。</a:t>
            </a:r>
            <a:endParaRPr lang="en-US" altLang="zh-CN" b="1" dirty="0" smtClean="0"/>
          </a:p>
          <a:p>
            <a:r>
              <a:rPr lang="zh-CN" altLang="en-US" b="1" dirty="0" smtClean="0"/>
              <a:t>佣金</a:t>
            </a:r>
            <a:r>
              <a:rPr lang="zh-CN" altLang="en-US" b="1" dirty="0"/>
              <a:t>收取</a:t>
            </a:r>
            <a:r>
              <a:rPr lang="zh-CN" altLang="en-US" dirty="0"/>
              <a:t>：</a:t>
            </a:r>
          </a:p>
          <a:p>
            <a:pPr lvl="1"/>
            <a:r>
              <a:rPr lang="zh-CN" altLang="en-US" dirty="0"/>
              <a:t>国债一、二、三、四天回购佣金水平为</a:t>
            </a:r>
            <a:r>
              <a:rPr lang="en-US" altLang="zh-CN" dirty="0"/>
              <a:t>10</a:t>
            </a:r>
            <a:r>
              <a:rPr lang="zh-CN" altLang="en-US" dirty="0"/>
              <a:t>万元一天一元；七天回购，</a:t>
            </a:r>
            <a:r>
              <a:rPr lang="en-US" altLang="zh-CN" dirty="0"/>
              <a:t>10</a:t>
            </a:r>
            <a:r>
              <a:rPr lang="zh-CN" altLang="en-US" dirty="0"/>
              <a:t>万元每笔</a:t>
            </a:r>
            <a:r>
              <a:rPr lang="en-US" altLang="zh-CN" dirty="0"/>
              <a:t>5</a:t>
            </a:r>
            <a:r>
              <a:rPr lang="zh-CN" altLang="en-US" dirty="0"/>
              <a:t>元；十四天回购，</a:t>
            </a:r>
            <a:r>
              <a:rPr lang="en-US" altLang="zh-CN" dirty="0"/>
              <a:t>10</a:t>
            </a:r>
            <a:r>
              <a:rPr lang="zh-CN" altLang="en-US" dirty="0"/>
              <a:t>万元每笔</a:t>
            </a:r>
            <a:r>
              <a:rPr lang="en-US" altLang="zh-CN" dirty="0"/>
              <a:t>10</a:t>
            </a:r>
            <a:r>
              <a:rPr lang="zh-CN" altLang="en-US" dirty="0"/>
              <a:t>元；二十八天回购，</a:t>
            </a:r>
            <a:r>
              <a:rPr lang="en-US" altLang="zh-CN" dirty="0"/>
              <a:t>10</a:t>
            </a:r>
            <a:r>
              <a:rPr lang="zh-CN" altLang="en-US" dirty="0"/>
              <a:t>万元每笔</a:t>
            </a:r>
            <a:r>
              <a:rPr lang="en-US" altLang="zh-CN" dirty="0"/>
              <a:t>20</a:t>
            </a:r>
            <a:r>
              <a:rPr lang="zh-CN" altLang="en-US" dirty="0"/>
              <a:t>元，二十八天以上回购，</a:t>
            </a:r>
            <a:r>
              <a:rPr lang="en-US" altLang="zh-CN" dirty="0"/>
              <a:t>10</a:t>
            </a:r>
            <a:r>
              <a:rPr lang="zh-CN" altLang="en-US" dirty="0"/>
              <a:t>万元每笔</a:t>
            </a:r>
            <a:r>
              <a:rPr lang="en-US" altLang="zh-CN" dirty="0"/>
              <a:t>30</a:t>
            </a:r>
            <a:r>
              <a:rPr lang="zh-CN" altLang="en-US" dirty="0"/>
              <a:t>元封顶。佣金通常介于收益的</a:t>
            </a:r>
            <a:r>
              <a:rPr lang="en-US" altLang="zh-CN" dirty="0"/>
              <a:t>4%</a:t>
            </a:r>
            <a:r>
              <a:rPr lang="zh-CN" altLang="en-US" dirty="0"/>
              <a:t>至</a:t>
            </a:r>
            <a:r>
              <a:rPr lang="en-US" altLang="zh-CN" dirty="0"/>
              <a:t>6%</a:t>
            </a:r>
            <a:r>
              <a:rPr lang="zh-CN" altLang="en-US" dirty="0"/>
              <a:t>间。</a:t>
            </a:r>
          </a:p>
          <a:p>
            <a:r>
              <a:rPr lang="zh-CN" altLang="en-US" b="1" dirty="0" smtClean="0"/>
              <a:t>举例：</a:t>
            </a:r>
            <a:endParaRPr lang="en-US" altLang="zh-CN" b="1" dirty="0" smtClean="0"/>
          </a:p>
          <a:p>
            <a:pPr lvl="1"/>
            <a:r>
              <a:rPr lang="en-US" altLang="zh-CN" dirty="0"/>
              <a:t>100</a:t>
            </a:r>
            <a:r>
              <a:rPr lang="zh-CN" altLang="en-US" dirty="0"/>
              <a:t>万元做国债一天逆回购</a:t>
            </a:r>
            <a:r>
              <a:rPr lang="en-US" altLang="zh-CN" dirty="0"/>
              <a:t>GC001</a:t>
            </a:r>
          </a:p>
          <a:p>
            <a:pPr lvl="1"/>
            <a:r>
              <a:rPr lang="en-US" altLang="zh-CN" dirty="0"/>
              <a:t>1</a:t>
            </a:r>
            <a:r>
              <a:rPr lang="zh-CN" altLang="en-US" dirty="0"/>
              <a:t>、收益：取</a:t>
            </a:r>
            <a:r>
              <a:rPr lang="en-US" altLang="zh-CN" dirty="0" smtClean="0"/>
              <a:t>2014</a:t>
            </a:r>
            <a:r>
              <a:rPr lang="zh-CN" altLang="en-US" dirty="0" smtClean="0"/>
              <a:t>年</a:t>
            </a:r>
            <a:r>
              <a:rPr lang="en-US" altLang="zh-CN" dirty="0"/>
              <a:t>6</a:t>
            </a:r>
            <a:r>
              <a:rPr lang="zh-CN" altLang="en-US" dirty="0"/>
              <a:t>月</a:t>
            </a:r>
            <a:r>
              <a:rPr lang="en-US" altLang="zh-CN" dirty="0"/>
              <a:t>23</a:t>
            </a:r>
            <a:r>
              <a:rPr lang="zh-CN" altLang="en-US" dirty="0"/>
              <a:t>日（周四）当日报价中间价</a:t>
            </a:r>
            <a:r>
              <a:rPr lang="en-US" altLang="zh-CN" dirty="0"/>
              <a:t>8.825</a:t>
            </a:r>
            <a:r>
              <a:rPr lang="zh-CN" altLang="en-US" dirty="0"/>
              <a:t>（当日开盘价</a:t>
            </a:r>
            <a:r>
              <a:rPr lang="en-US" altLang="zh-CN" dirty="0"/>
              <a:t>7.5</a:t>
            </a:r>
            <a:r>
              <a:rPr lang="zh-CN" altLang="en-US" dirty="0"/>
              <a:t>，最高</a:t>
            </a:r>
            <a:r>
              <a:rPr lang="en-US" altLang="zh-CN" dirty="0"/>
              <a:t>10.15</a:t>
            </a:r>
            <a:r>
              <a:rPr lang="zh-CN" altLang="en-US" dirty="0"/>
              <a:t>）计算，当日取得收益：</a:t>
            </a:r>
            <a:r>
              <a:rPr lang="en-US" altLang="zh-CN" dirty="0"/>
              <a:t>100</a:t>
            </a:r>
            <a:r>
              <a:rPr lang="zh-CN" altLang="en-US" dirty="0"/>
              <a:t>万*</a:t>
            </a:r>
            <a:r>
              <a:rPr lang="en-US" altLang="zh-CN" dirty="0"/>
              <a:t>8.825%/360=245.14</a:t>
            </a:r>
            <a:r>
              <a:rPr lang="zh-CN" altLang="en-US" dirty="0"/>
              <a:t>元。</a:t>
            </a:r>
          </a:p>
          <a:p>
            <a:pPr lvl="1"/>
            <a:r>
              <a:rPr lang="en-US" altLang="zh-CN" dirty="0"/>
              <a:t>2</a:t>
            </a:r>
            <a:r>
              <a:rPr lang="zh-CN" altLang="en-US" dirty="0"/>
              <a:t>、佣金：</a:t>
            </a:r>
            <a:r>
              <a:rPr lang="en-US" altLang="zh-CN" dirty="0"/>
              <a:t>100</a:t>
            </a:r>
            <a:r>
              <a:rPr lang="zh-CN" altLang="en-US" dirty="0"/>
              <a:t>万*</a:t>
            </a:r>
            <a:r>
              <a:rPr lang="en-US" altLang="zh-CN" dirty="0"/>
              <a:t>0.001%=10</a:t>
            </a:r>
            <a:r>
              <a:rPr lang="zh-CN" altLang="en-US" dirty="0"/>
              <a:t>元。</a:t>
            </a:r>
          </a:p>
          <a:p>
            <a:pPr lvl="1"/>
            <a:r>
              <a:rPr lang="en-US" altLang="zh-CN" dirty="0"/>
              <a:t>3</a:t>
            </a:r>
            <a:r>
              <a:rPr lang="zh-CN" altLang="en-US" dirty="0"/>
              <a:t>、资金回款：</a:t>
            </a:r>
            <a:r>
              <a:rPr lang="en-US" altLang="zh-CN" dirty="0"/>
              <a:t>245.14-10=235.14</a:t>
            </a:r>
            <a:r>
              <a:rPr lang="zh-CN" altLang="en-US" dirty="0"/>
              <a:t>元。</a:t>
            </a:r>
          </a:p>
          <a:p>
            <a:pPr lvl="1"/>
            <a:r>
              <a:rPr lang="en-US" altLang="zh-CN" dirty="0"/>
              <a:t>4</a:t>
            </a:r>
            <a:r>
              <a:rPr lang="zh-CN" altLang="en-US" dirty="0"/>
              <a:t>、纯收益率：年化利率</a:t>
            </a:r>
            <a:r>
              <a:rPr lang="en-US" altLang="zh-CN" dirty="0"/>
              <a:t>=235.14*360/1000000=8.465%[4] </a:t>
            </a:r>
          </a:p>
          <a:p>
            <a:pPr lvl="1"/>
            <a:r>
              <a:rPr lang="zh-CN" altLang="en-US" dirty="0"/>
              <a:t>注意：（注：上海证券交易</a:t>
            </a:r>
            <a:r>
              <a:rPr lang="en-US" altLang="zh-CN" dirty="0"/>
              <a:t>[2040xx]</a:t>
            </a:r>
            <a:r>
              <a:rPr lang="zh-CN" altLang="en-US" dirty="0"/>
              <a:t>所规定“一年的天数为”</a:t>
            </a:r>
            <a:r>
              <a:rPr lang="en-US" altLang="zh-CN" dirty="0"/>
              <a:t>360</a:t>
            </a:r>
            <a:r>
              <a:rPr lang="zh-CN" altLang="en-US" dirty="0"/>
              <a:t>天，深圳交易所</a:t>
            </a:r>
            <a:r>
              <a:rPr lang="en-US" altLang="zh-CN" dirty="0"/>
              <a:t>[1318xx]</a:t>
            </a:r>
            <a:r>
              <a:rPr lang="zh-CN" altLang="en-US" dirty="0"/>
              <a:t>规定为</a:t>
            </a:r>
            <a:r>
              <a:rPr lang="en-US" altLang="zh-CN" dirty="0"/>
              <a:t>365</a:t>
            </a:r>
            <a:r>
              <a:rPr lang="zh-CN" altLang="en-US" dirty="0"/>
              <a:t>天。</a:t>
            </a:r>
            <a:r>
              <a:rPr lang="zh-CN" altLang="en-US" dirty="0" smtClean="0"/>
              <a:t>）</a:t>
            </a:r>
            <a:endParaRPr lang="zh-CN" altLang="en-US" dirty="0"/>
          </a:p>
        </p:txBody>
      </p:sp>
    </p:spTree>
    <p:extLst>
      <p:ext uri="{BB962C8B-B14F-4D97-AF65-F5344CB8AC3E}">
        <p14:creationId xmlns:p14="http://schemas.microsoft.com/office/powerpoint/2010/main" val="163666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债券</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44" t="12962" b="4717"/>
          <a:stretch/>
        </p:blipFill>
        <p:spPr bwMode="auto">
          <a:xfrm>
            <a:off x="0" y="1628800"/>
            <a:ext cx="9234794" cy="4898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7654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债券基本行情</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40768"/>
            <a:ext cx="9177295"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824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基金</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60" t="10859" r="12804" b="7696"/>
          <a:stretch/>
        </p:blipFill>
        <p:spPr bwMode="auto">
          <a:xfrm>
            <a:off x="683568" y="1308850"/>
            <a:ext cx="7862235" cy="5547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504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期货</a:t>
            </a:r>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1809"/>
            <a:ext cx="9182100"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077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期货看盘及下单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5048"/>
            <a:ext cx="9144000" cy="5630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121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美股投资指令</a:t>
            </a:r>
            <a:endParaRPr lang="zh-CN" altLang="en-US" dirty="0"/>
          </a:p>
        </p:txBody>
      </p:sp>
      <p:sp>
        <p:nvSpPr>
          <p:cNvPr id="3" name="内容占位符 2"/>
          <p:cNvSpPr>
            <a:spLocks noGrp="1"/>
          </p:cNvSpPr>
          <p:nvPr>
            <p:ph idx="1"/>
          </p:nvPr>
        </p:nvSpPr>
        <p:spPr/>
        <p:txBody>
          <a:bodyPr>
            <a:normAutofit/>
          </a:bodyPr>
          <a:lstStyle/>
          <a:p>
            <a:r>
              <a:rPr lang="zh-CN" altLang="en-US" dirty="0" smtClean="0"/>
              <a:t>集中竞价：连续竞价；</a:t>
            </a:r>
            <a:endParaRPr lang="en-US" altLang="zh-CN" dirty="0" smtClean="0"/>
          </a:p>
          <a:p>
            <a:r>
              <a:rPr lang="zh-CN" altLang="en-US" dirty="0" smtClean="0"/>
              <a:t>美股盘后竞价</a:t>
            </a:r>
            <a:endParaRPr lang="en-US" altLang="zh-CN" dirty="0" smtClean="0"/>
          </a:p>
          <a:p>
            <a:r>
              <a:rPr lang="zh-CN" altLang="en-US" dirty="0" smtClean="0"/>
              <a:t>买卖方向：买入、卖出、买入还券、借券卖出</a:t>
            </a:r>
            <a:endParaRPr lang="en-US" altLang="zh-CN" dirty="0" smtClean="0"/>
          </a:p>
          <a:p>
            <a:r>
              <a:rPr lang="zh-CN" altLang="en-US" dirty="0"/>
              <a:t>价格</a:t>
            </a:r>
            <a:r>
              <a:rPr lang="zh-CN" altLang="en-US" dirty="0" smtClean="0"/>
              <a:t>类型：市价、限价、止损、限价止损、跟踪止损</a:t>
            </a:r>
            <a:endParaRPr lang="en-US" altLang="zh-CN" dirty="0" smtClean="0"/>
          </a:p>
          <a:p>
            <a:r>
              <a:rPr lang="zh-CN" altLang="en-US" dirty="0" smtClean="0"/>
              <a:t>有效限期：当天、直至成交、指定日期前</a:t>
            </a:r>
            <a:endParaRPr lang="zh-CN" altLang="en-US" dirty="0"/>
          </a:p>
        </p:txBody>
      </p:sp>
    </p:spTree>
    <p:extLst>
      <p:ext uri="{BB962C8B-B14F-4D97-AF65-F5344CB8AC3E}">
        <p14:creationId xmlns:p14="http://schemas.microsoft.com/office/powerpoint/2010/main" val="386643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美股</a:t>
            </a:r>
            <a:r>
              <a:rPr lang="zh-CN" altLang="en-US" dirty="0"/>
              <a:t>盘前盘后交易</a:t>
            </a:r>
          </a:p>
        </p:txBody>
      </p:sp>
      <p:sp>
        <p:nvSpPr>
          <p:cNvPr id="3" name="内容占位符 2"/>
          <p:cNvSpPr>
            <a:spLocks noGrp="1"/>
          </p:cNvSpPr>
          <p:nvPr>
            <p:ph idx="1"/>
          </p:nvPr>
        </p:nvSpPr>
        <p:spPr/>
        <p:txBody>
          <a:bodyPr>
            <a:normAutofit fontScale="85000" lnSpcReduction="20000"/>
          </a:bodyPr>
          <a:lstStyle/>
          <a:p>
            <a:r>
              <a:rPr lang="zh-CN" altLang="en-US" dirty="0"/>
              <a:t>盘前盘后交易就是在非正常开盘时段（开盘前及收盘后）也可以进行交易。</a:t>
            </a:r>
            <a:endParaRPr lang="en-US" altLang="zh-CN" dirty="0"/>
          </a:p>
          <a:p>
            <a:pPr lvl="1"/>
            <a:r>
              <a:rPr lang="zh-CN" altLang="en-US" dirty="0"/>
              <a:t>在正常交易时段外，美股也允许盘前和盘后交易，纽约证交所（</a:t>
            </a:r>
            <a:r>
              <a:rPr lang="en-US" altLang="zh-CN" dirty="0"/>
              <a:t>NYSE</a:t>
            </a:r>
            <a:r>
              <a:rPr lang="zh-CN" altLang="en-US" dirty="0"/>
              <a:t>）和</a:t>
            </a:r>
            <a:r>
              <a:rPr lang="en-US" altLang="zh-CN" dirty="0"/>
              <a:t>NASDAQ</a:t>
            </a:r>
            <a:r>
              <a:rPr lang="zh-CN" altLang="en-US" dirty="0"/>
              <a:t>都有专门的盘前盘后交易时段。不过是否允许做盘前盘后交易还取决于你开户的券商，大部分美股券商都允许盘前盘后交易，但也有少数券商不允许或需要进行电话人工委托才可以进行盘前盘后交易。在盈透证券</a:t>
            </a:r>
            <a:r>
              <a:rPr lang="en-US" altLang="zh-CN" dirty="0"/>
              <a:t>(IB)</a:t>
            </a:r>
            <a:r>
              <a:rPr lang="zh-CN" altLang="en-US" dirty="0"/>
              <a:t>中，只要在委托单的时间有效期（</a:t>
            </a:r>
            <a:r>
              <a:rPr lang="en-US" altLang="zh-CN" dirty="0"/>
              <a:t>Time in Force</a:t>
            </a:r>
            <a:r>
              <a:rPr lang="zh-CN" altLang="en-US" dirty="0"/>
              <a:t>）栏目中，勾选允许盘前交易即可。史考特证券</a:t>
            </a:r>
            <a:r>
              <a:rPr lang="en-US" altLang="zh-CN" dirty="0"/>
              <a:t>(Scottrade)</a:t>
            </a:r>
            <a:r>
              <a:rPr lang="zh-CN" altLang="en-US" dirty="0"/>
              <a:t>也有</a:t>
            </a:r>
            <a:r>
              <a:rPr lang="en-US" altLang="zh-CN" dirty="0"/>
              <a:t>Extended Hours Trading</a:t>
            </a:r>
            <a:r>
              <a:rPr lang="zh-CN" altLang="en-US" dirty="0"/>
              <a:t>选项。</a:t>
            </a:r>
          </a:p>
          <a:p>
            <a:pPr lvl="1"/>
            <a:r>
              <a:rPr lang="zh-CN" altLang="en-US" dirty="0"/>
              <a:t>一般是盘前一个半小时和盘后一个半小时。</a:t>
            </a:r>
          </a:p>
          <a:p>
            <a:pPr lvl="1"/>
            <a:r>
              <a:rPr lang="zh-CN" altLang="en-US" dirty="0"/>
              <a:t>盘前和盘后交易的交易量不高，流动性不强，买卖价差</a:t>
            </a:r>
            <a:r>
              <a:rPr lang="en-US" altLang="zh-CN" dirty="0"/>
              <a:t>(Bid Ask Spread)</a:t>
            </a:r>
            <a:r>
              <a:rPr lang="zh-CN" altLang="en-US" dirty="0"/>
              <a:t>也较高。</a:t>
            </a:r>
          </a:p>
          <a:p>
            <a:endParaRPr lang="zh-CN" altLang="en-US" dirty="0"/>
          </a:p>
        </p:txBody>
      </p:sp>
    </p:spTree>
    <p:extLst>
      <p:ext uri="{BB962C8B-B14F-4D97-AF65-F5344CB8AC3E}">
        <p14:creationId xmlns:p14="http://schemas.microsoft.com/office/powerpoint/2010/main" val="3927429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美股主要交易信息</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13537" b="12600"/>
          <a:stretch/>
        </p:blipFill>
        <p:spPr>
          <a:xfrm>
            <a:off x="2245477" y="1412776"/>
            <a:ext cx="4572000" cy="5065486"/>
          </a:xfrm>
          <a:prstGeom prst="rect">
            <a:avLst/>
          </a:prstGeom>
        </p:spPr>
      </p:pic>
    </p:spTree>
    <p:extLst>
      <p:ext uri="{BB962C8B-B14F-4D97-AF65-F5344CB8AC3E}">
        <p14:creationId xmlns:p14="http://schemas.microsoft.com/office/powerpoint/2010/main" val="194351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8" y="620687"/>
            <a:ext cx="9150198" cy="5528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479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a:t>
            </a:r>
            <a:r>
              <a:rPr lang="zh-CN" altLang="en-US" dirty="0" smtClean="0"/>
              <a:t>的方向</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r="-379" b="2382"/>
          <a:stretch/>
        </p:blipFill>
        <p:spPr>
          <a:xfrm>
            <a:off x="2195736" y="1268760"/>
            <a:ext cx="4625978" cy="5306211"/>
          </a:xfrm>
        </p:spPr>
      </p:pic>
    </p:spTree>
    <p:extLst>
      <p:ext uri="{BB962C8B-B14F-4D97-AF65-F5344CB8AC3E}">
        <p14:creationId xmlns:p14="http://schemas.microsoft.com/office/powerpoint/2010/main" val="2226027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交易指令中指定价格的类型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4127"/>
          <a:stretch/>
        </p:blipFill>
        <p:spPr>
          <a:xfrm>
            <a:off x="2123728" y="1211060"/>
            <a:ext cx="5148199" cy="5652957"/>
          </a:xfrm>
          <a:prstGeom prst="rect">
            <a:avLst/>
          </a:prstGeom>
        </p:spPr>
      </p:pic>
    </p:spTree>
    <p:extLst>
      <p:ext uri="{BB962C8B-B14F-4D97-AF65-F5344CB8AC3E}">
        <p14:creationId xmlns:p14="http://schemas.microsoft.com/office/powerpoint/2010/main" val="1770153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市价单</a:t>
            </a:r>
            <a:r>
              <a:rPr lang="en-US" altLang="zh-CN" dirty="0"/>
              <a:t>(</a:t>
            </a:r>
            <a:r>
              <a:rPr lang="en-US" altLang="zh-CN" dirty="0" smtClean="0"/>
              <a:t>market order)</a:t>
            </a:r>
            <a:r>
              <a:rPr lang="zh-CN" altLang="en-US" dirty="0" smtClean="0"/>
              <a:t>、限价单</a:t>
            </a:r>
            <a:r>
              <a:rPr lang="en-US" altLang="zh-CN" dirty="0" smtClean="0"/>
              <a:t>(Limit Order)</a:t>
            </a:r>
            <a:r>
              <a:rPr lang="zh-CN" altLang="en-US" dirty="0" smtClean="0"/>
              <a:t>和止损单</a:t>
            </a:r>
            <a:r>
              <a:rPr lang="en-US" altLang="zh-CN" dirty="0" smtClean="0"/>
              <a:t>(Stop Order)</a:t>
            </a:r>
            <a:endParaRPr lang="zh-CN" altLang="en-US" dirty="0"/>
          </a:p>
        </p:txBody>
      </p:sp>
      <p:sp>
        <p:nvSpPr>
          <p:cNvPr id="3" name="内容占位符 2"/>
          <p:cNvSpPr>
            <a:spLocks noGrp="1"/>
          </p:cNvSpPr>
          <p:nvPr>
            <p:ph idx="1"/>
          </p:nvPr>
        </p:nvSpPr>
        <p:spPr/>
        <p:txBody>
          <a:bodyPr>
            <a:normAutofit/>
          </a:bodyPr>
          <a:lstStyle/>
          <a:p>
            <a:r>
              <a:rPr lang="zh-CN" altLang="en-US" dirty="0" smtClean="0"/>
              <a:t>市价单：市场现在的报价成交，清仓。</a:t>
            </a:r>
            <a:endParaRPr lang="en-US" altLang="zh-CN" dirty="0" smtClean="0"/>
          </a:p>
          <a:p>
            <a:r>
              <a:rPr lang="zh-CN" altLang="en-US" dirty="0" smtClean="0"/>
              <a:t>限价单：为挂单，有两种</a:t>
            </a:r>
            <a:endParaRPr lang="en-US" altLang="zh-CN" dirty="0" smtClean="0"/>
          </a:p>
          <a:p>
            <a:pPr lvl="1"/>
            <a:r>
              <a:rPr lang="zh-CN" altLang="en-US" dirty="0" smtClean="0"/>
              <a:t>限价买单：比指令生成时的市场价格低，触及价格时以低于限价成交</a:t>
            </a:r>
            <a:endParaRPr lang="en-US" altLang="zh-CN" dirty="0" smtClean="0"/>
          </a:p>
          <a:p>
            <a:pPr lvl="1"/>
            <a:r>
              <a:rPr lang="zh-CN" altLang="en-US" dirty="0" smtClean="0"/>
              <a:t>限价卖单：比指令生成时的市场价格高，触及价格时以高于限价成交</a:t>
            </a:r>
            <a:endParaRPr lang="en-US" altLang="zh-CN" dirty="0" smtClean="0"/>
          </a:p>
          <a:p>
            <a:r>
              <a:rPr lang="zh-CN" altLang="en-US" dirty="0" smtClean="0"/>
              <a:t>止损单：这是一种当买方出价或卖方要价抵达预定价位时自动转化成市价单，清仓。</a:t>
            </a:r>
            <a:endParaRPr lang="zh-CN" altLang="en-US" dirty="0"/>
          </a:p>
        </p:txBody>
      </p:sp>
    </p:spTree>
    <p:extLst>
      <p:ext uri="{BB962C8B-B14F-4D97-AF65-F5344CB8AC3E}">
        <p14:creationId xmlns:p14="http://schemas.microsoft.com/office/powerpoint/2010/main" val="1911792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限价停损单 </a:t>
            </a:r>
            <a:r>
              <a:rPr lang="en-US" altLang="zh-CN" dirty="0" smtClean="0"/>
              <a:t>( Stop-Limit Order )</a:t>
            </a:r>
            <a:endParaRPr lang="zh-CN" altLang="en-US" dirty="0"/>
          </a:p>
        </p:txBody>
      </p:sp>
      <p:sp>
        <p:nvSpPr>
          <p:cNvPr id="3" name="内容占位符 2"/>
          <p:cNvSpPr>
            <a:spLocks noGrp="1"/>
          </p:cNvSpPr>
          <p:nvPr>
            <p:ph idx="1"/>
          </p:nvPr>
        </p:nvSpPr>
        <p:spPr/>
        <p:txBody>
          <a:bodyPr/>
          <a:lstStyle/>
          <a:p>
            <a:r>
              <a:rPr lang="zh-CN" altLang="en-US" dirty="0" smtClean="0"/>
              <a:t>此种委托单结合了限价买单 </a:t>
            </a:r>
            <a:r>
              <a:rPr lang="en-US" altLang="zh-CN" dirty="0" smtClean="0"/>
              <a:t>( Buy Limit Order ) </a:t>
            </a:r>
            <a:r>
              <a:rPr lang="zh-CN" altLang="en-US" dirty="0" smtClean="0"/>
              <a:t>以及限价卖单 </a:t>
            </a:r>
            <a:r>
              <a:rPr lang="en-US" altLang="zh-CN" dirty="0" smtClean="0"/>
              <a:t>( Sell Limit Order ) </a:t>
            </a:r>
            <a:r>
              <a:rPr lang="zh-CN" altLang="en-US" dirty="0" smtClean="0"/>
              <a:t>二种形式。当股票达到一特定价格时，限价停损委托单便被使用。</a:t>
            </a:r>
            <a:endParaRPr lang="en-US" altLang="zh-CN" dirty="0" smtClean="0"/>
          </a:p>
          <a:p>
            <a:r>
              <a:rPr lang="zh-CN" altLang="en-US" dirty="0" smtClean="0"/>
              <a:t>限价单和止损单都属于挂单，也就是用市场以后可能会出现的价格成交，如果设定的价格不出现则不成交，一旦设定的价格出现，挂单就自动转成市价单而成交。</a:t>
            </a:r>
            <a:endParaRPr lang="zh-CN" altLang="en-US" dirty="0"/>
          </a:p>
        </p:txBody>
      </p:sp>
    </p:spTree>
    <p:extLst>
      <p:ext uri="{BB962C8B-B14F-4D97-AF65-F5344CB8AC3E}">
        <p14:creationId xmlns:p14="http://schemas.microsoft.com/office/powerpoint/2010/main" val="3052187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453" t="-186" r="-453" b="7047"/>
          <a:stretch/>
        </p:blipFill>
        <p:spPr>
          <a:xfrm>
            <a:off x="1966940" y="455420"/>
            <a:ext cx="5810120" cy="6387457"/>
          </a:xfrm>
          <a:prstGeom prst="rect">
            <a:avLst/>
          </a:prstGeom>
        </p:spPr>
      </p:pic>
    </p:spTree>
    <p:extLst>
      <p:ext uri="{BB962C8B-B14F-4D97-AF65-F5344CB8AC3E}">
        <p14:creationId xmlns:p14="http://schemas.microsoft.com/office/powerpoint/2010/main" val="4011465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跟踪</a:t>
            </a:r>
            <a:r>
              <a:rPr lang="zh-CN" altLang="en-US" dirty="0" smtClean="0"/>
              <a:t>止损单 </a:t>
            </a:r>
            <a:r>
              <a:rPr lang="en-US" altLang="zh-CN" dirty="0" smtClean="0"/>
              <a:t>(</a:t>
            </a:r>
            <a:r>
              <a:rPr lang="en-US" altLang="zh-CN" b="1" dirty="0" smtClean="0"/>
              <a:t>Trailing Stop order)</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设定在</a:t>
            </a:r>
            <a:r>
              <a:rPr lang="zh-CN" altLang="en-US" dirty="0"/>
              <a:t>从安全的现行</a:t>
            </a:r>
            <a:r>
              <a:rPr lang="zh-CN" altLang="en-US" dirty="0" smtClean="0"/>
              <a:t>市场价格之上规定</a:t>
            </a:r>
            <a:r>
              <a:rPr lang="zh-CN" altLang="en-US" dirty="0"/>
              <a:t>的</a:t>
            </a:r>
            <a:r>
              <a:rPr lang="zh-CN" altLang="en-US" dirty="0" smtClean="0"/>
              <a:t>比例止损价的止</a:t>
            </a:r>
            <a:r>
              <a:rPr lang="zh-CN" altLang="en-US" dirty="0"/>
              <a:t>损单。追踪止损的多头头寸将被设置为低于证券的当前</a:t>
            </a:r>
            <a:r>
              <a:rPr lang="zh-CN" altLang="en-US" dirty="0" smtClean="0"/>
              <a:t>市场价格。对于</a:t>
            </a:r>
            <a:r>
              <a:rPr lang="zh-CN" altLang="en-US" dirty="0"/>
              <a:t>空头头寸</a:t>
            </a:r>
            <a:r>
              <a:rPr lang="zh-CN" altLang="en-US" dirty="0" smtClean="0"/>
              <a:t>，</a:t>
            </a:r>
            <a:r>
              <a:rPr lang="zh-CN" altLang="en-US" dirty="0"/>
              <a:t>需要</a:t>
            </a:r>
            <a:r>
              <a:rPr lang="zh-CN" altLang="en-US" dirty="0" smtClean="0"/>
              <a:t>高于</a:t>
            </a:r>
            <a:r>
              <a:rPr lang="zh-CN" altLang="en-US" dirty="0"/>
              <a:t>目前的价格设定。追踪止损的目的是通过</a:t>
            </a:r>
            <a:r>
              <a:rPr lang="zh-CN" altLang="en-US" dirty="0" smtClean="0"/>
              <a:t>使追踪现价，只要</a:t>
            </a:r>
            <a:r>
              <a:rPr lang="zh-CN" altLang="en-US" dirty="0"/>
              <a:t>以</a:t>
            </a:r>
            <a:r>
              <a:rPr lang="zh-CN" altLang="en-US" dirty="0" smtClean="0"/>
              <a:t>利润正</a:t>
            </a:r>
            <a:r>
              <a:rPr lang="zh-CN" altLang="en-US" dirty="0"/>
              <a:t>朝着正确的方向</a:t>
            </a:r>
            <a:r>
              <a:rPr lang="zh-CN" altLang="en-US" dirty="0" smtClean="0"/>
              <a:t>前进就不干预，但如果价格按损失的方向变动，为了保障收益或减少损失，则会在触发止损价时关闭头寸。跟踪止</a:t>
            </a:r>
            <a:r>
              <a:rPr lang="zh-CN" altLang="en-US" dirty="0"/>
              <a:t>损也可以指定美元金额，而不是百分比</a:t>
            </a:r>
            <a:r>
              <a:rPr lang="zh-CN" altLang="en-US" dirty="0" smtClean="0"/>
              <a:t>。</a:t>
            </a:r>
            <a:endParaRPr lang="en-US" altLang="zh-CN" dirty="0" smtClean="0"/>
          </a:p>
          <a:p>
            <a:r>
              <a:rPr lang="zh-CN" altLang="en-US" dirty="0" smtClean="0"/>
              <a:t>例如</a:t>
            </a:r>
            <a:r>
              <a:rPr lang="en-US" altLang="zh-CN" dirty="0" smtClean="0"/>
              <a:t>:</a:t>
            </a:r>
          </a:p>
          <a:p>
            <a:pPr marL="0" indent="0">
              <a:buNone/>
            </a:pPr>
            <a:r>
              <a:rPr lang="en-US" altLang="zh-CN" dirty="0"/>
              <a:t> </a:t>
            </a:r>
            <a:r>
              <a:rPr lang="en-US" altLang="zh-CN" dirty="0" smtClean="0"/>
              <a:t>       Purchase </a:t>
            </a:r>
            <a:r>
              <a:rPr lang="en-US" altLang="zh-CN" dirty="0"/>
              <a:t>Price = $10</a:t>
            </a:r>
            <a:r>
              <a:rPr lang="en-US" altLang="zh-CN" dirty="0" smtClean="0"/>
              <a:t/>
            </a:r>
            <a:br>
              <a:rPr lang="en-US" altLang="zh-CN" dirty="0" smtClean="0"/>
            </a:br>
            <a:r>
              <a:rPr lang="en-US" altLang="zh-CN" dirty="0" smtClean="0"/>
              <a:t>        Last </a:t>
            </a:r>
            <a:r>
              <a:rPr lang="en-US" altLang="zh-CN" dirty="0"/>
              <a:t>Price at Time of Setting Trailing Stop = $10.05</a:t>
            </a:r>
            <a:r>
              <a:rPr lang="en-US" altLang="zh-CN" dirty="0" smtClean="0"/>
              <a:t/>
            </a:r>
            <a:br>
              <a:rPr lang="en-US" altLang="zh-CN" dirty="0" smtClean="0"/>
            </a:br>
            <a:r>
              <a:rPr lang="en-US" altLang="zh-CN" dirty="0" smtClean="0"/>
              <a:t>        Trailing </a:t>
            </a:r>
            <a:r>
              <a:rPr lang="en-US" altLang="zh-CN" dirty="0"/>
              <a:t>Amount = 20 cents</a:t>
            </a:r>
            <a:br>
              <a:rPr lang="en-US" altLang="zh-CN" dirty="0"/>
            </a:br>
            <a:r>
              <a:rPr lang="en-US" altLang="zh-CN" dirty="0" smtClean="0"/>
              <a:t>        Immediate </a:t>
            </a:r>
            <a:r>
              <a:rPr lang="en-US" altLang="zh-CN" dirty="0"/>
              <a:t>Effective Stop Loss Value = $9.85</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553999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交易指令的期限</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22646" b="10529"/>
          <a:stretch/>
        </p:blipFill>
        <p:spPr>
          <a:xfrm>
            <a:off x="2004661" y="1340768"/>
            <a:ext cx="5987885" cy="4582840"/>
          </a:xfrm>
          <a:prstGeom prst="rect">
            <a:avLst/>
          </a:prstGeom>
        </p:spPr>
      </p:pic>
    </p:spTree>
    <p:extLst>
      <p:ext uri="{BB962C8B-B14F-4D97-AF65-F5344CB8AC3E}">
        <p14:creationId xmlns:p14="http://schemas.microsoft.com/office/powerpoint/2010/main" val="2602735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期权</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572834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7935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80"/>
            <a:ext cx="9144000"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2280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88"/>
            <a:ext cx="9144000"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89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 y="620688"/>
            <a:ext cx="9144000"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147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zh-CN" altLang="en-US" dirty="0" smtClean="0"/>
              <a:t>投资指令</a:t>
            </a:r>
            <a:endParaRPr lang="zh-CN" altLang="en-US" dirty="0"/>
          </a:p>
        </p:txBody>
      </p:sp>
      <p:sp>
        <p:nvSpPr>
          <p:cNvPr id="3" name="内容占位符 2"/>
          <p:cNvSpPr>
            <a:spLocks noGrp="1"/>
          </p:cNvSpPr>
          <p:nvPr>
            <p:ph idx="1"/>
          </p:nvPr>
        </p:nvSpPr>
        <p:spPr/>
        <p:txBody>
          <a:bodyPr>
            <a:normAutofit/>
          </a:bodyPr>
          <a:lstStyle/>
          <a:p>
            <a:r>
              <a:rPr lang="zh-CN" altLang="en-US" dirty="0" smtClean="0"/>
              <a:t>集中竞价：</a:t>
            </a:r>
            <a:r>
              <a:rPr lang="en-US" altLang="zh-CN" dirty="0" smtClean="0"/>
              <a:t>A</a:t>
            </a:r>
            <a:r>
              <a:rPr lang="zh-CN" altLang="en-US" dirty="0" smtClean="0"/>
              <a:t>股集合竞价与连续竞价；</a:t>
            </a:r>
            <a:endParaRPr lang="en-US" altLang="zh-CN" dirty="0" smtClean="0"/>
          </a:p>
          <a:p>
            <a:r>
              <a:rPr lang="zh-CN" altLang="en-US" dirty="0" smtClean="0"/>
              <a:t>买卖方向：买入、卖出、买入还券、借券卖出</a:t>
            </a:r>
            <a:endParaRPr lang="en-US" altLang="zh-CN" dirty="0" smtClean="0"/>
          </a:p>
          <a:p>
            <a:r>
              <a:rPr lang="zh-CN" altLang="en-US" dirty="0"/>
              <a:t>价格</a:t>
            </a:r>
            <a:r>
              <a:rPr lang="zh-CN" altLang="en-US" dirty="0" smtClean="0"/>
              <a:t>类型：市价、限价</a:t>
            </a:r>
            <a:endParaRPr lang="en-US" altLang="zh-CN" dirty="0" smtClean="0"/>
          </a:p>
          <a:p>
            <a:r>
              <a:rPr lang="zh-CN" altLang="en-US" dirty="0" smtClean="0"/>
              <a:t>有效限期：当天</a:t>
            </a:r>
            <a:endParaRPr lang="zh-CN" altLang="en-US" dirty="0"/>
          </a:p>
        </p:txBody>
      </p:sp>
    </p:spTree>
    <p:extLst>
      <p:ext uri="{BB962C8B-B14F-4D97-AF65-F5344CB8AC3E}">
        <p14:creationId xmlns:p14="http://schemas.microsoft.com/office/powerpoint/2010/main" val="17774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56" y="25468"/>
            <a:ext cx="7869192" cy="6832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729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竞价</a:t>
            </a:r>
            <a:endParaRPr lang="zh-CN" altLang="en-US" dirty="0"/>
          </a:p>
        </p:txBody>
      </p:sp>
      <p:sp>
        <p:nvSpPr>
          <p:cNvPr id="3" name="内容占位符 2"/>
          <p:cNvSpPr>
            <a:spLocks noGrp="1"/>
          </p:cNvSpPr>
          <p:nvPr>
            <p:ph idx="1"/>
          </p:nvPr>
        </p:nvSpPr>
        <p:spPr/>
        <p:txBody>
          <a:bodyPr>
            <a:normAutofit/>
          </a:bodyPr>
          <a:lstStyle/>
          <a:p>
            <a:r>
              <a:rPr lang="en-US" altLang="zh-CN" dirty="0" smtClean="0"/>
              <a:t>A</a:t>
            </a:r>
            <a:r>
              <a:rPr lang="zh-CN" altLang="en-US" dirty="0" smtClean="0"/>
              <a:t>股集中竞价：</a:t>
            </a:r>
            <a:endParaRPr lang="en-US" altLang="zh-CN" dirty="0" smtClean="0"/>
          </a:p>
          <a:p>
            <a:pPr lvl="1"/>
            <a:r>
              <a:rPr lang="zh-CN" altLang="en-US" dirty="0" smtClean="0"/>
              <a:t>包括</a:t>
            </a:r>
            <a:r>
              <a:rPr lang="zh-CN" altLang="en-US" dirty="0"/>
              <a:t>集合竞价和连续竞价两种形式。交易日为每周一至周五。国家法定假日和交易所公告的休市日，交易所市场休市。每个交易日</a:t>
            </a:r>
            <a:r>
              <a:rPr lang="en-US" altLang="zh-CN" dirty="0"/>
              <a:t>9</a:t>
            </a:r>
            <a:r>
              <a:rPr lang="zh-CN" altLang="en-US" dirty="0"/>
              <a:t>：</a:t>
            </a:r>
            <a:r>
              <a:rPr lang="en-US" altLang="zh-CN" dirty="0"/>
              <a:t>15</a:t>
            </a:r>
            <a:r>
              <a:rPr lang="zh-CN" altLang="en-US" dirty="0"/>
              <a:t>至</a:t>
            </a:r>
            <a:r>
              <a:rPr lang="en-US" altLang="zh-CN" dirty="0"/>
              <a:t>9</a:t>
            </a:r>
            <a:r>
              <a:rPr lang="zh-CN" altLang="en-US" dirty="0"/>
              <a:t>：</a:t>
            </a:r>
            <a:r>
              <a:rPr lang="en-US" altLang="zh-CN" dirty="0"/>
              <a:t>25</a:t>
            </a:r>
            <a:r>
              <a:rPr lang="zh-CN" altLang="en-US" dirty="0"/>
              <a:t>为集合竞价时间，</a:t>
            </a:r>
            <a:r>
              <a:rPr lang="en-US" altLang="zh-CN" dirty="0"/>
              <a:t>9</a:t>
            </a:r>
            <a:r>
              <a:rPr lang="zh-CN" altLang="en-US" dirty="0"/>
              <a:t>：</a:t>
            </a:r>
            <a:r>
              <a:rPr lang="en-US" altLang="zh-CN" dirty="0"/>
              <a:t>30</a:t>
            </a:r>
            <a:r>
              <a:rPr lang="zh-CN" altLang="en-US" dirty="0"/>
              <a:t>至</a:t>
            </a:r>
            <a:r>
              <a:rPr lang="en-US" altLang="zh-CN" dirty="0"/>
              <a:t>11</a:t>
            </a:r>
            <a:r>
              <a:rPr lang="zh-CN" altLang="en-US" dirty="0"/>
              <a:t>：</a:t>
            </a:r>
            <a:r>
              <a:rPr lang="en-US" altLang="zh-CN" dirty="0"/>
              <a:t>30</a:t>
            </a:r>
            <a:r>
              <a:rPr lang="zh-CN" altLang="en-US" dirty="0"/>
              <a:t>、</a:t>
            </a:r>
            <a:r>
              <a:rPr lang="en-US" altLang="zh-CN" dirty="0"/>
              <a:t>13</a:t>
            </a:r>
            <a:r>
              <a:rPr lang="zh-CN" altLang="en-US" dirty="0"/>
              <a:t>：</a:t>
            </a:r>
            <a:r>
              <a:rPr lang="en-US" altLang="zh-CN" dirty="0"/>
              <a:t>30</a:t>
            </a:r>
            <a:r>
              <a:rPr lang="zh-CN" altLang="en-US" dirty="0"/>
              <a:t>至</a:t>
            </a:r>
            <a:r>
              <a:rPr lang="en-US" altLang="zh-CN" dirty="0"/>
              <a:t>15</a:t>
            </a:r>
            <a:r>
              <a:rPr lang="zh-CN" altLang="en-US" dirty="0"/>
              <a:t>：</a:t>
            </a:r>
            <a:r>
              <a:rPr lang="en-US" altLang="zh-CN" dirty="0"/>
              <a:t>00</a:t>
            </a:r>
            <a:r>
              <a:rPr lang="zh-CN" altLang="en-US" dirty="0"/>
              <a:t>为连续竞价时间。交易所认为必要时，经证监会批准，可以变更交易时间</a:t>
            </a:r>
            <a:r>
              <a:rPr lang="zh-CN" altLang="en-US" dirty="0" smtClean="0"/>
              <a:t>。</a:t>
            </a:r>
            <a:endParaRPr lang="en-US" altLang="zh-CN" dirty="0" smtClean="0"/>
          </a:p>
        </p:txBody>
      </p:sp>
    </p:spTree>
    <p:extLst>
      <p:ext uri="{BB962C8B-B14F-4D97-AF65-F5344CB8AC3E}">
        <p14:creationId xmlns:p14="http://schemas.microsoft.com/office/powerpoint/2010/main" val="3970682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748</TotalTime>
  <Words>2293</Words>
  <Application>Microsoft Office PowerPoint</Application>
  <PresentationFormat>全屏显示(4:3)</PresentationFormat>
  <Paragraphs>122</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如何看盘与交易</vt:lpstr>
      <vt:lpstr>PowerPoint 演示文稿</vt:lpstr>
      <vt:lpstr>PowerPoint 演示文稿</vt:lpstr>
      <vt:lpstr>PowerPoint 演示文稿</vt:lpstr>
      <vt:lpstr>PowerPoint 演示文稿</vt:lpstr>
      <vt:lpstr>PowerPoint 演示文稿</vt:lpstr>
      <vt:lpstr>A投资指令</vt:lpstr>
      <vt:lpstr>PowerPoint 演示文稿</vt:lpstr>
      <vt:lpstr>竞价</vt:lpstr>
      <vt:lpstr>A股连续竞价规则</vt:lpstr>
      <vt:lpstr>连续竞价操作方法</vt:lpstr>
      <vt:lpstr>A股集合竞价规则</vt:lpstr>
      <vt:lpstr>A股费用</vt:lpstr>
      <vt:lpstr>PowerPoint 演示文稿</vt:lpstr>
      <vt:lpstr>新股申购</vt:lpstr>
      <vt:lpstr>IPO申购额度计算</vt:lpstr>
      <vt:lpstr>方法/步骤</vt:lpstr>
      <vt:lpstr>注意事项</vt:lpstr>
      <vt:lpstr>国债逆回购</vt:lpstr>
      <vt:lpstr>国债逆回购操作方法</vt:lpstr>
      <vt:lpstr>适合对象及佣金</vt:lpstr>
      <vt:lpstr>债券</vt:lpstr>
      <vt:lpstr>债券基本行情</vt:lpstr>
      <vt:lpstr>基金</vt:lpstr>
      <vt:lpstr>期货</vt:lpstr>
      <vt:lpstr>期货看盘及下单</vt:lpstr>
      <vt:lpstr>美股投资指令</vt:lpstr>
      <vt:lpstr>美股盘前盘后交易</vt:lpstr>
      <vt:lpstr>美股主要交易信息</vt:lpstr>
      <vt:lpstr>交易的方向</vt:lpstr>
      <vt:lpstr>交易指令中指定价格的类型</vt:lpstr>
      <vt:lpstr>市价单(market order)、限价单(Limit Order)和止损单(Stop Order)</vt:lpstr>
      <vt:lpstr>限价停损单 ( Stop-Limit Order )</vt:lpstr>
      <vt:lpstr>PowerPoint 演示文稿</vt:lpstr>
      <vt:lpstr>跟踪止损单 (Trailing Stop order)</vt:lpstr>
      <vt:lpstr>交易指令的期限</vt:lpstr>
      <vt:lpstr>期权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投资学</dc:title>
  <dc:creator>MC SYSTEM</dc:creator>
  <cp:lastModifiedBy>MC SYSTEM</cp:lastModifiedBy>
  <cp:revision>35</cp:revision>
  <dcterms:created xsi:type="dcterms:W3CDTF">2014-09-06T11:05:51Z</dcterms:created>
  <dcterms:modified xsi:type="dcterms:W3CDTF">2014-09-16T06:35:32Z</dcterms:modified>
</cp:coreProperties>
</file>