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CD2-3059-E858-E3A8-53A63C459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111BF-D1E9-AE99-F6BF-C728BC047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EC642-ECCD-80AE-4072-B8FB69A1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03537-0AE6-E1BE-46AA-65677834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74086-0C0B-E1FF-2735-4A0115C3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13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2BEC-BFA2-7DB1-024D-8B46CEC2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C81C4-ADB1-053C-0DEE-1FBCFF2F9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4665A-8902-F2A1-0DC7-0A2828CB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79F5-BB8F-4B38-CF6A-C8DBD994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C051E-24CA-EF83-7906-36DBA6D9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0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FD3FD2-4FE2-6D10-D353-8CFD980F9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74425-D13F-59E5-9BC5-EC7F0836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F14AD-85B8-0DE3-34B6-7A3CD678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EB1E3-EA96-8039-3DB7-A739022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FEC4F-B36E-3A18-F409-1662F0FA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A60-9774-1EC8-3B1D-8399215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76F44-6DAB-4756-DC0B-FA0F902A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66CCA-CBDA-AD7F-3E47-9502237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F80A8-05B7-1FB5-E294-A2397926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7877D-C775-F3BE-F2F3-D33A9E9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26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308B-D39A-829E-4300-DC8A7E12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02B4D-FA9C-ABCF-01D6-7F342B79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9A8DB-9CFE-EEEF-1B34-63A4FC3C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52025-8FC5-A336-A372-DCF914F9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478CD-B07E-063A-10F8-362A954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59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F5C4-B12E-6DA2-D978-0E8663B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00D74-BEB5-1CB2-F601-BDE7E6686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146BF1-8E07-A4BE-195A-E35249426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4E960-8957-0E4B-95D9-61AF8F52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FBE5B-AD21-E317-9F1C-F982AE4F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BDC5E-FC68-A246-85F0-038532E5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1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C53D-B1D7-FB01-F6BD-8717B799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C88E2-45DE-909B-992A-39C0C476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E6415-9BC5-64C4-F646-D7054E85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1452E-3558-890E-258D-099EDD393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7D5DB-CBAF-E497-7063-A4B11E24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FB0C47-6B33-C33B-1D50-12B6FF56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0AF89-E677-99CF-85C2-7A7E4006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6FC10-63AE-EE35-3BAA-C2696A0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6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05BF-A0EE-B7D5-E129-7B002A3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7E7ADB-C728-E13E-82D0-ABFA001F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3E24A8-DF35-3678-9102-18BBA8A9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FD1EA-8CB0-798D-F1CC-285AFB65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59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7E1F7A-B715-6905-1816-472DF19E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1FAA7A-E35A-A3E0-B7EC-2FB1284C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91B60-D763-D83C-ECAE-EB2C80B8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5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8629-35FA-4B59-1307-FA8864A8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4ABC3-73E3-84E5-6844-ADE2A76F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35778-304E-0B2C-6597-189B1FF1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7D14A-9084-39AA-A09C-F01453E6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FA3D0-6DE6-F6DB-0C60-485E9D46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3BA08-6101-0D47-9C26-EB144E7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1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A623-AACF-AC0E-4676-A492747F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9ACBD-C95D-5BD7-D82C-F2F52120B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CB46D-C06C-0F2E-60B2-3376AA68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F870C-303A-E159-CE9C-85BCCF0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F69C5-BAE3-8053-7DB8-7213DA40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560BB-7F7B-6E13-19CE-875F3A31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9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A7F7F-86B8-040A-80AE-8CE2CD30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B3A4BB-C65E-5ADF-7536-D8313880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B2F6E-7524-386B-F687-9192E0840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9997-A1BF-7F4E-9865-50EA8E0EEBA4}" type="datetimeFigureOut">
              <a:rPr kumimoji="1" lang="zh-CN" altLang="en-US" smtClean="0"/>
              <a:t>2022/5/15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FBA77-277A-2F1F-8618-643D1C5BB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4C05-A6F1-0EB1-E733-993145D21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08B9-1714-8C4A-982E-7ECEDD0551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19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8AB306-484B-B580-9A7F-5F65E5D4DB79}"/>
              </a:ext>
            </a:extLst>
          </p:cNvPr>
          <p:cNvSpPr txBox="1"/>
          <p:nvPr/>
        </p:nvSpPr>
        <p:spPr>
          <a:xfrm>
            <a:off x="2772013" y="559447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/>
              <a:t>Solana</a:t>
            </a:r>
            <a:r>
              <a:rPr lang="zh-CN" altLang="en-US" sz="2800" b="1" dirty="0"/>
              <a:t>链上“边动边赚”</a:t>
            </a:r>
            <a:r>
              <a:rPr lang="en" altLang="zh-CN" sz="2800" b="1" dirty="0"/>
              <a:t>M2E</a:t>
            </a:r>
            <a:r>
              <a:rPr lang="zh-CN" altLang="en-US" sz="2800" b="1" dirty="0"/>
              <a:t>游戏</a:t>
            </a:r>
            <a:r>
              <a:rPr lang="en" altLang="zh-CN" sz="2800" b="1" dirty="0">
                <a:solidFill>
                  <a:srgbClr val="FF0000"/>
                </a:solidFill>
              </a:rPr>
              <a:t>STEPN</a:t>
            </a:r>
          </a:p>
        </p:txBody>
      </p:sp>
      <p:pic>
        <p:nvPicPr>
          <p:cNvPr id="6" name="图片 5" descr="图片包含 徽标&#10;&#10;描述已自动生成">
            <a:extLst>
              <a:ext uri="{FF2B5EF4-FFF2-40B4-BE49-F238E27FC236}">
                <a16:creationId xmlns:a16="http://schemas.microsoft.com/office/drawing/2014/main" id="{DA0F7833-183C-01F7-4FF5-BF5F7E4B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458935"/>
            <a:ext cx="5794041" cy="2934644"/>
          </a:xfrm>
          <a:prstGeom prst="rect">
            <a:avLst/>
          </a:prstGeom>
        </p:spPr>
      </p:pic>
      <p:pic>
        <p:nvPicPr>
          <p:cNvPr id="8" name="图片 7" descr="画里面的卡通人物&#10;&#10;中度可信度描述已自动生成">
            <a:extLst>
              <a:ext uri="{FF2B5EF4-FFF2-40B4-BE49-F238E27FC236}">
                <a16:creationId xmlns:a16="http://schemas.microsoft.com/office/drawing/2014/main" id="{F5D0033A-CD10-E483-32D9-BC5E8325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69" y="1458935"/>
            <a:ext cx="5533443" cy="29346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C05D226-DEC8-4D28-00C7-928579C73BAC}"/>
              </a:ext>
            </a:extLst>
          </p:cNvPr>
          <p:cNvSpPr txBox="1"/>
          <p:nvPr/>
        </p:nvSpPr>
        <p:spPr>
          <a:xfrm>
            <a:off x="470394" y="4393579"/>
            <a:ext cx="1182940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>
                <a:solidFill>
                  <a:srgbClr val="FF0000"/>
                </a:solidFill>
              </a:rPr>
              <a:t>Solana</a:t>
            </a:r>
            <a:r>
              <a:rPr lang="zh-CN" altLang="en-US" b="1" dirty="0">
                <a:solidFill>
                  <a:srgbClr val="FF0000"/>
                </a:solidFill>
              </a:rPr>
              <a:t>链：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一种网络规模的开源区块链协议，支持世界各地的开发人员和机构构建去中心化应用程序 </a:t>
            </a:r>
            <a:r>
              <a:rPr lang="en-US" altLang="zh-CN" dirty="0"/>
              <a:t>(</a:t>
            </a:r>
            <a:r>
              <a:rPr lang="en" altLang="zh-CN" dirty="0" err="1"/>
              <a:t>DApp</a:t>
            </a:r>
            <a:r>
              <a:rPr lang="en" altLang="zh-CN" dirty="0"/>
              <a:t>) </a:t>
            </a:r>
            <a:r>
              <a:rPr lang="zh-CN" altLang="en-US" dirty="0"/>
              <a:t>和市场。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M2E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" dirty="0"/>
              <a:t>边</a:t>
            </a:r>
            <a:r>
              <a:rPr lang="zh-CN" altLang="en-US" dirty="0"/>
              <a:t>动边赚（</a:t>
            </a:r>
            <a:r>
              <a:rPr lang="en" altLang="zh-CN" dirty="0"/>
              <a:t>Move-To-Earn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57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677F0B-E176-E88A-A106-6915F87EBE9F}"/>
              </a:ext>
            </a:extLst>
          </p:cNvPr>
          <p:cNvSpPr txBox="1"/>
          <p:nvPr/>
        </p:nvSpPr>
        <p:spPr>
          <a:xfrm>
            <a:off x="245327" y="234177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/>
              <a:t>Solana</a:t>
            </a:r>
            <a:r>
              <a:rPr lang="zh-CN" altLang="en-US" sz="2800" b="1" dirty="0"/>
              <a:t>链：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70DE5-CE92-8004-B33D-B6CDD5967238}"/>
              </a:ext>
            </a:extLst>
          </p:cNvPr>
          <p:cNvSpPr txBox="1"/>
          <p:nvPr/>
        </p:nvSpPr>
        <p:spPr>
          <a:xfrm>
            <a:off x="245327" y="670099"/>
            <a:ext cx="11329639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由高通公司前高管 </a:t>
            </a:r>
            <a:r>
              <a:rPr lang="en" altLang="zh-CN" dirty="0"/>
              <a:t>Anatoly Yakovenko </a:t>
            </a:r>
            <a:r>
              <a:rPr lang="zh-CN" altLang="en-US" dirty="0"/>
              <a:t>于 </a:t>
            </a:r>
            <a:r>
              <a:rPr lang="en-US" altLang="zh-CN" dirty="0"/>
              <a:t>2017 </a:t>
            </a:r>
            <a:r>
              <a:rPr lang="zh-CN" altLang="en-US" dirty="0"/>
              <a:t>年创建，致力于打造一条根据摩尔定律扩容、为大规模应用提供</a:t>
            </a:r>
            <a:r>
              <a:rPr lang="zh-CN" altLang="en-US" b="1" dirty="0">
                <a:solidFill>
                  <a:srgbClr val="FF0000"/>
                </a:solidFill>
              </a:rPr>
              <a:t>高性能和低费用的公链</a:t>
            </a:r>
            <a:r>
              <a:rPr lang="zh-CN" altLang="en-US" dirty="0"/>
              <a:t>。</a:t>
            </a: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4152338-2624-6382-1FA4-15C388CFA50E}"/>
              </a:ext>
            </a:extLst>
          </p:cNvPr>
          <p:cNvSpPr/>
          <p:nvPr/>
        </p:nvSpPr>
        <p:spPr>
          <a:xfrm>
            <a:off x="1217513" y="2354528"/>
            <a:ext cx="1282106" cy="112344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8F76C-B838-00C7-285B-A24FA1403245}"/>
              </a:ext>
            </a:extLst>
          </p:cNvPr>
          <p:cNvSpPr txBox="1"/>
          <p:nvPr/>
        </p:nvSpPr>
        <p:spPr>
          <a:xfrm>
            <a:off x="1304568" y="198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去中心化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6ACC8E-E2EF-49A4-CC4A-D43E9C694C3F}"/>
              </a:ext>
            </a:extLst>
          </p:cNvPr>
          <p:cNvSpPr txBox="1"/>
          <p:nvPr/>
        </p:nvSpPr>
        <p:spPr>
          <a:xfrm>
            <a:off x="538974" y="3568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安全性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A94459-FA79-F2CC-C2D3-5603A7F10B1E}"/>
              </a:ext>
            </a:extLst>
          </p:cNvPr>
          <p:cNvSpPr txBox="1"/>
          <p:nvPr/>
        </p:nvSpPr>
        <p:spPr>
          <a:xfrm>
            <a:off x="1998263" y="35686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可扩展性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67BA09-5BAC-821A-DF32-EE86936AE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66"/>
          <a:stretch/>
        </p:blipFill>
        <p:spPr>
          <a:xfrm>
            <a:off x="3688385" y="1824446"/>
            <a:ext cx="7513866" cy="22153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F1A7B9-F844-4D5E-6D5D-3A1B7E15C11F}"/>
              </a:ext>
            </a:extLst>
          </p:cNvPr>
          <p:cNvSpPr txBox="1"/>
          <p:nvPr/>
        </p:nvSpPr>
        <p:spPr>
          <a:xfrm>
            <a:off x="375424" y="4281331"/>
            <a:ext cx="11441152" cy="22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一般来说，区块链每秒支持的交易数量</a:t>
            </a:r>
            <a:r>
              <a:rPr lang="en-US" altLang="zh-CN" b="1" dirty="0"/>
              <a:t>(</a:t>
            </a:r>
            <a:r>
              <a:rPr lang="en" altLang="zh-CN" b="1" dirty="0"/>
              <a:t>TPS)</a:t>
            </a:r>
            <a:r>
              <a:rPr lang="zh-CN" altLang="en-US" b="1" dirty="0"/>
              <a:t>越高，它们的可扩展性就越强。然而，在去中心化的区块链中，</a:t>
            </a:r>
            <a:r>
              <a:rPr lang="zh-CN" altLang="en-US" b="1" dirty="0">
                <a:solidFill>
                  <a:srgbClr val="FF0000"/>
                </a:solidFill>
              </a:rPr>
              <a:t>时间差异和更高的吞吐量降低了它们的速度</a:t>
            </a:r>
            <a:r>
              <a:rPr lang="zh-CN" altLang="en-US" b="1" dirty="0"/>
              <a:t>，这意味着验证交易的节点和时间戳越多，所花费的时间就越多。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b="1" dirty="0"/>
              <a:t>Solana</a:t>
            </a:r>
            <a:r>
              <a:rPr lang="zh-CN" altLang="en-US" b="1" dirty="0"/>
              <a:t>主网采用的 </a:t>
            </a:r>
            <a:r>
              <a:rPr lang="en" altLang="zh-CN" b="1" dirty="0">
                <a:solidFill>
                  <a:srgbClr val="FF0000"/>
                </a:solidFill>
              </a:rPr>
              <a:t>PoH</a:t>
            </a:r>
            <a:r>
              <a:rPr lang="zh-CN" altLang="en" b="1" dirty="0">
                <a:solidFill>
                  <a:srgbClr val="FF0000"/>
                </a:solidFill>
              </a:rPr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历史证明）</a:t>
            </a:r>
            <a:r>
              <a:rPr lang="zh-CN" altLang="en-US" b="1" dirty="0"/>
              <a:t>时钟机制，允许</a:t>
            </a:r>
            <a:r>
              <a:rPr lang="zh-CN" altLang="en-US" b="1" dirty="0">
                <a:solidFill>
                  <a:srgbClr val="FF0000"/>
                </a:solidFill>
              </a:rPr>
              <a:t>每个节点生成本地的时间戳</a:t>
            </a:r>
            <a:r>
              <a:rPr lang="zh-CN" altLang="en-US" b="1" dirty="0"/>
              <a:t>，这样就无需等待整个区块链网络来同步更新数据及数据状态，从而提高了整体效率。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38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677F0B-E176-E88A-A106-6915F87EBE9F}"/>
              </a:ext>
            </a:extLst>
          </p:cNvPr>
          <p:cNvSpPr txBox="1"/>
          <p:nvPr/>
        </p:nvSpPr>
        <p:spPr>
          <a:xfrm>
            <a:off x="245327" y="234177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/>
              <a:t>Solana</a:t>
            </a:r>
            <a:r>
              <a:rPr lang="zh-CN" altLang="en-US" sz="2800" b="1" dirty="0"/>
              <a:t>链：</a:t>
            </a:r>
            <a:endParaRPr lang="en-US" altLang="zh-CN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5B4F8-871D-91FA-C196-81343FEB6C99}"/>
              </a:ext>
            </a:extLst>
          </p:cNvPr>
          <p:cNvSpPr txBox="1"/>
          <p:nvPr/>
        </p:nvSpPr>
        <p:spPr>
          <a:xfrm>
            <a:off x="245327" y="1260088"/>
            <a:ext cx="1338828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共识机制：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9DB153-A97F-4D66-A1DF-8938157260B0}"/>
              </a:ext>
            </a:extLst>
          </p:cNvPr>
          <p:cNvSpPr txBox="1"/>
          <p:nvPr/>
        </p:nvSpPr>
        <p:spPr>
          <a:xfrm>
            <a:off x="1584155" y="1260088"/>
            <a:ext cx="10236138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Solana</a:t>
            </a:r>
            <a:r>
              <a:rPr lang="zh-CN" altLang="en-US" dirty="0"/>
              <a:t>区块链平台提出了一种混合共识机制（历史证明</a:t>
            </a:r>
            <a:r>
              <a:rPr lang="en-US" altLang="zh-CN" dirty="0" err="1"/>
              <a:t>PoH</a:t>
            </a:r>
            <a:r>
              <a:rPr lang="zh-CN" altLang="en-US" dirty="0"/>
              <a:t>与权益证明</a:t>
            </a:r>
            <a:r>
              <a:rPr lang="en-US" altLang="zh-CN" dirty="0" err="1"/>
              <a:t>PoS</a:t>
            </a:r>
            <a:r>
              <a:rPr lang="zh-CN" altLang="en-US" dirty="0"/>
              <a:t>相结合），在去中心化上妥协，以最大化交易速度。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" altLang="zh-CN" dirty="0"/>
              <a:t>PoS</a:t>
            </a:r>
            <a:r>
              <a:rPr lang="zh-CN" altLang="en-US" dirty="0"/>
              <a:t>机制选择一个</a:t>
            </a:r>
            <a:r>
              <a:rPr lang="zh-CN" altLang="en-US" b="1" dirty="0">
                <a:solidFill>
                  <a:srgbClr val="FF0000"/>
                </a:solidFill>
              </a:rPr>
              <a:t>领导节点</a:t>
            </a:r>
            <a:r>
              <a:rPr lang="zh-CN" altLang="en-US" dirty="0"/>
              <a:t>来解决这个问题，</a:t>
            </a:r>
            <a:r>
              <a:rPr lang="en" altLang="zh-CN" dirty="0"/>
              <a:t>PoS</a:t>
            </a:r>
            <a:r>
              <a:rPr lang="zh-CN" altLang="en-US" dirty="0"/>
              <a:t>机制在节点之间对消息进行排序。因此，</a:t>
            </a:r>
            <a:r>
              <a:rPr lang="en" altLang="zh-CN" dirty="0"/>
              <a:t>Solana</a:t>
            </a:r>
            <a:r>
              <a:rPr lang="zh-CN" altLang="en-US" dirty="0"/>
              <a:t>网络的好处在于，即使没有集中和精确的时间源，也能减少工作负载，从而提高吞吐量。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7D290E-86EF-A048-A72E-958337A222BC}"/>
              </a:ext>
            </a:extLst>
          </p:cNvPr>
          <p:cNvSpPr txBox="1"/>
          <p:nvPr/>
        </p:nvSpPr>
        <p:spPr>
          <a:xfrm>
            <a:off x="330820" y="3196211"/>
            <a:ext cx="1338828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/>
              <a:t>代币机制：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7D2204-B1B1-7A1E-47E2-90C39D4C2AFF}"/>
              </a:ext>
            </a:extLst>
          </p:cNvPr>
          <p:cNvSpPr txBox="1"/>
          <p:nvPr/>
        </p:nvSpPr>
        <p:spPr>
          <a:xfrm>
            <a:off x="1669647" y="3196211"/>
            <a:ext cx="10150645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SOL</a:t>
            </a:r>
            <a:r>
              <a:rPr lang="zh-CN" altLang="en-US" dirty="0"/>
              <a:t>是</a:t>
            </a:r>
            <a:r>
              <a:rPr lang="en" altLang="zh-CN" dirty="0"/>
              <a:t>Solana</a:t>
            </a:r>
            <a:r>
              <a:rPr lang="zh-CN" altLang="en-US" dirty="0"/>
              <a:t>链上的</a:t>
            </a:r>
            <a:r>
              <a:rPr lang="zh-CN" altLang="en-US" b="1" dirty="0"/>
              <a:t>原生代币</a:t>
            </a:r>
            <a:r>
              <a:rPr lang="zh-CN" altLang="en-US" dirty="0"/>
              <a:t>，它使用有委托的</a:t>
            </a:r>
            <a:r>
              <a:rPr lang="en" altLang="zh-CN" dirty="0"/>
              <a:t>PoS</a:t>
            </a:r>
            <a:r>
              <a:rPr lang="zh-CN" altLang="en-US" dirty="0"/>
              <a:t>共识算法，矿工将</a:t>
            </a:r>
            <a:r>
              <a:rPr lang="en" altLang="zh-CN" dirty="0"/>
              <a:t>SOL</a:t>
            </a:r>
            <a:r>
              <a:rPr lang="zh-CN" altLang="en-US" dirty="0"/>
              <a:t>委托给验证节点参与维护网络，获得奖励。</a:t>
            </a:r>
            <a:r>
              <a:rPr lang="en" altLang="zh-CN" b="1" dirty="0"/>
              <a:t>SOL</a:t>
            </a:r>
            <a:r>
              <a:rPr lang="zh-CN" altLang="en-US" b="1" dirty="0"/>
              <a:t>具有三个主要用例：质押、交易费用和治理。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/>
              <a:t>SOL</a:t>
            </a:r>
            <a:r>
              <a:rPr lang="zh-CN" altLang="en-US" dirty="0"/>
              <a:t>的代币机制设定，</a:t>
            </a:r>
            <a:r>
              <a:rPr lang="en" altLang="zh-CN" dirty="0"/>
              <a:t>SOL</a:t>
            </a:r>
            <a:r>
              <a:rPr lang="zh-CN" altLang="en-US" dirty="0"/>
              <a:t>初始通货膨胀率为</a:t>
            </a:r>
            <a:r>
              <a:rPr lang="en-US" altLang="zh-CN" dirty="0"/>
              <a:t>15%</a:t>
            </a:r>
            <a:r>
              <a:rPr lang="zh-CN" altLang="en-US" dirty="0"/>
              <a:t>，之后每年减少之前的</a:t>
            </a:r>
            <a:r>
              <a:rPr lang="en-US" altLang="zh-CN" dirty="0"/>
              <a:t>15%</a:t>
            </a:r>
            <a:r>
              <a:rPr lang="zh-CN" altLang="en-US" dirty="0"/>
              <a:t>，达到长期稳定率（</a:t>
            </a:r>
            <a:r>
              <a:rPr lang="en-US" altLang="zh-CN" dirty="0"/>
              <a:t>1%-2%</a:t>
            </a:r>
            <a:r>
              <a:rPr lang="zh-CN" altLang="en-US" dirty="0"/>
              <a:t>）后保持不变。这种代币机制使得早期</a:t>
            </a:r>
            <a:r>
              <a:rPr lang="en" altLang="zh-CN" dirty="0"/>
              <a:t>SOL</a:t>
            </a:r>
            <a:r>
              <a:rPr lang="zh-CN" altLang="en-US" dirty="0"/>
              <a:t>供给快速增长，后期</a:t>
            </a:r>
            <a:r>
              <a:rPr lang="en" altLang="zh-CN" dirty="0"/>
              <a:t>SOL</a:t>
            </a:r>
            <a:r>
              <a:rPr lang="zh-CN" altLang="en-US" dirty="0"/>
              <a:t>供给趋于稳定。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目前 </a:t>
            </a:r>
            <a:r>
              <a:rPr lang="en" altLang="zh-CN" dirty="0"/>
              <a:t>Solana </a:t>
            </a:r>
            <a:r>
              <a:rPr lang="zh-CN" altLang="en-US" dirty="0"/>
              <a:t>的总供应量超过 </a:t>
            </a:r>
            <a:r>
              <a:rPr lang="en-US" altLang="zh-CN" dirty="0"/>
              <a:t>5.11 </a:t>
            </a:r>
            <a:r>
              <a:rPr lang="zh-CN" altLang="en-US" dirty="0"/>
              <a:t>亿个代币</a:t>
            </a:r>
            <a:r>
              <a:rPr lang="en-US" altLang="zh-CN" dirty="0"/>
              <a:t>——</a:t>
            </a:r>
            <a:r>
              <a:rPr lang="en" altLang="zh-CN" dirty="0"/>
              <a:t>Solana </a:t>
            </a:r>
            <a:r>
              <a:rPr lang="zh-CN" altLang="en-US" dirty="0"/>
              <a:t>的流通供应量只是这个数字的一​​半多一点。大约 </a:t>
            </a:r>
            <a:r>
              <a:rPr lang="en-US" altLang="zh-CN" dirty="0"/>
              <a:t>60% </a:t>
            </a:r>
            <a:r>
              <a:rPr lang="zh-CN" altLang="en-US" dirty="0"/>
              <a:t>的 </a:t>
            </a:r>
            <a:r>
              <a:rPr lang="en" altLang="zh-CN" dirty="0"/>
              <a:t>SOL </a:t>
            </a:r>
            <a:r>
              <a:rPr lang="zh-CN" altLang="en-US" dirty="0"/>
              <a:t>代币由 </a:t>
            </a:r>
            <a:r>
              <a:rPr lang="en" altLang="zh-CN" dirty="0"/>
              <a:t>Solana </a:t>
            </a:r>
            <a:r>
              <a:rPr lang="zh-CN" altLang="en-US" dirty="0"/>
              <a:t>的创始人和 </a:t>
            </a:r>
            <a:r>
              <a:rPr lang="en" altLang="zh-CN" dirty="0"/>
              <a:t>Solana </a:t>
            </a:r>
            <a:r>
              <a:rPr lang="zh-CN" altLang="en-US" dirty="0"/>
              <a:t>基金会控制，只有 </a:t>
            </a:r>
            <a:r>
              <a:rPr lang="en-US" altLang="zh-CN" dirty="0"/>
              <a:t>38% </a:t>
            </a:r>
            <a:r>
              <a:rPr lang="zh-CN" altLang="en-US" dirty="0"/>
              <a:t>留给社区。</a:t>
            </a:r>
          </a:p>
        </p:txBody>
      </p:sp>
    </p:spTree>
    <p:extLst>
      <p:ext uri="{BB962C8B-B14F-4D97-AF65-F5344CB8AC3E}">
        <p14:creationId xmlns:p14="http://schemas.microsoft.com/office/powerpoint/2010/main" val="227011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72D46D-EC91-9820-7669-5B6E87ED5D75}"/>
              </a:ext>
            </a:extLst>
          </p:cNvPr>
          <p:cNvSpPr txBox="1"/>
          <p:nvPr/>
        </p:nvSpPr>
        <p:spPr>
          <a:xfrm>
            <a:off x="747126" y="423745"/>
            <a:ext cx="731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800" b="1" dirty="0"/>
              <a:t>STEPN</a:t>
            </a:r>
            <a:r>
              <a:rPr lang="zh-CN" altLang="en" sz="2800" b="1" dirty="0"/>
              <a:t>游戏</a:t>
            </a:r>
            <a:r>
              <a:rPr lang="zh-CN" altLang="en-US" sz="2800" b="1" dirty="0"/>
              <a:t>：</a:t>
            </a:r>
            <a:r>
              <a:rPr lang="en" altLang="zh-CN" sz="2800" b="1" dirty="0"/>
              <a:t>https://whitepaper.stepn.com/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D2FFCF-2C09-A9D4-95D7-674A61EE972A}"/>
              </a:ext>
            </a:extLst>
          </p:cNvPr>
          <p:cNvSpPr txBox="1"/>
          <p:nvPr/>
        </p:nvSpPr>
        <p:spPr>
          <a:xfrm>
            <a:off x="747126" y="1126270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玩家可以通过在</a:t>
            </a:r>
            <a:r>
              <a:rPr lang="zh-CN" altLang="en-US" sz="2400" b="1" dirty="0">
                <a:solidFill>
                  <a:srgbClr val="FF0000"/>
                </a:solidFill>
              </a:rPr>
              <a:t>户外运动（跑步或是走路）</a:t>
            </a:r>
            <a:r>
              <a:rPr lang="zh-CN" altLang="en-US" sz="2400" b="1" dirty="0"/>
              <a:t>来赚取奖励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489DD5-425B-4EED-AAB8-942946CBA898}"/>
              </a:ext>
            </a:extLst>
          </p:cNvPr>
          <p:cNvSpPr txBox="1"/>
          <p:nvPr/>
        </p:nvSpPr>
        <p:spPr>
          <a:xfrm>
            <a:off x="747126" y="1767240"/>
            <a:ext cx="11039707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一、</a:t>
            </a:r>
            <a:r>
              <a:rPr lang="en" altLang="zh-CN" b="1" dirty="0"/>
              <a:t> </a:t>
            </a:r>
            <a:r>
              <a:rPr lang="zh-CN" altLang="en-US" b="1" dirty="0"/>
              <a:t>“双代币系统”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两个代币，一个是游戏内置代币 </a:t>
            </a:r>
            <a:r>
              <a:rPr lang="en" altLang="zh-CN" dirty="0"/>
              <a:t>GST</a:t>
            </a:r>
            <a:r>
              <a:rPr lang="zh-CN" altLang="en" dirty="0"/>
              <a:t>，</a:t>
            </a:r>
            <a:r>
              <a:rPr lang="zh-CN" altLang="en-US" dirty="0"/>
              <a:t>另一个是治理代币 </a:t>
            </a:r>
            <a:r>
              <a:rPr lang="en" altLang="zh-CN" dirty="0"/>
              <a:t>GMT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游戏代币：买卖交易（会被消耗）；治理代币：交易、投票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DE1A14-BD4A-0817-743C-5B5A54C8FBE6}"/>
              </a:ext>
            </a:extLst>
          </p:cNvPr>
          <p:cNvSpPr txBox="1"/>
          <p:nvPr/>
        </p:nvSpPr>
        <p:spPr>
          <a:xfrm>
            <a:off x="747125" y="3106534"/>
            <a:ext cx="11039707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二、</a:t>
            </a:r>
            <a:r>
              <a:rPr lang="en" altLang="zh-CN" b="1" dirty="0"/>
              <a:t> </a:t>
            </a:r>
            <a:r>
              <a:rPr lang="zh-CN" altLang="en-US" b="1" dirty="0"/>
              <a:t>“</a:t>
            </a:r>
            <a:r>
              <a:rPr lang="en-US" altLang="zh-CN" b="1" dirty="0"/>
              <a:t>NFT</a:t>
            </a:r>
            <a:r>
              <a:rPr lang="zh-CN" altLang="en-US" b="1" dirty="0"/>
              <a:t>”运动鞋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NFT</a:t>
            </a:r>
            <a:r>
              <a:rPr lang="zh-CN" altLang="en-US" dirty="0"/>
              <a:t>（非同质化代币）：唯一性，数字产品不可复制，鞋子具有收藏价值；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免费获取、租赁、买卖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70DFC4-ED1C-CCFE-2578-8D8CC9931065}"/>
              </a:ext>
            </a:extLst>
          </p:cNvPr>
          <p:cNvSpPr txBox="1"/>
          <p:nvPr/>
        </p:nvSpPr>
        <p:spPr>
          <a:xfrm>
            <a:off x="797119" y="4806173"/>
            <a:ext cx="7471315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运动有利健康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手游</a:t>
            </a:r>
            <a:r>
              <a:rPr lang="en-US" altLang="zh-CN" dirty="0"/>
              <a:t>APP</a:t>
            </a:r>
            <a:r>
              <a:rPr lang="zh-CN" altLang="en-US" dirty="0"/>
              <a:t>，游戏机制简单易懂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区块链项目与现实生活中，让非币圈也能体验区块链的发展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442FAE-EEEF-F896-5ED8-99AC1D652782}"/>
              </a:ext>
            </a:extLst>
          </p:cNvPr>
          <p:cNvSpPr txBox="1"/>
          <p:nvPr/>
        </p:nvSpPr>
        <p:spPr>
          <a:xfrm>
            <a:off x="7883533" y="4806172"/>
            <a:ext cx="3278833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依赖活跃用户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虚拟资产价格波动大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投机</a:t>
            </a:r>
          </a:p>
        </p:txBody>
      </p:sp>
    </p:spTree>
    <p:extLst>
      <p:ext uri="{BB962C8B-B14F-4D97-AF65-F5344CB8AC3E}">
        <p14:creationId xmlns:p14="http://schemas.microsoft.com/office/powerpoint/2010/main" val="7301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596</Words>
  <Application>Microsoft Macintosh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g096555</dc:creator>
  <cp:lastModifiedBy>g096555</cp:lastModifiedBy>
  <cp:revision>3</cp:revision>
  <dcterms:created xsi:type="dcterms:W3CDTF">2022-05-15T03:20:38Z</dcterms:created>
  <dcterms:modified xsi:type="dcterms:W3CDTF">2022-05-15T08:31:21Z</dcterms:modified>
</cp:coreProperties>
</file>