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9" r:id="rId4"/>
    <p:sldId id="258" r:id="rId5"/>
    <p:sldId id="279" r:id="rId6"/>
    <p:sldId id="260" r:id="rId7"/>
    <p:sldId id="261" r:id="rId8"/>
    <p:sldId id="262" r:id="rId9"/>
    <p:sldId id="263" r:id="rId10"/>
    <p:sldId id="288" r:id="rId11"/>
    <p:sldId id="264" r:id="rId12"/>
    <p:sldId id="265" r:id="rId13"/>
    <p:sldId id="266" r:id="rId14"/>
    <p:sldId id="267" r:id="rId15"/>
    <p:sldId id="268" r:id="rId16"/>
    <p:sldId id="281" r:id="rId17"/>
    <p:sldId id="290" r:id="rId18"/>
    <p:sldId id="282" r:id="rId19"/>
    <p:sldId id="283" r:id="rId20"/>
    <p:sldId id="286" r:id="rId21"/>
    <p:sldId id="287" r:id="rId22"/>
    <p:sldId id="284" r:id="rId23"/>
    <p:sldId id="285" r:id="rId24"/>
    <p:sldId id="269" r:id="rId25"/>
    <p:sldId id="270" r:id="rId26"/>
    <p:sldId id="271" r:id="rId27"/>
    <p:sldId id="272" r:id="rId28"/>
    <p:sldId id="273" r:id="rId29"/>
    <p:sldId id="274"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49" autoAdjust="0"/>
  </p:normalViewPr>
  <p:slideViewPr>
    <p:cSldViewPr>
      <p:cViewPr varScale="1">
        <p:scale>
          <a:sx n="67" d="100"/>
          <a:sy n="67" d="100"/>
        </p:scale>
        <p:origin x="-146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43AD14-92C7-4BC3-BE95-E59D95FBA81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EEBDD6DF-DA72-47BB-8B03-0D003A16AF42}">
      <dgm:prSet phldrT="[文本]"/>
      <dgm:spPr/>
      <dgm:t>
        <a:bodyPr/>
        <a:lstStyle/>
        <a:p>
          <a:r>
            <a:rPr lang="zh-CN" altLang="en-US" smtClean="0"/>
            <a:t>研究背景与研究内容</a:t>
          </a:r>
          <a:endParaRPr lang="zh-CN" altLang="en-US" dirty="0"/>
        </a:p>
      </dgm:t>
    </dgm:pt>
    <dgm:pt modelId="{3B195A8C-1DA9-4772-AF67-52CFCF7F72C5}" type="parTrans" cxnId="{69318626-1FE3-4799-BBE8-37C6CECA0AA2}">
      <dgm:prSet/>
      <dgm:spPr/>
      <dgm:t>
        <a:bodyPr/>
        <a:lstStyle/>
        <a:p>
          <a:endParaRPr lang="zh-CN" altLang="en-US"/>
        </a:p>
      </dgm:t>
    </dgm:pt>
    <dgm:pt modelId="{5AA87FC9-50BB-425C-A5F7-D425AE426ACA}" type="sibTrans" cxnId="{69318626-1FE3-4799-BBE8-37C6CECA0AA2}">
      <dgm:prSet/>
      <dgm:spPr/>
      <dgm:t>
        <a:bodyPr/>
        <a:lstStyle/>
        <a:p>
          <a:endParaRPr lang="zh-CN" altLang="en-US"/>
        </a:p>
      </dgm:t>
    </dgm:pt>
    <dgm:pt modelId="{3AE08686-E673-4767-BB90-7DE693ECBF8B}">
      <dgm:prSet phldrT="[文本]"/>
      <dgm:spPr/>
      <dgm:t>
        <a:bodyPr/>
        <a:lstStyle/>
        <a:p>
          <a:r>
            <a:rPr lang="zh-CN" altLang="en-US" dirty="0" smtClean="0"/>
            <a:t>研究创新点</a:t>
          </a:r>
          <a:endParaRPr lang="zh-CN" altLang="en-US" dirty="0"/>
        </a:p>
      </dgm:t>
    </dgm:pt>
    <dgm:pt modelId="{32AB0494-46C7-4EFD-A29A-EAC276812D71}" type="parTrans" cxnId="{7FF2EEED-61BF-4540-BAB5-7AB59B424489}">
      <dgm:prSet/>
      <dgm:spPr/>
      <dgm:t>
        <a:bodyPr/>
        <a:lstStyle/>
        <a:p>
          <a:endParaRPr lang="zh-CN" altLang="en-US"/>
        </a:p>
      </dgm:t>
    </dgm:pt>
    <dgm:pt modelId="{43B8E9B7-A244-4CEE-899A-9BF7A2DE9B59}" type="sibTrans" cxnId="{7FF2EEED-61BF-4540-BAB5-7AB59B424489}">
      <dgm:prSet/>
      <dgm:spPr/>
      <dgm:t>
        <a:bodyPr/>
        <a:lstStyle/>
        <a:p>
          <a:endParaRPr lang="zh-CN" altLang="en-US"/>
        </a:p>
      </dgm:t>
    </dgm:pt>
    <dgm:pt modelId="{6926FF85-F370-4038-B884-D859F0E96DD9}">
      <dgm:prSet phldrT="[文本]"/>
      <dgm:spPr/>
      <dgm:t>
        <a:bodyPr/>
        <a:lstStyle/>
        <a:p>
          <a:r>
            <a:rPr lang="zh-CN" altLang="en-US" dirty="0" smtClean="0"/>
            <a:t>文献综述</a:t>
          </a:r>
          <a:endParaRPr lang="en-US" altLang="zh-CN" dirty="0" smtClean="0"/>
        </a:p>
      </dgm:t>
    </dgm:pt>
    <dgm:pt modelId="{E10E83B5-50F1-4158-B74D-59B830B9202F}" type="parTrans" cxnId="{03AD37A8-AC1C-4558-9D0E-27AA4185E58E}">
      <dgm:prSet/>
      <dgm:spPr/>
      <dgm:t>
        <a:bodyPr/>
        <a:lstStyle/>
        <a:p>
          <a:endParaRPr lang="zh-CN" altLang="en-US"/>
        </a:p>
      </dgm:t>
    </dgm:pt>
    <dgm:pt modelId="{143481E7-19BD-4AE6-85BA-5D4ECAE369D4}" type="sibTrans" cxnId="{03AD37A8-AC1C-4558-9D0E-27AA4185E58E}">
      <dgm:prSet/>
      <dgm:spPr/>
      <dgm:t>
        <a:bodyPr/>
        <a:lstStyle/>
        <a:p>
          <a:endParaRPr lang="zh-CN" altLang="en-US"/>
        </a:p>
      </dgm:t>
    </dgm:pt>
    <dgm:pt modelId="{E801C9DF-D2A8-430D-96CF-21818BF828DC}">
      <dgm:prSet phldrT="[文本]"/>
      <dgm:spPr/>
      <dgm:t>
        <a:bodyPr/>
        <a:lstStyle/>
        <a:p>
          <a:r>
            <a:rPr lang="zh-CN" altLang="en-US" dirty="0" smtClean="0"/>
            <a:t>理论假设</a:t>
          </a:r>
          <a:endParaRPr lang="en-US" altLang="zh-CN" dirty="0" smtClean="0"/>
        </a:p>
      </dgm:t>
    </dgm:pt>
    <dgm:pt modelId="{5C8084C2-D343-4901-8C1D-9B3CDE829AA7}" type="parTrans" cxnId="{D3ACE8EE-031E-4DDF-86FB-7A1E0D1BE9BE}">
      <dgm:prSet/>
      <dgm:spPr/>
      <dgm:t>
        <a:bodyPr/>
        <a:lstStyle/>
        <a:p>
          <a:endParaRPr lang="zh-CN" altLang="en-US"/>
        </a:p>
      </dgm:t>
    </dgm:pt>
    <dgm:pt modelId="{22A8B557-3C07-47B8-90D8-702DC961712A}" type="sibTrans" cxnId="{D3ACE8EE-031E-4DDF-86FB-7A1E0D1BE9BE}">
      <dgm:prSet/>
      <dgm:spPr/>
      <dgm:t>
        <a:bodyPr/>
        <a:lstStyle/>
        <a:p>
          <a:endParaRPr lang="zh-CN" altLang="en-US"/>
        </a:p>
      </dgm:t>
    </dgm:pt>
    <dgm:pt modelId="{0E5A1569-30C8-4DC0-A212-93F91BA22891}">
      <dgm:prSet phldrT="[文本]"/>
      <dgm:spPr/>
      <dgm:t>
        <a:bodyPr/>
        <a:lstStyle/>
        <a:p>
          <a:r>
            <a:rPr lang="zh-CN" altLang="en-US" dirty="0" smtClean="0"/>
            <a:t>实证分析</a:t>
          </a:r>
          <a:endParaRPr lang="en-US" altLang="zh-CN" dirty="0" smtClean="0"/>
        </a:p>
      </dgm:t>
    </dgm:pt>
    <dgm:pt modelId="{7D8F055F-5A4E-447C-B087-77B5030C59E7}" type="parTrans" cxnId="{593DE2FE-0A7E-480D-8067-418FB05EDBD6}">
      <dgm:prSet/>
      <dgm:spPr/>
      <dgm:t>
        <a:bodyPr/>
        <a:lstStyle/>
        <a:p>
          <a:endParaRPr lang="zh-CN" altLang="en-US"/>
        </a:p>
      </dgm:t>
    </dgm:pt>
    <dgm:pt modelId="{959D8CA4-1CE4-494A-B192-8FA772C16C46}" type="sibTrans" cxnId="{593DE2FE-0A7E-480D-8067-418FB05EDBD6}">
      <dgm:prSet/>
      <dgm:spPr/>
      <dgm:t>
        <a:bodyPr/>
        <a:lstStyle/>
        <a:p>
          <a:endParaRPr lang="zh-CN" altLang="en-US"/>
        </a:p>
      </dgm:t>
    </dgm:pt>
    <dgm:pt modelId="{BAAB8153-B676-479A-A71C-479E591EE0EB}">
      <dgm:prSet phldrT="[文本]"/>
      <dgm:spPr/>
      <dgm:t>
        <a:bodyPr/>
        <a:lstStyle/>
        <a:p>
          <a:r>
            <a:rPr lang="zh-CN" altLang="en-US" dirty="0" smtClean="0"/>
            <a:t>研究结论及建议</a:t>
          </a:r>
          <a:endParaRPr lang="en-US" altLang="zh-CN" dirty="0" smtClean="0"/>
        </a:p>
      </dgm:t>
    </dgm:pt>
    <dgm:pt modelId="{F8E416D1-2610-4A8C-8F75-FAC273B753F7}" type="parTrans" cxnId="{6B4A805D-8546-408F-9073-0FFF5CD5BFAD}">
      <dgm:prSet/>
      <dgm:spPr/>
      <dgm:t>
        <a:bodyPr/>
        <a:lstStyle/>
        <a:p>
          <a:endParaRPr lang="zh-CN" altLang="en-US"/>
        </a:p>
      </dgm:t>
    </dgm:pt>
    <dgm:pt modelId="{EE82348E-042A-4910-B967-B03EBFC96FE4}" type="sibTrans" cxnId="{6B4A805D-8546-408F-9073-0FFF5CD5BFAD}">
      <dgm:prSet/>
      <dgm:spPr/>
      <dgm:t>
        <a:bodyPr/>
        <a:lstStyle/>
        <a:p>
          <a:endParaRPr lang="zh-CN" altLang="en-US"/>
        </a:p>
      </dgm:t>
    </dgm:pt>
    <dgm:pt modelId="{BE7964B7-D43C-41BB-9636-D43B00F9CEA4}" type="pres">
      <dgm:prSet presAssocID="{7843AD14-92C7-4BC3-BE95-E59D95FBA81C}" presName="linear" presStyleCnt="0">
        <dgm:presLayoutVars>
          <dgm:dir/>
          <dgm:animLvl val="lvl"/>
          <dgm:resizeHandles val="exact"/>
        </dgm:presLayoutVars>
      </dgm:prSet>
      <dgm:spPr/>
      <dgm:t>
        <a:bodyPr/>
        <a:lstStyle/>
        <a:p>
          <a:endParaRPr lang="zh-CN" altLang="en-US"/>
        </a:p>
      </dgm:t>
    </dgm:pt>
    <dgm:pt modelId="{A763B050-8811-4F3F-8C56-D6D5D62B3505}" type="pres">
      <dgm:prSet presAssocID="{EEBDD6DF-DA72-47BB-8B03-0D003A16AF42}" presName="parentLin" presStyleCnt="0"/>
      <dgm:spPr/>
    </dgm:pt>
    <dgm:pt modelId="{F9155E08-FCDA-4121-A01F-9EDFD8D21B14}" type="pres">
      <dgm:prSet presAssocID="{EEBDD6DF-DA72-47BB-8B03-0D003A16AF42}" presName="parentLeftMargin" presStyleLbl="node1" presStyleIdx="0" presStyleCnt="6"/>
      <dgm:spPr/>
      <dgm:t>
        <a:bodyPr/>
        <a:lstStyle/>
        <a:p>
          <a:endParaRPr lang="zh-CN" altLang="en-US"/>
        </a:p>
      </dgm:t>
    </dgm:pt>
    <dgm:pt modelId="{CFC912E2-5557-4A83-ADB9-7755FD53B036}" type="pres">
      <dgm:prSet presAssocID="{EEBDD6DF-DA72-47BB-8B03-0D003A16AF42}" presName="parentText" presStyleLbl="node1" presStyleIdx="0" presStyleCnt="6">
        <dgm:presLayoutVars>
          <dgm:chMax val="0"/>
          <dgm:bulletEnabled val="1"/>
        </dgm:presLayoutVars>
      </dgm:prSet>
      <dgm:spPr/>
      <dgm:t>
        <a:bodyPr/>
        <a:lstStyle/>
        <a:p>
          <a:endParaRPr lang="zh-CN" altLang="en-US"/>
        </a:p>
      </dgm:t>
    </dgm:pt>
    <dgm:pt modelId="{945316F9-79D7-4A95-A105-C0B6CED2E448}" type="pres">
      <dgm:prSet presAssocID="{EEBDD6DF-DA72-47BB-8B03-0D003A16AF42}" presName="negativeSpace" presStyleCnt="0"/>
      <dgm:spPr/>
    </dgm:pt>
    <dgm:pt modelId="{551BE141-DF67-4281-8965-5A48CB1511C6}" type="pres">
      <dgm:prSet presAssocID="{EEBDD6DF-DA72-47BB-8B03-0D003A16AF42}" presName="childText" presStyleLbl="conFgAcc1" presStyleIdx="0" presStyleCnt="6">
        <dgm:presLayoutVars>
          <dgm:bulletEnabled val="1"/>
        </dgm:presLayoutVars>
      </dgm:prSet>
      <dgm:spPr/>
    </dgm:pt>
    <dgm:pt modelId="{83158E81-8C03-4BB2-81F3-58FE75F2397F}" type="pres">
      <dgm:prSet presAssocID="{5AA87FC9-50BB-425C-A5F7-D425AE426ACA}" presName="spaceBetweenRectangles" presStyleCnt="0"/>
      <dgm:spPr/>
    </dgm:pt>
    <dgm:pt modelId="{B420226F-3EE8-45A4-83F3-A48B0CC3F316}" type="pres">
      <dgm:prSet presAssocID="{3AE08686-E673-4767-BB90-7DE693ECBF8B}" presName="parentLin" presStyleCnt="0"/>
      <dgm:spPr/>
    </dgm:pt>
    <dgm:pt modelId="{46500D95-B618-49A9-9AB7-72CE1C7C1283}" type="pres">
      <dgm:prSet presAssocID="{3AE08686-E673-4767-BB90-7DE693ECBF8B}" presName="parentLeftMargin" presStyleLbl="node1" presStyleIdx="0" presStyleCnt="6"/>
      <dgm:spPr/>
      <dgm:t>
        <a:bodyPr/>
        <a:lstStyle/>
        <a:p>
          <a:endParaRPr lang="zh-CN" altLang="en-US"/>
        </a:p>
      </dgm:t>
    </dgm:pt>
    <dgm:pt modelId="{0615C865-A4B7-443B-BBAE-9DE8D14A8191}" type="pres">
      <dgm:prSet presAssocID="{3AE08686-E673-4767-BB90-7DE693ECBF8B}" presName="parentText" presStyleLbl="node1" presStyleIdx="1" presStyleCnt="6">
        <dgm:presLayoutVars>
          <dgm:chMax val="0"/>
          <dgm:bulletEnabled val="1"/>
        </dgm:presLayoutVars>
      </dgm:prSet>
      <dgm:spPr/>
      <dgm:t>
        <a:bodyPr/>
        <a:lstStyle/>
        <a:p>
          <a:endParaRPr lang="zh-CN" altLang="en-US"/>
        </a:p>
      </dgm:t>
    </dgm:pt>
    <dgm:pt modelId="{BA635CE5-DBE6-4426-A279-88686669C834}" type="pres">
      <dgm:prSet presAssocID="{3AE08686-E673-4767-BB90-7DE693ECBF8B}" presName="negativeSpace" presStyleCnt="0"/>
      <dgm:spPr/>
    </dgm:pt>
    <dgm:pt modelId="{C1390879-8E26-41EA-BF73-1550DF09A499}" type="pres">
      <dgm:prSet presAssocID="{3AE08686-E673-4767-BB90-7DE693ECBF8B}" presName="childText" presStyleLbl="conFgAcc1" presStyleIdx="1" presStyleCnt="6">
        <dgm:presLayoutVars>
          <dgm:bulletEnabled val="1"/>
        </dgm:presLayoutVars>
      </dgm:prSet>
      <dgm:spPr/>
    </dgm:pt>
    <dgm:pt modelId="{3501A745-0C5D-463E-9D28-3AEDE7408865}" type="pres">
      <dgm:prSet presAssocID="{43B8E9B7-A244-4CEE-899A-9BF7A2DE9B59}" presName="spaceBetweenRectangles" presStyleCnt="0"/>
      <dgm:spPr/>
    </dgm:pt>
    <dgm:pt modelId="{823225E0-3F1A-44D7-A982-1F797F147264}" type="pres">
      <dgm:prSet presAssocID="{6926FF85-F370-4038-B884-D859F0E96DD9}" presName="parentLin" presStyleCnt="0"/>
      <dgm:spPr/>
    </dgm:pt>
    <dgm:pt modelId="{7C290442-9259-4EB7-BCFA-6B2717592143}" type="pres">
      <dgm:prSet presAssocID="{6926FF85-F370-4038-B884-D859F0E96DD9}" presName="parentLeftMargin" presStyleLbl="node1" presStyleIdx="1" presStyleCnt="6"/>
      <dgm:spPr/>
      <dgm:t>
        <a:bodyPr/>
        <a:lstStyle/>
        <a:p>
          <a:endParaRPr lang="zh-CN" altLang="en-US"/>
        </a:p>
      </dgm:t>
    </dgm:pt>
    <dgm:pt modelId="{F96F92A4-4C8F-4FD3-84CA-72E65C93B171}" type="pres">
      <dgm:prSet presAssocID="{6926FF85-F370-4038-B884-D859F0E96DD9}" presName="parentText" presStyleLbl="node1" presStyleIdx="2" presStyleCnt="6">
        <dgm:presLayoutVars>
          <dgm:chMax val="0"/>
          <dgm:bulletEnabled val="1"/>
        </dgm:presLayoutVars>
      </dgm:prSet>
      <dgm:spPr/>
      <dgm:t>
        <a:bodyPr/>
        <a:lstStyle/>
        <a:p>
          <a:endParaRPr lang="zh-CN" altLang="en-US"/>
        </a:p>
      </dgm:t>
    </dgm:pt>
    <dgm:pt modelId="{D64D6897-8118-4440-AC37-08496D544BEC}" type="pres">
      <dgm:prSet presAssocID="{6926FF85-F370-4038-B884-D859F0E96DD9}" presName="negativeSpace" presStyleCnt="0"/>
      <dgm:spPr/>
    </dgm:pt>
    <dgm:pt modelId="{3B8705E7-6B56-431D-BEC1-EEE9E2F2ED7E}" type="pres">
      <dgm:prSet presAssocID="{6926FF85-F370-4038-B884-D859F0E96DD9}" presName="childText" presStyleLbl="conFgAcc1" presStyleIdx="2" presStyleCnt="6">
        <dgm:presLayoutVars>
          <dgm:bulletEnabled val="1"/>
        </dgm:presLayoutVars>
      </dgm:prSet>
      <dgm:spPr/>
    </dgm:pt>
    <dgm:pt modelId="{220FF320-8621-4FE5-A7DE-22D32FF639D4}" type="pres">
      <dgm:prSet presAssocID="{143481E7-19BD-4AE6-85BA-5D4ECAE369D4}" presName="spaceBetweenRectangles" presStyleCnt="0"/>
      <dgm:spPr/>
    </dgm:pt>
    <dgm:pt modelId="{38FF453A-6316-4BA3-9687-ACE1800BF925}" type="pres">
      <dgm:prSet presAssocID="{E801C9DF-D2A8-430D-96CF-21818BF828DC}" presName="parentLin" presStyleCnt="0"/>
      <dgm:spPr/>
    </dgm:pt>
    <dgm:pt modelId="{6AFB4BD0-2C01-4465-9020-BAA423BC5720}" type="pres">
      <dgm:prSet presAssocID="{E801C9DF-D2A8-430D-96CF-21818BF828DC}" presName="parentLeftMargin" presStyleLbl="node1" presStyleIdx="2" presStyleCnt="6"/>
      <dgm:spPr/>
      <dgm:t>
        <a:bodyPr/>
        <a:lstStyle/>
        <a:p>
          <a:endParaRPr lang="zh-CN" altLang="en-US"/>
        </a:p>
      </dgm:t>
    </dgm:pt>
    <dgm:pt modelId="{C8B25601-8809-4683-AEC6-2DFFFC4AC9A3}" type="pres">
      <dgm:prSet presAssocID="{E801C9DF-D2A8-430D-96CF-21818BF828DC}" presName="parentText" presStyleLbl="node1" presStyleIdx="3" presStyleCnt="6">
        <dgm:presLayoutVars>
          <dgm:chMax val="0"/>
          <dgm:bulletEnabled val="1"/>
        </dgm:presLayoutVars>
      </dgm:prSet>
      <dgm:spPr/>
      <dgm:t>
        <a:bodyPr/>
        <a:lstStyle/>
        <a:p>
          <a:endParaRPr lang="zh-CN" altLang="en-US"/>
        </a:p>
      </dgm:t>
    </dgm:pt>
    <dgm:pt modelId="{61CB8855-7A4E-4426-98C3-EF91F1BAA82B}" type="pres">
      <dgm:prSet presAssocID="{E801C9DF-D2A8-430D-96CF-21818BF828DC}" presName="negativeSpace" presStyleCnt="0"/>
      <dgm:spPr/>
    </dgm:pt>
    <dgm:pt modelId="{905700DC-E958-4DD9-A222-F9FCB078611F}" type="pres">
      <dgm:prSet presAssocID="{E801C9DF-D2A8-430D-96CF-21818BF828DC}" presName="childText" presStyleLbl="conFgAcc1" presStyleIdx="3" presStyleCnt="6">
        <dgm:presLayoutVars>
          <dgm:bulletEnabled val="1"/>
        </dgm:presLayoutVars>
      </dgm:prSet>
      <dgm:spPr/>
    </dgm:pt>
    <dgm:pt modelId="{5F70208C-1D41-447A-8F50-F07B98DD5241}" type="pres">
      <dgm:prSet presAssocID="{22A8B557-3C07-47B8-90D8-702DC961712A}" presName="spaceBetweenRectangles" presStyleCnt="0"/>
      <dgm:spPr/>
    </dgm:pt>
    <dgm:pt modelId="{F085C9A7-A079-435A-8B2B-F285DD1C43DC}" type="pres">
      <dgm:prSet presAssocID="{0E5A1569-30C8-4DC0-A212-93F91BA22891}" presName="parentLin" presStyleCnt="0"/>
      <dgm:spPr/>
    </dgm:pt>
    <dgm:pt modelId="{A5DAC4FB-DA96-46CC-BD95-6F889D4D8025}" type="pres">
      <dgm:prSet presAssocID="{0E5A1569-30C8-4DC0-A212-93F91BA22891}" presName="parentLeftMargin" presStyleLbl="node1" presStyleIdx="3" presStyleCnt="6"/>
      <dgm:spPr/>
      <dgm:t>
        <a:bodyPr/>
        <a:lstStyle/>
        <a:p>
          <a:endParaRPr lang="zh-CN" altLang="en-US"/>
        </a:p>
      </dgm:t>
    </dgm:pt>
    <dgm:pt modelId="{107D5A88-D611-4BE9-920C-49C60E3EFCC4}" type="pres">
      <dgm:prSet presAssocID="{0E5A1569-30C8-4DC0-A212-93F91BA22891}" presName="parentText" presStyleLbl="node1" presStyleIdx="4" presStyleCnt="6">
        <dgm:presLayoutVars>
          <dgm:chMax val="0"/>
          <dgm:bulletEnabled val="1"/>
        </dgm:presLayoutVars>
      </dgm:prSet>
      <dgm:spPr/>
      <dgm:t>
        <a:bodyPr/>
        <a:lstStyle/>
        <a:p>
          <a:endParaRPr lang="zh-CN" altLang="en-US"/>
        </a:p>
      </dgm:t>
    </dgm:pt>
    <dgm:pt modelId="{E786CE57-FD1E-4B8F-9C3D-904612130801}" type="pres">
      <dgm:prSet presAssocID="{0E5A1569-30C8-4DC0-A212-93F91BA22891}" presName="negativeSpace" presStyleCnt="0"/>
      <dgm:spPr/>
    </dgm:pt>
    <dgm:pt modelId="{0AB87C91-8372-4A93-AD72-D4A95D3105EA}" type="pres">
      <dgm:prSet presAssocID="{0E5A1569-30C8-4DC0-A212-93F91BA22891}" presName="childText" presStyleLbl="conFgAcc1" presStyleIdx="4" presStyleCnt="6">
        <dgm:presLayoutVars>
          <dgm:bulletEnabled val="1"/>
        </dgm:presLayoutVars>
      </dgm:prSet>
      <dgm:spPr/>
    </dgm:pt>
    <dgm:pt modelId="{A76D91F0-4C06-4E26-8760-1AA77D9E6E3F}" type="pres">
      <dgm:prSet presAssocID="{959D8CA4-1CE4-494A-B192-8FA772C16C46}" presName="spaceBetweenRectangles" presStyleCnt="0"/>
      <dgm:spPr/>
    </dgm:pt>
    <dgm:pt modelId="{3E89D3A0-58AE-4B26-9867-4B6738471620}" type="pres">
      <dgm:prSet presAssocID="{BAAB8153-B676-479A-A71C-479E591EE0EB}" presName="parentLin" presStyleCnt="0"/>
      <dgm:spPr/>
    </dgm:pt>
    <dgm:pt modelId="{63A568A6-BF6A-48B5-A963-92F1657C1E0C}" type="pres">
      <dgm:prSet presAssocID="{BAAB8153-B676-479A-A71C-479E591EE0EB}" presName="parentLeftMargin" presStyleLbl="node1" presStyleIdx="4" presStyleCnt="6"/>
      <dgm:spPr/>
      <dgm:t>
        <a:bodyPr/>
        <a:lstStyle/>
        <a:p>
          <a:endParaRPr lang="zh-CN" altLang="en-US"/>
        </a:p>
      </dgm:t>
    </dgm:pt>
    <dgm:pt modelId="{7295BDEF-8CDC-4E3E-8622-B9500867440A}" type="pres">
      <dgm:prSet presAssocID="{BAAB8153-B676-479A-A71C-479E591EE0EB}" presName="parentText" presStyleLbl="node1" presStyleIdx="5" presStyleCnt="6">
        <dgm:presLayoutVars>
          <dgm:chMax val="0"/>
          <dgm:bulletEnabled val="1"/>
        </dgm:presLayoutVars>
      </dgm:prSet>
      <dgm:spPr/>
      <dgm:t>
        <a:bodyPr/>
        <a:lstStyle/>
        <a:p>
          <a:endParaRPr lang="zh-CN" altLang="en-US"/>
        </a:p>
      </dgm:t>
    </dgm:pt>
    <dgm:pt modelId="{95DC7A8C-4423-479E-A057-A9F1A88E709A}" type="pres">
      <dgm:prSet presAssocID="{BAAB8153-B676-479A-A71C-479E591EE0EB}" presName="negativeSpace" presStyleCnt="0"/>
      <dgm:spPr/>
    </dgm:pt>
    <dgm:pt modelId="{24F4517F-9ED9-46B2-9E73-134C9FBC13A0}" type="pres">
      <dgm:prSet presAssocID="{BAAB8153-B676-479A-A71C-479E591EE0EB}" presName="childText" presStyleLbl="conFgAcc1" presStyleIdx="5" presStyleCnt="6">
        <dgm:presLayoutVars>
          <dgm:bulletEnabled val="1"/>
        </dgm:presLayoutVars>
      </dgm:prSet>
      <dgm:spPr/>
    </dgm:pt>
  </dgm:ptLst>
  <dgm:cxnLst>
    <dgm:cxn modelId="{871CA2B0-CDE9-47C8-A0CA-C21A898DE250}" type="presOf" srcId="{EEBDD6DF-DA72-47BB-8B03-0D003A16AF42}" destId="{F9155E08-FCDA-4121-A01F-9EDFD8D21B14}" srcOrd="0" destOrd="0" presId="urn:microsoft.com/office/officeart/2005/8/layout/list1"/>
    <dgm:cxn modelId="{F40DD938-8DC0-4625-9454-F78B16FA2D03}" type="presOf" srcId="{BAAB8153-B676-479A-A71C-479E591EE0EB}" destId="{7295BDEF-8CDC-4E3E-8622-B9500867440A}" srcOrd="1" destOrd="0" presId="urn:microsoft.com/office/officeart/2005/8/layout/list1"/>
    <dgm:cxn modelId="{C7C66474-1BD1-4346-B003-2E22BE78F02F}" type="presOf" srcId="{E801C9DF-D2A8-430D-96CF-21818BF828DC}" destId="{6AFB4BD0-2C01-4465-9020-BAA423BC5720}" srcOrd="0" destOrd="0" presId="urn:microsoft.com/office/officeart/2005/8/layout/list1"/>
    <dgm:cxn modelId="{718A0E6B-19CD-4FD4-98CC-DC104F6A7A81}" type="presOf" srcId="{7843AD14-92C7-4BC3-BE95-E59D95FBA81C}" destId="{BE7964B7-D43C-41BB-9636-D43B00F9CEA4}" srcOrd="0" destOrd="0" presId="urn:microsoft.com/office/officeart/2005/8/layout/list1"/>
    <dgm:cxn modelId="{73FE7FB5-1F2E-4D2B-B070-D4401A3550EA}" type="presOf" srcId="{3AE08686-E673-4767-BB90-7DE693ECBF8B}" destId="{0615C865-A4B7-443B-BBAE-9DE8D14A8191}" srcOrd="1" destOrd="0" presId="urn:microsoft.com/office/officeart/2005/8/layout/list1"/>
    <dgm:cxn modelId="{F5C93ED3-5B52-44C0-BB2E-9F0695C15A01}" type="presOf" srcId="{6926FF85-F370-4038-B884-D859F0E96DD9}" destId="{F96F92A4-4C8F-4FD3-84CA-72E65C93B171}" srcOrd="1" destOrd="0" presId="urn:microsoft.com/office/officeart/2005/8/layout/list1"/>
    <dgm:cxn modelId="{4A8D7C36-EF05-494E-AFB4-DA3B501BF68A}" type="presOf" srcId="{0E5A1569-30C8-4DC0-A212-93F91BA22891}" destId="{A5DAC4FB-DA96-46CC-BD95-6F889D4D8025}" srcOrd="0" destOrd="0" presId="urn:microsoft.com/office/officeart/2005/8/layout/list1"/>
    <dgm:cxn modelId="{84A16F21-0540-4793-8CFB-8F2C10CAC7F4}" type="presOf" srcId="{3AE08686-E673-4767-BB90-7DE693ECBF8B}" destId="{46500D95-B618-49A9-9AB7-72CE1C7C1283}" srcOrd="0" destOrd="0" presId="urn:microsoft.com/office/officeart/2005/8/layout/list1"/>
    <dgm:cxn modelId="{6B4A805D-8546-408F-9073-0FFF5CD5BFAD}" srcId="{7843AD14-92C7-4BC3-BE95-E59D95FBA81C}" destId="{BAAB8153-B676-479A-A71C-479E591EE0EB}" srcOrd="5" destOrd="0" parTransId="{F8E416D1-2610-4A8C-8F75-FAC273B753F7}" sibTransId="{EE82348E-042A-4910-B967-B03EBFC96FE4}"/>
    <dgm:cxn modelId="{03AD37A8-AC1C-4558-9D0E-27AA4185E58E}" srcId="{7843AD14-92C7-4BC3-BE95-E59D95FBA81C}" destId="{6926FF85-F370-4038-B884-D859F0E96DD9}" srcOrd="2" destOrd="0" parTransId="{E10E83B5-50F1-4158-B74D-59B830B9202F}" sibTransId="{143481E7-19BD-4AE6-85BA-5D4ECAE369D4}"/>
    <dgm:cxn modelId="{44FD4B37-A024-4DC9-9D08-1D6A8D146CF0}" type="presOf" srcId="{6926FF85-F370-4038-B884-D859F0E96DD9}" destId="{7C290442-9259-4EB7-BCFA-6B2717592143}" srcOrd="0" destOrd="0" presId="urn:microsoft.com/office/officeart/2005/8/layout/list1"/>
    <dgm:cxn modelId="{7FF2EEED-61BF-4540-BAB5-7AB59B424489}" srcId="{7843AD14-92C7-4BC3-BE95-E59D95FBA81C}" destId="{3AE08686-E673-4767-BB90-7DE693ECBF8B}" srcOrd="1" destOrd="0" parTransId="{32AB0494-46C7-4EFD-A29A-EAC276812D71}" sibTransId="{43B8E9B7-A244-4CEE-899A-9BF7A2DE9B59}"/>
    <dgm:cxn modelId="{D3ACE8EE-031E-4DDF-86FB-7A1E0D1BE9BE}" srcId="{7843AD14-92C7-4BC3-BE95-E59D95FBA81C}" destId="{E801C9DF-D2A8-430D-96CF-21818BF828DC}" srcOrd="3" destOrd="0" parTransId="{5C8084C2-D343-4901-8C1D-9B3CDE829AA7}" sibTransId="{22A8B557-3C07-47B8-90D8-702DC961712A}"/>
    <dgm:cxn modelId="{69318626-1FE3-4799-BBE8-37C6CECA0AA2}" srcId="{7843AD14-92C7-4BC3-BE95-E59D95FBA81C}" destId="{EEBDD6DF-DA72-47BB-8B03-0D003A16AF42}" srcOrd="0" destOrd="0" parTransId="{3B195A8C-1DA9-4772-AF67-52CFCF7F72C5}" sibTransId="{5AA87FC9-50BB-425C-A5F7-D425AE426ACA}"/>
    <dgm:cxn modelId="{593DE2FE-0A7E-480D-8067-418FB05EDBD6}" srcId="{7843AD14-92C7-4BC3-BE95-E59D95FBA81C}" destId="{0E5A1569-30C8-4DC0-A212-93F91BA22891}" srcOrd="4" destOrd="0" parTransId="{7D8F055F-5A4E-447C-B087-77B5030C59E7}" sibTransId="{959D8CA4-1CE4-494A-B192-8FA772C16C46}"/>
    <dgm:cxn modelId="{79508AD1-93A5-453C-A398-D85607DF9AED}" type="presOf" srcId="{BAAB8153-B676-479A-A71C-479E591EE0EB}" destId="{63A568A6-BF6A-48B5-A963-92F1657C1E0C}" srcOrd="0" destOrd="0" presId="urn:microsoft.com/office/officeart/2005/8/layout/list1"/>
    <dgm:cxn modelId="{88D719AC-E0D2-45CA-BC38-44FA77EAC5C5}" type="presOf" srcId="{EEBDD6DF-DA72-47BB-8B03-0D003A16AF42}" destId="{CFC912E2-5557-4A83-ADB9-7755FD53B036}" srcOrd="1" destOrd="0" presId="urn:microsoft.com/office/officeart/2005/8/layout/list1"/>
    <dgm:cxn modelId="{EFAEC77D-E633-4E4D-AB0C-3706D43D8F32}" type="presOf" srcId="{E801C9DF-D2A8-430D-96CF-21818BF828DC}" destId="{C8B25601-8809-4683-AEC6-2DFFFC4AC9A3}" srcOrd="1" destOrd="0" presId="urn:microsoft.com/office/officeart/2005/8/layout/list1"/>
    <dgm:cxn modelId="{61A44FCF-24A2-49B7-B1E6-D714A637480B}" type="presOf" srcId="{0E5A1569-30C8-4DC0-A212-93F91BA22891}" destId="{107D5A88-D611-4BE9-920C-49C60E3EFCC4}" srcOrd="1" destOrd="0" presId="urn:microsoft.com/office/officeart/2005/8/layout/list1"/>
    <dgm:cxn modelId="{A513E02B-03A1-4E08-8AA6-AAF3E498E5A6}" type="presParOf" srcId="{BE7964B7-D43C-41BB-9636-D43B00F9CEA4}" destId="{A763B050-8811-4F3F-8C56-D6D5D62B3505}" srcOrd="0" destOrd="0" presId="urn:microsoft.com/office/officeart/2005/8/layout/list1"/>
    <dgm:cxn modelId="{4E52097D-4289-4427-B1B6-2FBB76A067CF}" type="presParOf" srcId="{A763B050-8811-4F3F-8C56-D6D5D62B3505}" destId="{F9155E08-FCDA-4121-A01F-9EDFD8D21B14}" srcOrd="0" destOrd="0" presId="urn:microsoft.com/office/officeart/2005/8/layout/list1"/>
    <dgm:cxn modelId="{0FCF9C0D-BDFB-4DFE-927B-55205508E632}" type="presParOf" srcId="{A763B050-8811-4F3F-8C56-D6D5D62B3505}" destId="{CFC912E2-5557-4A83-ADB9-7755FD53B036}" srcOrd="1" destOrd="0" presId="urn:microsoft.com/office/officeart/2005/8/layout/list1"/>
    <dgm:cxn modelId="{656DC855-609D-4450-8B17-276866F7FA55}" type="presParOf" srcId="{BE7964B7-D43C-41BB-9636-D43B00F9CEA4}" destId="{945316F9-79D7-4A95-A105-C0B6CED2E448}" srcOrd="1" destOrd="0" presId="urn:microsoft.com/office/officeart/2005/8/layout/list1"/>
    <dgm:cxn modelId="{10C07120-8980-471C-A40A-04F9F8FA7F68}" type="presParOf" srcId="{BE7964B7-D43C-41BB-9636-D43B00F9CEA4}" destId="{551BE141-DF67-4281-8965-5A48CB1511C6}" srcOrd="2" destOrd="0" presId="urn:microsoft.com/office/officeart/2005/8/layout/list1"/>
    <dgm:cxn modelId="{697A209A-AA87-46A9-BCD8-670CBD835879}" type="presParOf" srcId="{BE7964B7-D43C-41BB-9636-D43B00F9CEA4}" destId="{83158E81-8C03-4BB2-81F3-58FE75F2397F}" srcOrd="3" destOrd="0" presId="urn:microsoft.com/office/officeart/2005/8/layout/list1"/>
    <dgm:cxn modelId="{EAA4244F-7AA1-4A21-9B6F-6C8F07B29CFE}" type="presParOf" srcId="{BE7964B7-D43C-41BB-9636-D43B00F9CEA4}" destId="{B420226F-3EE8-45A4-83F3-A48B0CC3F316}" srcOrd="4" destOrd="0" presId="urn:microsoft.com/office/officeart/2005/8/layout/list1"/>
    <dgm:cxn modelId="{94492D5A-E0AA-4A15-A08E-A9CE4ADA2BE3}" type="presParOf" srcId="{B420226F-3EE8-45A4-83F3-A48B0CC3F316}" destId="{46500D95-B618-49A9-9AB7-72CE1C7C1283}" srcOrd="0" destOrd="0" presId="urn:microsoft.com/office/officeart/2005/8/layout/list1"/>
    <dgm:cxn modelId="{649D91E5-1B67-4864-9D5C-A597771D4333}" type="presParOf" srcId="{B420226F-3EE8-45A4-83F3-A48B0CC3F316}" destId="{0615C865-A4B7-443B-BBAE-9DE8D14A8191}" srcOrd="1" destOrd="0" presId="urn:microsoft.com/office/officeart/2005/8/layout/list1"/>
    <dgm:cxn modelId="{AC7BA03B-3276-4E5C-9E65-E40699E22655}" type="presParOf" srcId="{BE7964B7-D43C-41BB-9636-D43B00F9CEA4}" destId="{BA635CE5-DBE6-4426-A279-88686669C834}" srcOrd="5" destOrd="0" presId="urn:microsoft.com/office/officeart/2005/8/layout/list1"/>
    <dgm:cxn modelId="{B0048DCA-4110-483D-9062-EEC923AB53AC}" type="presParOf" srcId="{BE7964B7-D43C-41BB-9636-D43B00F9CEA4}" destId="{C1390879-8E26-41EA-BF73-1550DF09A499}" srcOrd="6" destOrd="0" presId="urn:microsoft.com/office/officeart/2005/8/layout/list1"/>
    <dgm:cxn modelId="{31857F78-8EFE-49E5-86D4-035F4A61D62B}" type="presParOf" srcId="{BE7964B7-D43C-41BB-9636-D43B00F9CEA4}" destId="{3501A745-0C5D-463E-9D28-3AEDE7408865}" srcOrd="7" destOrd="0" presId="urn:microsoft.com/office/officeart/2005/8/layout/list1"/>
    <dgm:cxn modelId="{26A1E790-D4CC-4FF3-B4F6-DAE970212D7E}" type="presParOf" srcId="{BE7964B7-D43C-41BB-9636-D43B00F9CEA4}" destId="{823225E0-3F1A-44D7-A982-1F797F147264}" srcOrd="8" destOrd="0" presId="urn:microsoft.com/office/officeart/2005/8/layout/list1"/>
    <dgm:cxn modelId="{AC38DD8C-334C-4ECA-9912-15F83B2D5281}" type="presParOf" srcId="{823225E0-3F1A-44D7-A982-1F797F147264}" destId="{7C290442-9259-4EB7-BCFA-6B2717592143}" srcOrd="0" destOrd="0" presId="urn:microsoft.com/office/officeart/2005/8/layout/list1"/>
    <dgm:cxn modelId="{30E0ECEF-5828-4388-A29B-14C22A85F449}" type="presParOf" srcId="{823225E0-3F1A-44D7-A982-1F797F147264}" destId="{F96F92A4-4C8F-4FD3-84CA-72E65C93B171}" srcOrd="1" destOrd="0" presId="urn:microsoft.com/office/officeart/2005/8/layout/list1"/>
    <dgm:cxn modelId="{EF33D337-7B31-4A52-8401-8A256604F410}" type="presParOf" srcId="{BE7964B7-D43C-41BB-9636-D43B00F9CEA4}" destId="{D64D6897-8118-4440-AC37-08496D544BEC}" srcOrd="9" destOrd="0" presId="urn:microsoft.com/office/officeart/2005/8/layout/list1"/>
    <dgm:cxn modelId="{596F5418-DDC5-4450-8BC3-C54CBF618487}" type="presParOf" srcId="{BE7964B7-D43C-41BB-9636-D43B00F9CEA4}" destId="{3B8705E7-6B56-431D-BEC1-EEE9E2F2ED7E}" srcOrd="10" destOrd="0" presId="urn:microsoft.com/office/officeart/2005/8/layout/list1"/>
    <dgm:cxn modelId="{F0138B71-D2DD-4A43-B653-6114C1275102}" type="presParOf" srcId="{BE7964B7-D43C-41BB-9636-D43B00F9CEA4}" destId="{220FF320-8621-4FE5-A7DE-22D32FF639D4}" srcOrd="11" destOrd="0" presId="urn:microsoft.com/office/officeart/2005/8/layout/list1"/>
    <dgm:cxn modelId="{65CFA31C-4781-485E-A56A-001062ECBA3D}" type="presParOf" srcId="{BE7964B7-D43C-41BB-9636-D43B00F9CEA4}" destId="{38FF453A-6316-4BA3-9687-ACE1800BF925}" srcOrd="12" destOrd="0" presId="urn:microsoft.com/office/officeart/2005/8/layout/list1"/>
    <dgm:cxn modelId="{D2201B10-6E0B-41B8-B4C9-3EB4525E9C3D}" type="presParOf" srcId="{38FF453A-6316-4BA3-9687-ACE1800BF925}" destId="{6AFB4BD0-2C01-4465-9020-BAA423BC5720}" srcOrd="0" destOrd="0" presId="urn:microsoft.com/office/officeart/2005/8/layout/list1"/>
    <dgm:cxn modelId="{AEC891BA-7F36-434A-B6B2-B6AD94ADBBA1}" type="presParOf" srcId="{38FF453A-6316-4BA3-9687-ACE1800BF925}" destId="{C8B25601-8809-4683-AEC6-2DFFFC4AC9A3}" srcOrd="1" destOrd="0" presId="urn:microsoft.com/office/officeart/2005/8/layout/list1"/>
    <dgm:cxn modelId="{67E9E676-4B55-4089-A843-170D3F7F5DF5}" type="presParOf" srcId="{BE7964B7-D43C-41BB-9636-D43B00F9CEA4}" destId="{61CB8855-7A4E-4426-98C3-EF91F1BAA82B}" srcOrd="13" destOrd="0" presId="urn:microsoft.com/office/officeart/2005/8/layout/list1"/>
    <dgm:cxn modelId="{3381DCE0-CAD0-4106-A34B-59206A77A059}" type="presParOf" srcId="{BE7964B7-D43C-41BB-9636-D43B00F9CEA4}" destId="{905700DC-E958-4DD9-A222-F9FCB078611F}" srcOrd="14" destOrd="0" presId="urn:microsoft.com/office/officeart/2005/8/layout/list1"/>
    <dgm:cxn modelId="{16A6164D-A3A1-4A13-A0E4-9BED72B2B5CD}" type="presParOf" srcId="{BE7964B7-D43C-41BB-9636-D43B00F9CEA4}" destId="{5F70208C-1D41-447A-8F50-F07B98DD5241}" srcOrd="15" destOrd="0" presId="urn:microsoft.com/office/officeart/2005/8/layout/list1"/>
    <dgm:cxn modelId="{7D708A08-9590-4037-8A6C-2F84358A118C}" type="presParOf" srcId="{BE7964B7-D43C-41BB-9636-D43B00F9CEA4}" destId="{F085C9A7-A079-435A-8B2B-F285DD1C43DC}" srcOrd="16" destOrd="0" presId="urn:microsoft.com/office/officeart/2005/8/layout/list1"/>
    <dgm:cxn modelId="{04235558-E202-446C-BD97-0CB21EAB8264}" type="presParOf" srcId="{F085C9A7-A079-435A-8B2B-F285DD1C43DC}" destId="{A5DAC4FB-DA96-46CC-BD95-6F889D4D8025}" srcOrd="0" destOrd="0" presId="urn:microsoft.com/office/officeart/2005/8/layout/list1"/>
    <dgm:cxn modelId="{2941349D-97B8-4817-AA6F-B36F204829BE}" type="presParOf" srcId="{F085C9A7-A079-435A-8B2B-F285DD1C43DC}" destId="{107D5A88-D611-4BE9-920C-49C60E3EFCC4}" srcOrd="1" destOrd="0" presId="urn:microsoft.com/office/officeart/2005/8/layout/list1"/>
    <dgm:cxn modelId="{E44A4C8B-A380-442A-BD6E-35526490F8AA}" type="presParOf" srcId="{BE7964B7-D43C-41BB-9636-D43B00F9CEA4}" destId="{E786CE57-FD1E-4B8F-9C3D-904612130801}" srcOrd="17" destOrd="0" presId="urn:microsoft.com/office/officeart/2005/8/layout/list1"/>
    <dgm:cxn modelId="{6C9B8544-342F-47BA-BAC8-F6862594FDDE}" type="presParOf" srcId="{BE7964B7-D43C-41BB-9636-D43B00F9CEA4}" destId="{0AB87C91-8372-4A93-AD72-D4A95D3105EA}" srcOrd="18" destOrd="0" presId="urn:microsoft.com/office/officeart/2005/8/layout/list1"/>
    <dgm:cxn modelId="{85936651-F896-4D66-ACEB-1ACC74F07B32}" type="presParOf" srcId="{BE7964B7-D43C-41BB-9636-D43B00F9CEA4}" destId="{A76D91F0-4C06-4E26-8760-1AA77D9E6E3F}" srcOrd="19" destOrd="0" presId="urn:microsoft.com/office/officeart/2005/8/layout/list1"/>
    <dgm:cxn modelId="{3C5822AC-74F9-4556-9DDC-171C96F0C374}" type="presParOf" srcId="{BE7964B7-D43C-41BB-9636-D43B00F9CEA4}" destId="{3E89D3A0-58AE-4B26-9867-4B6738471620}" srcOrd="20" destOrd="0" presId="urn:microsoft.com/office/officeart/2005/8/layout/list1"/>
    <dgm:cxn modelId="{DB77EAB5-6DED-4F26-8D3D-9724EBA28D39}" type="presParOf" srcId="{3E89D3A0-58AE-4B26-9867-4B6738471620}" destId="{63A568A6-BF6A-48B5-A963-92F1657C1E0C}" srcOrd="0" destOrd="0" presId="urn:microsoft.com/office/officeart/2005/8/layout/list1"/>
    <dgm:cxn modelId="{6C43FCFC-462F-4356-91E8-3F54E0DC3E7C}" type="presParOf" srcId="{3E89D3A0-58AE-4B26-9867-4B6738471620}" destId="{7295BDEF-8CDC-4E3E-8622-B9500867440A}" srcOrd="1" destOrd="0" presId="urn:microsoft.com/office/officeart/2005/8/layout/list1"/>
    <dgm:cxn modelId="{3E1FE5C1-3781-4943-B5EC-EC0DE53C3604}" type="presParOf" srcId="{BE7964B7-D43C-41BB-9636-D43B00F9CEA4}" destId="{95DC7A8C-4423-479E-A057-A9F1A88E709A}" srcOrd="21" destOrd="0" presId="urn:microsoft.com/office/officeart/2005/8/layout/list1"/>
    <dgm:cxn modelId="{7D26122F-0383-489C-A6C4-5CEE8182021F}" type="presParOf" srcId="{BE7964B7-D43C-41BB-9636-D43B00F9CEA4}" destId="{24F4517F-9ED9-46B2-9E73-134C9FBC13A0}"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CAE44E-6785-47C1-9535-9AD9E4798789}"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zh-CN" altLang="en-US"/>
        </a:p>
      </dgm:t>
    </dgm:pt>
    <dgm:pt modelId="{D89026E8-9412-4A82-8E97-1F97C8E83B72}">
      <dgm:prSet custT="1"/>
      <dgm:spPr/>
      <dgm:t>
        <a:bodyPr/>
        <a:lstStyle/>
        <a:p>
          <a:pPr rtl="0"/>
          <a:r>
            <a:rPr lang="zh-CN" sz="1800" dirty="0" smtClean="0"/>
            <a:t>政府补贴对企业专利产出的影响的相关文献</a:t>
          </a:r>
          <a:r>
            <a:rPr lang="en-US" altLang="zh-CN" sz="1800" dirty="0" smtClean="0"/>
            <a:t>-</a:t>
          </a:r>
          <a:r>
            <a:rPr lang="zh-CN" sz="1800" dirty="0" smtClean="0"/>
            <a:t>政府补贴是有助于提高企业专利产出效率，但并不意味着高额的补贴就一定能换来同等的效果</a:t>
          </a:r>
          <a:endParaRPr lang="zh-CN" sz="1800" dirty="0"/>
        </a:p>
      </dgm:t>
    </dgm:pt>
    <dgm:pt modelId="{78C2C1CC-44E6-4D51-9883-BECA0887911D}" type="parTrans" cxnId="{CF0EDBD1-0B5E-425B-81AF-92F5ED511E88}">
      <dgm:prSet/>
      <dgm:spPr/>
      <dgm:t>
        <a:bodyPr/>
        <a:lstStyle/>
        <a:p>
          <a:endParaRPr lang="zh-CN" altLang="en-US"/>
        </a:p>
      </dgm:t>
    </dgm:pt>
    <dgm:pt modelId="{F32C6FDD-586C-430F-AC90-B19A0E295C76}" type="sibTrans" cxnId="{CF0EDBD1-0B5E-425B-81AF-92F5ED511E88}">
      <dgm:prSet/>
      <dgm:spPr/>
      <dgm:t>
        <a:bodyPr/>
        <a:lstStyle/>
        <a:p>
          <a:endParaRPr lang="zh-CN" altLang="en-US"/>
        </a:p>
      </dgm:t>
    </dgm:pt>
    <dgm:pt modelId="{6D5BE765-3A9F-4E9F-BD94-97DD69ABC18D}">
      <dgm:prSet custT="1"/>
      <dgm:spPr/>
      <dgm:t>
        <a:bodyPr/>
        <a:lstStyle/>
        <a:p>
          <a:pPr rtl="0"/>
          <a:r>
            <a:rPr lang="zh-CN" sz="2000" b="0" dirty="0" smtClean="0"/>
            <a:t>企业研发投入对企业成长性的影响相关文献</a:t>
          </a:r>
          <a:r>
            <a:rPr lang="en-US" altLang="zh-CN" sz="2000" dirty="0" smtClean="0"/>
            <a:t>--</a:t>
          </a:r>
          <a:r>
            <a:rPr lang="zh-CN" sz="2000" dirty="0" smtClean="0"/>
            <a:t>研发投入的增加可以有助于企业提高经济效益，增加企业价值</a:t>
          </a:r>
          <a:endParaRPr lang="zh-CN" altLang="en-US" sz="2000" dirty="0"/>
        </a:p>
      </dgm:t>
    </dgm:pt>
    <dgm:pt modelId="{0E38F9EE-2B57-4C6C-B0FB-C4A9D55E1ACD}" type="parTrans" cxnId="{9F48AF93-1B72-41C6-A728-5725E705841C}">
      <dgm:prSet/>
      <dgm:spPr/>
      <dgm:t>
        <a:bodyPr/>
        <a:lstStyle/>
        <a:p>
          <a:endParaRPr lang="zh-CN" altLang="en-US"/>
        </a:p>
      </dgm:t>
    </dgm:pt>
    <dgm:pt modelId="{FB453C30-2F0D-4983-A1EE-2D06301B8150}" type="sibTrans" cxnId="{9F48AF93-1B72-41C6-A728-5725E705841C}">
      <dgm:prSet/>
      <dgm:spPr/>
      <dgm:t>
        <a:bodyPr/>
        <a:lstStyle/>
        <a:p>
          <a:endParaRPr lang="zh-CN" altLang="en-US"/>
        </a:p>
      </dgm:t>
    </dgm:pt>
    <dgm:pt modelId="{8CC886FB-945E-4E28-96F2-7F0C2290739D}">
      <dgm:prSet custT="1"/>
      <dgm:spPr/>
      <dgm:t>
        <a:bodyPr/>
        <a:lstStyle/>
        <a:p>
          <a:r>
            <a:rPr lang="zh-CN" sz="2000" b="1" dirty="0" smtClean="0"/>
            <a:t>企业研发投入与专利产出之间相关性的研究综述</a:t>
          </a:r>
          <a:r>
            <a:rPr lang="en-US" altLang="zh-CN" sz="2000" b="1" dirty="0" smtClean="0"/>
            <a:t>--</a:t>
          </a:r>
          <a:r>
            <a:rPr lang="zh-CN" sz="2000" dirty="0" smtClean="0"/>
            <a:t>企业研发投入能显著提高创新活动的专利产出</a:t>
          </a:r>
          <a:endParaRPr lang="zh-CN" altLang="en-US" sz="2000" dirty="0"/>
        </a:p>
      </dgm:t>
    </dgm:pt>
    <dgm:pt modelId="{2E962961-CDE7-4FCD-9FDA-7624F7B02E0F}" type="parTrans" cxnId="{987010AF-C82C-441D-83E8-E4142D858F86}">
      <dgm:prSet/>
      <dgm:spPr/>
      <dgm:t>
        <a:bodyPr/>
        <a:lstStyle/>
        <a:p>
          <a:endParaRPr lang="zh-CN" altLang="en-US"/>
        </a:p>
      </dgm:t>
    </dgm:pt>
    <dgm:pt modelId="{78E287E9-8F17-407A-8833-138105A8B023}" type="sibTrans" cxnId="{987010AF-C82C-441D-83E8-E4142D858F86}">
      <dgm:prSet/>
      <dgm:spPr/>
      <dgm:t>
        <a:bodyPr/>
        <a:lstStyle/>
        <a:p>
          <a:endParaRPr lang="zh-CN" altLang="en-US"/>
        </a:p>
      </dgm:t>
    </dgm:pt>
    <dgm:pt modelId="{CC7825B5-8205-4B59-B7F8-2001C711AA25}">
      <dgm:prSet custT="1"/>
      <dgm:spPr/>
      <dgm:t>
        <a:bodyPr/>
        <a:lstStyle/>
        <a:p>
          <a:r>
            <a:rPr lang="zh-CN" sz="2000" b="1" dirty="0" smtClean="0"/>
            <a:t>企业专利产出对企业成长性的影响的相关文献</a:t>
          </a:r>
          <a:r>
            <a:rPr lang="en-US" altLang="zh-CN" sz="2000" b="1" dirty="0" smtClean="0"/>
            <a:t>--</a:t>
          </a:r>
          <a:r>
            <a:rPr lang="zh-CN" sz="2000" dirty="0" smtClean="0"/>
            <a:t>企业专利产出能有效提高企业绩效的结论</a:t>
          </a:r>
          <a:endParaRPr lang="zh-CN" altLang="en-US" sz="2000" dirty="0"/>
        </a:p>
      </dgm:t>
    </dgm:pt>
    <dgm:pt modelId="{B8036243-E43C-445C-A1DE-1E1A165C96BC}" type="parTrans" cxnId="{2E86639F-94B2-4F41-9B9E-38557C069BAD}">
      <dgm:prSet/>
      <dgm:spPr/>
      <dgm:t>
        <a:bodyPr/>
        <a:lstStyle/>
        <a:p>
          <a:endParaRPr lang="zh-CN" altLang="en-US"/>
        </a:p>
      </dgm:t>
    </dgm:pt>
    <dgm:pt modelId="{22C86F44-2815-4FDA-9C2D-9D9C479A7F49}" type="sibTrans" cxnId="{2E86639F-94B2-4F41-9B9E-38557C069BAD}">
      <dgm:prSet/>
      <dgm:spPr/>
      <dgm:t>
        <a:bodyPr/>
        <a:lstStyle/>
        <a:p>
          <a:endParaRPr lang="zh-CN" altLang="en-US"/>
        </a:p>
      </dgm:t>
    </dgm:pt>
    <dgm:pt modelId="{9E47B846-30AE-40A1-88C8-1B2B8E4F7710}">
      <dgm:prSet custT="1"/>
      <dgm:spPr/>
      <dgm:t>
        <a:bodyPr/>
        <a:lstStyle/>
        <a:p>
          <a:r>
            <a:rPr lang="zh-CN" sz="2000" b="0" dirty="0" smtClean="0"/>
            <a:t>政府补贴对研发投入的影响的相关文献</a:t>
          </a:r>
          <a:r>
            <a:rPr lang="en-US" altLang="zh-CN" sz="2000" b="0" dirty="0" smtClean="0"/>
            <a:t>--</a:t>
          </a:r>
          <a:r>
            <a:rPr lang="zh-CN" sz="2000" dirty="0" smtClean="0"/>
            <a:t>大致分为三类：一是政府补贴对研发投入具有挤入效应；二是政府补贴对研发投入具有挤出效应；三是政府补贴对研发投入的影响</a:t>
          </a:r>
          <a:r>
            <a:rPr lang="zh-CN" altLang="en-US" sz="2000" dirty="0" smtClean="0"/>
            <a:t>具</a:t>
          </a:r>
          <a:r>
            <a:rPr lang="zh-CN" sz="2000" dirty="0" smtClean="0"/>
            <a:t>有不确定性</a:t>
          </a:r>
          <a:r>
            <a:rPr lang="zh-CN" sz="1800" dirty="0" smtClean="0"/>
            <a:t>。</a:t>
          </a:r>
          <a:endParaRPr lang="zh-CN" altLang="en-US" sz="1800" dirty="0"/>
        </a:p>
      </dgm:t>
    </dgm:pt>
    <dgm:pt modelId="{66BE6C5A-A582-4609-B65D-5067ABE6AF5A}" type="parTrans" cxnId="{684F69F2-77BA-40F7-9523-B0E5AE6F1B37}">
      <dgm:prSet/>
      <dgm:spPr/>
      <dgm:t>
        <a:bodyPr/>
        <a:lstStyle/>
        <a:p>
          <a:endParaRPr lang="zh-CN" altLang="en-US"/>
        </a:p>
      </dgm:t>
    </dgm:pt>
    <dgm:pt modelId="{96F7514E-3882-4B8E-8631-3AF33DDA3E22}" type="sibTrans" cxnId="{684F69F2-77BA-40F7-9523-B0E5AE6F1B37}">
      <dgm:prSet/>
      <dgm:spPr/>
      <dgm:t>
        <a:bodyPr/>
        <a:lstStyle/>
        <a:p>
          <a:endParaRPr lang="zh-CN" altLang="en-US"/>
        </a:p>
      </dgm:t>
    </dgm:pt>
    <dgm:pt modelId="{D408B826-2733-4B82-AA09-9981B65BBE95}" type="pres">
      <dgm:prSet presAssocID="{D1CAE44E-6785-47C1-9535-9AD9E4798789}" presName="diagram" presStyleCnt="0">
        <dgm:presLayoutVars>
          <dgm:chMax val="1"/>
          <dgm:dir/>
          <dgm:animLvl val="ctr"/>
          <dgm:resizeHandles val="exact"/>
        </dgm:presLayoutVars>
      </dgm:prSet>
      <dgm:spPr/>
      <dgm:t>
        <a:bodyPr/>
        <a:lstStyle/>
        <a:p>
          <a:endParaRPr lang="zh-CN" altLang="en-US"/>
        </a:p>
      </dgm:t>
    </dgm:pt>
    <dgm:pt modelId="{E9A790B6-1CE8-45F8-837F-378FD1EB2B62}" type="pres">
      <dgm:prSet presAssocID="{D1CAE44E-6785-47C1-9535-9AD9E4798789}" presName="matrix" presStyleCnt="0"/>
      <dgm:spPr/>
    </dgm:pt>
    <dgm:pt modelId="{3045E8E5-3BF7-4FDF-8F8C-8DB49BF5A695}" type="pres">
      <dgm:prSet presAssocID="{D1CAE44E-6785-47C1-9535-9AD9E4798789}" presName="tile1" presStyleLbl="node1" presStyleIdx="0" presStyleCnt="4"/>
      <dgm:spPr/>
      <dgm:t>
        <a:bodyPr/>
        <a:lstStyle/>
        <a:p>
          <a:endParaRPr lang="zh-CN" altLang="en-US"/>
        </a:p>
      </dgm:t>
    </dgm:pt>
    <dgm:pt modelId="{D866AF89-BF34-42B1-985A-FDA1B30E713E}" type="pres">
      <dgm:prSet presAssocID="{D1CAE44E-6785-47C1-9535-9AD9E4798789}" presName="tile1text" presStyleLbl="node1" presStyleIdx="0" presStyleCnt="4">
        <dgm:presLayoutVars>
          <dgm:chMax val="0"/>
          <dgm:chPref val="0"/>
          <dgm:bulletEnabled val="1"/>
        </dgm:presLayoutVars>
      </dgm:prSet>
      <dgm:spPr/>
      <dgm:t>
        <a:bodyPr/>
        <a:lstStyle/>
        <a:p>
          <a:endParaRPr lang="zh-CN" altLang="en-US"/>
        </a:p>
      </dgm:t>
    </dgm:pt>
    <dgm:pt modelId="{A43D9D86-FF95-4A2F-9731-DC032BB7DE41}" type="pres">
      <dgm:prSet presAssocID="{D1CAE44E-6785-47C1-9535-9AD9E4798789}" presName="tile2" presStyleLbl="node1" presStyleIdx="1" presStyleCnt="4"/>
      <dgm:spPr/>
      <dgm:t>
        <a:bodyPr/>
        <a:lstStyle/>
        <a:p>
          <a:endParaRPr lang="zh-CN" altLang="en-US"/>
        </a:p>
      </dgm:t>
    </dgm:pt>
    <dgm:pt modelId="{92E7B433-8D1B-4923-8CBA-22FBC5DE09DE}" type="pres">
      <dgm:prSet presAssocID="{D1CAE44E-6785-47C1-9535-9AD9E4798789}" presName="tile2text" presStyleLbl="node1" presStyleIdx="1" presStyleCnt="4">
        <dgm:presLayoutVars>
          <dgm:chMax val="0"/>
          <dgm:chPref val="0"/>
          <dgm:bulletEnabled val="1"/>
        </dgm:presLayoutVars>
      </dgm:prSet>
      <dgm:spPr/>
      <dgm:t>
        <a:bodyPr/>
        <a:lstStyle/>
        <a:p>
          <a:endParaRPr lang="zh-CN" altLang="en-US"/>
        </a:p>
      </dgm:t>
    </dgm:pt>
    <dgm:pt modelId="{D029C971-F32D-4608-8A92-8BDFDBAD95BF}" type="pres">
      <dgm:prSet presAssocID="{D1CAE44E-6785-47C1-9535-9AD9E4798789}" presName="tile3" presStyleLbl="node1" presStyleIdx="2" presStyleCnt="4"/>
      <dgm:spPr/>
      <dgm:t>
        <a:bodyPr/>
        <a:lstStyle/>
        <a:p>
          <a:endParaRPr lang="zh-CN" altLang="en-US"/>
        </a:p>
      </dgm:t>
    </dgm:pt>
    <dgm:pt modelId="{7CA9E38F-3F79-46C5-B453-16E6D6CAFBFC}" type="pres">
      <dgm:prSet presAssocID="{D1CAE44E-6785-47C1-9535-9AD9E4798789}" presName="tile3text" presStyleLbl="node1" presStyleIdx="2" presStyleCnt="4">
        <dgm:presLayoutVars>
          <dgm:chMax val="0"/>
          <dgm:chPref val="0"/>
          <dgm:bulletEnabled val="1"/>
        </dgm:presLayoutVars>
      </dgm:prSet>
      <dgm:spPr/>
      <dgm:t>
        <a:bodyPr/>
        <a:lstStyle/>
        <a:p>
          <a:endParaRPr lang="zh-CN" altLang="en-US"/>
        </a:p>
      </dgm:t>
    </dgm:pt>
    <dgm:pt modelId="{F2BEF58F-30D7-4C15-9F38-CE6462DBC5D8}" type="pres">
      <dgm:prSet presAssocID="{D1CAE44E-6785-47C1-9535-9AD9E4798789}" presName="tile4" presStyleLbl="node1" presStyleIdx="3" presStyleCnt="4"/>
      <dgm:spPr/>
      <dgm:t>
        <a:bodyPr/>
        <a:lstStyle/>
        <a:p>
          <a:endParaRPr lang="zh-CN" altLang="en-US"/>
        </a:p>
      </dgm:t>
    </dgm:pt>
    <dgm:pt modelId="{01524F09-FD0C-4443-AEC5-1FDF6F1EADC4}" type="pres">
      <dgm:prSet presAssocID="{D1CAE44E-6785-47C1-9535-9AD9E4798789}" presName="tile4text" presStyleLbl="node1" presStyleIdx="3" presStyleCnt="4">
        <dgm:presLayoutVars>
          <dgm:chMax val="0"/>
          <dgm:chPref val="0"/>
          <dgm:bulletEnabled val="1"/>
        </dgm:presLayoutVars>
      </dgm:prSet>
      <dgm:spPr/>
      <dgm:t>
        <a:bodyPr/>
        <a:lstStyle/>
        <a:p>
          <a:endParaRPr lang="zh-CN" altLang="en-US"/>
        </a:p>
      </dgm:t>
    </dgm:pt>
    <dgm:pt modelId="{9B6CB731-725C-4603-8A8E-D785EFEEAEB1}" type="pres">
      <dgm:prSet presAssocID="{D1CAE44E-6785-47C1-9535-9AD9E4798789}" presName="centerTile" presStyleLbl="fgShp" presStyleIdx="0" presStyleCnt="1" custScaleX="139998" custScaleY="127657" custLinFactNeighborX="-8750" custLinFactNeighborY="-12728">
        <dgm:presLayoutVars>
          <dgm:chMax val="0"/>
          <dgm:chPref val="0"/>
        </dgm:presLayoutVars>
      </dgm:prSet>
      <dgm:spPr/>
      <dgm:t>
        <a:bodyPr/>
        <a:lstStyle/>
        <a:p>
          <a:endParaRPr lang="zh-CN" altLang="en-US"/>
        </a:p>
      </dgm:t>
    </dgm:pt>
  </dgm:ptLst>
  <dgm:cxnLst>
    <dgm:cxn modelId="{2E86639F-94B2-4F41-9B9E-38557C069BAD}" srcId="{D89026E8-9412-4A82-8E97-1F97C8E83B72}" destId="{CC7825B5-8205-4B59-B7F8-2001C711AA25}" srcOrd="2" destOrd="0" parTransId="{B8036243-E43C-445C-A1DE-1E1A165C96BC}" sibTransId="{22C86F44-2815-4FDA-9C2D-9D9C479A7F49}"/>
    <dgm:cxn modelId="{C97D58FD-CD31-4A39-9F66-F4E10977290C}" type="presOf" srcId="{6D5BE765-3A9F-4E9F-BD94-97DD69ABC18D}" destId="{3045E8E5-3BF7-4FDF-8F8C-8DB49BF5A695}" srcOrd="0" destOrd="0" presId="urn:microsoft.com/office/officeart/2005/8/layout/matrix1"/>
    <dgm:cxn modelId="{8DC4922A-6A63-4BD4-B335-F27EE4ED049C}" type="presOf" srcId="{D1CAE44E-6785-47C1-9535-9AD9E4798789}" destId="{D408B826-2733-4B82-AA09-9981B65BBE95}" srcOrd="0" destOrd="0" presId="urn:microsoft.com/office/officeart/2005/8/layout/matrix1"/>
    <dgm:cxn modelId="{3D6079BA-43C6-42E0-AAA2-08C67C8C1EFA}" type="presOf" srcId="{6D5BE765-3A9F-4E9F-BD94-97DD69ABC18D}" destId="{D866AF89-BF34-42B1-985A-FDA1B30E713E}" srcOrd="1" destOrd="0" presId="urn:microsoft.com/office/officeart/2005/8/layout/matrix1"/>
    <dgm:cxn modelId="{CF1E0130-C164-4AAA-86BF-D53717F3D0A1}" type="presOf" srcId="{CC7825B5-8205-4B59-B7F8-2001C711AA25}" destId="{D029C971-F32D-4608-8A92-8BDFDBAD95BF}" srcOrd="0" destOrd="0" presId="urn:microsoft.com/office/officeart/2005/8/layout/matrix1"/>
    <dgm:cxn modelId="{9F48AF93-1B72-41C6-A728-5725E705841C}" srcId="{D89026E8-9412-4A82-8E97-1F97C8E83B72}" destId="{6D5BE765-3A9F-4E9F-BD94-97DD69ABC18D}" srcOrd="0" destOrd="0" parTransId="{0E38F9EE-2B57-4C6C-B0FB-C4A9D55E1ACD}" sibTransId="{FB453C30-2F0D-4983-A1EE-2D06301B8150}"/>
    <dgm:cxn modelId="{729597FA-BB8E-4CF2-835B-E79A53AFA0A1}" type="presOf" srcId="{D89026E8-9412-4A82-8E97-1F97C8E83B72}" destId="{9B6CB731-725C-4603-8A8E-D785EFEEAEB1}" srcOrd="0" destOrd="0" presId="urn:microsoft.com/office/officeart/2005/8/layout/matrix1"/>
    <dgm:cxn modelId="{8C4B8C02-AFEB-4735-98C6-120AC631FD17}" type="presOf" srcId="{CC7825B5-8205-4B59-B7F8-2001C711AA25}" destId="{7CA9E38F-3F79-46C5-B453-16E6D6CAFBFC}" srcOrd="1" destOrd="0" presId="urn:microsoft.com/office/officeart/2005/8/layout/matrix1"/>
    <dgm:cxn modelId="{987010AF-C82C-441D-83E8-E4142D858F86}" srcId="{D89026E8-9412-4A82-8E97-1F97C8E83B72}" destId="{8CC886FB-945E-4E28-96F2-7F0C2290739D}" srcOrd="1" destOrd="0" parTransId="{2E962961-CDE7-4FCD-9FDA-7624F7B02E0F}" sibTransId="{78E287E9-8F17-407A-8833-138105A8B023}"/>
    <dgm:cxn modelId="{CF0EDBD1-0B5E-425B-81AF-92F5ED511E88}" srcId="{D1CAE44E-6785-47C1-9535-9AD9E4798789}" destId="{D89026E8-9412-4A82-8E97-1F97C8E83B72}" srcOrd="0" destOrd="0" parTransId="{78C2C1CC-44E6-4D51-9883-BECA0887911D}" sibTransId="{F32C6FDD-586C-430F-AC90-B19A0E295C76}"/>
    <dgm:cxn modelId="{E4B45E42-ACF7-480A-A275-18584BCB37F4}" type="presOf" srcId="{8CC886FB-945E-4E28-96F2-7F0C2290739D}" destId="{A43D9D86-FF95-4A2F-9731-DC032BB7DE41}" srcOrd="0" destOrd="0" presId="urn:microsoft.com/office/officeart/2005/8/layout/matrix1"/>
    <dgm:cxn modelId="{F241DCA3-4A9F-4051-950D-AA2EA27C968C}" type="presOf" srcId="{9E47B846-30AE-40A1-88C8-1B2B8E4F7710}" destId="{F2BEF58F-30D7-4C15-9F38-CE6462DBC5D8}" srcOrd="0" destOrd="0" presId="urn:microsoft.com/office/officeart/2005/8/layout/matrix1"/>
    <dgm:cxn modelId="{684F69F2-77BA-40F7-9523-B0E5AE6F1B37}" srcId="{D89026E8-9412-4A82-8E97-1F97C8E83B72}" destId="{9E47B846-30AE-40A1-88C8-1B2B8E4F7710}" srcOrd="3" destOrd="0" parTransId="{66BE6C5A-A582-4609-B65D-5067ABE6AF5A}" sibTransId="{96F7514E-3882-4B8E-8631-3AF33DDA3E22}"/>
    <dgm:cxn modelId="{0D011935-E55E-4EFA-B892-9C57634A20CC}" type="presOf" srcId="{8CC886FB-945E-4E28-96F2-7F0C2290739D}" destId="{92E7B433-8D1B-4923-8CBA-22FBC5DE09DE}" srcOrd="1" destOrd="0" presId="urn:microsoft.com/office/officeart/2005/8/layout/matrix1"/>
    <dgm:cxn modelId="{516B5F16-1105-4C3D-9164-4DC8742C6F02}" type="presOf" srcId="{9E47B846-30AE-40A1-88C8-1B2B8E4F7710}" destId="{01524F09-FD0C-4443-AEC5-1FDF6F1EADC4}" srcOrd="1" destOrd="0" presId="urn:microsoft.com/office/officeart/2005/8/layout/matrix1"/>
    <dgm:cxn modelId="{4ABF5D1B-FA9D-4F76-8ED0-F902A26FC6B0}" type="presParOf" srcId="{D408B826-2733-4B82-AA09-9981B65BBE95}" destId="{E9A790B6-1CE8-45F8-837F-378FD1EB2B62}" srcOrd="0" destOrd="0" presId="urn:microsoft.com/office/officeart/2005/8/layout/matrix1"/>
    <dgm:cxn modelId="{7E6C3C13-62B7-4D4B-9A43-CB3A400160ED}" type="presParOf" srcId="{E9A790B6-1CE8-45F8-837F-378FD1EB2B62}" destId="{3045E8E5-3BF7-4FDF-8F8C-8DB49BF5A695}" srcOrd="0" destOrd="0" presId="urn:microsoft.com/office/officeart/2005/8/layout/matrix1"/>
    <dgm:cxn modelId="{F8EFDAE4-C679-40D7-9236-F50E5CE716ED}" type="presParOf" srcId="{E9A790B6-1CE8-45F8-837F-378FD1EB2B62}" destId="{D866AF89-BF34-42B1-985A-FDA1B30E713E}" srcOrd="1" destOrd="0" presId="urn:microsoft.com/office/officeart/2005/8/layout/matrix1"/>
    <dgm:cxn modelId="{640A8413-F03C-40BF-8F6C-F2E1EFA41ED5}" type="presParOf" srcId="{E9A790B6-1CE8-45F8-837F-378FD1EB2B62}" destId="{A43D9D86-FF95-4A2F-9731-DC032BB7DE41}" srcOrd="2" destOrd="0" presId="urn:microsoft.com/office/officeart/2005/8/layout/matrix1"/>
    <dgm:cxn modelId="{2A0901D8-2E66-4ABA-8434-1D00262FC581}" type="presParOf" srcId="{E9A790B6-1CE8-45F8-837F-378FD1EB2B62}" destId="{92E7B433-8D1B-4923-8CBA-22FBC5DE09DE}" srcOrd="3" destOrd="0" presId="urn:microsoft.com/office/officeart/2005/8/layout/matrix1"/>
    <dgm:cxn modelId="{40F504CD-228A-4861-B0D0-A9C06D942B48}" type="presParOf" srcId="{E9A790B6-1CE8-45F8-837F-378FD1EB2B62}" destId="{D029C971-F32D-4608-8A92-8BDFDBAD95BF}" srcOrd="4" destOrd="0" presId="urn:microsoft.com/office/officeart/2005/8/layout/matrix1"/>
    <dgm:cxn modelId="{61D4866E-349D-4662-9B1D-B55581BA2C41}" type="presParOf" srcId="{E9A790B6-1CE8-45F8-837F-378FD1EB2B62}" destId="{7CA9E38F-3F79-46C5-B453-16E6D6CAFBFC}" srcOrd="5" destOrd="0" presId="urn:microsoft.com/office/officeart/2005/8/layout/matrix1"/>
    <dgm:cxn modelId="{F4CD7A32-9D97-401A-AB30-8A5240203C65}" type="presParOf" srcId="{E9A790B6-1CE8-45F8-837F-378FD1EB2B62}" destId="{F2BEF58F-30D7-4C15-9F38-CE6462DBC5D8}" srcOrd="6" destOrd="0" presId="urn:microsoft.com/office/officeart/2005/8/layout/matrix1"/>
    <dgm:cxn modelId="{4D53EEF3-D84B-44F5-925F-9C4F69736643}" type="presParOf" srcId="{E9A790B6-1CE8-45F8-837F-378FD1EB2B62}" destId="{01524F09-FD0C-4443-AEC5-1FDF6F1EADC4}" srcOrd="7" destOrd="0" presId="urn:microsoft.com/office/officeart/2005/8/layout/matrix1"/>
    <dgm:cxn modelId="{3D39E507-0782-4214-B81D-79A59A1780B5}" type="presParOf" srcId="{D408B826-2733-4B82-AA09-9981B65BBE95}" destId="{9B6CB731-725C-4603-8A8E-D785EFEEAEB1}"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1857A5-445F-456D-8B48-BCD3770FEBE6}" type="doc">
      <dgm:prSet loTypeId="urn:microsoft.com/office/officeart/2005/8/layout/process1" loCatId="process" qsTypeId="urn:microsoft.com/office/officeart/2005/8/quickstyle/simple1" qsCatId="simple" csTypeId="urn:microsoft.com/office/officeart/2005/8/colors/accent1_2" csCatId="accent1" phldr="1"/>
      <dgm:spPr/>
    </dgm:pt>
    <dgm:pt modelId="{71BA5294-7AD6-4DCF-B1DC-042508369056}">
      <dgm:prSet phldrT="[文本]" custT="1"/>
      <dgm:spPr/>
      <dgm:t>
        <a:bodyPr/>
        <a:lstStyle/>
        <a:p>
          <a:r>
            <a:rPr lang="zh-CN" altLang="en-US" sz="2800" b="1" dirty="0" smtClean="0"/>
            <a:t>政府补贴相关制度背景与理论</a:t>
          </a:r>
          <a:endParaRPr lang="zh-CN" altLang="en-US" sz="2800" dirty="0"/>
        </a:p>
      </dgm:t>
    </dgm:pt>
    <dgm:pt modelId="{1426A842-5318-4349-9DD6-A432DCBD02B4}" type="parTrans" cxnId="{077481D2-202F-47FC-AD26-1A344DE21686}">
      <dgm:prSet/>
      <dgm:spPr/>
      <dgm:t>
        <a:bodyPr/>
        <a:lstStyle/>
        <a:p>
          <a:endParaRPr lang="zh-CN" altLang="en-US"/>
        </a:p>
      </dgm:t>
    </dgm:pt>
    <dgm:pt modelId="{6E8211DA-170A-476B-8394-FF87667267A1}" type="sibTrans" cxnId="{077481D2-202F-47FC-AD26-1A344DE21686}">
      <dgm:prSet/>
      <dgm:spPr/>
      <dgm:t>
        <a:bodyPr/>
        <a:lstStyle/>
        <a:p>
          <a:endParaRPr lang="zh-CN" altLang="en-US"/>
        </a:p>
      </dgm:t>
    </dgm:pt>
    <dgm:pt modelId="{A44610CF-E44A-4541-8E4D-BCA9DF271C54}">
      <dgm:prSet phldrT="[文本]" custT="1"/>
      <dgm:spPr/>
      <dgm:t>
        <a:bodyPr/>
        <a:lstStyle/>
        <a:p>
          <a:r>
            <a:rPr lang="zh-CN" sz="2800" b="1" dirty="0" smtClean="0"/>
            <a:t>市场失灵理</a:t>
          </a:r>
          <a:r>
            <a:rPr lang="zh-CN" altLang="en-US" sz="2800" b="1" dirty="0" smtClean="0"/>
            <a:t>论</a:t>
          </a:r>
          <a:endParaRPr lang="en-US" altLang="zh-CN" sz="2800" b="1" dirty="0" smtClean="0"/>
        </a:p>
        <a:p>
          <a:r>
            <a:rPr lang="zh-CN" sz="2800" b="1" dirty="0" smtClean="0"/>
            <a:t>信号理论</a:t>
          </a:r>
          <a:endParaRPr lang="zh-CN" altLang="en-US" sz="2800" b="1" dirty="0"/>
        </a:p>
      </dgm:t>
    </dgm:pt>
    <dgm:pt modelId="{775C16FD-26A1-4E9A-A2C5-09FD2A5C1C50}" type="parTrans" cxnId="{149E1A7B-01EB-413E-8254-24C17CFB6345}">
      <dgm:prSet/>
      <dgm:spPr/>
      <dgm:t>
        <a:bodyPr/>
        <a:lstStyle/>
        <a:p>
          <a:endParaRPr lang="zh-CN" altLang="en-US"/>
        </a:p>
      </dgm:t>
    </dgm:pt>
    <dgm:pt modelId="{B27A8AF4-7192-4BE6-A760-07CBFACC7459}" type="sibTrans" cxnId="{149E1A7B-01EB-413E-8254-24C17CFB6345}">
      <dgm:prSet/>
      <dgm:spPr/>
      <dgm:t>
        <a:bodyPr/>
        <a:lstStyle/>
        <a:p>
          <a:endParaRPr lang="zh-CN" altLang="en-US"/>
        </a:p>
      </dgm:t>
    </dgm:pt>
    <dgm:pt modelId="{D1F69E64-D37B-430E-A839-9E58D76C65FB}">
      <dgm:prSet phldrT="[文本]" custT="1"/>
      <dgm:spPr/>
      <dgm:t>
        <a:bodyPr/>
        <a:lstStyle/>
        <a:p>
          <a:r>
            <a:rPr lang="en-US" sz="2800" dirty="0" smtClean="0"/>
            <a:t>H1</a:t>
          </a:r>
          <a:r>
            <a:rPr lang="zh-CN" sz="2800" dirty="0" smtClean="0"/>
            <a:t>：政府补贴与专利产出的交互作用可以有效提高企业的成长性。</a:t>
          </a:r>
          <a:endParaRPr lang="zh-CN" altLang="en-US" sz="2800" dirty="0"/>
        </a:p>
      </dgm:t>
    </dgm:pt>
    <dgm:pt modelId="{D897CF17-A114-42CE-B21E-14E2076C1598}" type="parTrans" cxnId="{3A94CB9C-9309-474C-A4F6-C073CBDC91EC}">
      <dgm:prSet/>
      <dgm:spPr/>
      <dgm:t>
        <a:bodyPr/>
        <a:lstStyle/>
        <a:p>
          <a:endParaRPr lang="zh-CN" altLang="en-US"/>
        </a:p>
      </dgm:t>
    </dgm:pt>
    <dgm:pt modelId="{2C7BD28A-0630-4F05-BDCD-9C0175EE0A1C}" type="sibTrans" cxnId="{3A94CB9C-9309-474C-A4F6-C073CBDC91EC}">
      <dgm:prSet/>
      <dgm:spPr/>
      <dgm:t>
        <a:bodyPr/>
        <a:lstStyle/>
        <a:p>
          <a:endParaRPr lang="zh-CN" altLang="en-US"/>
        </a:p>
      </dgm:t>
    </dgm:pt>
    <dgm:pt modelId="{F512D9EE-6751-45E4-8E2E-452D79446990}" type="pres">
      <dgm:prSet presAssocID="{C81857A5-445F-456D-8B48-BCD3770FEBE6}" presName="Name0" presStyleCnt="0">
        <dgm:presLayoutVars>
          <dgm:dir/>
          <dgm:resizeHandles val="exact"/>
        </dgm:presLayoutVars>
      </dgm:prSet>
      <dgm:spPr/>
    </dgm:pt>
    <dgm:pt modelId="{E0854884-DE35-465A-B61E-E10522AD7747}" type="pres">
      <dgm:prSet presAssocID="{71BA5294-7AD6-4DCF-B1DC-042508369056}" presName="node" presStyleLbl="node1" presStyleIdx="0" presStyleCnt="3">
        <dgm:presLayoutVars>
          <dgm:bulletEnabled val="1"/>
        </dgm:presLayoutVars>
      </dgm:prSet>
      <dgm:spPr/>
      <dgm:t>
        <a:bodyPr/>
        <a:lstStyle/>
        <a:p>
          <a:endParaRPr lang="zh-CN" altLang="en-US"/>
        </a:p>
      </dgm:t>
    </dgm:pt>
    <dgm:pt modelId="{1FECB57E-F41D-4ED5-93EC-E3F4207E790E}" type="pres">
      <dgm:prSet presAssocID="{6E8211DA-170A-476B-8394-FF87667267A1}" presName="sibTrans" presStyleLbl="sibTrans2D1" presStyleIdx="0" presStyleCnt="2"/>
      <dgm:spPr/>
      <dgm:t>
        <a:bodyPr/>
        <a:lstStyle/>
        <a:p>
          <a:endParaRPr lang="zh-CN" altLang="en-US"/>
        </a:p>
      </dgm:t>
    </dgm:pt>
    <dgm:pt modelId="{679BA886-32A8-4550-B8F8-B9894C2B7352}" type="pres">
      <dgm:prSet presAssocID="{6E8211DA-170A-476B-8394-FF87667267A1}" presName="connectorText" presStyleLbl="sibTrans2D1" presStyleIdx="0" presStyleCnt="2"/>
      <dgm:spPr/>
      <dgm:t>
        <a:bodyPr/>
        <a:lstStyle/>
        <a:p>
          <a:endParaRPr lang="zh-CN" altLang="en-US"/>
        </a:p>
      </dgm:t>
    </dgm:pt>
    <dgm:pt modelId="{978F3DDF-98B9-4D90-AECD-BDF61D9DBE11}" type="pres">
      <dgm:prSet presAssocID="{A44610CF-E44A-4541-8E4D-BCA9DF271C54}" presName="node" presStyleLbl="node1" presStyleIdx="1" presStyleCnt="3">
        <dgm:presLayoutVars>
          <dgm:bulletEnabled val="1"/>
        </dgm:presLayoutVars>
      </dgm:prSet>
      <dgm:spPr/>
      <dgm:t>
        <a:bodyPr/>
        <a:lstStyle/>
        <a:p>
          <a:endParaRPr lang="zh-CN" altLang="en-US"/>
        </a:p>
      </dgm:t>
    </dgm:pt>
    <dgm:pt modelId="{9107F974-D4C7-48EB-A007-268BB884A3EB}" type="pres">
      <dgm:prSet presAssocID="{B27A8AF4-7192-4BE6-A760-07CBFACC7459}" presName="sibTrans" presStyleLbl="sibTrans2D1" presStyleIdx="1" presStyleCnt="2"/>
      <dgm:spPr/>
      <dgm:t>
        <a:bodyPr/>
        <a:lstStyle/>
        <a:p>
          <a:endParaRPr lang="zh-CN" altLang="en-US"/>
        </a:p>
      </dgm:t>
    </dgm:pt>
    <dgm:pt modelId="{A9B5444B-DEBB-4218-A3D6-D9BFC83B7F19}" type="pres">
      <dgm:prSet presAssocID="{B27A8AF4-7192-4BE6-A760-07CBFACC7459}" presName="connectorText" presStyleLbl="sibTrans2D1" presStyleIdx="1" presStyleCnt="2"/>
      <dgm:spPr/>
      <dgm:t>
        <a:bodyPr/>
        <a:lstStyle/>
        <a:p>
          <a:endParaRPr lang="zh-CN" altLang="en-US"/>
        </a:p>
      </dgm:t>
    </dgm:pt>
    <dgm:pt modelId="{AAA3B756-9C86-4A40-8225-78B6E577CFF7}" type="pres">
      <dgm:prSet presAssocID="{D1F69E64-D37B-430E-A839-9E58D76C65FB}" presName="node" presStyleLbl="node1" presStyleIdx="2" presStyleCnt="3">
        <dgm:presLayoutVars>
          <dgm:bulletEnabled val="1"/>
        </dgm:presLayoutVars>
      </dgm:prSet>
      <dgm:spPr/>
      <dgm:t>
        <a:bodyPr/>
        <a:lstStyle/>
        <a:p>
          <a:endParaRPr lang="zh-CN" altLang="en-US"/>
        </a:p>
      </dgm:t>
    </dgm:pt>
  </dgm:ptLst>
  <dgm:cxnLst>
    <dgm:cxn modelId="{A2796979-1F1E-43FD-99F6-16117FA39839}" type="presOf" srcId="{6E8211DA-170A-476B-8394-FF87667267A1}" destId="{679BA886-32A8-4550-B8F8-B9894C2B7352}" srcOrd="1" destOrd="0" presId="urn:microsoft.com/office/officeart/2005/8/layout/process1"/>
    <dgm:cxn modelId="{3A94CB9C-9309-474C-A4F6-C073CBDC91EC}" srcId="{C81857A5-445F-456D-8B48-BCD3770FEBE6}" destId="{D1F69E64-D37B-430E-A839-9E58D76C65FB}" srcOrd="2" destOrd="0" parTransId="{D897CF17-A114-42CE-B21E-14E2076C1598}" sibTransId="{2C7BD28A-0630-4F05-BDCD-9C0175EE0A1C}"/>
    <dgm:cxn modelId="{B83D26C4-145C-42CB-865A-2D6A692B94CA}" type="presOf" srcId="{71BA5294-7AD6-4DCF-B1DC-042508369056}" destId="{E0854884-DE35-465A-B61E-E10522AD7747}" srcOrd="0" destOrd="0" presId="urn:microsoft.com/office/officeart/2005/8/layout/process1"/>
    <dgm:cxn modelId="{B1F6115F-A10E-4939-B334-ECC67089393B}" type="presOf" srcId="{D1F69E64-D37B-430E-A839-9E58D76C65FB}" destId="{AAA3B756-9C86-4A40-8225-78B6E577CFF7}" srcOrd="0" destOrd="0" presId="urn:microsoft.com/office/officeart/2005/8/layout/process1"/>
    <dgm:cxn modelId="{077481D2-202F-47FC-AD26-1A344DE21686}" srcId="{C81857A5-445F-456D-8B48-BCD3770FEBE6}" destId="{71BA5294-7AD6-4DCF-B1DC-042508369056}" srcOrd="0" destOrd="0" parTransId="{1426A842-5318-4349-9DD6-A432DCBD02B4}" sibTransId="{6E8211DA-170A-476B-8394-FF87667267A1}"/>
    <dgm:cxn modelId="{5BA1C4EE-65DB-43EA-9E93-A794DB5A0CE4}" type="presOf" srcId="{A44610CF-E44A-4541-8E4D-BCA9DF271C54}" destId="{978F3DDF-98B9-4D90-AECD-BDF61D9DBE11}" srcOrd="0" destOrd="0" presId="urn:microsoft.com/office/officeart/2005/8/layout/process1"/>
    <dgm:cxn modelId="{1509D340-C399-45DD-A43B-E8A012987928}" type="presOf" srcId="{B27A8AF4-7192-4BE6-A760-07CBFACC7459}" destId="{9107F974-D4C7-48EB-A007-268BB884A3EB}" srcOrd="0" destOrd="0" presId="urn:microsoft.com/office/officeart/2005/8/layout/process1"/>
    <dgm:cxn modelId="{149E1A7B-01EB-413E-8254-24C17CFB6345}" srcId="{C81857A5-445F-456D-8B48-BCD3770FEBE6}" destId="{A44610CF-E44A-4541-8E4D-BCA9DF271C54}" srcOrd="1" destOrd="0" parTransId="{775C16FD-26A1-4E9A-A2C5-09FD2A5C1C50}" sibTransId="{B27A8AF4-7192-4BE6-A760-07CBFACC7459}"/>
    <dgm:cxn modelId="{48C788A7-CA96-4ACA-A1C9-1A76871C6269}" type="presOf" srcId="{6E8211DA-170A-476B-8394-FF87667267A1}" destId="{1FECB57E-F41D-4ED5-93EC-E3F4207E790E}" srcOrd="0" destOrd="0" presId="urn:microsoft.com/office/officeart/2005/8/layout/process1"/>
    <dgm:cxn modelId="{493C21B7-3F8A-4FBF-BAE5-48D70A58B01C}" type="presOf" srcId="{B27A8AF4-7192-4BE6-A760-07CBFACC7459}" destId="{A9B5444B-DEBB-4218-A3D6-D9BFC83B7F19}" srcOrd="1" destOrd="0" presId="urn:microsoft.com/office/officeart/2005/8/layout/process1"/>
    <dgm:cxn modelId="{EAB07064-D21B-42B5-99A8-2EB925259729}" type="presOf" srcId="{C81857A5-445F-456D-8B48-BCD3770FEBE6}" destId="{F512D9EE-6751-45E4-8E2E-452D79446990}" srcOrd="0" destOrd="0" presId="urn:microsoft.com/office/officeart/2005/8/layout/process1"/>
    <dgm:cxn modelId="{5D91D78C-B898-4CFA-ADCA-8D86E883EF90}" type="presParOf" srcId="{F512D9EE-6751-45E4-8E2E-452D79446990}" destId="{E0854884-DE35-465A-B61E-E10522AD7747}" srcOrd="0" destOrd="0" presId="urn:microsoft.com/office/officeart/2005/8/layout/process1"/>
    <dgm:cxn modelId="{FD990359-D91C-41C0-A52D-EA397D40EF69}" type="presParOf" srcId="{F512D9EE-6751-45E4-8E2E-452D79446990}" destId="{1FECB57E-F41D-4ED5-93EC-E3F4207E790E}" srcOrd="1" destOrd="0" presId="urn:microsoft.com/office/officeart/2005/8/layout/process1"/>
    <dgm:cxn modelId="{DCA91209-5955-4A47-B186-EA30EC48BB43}" type="presParOf" srcId="{1FECB57E-F41D-4ED5-93EC-E3F4207E790E}" destId="{679BA886-32A8-4550-B8F8-B9894C2B7352}" srcOrd="0" destOrd="0" presId="urn:microsoft.com/office/officeart/2005/8/layout/process1"/>
    <dgm:cxn modelId="{984AB50B-5687-4763-BEC3-C4F9D13A44AF}" type="presParOf" srcId="{F512D9EE-6751-45E4-8E2E-452D79446990}" destId="{978F3DDF-98B9-4D90-AECD-BDF61D9DBE11}" srcOrd="2" destOrd="0" presId="urn:microsoft.com/office/officeart/2005/8/layout/process1"/>
    <dgm:cxn modelId="{BB3AC4DA-0EB4-4926-9646-BE66C25DBCAF}" type="presParOf" srcId="{F512D9EE-6751-45E4-8E2E-452D79446990}" destId="{9107F974-D4C7-48EB-A007-268BB884A3EB}" srcOrd="3" destOrd="0" presId="urn:microsoft.com/office/officeart/2005/8/layout/process1"/>
    <dgm:cxn modelId="{C627B72B-EB4B-4632-A517-E9E20806B455}" type="presParOf" srcId="{9107F974-D4C7-48EB-A007-268BB884A3EB}" destId="{A9B5444B-DEBB-4218-A3D6-D9BFC83B7F19}" srcOrd="0" destOrd="0" presId="urn:microsoft.com/office/officeart/2005/8/layout/process1"/>
    <dgm:cxn modelId="{29155793-BC4F-4AA4-8AAC-F855458ED33D}" type="presParOf" srcId="{F512D9EE-6751-45E4-8E2E-452D79446990}" destId="{AAA3B756-9C86-4A40-8225-78B6E577CFF7}"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339F89-B87B-4453-9A18-22C3BF51B193}" type="doc">
      <dgm:prSet loTypeId="urn:microsoft.com/office/officeart/2005/8/layout/process1" loCatId="process" qsTypeId="urn:microsoft.com/office/officeart/2005/8/quickstyle/simple1" qsCatId="simple" csTypeId="urn:microsoft.com/office/officeart/2005/8/colors/accent1_2" csCatId="accent1" phldr="1"/>
      <dgm:spPr/>
    </dgm:pt>
    <dgm:pt modelId="{79B86809-3FB1-4A4A-ABA4-B6B2F88A9C8E}">
      <dgm:prSet phldrT="[文本]" custT="1"/>
      <dgm:spPr/>
      <dgm:t>
        <a:bodyPr/>
        <a:lstStyle/>
        <a:p>
          <a:r>
            <a:rPr lang="zh-CN" altLang="en-US" sz="2800" dirty="0" smtClean="0"/>
            <a:t>技术创新理论</a:t>
          </a:r>
          <a:endParaRPr lang="zh-CN" altLang="en-US" sz="2800" dirty="0"/>
        </a:p>
      </dgm:t>
    </dgm:pt>
    <dgm:pt modelId="{5499422F-8BFD-42A2-8A3B-361D295ED96E}" type="parTrans" cxnId="{BDDA1C0A-0B50-45D1-A617-66E79173CCF7}">
      <dgm:prSet/>
      <dgm:spPr/>
    </dgm:pt>
    <dgm:pt modelId="{560902E2-B8CD-401B-A94B-AEE0522429BB}" type="sibTrans" cxnId="{BDDA1C0A-0B50-45D1-A617-66E79173CCF7}">
      <dgm:prSet/>
      <dgm:spPr/>
      <dgm:t>
        <a:bodyPr/>
        <a:lstStyle/>
        <a:p>
          <a:endParaRPr lang="zh-CN" altLang="en-US"/>
        </a:p>
      </dgm:t>
    </dgm:pt>
    <dgm:pt modelId="{C6706880-3915-43E6-845E-668D2CAA43BA}">
      <dgm:prSet phldrT="[文本]" custT="1"/>
      <dgm:spPr/>
      <dgm:t>
        <a:bodyPr/>
        <a:lstStyle/>
        <a:p>
          <a:r>
            <a:rPr lang="en-US" sz="2800" dirty="0" smtClean="0"/>
            <a:t>H2</a:t>
          </a:r>
          <a:r>
            <a:rPr lang="zh-CN" sz="2800" dirty="0" smtClean="0"/>
            <a:t>：企业专利特征对企业成长性有显著的正向促进作用，且这一作用具有滞后效应。</a:t>
          </a:r>
          <a:endParaRPr lang="zh-CN" altLang="en-US" sz="2800" dirty="0"/>
        </a:p>
      </dgm:t>
    </dgm:pt>
    <dgm:pt modelId="{07E05ECB-9524-4284-9707-A2C0311AA243}" type="parTrans" cxnId="{EBF071B7-C954-46F3-8398-CF29234F9D4F}">
      <dgm:prSet/>
      <dgm:spPr/>
    </dgm:pt>
    <dgm:pt modelId="{5BEEEFFE-8EC0-4DF3-A0A9-03AF97195C8F}" type="sibTrans" cxnId="{EBF071B7-C954-46F3-8398-CF29234F9D4F}">
      <dgm:prSet/>
      <dgm:spPr/>
      <dgm:t>
        <a:bodyPr/>
        <a:lstStyle/>
        <a:p>
          <a:endParaRPr lang="zh-CN" altLang="en-US"/>
        </a:p>
      </dgm:t>
    </dgm:pt>
    <dgm:pt modelId="{DC0CD10F-2345-4E31-B1A4-40604C7625B3}">
      <dgm:prSet phldrT="[文本]" custT="1"/>
      <dgm:spPr/>
      <dgm:t>
        <a:bodyPr/>
        <a:lstStyle/>
        <a:p>
          <a:r>
            <a:rPr lang="en-US" sz="2800" dirty="0" smtClean="0"/>
            <a:t>H3</a:t>
          </a:r>
          <a:r>
            <a:rPr lang="zh-CN" sz="2800" dirty="0" smtClean="0"/>
            <a:t>：发明专利对企业成长性的促进作用大于实用新型和外观设计。</a:t>
          </a:r>
          <a:endParaRPr lang="zh-CN" altLang="en-US" sz="2800" dirty="0"/>
        </a:p>
      </dgm:t>
    </dgm:pt>
    <dgm:pt modelId="{3CE08112-36A4-4EDF-A6DA-F03EF869C5AE}" type="parTrans" cxnId="{9A8E51C6-B5F6-42A2-846A-821B55EF8BC8}">
      <dgm:prSet/>
      <dgm:spPr/>
    </dgm:pt>
    <dgm:pt modelId="{56BD5B79-F40A-49C8-8A1C-A05293A1AAC4}" type="sibTrans" cxnId="{9A8E51C6-B5F6-42A2-846A-821B55EF8BC8}">
      <dgm:prSet/>
      <dgm:spPr/>
    </dgm:pt>
    <dgm:pt modelId="{967D86B3-6A06-48B9-9EDB-AD526F194E1C}" type="pres">
      <dgm:prSet presAssocID="{CF339F89-B87B-4453-9A18-22C3BF51B193}" presName="Name0" presStyleCnt="0">
        <dgm:presLayoutVars>
          <dgm:dir/>
          <dgm:resizeHandles val="exact"/>
        </dgm:presLayoutVars>
      </dgm:prSet>
      <dgm:spPr/>
    </dgm:pt>
    <dgm:pt modelId="{5BCB70C1-AAEB-494C-9382-F37A7DB0EB01}" type="pres">
      <dgm:prSet presAssocID="{79B86809-3FB1-4A4A-ABA4-B6B2F88A9C8E}" presName="node" presStyleLbl="node1" presStyleIdx="0" presStyleCnt="3">
        <dgm:presLayoutVars>
          <dgm:bulletEnabled val="1"/>
        </dgm:presLayoutVars>
      </dgm:prSet>
      <dgm:spPr/>
      <dgm:t>
        <a:bodyPr/>
        <a:lstStyle/>
        <a:p>
          <a:endParaRPr lang="zh-CN" altLang="en-US"/>
        </a:p>
      </dgm:t>
    </dgm:pt>
    <dgm:pt modelId="{98A17898-BB08-44A7-8BE2-EBCC7B5578EA}" type="pres">
      <dgm:prSet presAssocID="{560902E2-B8CD-401B-A94B-AEE0522429BB}" presName="sibTrans" presStyleLbl="sibTrans2D1" presStyleIdx="0" presStyleCnt="2"/>
      <dgm:spPr/>
      <dgm:t>
        <a:bodyPr/>
        <a:lstStyle/>
        <a:p>
          <a:endParaRPr lang="zh-CN" altLang="en-US"/>
        </a:p>
      </dgm:t>
    </dgm:pt>
    <dgm:pt modelId="{22B72953-3355-415F-89BB-B47792F4C2E0}" type="pres">
      <dgm:prSet presAssocID="{560902E2-B8CD-401B-A94B-AEE0522429BB}" presName="connectorText" presStyleLbl="sibTrans2D1" presStyleIdx="0" presStyleCnt="2"/>
      <dgm:spPr/>
      <dgm:t>
        <a:bodyPr/>
        <a:lstStyle/>
        <a:p>
          <a:endParaRPr lang="zh-CN" altLang="en-US"/>
        </a:p>
      </dgm:t>
    </dgm:pt>
    <dgm:pt modelId="{EE2A6A6D-4392-42A4-86FA-151E37C7B2CC}" type="pres">
      <dgm:prSet presAssocID="{C6706880-3915-43E6-845E-668D2CAA43BA}" presName="node" presStyleLbl="node1" presStyleIdx="1" presStyleCnt="3" custLinFactNeighborX="8422" custLinFactNeighborY="-683">
        <dgm:presLayoutVars>
          <dgm:bulletEnabled val="1"/>
        </dgm:presLayoutVars>
      </dgm:prSet>
      <dgm:spPr/>
      <dgm:t>
        <a:bodyPr/>
        <a:lstStyle/>
        <a:p>
          <a:endParaRPr lang="zh-CN" altLang="en-US"/>
        </a:p>
      </dgm:t>
    </dgm:pt>
    <dgm:pt modelId="{1D772EB4-77C0-46A6-9DBE-539A10500FA9}" type="pres">
      <dgm:prSet presAssocID="{5BEEEFFE-8EC0-4DF3-A0A9-03AF97195C8F}" presName="sibTrans" presStyleLbl="sibTrans2D1" presStyleIdx="1" presStyleCnt="2"/>
      <dgm:spPr/>
      <dgm:t>
        <a:bodyPr/>
        <a:lstStyle/>
        <a:p>
          <a:endParaRPr lang="zh-CN" altLang="en-US"/>
        </a:p>
      </dgm:t>
    </dgm:pt>
    <dgm:pt modelId="{49DCC6C9-DA63-4561-9781-9538610141F5}" type="pres">
      <dgm:prSet presAssocID="{5BEEEFFE-8EC0-4DF3-A0A9-03AF97195C8F}" presName="connectorText" presStyleLbl="sibTrans2D1" presStyleIdx="1" presStyleCnt="2"/>
      <dgm:spPr/>
      <dgm:t>
        <a:bodyPr/>
        <a:lstStyle/>
        <a:p>
          <a:endParaRPr lang="zh-CN" altLang="en-US"/>
        </a:p>
      </dgm:t>
    </dgm:pt>
    <dgm:pt modelId="{510D1BCD-C0BA-4C3A-AA96-AB3F19E2ACCD}" type="pres">
      <dgm:prSet presAssocID="{DC0CD10F-2345-4E31-B1A4-40604C7625B3}" presName="node" presStyleLbl="node1" presStyleIdx="2" presStyleCnt="3">
        <dgm:presLayoutVars>
          <dgm:bulletEnabled val="1"/>
        </dgm:presLayoutVars>
      </dgm:prSet>
      <dgm:spPr/>
      <dgm:t>
        <a:bodyPr/>
        <a:lstStyle/>
        <a:p>
          <a:endParaRPr lang="zh-CN" altLang="en-US"/>
        </a:p>
      </dgm:t>
    </dgm:pt>
  </dgm:ptLst>
  <dgm:cxnLst>
    <dgm:cxn modelId="{7D9712E2-2B18-4D22-9A46-101DB74AC7D8}" type="presOf" srcId="{CF339F89-B87B-4453-9A18-22C3BF51B193}" destId="{967D86B3-6A06-48B9-9EDB-AD526F194E1C}" srcOrd="0" destOrd="0" presId="urn:microsoft.com/office/officeart/2005/8/layout/process1"/>
    <dgm:cxn modelId="{FF99E104-4AD3-41CB-AFAB-B3A275DC5F69}" type="presOf" srcId="{560902E2-B8CD-401B-A94B-AEE0522429BB}" destId="{22B72953-3355-415F-89BB-B47792F4C2E0}" srcOrd="1" destOrd="0" presId="urn:microsoft.com/office/officeart/2005/8/layout/process1"/>
    <dgm:cxn modelId="{E0D495AB-9B91-497F-B44F-147451C726E1}" type="presOf" srcId="{5BEEEFFE-8EC0-4DF3-A0A9-03AF97195C8F}" destId="{49DCC6C9-DA63-4561-9781-9538610141F5}" srcOrd="1" destOrd="0" presId="urn:microsoft.com/office/officeart/2005/8/layout/process1"/>
    <dgm:cxn modelId="{9A8E51C6-B5F6-42A2-846A-821B55EF8BC8}" srcId="{CF339F89-B87B-4453-9A18-22C3BF51B193}" destId="{DC0CD10F-2345-4E31-B1A4-40604C7625B3}" srcOrd="2" destOrd="0" parTransId="{3CE08112-36A4-4EDF-A6DA-F03EF869C5AE}" sibTransId="{56BD5B79-F40A-49C8-8A1C-A05293A1AAC4}"/>
    <dgm:cxn modelId="{4CC99A0B-8593-482E-869F-4E4DBA9F691C}" type="presOf" srcId="{560902E2-B8CD-401B-A94B-AEE0522429BB}" destId="{98A17898-BB08-44A7-8BE2-EBCC7B5578EA}" srcOrd="0" destOrd="0" presId="urn:microsoft.com/office/officeart/2005/8/layout/process1"/>
    <dgm:cxn modelId="{DA0AC6FD-04CB-4945-9B50-B459643791B3}" type="presOf" srcId="{C6706880-3915-43E6-845E-668D2CAA43BA}" destId="{EE2A6A6D-4392-42A4-86FA-151E37C7B2CC}" srcOrd="0" destOrd="0" presId="urn:microsoft.com/office/officeart/2005/8/layout/process1"/>
    <dgm:cxn modelId="{7722CE51-718A-4FD3-8474-D28DC293E232}" type="presOf" srcId="{DC0CD10F-2345-4E31-B1A4-40604C7625B3}" destId="{510D1BCD-C0BA-4C3A-AA96-AB3F19E2ACCD}" srcOrd="0" destOrd="0" presId="urn:microsoft.com/office/officeart/2005/8/layout/process1"/>
    <dgm:cxn modelId="{BDDA1C0A-0B50-45D1-A617-66E79173CCF7}" srcId="{CF339F89-B87B-4453-9A18-22C3BF51B193}" destId="{79B86809-3FB1-4A4A-ABA4-B6B2F88A9C8E}" srcOrd="0" destOrd="0" parTransId="{5499422F-8BFD-42A2-8A3B-361D295ED96E}" sibTransId="{560902E2-B8CD-401B-A94B-AEE0522429BB}"/>
    <dgm:cxn modelId="{EBF071B7-C954-46F3-8398-CF29234F9D4F}" srcId="{CF339F89-B87B-4453-9A18-22C3BF51B193}" destId="{C6706880-3915-43E6-845E-668D2CAA43BA}" srcOrd="1" destOrd="0" parTransId="{07E05ECB-9524-4284-9707-A2C0311AA243}" sibTransId="{5BEEEFFE-8EC0-4DF3-A0A9-03AF97195C8F}"/>
    <dgm:cxn modelId="{EA98E9FD-C475-47DD-8F03-0313E46A4647}" type="presOf" srcId="{5BEEEFFE-8EC0-4DF3-A0A9-03AF97195C8F}" destId="{1D772EB4-77C0-46A6-9DBE-539A10500FA9}" srcOrd="0" destOrd="0" presId="urn:microsoft.com/office/officeart/2005/8/layout/process1"/>
    <dgm:cxn modelId="{9413B4DB-1991-43EC-BA75-16B4512143D2}" type="presOf" srcId="{79B86809-3FB1-4A4A-ABA4-B6B2F88A9C8E}" destId="{5BCB70C1-AAEB-494C-9382-F37A7DB0EB01}" srcOrd="0" destOrd="0" presId="urn:microsoft.com/office/officeart/2005/8/layout/process1"/>
    <dgm:cxn modelId="{FAB6FAEE-A3F3-4D41-AD6A-CB38AB4F0921}" type="presParOf" srcId="{967D86B3-6A06-48B9-9EDB-AD526F194E1C}" destId="{5BCB70C1-AAEB-494C-9382-F37A7DB0EB01}" srcOrd="0" destOrd="0" presId="urn:microsoft.com/office/officeart/2005/8/layout/process1"/>
    <dgm:cxn modelId="{B26EF5C5-1460-448B-A540-4CD5C631065B}" type="presParOf" srcId="{967D86B3-6A06-48B9-9EDB-AD526F194E1C}" destId="{98A17898-BB08-44A7-8BE2-EBCC7B5578EA}" srcOrd="1" destOrd="0" presId="urn:microsoft.com/office/officeart/2005/8/layout/process1"/>
    <dgm:cxn modelId="{8BAF2BDB-6577-4942-ADA1-D01514F7AE60}" type="presParOf" srcId="{98A17898-BB08-44A7-8BE2-EBCC7B5578EA}" destId="{22B72953-3355-415F-89BB-B47792F4C2E0}" srcOrd="0" destOrd="0" presId="urn:microsoft.com/office/officeart/2005/8/layout/process1"/>
    <dgm:cxn modelId="{D9E75D10-FD87-4C49-A47A-B69C2C5E9899}" type="presParOf" srcId="{967D86B3-6A06-48B9-9EDB-AD526F194E1C}" destId="{EE2A6A6D-4392-42A4-86FA-151E37C7B2CC}" srcOrd="2" destOrd="0" presId="urn:microsoft.com/office/officeart/2005/8/layout/process1"/>
    <dgm:cxn modelId="{860DA430-2671-4EAD-9927-95753C4D0B0E}" type="presParOf" srcId="{967D86B3-6A06-48B9-9EDB-AD526F194E1C}" destId="{1D772EB4-77C0-46A6-9DBE-539A10500FA9}" srcOrd="3" destOrd="0" presId="urn:microsoft.com/office/officeart/2005/8/layout/process1"/>
    <dgm:cxn modelId="{F4285BA0-F0D2-4EBF-8AA9-31FDFB0ED446}" type="presParOf" srcId="{1D772EB4-77C0-46A6-9DBE-539A10500FA9}" destId="{49DCC6C9-DA63-4561-9781-9538610141F5}" srcOrd="0" destOrd="0" presId="urn:microsoft.com/office/officeart/2005/8/layout/process1"/>
    <dgm:cxn modelId="{79A94248-9B47-419F-8989-87DEF137EB61}" type="presParOf" srcId="{967D86B3-6A06-48B9-9EDB-AD526F194E1C}" destId="{510D1BCD-C0BA-4C3A-AA96-AB3F19E2ACCD}"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1BE141-DF67-4281-8965-5A48CB1511C6}">
      <dsp:nvSpPr>
        <dsp:cNvPr id="0" name=""/>
        <dsp:cNvSpPr/>
      </dsp:nvSpPr>
      <dsp:spPr>
        <a:xfrm>
          <a:off x="0" y="365061"/>
          <a:ext cx="8229600"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C912E2-5557-4A83-ADB9-7755FD53B036}">
      <dsp:nvSpPr>
        <dsp:cNvPr id="0" name=""/>
        <dsp:cNvSpPr/>
      </dsp:nvSpPr>
      <dsp:spPr>
        <a:xfrm>
          <a:off x="411480" y="128901"/>
          <a:ext cx="5760720"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711200">
            <a:lnSpc>
              <a:spcPct val="90000"/>
            </a:lnSpc>
            <a:spcBef>
              <a:spcPct val="0"/>
            </a:spcBef>
            <a:spcAft>
              <a:spcPct val="35000"/>
            </a:spcAft>
          </a:pPr>
          <a:r>
            <a:rPr lang="zh-CN" altLang="en-US" sz="1600" kern="1200" smtClean="0"/>
            <a:t>研究背景与研究内容</a:t>
          </a:r>
          <a:endParaRPr lang="zh-CN" altLang="en-US" sz="1600" kern="1200" dirty="0"/>
        </a:p>
      </dsp:txBody>
      <dsp:txXfrm>
        <a:off x="434537" y="151958"/>
        <a:ext cx="5714606" cy="426206"/>
      </dsp:txXfrm>
    </dsp:sp>
    <dsp:sp modelId="{C1390879-8E26-41EA-BF73-1550DF09A499}">
      <dsp:nvSpPr>
        <dsp:cNvPr id="0" name=""/>
        <dsp:cNvSpPr/>
      </dsp:nvSpPr>
      <dsp:spPr>
        <a:xfrm>
          <a:off x="0" y="1090821"/>
          <a:ext cx="8229600"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15C865-A4B7-443B-BBAE-9DE8D14A8191}">
      <dsp:nvSpPr>
        <dsp:cNvPr id="0" name=""/>
        <dsp:cNvSpPr/>
      </dsp:nvSpPr>
      <dsp:spPr>
        <a:xfrm>
          <a:off x="411480" y="854661"/>
          <a:ext cx="5760720"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711200">
            <a:lnSpc>
              <a:spcPct val="90000"/>
            </a:lnSpc>
            <a:spcBef>
              <a:spcPct val="0"/>
            </a:spcBef>
            <a:spcAft>
              <a:spcPct val="35000"/>
            </a:spcAft>
          </a:pPr>
          <a:r>
            <a:rPr lang="zh-CN" altLang="en-US" sz="1600" kern="1200" dirty="0" smtClean="0"/>
            <a:t>研究创新点</a:t>
          </a:r>
          <a:endParaRPr lang="zh-CN" altLang="en-US" sz="1600" kern="1200" dirty="0"/>
        </a:p>
      </dsp:txBody>
      <dsp:txXfrm>
        <a:off x="434537" y="877718"/>
        <a:ext cx="5714606" cy="426206"/>
      </dsp:txXfrm>
    </dsp:sp>
    <dsp:sp modelId="{3B8705E7-6B56-431D-BEC1-EEE9E2F2ED7E}">
      <dsp:nvSpPr>
        <dsp:cNvPr id="0" name=""/>
        <dsp:cNvSpPr/>
      </dsp:nvSpPr>
      <dsp:spPr>
        <a:xfrm>
          <a:off x="0" y="1816581"/>
          <a:ext cx="8229600"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6F92A4-4C8F-4FD3-84CA-72E65C93B171}">
      <dsp:nvSpPr>
        <dsp:cNvPr id="0" name=""/>
        <dsp:cNvSpPr/>
      </dsp:nvSpPr>
      <dsp:spPr>
        <a:xfrm>
          <a:off x="411480" y="1580421"/>
          <a:ext cx="5760720"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711200">
            <a:lnSpc>
              <a:spcPct val="90000"/>
            </a:lnSpc>
            <a:spcBef>
              <a:spcPct val="0"/>
            </a:spcBef>
            <a:spcAft>
              <a:spcPct val="35000"/>
            </a:spcAft>
          </a:pPr>
          <a:r>
            <a:rPr lang="zh-CN" altLang="en-US" sz="1600" kern="1200" dirty="0" smtClean="0"/>
            <a:t>文献综述</a:t>
          </a:r>
          <a:endParaRPr lang="en-US" altLang="zh-CN" sz="1600" kern="1200" dirty="0" smtClean="0"/>
        </a:p>
      </dsp:txBody>
      <dsp:txXfrm>
        <a:off x="434537" y="1603478"/>
        <a:ext cx="5714606" cy="426206"/>
      </dsp:txXfrm>
    </dsp:sp>
    <dsp:sp modelId="{905700DC-E958-4DD9-A222-F9FCB078611F}">
      <dsp:nvSpPr>
        <dsp:cNvPr id="0" name=""/>
        <dsp:cNvSpPr/>
      </dsp:nvSpPr>
      <dsp:spPr>
        <a:xfrm>
          <a:off x="0" y="2542341"/>
          <a:ext cx="8229600"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B25601-8809-4683-AEC6-2DFFFC4AC9A3}">
      <dsp:nvSpPr>
        <dsp:cNvPr id="0" name=""/>
        <dsp:cNvSpPr/>
      </dsp:nvSpPr>
      <dsp:spPr>
        <a:xfrm>
          <a:off x="411480" y="2306181"/>
          <a:ext cx="5760720"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711200">
            <a:lnSpc>
              <a:spcPct val="90000"/>
            </a:lnSpc>
            <a:spcBef>
              <a:spcPct val="0"/>
            </a:spcBef>
            <a:spcAft>
              <a:spcPct val="35000"/>
            </a:spcAft>
          </a:pPr>
          <a:r>
            <a:rPr lang="zh-CN" altLang="en-US" sz="1600" kern="1200" dirty="0" smtClean="0"/>
            <a:t>理论假设</a:t>
          </a:r>
          <a:endParaRPr lang="en-US" altLang="zh-CN" sz="1600" kern="1200" dirty="0" smtClean="0"/>
        </a:p>
      </dsp:txBody>
      <dsp:txXfrm>
        <a:off x="434537" y="2329238"/>
        <a:ext cx="5714606" cy="426206"/>
      </dsp:txXfrm>
    </dsp:sp>
    <dsp:sp modelId="{0AB87C91-8372-4A93-AD72-D4A95D3105EA}">
      <dsp:nvSpPr>
        <dsp:cNvPr id="0" name=""/>
        <dsp:cNvSpPr/>
      </dsp:nvSpPr>
      <dsp:spPr>
        <a:xfrm>
          <a:off x="0" y="3268101"/>
          <a:ext cx="8229600"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7D5A88-D611-4BE9-920C-49C60E3EFCC4}">
      <dsp:nvSpPr>
        <dsp:cNvPr id="0" name=""/>
        <dsp:cNvSpPr/>
      </dsp:nvSpPr>
      <dsp:spPr>
        <a:xfrm>
          <a:off x="411480" y="3031941"/>
          <a:ext cx="5760720"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711200">
            <a:lnSpc>
              <a:spcPct val="90000"/>
            </a:lnSpc>
            <a:spcBef>
              <a:spcPct val="0"/>
            </a:spcBef>
            <a:spcAft>
              <a:spcPct val="35000"/>
            </a:spcAft>
          </a:pPr>
          <a:r>
            <a:rPr lang="zh-CN" altLang="en-US" sz="1600" kern="1200" dirty="0" smtClean="0"/>
            <a:t>实证分析</a:t>
          </a:r>
          <a:endParaRPr lang="en-US" altLang="zh-CN" sz="1600" kern="1200" dirty="0" smtClean="0"/>
        </a:p>
      </dsp:txBody>
      <dsp:txXfrm>
        <a:off x="434537" y="3054998"/>
        <a:ext cx="5714606" cy="426206"/>
      </dsp:txXfrm>
    </dsp:sp>
    <dsp:sp modelId="{24F4517F-9ED9-46B2-9E73-134C9FBC13A0}">
      <dsp:nvSpPr>
        <dsp:cNvPr id="0" name=""/>
        <dsp:cNvSpPr/>
      </dsp:nvSpPr>
      <dsp:spPr>
        <a:xfrm>
          <a:off x="0" y="3993861"/>
          <a:ext cx="8229600"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95BDEF-8CDC-4E3E-8622-B9500867440A}">
      <dsp:nvSpPr>
        <dsp:cNvPr id="0" name=""/>
        <dsp:cNvSpPr/>
      </dsp:nvSpPr>
      <dsp:spPr>
        <a:xfrm>
          <a:off x="411480" y="3757701"/>
          <a:ext cx="5760720"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711200">
            <a:lnSpc>
              <a:spcPct val="90000"/>
            </a:lnSpc>
            <a:spcBef>
              <a:spcPct val="0"/>
            </a:spcBef>
            <a:spcAft>
              <a:spcPct val="35000"/>
            </a:spcAft>
          </a:pPr>
          <a:r>
            <a:rPr lang="zh-CN" altLang="en-US" sz="1600" kern="1200" dirty="0" smtClean="0"/>
            <a:t>研究结论及建议</a:t>
          </a:r>
          <a:endParaRPr lang="en-US" altLang="zh-CN" sz="1600" kern="1200" dirty="0" smtClean="0"/>
        </a:p>
      </dsp:txBody>
      <dsp:txXfrm>
        <a:off x="434537" y="3780758"/>
        <a:ext cx="5714606" cy="426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45E8E5-3BF7-4FDF-8F8C-8DB49BF5A695}">
      <dsp:nvSpPr>
        <dsp:cNvPr id="0" name=""/>
        <dsp:cNvSpPr/>
      </dsp:nvSpPr>
      <dsp:spPr>
        <a:xfrm rot="16200000">
          <a:off x="925909" y="-925909"/>
          <a:ext cx="2262981" cy="41148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zh-CN" sz="2000" b="0" kern="1200" dirty="0" smtClean="0"/>
            <a:t>企业研发投入对企业成长性的影响相关文献</a:t>
          </a:r>
          <a:r>
            <a:rPr lang="en-US" altLang="zh-CN" sz="2000" kern="1200" dirty="0" smtClean="0"/>
            <a:t>--</a:t>
          </a:r>
          <a:r>
            <a:rPr lang="zh-CN" sz="2000" kern="1200" dirty="0" smtClean="0"/>
            <a:t>研发投入的增加可以有助于企业提高经济效益，增加企业价值</a:t>
          </a:r>
          <a:endParaRPr lang="zh-CN" altLang="en-US" sz="2000" kern="1200" dirty="0"/>
        </a:p>
      </dsp:txBody>
      <dsp:txXfrm rot="5400000">
        <a:off x="-1" y="1"/>
        <a:ext cx="4114800" cy="1697236"/>
      </dsp:txXfrm>
    </dsp:sp>
    <dsp:sp modelId="{A43D9D86-FF95-4A2F-9731-DC032BB7DE41}">
      <dsp:nvSpPr>
        <dsp:cNvPr id="0" name=""/>
        <dsp:cNvSpPr/>
      </dsp:nvSpPr>
      <dsp:spPr>
        <a:xfrm>
          <a:off x="4114800" y="0"/>
          <a:ext cx="4114800" cy="2262981"/>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sz="2000" b="1" kern="1200" dirty="0" smtClean="0"/>
            <a:t>企业研发投入与专利产出之间相关性的研究综述</a:t>
          </a:r>
          <a:r>
            <a:rPr lang="en-US" altLang="zh-CN" sz="2000" b="1" kern="1200" dirty="0" smtClean="0"/>
            <a:t>--</a:t>
          </a:r>
          <a:r>
            <a:rPr lang="zh-CN" sz="2000" kern="1200" dirty="0" smtClean="0"/>
            <a:t>企业研发投入能显著提高创新活动的专利产出</a:t>
          </a:r>
          <a:endParaRPr lang="zh-CN" altLang="en-US" sz="2000" kern="1200" dirty="0"/>
        </a:p>
      </dsp:txBody>
      <dsp:txXfrm>
        <a:off x="4114800" y="0"/>
        <a:ext cx="4114800" cy="1697236"/>
      </dsp:txXfrm>
    </dsp:sp>
    <dsp:sp modelId="{D029C971-F32D-4608-8A92-8BDFDBAD95BF}">
      <dsp:nvSpPr>
        <dsp:cNvPr id="0" name=""/>
        <dsp:cNvSpPr/>
      </dsp:nvSpPr>
      <dsp:spPr>
        <a:xfrm rot="10800000">
          <a:off x="0" y="2262981"/>
          <a:ext cx="4114800" cy="2262981"/>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sz="2000" b="1" kern="1200" dirty="0" smtClean="0"/>
            <a:t>企业专利产出对企业成长性的影响的相关文献</a:t>
          </a:r>
          <a:r>
            <a:rPr lang="en-US" altLang="zh-CN" sz="2000" b="1" kern="1200" dirty="0" smtClean="0"/>
            <a:t>--</a:t>
          </a:r>
          <a:r>
            <a:rPr lang="zh-CN" sz="2000" kern="1200" dirty="0" smtClean="0"/>
            <a:t>企业专利产出能有效提高企业绩效的结论</a:t>
          </a:r>
          <a:endParaRPr lang="zh-CN" altLang="en-US" sz="2000" kern="1200" dirty="0"/>
        </a:p>
      </dsp:txBody>
      <dsp:txXfrm rot="10800000">
        <a:off x="0" y="2828726"/>
        <a:ext cx="4114800" cy="1697236"/>
      </dsp:txXfrm>
    </dsp:sp>
    <dsp:sp modelId="{F2BEF58F-30D7-4C15-9F38-CE6462DBC5D8}">
      <dsp:nvSpPr>
        <dsp:cNvPr id="0" name=""/>
        <dsp:cNvSpPr/>
      </dsp:nvSpPr>
      <dsp:spPr>
        <a:xfrm rot="5400000">
          <a:off x="5040709" y="1337072"/>
          <a:ext cx="2262981" cy="41148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sz="2000" b="0" kern="1200" dirty="0" smtClean="0"/>
            <a:t>政府补贴对研发投入的影响的相关文献</a:t>
          </a:r>
          <a:r>
            <a:rPr lang="en-US" altLang="zh-CN" sz="2000" b="0" kern="1200" dirty="0" smtClean="0"/>
            <a:t>--</a:t>
          </a:r>
          <a:r>
            <a:rPr lang="zh-CN" sz="2000" kern="1200" dirty="0" smtClean="0"/>
            <a:t>大致分为三类：一是政府补贴对研发投入具有挤入效应；二是政府补贴对研发投入具有挤出效应；三是政府补贴对研发投入的影响</a:t>
          </a:r>
          <a:r>
            <a:rPr lang="zh-CN" altLang="en-US" sz="2000" kern="1200" dirty="0" smtClean="0"/>
            <a:t>具</a:t>
          </a:r>
          <a:r>
            <a:rPr lang="zh-CN" sz="2000" kern="1200" dirty="0" smtClean="0"/>
            <a:t>有不确定性</a:t>
          </a:r>
          <a:r>
            <a:rPr lang="zh-CN" sz="1800" kern="1200" dirty="0" smtClean="0"/>
            <a:t>。</a:t>
          </a:r>
          <a:endParaRPr lang="zh-CN" altLang="en-US" sz="1800" kern="1200" dirty="0"/>
        </a:p>
      </dsp:txBody>
      <dsp:txXfrm rot="-5400000">
        <a:off x="4114799" y="2828726"/>
        <a:ext cx="4114800" cy="1697236"/>
      </dsp:txXfrm>
    </dsp:sp>
    <dsp:sp modelId="{9B6CB731-725C-4603-8A8E-D785EFEEAEB1}">
      <dsp:nvSpPr>
        <dsp:cNvPr id="0" name=""/>
        <dsp:cNvSpPr/>
      </dsp:nvSpPr>
      <dsp:spPr>
        <a:xfrm>
          <a:off x="2170581" y="1396751"/>
          <a:ext cx="3456382" cy="1444427"/>
        </a:xfrm>
        <a:prstGeom prst="roundRect">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zh-CN" sz="1800" kern="1200" dirty="0" smtClean="0"/>
            <a:t>政府补贴对企业专利产出的影响的相关文献</a:t>
          </a:r>
          <a:r>
            <a:rPr lang="en-US" altLang="zh-CN" sz="1800" kern="1200" dirty="0" smtClean="0"/>
            <a:t>-</a:t>
          </a:r>
          <a:r>
            <a:rPr lang="zh-CN" sz="1800" kern="1200" dirty="0" smtClean="0"/>
            <a:t>政府补贴是有助于提高企业专利产出效率，但并不意味着高额的补贴就一定能换来同等的效果</a:t>
          </a:r>
          <a:endParaRPr lang="zh-CN" sz="1800" kern="1200" dirty="0"/>
        </a:p>
      </dsp:txBody>
      <dsp:txXfrm>
        <a:off x="2241092" y="1467262"/>
        <a:ext cx="3315360" cy="13034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54884-DE35-465A-B61E-E10522AD7747}">
      <dsp:nvSpPr>
        <dsp:cNvPr id="0" name=""/>
        <dsp:cNvSpPr/>
      </dsp:nvSpPr>
      <dsp:spPr>
        <a:xfrm>
          <a:off x="7233" y="827544"/>
          <a:ext cx="2161877" cy="287087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b="1" kern="1200" dirty="0" smtClean="0"/>
            <a:t>政府补贴相关制度背景与理论</a:t>
          </a:r>
          <a:endParaRPr lang="zh-CN" altLang="en-US" sz="2800" kern="1200" dirty="0"/>
        </a:p>
      </dsp:txBody>
      <dsp:txXfrm>
        <a:off x="70552" y="890863"/>
        <a:ext cx="2035239" cy="2744235"/>
      </dsp:txXfrm>
    </dsp:sp>
    <dsp:sp modelId="{1FECB57E-F41D-4ED5-93EC-E3F4207E790E}">
      <dsp:nvSpPr>
        <dsp:cNvPr id="0" name=""/>
        <dsp:cNvSpPr/>
      </dsp:nvSpPr>
      <dsp:spPr>
        <a:xfrm>
          <a:off x="2385298" y="1994908"/>
          <a:ext cx="458317" cy="536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zh-CN" altLang="en-US" sz="2300" kern="1200"/>
        </a:p>
      </dsp:txBody>
      <dsp:txXfrm>
        <a:off x="2385298" y="2102137"/>
        <a:ext cx="320822" cy="321687"/>
      </dsp:txXfrm>
    </dsp:sp>
    <dsp:sp modelId="{978F3DDF-98B9-4D90-AECD-BDF61D9DBE11}">
      <dsp:nvSpPr>
        <dsp:cNvPr id="0" name=""/>
        <dsp:cNvSpPr/>
      </dsp:nvSpPr>
      <dsp:spPr>
        <a:xfrm>
          <a:off x="3033861" y="827544"/>
          <a:ext cx="2161877" cy="287087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sz="2800" b="1" kern="1200" dirty="0" smtClean="0"/>
            <a:t>市场失灵理</a:t>
          </a:r>
          <a:r>
            <a:rPr lang="zh-CN" altLang="en-US" sz="2800" b="1" kern="1200" dirty="0" smtClean="0"/>
            <a:t>论</a:t>
          </a:r>
          <a:endParaRPr lang="en-US" altLang="zh-CN" sz="2800" b="1" kern="1200" dirty="0" smtClean="0"/>
        </a:p>
        <a:p>
          <a:pPr lvl="0" algn="ctr" defTabSz="1244600">
            <a:lnSpc>
              <a:spcPct val="90000"/>
            </a:lnSpc>
            <a:spcBef>
              <a:spcPct val="0"/>
            </a:spcBef>
            <a:spcAft>
              <a:spcPct val="35000"/>
            </a:spcAft>
          </a:pPr>
          <a:r>
            <a:rPr lang="zh-CN" sz="2800" b="1" kern="1200" dirty="0" smtClean="0"/>
            <a:t>信号理论</a:t>
          </a:r>
          <a:endParaRPr lang="zh-CN" altLang="en-US" sz="2800" b="1" kern="1200" dirty="0"/>
        </a:p>
      </dsp:txBody>
      <dsp:txXfrm>
        <a:off x="3097180" y="890863"/>
        <a:ext cx="2035239" cy="2744235"/>
      </dsp:txXfrm>
    </dsp:sp>
    <dsp:sp modelId="{9107F974-D4C7-48EB-A007-268BB884A3EB}">
      <dsp:nvSpPr>
        <dsp:cNvPr id="0" name=""/>
        <dsp:cNvSpPr/>
      </dsp:nvSpPr>
      <dsp:spPr>
        <a:xfrm>
          <a:off x="5411926" y="1994908"/>
          <a:ext cx="458317" cy="536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zh-CN" altLang="en-US" sz="2300" kern="1200"/>
        </a:p>
      </dsp:txBody>
      <dsp:txXfrm>
        <a:off x="5411926" y="2102137"/>
        <a:ext cx="320822" cy="321687"/>
      </dsp:txXfrm>
    </dsp:sp>
    <dsp:sp modelId="{AAA3B756-9C86-4A40-8225-78B6E577CFF7}">
      <dsp:nvSpPr>
        <dsp:cNvPr id="0" name=""/>
        <dsp:cNvSpPr/>
      </dsp:nvSpPr>
      <dsp:spPr>
        <a:xfrm>
          <a:off x="6060489" y="827544"/>
          <a:ext cx="2161877" cy="287087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H1</a:t>
          </a:r>
          <a:r>
            <a:rPr lang="zh-CN" sz="2800" kern="1200" dirty="0" smtClean="0"/>
            <a:t>：政府补贴与专利产出的交互作用可以有效提高企业的成长性。</a:t>
          </a:r>
          <a:endParaRPr lang="zh-CN" altLang="en-US" sz="2800" kern="1200" dirty="0"/>
        </a:p>
      </dsp:txBody>
      <dsp:txXfrm>
        <a:off x="6123808" y="890863"/>
        <a:ext cx="2035239" cy="27442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B70C1-AAEB-494C-9382-F37A7DB0EB01}">
      <dsp:nvSpPr>
        <dsp:cNvPr id="0" name=""/>
        <dsp:cNvSpPr/>
      </dsp:nvSpPr>
      <dsp:spPr>
        <a:xfrm>
          <a:off x="7233" y="421032"/>
          <a:ext cx="2161877" cy="368389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技术创新理论</a:t>
          </a:r>
          <a:endParaRPr lang="zh-CN" altLang="en-US" sz="2800" kern="1200" dirty="0"/>
        </a:p>
      </dsp:txBody>
      <dsp:txXfrm>
        <a:off x="70552" y="484351"/>
        <a:ext cx="2035239" cy="3557259"/>
      </dsp:txXfrm>
    </dsp:sp>
    <dsp:sp modelId="{98A17898-BB08-44A7-8BE2-EBCC7B5578EA}">
      <dsp:nvSpPr>
        <dsp:cNvPr id="0" name=""/>
        <dsp:cNvSpPr/>
      </dsp:nvSpPr>
      <dsp:spPr>
        <a:xfrm rot="21572093">
          <a:off x="2403497" y="1982214"/>
          <a:ext cx="496933" cy="536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zh-CN" altLang="en-US" sz="2300" kern="1200"/>
        </a:p>
      </dsp:txBody>
      <dsp:txXfrm>
        <a:off x="2403499" y="2090048"/>
        <a:ext cx="347853" cy="321687"/>
      </dsp:txXfrm>
    </dsp:sp>
    <dsp:sp modelId="{EE2A6A6D-4392-42A4-86FA-151E37C7B2CC}">
      <dsp:nvSpPr>
        <dsp:cNvPr id="0" name=""/>
        <dsp:cNvSpPr/>
      </dsp:nvSpPr>
      <dsp:spPr>
        <a:xfrm>
          <a:off x="3106690" y="395871"/>
          <a:ext cx="2161877" cy="368389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H2</a:t>
          </a:r>
          <a:r>
            <a:rPr lang="zh-CN" sz="2800" kern="1200" dirty="0" smtClean="0"/>
            <a:t>：企业专利特征对企业成长性有显著的正向促进作用，且这一作用具有滞后效应。</a:t>
          </a:r>
          <a:endParaRPr lang="zh-CN" altLang="en-US" sz="2800" kern="1200" dirty="0"/>
        </a:p>
      </dsp:txBody>
      <dsp:txXfrm>
        <a:off x="3170009" y="459190"/>
        <a:ext cx="2035239" cy="3557259"/>
      </dsp:txXfrm>
    </dsp:sp>
    <dsp:sp modelId="{1D772EB4-77C0-46A6-9DBE-539A10500FA9}">
      <dsp:nvSpPr>
        <dsp:cNvPr id="0" name=""/>
        <dsp:cNvSpPr/>
      </dsp:nvSpPr>
      <dsp:spPr>
        <a:xfrm rot="29283">
          <a:off x="5466540" y="1982429"/>
          <a:ext cx="419733" cy="536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zh-CN" altLang="en-US" sz="2300" kern="1200"/>
        </a:p>
      </dsp:txBody>
      <dsp:txXfrm>
        <a:off x="5466542" y="2089122"/>
        <a:ext cx="293813" cy="321687"/>
      </dsp:txXfrm>
    </dsp:sp>
    <dsp:sp modelId="{510D1BCD-C0BA-4C3A-AA96-AB3F19E2ACCD}">
      <dsp:nvSpPr>
        <dsp:cNvPr id="0" name=""/>
        <dsp:cNvSpPr/>
      </dsp:nvSpPr>
      <dsp:spPr>
        <a:xfrm>
          <a:off x="6060489" y="421032"/>
          <a:ext cx="2161877" cy="368389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H3</a:t>
          </a:r>
          <a:r>
            <a:rPr lang="zh-CN" sz="2800" kern="1200" dirty="0" smtClean="0"/>
            <a:t>：发明专利对企业成长性的促进作用大于实用新型和外观设计。</a:t>
          </a:r>
          <a:endParaRPr lang="zh-CN" altLang="en-US" sz="2800" kern="1200" dirty="0"/>
        </a:p>
      </dsp:txBody>
      <dsp:txXfrm>
        <a:off x="6123808" y="484351"/>
        <a:ext cx="2035239" cy="355725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2017/6/3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b="1" dirty="0"/>
              <a:t>专利特征、政府补贴和企业成长性的关系的研究</a:t>
            </a:r>
            <a:endParaRPr lang="zh-CN" altLang="en-US" dirty="0"/>
          </a:p>
        </p:txBody>
      </p:sp>
      <p:sp>
        <p:nvSpPr>
          <p:cNvPr id="3" name="副标题 2"/>
          <p:cNvSpPr>
            <a:spLocks noGrp="1"/>
          </p:cNvSpPr>
          <p:nvPr>
            <p:ph type="subTitle" idx="1"/>
          </p:nvPr>
        </p:nvSpPr>
        <p:spPr/>
        <p:txBody>
          <a:bodyPr/>
          <a:lstStyle/>
          <a:p>
            <a:r>
              <a:rPr lang="zh-CN" altLang="en-US" dirty="0" smtClean="0"/>
              <a:t>                                      刘芳 </a:t>
            </a:r>
            <a:r>
              <a:rPr lang="en-US" altLang="zh-CN" dirty="0" smtClean="0"/>
              <a:t>15720570</a:t>
            </a:r>
          </a:p>
          <a:p>
            <a:r>
              <a:rPr lang="zh-CN" altLang="en-US" dirty="0" smtClean="0"/>
              <a:t>                                    导师：吴建刚</a:t>
            </a:r>
            <a:endParaRPr lang="en-US" altLang="zh-CN" dirty="0" smtClean="0"/>
          </a:p>
          <a:p>
            <a:endParaRPr lang="zh-CN" altLang="en-US" dirty="0"/>
          </a:p>
        </p:txBody>
      </p:sp>
    </p:spTree>
    <p:extLst>
      <p:ext uri="{BB962C8B-B14F-4D97-AF65-F5344CB8AC3E}">
        <p14:creationId xmlns:p14="http://schemas.microsoft.com/office/powerpoint/2010/main" val="26392300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文献综述</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67367669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11676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理论假设</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197366263"/>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75112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内容占位符 3"/>
          <p:cNvGraphicFramePr>
            <a:graphicFrameLocks noGrp="1"/>
          </p:cNvGraphicFramePr>
          <p:nvPr>
            <p:ph idx="1"/>
            <p:extLst>
              <p:ext uri="{D42A27DB-BD31-4B8C-83A1-F6EECF244321}">
                <p14:modId xmlns:p14="http://schemas.microsoft.com/office/powerpoint/2010/main" val="1884220002"/>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91860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lstStyle/>
          <a:p>
            <a:r>
              <a:rPr lang="zh-CN" altLang="en-US" dirty="0" smtClean="0"/>
              <a:t>实证分析</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795914955"/>
              </p:ext>
            </p:extLst>
          </p:nvPr>
        </p:nvGraphicFramePr>
        <p:xfrm>
          <a:off x="251520" y="956987"/>
          <a:ext cx="8568952" cy="6117350"/>
        </p:xfrm>
        <a:graphic>
          <a:graphicData uri="http://schemas.openxmlformats.org/drawingml/2006/table">
            <a:tbl>
              <a:tblPr firstRow="1" firstCol="1" bandRow="1">
                <a:tableStyleId>{5C22544A-7EE6-4342-B048-85BDC9FD1C3A}</a:tableStyleId>
              </a:tblPr>
              <a:tblGrid>
                <a:gridCol w="1230293"/>
                <a:gridCol w="1230293"/>
                <a:gridCol w="3054183"/>
                <a:gridCol w="3054183"/>
              </a:tblGrid>
              <a:tr h="192290">
                <a:tc>
                  <a:txBody>
                    <a:bodyPr/>
                    <a:lstStyle/>
                    <a:p>
                      <a:pPr algn="ctr">
                        <a:spcAft>
                          <a:spcPts val="0"/>
                        </a:spcAft>
                      </a:pPr>
                      <a:r>
                        <a:rPr lang="zh-CN" sz="1400" kern="0" dirty="0">
                          <a:effectLst/>
                        </a:rPr>
                        <a:t>变量类型</a:t>
                      </a:r>
                      <a:endParaRPr lang="zh-CN" sz="1400" kern="100" dirty="0">
                        <a:effectLst/>
                        <a:latin typeface="Times New Roman"/>
                        <a:ea typeface="宋体"/>
                      </a:endParaRPr>
                    </a:p>
                  </a:txBody>
                  <a:tcPr marL="55819" marR="55819" marT="0" marB="0" anchor="ctr"/>
                </a:tc>
                <a:tc>
                  <a:txBody>
                    <a:bodyPr/>
                    <a:lstStyle/>
                    <a:p>
                      <a:pPr algn="ctr">
                        <a:spcAft>
                          <a:spcPts val="0"/>
                        </a:spcAft>
                      </a:pPr>
                      <a:r>
                        <a:rPr lang="zh-CN" sz="1400" kern="0" dirty="0">
                          <a:effectLst/>
                        </a:rPr>
                        <a:t>变量</a:t>
                      </a:r>
                      <a:endParaRPr lang="zh-CN" sz="1400" kern="100" dirty="0">
                        <a:effectLst/>
                        <a:latin typeface="Times New Roman"/>
                        <a:ea typeface="宋体"/>
                      </a:endParaRPr>
                    </a:p>
                  </a:txBody>
                  <a:tcPr marL="55819" marR="55819" marT="0" marB="0" anchor="ctr"/>
                </a:tc>
                <a:tc>
                  <a:txBody>
                    <a:bodyPr/>
                    <a:lstStyle/>
                    <a:p>
                      <a:pPr algn="ctr">
                        <a:spcAft>
                          <a:spcPts val="0"/>
                        </a:spcAft>
                      </a:pPr>
                      <a:r>
                        <a:rPr lang="zh-CN" sz="1400" kern="0">
                          <a:effectLst/>
                        </a:rPr>
                        <a:t>标识</a:t>
                      </a:r>
                      <a:endParaRPr lang="zh-CN" sz="1400" kern="100">
                        <a:effectLst/>
                        <a:latin typeface="Times New Roman"/>
                        <a:ea typeface="宋体"/>
                      </a:endParaRPr>
                    </a:p>
                  </a:txBody>
                  <a:tcPr marL="55819" marR="55819" marT="0" marB="0" anchor="ctr"/>
                </a:tc>
                <a:tc>
                  <a:txBody>
                    <a:bodyPr/>
                    <a:lstStyle/>
                    <a:p>
                      <a:pPr algn="ctr">
                        <a:spcAft>
                          <a:spcPts val="0"/>
                        </a:spcAft>
                      </a:pPr>
                      <a:r>
                        <a:rPr lang="zh-CN" sz="1400" kern="0">
                          <a:effectLst/>
                        </a:rPr>
                        <a:t>计算公式</a:t>
                      </a:r>
                      <a:endParaRPr lang="zh-CN" sz="1400" kern="100">
                        <a:effectLst/>
                        <a:latin typeface="Times New Roman"/>
                        <a:ea typeface="宋体"/>
                      </a:endParaRPr>
                    </a:p>
                  </a:txBody>
                  <a:tcPr marL="55819" marR="55819" marT="0" marB="0" anchor="ctr"/>
                </a:tc>
              </a:tr>
              <a:tr h="481083">
                <a:tc rowSpan="4">
                  <a:txBody>
                    <a:bodyPr/>
                    <a:lstStyle/>
                    <a:p>
                      <a:pPr algn="ctr">
                        <a:spcAft>
                          <a:spcPts val="0"/>
                        </a:spcAft>
                      </a:pPr>
                      <a:r>
                        <a:rPr lang="zh-CN" sz="1400" kern="0" dirty="0">
                          <a:effectLst/>
                        </a:rPr>
                        <a:t>因变量</a:t>
                      </a:r>
                      <a:endParaRPr lang="zh-CN" sz="1400" kern="100" dirty="0">
                        <a:effectLst/>
                        <a:latin typeface="Times New Roman"/>
                        <a:ea typeface="宋体"/>
                      </a:endParaRPr>
                    </a:p>
                  </a:txBody>
                  <a:tcPr marL="55819" marR="55819" marT="0" marB="0" anchor="ctr"/>
                </a:tc>
                <a:tc>
                  <a:txBody>
                    <a:bodyPr/>
                    <a:lstStyle/>
                    <a:p>
                      <a:pPr algn="ctr">
                        <a:spcAft>
                          <a:spcPts val="0"/>
                        </a:spcAft>
                      </a:pPr>
                      <a:r>
                        <a:rPr lang="zh-CN" sz="1400" kern="0" dirty="0">
                          <a:effectLst/>
                        </a:rPr>
                        <a:t>销售收入增长率</a:t>
                      </a:r>
                      <a:endParaRPr lang="zh-CN" sz="1400" kern="100" dirty="0">
                        <a:effectLst/>
                        <a:latin typeface="Times New Roman"/>
                        <a:ea typeface="宋体"/>
                      </a:endParaRPr>
                    </a:p>
                  </a:txBody>
                  <a:tcPr marL="55819" marR="55819" marT="0" marB="0" anchor="ctr"/>
                </a:tc>
                <a:tc>
                  <a:txBody>
                    <a:bodyPr/>
                    <a:lstStyle/>
                    <a:p>
                      <a:pPr algn="ctr">
                        <a:spcAft>
                          <a:spcPts val="0"/>
                        </a:spcAft>
                      </a:pPr>
                      <a:r>
                        <a:rPr lang="en-US" sz="1400" kern="0">
                          <a:effectLst/>
                        </a:rPr>
                        <a:t>SG</a:t>
                      </a:r>
                      <a:endParaRPr lang="zh-CN" sz="1400" kern="100">
                        <a:effectLst/>
                        <a:latin typeface="Times New Roman"/>
                        <a:ea typeface="宋体"/>
                      </a:endParaRPr>
                    </a:p>
                  </a:txBody>
                  <a:tcPr marL="55819" marR="55819" marT="0" marB="0" anchor="ctr"/>
                </a:tc>
                <a:tc>
                  <a:txBody>
                    <a:bodyPr/>
                    <a:lstStyle/>
                    <a:p>
                      <a:pPr algn="ctr">
                        <a:spcAft>
                          <a:spcPts val="0"/>
                        </a:spcAft>
                      </a:pPr>
                      <a:r>
                        <a:rPr lang="zh-CN" sz="1400" kern="0">
                          <a:effectLst/>
                        </a:rPr>
                        <a:t>（本期主营业务收入</a:t>
                      </a:r>
                      <a:r>
                        <a:rPr lang="en-US" sz="1400" kern="0">
                          <a:effectLst/>
                        </a:rPr>
                        <a:t>-</a:t>
                      </a:r>
                      <a:r>
                        <a:rPr lang="zh-CN" sz="1400" kern="0">
                          <a:effectLst/>
                        </a:rPr>
                        <a:t>上期主营业务收入）</a:t>
                      </a:r>
                      <a:r>
                        <a:rPr lang="en-US" sz="1400" kern="0">
                          <a:effectLst/>
                        </a:rPr>
                        <a:t>/</a:t>
                      </a:r>
                      <a:r>
                        <a:rPr lang="zh-CN" sz="1400" kern="0">
                          <a:effectLst/>
                        </a:rPr>
                        <a:t>上期主营业务收入</a:t>
                      </a:r>
                      <a:endParaRPr lang="zh-CN" sz="1400" kern="100">
                        <a:effectLst/>
                        <a:latin typeface="Times New Roman"/>
                        <a:ea typeface="宋体"/>
                      </a:endParaRPr>
                    </a:p>
                  </a:txBody>
                  <a:tcPr marL="55819" marR="55819" marT="0" marB="0" anchor="ctr"/>
                </a:tc>
              </a:tr>
              <a:tr h="384581">
                <a:tc vMerge="1">
                  <a:txBody>
                    <a:bodyPr/>
                    <a:lstStyle/>
                    <a:p>
                      <a:endParaRPr lang="zh-CN" altLang="en-US"/>
                    </a:p>
                  </a:txBody>
                  <a:tcPr/>
                </a:tc>
                <a:tc>
                  <a:txBody>
                    <a:bodyPr/>
                    <a:lstStyle/>
                    <a:p>
                      <a:pPr algn="ctr">
                        <a:spcAft>
                          <a:spcPts val="0"/>
                        </a:spcAft>
                      </a:pPr>
                      <a:r>
                        <a:rPr lang="zh-CN" sz="1400" kern="0" dirty="0">
                          <a:effectLst/>
                        </a:rPr>
                        <a:t>营业利润增长率</a:t>
                      </a:r>
                      <a:endParaRPr lang="zh-CN" sz="1400" kern="100" dirty="0">
                        <a:effectLst/>
                        <a:latin typeface="Times New Roman"/>
                        <a:ea typeface="宋体"/>
                      </a:endParaRPr>
                    </a:p>
                  </a:txBody>
                  <a:tcPr marL="55819" marR="55819" marT="0" marB="0" anchor="ctr"/>
                </a:tc>
                <a:tc>
                  <a:txBody>
                    <a:bodyPr/>
                    <a:lstStyle/>
                    <a:p>
                      <a:pPr algn="ctr">
                        <a:spcAft>
                          <a:spcPts val="0"/>
                        </a:spcAft>
                      </a:pPr>
                      <a:r>
                        <a:rPr lang="en-US" sz="1400" kern="0" dirty="0">
                          <a:effectLst/>
                        </a:rPr>
                        <a:t>OPG</a:t>
                      </a:r>
                      <a:endParaRPr lang="zh-CN" sz="1400" kern="100" dirty="0">
                        <a:effectLst/>
                        <a:latin typeface="Times New Roman"/>
                        <a:ea typeface="宋体"/>
                      </a:endParaRPr>
                    </a:p>
                  </a:txBody>
                  <a:tcPr marL="55819" marR="55819" marT="0" marB="0" anchor="ctr"/>
                </a:tc>
                <a:tc>
                  <a:txBody>
                    <a:bodyPr/>
                    <a:lstStyle/>
                    <a:p>
                      <a:pPr algn="ctr">
                        <a:spcAft>
                          <a:spcPts val="0"/>
                        </a:spcAft>
                      </a:pPr>
                      <a:r>
                        <a:rPr lang="zh-CN" sz="1400" kern="0">
                          <a:effectLst/>
                        </a:rPr>
                        <a:t>（本期营业利润</a:t>
                      </a:r>
                      <a:r>
                        <a:rPr lang="en-US" sz="1400" kern="0">
                          <a:effectLst/>
                        </a:rPr>
                        <a:t>-</a:t>
                      </a:r>
                      <a:r>
                        <a:rPr lang="zh-CN" sz="1400" kern="0">
                          <a:effectLst/>
                        </a:rPr>
                        <a:t>上期营业利润）</a:t>
                      </a:r>
                      <a:r>
                        <a:rPr lang="en-US" sz="1400" kern="0">
                          <a:effectLst/>
                        </a:rPr>
                        <a:t>/</a:t>
                      </a:r>
                      <a:r>
                        <a:rPr lang="zh-CN" sz="1400" kern="0">
                          <a:effectLst/>
                        </a:rPr>
                        <a:t>上期营业利润</a:t>
                      </a:r>
                      <a:endParaRPr lang="zh-CN" sz="1400" kern="100">
                        <a:effectLst/>
                        <a:latin typeface="Times New Roman"/>
                        <a:ea typeface="宋体"/>
                      </a:endParaRPr>
                    </a:p>
                  </a:txBody>
                  <a:tcPr marL="55819" marR="55819" marT="0" marB="0" anchor="ctr"/>
                </a:tc>
              </a:tr>
              <a:tr h="384581">
                <a:tc vMerge="1">
                  <a:txBody>
                    <a:bodyPr/>
                    <a:lstStyle/>
                    <a:p>
                      <a:endParaRPr lang="zh-CN" altLang="en-US"/>
                    </a:p>
                  </a:txBody>
                  <a:tcPr/>
                </a:tc>
                <a:tc>
                  <a:txBody>
                    <a:bodyPr/>
                    <a:lstStyle/>
                    <a:p>
                      <a:pPr algn="ctr">
                        <a:spcAft>
                          <a:spcPts val="0"/>
                        </a:spcAft>
                      </a:pPr>
                      <a:r>
                        <a:rPr lang="zh-CN" sz="1400" kern="0" dirty="0">
                          <a:effectLst/>
                        </a:rPr>
                        <a:t>净利润增长率</a:t>
                      </a:r>
                      <a:endParaRPr lang="zh-CN" sz="1400" kern="100" dirty="0">
                        <a:effectLst/>
                        <a:latin typeface="Times New Roman"/>
                        <a:ea typeface="宋体"/>
                      </a:endParaRPr>
                    </a:p>
                  </a:txBody>
                  <a:tcPr marL="55819" marR="55819" marT="0" marB="0" anchor="ctr"/>
                </a:tc>
                <a:tc>
                  <a:txBody>
                    <a:bodyPr/>
                    <a:lstStyle/>
                    <a:p>
                      <a:pPr algn="ctr">
                        <a:spcAft>
                          <a:spcPts val="0"/>
                        </a:spcAft>
                      </a:pPr>
                      <a:r>
                        <a:rPr lang="en-US" sz="1400" kern="0" dirty="0">
                          <a:effectLst/>
                        </a:rPr>
                        <a:t>NPG</a:t>
                      </a:r>
                      <a:endParaRPr lang="zh-CN" sz="1400" kern="100" dirty="0">
                        <a:effectLst/>
                        <a:latin typeface="Times New Roman"/>
                        <a:ea typeface="宋体"/>
                      </a:endParaRPr>
                    </a:p>
                  </a:txBody>
                  <a:tcPr marL="55819" marR="55819" marT="0" marB="0" anchor="ctr"/>
                </a:tc>
                <a:tc>
                  <a:txBody>
                    <a:bodyPr/>
                    <a:lstStyle/>
                    <a:p>
                      <a:pPr algn="ctr">
                        <a:spcAft>
                          <a:spcPts val="0"/>
                        </a:spcAft>
                      </a:pPr>
                      <a:r>
                        <a:rPr lang="zh-CN" sz="1400" kern="0">
                          <a:effectLst/>
                        </a:rPr>
                        <a:t>（本期净利润</a:t>
                      </a:r>
                      <a:r>
                        <a:rPr lang="en-US" sz="1400" kern="0">
                          <a:effectLst/>
                        </a:rPr>
                        <a:t>-</a:t>
                      </a:r>
                      <a:r>
                        <a:rPr lang="zh-CN" sz="1400" kern="0">
                          <a:effectLst/>
                        </a:rPr>
                        <a:t>上期净利润）</a:t>
                      </a:r>
                      <a:r>
                        <a:rPr lang="en-US" sz="1400" kern="0">
                          <a:effectLst/>
                        </a:rPr>
                        <a:t>/</a:t>
                      </a:r>
                      <a:r>
                        <a:rPr lang="zh-CN" sz="1400" kern="0">
                          <a:effectLst/>
                        </a:rPr>
                        <a:t>上期净利润</a:t>
                      </a:r>
                      <a:endParaRPr lang="zh-CN" sz="1400" kern="100">
                        <a:effectLst/>
                        <a:latin typeface="Times New Roman"/>
                        <a:ea typeface="宋体"/>
                      </a:endParaRPr>
                    </a:p>
                  </a:txBody>
                  <a:tcPr marL="55819" marR="55819" marT="0" marB="0" anchor="ctr"/>
                </a:tc>
              </a:tr>
              <a:tr h="384581">
                <a:tc vMerge="1">
                  <a:txBody>
                    <a:bodyPr/>
                    <a:lstStyle/>
                    <a:p>
                      <a:endParaRPr lang="zh-CN" altLang="en-US"/>
                    </a:p>
                  </a:txBody>
                  <a:tcPr/>
                </a:tc>
                <a:tc>
                  <a:txBody>
                    <a:bodyPr/>
                    <a:lstStyle/>
                    <a:p>
                      <a:pPr algn="ctr">
                        <a:spcAft>
                          <a:spcPts val="0"/>
                        </a:spcAft>
                      </a:pPr>
                      <a:r>
                        <a:rPr lang="zh-CN" sz="1400" kern="0" dirty="0">
                          <a:effectLst/>
                        </a:rPr>
                        <a:t>托宾</a:t>
                      </a:r>
                      <a:r>
                        <a:rPr lang="en-US" sz="1400" kern="0" dirty="0">
                          <a:effectLst/>
                        </a:rPr>
                        <a:t>Q</a:t>
                      </a:r>
                      <a:endParaRPr lang="zh-CN" sz="1400" kern="100" dirty="0">
                        <a:effectLst/>
                        <a:latin typeface="Times New Roman"/>
                        <a:ea typeface="宋体"/>
                      </a:endParaRPr>
                    </a:p>
                  </a:txBody>
                  <a:tcPr marL="55819" marR="55819" marT="0" marB="0" anchor="ctr"/>
                </a:tc>
                <a:tc>
                  <a:txBody>
                    <a:bodyPr/>
                    <a:lstStyle/>
                    <a:p>
                      <a:pPr algn="ctr">
                        <a:spcAft>
                          <a:spcPts val="0"/>
                        </a:spcAft>
                      </a:pPr>
                      <a:r>
                        <a:rPr lang="en-US" sz="1400" kern="0" dirty="0">
                          <a:effectLst/>
                        </a:rPr>
                        <a:t>V</a:t>
                      </a:r>
                      <a:endParaRPr lang="zh-CN" sz="1400" kern="100" dirty="0">
                        <a:effectLst/>
                        <a:latin typeface="Times New Roman"/>
                        <a:ea typeface="宋体"/>
                      </a:endParaRPr>
                    </a:p>
                  </a:txBody>
                  <a:tcPr marL="55819" marR="55819" marT="0" marB="0" anchor="ctr"/>
                </a:tc>
                <a:tc>
                  <a:txBody>
                    <a:bodyPr/>
                    <a:lstStyle/>
                    <a:p>
                      <a:pPr algn="ctr">
                        <a:spcAft>
                          <a:spcPts val="0"/>
                        </a:spcAft>
                      </a:pPr>
                      <a:r>
                        <a:rPr lang="zh-CN" sz="1400" kern="0">
                          <a:effectLst/>
                        </a:rPr>
                        <a:t>托宾</a:t>
                      </a:r>
                      <a:r>
                        <a:rPr lang="en-US" sz="1400" kern="0">
                          <a:effectLst/>
                        </a:rPr>
                        <a:t>Q</a:t>
                      </a:r>
                      <a:r>
                        <a:rPr lang="zh-CN" sz="1400" kern="0">
                          <a:effectLst/>
                        </a:rPr>
                        <a:t>值</a:t>
                      </a:r>
                      <a:r>
                        <a:rPr lang="en-US" sz="1400" kern="0">
                          <a:effectLst/>
                        </a:rPr>
                        <a:t>Tobins’Q=</a:t>
                      </a:r>
                      <a:r>
                        <a:rPr lang="zh-CN" sz="1400" kern="0">
                          <a:effectLst/>
                        </a:rPr>
                        <a:t>企业市值</a:t>
                      </a:r>
                      <a:r>
                        <a:rPr lang="en-US" sz="1400" kern="0">
                          <a:effectLst/>
                        </a:rPr>
                        <a:t>/</a:t>
                      </a:r>
                      <a:r>
                        <a:rPr lang="zh-CN" sz="1400" kern="0">
                          <a:effectLst/>
                        </a:rPr>
                        <a:t>总资产账面价值</a:t>
                      </a:r>
                      <a:endParaRPr lang="zh-CN" sz="1400" kern="100">
                        <a:effectLst/>
                        <a:latin typeface="Times New Roman"/>
                        <a:ea typeface="宋体"/>
                      </a:endParaRPr>
                    </a:p>
                  </a:txBody>
                  <a:tcPr marL="55819" marR="55819" marT="0" marB="0" anchor="ctr"/>
                </a:tc>
              </a:tr>
              <a:tr h="192290">
                <a:tc rowSpan="6">
                  <a:txBody>
                    <a:bodyPr/>
                    <a:lstStyle/>
                    <a:p>
                      <a:pPr algn="ctr">
                        <a:spcAft>
                          <a:spcPts val="0"/>
                        </a:spcAft>
                      </a:pPr>
                      <a:r>
                        <a:rPr lang="zh-CN" sz="1400" kern="0">
                          <a:effectLst/>
                        </a:rPr>
                        <a:t>自变量</a:t>
                      </a:r>
                      <a:endParaRPr lang="zh-CN" sz="1400" kern="100">
                        <a:effectLst/>
                        <a:latin typeface="Times New Roman"/>
                        <a:ea typeface="宋体"/>
                      </a:endParaRPr>
                    </a:p>
                  </a:txBody>
                  <a:tcPr marL="55819" marR="55819" marT="0" marB="0" anchor="ctr"/>
                </a:tc>
                <a:tc>
                  <a:txBody>
                    <a:bodyPr/>
                    <a:lstStyle/>
                    <a:p>
                      <a:pPr algn="ctr">
                        <a:spcAft>
                          <a:spcPts val="0"/>
                        </a:spcAft>
                      </a:pPr>
                      <a:r>
                        <a:rPr lang="zh-CN" sz="1400" kern="0" dirty="0">
                          <a:effectLst/>
                        </a:rPr>
                        <a:t>研发强度</a:t>
                      </a:r>
                      <a:endParaRPr lang="zh-CN" sz="1400" kern="100" dirty="0">
                        <a:effectLst/>
                        <a:latin typeface="Times New Roman"/>
                        <a:ea typeface="宋体"/>
                      </a:endParaRPr>
                    </a:p>
                  </a:txBody>
                  <a:tcPr marL="55819" marR="55819" marT="0" marB="0" anchor="ctr"/>
                </a:tc>
                <a:tc>
                  <a:txBody>
                    <a:bodyPr/>
                    <a:lstStyle/>
                    <a:p>
                      <a:pPr algn="ctr">
                        <a:spcAft>
                          <a:spcPts val="0"/>
                        </a:spcAft>
                      </a:pPr>
                      <a:r>
                        <a:rPr lang="en-US" sz="1400" kern="0" dirty="0">
                          <a:effectLst/>
                        </a:rPr>
                        <a:t>R&amp;D</a:t>
                      </a:r>
                      <a:endParaRPr lang="zh-CN" sz="1400" kern="100" dirty="0">
                        <a:effectLst/>
                        <a:latin typeface="Times New Roman"/>
                        <a:ea typeface="宋体"/>
                      </a:endParaRPr>
                    </a:p>
                  </a:txBody>
                  <a:tcPr marL="55819" marR="55819" marT="0" marB="0" anchor="ctr"/>
                </a:tc>
                <a:tc>
                  <a:txBody>
                    <a:bodyPr/>
                    <a:lstStyle/>
                    <a:p>
                      <a:pPr algn="ctr">
                        <a:spcAft>
                          <a:spcPts val="0"/>
                        </a:spcAft>
                      </a:pPr>
                      <a:r>
                        <a:rPr lang="zh-CN" sz="1400" kern="0">
                          <a:effectLst/>
                        </a:rPr>
                        <a:t>技术创新资金投入</a:t>
                      </a:r>
                      <a:r>
                        <a:rPr lang="en-US" sz="1400" kern="0">
                          <a:effectLst/>
                        </a:rPr>
                        <a:t>/</a:t>
                      </a:r>
                      <a:r>
                        <a:rPr lang="zh-CN" sz="1400" kern="0">
                          <a:effectLst/>
                        </a:rPr>
                        <a:t>营业收入</a:t>
                      </a:r>
                      <a:endParaRPr lang="zh-CN" sz="1400" kern="100">
                        <a:effectLst/>
                        <a:latin typeface="Times New Roman"/>
                        <a:ea typeface="宋体"/>
                      </a:endParaRPr>
                    </a:p>
                  </a:txBody>
                  <a:tcPr marL="55819" marR="55819" marT="0" marB="0" anchor="ctr"/>
                </a:tc>
              </a:tr>
              <a:tr h="320722">
                <a:tc vMerge="1">
                  <a:txBody>
                    <a:bodyPr/>
                    <a:lstStyle/>
                    <a:p>
                      <a:endParaRPr lang="zh-CN" altLang="en-US"/>
                    </a:p>
                  </a:txBody>
                  <a:tcPr/>
                </a:tc>
                <a:tc>
                  <a:txBody>
                    <a:bodyPr/>
                    <a:lstStyle/>
                    <a:p>
                      <a:pPr algn="ctr">
                        <a:spcAft>
                          <a:spcPts val="0"/>
                        </a:spcAft>
                      </a:pPr>
                      <a:r>
                        <a:rPr lang="zh-CN" sz="1400" kern="0" dirty="0">
                          <a:effectLst/>
                        </a:rPr>
                        <a:t>专利授权数量</a:t>
                      </a:r>
                      <a:endParaRPr lang="zh-CN" sz="1400" kern="100" dirty="0">
                        <a:effectLst/>
                        <a:latin typeface="Times New Roman"/>
                        <a:ea typeface="宋体"/>
                      </a:endParaRPr>
                    </a:p>
                  </a:txBody>
                  <a:tcPr marL="55819" marR="55819" marT="0" marB="0" anchor="ctr"/>
                </a:tc>
                <a:tc>
                  <a:txBody>
                    <a:bodyPr/>
                    <a:lstStyle/>
                    <a:p>
                      <a:pPr algn="ctr">
                        <a:spcAft>
                          <a:spcPts val="0"/>
                        </a:spcAft>
                      </a:pPr>
                      <a:r>
                        <a:rPr lang="en-US" sz="1400" kern="0" dirty="0">
                          <a:effectLst/>
                        </a:rPr>
                        <a:t>PATENTS</a:t>
                      </a:r>
                      <a:endParaRPr lang="zh-CN" sz="1400" kern="100" dirty="0">
                        <a:effectLst/>
                        <a:latin typeface="Times New Roman"/>
                        <a:ea typeface="宋体"/>
                      </a:endParaRPr>
                    </a:p>
                  </a:txBody>
                  <a:tcPr marL="55819" marR="55819" marT="0" marB="0" anchor="ctr"/>
                </a:tc>
                <a:tc>
                  <a:txBody>
                    <a:bodyPr/>
                    <a:lstStyle/>
                    <a:p>
                      <a:pPr algn="ctr">
                        <a:spcAft>
                          <a:spcPts val="0"/>
                        </a:spcAft>
                      </a:pPr>
                      <a:r>
                        <a:rPr lang="en-US" sz="1400" kern="0">
                          <a:effectLst/>
                        </a:rPr>
                        <a:t>Ln(</a:t>
                      </a:r>
                      <a:r>
                        <a:rPr lang="zh-CN" sz="1400" kern="0">
                          <a:effectLst/>
                        </a:rPr>
                        <a:t>专利授权数</a:t>
                      </a:r>
                      <a:r>
                        <a:rPr lang="en-US" sz="1400" kern="0">
                          <a:effectLst/>
                        </a:rPr>
                        <a:t>+1)</a:t>
                      </a:r>
                      <a:endParaRPr lang="zh-CN" sz="1400" kern="100">
                        <a:effectLst/>
                        <a:latin typeface="Times New Roman"/>
                        <a:ea typeface="宋体"/>
                      </a:endParaRPr>
                    </a:p>
                  </a:txBody>
                  <a:tcPr marL="55819" marR="55819" marT="0" marB="0" anchor="ctr"/>
                </a:tc>
              </a:tr>
              <a:tr h="320722">
                <a:tc vMerge="1">
                  <a:txBody>
                    <a:bodyPr/>
                    <a:lstStyle/>
                    <a:p>
                      <a:endParaRPr lang="zh-CN" altLang="en-US"/>
                    </a:p>
                  </a:txBody>
                  <a:tcPr/>
                </a:tc>
                <a:tc>
                  <a:txBody>
                    <a:bodyPr/>
                    <a:lstStyle/>
                    <a:p>
                      <a:pPr algn="ctr">
                        <a:spcAft>
                          <a:spcPts val="0"/>
                        </a:spcAft>
                      </a:pPr>
                      <a:r>
                        <a:rPr lang="zh-CN" sz="1400" kern="0" dirty="0">
                          <a:effectLst/>
                        </a:rPr>
                        <a:t>发明专利占比</a:t>
                      </a:r>
                      <a:endParaRPr lang="zh-CN" sz="1400" kern="100" dirty="0">
                        <a:effectLst/>
                        <a:latin typeface="Times New Roman"/>
                        <a:ea typeface="宋体"/>
                      </a:endParaRPr>
                    </a:p>
                  </a:txBody>
                  <a:tcPr marL="55819" marR="55819" marT="0" marB="0" anchor="ctr"/>
                </a:tc>
                <a:tc>
                  <a:txBody>
                    <a:bodyPr/>
                    <a:lstStyle/>
                    <a:p>
                      <a:pPr algn="ctr">
                        <a:spcAft>
                          <a:spcPts val="0"/>
                        </a:spcAft>
                      </a:pPr>
                      <a:r>
                        <a:rPr lang="en-US" sz="1400" kern="0" dirty="0">
                          <a:effectLst/>
                        </a:rPr>
                        <a:t>PATE1</a:t>
                      </a:r>
                      <a:endParaRPr lang="zh-CN" sz="1400" kern="100" dirty="0">
                        <a:effectLst/>
                        <a:latin typeface="Times New Roman"/>
                        <a:ea typeface="宋体"/>
                      </a:endParaRPr>
                    </a:p>
                  </a:txBody>
                  <a:tcPr marL="55819" marR="55819" marT="0" marB="0" anchor="ctr"/>
                </a:tc>
                <a:tc>
                  <a:txBody>
                    <a:bodyPr/>
                    <a:lstStyle/>
                    <a:p>
                      <a:pPr algn="ctr">
                        <a:spcAft>
                          <a:spcPts val="0"/>
                        </a:spcAft>
                      </a:pPr>
                      <a:r>
                        <a:rPr lang="zh-CN" sz="1400" kern="0">
                          <a:effectLst/>
                        </a:rPr>
                        <a:t>发明专利授权数</a:t>
                      </a:r>
                      <a:r>
                        <a:rPr lang="en-US" sz="1400" kern="0">
                          <a:effectLst/>
                        </a:rPr>
                        <a:t>/</a:t>
                      </a:r>
                      <a:r>
                        <a:rPr lang="zh-CN" sz="1400" kern="0">
                          <a:effectLst/>
                        </a:rPr>
                        <a:t>专利授权总量</a:t>
                      </a:r>
                      <a:endParaRPr lang="zh-CN" sz="1400" kern="100">
                        <a:effectLst/>
                        <a:latin typeface="Times New Roman"/>
                        <a:ea typeface="宋体"/>
                      </a:endParaRPr>
                    </a:p>
                  </a:txBody>
                  <a:tcPr marL="55819" marR="55819" marT="0" marB="0" anchor="ctr"/>
                </a:tc>
              </a:tr>
              <a:tr h="320722">
                <a:tc vMerge="1">
                  <a:txBody>
                    <a:bodyPr/>
                    <a:lstStyle/>
                    <a:p>
                      <a:endParaRPr lang="zh-CN" altLang="en-US"/>
                    </a:p>
                  </a:txBody>
                  <a:tcPr/>
                </a:tc>
                <a:tc>
                  <a:txBody>
                    <a:bodyPr/>
                    <a:lstStyle/>
                    <a:p>
                      <a:pPr algn="ctr">
                        <a:spcAft>
                          <a:spcPts val="0"/>
                        </a:spcAft>
                      </a:pPr>
                      <a:r>
                        <a:rPr lang="zh-CN" sz="1400" kern="0" dirty="0">
                          <a:effectLst/>
                        </a:rPr>
                        <a:t>实用新型占比</a:t>
                      </a:r>
                      <a:endParaRPr lang="zh-CN" sz="1400" kern="100" dirty="0">
                        <a:effectLst/>
                        <a:latin typeface="Times New Roman"/>
                        <a:ea typeface="宋体"/>
                      </a:endParaRPr>
                    </a:p>
                  </a:txBody>
                  <a:tcPr marL="55819" marR="55819" marT="0" marB="0" anchor="ctr"/>
                </a:tc>
                <a:tc>
                  <a:txBody>
                    <a:bodyPr/>
                    <a:lstStyle/>
                    <a:p>
                      <a:pPr algn="ctr">
                        <a:spcAft>
                          <a:spcPts val="0"/>
                        </a:spcAft>
                      </a:pPr>
                      <a:r>
                        <a:rPr lang="en-US" sz="1400" kern="0" dirty="0">
                          <a:effectLst/>
                        </a:rPr>
                        <a:t>PATE2</a:t>
                      </a:r>
                      <a:endParaRPr lang="zh-CN" sz="1400" kern="100" dirty="0">
                        <a:effectLst/>
                        <a:latin typeface="Times New Roman"/>
                        <a:ea typeface="宋体"/>
                      </a:endParaRPr>
                    </a:p>
                  </a:txBody>
                  <a:tcPr marL="55819" marR="55819" marT="0" marB="0" anchor="ctr"/>
                </a:tc>
                <a:tc>
                  <a:txBody>
                    <a:bodyPr/>
                    <a:lstStyle/>
                    <a:p>
                      <a:pPr algn="ctr">
                        <a:spcAft>
                          <a:spcPts val="0"/>
                        </a:spcAft>
                      </a:pPr>
                      <a:r>
                        <a:rPr lang="zh-CN" sz="1400" kern="0">
                          <a:effectLst/>
                        </a:rPr>
                        <a:t>实用新型专利授权数</a:t>
                      </a:r>
                      <a:r>
                        <a:rPr lang="en-US" sz="1400" kern="0">
                          <a:effectLst/>
                        </a:rPr>
                        <a:t>/</a:t>
                      </a:r>
                      <a:r>
                        <a:rPr lang="zh-CN" sz="1400" kern="0">
                          <a:effectLst/>
                        </a:rPr>
                        <a:t>专利授权总量</a:t>
                      </a:r>
                      <a:endParaRPr lang="zh-CN" sz="1400" kern="100">
                        <a:effectLst/>
                        <a:latin typeface="Times New Roman"/>
                        <a:ea typeface="宋体"/>
                      </a:endParaRPr>
                    </a:p>
                  </a:txBody>
                  <a:tcPr marL="55819" marR="55819" marT="0" marB="0" anchor="ctr"/>
                </a:tc>
              </a:tr>
              <a:tr h="320722">
                <a:tc vMerge="1">
                  <a:txBody>
                    <a:bodyPr/>
                    <a:lstStyle/>
                    <a:p>
                      <a:endParaRPr lang="zh-CN" altLang="en-US"/>
                    </a:p>
                  </a:txBody>
                  <a:tcPr/>
                </a:tc>
                <a:tc>
                  <a:txBody>
                    <a:bodyPr/>
                    <a:lstStyle/>
                    <a:p>
                      <a:pPr algn="ctr">
                        <a:spcAft>
                          <a:spcPts val="0"/>
                        </a:spcAft>
                      </a:pPr>
                      <a:r>
                        <a:rPr lang="zh-CN" sz="1400" kern="0">
                          <a:effectLst/>
                        </a:rPr>
                        <a:t>外观设计占比</a:t>
                      </a:r>
                      <a:endParaRPr lang="zh-CN" sz="1400" kern="100">
                        <a:effectLst/>
                        <a:latin typeface="Times New Roman"/>
                        <a:ea typeface="宋体"/>
                      </a:endParaRPr>
                    </a:p>
                  </a:txBody>
                  <a:tcPr marL="55819" marR="55819" marT="0" marB="0" anchor="ctr"/>
                </a:tc>
                <a:tc>
                  <a:txBody>
                    <a:bodyPr/>
                    <a:lstStyle/>
                    <a:p>
                      <a:pPr algn="ctr">
                        <a:spcAft>
                          <a:spcPts val="0"/>
                        </a:spcAft>
                      </a:pPr>
                      <a:r>
                        <a:rPr lang="en-US" sz="1400" kern="0" dirty="0">
                          <a:effectLst/>
                        </a:rPr>
                        <a:t>PATE3</a:t>
                      </a:r>
                      <a:endParaRPr lang="zh-CN" sz="1400" kern="100" dirty="0">
                        <a:effectLst/>
                        <a:latin typeface="Times New Roman"/>
                        <a:ea typeface="宋体"/>
                      </a:endParaRPr>
                    </a:p>
                  </a:txBody>
                  <a:tcPr marL="55819" marR="55819" marT="0" marB="0" anchor="ctr"/>
                </a:tc>
                <a:tc>
                  <a:txBody>
                    <a:bodyPr/>
                    <a:lstStyle/>
                    <a:p>
                      <a:pPr algn="ctr">
                        <a:spcAft>
                          <a:spcPts val="0"/>
                        </a:spcAft>
                      </a:pPr>
                      <a:r>
                        <a:rPr lang="zh-CN" sz="1400" kern="0">
                          <a:effectLst/>
                        </a:rPr>
                        <a:t>外观设计授权数</a:t>
                      </a:r>
                      <a:r>
                        <a:rPr lang="en-US" sz="1400" kern="0">
                          <a:effectLst/>
                        </a:rPr>
                        <a:t>/</a:t>
                      </a:r>
                      <a:r>
                        <a:rPr lang="zh-CN" sz="1400" kern="0">
                          <a:effectLst/>
                        </a:rPr>
                        <a:t>专利授权总量</a:t>
                      </a:r>
                      <a:endParaRPr lang="zh-CN" sz="1400" kern="100">
                        <a:effectLst/>
                        <a:latin typeface="Times New Roman"/>
                        <a:ea typeface="宋体"/>
                      </a:endParaRPr>
                    </a:p>
                  </a:txBody>
                  <a:tcPr marL="55819" marR="55819" marT="0" marB="0" anchor="ctr"/>
                </a:tc>
              </a:tr>
              <a:tr h="458173">
                <a:tc vMerge="1">
                  <a:txBody>
                    <a:bodyPr/>
                    <a:lstStyle/>
                    <a:p>
                      <a:endParaRPr lang="zh-CN" altLang="en-US"/>
                    </a:p>
                  </a:txBody>
                  <a:tcPr/>
                </a:tc>
                <a:tc>
                  <a:txBody>
                    <a:bodyPr/>
                    <a:lstStyle/>
                    <a:p>
                      <a:pPr algn="ctr">
                        <a:spcAft>
                          <a:spcPts val="0"/>
                        </a:spcAft>
                      </a:pPr>
                      <a:r>
                        <a:rPr lang="zh-CN" sz="1400" kern="0">
                          <a:effectLst/>
                        </a:rPr>
                        <a:t>各自授权数量</a:t>
                      </a:r>
                      <a:endParaRPr lang="zh-CN" sz="1400" kern="100">
                        <a:effectLst/>
                        <a:latin typeface="Times New Roman"/>
                        <a:ea typeface="宋体"/>
                      </a:endParaRPr>
                    </a:p>
                  </a:txBody>
                  <a:tcPr marL="55819" marR="55819" marT="0" marB="0" anchor="ctr"/>
                </a:tc>
                <a:tc>
                  <a:txBody>
                    <a:bodyPr/>
                    <a:lstStyle/>
                    <a:p>
                      <a:pPr algn="ctr">
                        <a:spcAft>
                          <a:spcPts val="0"/>
                        </a:spcAft>
                      </a:pPr>
                      <a:r>
                        <a:rPr lang="en-US" sz="1400" kern="0" dirty="0">
                          <a:effectLst/>
                        </a:rPr>
                        <a:t>PATR1</a:t>
                      </a:r>
                      <a:r>
                        <a:rPr lang="zh-CN" sz="1400" kern="0" dirty="0">
                          <a:effectLst/>
                        </a:rPr>
                        <a:t>、</a:t>
                      </a:r>
                      <a:r>
                        <a:rPr lang="en-US" sz="1400" kern="0" dirty="0">
                          <a:effectLst/>
                        </a:rPr>
                        <a:t>PATR2</a:t>
                      </a:r>
                      <a:r>
                        <a:rPr lang="zh-CN" sz="1400" kern="0" dirty="0">
                          <a:effectLst/>
                        </a:rPr>
                        <a:t>、</a:t>
                      </a:r>
                      <a:r>
                        <a:rPr lang="en-US" sz="1400" kern="0" dirty="0">
                          <a:effectLst/>
                        </a:rPr>
                        <a:t>PATE3</a:t>
                      </a:r>
                      <a:endParaRPr lang="zh-CN" sz="1400" kern="100" dirty="0">
                        <a:effectLst/>
                        <a:latin typeface="Times New Roman"/>
                        <a:ea typeface="宋体"/>
                      </a:endParaRPr>
                    </a:p>
                  </a:txBody>
                  <a:tcPr marL="55819" marR="55819" marT="0" marB="0" anchor="ctr"/>
                </a:tc>
                <a:tc>
                  <a:txBody>
                    <a:bodyPr/>
                    <a:lstStyle/>
                    <a:p>
                      <a:pPr algn="ctr">
                        <a:spcAft>
                          <a:spcPts val="0"/>
                        </a:spcAft>
                      </a:pPr>
                      <a:r>
                        <a:rPr lang="zh-CN" sz="1400" kern="0" dirty="0">
                          <a:effectLst/>
                        </a:rPr>
                        <a:t>三种专利各自授权数</a:t>
                      </a:r>
                      <a:endParaRPr lang="zh-CN" sz="1400" kern="100" dirty="0">
                        <a:effectLst/>
                        <a:latin typeface="Times New Roman"/>
                        <a:ea typeface="宋体"/>
                      </a:endParaRPr>
                    </a:p>
                  </a:txBody>
                  <a:tcPr marL="55819" marR="55819" marT="0" marB="0" anchor="ctr"/>
                </a:tc>
              </a:tr>
              <a:tr h="192290">
                <a:tc rowSpan="4">
                  <a:txBody>
                    <a:bodyPr/>
                    <a:lstStyle/>
                    <a:p>
                      <a:pPr algn="ctr">
                        <a:spcAft>
                          <a:spcPts val="0"/>
                        </a:spcAft>
                      </a:pPr>
                      <a:r>
                        <a:rPr lang="zh-CN" sz="1400" kern="0">
                          <a:effectLst/>
                        </a:rPr>
                        <a:t>控制变量</a:t>
                      </a:r>
                      <a:endParaRPr lang="zh-CN" sz="1400" kern="100">
                        <a:effectLst/>
                        <a:latin typeface="Times New Roman"/>
                        <a:ea typeface="宋体"/>
                      </a:endParaRPr>
                    </a:p>
                  </a:txBody>
                  <a:tcPr marL="55819" marR="55819" marT="0" marB="0" anchor="ctr"/>
                </a:tc>
                <a:tc>
                  <a:txBody>
                    <a:bodyPr/>
                    <a:lstStyle/>
                    <a:p>
                      <a:pPr algn="ctr">
                        <a:spcAft>
                          <a:spcPts val="0"/>
                        </a:spcAft>
                      </a:pPr>
                      <a:r>
                        <a:rPr lang="zh-CN" sz="1400" kern="0">
                          <a:effectLst/>
                        </a:rPr>
                        <a:t>企业规模</a:t>
                      </a:r>
                      <a:endParaRPr lang="zh-CN" sz="1400" kern="100">
                        <a:effectLst/>
                        <a:latin typeface="Times New Roman"/>
                        <a:ea typeface="宋体"/>
                      </a:endParaRPr>
                    </a:p>
                  </a:txBody>
                  <a:tcPr marL="55819" marR="55819" marT="0" marB="0" anchor="ctr"/>
                </a:tc>
                <a:tc>
                  <a:txBody>
                    <a:bodyPr/>
                    <a:lstStyle/>
                    <a:p>
                      <a:pPr algn="ctr">
                        <a:spcAft>
                          <a:spcPts val="0"/>
                        </a:spcAft>
                      </a:pPr>
                      <a:r>
                        <a:rPr lang="en-US" sz="1400" kern="0" dirty="0">
                          <a:effectLst/>
                        </a:rPr>
                        <a:t>SIZE</a:t>
                      </a:r>
                      <a:endParaRPr lang="zh-CN" sz="1400" kern="100" dirty="0">
                        <a:effectLst/>
                        <a:latin typeface="Times New Roman"/>
                        <a:ea typeface="宋体"/>
                      </a:endParaRPr>
                    </a:p>
                  </a:txBody>
                  <a:tcPr marL="55819" marR="55819" marT="0" marB="0" anchor="ctr"/>
                </a:tc>
                <a:tc>
                  <a:txBody>
                    <a:bodyPr/>
                    <a:lstStyle/>
                    <a:p>
                      <a:pPr algn="ctr">
                        <a:spcAft>
                          <a:spcPts val="0"/>
                        </a:spcAft>
                      </a:pPr>
                      <a:r>
                        <a:rPr lang="en-US" sz="1400" kern="0" dirty="0">
                          <a:effectLst/>
                        </a:rPr>
                        <a:t>Ln(</a:t>
                      </a:r>
                      <a:r>
                        <a:rPr lang="zh-CN" sz="1400" kern="0" dirty="0">
                          <a:effectLst/>
                        </a:rPr>
                        <a:t>企业总资产</a:t>
                      </a:r>
                      <a:r>
                        <a:rPr lang="en-US" sz="1400" kern="0" dirty="0">
                          <a:effectLst/>
                        </a:rPr>
                        <a:t>)</a:t>
                      </a:r>
                      <a:endParaRPr lang="zh-CN" sz="1400" kern="100" dirty="0">
                        <a:effectLst/>
                        <a:latin typeface="Times New Roman"/>
                        <a:ea typeface="宋体"/>
                      </a:endParaRPr>
                    </a:p>
                  </a:txBody>
                  <a:tcPr marL="55819" marR="55819" marT="0" marB="0" anchor="ctr"/>
                </a:tc>
              </a:tr>
              <a:tr h="320722">
                <a:tc vMerge="1">
                  <a:txBody>
                    <a:bodyPr/>
                    <a:lstStyle/>
                    <a:p>
                      <a:endParaRPr lang="zh-CN" altLang="en-US"/>
                    </a:p>
                  </a:txBody>
                  <a:tcPr/>
                </a:tc>
                <a:tc>
                  <a:txBody>
                    <a:bodyPr/>
                    <a:lstStyle/>
                    <a:p>
                      <a:pPr algn="ctr">
                        <a:spcAft>
                          <a:spcPts val="0"/>
                        </a:spcAft>
                      </a:pPr>
                      <a:r>
                        <a:rPr lang="zh-CN" sz="1400" kern="0">
                          <a:effectLst/>
                        </a:rPr>
                        <a:t>资产负债率</a:t>
                      </a:r>
                      <a:endParaRPr lang="zh-CN" sz="1400" kern="100">
                        <a:effectLst/>
                        <a:latin typeface="Times New Roman"/>
                        <a:ea typeface="宋体"/>
                      </a:endParaRPr>
                    </a:p>
                  </a:txBody>
                  <a:tcPr marL="55819" marR="55819" marT="0" marB="0" anchor="ctr"/>
                </a:tc>
                <a:tc>
                  <a:txBody>
                    <a:bodyPr/>
                    <a:lstStyle/>
                    <a:p>
                      <a:pPr algn="ctr">
                        <a:spcAft>
                          <a:spcPts val="0"/>
                        </a:spcAft>
                      </a:pPr>
                      <a:r>
                        <a:rPr lang="en-US" sz="1400" kern="0" dirty="0">
                          <a:effectLst/>
                        </a:rPr>
                        <a:t>DEBT</a:t>
                      </a:r>
                      <a:endParaRPr lang="zh-CN" sz="1400" kern="100" dirty="0">
                        <a:effectLst/>
                        <a:latin typeface="Times New Roman"/>
                        <a:ea typeface="宋体"/>
                      </a:endParaRPr>
                    </a:p>
                  </a:txBody>
                  <a:tcPr marL="55819" marR="55819" marT="0" marB="0" anchor="ctr"/>
                </a:tc>
                <a:tc>
                  <a:txBody>
                    <a:bodyPr/>
                    <a:lstStyle/>
                    <a:p>
                      <a:pPr algn="ctr">
                        <a:spcAft>
                          <a:spcPts val="0"/>
                        </a:spcAft>
                      </a:pPr>
                      <a:r>
                        <a:rPr lang="zh-CN" sz="1400" kern="0" dirty="0">
                          <a:effectLst/>
                        </a:rPr>
                        <a:t>负债总额</a:t>
                      </a:r>
                      <a:r>
                        <a:rPr lang="en-US" sz="1400" kern="0" dirty="0">
                          <a:effectLst/>
                        </a:rPr>
                        <a:t>/</a:t>
                      </a:r>
                      <a:r>
                        <a:rPr lang="zh-CN" sz="1400" kern="0" dirty="0">
                          <a:effectLst/>
                        </a:rPr>
                        <a:t>资产总额</a:t>
                      </a:r>
                      <a:endParaRPr lang="zh-CN" sz="1400" kern="100" dirty="0">
                        <a:effectLst/>
                        <a:latin typeface="Times New Roman"/>
                        <a:ea typeface="宋体"/>
                      </a:endParaRPr>
                    </a:p>
                  </a:txBody>
                  <a:tcPr marL="55819" marR="55819" marT="0" marB="0" anchor="ctr"/>
                </a:tc>
              </a:tr>
              <a:tr h="320722">
                <a:tc vMerge="1">
                  <a:txBody>
                    <a:bodyPr/>
                    <a:lstStyle/>
                    <a:p>
                      <a:endParaRPr lang="zh-CN" altLang="en-US"/>
                    </a:p>
                  </a:txBody>
                  <a:tcPr/>
                </a:tc>
                <a:tc>
                  <a:txBody>
                    <a:bodyPr/>
                    <a:lstStyle/>
                    <a:p>
                      <a:pPr algn="ctr">
                        <a:spcAft>
                          <a:spcPts val="0"/>
                        </a:spcAft>
                      </a:pPr>
                      <a:r>
                        <a:rPr lang="zh-CN" sz="1400" kern="0">
                          <a:effectLst/>
                        </a:rPr>
                        <a:t>行业虚拟变量</a:t>
                      </a:r>
                      <a:endParaRPr lang="zh-CN" sz="1400" kern="100">
                        <a:effectLst/>
                        <a:latin typeface="Times New Roman"/>
                        <a:ea typeface="宋体"/>
                      </a:endParaRPr>
                    </a:p>
                  </a:txBody>
                  <a:tcPr marL="55819" marR="55819" marT="0" marB="0" anchor="ctr"/>
                </a:tc>
                <a:tc>
                  <a:txBody>
                    <a:bodyPr/>
                    <a:lstStyle/>
                    <a:p>
                      <a:pPr algn="ctr">
                        <a:spcAft>
                          <a:spcPts val="0"/>
                        </a:spcAft>
                      </a:pPr>
                      <a:r>
                        <a:rPr lang="en-US" sz="1400" kern="0" dirty="0">
                          <a:effectLst/>
                        </a:rPr>
                        <a:t>IND</a:t>
                      </a:r>
                      <a:endParaRPr lang="zh-CN" sz="1400" kern="100" dirty="0">
                        <a:effectLst/>
                        <a:latin typeface="Times New Roman"/>
                        <a:ea typeface="宋体"/>
                      </a:endParaRPr>
                    </a:p>
                  </a:txBody>
                  <a:tcPr marL="55819" marR="55819" marT="0" marB="0" anchor="ctr"/>
                </a:tc>
                <a:tc>
                  <a:txBody>
                    <a:bodyPr/>
                    <a:lstStyle/>
                    <a:p>
                      <a:pPr algn="ctr">
                        <a:spcAft>
                          <a:spcPts val="0"/>
                        </a:spcAft>
                      </a:pPr>
                      <a:r>
                        <a:rPr lang="zh-CN" sz="1400" kern="0" dirty="0">
                          <a:effectLst/>
                        </a:rPr>
                        <a:t>制造业为</a:t>
                      </a:r>
                      <a:r>
                        <a:rPr lang="en-US" sz="1400" kern="0" dirty="0">
                          <a:effectLst/>
                        </a:rPr>
                        <a:t>1</a:t>
                      </a:r>
                      <a:r>
                        <a:rPr lang="zh-CN" sz="1400" kern="0" dirty="0">
                          <a:effectLst/>
                        </a:rPr>
                        <a:t>，非制造业为</a:t>
                      </a:r>
                      <a:r>
                        <a:rPr lang="en-US" sz="1400" kern="0" dirty="0">
                          <a:effectLst/>
                        </a:rPr>
                        <a:t>0</a:t>
                      </a:r>
                      <a:endParaRPr lang="zh-CN" sz="1400" kern="100" dirty="0">
                        <a:effectLst/>
                        <a:latin typeface="Times New Roman"/>
                        <a:ea typeface="宋体"/>
                      </a:endParaRPr>
                    </a:p>
                  </a:txBody>
                  <a:tcPr marL="55819" marR="55819" marT="0" marB="0" anchor="ctr"/>
                </a:tc>
              </a:tr>
              <a:tr h="906802">
                <a:tc vMerge="1">
                  <a:txBody>
                    <a:bodyPr/>
                    <a:lstStyle/>
                    <a:p>
                      <a:endParaRPr lang="zh-CN" altLang="en-US"/>
                    </a:p>
                  </a:txBody>
                  <a:tcPr/>
                </a:tc>
                <a:tc>
                  <a:txBody>
                    <a:bodyPr/>
                    <a:lstStyle/>
                    <a:p>
                      <a:pPr algn="ctr">
                        <a:spcAft>
                          <a:spcPts val="0"/>
                        </a:spcAft>
                      </a:pPr>
                      <a:r>
                        <a:rPr lang="zh-CN" sz="1400" kern="0">
                          <a:effectLst/>
                        </a:rPr>
                        <a:t>上一年度业绩</a:t>
                      </a:r>
                      <a:endParaRPr lang="zh-CN" sz="1400" kern="100">
                        <a:effectLst/>
                        <a:latin typeface="Times New Roman"/>
                        <a:ea typeface="宋体"/>
                      </a:endParaRPr>
                    </a:p>
                  </a:txBody>
                  <a:tcPr marL="55819" marR="55819" marT="0" marB="0" anchor="ctr"/>
                </a:tc>
                <a:tc>
                  <a:txBody>
                    <a:bodyPr/>
                    <a:lstStyle/>
                    <a:p>
                      <a:pPr algn="ctr">
                        <a:spcAft>
                          <a:spcPts val="0"/>
                        </a:spcAft>
                      </a:pPr>
                      <a:r>
                        <a:rPr lang="en-US" sz="1400" kern="0" dirty="0">
                          <a:effectLst/>
                        </a:rPr>
                        <a:t>PERF-1</a:t>
                      </a:r>
                      <a:endParaRPr lang="zh-CN" sz="1400" kern="100" dirty="0">
                        <a:effectLst/>
                        <a:latin typeface="Times New Roman"/>
                        <a:ea typeface="宋体"/>
                      </a:endParaRPr>
                    </a:p>
                  </a:txBody>
                  <a:tcPr marL="55819" marR="55819" marT="0" marB="0" anchor="ctr"/>
                </a:tc>
                <a:tc>
                  <a:txBody>
                    <a:bodyPr/>
                    <a:lstStyle/>
                    <a:p>
                      <a:pPr algn="ctr">
                        <a:spcAft>
                          <a:spcPts val="0"/>
                        </a:spcAft>
                      </a:pPr>
                      <a:r>
                        <a:rPr lang="zh-CN" sz="1400" kern="0" dirty="0">
                          <a:effectLst/>
                        </a:rPr>
                        <a:t>上一年度的销售收入增长率、营业利润增长率、净利润增长率、托宾</a:t>
                      </a:r>
                      <a:r>
                        <a:rPr lang="en-US" sz="1400" kern="0" dirty="0">
                          <a:effectLst/>
                        </a:rPr>
                        <a:t>Q</a:t>
                      </a:r>
                      <a:r>
                        <a:rPr lang="zh-CN" sz="1400" kern="0" dirty="0">
                          <a:effectLst/>
                        </a:rPr>
                        <a:t>值</a:t>
                      </a:r>
                      <a:endParaRPr lang="zh-CN" sz="1400" kern="100" dirty="0">
                        <a:effectLst/>
                        <a:latin typeface="Times New Roman"/>
                        <a:ea typeface="宋体"/>
                      </a:endParaRPr>
                    </a:p>
                  </a:txBody>
                  <a:tcPr marL="55819" marR="55819" marT="0" marB="0" anchor="ctr"/>
                </a:tc>
              </a:tr>
              <a:tr h="384581">
                <a:tc>
                  <a:txBody>
                    <a:bodyPr/>
                    <a:lstStyle/>
                    <a:p>
                      <a:pPr algn="ctr">
                        <a:spcAft>
                          <a:spcPts val="0"/>
                        </a:spcAft>
                      </a:pPr>
                      <a:r>
                        <a:rPr lang="zh-CN" sz="1400" kern="0">
                          <a:effectLst/>
                        </a:rPr>
                        <a:t>调节变量</a:t>
                      </a:r>
                      <a:endParaRPr lang="zh-CN" sz="1400" kern="100">
                        <a:effectLst/>
                        <a:latin typeface="Times New Roman"/>
                        <a:ea typeface="宋体"/>
                      </a:endParaRPr>
                    </a:p>
                  </a:txBody>
                  <a:tcPr marL="55819" marR="55819" marT="0" marB="0" anchor="ctr"/>
                </a:tc>
                <a:tc>
                  <a:txBody>
                    <a:bodyPr/>
                    <a:lstStyle/>
                    <a:p>
                      <a:pPr algn="ctr">
                        <a:spcAft>
                          <a:spcPts val="0"/>
                        </a:spcAft>
                      </a:pPr>
                      <a:r>
                        <a:rPr lang="zh-CN" sz="1400" kern="0">
                          <a:effectLst/>
                        </a:rPr>
                        <a:t>政府补贴强度</a:t>
                      </a:r>
                      <a:endParaRPr lang="zh-CN" sz="1400" kern="100">
                        <a:effectLst/>
                        <a:latin typeface="Times New Roman"/>
                        <a:ea typeface="宋体"/>
                      </a:endParaRPr>
                    </a:p>
                  </a:txBody>
                  <a:tcPr marL="55819" marR="55819" marT="0" marB="0" anchor="ctr"/>
                </a:tc>
                <a:tc>
                  <a:txBody>
                    <a:bodyPr/>
                    <a:lstStyle/>
                    <a:p>
                      <a:pPr algn="ctr">
                        <a:spcAft>
                          <a:spcPts val="0"/>
                        </a:spcAft>
                      </a:pPr>
                      <a:r>
                        <a:rPr lang="en-US" sz="1400" kern="0">
                          <a:effectLst/>
                        </a:rPr>
                        <a:t>SUBS</a:t>
                      </a:r>
                      <a:endParaRPr lang="zh-CN" sz="1400" kern="100">
                        <a:effectLst/>
                        <a:latin typeface="Times New Roman"/>
                        <a:ea typeface="宋体"/>
                      </a:endParaRPr>
                    </a:p>
                  </a:txBody>
                  <a:tcPr marL="55819" marR="55819" marT="0" marB="0" anchor="ctr"/>
                </a:tc>
                <a:tc>
                  <a:txBody>
                    <a:bodyPr/>
                    <a:lstStyle/>
                    <a:p>
                      <a:pPr algn="ctr">
                        <a:spcAft>
                          <a:spcPts val="0"/>
                        </a:spcAft>
                      </a:pPr>
                      <a:r>
                        <a:rPr lang="zh-CN" sz="1400" kern="0" dirty="0">
                          <a:effectLst/>
                        </a:rPr>
                        <a:t>政府补贴</a:t>
                      </a:r>
                      <a:r>
                        <a:rPr lang="en-US" sz="1400" kern="0" dirty="0">
                          <a:effectLst/>
                        </a:rPr>
                        <a:t>/</a:t>
                      </a:r>
                      <a:r>
                        <a:rPr lang="zh-CN" sz="1400" kern="0" dirty="0">
                          <a:effectLst/>
                        </a:rPr>
                        <a:t>（主营业务收入</a:t>
                      </a:r>
                      <a:r>
                        <a:rPr lang="en-US" sz="1400" kern="0" dirty="0">
                          <a:effectLst/>
                        </a:rPr>
                        <a:t>+</a:t>
                      </a:r>
                      <a:r>
                        <a:rPr lang="zh-CN" sz="1400" kern="0" dirty="0">
                          <a:effectLst/>
                        </a:rPr>
                        <a:t>其他业务收入</a:t>
                      </a:r>
                      <a:r>
                        <a:rPr lang="en-US" sz="1400" kern="0" dirty="0">
                          <a:effectLst/>
                        </a:rPr>
                        <a:t>+</a:t>
                      </a:r>
                      <a:r>
                        <a:rPr lang="zh-CN" sz="1400" kern="0" dirty="0">
                          <a:effectLst/>
                        </a:rPr>
                        <a:t>营业外收入）</a:t>
                      </a:r>
                      <a:endParaRPr lang="zh-CN" sz="1400" kern="100" dirty="0">
                        <a:effectLst/>
                        <a:latin typeface="Times New Roman"/>
                        <a:ea typeface="宋体"/>
                      </a:endParaRPr>
                    </a:p>
                  </a:txBody>
                  <a:tcPr marL="55819" marR="55819" marT="0" marB="0" anchor="ctr"/>
                </a:tc>
              </a:tr>
            </a:tbl>
          </a:graphicData>
        </a:graphic>
      </p:graphicFrame>
    </p:spTree>
    <p:extLst>
      <p:ext uri="{BB962C8B-B14F-4D97-AF65-F5344CB8AC3E}">
        <p14:creationId xmlns:p14="http://schemas.microsoft.com/office/powerpoint/2010/main" val="10038077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1" algn="ctr" rtl="0">
              <a:spcBef>
                <a:spcPct val="0"/>
              </a:spcBef>
            </a:pPr>
            <a:r>
              <a:rPr lang="zh-CN" altLang="zh-CN" sz="4000" b="1" dirty="0"/>
              <a:t>模型设计</a:t>
            </a:r>
            <a:br>
              <a:rPr lang="zh-CN" altLang="zh-CN" sz="4000" b="1" dirty="0"/>
            </a:br>
            <a:endParaRPr lang="zh-CN" altLang="en-US" sz="4000" dirty="0"/>
          </a:p>
        </p:txBody>
      </p:sp>
      <p:sp>
        <p:nvSpPr>
          <p:cNvPr id="3" name="内容占位符 2"/>
          <p:cNvSpPr>
            <a:spLocks noGrp="1"/>
          </p:cNvSpPr>
          <p:nvPr>
            <p:ph idx="1"/>
          </p:nvPr>
        </p:nvSpPr>
        <p:spPr/>
        <p:txBody>
          <a:bodyPr/>
          <a:lstStyle/>
          <a:p>
            <a:pPr indent="342900">
              <a:lnSpc>
                <a:spcPct val="150000"/>
              </a:lnSpc>
            </a:pPr>
            <a:r>
              <a:rPr lang="zh-CN" altLang="zh-CN" sz="2000" dirty="0"/>
              <a:t>考虑到政府补贴对专利产出和企业成长性之间关系的调节作用，建立以下模型，其中</a:t>
            </a:r>
            <a:r>
              <a:rPr lang="en-US" altLang="zh-CN" sz="2000" dirty="0"/>
              <a:t>SUBS</a:t>
            </a:r>
            <a:r>
              <a:rPr lang="zh-CN" altLang="zh-CN" sz="2000" dirty="0"/>
              <a:t>表示政府补贴强度。</a:t>
            </a:r>
          </a:p>
          <a:p>
            <a:pPr indent="342900">
              <a:lnSpc>
                <a:spcPct val="150000"/>
              </a:lnSpc>
            </a:pPr>
            <a:r>
              <a:rPr lang="zh-CN" altLang="zh-CN" sz="2000" dirty="0"/>
              <a:t>模型</a:t>
            </a:r>
            <a:r>
              <a:rPr lang="en-US" altLang="zh-CN" sz="2000" dirty="0"/>
              <a:t>1</a:t>
            </a:r>
            <a:r>
              <a:rPr lang="zh-CN" altLang="zh-CN" sz="2000" dirty="0"/>
              <a:t>：</a:t>
            </a:r>
          </a:p>
          <a:p>
            <a:pPr indent="342900">
              <a:lnSpc>
                <a:spcPct val="150000"/>
              </a:lnSpc>
            </a:pPr>
            <a:r>
              <a:rPr lang="en-US" altLang="zh-CN" sz="2000" i="1" dirty="0" err="1"/>
              <a:t>PERF</a:t>
            </a:r>
            <a:r>
              <a:rPr lang="en-US" altLang="zh-CN" sz="2000" i="1" baseline="-25000" dirty="0" err="1"/>
              <a:t>it</a:t>
            </a:r>
            <a:r>
              <a:rPr lang="en-US" altLang="zh-CN" sz="2000" i="1" dirty="0"/>
              <a:t>=α+β</a:t>
            </a:r>
            <a:r>
              <a:rPr lang="en-US" altLang="zh-CN" sz="2000" i="1" baseline="-25000" dirty="0"/>
              <a:t>1</a:t>
            </a:r>
            <a:r>
              <a:rPr lang="en-US" altLang="zh-CN" sz="2000" i="1" dirty="0"/>
              <a:t>Patents</a:t>
            </a:r>
            <a:r>
              <a:rPr lang="en-US" altLang="zh-CN" sz="2000" i="1" baseline="-25000" dirty="0"/>
              <a:t>i,t-j</a:t>
            </a:r>
            <a:r>
              <a:rPr lang="en-US" altLang="zh-CN" sz="2000" i="1" dirty="0"/>
              <a:t>+β</a:t>
            </a:r>
            <a:r>
              <a:rPr lang="en-US" altLang="zh-CN" sz="2000" i="1" baseline="-25000" dirty="0"/>
              <a:t>2</a:t>
            </a:r>
            <a:r>
              <a:rPr lang="en-US" altLang="zh-CN" sz="2000" i="1" dirty="0"/>
              <a:t>SUBS</a:t>
            </a:r>
            <a:r>
              <a:rPr lang="en-US" altLang="zh-CN" sz="2000" i="1" baseline="-25000" dirty="0"/>
              <a:t>i,t-j</a:t>
            </a:r>
            <a:r>
              <a:rPr lang="en-US" altLang="zh-CN" sz="2000" i="1" dirty="0"/>
              <a:t>+β</a:t>
            </a:r>
            <a:r>
              <a:rPr lang="en-US" altLang="zh-CN" sz="2000" i="1" baseline="-25000" dirty="0"/>
              <a:t>3</a:t>
            </a:r>
            <a:r>
              <a:rPr lang="en-US" altLang="zh-CN" sz="2000" i="1" dirty="0"/>
              <a:t>(SUBS*Patents)</a:t>
            </a:r>
            <a:r>
              <a:rPr lang="en-US" altLang="zh-CN" sz="2000" i="1" baseline="-25000" dirty="0" err="1"/>
              <a:t>i,t</a:t>
            </a:r>
            <a:r>
              <a:rPr lang="en-US" altLang="zh-CN" sz="2000" i="1" baseline="-25000" dirty="0"/>
              <a:t>-j</a:t>
            </a:r>
            <a:r>
              <a:rPr lang="en-US" altLang="zh-CN" sz="2000" i="1" dirty="0"/>
              <a:t>+β</a:t>
            </a:r>
            <a:r>
              <a:rPr lang="en-US" altLang="zh-CN" sz="2000" i="1" baseline="-25000" dirty="0"/>
              <a:t>4</a:t>
            </a:r>
            <a:r>
              <a:rPr lang="en-US" altLang="zh-CN" sz="2000" i="1" dirty="0"/>
              <a:t>PERF</a:t>
            </a:r>
            <a:r>
              <a:rPr lang="en-US" altLang="zh-CN" sz="2000" i="1" baseline="-25000" dirty="0"/>
              <a:t>i,t-1</a:t>
            </a:r>
            <a:r>
              <a:rPr lang="en-US" altLang="zh-CN" sz="2000" i="1" dirty="0"/>
              <a:t>+β</a:t>
            </a:r>
            <a:r>
              <a:rPr lang="en-US" altLang="zh-CN" sz="2000" i="1" baseline="-25000" dirty="0"/>
              <a:t>5</a:t>
            </a:r>
            <a:r>
              <a:rPr lang="en-US" altLang="zh-CN" sz="2000" i="1" dirty="0"/>
              <a:t>DEBT</a:t>
            </a:r>
            <a:r>
              <a:rPr lang="en-US" altLang="zh-CN" sz="2000" i="1" baseline="-25000" dirty="0"/>
              <a:t>i,t </a:t>
            </a:r>
            <a:r>
              <a:rPr lang="en-US" altLang="zh-CN" sz="2000" i="1" dirty="0"/>
              <a:t>+β</a:t>
            </a:r>
            <a:r>
              <a:rPr lang="en-US" altLang="zh-CN" sz="2000" i="1" baseline="-25000" dirty="0"/>
              <a:t>6</a:t>
            </a:r>
            <a:r>
              <a:rPr lang="en-US" altLang="zh-CN" sz="2000" i="1" dirty="0"/>
              <a:t>IND</a:t>
            </a:r>
            <a:r>
              <a:rPr lang="en-US" altLang="zh-CN" sz="2000" i="1" baseline="-25000" dirty="0"/>
              <a:t>i</a:t>
            </a:r>
            <a:r>
              <a:rPr lang="en-US" altLang="zh-CN" sz="2000" i="1" dirty="0"/>
              <a:t> +</a:t>
            </a:r>
            <a:r>
              <a:rPr lang="en-US" altLang="zh-CN" sz="2000" i="1" dirty="0" err="1"/>
              <a:t>ε</a:t>
            </a:r>
            <a:r>
              <a:rPr lang="en-US" altLang="zh-CN" sz="2000" i="1" baseline="-25000" dirty="0" err="1"/>
              <a:t>it</a:t>
            </a:r>
            <a:endParaRPr lang="zh-CN" altLang="zh-CN" sz="2000" dirty="0"/>
          </a:p>
          <a:p>
            <a:pPr indent="342900">
              <a:lnSpc>
                <a:spcPct val="150000"/>
              </a:lnSpc>
            </a:pPr>
            <a:r>
              <a:rPr lang="zh-CN" altLang="zh-CN" sz="2000" dirty="0"/>
              <a:t>考虑到政府补贴对研发费用的调节作用，建立以下模型。</a:t>
            </a:r>
          </a:p>
          <a:p>
            <a:pPr indent="342900">
              <a:lnSpc>
                <a:spcPct val="150000"/>
              </a:lnSpc>
            </a:pPr>
            <a:r>
              <a:rPr lang="zh-CN" altLang="zh-CN" sz="2000" dirty="0"/>
              <a:t>模型</a:t>
            </a:r>
            <a:r>
              <a:rPr lang="en-US" altLang="zh-CN" sz="2000" dirty="0"/>
              <a:t>2</a:t>
            </a:r>
            <a:r>
              <a:rPr lang="zh-CN" altLang="zh-CN" sz="2000" dirty="0"/>
              <a:t>：</a:t>
            </a:r>
          </a:p>
          <a:p>
            <a:pPr indent="342900">
              <a:lnSpc>
                <a:spcPct val="150000"/>
              </a:lnSpc>
            </a:pPr>
            <a:r>
              <a:rPr lang="en-US" altLang="zh-CN" sz="2000" i="1" dirty="0"/>
              <a:t>PERF</a:t>
            </a:r>
            <a:r>
              <a:rPr lang="en-US" altLang="zh-CN" sz="2000" i="1" baseline="-25000" dirty="0"/>
              <a:t> it</a:t>
            </a:r>
            <a:r>
              <a:rPr lang="en-US" altLang="zh-CN" sz="2000" i="1" dirty="0"/>
              <a:t> = α+β</a:t>
            </a:r>
            <a:r>
              <a:rPr lang="en-US" altLang="zh-CN" sz="2000" i="1" baseline="-25000" dirty="0"/>
              <a:t>1 </a:t>
            </a:r>
            <a:r>
              <a:rPr lang="en-US" altLang="zh-CN" sz="2000" i="1" dirty="0" err="1"/>
              <a:t>RD</a:t>
            </a:r>
            <a:r>
              <a:rPr lang="en-US" altLang="zh-CN" sz="2000" i="1" baseline="-25000" dirty="0" err="1"/>
              <a:t>i,t</a:t>
            </a:r>
            <a:r>
              <a:rPr lang="en-US" altLang="zh-CN" sz="2000" i="1" baseline="-25000" dirty="0"/>
              <a:t>-j</a:t>
            </a:r>
            <a:r>
              <a:rPr lang="en-US" altLang="zh-CN" sz="2000" i="1" dirty="0"/>
              <a:t> +β</a:t>
            </a:r>
            <a:r>
              <a:rPr lang="en-US" altLang="zh-CN" sz="2000" i="1" baseline="-25000" dirty="0"/>
              <a:t>2</a:t>
            </a:r>
            <a:r>
              <a:rPr lang="en-US" altLang="zh-CN" sz="2000" i="1" dirty="0"/>
              <a:t> </a:t>
            </a:r>
            <a:r>
              <a:rPr lang="en-US" altLang="zh-CN" sz="2000" i="1" dirty="0" err="1"/>
              <a:t>SUBS</a:t>
            </a:r>
            <a:r>
              <a:rPr lang="en-US" altLang="zh-CN" sz="2000" i="1" baseline="-25000" dirty="0" err="1"/>
              <a:t>i,t</a:t>
            </a:r>
            <a:r>
              <a:rPr lang="en-US" altLang="zh-CN" sz="2000" i="1" baseline="-25000" dirty="0"/>
              <a:t>-j</a:t>
            </a:r>
            <a:r>
              <a:rPr lang="en-US" altLang="zh-CN" sz="2000" i="1" dirty="0"/>
              <a:t> +β</a:t>
            </a:r>
            <a:r>
              <a:rPr lang="en-US" altLang="zh-CN" sz="2000" i="1" baseline="-25000" dirty="0"/>
              <a:t>3</a:t>
            </a:r>
            <a:r>
              <a:rPr lang="en-US" altLang="zh-CN" sz="2000" i="1" dirty="0"/>
              <a:t> (SUBS*RD)</a:t>
            </a:r>
            <a:r>
              <a:rPr lang="en-US" altLang="zh-CN" sz="2000" i="1" baseline="-25000" dirty="0" err="1"/>
              <a:t>i,t</a:t>
            </a:r>
            <a:r>
              <a:rPr lang="en-US" altLang="zh-CN" sz="2000" i="1" baseline="-25000" dirty="0"/>
              <a:t>-j </a:t>
            </a:r>
            <a:r>
              <a:rPr lang="en-US" altLang="zh-CN" sz="2000" i="1" dirty="0"/>
              <a:t>+β</a:t>
            </a:r>
            <a:r>
              <a:rPr lang="en-US" altLang="zh-CN" sz="2000" i="1" baseline="-25000" dirty="0"/>
              <a:t>4</a:t>
            </a:r>
            <a:r>
              <a:rPr lang="en-US" altLang="zh-CN" sz="2000" i="1" dirty="0"/>
              <a:t>PERF </a:t>
            </a:r>
            <a:r>
              <a:rPr lang="en-US" altLang="zh-CN" sz="2000" i="1" baseline="-25000" dirty="0" err="1"/>
              <a:t>i,t</a:t>
            </a:r>
            <a:r>
              <a:rPr lang="en-US" altLang="zh-CN" sz="2000" i="1" baseline="-25000" dirty="0"/>
              <a:t>-j</a:t>
            </a:r>
            <a:r>
              <a:rPr lang="en-US" altLang="zh-CN" sz="2000" i="1" dirty="0"/>
              <a:t>+β</a:t>
            </a:r>
            <a:r>
              <a:rPr lang="en-US" altLang="zh-CN" sz="2000" i="1" baseline="-25000" dirty="0"/>
              <a:t>5</a:t>
            </a:r>
            <a:r>
              <a:rPr lang="en-US" altLang="zh-CN" sz="2000" i="1" dirty="0"/>
              <a:t>DEBT</a:t>
            </a:r>
            <a:r>
              <a:rPr lang="en-US" altLang="zh-CN" sz="2000" i="1" baseline="-25000" dirty="0"/>
              <a:t>it </a:t>
            </a:r>
            <a:r>
              <a:rPr lang="en-US" altLang="zh-CN" sz="2000" i="1" dirty="0"/>
              <a:t>+β</a:t>
            </a:r>
            <a:r>
              <a:rPr lang="en-US" altLang="zh-CN" sz="2000" i="1" baseline="-25000" dirty="0"/>
              <a:t>6</a:t>
            </a:r>
            <a:r>
              <a:rPr lang="en-US" altLang="zh-CN" sz="2000" i="1" dirty="0"/>
              <a:t>IND</a:t>
            </a:r>
            <a:r>
              <a:rPr lang="en-US" altLang="zh-CN" sz="2000" i="1" baseline="-25000" dirty="0"/>
              <a:t>i</a:t>
            </a:r>
            <a:r>
              <a:rPr lang="en-US" altLang="zh-CN" sz="2000" i="1" dirty="0"/>
              <a:t> +</a:t>
            </a:r>
            <a:r>
              <a:rPr lang="en-US" altLang="zh-CN" sz="2000" i="1" dirty="0" err="1"/>
              <a:t>ε</a:t>
            </a:r>
            <a:r>
              <a:rPr lang="en-US" altLang="zh-CN" sz="2000" i="1" baseline="-25000" dirty="0" err="1"/>
              <a:t>it</a:t>
            </a:r>
            <a:endParaRPr lang="zh-CN" altLang="zh-CN" sz="2000" dirty="0"/>
          </a:p>
          <a:p>
            <a:endParaRPr lang="zh-CN" altLang="en-US" dirty="0"/>
          </a:p>
        </p:txBody>
      </p:sp>
    </p:spTree>
    <p:extLst>
      <p:ext uri="{BB962C8B-B14F-4D97-AF65-F5344CB8AC3E}">
        <p14:creationId xmlns:p14="http://schemas.microsoft.com/office/powerpoint/2010/main" val="38458877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Autofit/>
          </a:bodyPr>
          <a:lstStyle/>
          <a:p>
            <a:pPr indent="342900">
              <a:lnSpc>
                <a:spcPct val="170000"/>
              </a:lnSpc>
            </a:pPr>
            <a:r>
              <a:rPr lang="zh-CN" altLang="zh-CN" sz="1600" dirty="0"/>
              <a:t>本文将同时考虑研发费用和专利授权数量对企业成长性的影响，并考察当期，滞后一期，滞后两期的研发费用和专利授权数，三种专利各自占比对销售收入增长率、营业利润增长率、净利润增长率、托宾</a:t>
            </a:r>
            <a:r>
              <a:rPr lang="en-US" altLang="zh-CN" sz="1600" dirty="0"/>
              <a:t>Q</a:t>
            </a:r>
            <a:r>
              <a:rPr lang="zh-CN" altLang="zh-CN" sz="1600" dirty="0"/>
              <a:t>值的影响。建立以下模型：</a:t>
            </a:r>
          </a:p>
          <a:p>
            <a:pPr indent="342900">
              <a:lnSpc>
                <a:spcPct val="170000"/>
              </a:lnSpc>
            </a:pPr>
            <a:r>
              <a:rPr lang="zh-CN" altLang="zh-CN" sz="1600" dirty="0"/>
              <a:t>模型</a:t>
            </a:r>
            <a:r>
              <a:rPr lang="en-US" altLang="zh-CN" sz="1600" dirty="0"/>
              <a:t>3</a:t>
            </a:r>
            <a:r>
              <a:rPr lang="zh-CN" altLang="zh-CN" sz="1600" dirty="0"/>
              <a:t>：</a:t>
            </a:r>
          </a:p>
          <a:p>
            <a:pPr indent="342900">
              <a:lnSpc>
                <a:spcPct val="170000"/>
              </a:lnSpc>
            </a:pPr>
            <a:r>
              <a:rPr lang="en-US" altLang="zh-CN" sz="1600" i="1" dirty="0"/>
              <a:t>PERF</a:t>
            </a:r>
            <a:r>
              <a:rPr lang="en-US" altLang="zh-CN" sz="1600" i="1" baseline="-25000" dirty="0"/>
              <a:t> it</a:t>
            </a:r>
            <a:r>
              <a:rPr lang="en-US" altLang="zh-CN" sz="1600" i="1" dirty="0"/>
              <a:t> = α+β</a:t>
            </a:r>
            <a:r>
              <a:rPr lang="en-US" altLang="zh-CN" sz="1600" i="1" baseline="-25000" dirty="0"/>
              <a:t>1</a:t>
            </a:r>
            <a:r>
              <a:rPr lang="en-US" altLang="zh-CN" sz="1600" i="1" dirty="0"/>
              <a:t>Patents</a:t>
            </a:r>
            <a:r>
              <a:rPr lang="en-US" altLang="zh-CN" sz="1600" i="1" baseline="-25000" dirty="0"/>
              <a:t>i,t-j</a:t>
            </a:r>
            <a:r>
              <a:rPr lang="en-US" altLang="zh-CN" sz="1600" i="1" dirty="0"/>
              <a:t> +β</a:t>
            </a:r>
            <a:r>
              <a:rPr lang="en-US" altLang="zh-CN" sz="1600" i="1" baseline="-25000" dirty="0"/>
              <a:t>2</a:t>
            </a:r>
            <a:r>
              <a:rPr lang="en-US" altLang="zh-CN" sz="1600" i="1" dirty="0"/>
              <a:t> RD</a:t>
            </a:r>
            <a:r>
              <a:rPr lang="en-US" altLang="zh-CN" sz="1600" i="1" baseline="-25000" dirty="0"/>
              <a:t> </a:t>
            </a:r>
            <a:r>
              <a:rPr lang="en-US" altLang="zh-CN" sz="1600" i="1" baseline="-25000" dirty="0" err="1"/>
              <a:t>i,t</a:t>
            </a:r>
            <a:r>
              <a:rPr lang="en-US" altLang="zh-CN" sz="1600" i="1" baseline="-25000" dirty="0"/>
              <a:t>-j</a:t>
            </a:r>
            <a:r>
              <a:rPr lang="en-US" altLang="zh-CN" sz="1600" i="1" dirty="0"/>
              <a:t> +β</a:t>
            </a:r>
            <a:r>
              <a:rPr lang="en-US" altLang="zh-CN" sz="1600" i="1" baseline="-25000" dirty="0"/>
              <a:t>3</a:t>
            </a:r>
            <a:r>
              <a:rPr lang="en-US" altLang="zh-CN" sz="1600" i="1" dirty="0"/>
              <a:t>PERF </a:t>
            </a:r>
            <a:r>
              <a:rPr lang="en-US" altLang="zh-CN" sz="1600" i="1" baseline="-25000" dirty="0" err="1"/>
              <a:t>i,t</a:t>
            </a:r>
            <a:r>
              <a:rPr lang="en-US" altLang="zh-CN" sz="1600" i="1" baseline="-25000" dirty="0"/>
              <a:t>-j</a:t>
            </a:r>
            <a:r>
              <a:rPr lang="en-US" altLang="zh-CN" sz="1600" i="1" dirty="0"/>
              <a:t>+β</a:t>
            </a:r>
            <a:r>
              <a:rPr lang="en-US" altLang="zh-CN" sz="1600" i="1" baseline="-25000" dirty="0"/>
              <a:t>4</a:t>
            </a:r>
            <a:r>
              <a:rPr lang="en-US" altLang="zh-CN" sz="1600" i="1" dirty="0"/>
              <a:t>DEBT</a:t>
            </a:r>
            <a:r>
              <a:rPr lang="en-US" altLang="zh-CN" sz="1600" i="1" baseline="-25000" dirty="0"/>
              <a:t>it </a:t>
            </a:r>
            <a:r>
              <a:rPr lang="en-US" altLang="zh-CN" sz="1600" i="1" dirty="0"/>
              <a:t>+β</a:t>
            </a:r>
            <a:r>
              <a:rPr lang="en-US" altLang="zh-CN" sz="1600" i="1" baseline="-25000" dirty="0"/>
              <a:t>5</a:t>
            </a:r>
            <a:r>
              <a:rPr lang="en-US" altLang="zh-CN" sz="1600" i="1" dirty="0"/>
              <a:t>IND</a:t>
            </a:r>
            <a:r>
              <a:rPr lang="en-US" altLang="zh-CN" sz="1600" i="1" baseline="-25000" dirty="0"/>
              <a:t>i</a:t>
            </a:r>
            <a:r>
              <a:rPr lang="en-US" altLang="zh-CN" sz="1600" i="1" dirty="0"/>
              <a:t> +</a:t>
            </a:r>
            <a:r>
              <a:rPr lang="en-US" altLang="zh-CN" sz="1600" i="1" dirty="0" err="1"/>
              <a:t>ε</a:t>
            </a:r>
            <a:r>
              <a:rPr lang="en-US" altLang="zh-CN" sz="1600" i="1" baseline="-25000" dirty="0" err="1"/>
              <a:t>it</a:t>
            </a:r>
            <a:endParaRPr lang="zh-CN" altLang="zh-CN" sz="1600" dirty="0"/>
          </a:p>
          <a:p>
            <a:pPr indent="342900">
              <a:lnSpc>
                <a:spcPct val="170000"/>
              </a:lnSpc>
            </a:pPr>
            <a:r>
              <a:rPr lang="zh-CN" altLang="zh-CN" sz="1600" dirty="0"/>
              <a:t>最后将第一组模型的专利授权总数变量替换成发明专利授权数占专利授权总量的比值、实用新型专利授权数占专利授权总量的比值和外观设计专利授权数占专利授权总数的比值。</a:t>
            </a:r>
          </a:p>
          <a:p>
            <a:pPr indent="342900">
              <a:lnSpc>
                <a:spcPct val="170000"/>
              </a:lnSpc>
            </a:pPr>
            <a:r>
              <a:rPr lang="zh-CN" altLang="zh-CN" sz="1600" dirty="0"/>
              <a:t>模型</a:t>
            </a:r>
            <a:r>
              <a:rPr lang="en-US" altLang="zh-CN" sz="1600" dirty="0"/>
              <a:t>4</a:t>
            </a:r>
            <a:r>
              <a:rPr lang="zh-CN" altLang="zh-CN" sz="1600" dirty="0"/>
              <a:t>：</a:t>
            </a:r>
          </a:p>
          <a:p>
            <a:pPr indent="342900">
              <a:lnSpc>
                <a:spcPct val="170000"/>
              </a:lnSpc>
            </a:pPr>
            <a:r>
              <a:rPr lang="en-US" altLang="zh-CN" sz="1600" dirty="0"/>
              <a:t>    </a:t>
            </a:r>
            <a:r>
              <a:rPr lang="en-US" altLang="zh-CN" sz="1600" i="1" dirty="0"/>
              <a:t>PERF</a:t>
            </a:r>
            <a:r>
              <a:rPr lang="en-US" altLang="zh-CN" sz="1600" i="1" baseline="-25000" dirty="0"/>
              <a:t> it</a:t>
            </a:r>
            <a:r>
              <a:rPr lang="en-US" altLang="zh-CN" sz="1600" i="1" dirty="0"/>
              <a:t> = α+β</a:t>
            </a:r>
            <a:r>
              <a:rPr lang="en-US" altLang="zh-CN" sz="1600" i="1" baseline="-25000" dirty="0"/>
              <a:t>1 </a:t>
            </a:r>
            <a:r>
              <a:rPr lang="en-US" altLang="zh-CN" sz="1600" i="1" dirty="0"/>
              <a:t>PATE1</a:t>
            </a:r>
            <a:r>
              <a:rPr lang="en-US" altLang="zh-CN" sz="1600" i="1" baseline="-25000" dirty="0"/>
              <a:t>i,t-j</a:t>
            </a:r>
            <a:r>
              <a:rPr lang="en-US" altLang="zh-CN" sz="1600" i="1" dirty="0"/>
              <a:t> +β</a:t>
            </a:r>
            <a:r>
              <a:rPr lang="en-US" altLang="zh-CN" sz="1600" i="1" baseline="-25000" dirty="0"/>
              <a:t>2</a:t>
            </a:r>
            <a:r>
              <a:rPr lang="en-US" altLang="zh-CN" sz="1600" i="1" dirty="0"/>
              <a:t> PATE2</a:t>
            </a:r>
            <a:r>
              <a:rPr lang="en-US" altLang="zh-CN" sz="1600" i="1" baseline="-25000" dirty="0"/>
              <a:t> </a:t>
            </a:r>
            <a:r>
              <a:rPr lang="en-US" altLang="zh-CN" sz="1600" i="1" baseline="-25000" dirty="0" err="1"/>
              <a:t>i,t</a:t>
            </a:r>
            <a:r>
              <a:rPr lang="en-US" altLang="zh-CN" sz="1600" i="1" baseline="-25000" dirty="0"/>
              <a:t>-j</a:t>
            </a:r>
            <a:r>
              <a:rPr lang="en-US" altLang="zh-CN" sz="1600" i="1" dirty="0"/>
              <a:t> +β</a:t>
            </a:r>
            <a:r>
              <a:rPr lang="en-US" altLang="zh-CN" sz="1600" i="1" baseline="-25000" dirty="0"/>
              <a:t>3</a:t>
            </a:r>
            <a:r>
              <a:rPr lang="en-US" altLang="zh-CN" sz="1600" i="1" dirty="0"/>
              <a:t> PATE3</a:t>
            </a:r>
            <a:r>
              <a:rPr lang="en-US" altLang="zh-CN" sz="1600" i="1" baseline="-25000" dirty="0"/>
              <a:t> </a:t>
            </a:r>
            <a:r>
              <a:rPr lang="en-US" altLang="zh-CN" sz="1600" i="1" baseline="-25000" dirty="0" err="1"/>
              <a:t>i,t</a:t>
            </a:r>
            <a:r>
              <a:rPr lang="en-US" altLang="zh-CN" sz="1600" i="1" baseline="-25000" dirty="0"/>
              <a:t>-j </a:t>
            </a:r>
            <a:r>
              <a:rPr lang="en-US" altLang="zh-CN" sz="1600" i="1" dirty="0"/>
              <a:t>+β</a:t>
            </a:r>
            <a:r>
              <a:rPr lang="en-US" altLang="zh-CN" sz="1600" i="1" baseline="-25000" dirty="0"/>
              <a:t>4</a:t>
            </a:r>
            <a:r>
              <a:rPr lang="en-US" altLang="zh-CN" sz="1600" i="1" dirty="0"/>
              <a:t>PERF </a:t>
            </a:r>
            <a:r>
              <a:rPr lang="en-US" altLang="zh-CN" sz="1600" i="1" baseline="-25000" dirty="0" err="1"/>
              <a:t>i,t</a:t>
            </a:r>
            <a:r>
              <a:rPr lang="en-US" altLang="zh-CN" sz="1600" i="1" baseline="-25000" dirty="0"/>
              <a:t>-j</a:t>
            </a:r>
            <a:r>
              <a:rPr lang="en-US" altLang="zh-CN" sz="1600" i="1" dirty="0"/>
              <a:t>+β</a:t>
            </a:r>
            <a:r>
              <a:rPr lang="en-US" altLang="zh-CN" sz="1600" i="1" baseline="-25000" dirty="0"/>
              <a:t>5</a:t>
            </a:r>
            <a:r>
              <a:rPr lang="en-US" altLang="zh-CN" sz="1600" i="1" dirty="0"/>
              <a:t>DEBT</a:t>
            </a:r>
            <a:r>
              <a:rPr lang="en-US" altLang="zh-CN" sz="1600" i="1" baseline="-25000" dirty="0"/>
              <a:t>it </a:t>
            </a:r>
            <a:r>
              <a:rPr lang="en-US" altLang="zh-CN" sz="1600" i="1" dirty="0"/>
              <a:t>+β</a:t>
            </a:r>
            <a:r>
              <a:rPr lang="en-US" altLang="zh-CN" sz="1600" i="1" baseline="-25000" dirty="0"/>
              <a:t>6</a:t>
            </a:r>
            <a:r>
              <a:rPr lang="en-US" altLang="zh-CN" sz="1600" i="1" dirty="0"/>
              <a:t>SIZEit +β</a:t>
            </a:r>
            <a:r>
              <a:rPr lang="en-US" altLang="zh-CN" sz="1600" i="1" baseline="-25000" dirty="0"/>
              <a:t>7</a:t>
            </a:r>
            <a:r>
              <a:rPr lang="en-US" altLang="zh-CN" sz="1600" i="1" dirty="0"/>
              <a:t>IND</a:t>
            </a:r>
            <a:r>
              <a:rPr lang="en-US" altLang="zh-CN" sz="1600" i="1" baseline="-25000" dirty="0"/>
              <a:t>i</a:t>
            </a:r>
            <a:r>
              <a:rPr lang="en-US" altLang="zh-CN" sz="1600" i="1" dirty="0"/>
              <a:t> +</a:t>
            </a:r>
            <a:r>
              <a:rPr lang="en-US" altLang="zh-CN" sz="1600" i="1" dirty="0" err="1"/>
              <a:t>ε</a:t>
            </a:r>
            <a:r>
              <a:rPr lang="en-US" altLang="zh-CN" sz="1600" i="1" baseline="-25000" dirty="0" err="1"/>
              <a:t>it</a:t>
            </a:r>
            <a:endParaRPr lang="zh-CN" altLang="zh-CN" sz="1600" dirty="0"/>
          </a:p>
          <a:p>
            <a:pPr indent="342900">
              <a:lnSpc>
                <a:spcPct val="170000"/>
              </a:lnSpc>
            </a:pPr>
            <a:endParaRPr lang="zh-CN" altLang="en-US" sz="1600" dirty="0"/>
          </a:p>
        </p:txBody>
      </p:sp>
    </p:spTree>
    <p:extLst>
      <p:ext uri="{BB962C8B-B14F-4D97-AF65-F5344CB8AC3E}">
        <p14:creationId xmlns:p14="http://schemas.microsoft.com/office/powerpoint/2010/main" val="2475370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相关性分析</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031837164"/>
              </p:ext>
            </p:extLst>
          </p:nvPr>
        </p:nvGraphicFramePr>
        <p:xfrm>
          <a:off x="467543" y="1340771"/>
          <a:ext cx="7920882" cy="3570160"/>
        </p:xfrm>
        <a:graphic>
          <a:graphicData uri="http://schemas.openxmlformats.org/drawingml/2006/table">
            <a:tbl>
              <a:tblPr firstRow="1" firstCol="1" bandRow="1">
                <a:tableStyleId>{5C22544A-7EE6-4342-B048-85BDC9FD1C3A}</a:tableStyleId>
              </a:tblPr>
              <a:tblGrid>
                <a:gridCol w="1278972"/>
                <a:gridCol w="1332182"/>
                <a:gridCol w="1278021"/>
                <a:gridCol w="1278972"/>
                <a:gridCol w="1278972"/>
                <a:gridCol w="1473763"/>
              </a:tblGrid>
              <a:tr h="324560">
                <a:tc>
                  <a:txBody>
                    <a:bodyPr/>
                    <a:lstStyle/>
                    <a:p>
                      <a:pPr algn="ctr" fontAlgn="ctr">
                        <a:spcAft>
                          <a:spcPts val="0"/>
                        </a:spcAft>
                      </a:pPr>
                      <a:r>
                        <a:rPr lang="zh-CN" sz="1600" kern="0" dirty="0">
                          <a:effectLst/>
                        </a:rPr>
                        <a:t>相关性</a:t>
                      </a:r>
                      <a:endParaRPr lang="zh-CN" sz="1600" kern="100" dirty="0">
                        <a:effectLst/>
                        <a:latin typeface="Calibri"/>
                        <a:ea typeface="宋体"/>
                        <a:cs typeface="Times New Roman"/>
                      </a:endParaRPr>
                    </a:p>
                  </a:txBody>
                  <a:tcPr marL="9525" marR="9525" marT="9525" marB="9525" anchor="ctr"/>
                </a:tc>
                <a:tc>
                  <a:txBody>
                    <a:bodyPr/>
                    <a:lstStyle/>
                    <a:p>
                      <a:pPr algn="ctr" fontAlgn="ctr">
                        <a:spcAft>
                          <a:spcPts val="0"/>
                        </a:spcAft>
                      </a:pPr>
                      <a:r>
                        <a:rPr lang="en-US" sz="1600" kern="0" dirty="0" smtClean="0">
                          <a:effectLst/>
                        </a:rPr>
                        <a:t>Patents </a:t>
                      </a:r>
                      <a:endParaRPr lang="zh-CN" sz="1600" kern="100" dirty="0">
                        <a:effectLst/>
                        <a:latin typeface="Calibri"/>
                        <a:ea typeface="宋体"/>
                        <a:cs typeface="Times New Roman"/>
                      </a:endParaRPr>
                    </a:p>
                  </a:txBody>
                  <a:tcPr marL="9525" marR="9525" marT="9525" marB="9525" anchor="ctr"/>
                </a:tc>
                <a:tc>
                  <a:txBody>
                    <a:bodyPr/>
                    <a:lstStyle/>
                    <a:p>
                      <a:pPr algn="ctr" fontAlgn="ctr">
                        <a:spcAft>
                          <a:spcPts val="0"/>
                        </a:spcAft>
                      </a:pPr>
                      <a:r>
                        <a:rPr lang="en-US" sz="1600" kern="0">
                          <a:effectLst/>
                        </a:rPr>
                        <a:t>RD </a:t>
                      </a:r>
                      <a:endParaRPr lang="zh-CN" sz="1600" kern="100">
                        <a:effectLst/>
                        <a:latin typeface="Calibri"/>
                        <a:ea typeface="宋体"/>
                        <a:cs typeface="Times New Roman"/>
                      </a:endParaRPr>
                    </a:p>
                  </a:txBody>
                  <a:tcPr marL="9525" marR="9525" marT="9525" marB="9525" anchor="ctr"/>
                </a:tc>
                <a:tc>
                  <a:txBody>
                    <a:bodyPr/>
                    <a:lstStyle/>
                    <a:p>
                      <a:pPr algn="ctr" fontAlgn="ctr">
                        <a:spcAft>
                          <a:spcPts val="0"/>
                        </a:spcAft>
                      </a:pPr>
                      <a:r>
                        <a:rPr lang="en-US" sz="1600" kern="0">
                          <a:effectLst/>
                        </a:rPr>
                        <a:t>SUBS </a:t>
                      </a:r>
                      <a:endParaRPr lang="zh-CN" sz="1600" kern="100">
                        <a:effectLst/>
                        <a:latin typeface="Calibri"/>
                        <a:ea typeface="宋体"/>
                        <a:cs typeface="Times New Roman"/>
                      </a:endParaRPr>
                    </a:p>
                  </a:txBody>
                  <a:tcPr marL="9525" marR="9525" marT="9525" marB="9525" anchor="ctr"/>
                </a:tc>
                <a:tc>
                  <a:txBody>
                    <a:bodyPr/>
                    <a:lstStyle/>
                    <a:p>
                      <a:pPr algn="ctr" fontAlgn="ctr">
                        <a:spcAft>
                          <a:spcPts val="0"/>
                        </a:spcAft>
                      </a:pPr>
                      <a:r>
                        <a:rPr lang="en-US" sz="1600" kern="0">
                          <a:effectLst/>
                        </a:rPr>
                        <a:t>DEBT </a:t>
                      </a:r>
                      <a:endParaRPr lang="zh-CN" sz="1600" kern="100">
                        <a:effectLst/>
                        <a:latin typeface="Calibri"/>
                        <a:ea typeface="宋体"/>
                        <a:cs typeface="Times New Roman"/>
                      </a:endParaRPr>
                    </a:p>
                  </a:txBody>
                  <a:tcPr marL="9525" marR="9525" marT="9525" marB="9525" anchor="ctr"/>
                </a:tc>
                <a:tc>
                  <a:txBody>
                    <a:bodyPr/>
                    <a:lstStyle/>
                    <a:p>
                      <a:pPr algn="ctr" fontAlgn="ctr">
                        <a:spcAft>
                          <a:spcPts val="0"/>
                        </a:spcAft>
                      </a:pPr>
                      <a:r>
                        <a:rPr lang="en-US" sz="1600" kern="0">
                          <a:effectLst/>
                        </a:rPr>
                        <a:t>SIZE </a:t>
                      </a:r>
                      <a:endParaRPr lang="zh-CN" sz="1600" kern="100">
                        <a:effectLst/>
                        <a:latin typeface="Calibri"/>
                        <a:ea typeface="宋体"/>
                        <a:cs typeface="Times New Roman"/>
                      </a:endParaRPr>
                    </a:p>
                  </a:txBody>
                  <a:tcPr marL="9525" marR="9525" marT="9525" marB="9525" anchor="ctr"/>
                </a:tc>
              </a:tr>
              <a:tr h="324560">
                <a:tc>
                  <a:txBody>
                    <a:bodyPr/>
                    <a:lstStyle/>
                    <a:p>
                      <a:pPr algn="ctr" fontAlgn="ctr">
                        <a:spcAft>
                          <a:spcPts val="0"/>
                        </a:spcAft>
                      </a:pPr>
                      <a:r>
                        <a:rPr lang="en-US" sz="1600" kern="0" dirty="0">
                          <a:effectLst/>
                        </a:rPr>
                        <a:t>Patents </a:t>
                      </a:r>
                      <a:endParaRPr lang="zh-CN" sz="1600" kern="100" dirty="0">
                        <a:effectLst/>
                        <a:latin typeface="Calibri"/>
                        <a:ea typeface="宋体"/>
                        <a:cs typeface="Times New Roman"/>
                      </a:endParaRPr>
                    </a:p>
                  </a:txBody>
                  <a:tcPr marL="9525" marR="9525" marT="9525" marB="9525" anchor="ctr"/>
                </a:tc>
                <a:tc>
                  <a:txBody>
                    <a:bodyPr/>
                    <a:lstStyle/>
                    <a:p>
                      <a:pPr algn="ctr" fontAlgn="ctr">
                        <a:spcAft>
                          <a:spcPts val="0"/>
                        </a:spcAft>
                      </a:pPr>
                      <a:r>
                        <a:rPr lang="en-US" sz="1600" kern="0" dirty="0">
                          <a:effectLst/>
                        </a:rPr>
                        <a:t>1.000 </a:t>
                      </a:r>
                      <a:endParaRPr lang="zh-CN" sz="1600" kern="100" dirty="0">
                        <a:effectLst/>
                        <a:latin typeface="Calibri"/>
                        <a:ea typeface="宋体"/>
                        <a:cs typeface="Times New Roman"/>
                      </a:endParaRPr>
                    </a:p>
                  </a:txBody>
                  <a:tcPr marL="9525" marR="9525" marT="9525" marB="9525" anchor="ctr"/>
                </a:tc>
                <a:tc>
                  <a:txBody>
                    <a:bodyPr/>
                    <a:lstStyle/>
                    <a:p>
                      <a:pPr algn="ctr">
                        <a:spcAft>
                          <a:spcPts val="0"/>
                        </a:spcAft>
                      </a:pPr>
                      <a:r>
                        <a:rPr lang="en-US" sz="1600" kern="100">
                          <a:effectLst/>
                        </a:rPr>
                        <a:t> </a:t>
                      </a:r>
                      <a:endParaRPr lang="zh-CN" sz="1600" kern="100">
                        <a:effectLst/>
                        <a:latin typeface="Calibri"/>
                        <a:ea typeface="宋体"/>
                        <a:cs typeface="Times New Roman"/>
                      </a:endParaRPr>
                    </a:p>
                  </a:txBody>
                  <a:tcPr marL="9525" marR="9525" marT="9525" marB="9525" anchor="ctr"/>
                </a:tc>
                <a:tc>
                  <a:txBody>
                    <a:bodyPr/>
                    <a:lstStyle/>
                    <a:p>
                      <a:pPr algn="ctr">
                        <a:spcAft>
                          <a:spcPts val="0"/>
                        </a:spcAft>
                      </a:pPr>
                      <a:r>
                        <a:rPr lang="en-US" sz="1600" kern="100">
                          <a:effectLst/>
                        </a:rPr>
                        <a:t> </a:t>
                      </a:r>
                      <a:endParaRPr lang="zh-CN" sz="1600" kern="100">
                        <a:effectLst/>
                        <a:latin typeface="Calibri"/>
                        <a:ea typeface="宋体"/>
                        <a:cs typeface="Times New Roman"/>
                      </a:endParaRPr>
                    </a:p>
                  </a:txBody>
                  <a:tcPr marL="9525" marR="9525" marT="9525" marB="9525" anchor="ctr"/>
                </a:tc>
                <a:tc>
                  <a:txBody>
                    <a:bodyPr/>
                    <a:lstStyle/>
                    <a:p>
                      <a:pPr algn="ctr">
                        <a:spcAft>
                          <a:spcPts val="0"/>
                        </a:spcAft>
                      </a:pPr>
                      <a:r>
                        <a:rPr lang="en-US" sz="1600" kern="100">
                          <a:effectLst/>
                        </a:rPr>
                        <a:t> </a:t>
                      </a:r>
                      <a:endParaRPr lang="zh-CN" sz="1600" kern="100">
                        <a:effectLst/>
                        <a:latin typeface="Calibri"/>
                        <a:ea typeface="宋体"/>
                        <a:cs typeface="Times New Roman"/>
                      </a:endParaRPr>
                    </a:p>
                  </a:txBody>
                  <a:tcPr marL="9525" marR="9525" marT="9525" marB="9525" anchor="ctr"/>
                </a:tc>
                <a:tc>
                  <a:txBody>
                    <a:bodyPr/>
                    <a:lstStyle/>
                    <a:p>
                      <a:pPr algn="ctr">
                        <a:spcAft>
                          <a:spcPts val="0"/>
                        </a:spcAft>
                      </a:pPr>
                      <a:r>
                        <a:rPr lang="en-US" sz="1600" kern="100">
                          <a:effectLst/>
                        </a:rPr>
                        <a:t> </a:t>
                      </a:r>
                      <a:endParaRPr lang="zh-CN" sz="1600" kern="100">
                        <a:effectLst/>
                        <a:latin typeface="Calibri"/>
                        <a:ea typeface="宋体"/>
                        <a:cs typeface="Times New Roman"/>
                      </a:endParaRPr>
                    </a:p>
                  </a:txBody>
                  <a:tcPr marL="9525" marR="9525" marT="9525" marB="9525" anchor="ctr"/>
                </a:tc>
              </a:tr>
              <a:tr h="324560">
                <a:tc>
                  <a:txBody>
                    <a:bodyPr/>
                    <a:lstStyle/>
                    <a:p>
                      <a:pPr algn="ctr">
                        <a:spcAft>
                          <a:spcPts val="0"/>
                        </a:spcAft>
                      </a:pPr>
                      <a:r>
                        <a:rPr lang="en-US" sz="1600" kern="100" dirty="0">
                          <a:effectLst/>
                        </a:rPr>
                        <a:t> </a:t>
                      </a:r>
                      <a:endParaRPr lang="zh-CN" sz="1600" kern="100" dirty="0">
                        <a:effectLst/>
                        <a:latin typeface="Calibri"/>
                        <a:ea typeface="宋体"/>
                        <a:cs typeface="Times New Roman"/>
                      </a:endParaRPr>
                    </a:p>
                  </a:txBody>
                  <a:tcPr marL="9525" marR="9525" marT="9525" marB="9525" anchor="ctr"/>
                </a:tc>
                <a:tc>
                  <a:txBody>
                    <a:bodyPr/>
                    <a:lstStyle/>
                    <a:p>
                      <a:pPr algn="ctr" fontAlgn="ctr">
                        <a:spcAft>
                          <a:spcPts val="0"/>
                        </a:spcAft>
                      </a:pPr>
                      <a:r>
                        <a:rPr lang="en-US" sz="1600" kern="0" dirty="0">
                          <a:effectLst/>
                        </a:rPr>
                        <a:t>----- </a:t>
                      </a:r>
                      <a:endParaRPr lang="zh-CN" sz="1600" kern="100" dirty="0">
                        <a:effectLst/>
                        <a:latin typeface="Calibri"/>
                        <a:ea typeface="宋体"/>
                        <a:cs typeface="Times New Roman"/>
                      </a:endParaRPr>
                    </a:p>
                  </a:txBody>
                  <a:tcPr marL="9525" marR="9525" marT="9525" marB="9525" anchor="ctr"/>
                </a:tc>
                <a:tc>
                  <a:txBody>
                    <a:bodyPr/>
                    <a:lstStyle/>
                    <a:p>
                      <a:pPr algn="ctr">
                        <a:spcAft>
                          <a:spcPts val="0"/>
                        </a:spcAft>
                      </a:pPr>
                      <a:r>
                        <a:rPr lang="en-US" sz="1600" kern="100">
                          <a:effectLst/>
                        </a:rPr>
                        <a:t> </a:t>
                      </a:r>
                      <a:endParaRPr lang="zh-CN" sz="1600" kern="100">
                        <a:effectLst/>
                        <a:latin typeface="Calibri"/>
                        <a:ea typeface="宋体"/>
                        <a:cs typeface="Times New Roman"/>
                      </a:endParaRPr>
                    </a:p>
                  </a:txBody>
                  <a:tcPr marL="9525" marR="9525" marT="9525" marB="9525" anchor="ctr"/>
                </a:tc>
                <a:tc>
                  <a:txBody>
                    <a:bodyPr/>
                    <a:lstStyle/>
                    <a:p>
                      <a:pPr algn="ctr">
                        <a:spcAft>
                          <a:spcPts val="0"/>
                        </a:spcAft>
                      </a:pPr>
                      <a:r>
                        <a:rPr lang="en-US" sz="1600" kern="100">
                          <a:effectLst/>
                        </a:rPr>
                        <a:t> </a:t>
                      </a:r>
                      <a:endParaRPr lang="zh-CN" sz="1600" kern="100">
                        <a:effectLst/>
                        <a:latin typeface="Calibri"/>
                        <a:ea typeface="宋体"/>
                        <a:cs typeface="Times New Roman"/>
                      </a:endParaRPr>
                    </a:p>
                  </a:txBody>
                  <a:tcPr marL="9525" marR="9525" marT="9525" marB="9525" anchor="ctr"/>
                </a:tc>
                <a:tc>
                  <a:txBody>
                    <a:bodyPr/>
                    <a:lstStyle/>
                    <a:p>
                      <a:pPr algn="ctr">
                        <a:spcAft>
                          <a:spcPts val="0"/>
                        </a:spcAft>
                      </a:pPr>
                      <a:r>
                        <a:rPr lang="en-US" sz="1600" kern="100">
                          <a:effectLst/>
                        </a:rPr>
                        <a:t> </a:t>
                      </a:r>
                      <a:endParaRPr lang="zh-CN" sz="1600" kern="100">
                        <a:effectLst/>
                        <a:latin typeface="Calibri"/>
                        <a:ea typeface="宋体"/>
                        <a:cs typeface="Times New Roman"/>
                      </a:endParaRPr>
                    </a:p>
                  </a:txBody>
                  <a:tcPr marL="9525" marR="9525" marT="9525" marB="9525" anchor="ctr"/>
                </a:tc>
                <a:tc>
                  <a:txBody>
                    <a:bodyPr/>
                    <a:lstStyle/>
                    <a:p>
                      <a:pPr algn="ctr">
                        <a:spcAft>
                          <a:spcPts val="0"/>
                        </a:spcAft>
                      </a:pPr>
                      <a:r>
                        <a:rPr lang="en-US" sz="1600" kern="100">
                          <a:effectLst/>
                        </a:rPr>
                        <a:t> </a:t>
                      </a:r>
                      <a:endParaRPr lang="zh-CN" sz="1600" kern="100">
                        <a:effectLst/>
                        <a:latin typeface="Calibri"/>
                        <a:ea typeface="宋体"/>
                        <a:cs typeface="Times New Roman"/>
                      </a:endParaRPr>
                    </a:p>
                  </a:txBody>
                  <a:tcPr marL="9525" marR="9525" marT="9525" marB="9525" anchor="ctr"/>
                </a:tc>
              </a:tr>
              <a:tr h="324560">
                <a:tc>
                  <a:txBody>
                    <a:bodyPr/>
                    <a:lstStyle/>
                    <a:p>
                      <a:pPr algn="ctr" fontAlgn="ctr">
                        <a:spcAft>
                          <a:spcPts val="0"/>
                        </a:spcAft>
                      </a:pPr>
                      <a:r>
                        <a:rPr lang="en-US" sz="1600" kern="0">
                          <a:effectLst/>
                        </a:rPr>
                        <a:t>RD </a:t>
                      </a:r>
                      <a:endParaRPr lang="zh-CN" sz="1600" kern="100">
                        <a:effectLst/>
                        <a:latin typeface="Calibri"/>
                        <a:ea typeface="宋体"/>
                        <a:cs typeface="Times New Roman"/>
                      </a:endParaRPr>
                    </a:p>
                  </a:txBody>
                  <a:tcPr marL="9525" marR="9525" marT="9525" marB="9525" anchor="ctr"/>
                </a:tc>
                <a:tc>
                  <a:txBody>
                    <a:bodyPr/>
                    <a:lstStyle/>
                    <a:p>
                      <a:pPr algn="ctr" fontAlgn="ctr">
                        <a:spcAft>
                          <a:spcPts val="0"/>
                        </a:spcAft>
                      </a:pPr>
                      <a:r>
                        <a:rPr lang="en-US" sz="1600" kern="0" dirty="0">
                          <a:effectLst/>
                        </a:rPr>
                        <a:t>0.216 </a:t>
                      </a:r>
                      <a:endParaRPr lang="zh-CN" sz="1600" kern="100" dirty="0">
                        <a:effectLst/>
                        <a:latin typeface="Calibri"/>
                        <a:ea typeface="宋体"/>
                        <a:cs typeface="Times New Roman"/>
                      </a:endParaRPr>
                    </a:p>
                  </a:txBody>
                  <a:tcPr marL="9525" marR="9525" marT="9525" marB="9525" anchor="ctr"/>
                </a:tc>
                <a:tc>
                  <a:txBody>
                    <a:bodyPr/>
                    <a:lstStyle/>
                    <a:p>
                      <a:pPr algn="ctr" fontAlgn="ctr">
                        <a:spcAft>
                          <a:spcPts val="0"/>
                        </a:spcAft>
                      </a:pPr>
                      <a:r>
                        <a:rPr lang="en-US" sz="1600" kern="0">
                          <a:effectLst/>
                        </a:rPr>
                        <a:t>1.000 </a:t>
                      </a:r>
                      <a:endParaRPr lang="zh-CN" sz="1600" kern="100">
                        <a:effectLst/>
                        <a:latin typeface="Calibri"/>
                        <a:ea typeface="宋体"/>
                        <a:cs typeface="Times New Roman"/>
                      </a:endParaRPr>
                    </a:p>
                  </a:txBody>
                  <a:tcPr marL="9525" marR="9525" marT="9525" marB="9525" anchor="ctr"/>
                </a:tc>
                <a:tc>
                  <a:txBody>
                    <a:bodyPr/>
                    <a:lstStyle/>
                    <a:p>
                      <a:pPr algn="ctr">
                        <a:spcAft>
                          <a:spcPts val="0"/>
                        </a:spcAft>
                      </a:pPr>
                      <a:r>
                        <a:rPr lang="en-US" sz="1600" kern="100">
                          <a:effectLst/>
                        </a:rPr>
                        <a:t> </a:t>
                      </a:r>
                      <a:endParaRPr lang="zh-CN" sz="1600" kern="100">
                        <a:effectLst/>
                        <a:latin typeface="Calibri"/>
                        <a:ea typeface="宋体"/>
                        <a:cs typeface="Times New Roman"/>
                      </a:endParaRPr>
                    </a:p>
                  </a:txBody>
                  <a:tcPr marL="9525" marR="9525" marT="9525" marB="9525" anchor="ctr"/>
                </a:tc>
                <a:tc>
                  <a:txBody>
                    <a:bodyPr/>
                    <a:lstStyle/>
                    <a:p>
                      <a:pPr algn="ctr">
                        <a:spcAft>
                          <a:spcPts val="0"/>
                        </a:spcAft>
                      </a:pPr>
                      <a:r>
                        <a:rPr lang="en-US" sz="1600" kern="100">
                          <a:effectLst/>
                        </a:rPr>
                        <a:t> </a:t>
                      </a:r>
                      <a:endParaRPr lang="zh-CN" sz="1600" kern="100">
                        <a:effectLst/>
                        <a:latin typeface="Calibri"/>
                        <a:ea typeface="宋体"/>
                        <a:cs typeface="Times New Roman"/>
                      </a:endParaRPr>
                    </a:p>
                  </a:txBody>
                  <a:tcPr marL="9525" marR="9525" marT="9525" marB="9525" anchor="ctr"/>
                </a:tc>
                <a:tc>
                  <a:txBody>
                    <a:bodyPr/>
                    <a:lstStyle/>
                    <a:p>
                      <a:pPr algn="ctr">
                        <a:spcAft>
                          <a:spcPts val="0"/>
                        </a:spcAft>
                      </a:pPr>
                      <a:r>
                        <a:rPr lang="en-US" sz="1600" kern="100">
                          <a:effectLst/>
                        </a:rPr>
                        <a:t> </a:t>
                      </a:r>
                      <a:endParaRPr lang="zh-CN" sz="1600" kern="100">
                        <a:effectLst/>
                        <a:latin typeface="Calibri"/>
                        <a:ea typeface="宋体"/>
                        <a:cs typeface="Times New Roman"/>
                      </a:endParaRPr>
                    </a:p>
                  </a:txBody>
                  <a:tcPr marL="9525" marR="9525" marT="9525" marB="9525" anchor="ctr"/>
                </a:tc>
              </a:tr>
              <a:tr h="324560">
                <a:tc>
                  <a:txBody>
                    <a:bodyPr/>
                    <a:lstStyle/>
                    <a:p>
                      <a:pPr algn="ctr">
                        <a:spcAft>
                          <a:spcPts val="0"/>
                        </a:spcAft>
                      </a:pPr>
                      <a:r>
                        <a:rPr lang="en-US" sz="1600" kern="100">
                          <a:effectLst/>
                        </a:rPr>
                        <a:t> </a:t>
                      </a:r>
                      <a:endParaRPr lang="zh-CN" sz="1600" kern="100">
                        <a:effectLst/>
                        <a:latin typeface="Calibri"/>
                        <a:ea typeface="宋体"/>
                        <a:cs typeface="Times New Roman"/>
                      </a:endParaRPr>
                    </a:p>
                  </a:txBody>
                  <a:tcPr marL="9525" marR="9525" marT="9525" marB="9525" anchor="ctr"/>
                </a:tc>
                <a:tc>
                  <a:txBody>
                    <a:bodyPr/>
                    <a:lstStyle/>
                    <a:p>
                      <a:pPr algn="ctr" fontAlgn="ctr">
                        <a:spcAft>
                          <a:spcPts val="0"/>
                        </a:spcAft>
                      </a:pPr>
                      <a:r>
                        <a:rPr lang="en-US" sz="1600" kern="0" dirty="0">
                          <a:effectLst/>
                        </a:rPr>
                        <a:t>0.000 </a:t>
                      </a:r>
                      <a:endParaRPr lang="zh-CN" sz="1600" kern="100" dirty="0">
                        <a:effectLst/>
                        <a:latin typeface="Calibri"/>
                        <a:ea typeface="宋体"/>
                        <a:cs typeface="Times New Roman"/>
                      </a:endParaRPr>
                    </a:p>
                  </a:txBody>
                  <a:tcPr marL="9525" marR="9525" marT="9525" marB="9525" anchor="ctr"/>
                </a:tc>
                <a:tc>
                  <a:txBody>
                    <a:bodyPr/>
                    <a:lstStyle/>
                    <a:p>
                      <a:pPr algn="ctr" fontAlgn="ctr">
                        <a:spcAft>
                          <a:spcPts val="0"/>
                        </a:spcAft>
                      </a:pPr>
                      <a:r>
                        <a:rPr lang="en-US" sz="1600" kern="0" dirty="0">
                          <a:effectLst/>
                        </a:rPr>
                        <a:t>----- </a:t>
                      </a:r>
                      <a:endParaRPr lang="zh-CN" sz="1600" kern="100" dirty="0">
                        <a:effectLst/>
                        <a:latin typeface="Calibri"/>
                        <a:ea typeface="宋体"/>
                        <a:cs typeface="Times New Roman"/>
                      </a:endParaRPr>
                    </a:p>
                  </a:txBody>
                  <a:tcPr marL="9525" marR="9525" marT="9525" marB="9525" anchor="ctr"/>
                </a:tc>
                <a:tc>
                  <a:txBody>
                    <a:bodyPr/>
                    <a:lstStyle/>
                    <a:p>
                      <a:pPr algn="ctr">
                        <a:spcAft>
                          <a:spcPts val="0"/>
                        </a:spcAft>
                      </a:pPr>
                      <a:r>
                        <a:rPr lang="en-US" sz="1600" kern="100">
                          <a:effectLst/>
                        </a:rPr>
                        <a:t> </a:t>
                      </a:r>
                      <a:endParaRPr lang="zh-CN" sz="1600" kern="100">
                        <a:effectLst/>
                        <a:latin typeface="Calibri"/>
                        <a:ea typeface="宋体"/>
                        <a:cs typeface="Times New Roman"/>
                      </a:endParaRPr>
                    </a:p>
                  </a:txBody>
                  <a:tcPr marL="9525" marR="9525" marT="9525" marB="9525" anchor="ctr"/>
                </a:tc>
                <a:tc>
                  <a:txBody>
                    <a:bodyPr/>
                    <a:lstStyle/>
                    <a:p>
                      <a:pPr algn="ctr">
                        <a:spcAft>
                          <a:spcPts val="0"/>
                        </a:spcAft>
                      </a:pPr>
                      <a:r>
                        <a:rPr lang="en-US" sz="1600" kern="100">
                          <a:effectLst/>
                        </a:rPr>
                        <a:t> </a:t>
                      </a:r>
                      <a:endParaRPr lang="zh-CN" sz="1600" kern="100">
                        <a:effectLst/>
                        <a:latin typeface="Calibri"/>
                        <a:ea typeface="宋体"/>
                        <a:cs typeface="Times New Roman"/>
                      </a:endParaRPr>
                    </a:p>
                  </a:txBody>
                  <a:tcPr marL="9525" marR="9525" marT="9525" marB="9525" anchor="ctr"/>
                </a:tc>
                <a:tc>
                  <a:txBody>
                    <a:bodyPr/>
                    <a:lstStyle/>
                    <a:p>
                      <a:pPr algn="ctr">
                        <a:spcAft>
                          <a:spcPts val="0"/>
                        </a:spcAft>
                      </a:pPr>
                      <a:r>
                        <a:rPr lang="en-US" sz="1600" kern="100">
                          <a:effectLst/>
                        </a:rPr>
                        <a:t> </a:t>
                      </a:r>
                      <a:endParaRPr lang="zh-CN" sz="1600" kern="100">
                        <a:effectLst/>
                        <a:latin typeface="Calibri"/>
                        <a:ea typeface="宋体"/>
                        <a:cs typeface="Times New Roman"/>
                      </a:endParaRPr>
                    </a:p>
                  </a:txBody>
                  <a:tcPr marL="9525" marR="9525" marT="9525" marB="9525" anchor="ctr"/>
                </a:tc>
              </a:tr>
              <a:tr h="324560">
                <a:tc>
                  <a:txBody>
                    <a:bodyPr/>
                    <a:lstStyle/>
                    <a:p>
                      <a:pPr algn="ctr" fontAlgn="ctr">
                        <a:spcAft>
                          <a:spcPts val="0"/>
                        </a:spcAft>
                      </a:pPr>
                      <a:r>
                        <a:rPr lang="en-US" sz="1600" kern="0">
                          <a:effectLst/>
                        </a:rPr>
                        <a:t>SUBS </a:t>
                      </a:r>
                      <a:endParaRPr lang="zh-CN" sz="1600" kern="100">
                        <a:effectLst/>
                        <a:latin typeface="Calibri"/>
                        <a:ea typeface="宋体"/>
                        <a:cs typeface="Times New Roman"/>
                      </a:endParaRPr>
                    </a:p>
                  </a:txBody>
                  <a:tcPr marL="9525" marR="9525" marT="9525" marB="9525" anchor="ctr"/>
                </a:tc>
                <a:tc>
                  <a:txBody>
                    <a:bodyPr/>
                    <a:lstStyle/>
                    <a:p>
                      <a:pPr algn="ctr" fontAlgn="ctr">
                        <a:spcAft>
                          <a:spcPts val="0"/>
                        </a:spcAft>
                      </a:pPr>
                      <a:r>
                        <a:rPr lang="en-US" sz="1600" kern="0" dirty="0">
                          <a:effectLst/>
                        </a:rPr>
                        <a:t>0.008 </a:t>
                      </a:r>
                      <a:endParaRPr lang="zh-CN" sz="1600" kern="100" dirty="0">
                        <a:effectLst/>
                        <a:latin typeface="Calibri"/>
                        <a:ea typeface="宋体"/>
                        <a:cs typeface="Times New Roman"/>
                      </a:endParaRPr>
                    </a:p>
                  </a:txBody>
                  <a:tcPr marL="9525" marR="9525" marT="9525" marB="9525" anchor="ctr"/>
                </a:tc>
                <a:tc>
                  <a:txBody>
                    <a:bodyPr/>
                    <a:lstStyle/>
                    <a:p>
                      <a:pPr algn="ctr" fontAlgn="ctr">
                        <a:spcAft>
                          <a:spcPts val="0"/>
                        </a:spcAft>
                      </a:pPr>
                      <a:r>
                        <a:rPr lang="en-US" sz="1600" kern="0" dirty="0">
                          <a:effectLst/>
                        </a:rPr>
                        <a:t>0.216 </a:t>
                      </a:r>
                      <a:endParaRPr lang="zh-CN" sz="1600" kern="100" dirty="0">
                        <a:effectLst/>
                        <a:latin typeface="Calibri"/>
                        <a:ea typeface="宋体"/>
                        <a:cs typeface="Times New Roman"/>
                      </a:endParaRPr>
                    </a:p>
                  </a:txBody>
                  <a:tcPr marL="9525" marR="9525" marT="9525" marB="9525" anchor="ctr"/>
                </a:tc>
                <a:tc>
                  <a:txBody>
                    <a:bodyPr/>
                    <a:lstStyle/>
                    <a:p>
                      <a:pPr algn="ctr" fontAlgn="ctr">
                        <a:spcAft>
                          <a:spcPts val="0"/>
                        </a:spcAft>
                      </a:pPr>
                      <a:r>
                        <a:rPr lang="en-US" sz="1600" kern="0">
                          <a:effectLst/>
                        </a:rPr>
                        <a:t>1.000 </a:t>
                      </a:r>
                      <a:endParaRPr lang="zh-CN" sz="1600" kern="100">
                        <a:effectLst/>
                        <a:latin typeface="Calibri"/>
                        <a:ea typeface="宋体"/>
                        <a:cs typeface="Times New Roman"/>
                      </a:endParaRPr>
                    </a:p>
                  </a:txBody>
                  <a:tcPr marL="9525" marR="9525" marT="9525" marB="9525" anchor="ctr"/>
                </a:tc>
                <a:tc>
                  <a:txBody>
                    <a:bodyPr/>
                    <a:lstStyle/>
                    <a:p>
                      <a:pPr algn="ctr">
                        <a:spcAft>
                          <a:spcPts val="0"/>
                        </a:spcAft>
                      </a:pPr>
                      <a:r>
                        <a:rPr lang="en-US" sz="1600" kern="100">
                          <a:effectLst/>
                        </a:rPr>
                        <a:t> </a:t>
                      </a:r>
                      <a:endParaRPr lang="zh-CN" sz="1600" kern="100">
                        <a:effectLst/>
                        <a:latin typeface="Calibri"/>
                        <a:ea typeface="宋体"/>
                        <a:cs typeface="Times New Roman"/>
                      </a:endParaRPr>
                    </a:p>
                  </a:txBody>
                  <a:tcPr marL="9525" marR="9525" marT="9525" marB="9525" anchor="ctr"/>
                </a:tc>
                <a:tc>
                  <a:txBody>
                    <a:bodyPr/>
                    <a:lstStyle/>
                    <a:p>
                      <a:pPr algn="ctr">
                        <a:spcAft>
                          <a:spcPts val="0"/>
                        </a:spcAft>
                      </a:pPr>
                      <a:r>
                        <a:rPr lang="en-US" sz="1600" kern="100">
                          <a:effectLst/>
                        </a:rPr>
                        <a:t> </a:t>
                      </a:r>
                      <a:endParaRPr lang="zh-CN" sz="1600" kern="100">
                        <a:effectLst/>
                        <a:latin typeface="Calibri"/>
                        <a:ea typeface="宋体"/>
                        <a:cs typeface="Times New Roman"/>
                      </a:endParaRPr>
                    </a:p>
                  </a:txBody>
                  <a:tcPr marL="9525" marR="9525" marT="9525" marB="9525" anchor="ctr"/>
                </a:tc>
              </a:tr>
              <a:tr h="324560">
                <a:tc>
                  <a:txBody>
                    <a:bodyPr/>
                    <a:lstStyle/>
                    <a:p>
                      <a:pPr algn="ctr">
                        <a:spcAft>
                          <a:spcPts val="0"/>
                        </a:spcAft>
                      </a:pPr>
                      <a:r>
                        <a:rPr lang="en-US" sz="1600" kern="100">
                          <a:effectLst/>
                        </a:rPr>
                        <a:t> </a:t>
                      </a:r>
                      <a:endParaRPr lang="zh-CN" sz="1600" kern="100">
                        <a:effectLst/>
                        <a:latin typeface="Calibri"/>
                        <a:ea typeface="宋体"/>
                        <a:cs typeface="Times New Roman"/>
                      </a:endParaRPr>
                    </a:p>
                  </a:txBody>
                  <a:tcPr marL="9525" marR="9525" marT="9525" marB="9525" anchor="ctr"/>
                </a:tc>
                <a:tc>
                  <a:txBody>
                    <a:bodyPr/>
                    <a:lstStyle/>
                    <a:p>
                      <a:pPr algn="ctr" fontAlgn="ctr">
                        <a:spcAft>
                          <a:spcPts val="0"/>
                        </a:spcAft>
                      </a:pPr>
                      <a:r>
                        <a:rPr lang="en-US" sz="1600" kern="0" dirty="0">
                          <a:effectLst/>
                        </a:rPr>
                        <a:t>0.446 </a:t>
                      </a:r>
                      <a:endParaRPr lang="zh-CN" sz="1600" kern="100" dirty="0">
                        <a:effectLst/>
                        <a:latin typeface="Calibri"/>
                        <a:ea typeface="宋体"/>
                        <a:cs typeface="Times New Roman"/>
                      </a:endParaRPr>
                    </a:p>
                  </a:txBody>
                  <a:tcPr marL="9525" marR="9525" marT="9525" marB="9525" anchor="ctr"/>
                </a:tc>
                <a:tc>
                  <a:txBody>
                    <a:bodyPr/>
                    <a:lstStyle/>
                    <a:p>
                      <a:pPr algn="ctr" fontAlgn="ctr">
                        <a:spcAft>
                          <a:spcPts val="0"/>
                        </a:spcAft>
                      </a:pPr>
                      <a:r>
                        <a:rPr lang="en-US" sz="1600" kern="0" dirty="0">
                          <a:effectLst/>
                        </a:rPr>
                        <a:t>0.000 </a:t>
                      </a:r>
                      <a:endParaRPr lang="zh-CN" sz="1600" kern="100" dirty="0">
                        <a:effectLst/>
                        <a:latin typeface="Calibri"/>
                        <a:ea typeface="宋体"/>
                        <a:cs typeface="Times New Roman"/>
                      </a:endParaRPr>
                    </a:p>
                  </a:txBody>
                  <a:tcPr marL="9525" marR="9525" marT="9525" marB="9525" anchor="ctr"/>
                </a:tc>
                <a:tc>
                  <a:txBody>
                    <a:bodyPr/>
                    <a:lstStyle/>
                    <a:p>
                      <a:pPr algn="ctr" fontAlgn="ctr">
                        <a:spcAft>
                          <a:spcPts val="0"/>
                        </a:spcAft>
                      </a:pPr>
                      <a:r>
                        <a:rPr lang="en-US" sz="1600" kern="0">
                          <a:effectLst/>
                        </a:rPr>
                        <a:t>----- </a:t>
                      </a:r>
                      <a:endParaRPr lang="zh-CN" sz="1600" kern="100">
                        <a:effectLst/>
                        <a:latin typeface="Calibri"/>
                        <a:ea typeface="宋体"/>
                        <a:cs typeface="Times New Roman"/>
                      </a:endParaRPr>
                    </a:p>
                  </a:txBody>
                  <a:tcPr marL="9525" marR="9525" marT="9525" marB="9525" anchor="ctr"/>
                </a:tc>
                <a:tc>
                  <a:txBody>
                    <a:bodyPr/>
                    <a:lstStyle/>
                    <a:p>
                      <a:pPr algn="ctr">
                        <a:spcAft>
                          <a:spcPts val="0"/>
                        </a:spcAft>
                      </a:pPr>
                      <a:r>
                        <a:rPr lang="en-US" sz="1600" kern="100">
                          <a:effectLst/>
                        </a:rPr>
                        <a:t> </a:t>
                      </a:r>
                      <a:endParaRPr lang="zh-CN" sz="1600" kern="100">
                        <a:effectLst/>
                        <a:latin typeface="Calibri"/>
                        <a:ea typeface="宋体"/>
                        <a:cs typeface="Times New Roman"/>
                      </a:endParaRPr>
                    </a:p>
                  </a:txBody>
                  <a:tcPr marL="9525" marR="9525" marT="9525" marB="9525" anchor="ctr"/>
                </a:tc>
                <a:tc>
                  <a:txBody>
                    <a:bodyPr/>
                    <a:lstStyle/>
                    <a:p>
                      <a:pPr algn="ctr">
                        <a:spcAft>
                          <a:spcPts val="0"/>
                        </a:spcAft>
                      </a:pPr>
                      <a:r>
                        <a:rPr lang="en-US" sz="1600" kern="100">
                          <a:effectLst/>
                        </a:rPr>
                        <a:t> </a:t>
                      </a:r>
                      <a:endParaRPr lang="zh-CN" sz="1600" kern="100">
                        <a:effectLst/>
                        <a:latin typeface="Calibri"/>
                        <a:ea typeface="宋体"/>
                        <a:cs typeface="Times New Roman"/>
                      </a:endParaRPr>
                    </a:p>
                  </a:txBody>
                  <a:tcPr marL="9525" marR="9525" marT="9525" marB="9525" anchor="ctr"/>
                </a:tc>
              </a:tr>
              <a:tr h="324560">
                <a:tc>
                  <a:txBody>
                    <a:bodyPr/>
                    <a:lstStyle/>
                    <a:p>
                      <a:pPr algn="ctr" fontAlgn="ctr">
                        <a:spcAft>
                          <a:spcPts val="0"/>
                        </a:spcAft>
                      </a:pPr>
                      <a:r>
                        <a:rPr lang="en-US" sz="1600" kern="0">
                          <a:effectLst/>
                        </a:rPr>
                        <a:t>DEBT </a:t>
                      </a:r>
                      <a:endParaRPr lang="zh-CN" sz="1600" kern="100">
                        <a:effectLst/>
                        <a:latin typeface="Calibri"/>
                        <a:ea typeface="宋体"/>
                        <a:cs typeface="Times New Roman"/>
                      </a:endParaRPr>
                    </a:p>
                  </a:txBody>
                  <a:tcPr marL="9525" marR="9525" marT="9525" marB="9525" anchor="ctr"/>
                </a:tc>
                <a:tc>
                  <a:txBody>
                    <a:bodyPr/>
                    <a:lstStyle/>
                    <a:p>
                      <a:pPr algn="ctr" fontAlgn="ctr">
                        <a:spcAft>
                          <a:spcPts val="0"/>
                        </a:spcAft>
                      </a:pPr>
                      <a:r>
                        <a:rPr lang="en-US" sz="1600" kern="0">
                          <a:effectLst/>
                        </a:rPr>
                        <a:t>-0.075 </a:t>
                      </a:r>
                      <a:endParaRPr lang="zh-CN" sz="1600" kern="100">
                        <a:effectLst/>
                        <a:latin typeface="Calibri"/>
                        <a:ea typeface="宋体"/>
                        <a:cs typeface="Times New Roman"/>
                      </a:endParaRPr>
                    </a:p>
                  </a:txBody>
                  <a:tcPr marL="9525" marR="9525" marT="9525" marB="9525" anchor="ctr"/>
                </a:tc>
                <a:tc>
                  <a:txBody>
                    <a:bodyPr/>
                    <a:lstStyle/>
                    <a:p>
                      <a:pPr algn="ctr" fontAlgn="ctr">
                        <a:spcAft>
                          <a:spcPts val="0"/>
                        </a:spcAft>
                      </a:pPr>
                      <a:r>
                        <a:rPr lang="en-US" sz="1600" kern="0" dirty="0">
                          <a:effectLst/>
                        </a:rPr>
                        <a:t>-0.339 </a:t>
                      </a:r>
                      <a:endParaRPr lang="zh-CN" sz="1600" kern="100" dirty="0">
                        <a:effectLst/>
                        <a:latin typeface="Calibri"/>
                        <a:ea typeface="宋体"/>
                        <a:cs typeface="Times New Roman"/>
                      </a:endParaRPr>
                    </a:p>
                  </a:txBody>
                  <a:tcPr marL="9525" marR="9525" marT="9525" marB="9525" anchor="ctr"/>
                </a:tc>
                <a:tc>
                  <a:txBody>
                    <a:bodyPr/>
                    <a:lstStyle/>
                    <a:p>
                      <a:pPr algn="ctr" fontAlgn="ctr">
                        <a:spcAft>
                          <a:spcPts val="0"/>
                        </a:spcAft>
                      </a:pPr>
                      <a:r>
                        <a:rPr lang="en-US" sz="1600" kern="0">
                          <a:effectLst/>
                        </a:rPr>
                        <a:t>-0.052 </a:t>
                      </a:r>
                      <a:endParaRPr lang="zh-CN" sz="1600" kern="100">
                        <a:effectLst/>
                        <a:latin typeface="Calibri"/>
                        <a:ea typeface="宋体"/>
                        <a:cs typeface="Times New Roman"/>
                      </a:endParaRPr>
                    </a:p>
                  </a:txBody>
                  <a:tcPr marL="9525" marR="9525" marT="9525" marB="9525" anchor="ctr"/>
                </a:tc>
                <a:tc>
                  <a:txBody>
                    <a:bodyPr/>
                    <a:lstStyle/>
                    <a:p>
                      <a:pPr algn="ctr" fontAlgn="ctr">
                        <a:spcAft>
                          <a:spcPts val="0"/>
                        </a:spcAft>
                      </a:pPr>
                      <a:r>
                        <a:rPr lang="en-US" sz="1600" kern="0">
                          <a:effectLst/>
                        </a:rPr>
                        <a:t>1.000 </a:t>
                      </a:r>
                      <a:endParaRPr lang="zh-CN" sz="1600" kern="100">
                        <a:effectLst/>
                        <a:latin typeface="Calibri"/>
                        <a:ea typeface="宋体"/>
                        <a:cs typeface="Times New Roman"/>
                      </a:endParaRPr>
                    </a:p>
                  </a:txBody>
                  <a:tcPr marL="9525" marR="9525" marT="9525" marB="9525" anchor="ctr"/>
                </a:tc>
                <a:tc>
                  <a:txBody>
                    <a:bodyPr/>
                    <a:lstStyle/>
                    <a:p>
                      <a:pPr algn="ctr">
                        <a:spcAft>
                          <a:spcPts val="0"/>
                        </a:spcAft>
                      </a:pPr>
                      <a:r>
                        <a:rPr lang="en-US" sz="1600" kern="100">
                          <a:effectLst/>
                        </a:rPr>
                        <a:t> </a:t>
                      </a:r>
                      <a:endParaRPr lang="zh-CN" sz="1600" kern="100">
                        <a:effectLst/>
                        <a:latin typeface="Calibri"/>
                        <a:ea typeface="宋体"/>
                        <a:cs typeface="Times New Roman"/>
                      </a:endParaRPr>
                    </a:p>
                  </a:txBody>
                  <a:tcPr marL="9525" marR="9525" marT="9525" marB="9525" anchor="ctr"/>
                </a:tc>
              </a:tr>
              <a:tr h="324560">
                <a:tc>
                  <a:txBody>
                    <a:bodyPr/>
                    <a:lstStyle/>
                    <a:p>
                      <a:pPr algn="ctr">
                        <a:spcAft>
                          <a:spcPts val="0"/>
                        </a:spcAft>
                      </a:pPr>
                      <a:r>
                        <a:rPr lang="en-US" sz="1600" kern="100">
                          <a:effectLst/>
                        </a:rPr>
                        <a:t> </a:t>
                      </a:r>
                      <a:endParaRPr lang="zh-CN" sz="1600" kern="100">
                        <a:effectLst/>
                        <a:latin typeface="Calibri"/>
                        <a:ea typeface="宋体"/>
                        <a:cs typeface="Times New Roman"/>
                      </a:endParaRPr>
                    </a:p>
                  </a:txBody>
                  <a:tcPr marL="9525" marR="9525" marT="9525" marB="9525" anchor="ctr"/>
                </a:tc>
                <a:tc>
                  <a:txBody>
                    <a:bodyPr/>
                    <a:lstStyle/>
                    <a:p>
                      <a:pPr algn="ctr" fontAlgn="ctr">
                        <a:spcAft>
                          <a:spcPts val="0"/>
                        </a:spcAft>
                      </a:pPr>
                      <a:r>
                        <a:rPr lang="en-US" sz="1600" kern="0">
                          <a:effectLst/>
                        </a:rPr>
                        <a:t>0.000 </a:t>
                      </a:r>
                      <a:endParaRPr lang="zh-CN" sz="1600" kern="100">
                        <a:effectLst/>
                        <a:latin typeface="Calibri"/>
                        <a:ea typeface="宋体"/>
                        <a:cs typeface="Times New Roman"/>
                      </a:endParaRPr>
                    </a:p>
                  </a:txBody>
                  <a:tcPr marL="9525" marR="9525" marT="9525" marB="9525" anchor="ctr"/>
                </a:tc>
                <a:tc>
                  <a:txBody>
                    <a:bodyPr/>
                    <a:lstStyle/>
                    <a:p>
                      <a:pPr algn="ctr" fontAlgn="ctr">
                        <a:spcAft>
                          <a:spcPts val="0"/>
                        </a:spcAft>
                      </a:pPr>
                      <a:r>
                        <a:rPr lang="en-US" sz="1600" kern="0" dirty="0">
                          <a:effectLst/>
                        </a:rPr>
                        <a:t>0.000 </a:t>
                      </a:r>
                      <a:endParaRPr lang="zh-CN" sz="1600" kern="100" dirty="0">
                        <a:effectLst/>
                        <a:latin typeface="Calibri"/>
                        <a:ea typeface="宋体"/>
                        <a:cs typeface="Times New Roman"/>
                      </a:endParaRPr>
                    </a:p>
                  </a:txBody>
                  <a:tcPr marL="9525" marR="9525" marT="9525" marB="9525" anchor="ctr"/>
                </a:tc>
                <a:tc>
                  <a:txBody>
                    <a:bodyPr/>
                    <a:lstStyle/>
                    <a:p>
                      <a:pPr algn="ctr" fontAlgn="ctr">
                        <a:spcAft>
                          <a:spcPts val="0"/>
                        </a:spcAft>
                      </a:pPr>
                      <a:r>
                        <a:rPr lang="en-US" sz="1600" kern="0" dirty="0">
                          <a:effectLst/>
                        </a:rPr>
                        <a:t>0.000 </a:t>
                      </a:r>
                      <a:endParaRPr lang="zh-CN" sz="1600" kern="100" dirty="0">
                        <a:effectLst/>
                        <a:latin typeface="Calibri"/>
                        <a:ea typeface="宋体"/>
                        <a:cs typeface="Times New Roman"/>
                      </a:endParaRPr>
                    </a:p>
                  </a:txBody>
                  <a:tcPr marL="9525" marR="9525" marT="9525" marB="9525" anchor="ctr"/>
                </a:tc>
                <a:tc>
                  <a:txBody>
                    <a:bodyPr/>
                    <a:lstStyle/>
                    <a:p>
                      <a:pPr algn="ctr" fontAlgn="ctr">
                        <a:spcAft>
                          <a:spcPts val="0"/>
                        </a:spcAft>
                      </a:pPr>
                      <a:r>
                        <a:rPr lang="en-US" sz="1600" kern="0">
                          <a:effectLst/>
                        </a:rPr>
                        <a:t>----- </a:t>
                      </a:r>
                      <a:endParaRPr lang="zh-CN" sz="1600" kern="100">
                        <a:effectLst/>
                        <a:latin typeface="Calibri"/>
                        <a:ea typeface="宋体"/>
                        <a:cs typeface="Times New Roman"/>
                      </a:endParaRPr>
                    </a:p>
                  </a:txBody>
                  <a:tcPr marL="9525" marR="9525" marT="9525" marB="9525" anchor="ctr"/>
                </a:tc>
                <a:tc>
                  <a:txBody>
                    <a:bodyPr/>
                    <a:lstStyle/>
                    <a:p>
                      <a:pPr algn="ctr">
                        <a:spcAft>
                          <a:spcPts val="0"/>
                        </a:spcAft>
                      </a:pPr>
                      <a:r>
                        <a:rPr lang="en-US" sz="1600" kern="100">
                          <a:effectLst/>
                        </a:rPr>
                        <a:t> </a:t>
                      </a:r>
                      <a:endParaRPr lang="zh-CN" sz="1600" kern="100">
                        <a:effectLst/>
                        <a:latin typeface="Calibri"/>
                        <a:ea typeface="宋体"/>
                        <a:cs typeface="Times New Roman"/>
                      </a:endParaRPr>
                    </a:p>
                  </a:txBody>
                  <a:tcPr marL="9525" marR="9525" marT="9525" marB="9525" anchor="ctr"/>
                </a:tc>
              </a:tr>
              <a:tr h="324560">
                <a:tc>
                  <a:txBody>
                    <a:bodyPr/>
                    <a:lstStyle/>
                    <a:p>
                      <a:pPr algn="ctr" fontAlgn="ctr">
                        <a:spcAft>
                          <a:spcPts val="0"/>
                        </a:spcAft>
                      </a:pPr>
                      <a:r>
                        <a:rPr lang="en-US" sz="1600" kern="0">
                          <a:effectLst/>
                        </a:rPr>
                        <a:t>SIZE </a:t>
                      </a:r>
                      <a:endParaRPr lang="zh-CN" sz="1600" kern="100">
                        <a:effectLst/>
                        <a:latin typeface="Calibri"/>
                        <a:ea typeface="宋体"/>
                        <a:cs typeface="Times New Roman"/>
                      </a:endParaRPr>
                    </a:p>
                  </a:txBody>
                  <a:tcPr marL="9525" marR="9525" marT="9525" marB="9525" anchor="ctr"/>
                </a:tc>
                <a:tc>
                  <a:txBody>
                    <a:bodyPr/>
                    <a:lstStyle/>
                    <a:p>
                      <a:pPr algn="ctr" fontAlgn="ctr">
                        <a:spcAft>
                          <a:spcPts val="0"/>
                        </a:spcAft>
                      </a:pPr>
                      <a:r>
                        <a:rPr lang="en-US" sz="1600" kern="0">
                          <a:effectLst/>
                        </a:rPr>
                        <a:t>0.168 </a:t>
                      </a:r>
                      <a:endParaRPr lang="zh-CN" sz="1600" kern="100">
                        <a:effectLst/>
                        <a:latin typeface="Calibri"/>
                        <a:ea typeface="宋体"/>
                        <a:cs typeface="Times New Roman"/>
                      </a:endParaRPr>
                    </a:p>
                  </a:txBody>
                  <a:tcPr marL="9525" marR="9525" marT="9525" marB="9525" anchor="ctr"/>
                </a:tc>
                <a:tc>
                  <a:txBody>
                    <a:bodyPr/>
                    <a:lstStyle/>
                    <a:p>
                      <a:pPr algn="ctr" fontAlgn="ctr">
                        <a:spcAft>
                          <a:spcPts val="0"/>
                        </a:spcAft>
                      </a:pPr>
                      <a:r>
                        <a:rPr lang="en-US" sz="1600" kern="0" dirty="0">
                          <a:effectLst/>
                        </a:rPr>
                        <a:t>-0.261 </a:t>
                      </a:r>
                      <a:endParaRPr lang="zh-CN" sz="1600" kern="100" dirty="0">
                        <a:effectLst/>
                        <a:latin typeface="Calibri"/>
                        <a:ea typeface="宋体"/>
                        <a:cs typeface="Times New Roman"/>
                      </a:endParaRPr>
                    </a:p>
                  </a:txBody>
                  <a:tcPr marL="9525" marR="9525" marT="9525" marB="9525" anchor="ctr"/>
                </a:tc>
                <a:tc>
                  <a:txBody>
                    <a:bodyPr/>
                    <a:lstStyle/>
                    <a:p>
                      <a:pPr algn="ctr" fontAlgn="ctr">
                        <a:spcAft>
                          <a:spcPts val="0"/>
                        </a:spcAft>
                      </a:pPr>
                      <a:r>
                        <a:rPr lang="en-US" sz="1600" kern="0" dirty="0">
                          <a:effectLst/>
                        </a:rPr>
                        <a:t>-0.075 </a:t>
                      </a:r>
                      <a:endParaRPr lang="zh-CN" sz="1600" kern="100" dirty="0">
                        <a:effectLst/>
                        <a:latin typeface="Calibri"/>
                        <a:ea typeface="宋体"/>
                        <a:cs typeface="Times New Roman"/>
                      </a:endParaRPr>
                    </a:p>
                  </a:txBody>
                  <a:tcPr marL="9525" marR="9525" marT="9525" marB="9525" anchor="ctr"/>
                </a:tc>
                <a:tc>
                  <a:txBody>
                    <a:bodyPr/>
                    <a:lstStyle/>
                    <a:p>
                      <a:pPr algn="ctr" fontAlgn="ctr">
                        <a:spcAft>
                          <a:spcPts val="0"/>
                        </a:spcAft>
                      </a:pPr>
                      <a:r>
                        <a:rPr lang="en-US" sz="1600" kern="0" dirty="0">
                          <a:effectLst/>
                        </a:rPr>
                        <a:t>0.467 </a:t>
                      </a:r>
                      <a:endParaRPr lang="zh-CN" sz="1600" kern="100" dirty="0">
                        <a:effectLst/>
                        <a:latin typeface="Calibri"/>
                        <a:ea typeface="宋体"/>
                        <a:cs typeface="Times New Roman"/>
                      </a:endParaRPr>
                    </a:p>
                  </a:txBody>
                  <a:tcPr marL="9525" marR="9525" marT="9525" marB="9525" anchor="ctr"/>
                </a:tc>
                <a:tc>
                  <a:txBody>
                    <a:bodyPr/>
                    <a:lstStyle/>
                    <a:p>
                      <a:pPr algn="ctr" fontAlgn="ctr">
                        <a:spcAft>
                          <a:spcPts val="0"/>
                        </a:spcAft>
                      </a:pPr>
                      <a:r>
                        <a:rPr lang="en-US" sz="1600" kern="0" dirty="0">
                          <a:effectLst/>
                        </a:rPr>
                        <a:t>1.000 </a:t>
                      </a:r>
                      <a:endParaRPr lang="zh-CN" sz="1600" kern="100" dirty="0">
                        <a:effectLst/>
                        <a:latin typeface="Calibri"/>
                        <a:ea typeface="宋体"/>
                        <a:cs typeface="Times New Roman"/>
                      </a:endParaRPr>
                    </a:p>
                  </a:txBody>
                  <a:tcPr marL="9525" marR="9525" marT="9525" marB="9525" anchor="ctr"/>
                </a:tc>
              </a:tr>
              <a:tr h="324560">
                <a:tc>
                  <a:txBody>
                    <a:bodyPr/>
                    <a:lstStyle/>
                    <a:p>
                      <a:pPr algn="ctr">
                        <a:spcAft>
                          <a:spcPts val="0"/>
                        </a:spcAft>
                      </a:pPr>
                      <a:r>
                        <a:rPr lang="en-US" sz="1600" kern="100">
                          <a:effectLst/>
                        </a:rPr>
                        <a:t> </a:t>
                      </a:r>
                      <a:endParaRPr lang="zh-CN" sz="1600" kern="100">
                        <a:effectLst/>
                        <a:latin typeface="Calibri"/>
                        <a:ea typeface="宋体"/>
                        <a:cs typeface="Times New Roman"/>
                      </a:endParaRPr>
                    </a:p>
                  </a:txBody>
                  <a:tcPr marL="9525" marR="9525" marT="9525" marB="9525" anchor="ctr"/>
                </a:tc>
                <a:tc>
                  <a:txBody>
                    <a:bodyPr/>
                    <a:lstStyle/>
                    <a:p>
                      <a:pPr algn="ctr" fontAlgn="ctr">
                        <a:spcAft>
                          <a:spcPts val="0"/>
                        </a:spcAft>
                      </a:pPr>
                      <a:r>
                        <a:rPr lang="en-US" sz="1600" kern="0">
                          <a:effectLst/>
                        </a:rPr>
                        <a:t>0.000 </a:t>
                      </a:r>
                      <a:endParaRPr lang="zh-CN" sz="1600" kern="100">
                        <a:effectLst/>
                        <a:latin typeface="Calibri"/>
                        <a:ea typeface="宋体"/>
                        <a:cs typeface="Times New Roman"/>
                      </a:endParaRPr>
                    </a:p>
                  </a:txBody>
                  <a:tcPr marL="9525" marR="9525" marT="9525" marB="9525" anchor="ctr"/>
                </a:tc>
                <a:tc>
                  <a:txBody>
                    <a:bodyPr/>
                    <a:lstStyle/>
                    <a:p>
                      <a:pPr algn="ctr" fontAlgn="ctr">
                        <a:spcAft>
                          <a:spcPts val="0"/>
                        </a:spcAft>
                      </a:pPr>
                      <a:r>
                        <a:rPr lang="en-US" sz="1600" kern="0">
                          <a:effectLst/>
                        </a:rPr>
                        <a:t>0.000 </a:t>
                      </a:r>
                      <a:endParaRPr lang="zh-CN" sz="1600" kern="100">
                        <a:effectLst/>
                        <a:latin typeface="Calibri"/>
                        <a:ea typeface="宋体"/>
                        <a:cs typeface="Times New Roman"/>
                      </a:endParaRPr>
                    </a:p>
                  </a:txBody>
                  <a:tcPr marL="9525" marR="9525" marT="9525" marB="9525" anchor="ctr"/>
                </a:tc>
                <a:tc>
                  <a:txBody>
                    <a:bodyPr/>
                    <a:lstStyle/>
                    <a:p>
                      <a:pPr algn="ctr" fontAlgn="ctr">
                        <a:spcAft>
                          <a:spcPts val="0"/>
                        </a:spcAft>
                      </a:pPr>
                      <a:r>
                        <a:rPr lang="en-US" sz="1600" kern="0">
                          <a:effectLst/>
                        </a:rPr>
                        <a:t>0.000 </a:t>
                      </a:r>
                      <a:endParaRPr lang="zh-CN" sz="1600" kern="100">
                        <a:effectLst/>
                        <a:latin typeface="Calibri"/>
                        <a:ea typeface="宋体"/>
                        <a:cs typeface="Times New Roman"/>
                      </a:endParaRPr>
                    </a:p>
                  </a:txBody>
                  <a:tcPr marL="9525" marR="9525" marT="9525" marB="9525" anchor="ctr"/>
                </a:tc>
                <a:tc>
                  <a:txBody>
                    <a:bodyPr/>
                    <a:lstStyle/>
                    <a:p>
                      <a:pPr algn="ctr" fontAlgn="ctr">
                        <a:spcAft>
                          <a:spcPts val="0"/>
                        </a:spcAft>
                      </a:pPr>
                      <a:r>
                        <a:rPr lang="en-US" sz="1600" kern="0" dirty="0">
                          <a:effectLst/>
                        </a:rPr>
                        <a:t>0.000 </a:t>
                      </a:r>
                      <a:endParaRPr lang="zh-CN" sz="1600" kern="100" dirty="0">
                        <a:effectLst/>
                        <a:latin typeface="Calibri"/>
                        <a:ea typeface="宋体"/>
                        <a:cs typeface="Times New Roman"/>
                      </a:endParaRPr>
                    </a:p>
                  </a:txBody>
                  <a:tcPr marL="9525" marR="9525" marT="9525" marB="9525" anchor="ctr"/>
                </a:tc>
                <a:tc>
                  <a:txBody>
                    <a:bodyPr/>
                    <a:lstStyle/>
                    <a:p>
                      <a:pPr algn="ctr" fontAlgn="ctr">
                        <a:spcAft>
                          <a:spcPts val="0"/>
                        </a:spcAft>
                      </a:pPr>
                      <a:r>
                        <a:rPr lang="en-US" sz="1600" kern="0" dirty="0">
                          <a:effectLst/>
                        </a:rPr>
                        <a:t>----- </a:t>
                      </a:r>
                      <a:endParaRPr lang="zh-CN" sz="1600" kern="100" dirty="0">
                        <a:effectLst/>
                        <a:latin typeface="Calibri"/>
                        <a:ea typeface="宋体"/>
                        <a:cs typeface="Times New Roman"/>
                      </a:endParaRPr>
                    </a:p>
                  </a:txBody>
                  <a:tcPr marL="9525" marR="9525" marT="9525" marB="9525" anchor="ctr"/>
                </a:tc>
              </a:tr>
            </a:tbl>
          </a:graphicData>
        </a:graphic>
      </p:graphicFrame>
      <p:sp>
        <p:nvSpPr>
          <p:cNvPr id="5" name="TextBox 4"/>
          <p:cNvSpPr txBox="1"/>
          <p:nvPr/>
        </p:nvSpPr>
        <p:spPr>
          <a:xfrm>
            <a:off x="395536" y="5301208"/>
            <a:ext cx="8496944" cy="923330"/>
          </a:xfrm>
          <a:prstGeom prst="rect">
            <a:avLst/>
          </a:prstGeom>
          <a:noFill/>
        </p:spPr>
        <p:txBody>
          <a:bodyPr wrap="square" rtlCol="0">
            <a:spAutoFit/>
          </a:bodyPr>
          <a:lstStyle/>
          <a:p>
            <a:r>
              <a:rPr lang="en-US" altLang="zh-CN" dirty="0" smtClean="0"/>
              <a:t>      </a:t>
            </a:r>
            <a:r>
              <a:rPr lang="zh-CN" altLang="zh-CN" dirty="0" smtClean="0"/>
              <a:t>由</a:t>
            </a:r>
            <a:r>
              <a:rPr lang="zh-CN" altLang="zh-CN" dirty="0"/>
              <a:t>相关性检验可知，变量之间存在一定的相关关系，但是并不存在高度的相关关系，所以判断模型也不存在多重共线问题。</a:t>
            </a:r>
          </a:p>
          <a:p>
            <a:endParaRPr lang="zh-CN" altLang="en-US" dirty="0"/>
          </a:p>
        </p:txBody>
      </p:sp>
    </p:spTree>
    <p:extLst>
      <p:ext uri="{BB962C8B-B14F-4D97-AF65-F5344CB8AC3E}">
        <p14:creationId xmlns:p14="http://schemas.microsoft.com/office/powerpoint/2010/main" val="2094814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政府补贴的调节作用的回归分析</a:t>
            </a:r>
            <a:endParaRPr lang="en-US" altLang="zh-CN" dirty="0" smtClean="0"/>
          </a:p>
          <a:p>
            <a:r>
              <a:rPr lang="zh-CN" altLang="en-US" dirty="0"/>
              <a:t>专利特征对企业成长性的回归分析</a:t>
            </a:r>
          </a:p>
        </p:txBody>
      </p:sp>
    </p:spTree>
    <p:extLst>
      <p:ext uri="{BB962C8B-B14F-4D97-AF65-F5344CB8AC3E}">
        <p14:creationId xmlns:p14="http://schemas.microsoft.com/office/powerpoint/2010/main" val="3151247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2000" dirty="0" smtClean="0"/>
              <a:t>模型</a:t>
            </a:r>
            <a:r>
              <a:rPr lang="en-US" altLang="zh-CN" sz="2000" dirty="0"/>
              <a:t>1</a:t>
            </a:r>
            <a:r>
              <a:rPr lang="zh-CN" altLang="zh-CN" sz="2000" dirty="0" smtClean="0"/>
              <a:t>回归</a:t>
            </a:r>
            <a:r>
              <a:rPr lang="zh-CN" altLang="zh-CN" sz="2000" dirty="0"/>
              <a:t>结果—以托宾</a:t>
            </a:r>
            <a:r>
              <a:rPr lang="en-US" altLang="zh-CN" sz="2000" dirty="0"/>
              <a:t>Q</a:t>
            </a:r>
            <a:r>
              <a:rPr lang="zh-CN" altLang="zh-CN" sz="2000" dirty="0"/>
              <a:t>（</a:t>
            </a:r>
            <a:r>
              <a:rPr lang="en-US" altLang="zh-CN" sz="2000" dirty="0"/>
              <a:t>V</a:t>
            </a:r>
            <a:r>
              <a:rPr lang="zh-CN" altLang="zh-CN" sz="2000" dirty="0"/>
              <a:t>）为因变量</a:t>
            </a:r>
            <a:br>
              <a:rPr lang="zh-CN" altLang="zh-CN" sz="2000" dirty="0"/>
            </a:br>
            <a:endParaRPr lang="zh-CN" altLang="en-US" sz="20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926419963"/>
              </p:ext>
            </p:extLst>
          </p:nvPr>
        </p:nvGraphicFramePr>
        <p:xfrm>
          <a:off x="611560" y="1628796"/>
          <a:ext cx="8064896" cy="4680522"/>
        </p:xfrm>
        <a:graphic>
          <a:graphicData uri="http://schemas.openxmlformats.org/drawingml/2006/table">
            <a:tbl>
              <a:tblPr firstRow="1" firstCol="1" bandRow="1">
                <a:tableStyleId>{5C22544A-7EE6-4342-B048-85BDC9FD1C3A}</a:tableStyleId>
              </a:tblPr>
              <a:tblGrid>
                <a:gridCol w="1873872"/>
                <a:gridCol w="1126134"/>
                <a:gridCol w="1051904"/>
                <a:gridCol w="1051904"/>
                <a:gridCol w="1031988"/>
                <a:gridCol w="1031988"/>
                <a:gridCol w="897106"/>
              </a:tblGrid>
              <a:tr h="425502">
                <a:tc rowSpan="2">
                  <a:txBody>
                    <a:bodyPr/>
                    <a:lstStyle/>
                    <a:p>
                      <a:pPr indent="266700" algn="ctr">
                        <a:spcAft>
                          <a:spcPts val="0"/>
                        </a:spcAft>
                      </a:pPr>
                      <a:r>
                        <a:rPr lang="zh-CN" sz="1600" kern="100" dirty="0">
                          <a:effectLst/>
                        </a:rPr>
                        <a:t>变量</a:t>
                      </a:r>
                      <a:endParaRPr lang="zh-CN" sz="1600" kern="100" dirty="0">
                        <a:effectLst/>
                        <a:latin typeface="Calibri"/>
                        <a:ea typeface="宋体"/>
                        <a:cs typeface="Times New Roman"/>
                      </a:endParaRPr>
                    </a:p>
                  </a:txBody>
                  <a:tcPr marL="68580" marR="68580" marT="0" marB="0" anchor="ctr"/>
                </a:tc>
                <a:tc gridSpan="2">
                  <a:txBody>
                    <a:bodyPr/>
                    <a:lstStyle/>
                    <a:p>
                      <a:pPr indent="266700" algn="ctr">
                        <a:spcAft>
                          <a:spcPts val="0"/>
                        </a:spcAft>
                      </a:pPr>
                      <a:r>
                        <a:rPr lang="zh-CN" sz="1050" kern="100">
                          <a:effectLst/>
                        </a:rPr>
                        <a:t>当期变量</a:t>
                      </a:r>
                      <a:r>
                        <a:rPr lang="en-US" sz="1050" kern="100">
                          <a:effectLst/>
                        </a:rPr>
                        <a:t>(i=0)</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c gridSpan="2">
                  <a:txBody>
                    <a:bodyPr/>
                    <a:lstStyle/>
                    <a:p>
                      <a:pPr indent="266700" algn="ctr">
                        <a:spcAft>
                          <a:spcPts val="0"/>
                        </a:spcAft>
                      </a:pPr>
                      <a:r>
                        <a:rPr lang="zh-CN" sz="1050" kern="100">
                          <a:effectLst/>
                        </a:rPr>
                        <a:t>滞后一期</a:t>
                      </a:r>
                      <a:r>
                        <a:rPr lang="en-US" sz="1050" kern="100">
                          <a:effectLst/>
                        </a:rPr>
                        <a:t>(i=1)</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c gridSpan="2">
                  <a:txBody>
                    <a:bodyPr/>
                    <a:lstStyle/>
                    <a:p>
                      <a:pPr indent="266700" algn="ctr">
                        <a:spcAft>
                          <a:spcPts val="0"/>
                        </a:spcAft>
                      </a:pPr>
                      <a:r>
                        <a:rPr lang="zh-CN" sz="1050" kern="100">
                          <a:effectLst/>
                        </a:rPr>
                        <a:t>滞后二期</a:t>
                      </a:r>
                      <a:r>
                        <a:rPr lang="en-US" sz="1050" kern="100">
                          <a:effectLst/>
                        </a:rPr>
                        <a:t>(i=2)</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r>
              <a:tr h="425502">
                <a:tc vMerge="1">
                  <a:txBody>
                    <a:bodyPr/>
                    <a:lstStyle/>
                    <a:p>
                      <a:endParaRPr lang="zh-CN" altLang="en-US"/>
                    </a:p>
                  </a:txBody>
                  <a:tcPr/>
                </a:tc>
                <a:tc>
                  <a:txBody>
                    <a:bodyPr/>
                    <a:lstStyle/>
                    <a:p>
                      <a:pPr indent="266700" algn="ctr">
                        <a:spcAft>
                          <a:spcPts val="0"/>
                        </a:spcAft>
                      </a:pPr>
                      <a:r>
                        <a:rPr lang="zh-CN" sz="1600" kern="100" dirty="0">
                          <a:effectLst/>
                        </a:rPr>
                        <a:t>系数</a:t>
                      </a:r>
                      <a:endParaRPr lang="zh-CN" sz="1600" kern="100" dirty="0">
                        <a:effectLst/>
                        <a:latin typeface="Calibri"/>
                        <a:ea typeface="宋体"/>
                        <a:cs typeface="Times New Roman"/>
                      </a:endParaRPr>
                    </a:p>
                  </a:txBody>
                  <a:tcPr marL="68580" marR="68580" marT="0" marB="0" anchor="ctr"/>
                </a:tc>
                <a:tc>
                  <a:txBody>
                    <a:bodyPr/>
                    <a:lstStyle/>
                    <a:p>
                      <a:pPr indent="266700" algn="ctr">
                        <a:spcAft>
                          <a:spcPts val="0"/>
                        </a:spcAft>
                      </a:pPr>
                      <a:r>
                        <a:rPr lang="en-US" sz="1600" kern="100" dirty="0">
                          <a:effectLst/>
                        </a:rPr>
                        <a:t>T</a:t>
                      </a:r>
                      <a:r>
                        <a:rPr lang="zh-CN" sz="1600" kern="100" dirty="0">
                          <a:effectLst/>
                        </a:rPr>
                        <a:t>值</a:t>
                      </a:r>
                      <a:endParaRPr lang="zh-CN" sz="1600" kern="100" dirty="0">
                        <a:effectLst/>
                        <a:latin typeface="Calibri"/>
                        <a:ea typeface="宋体"/>
                        <a:cs typeface="Times New Roman"/>
                      </a:endParaRPr>
                    </a:p>
                  </a:txBody>
                  <a:tcPr marL="68580" marR="68580" marT="0" marB="0" anchor="ctr"/>
                </a:tc>
                <a:tc>
                  <a:txBody>
                    <a:bodyPr/>
                    <a:lstStyle/>
                    <a:p>
                      <a:pPr indent="266700" algn="ctr">
                        <a:spcAft>
                          <a:spcPts val="0"/>
                        </a:spcAft>
                      </a:pPr>
                      <a:r>
                        <a:rPr lang="zh-CN" sz="1600" kern="100" dirty="0">
                          <a:effectLst/>
                        </a:rPr>
                        <a:t>系数</a:t>
                      </a:r>
                      <a:endParaRPr lang="zh-CN" sz="1600" kern="100" dirty="0">
                        <a:effectLst/>
                        <a:latin typeface="Calibri"/>
                        <a:ea typeface="宋体"/>
                        <a:cs typeface="Times New Roman"/>
                      </a:endParaRPr>
                    </a:p>
                  </a:txBody>
                  <a:tcPr marL="68580" marR="68580" marT="0" marB="0" anchor="ctr"/>
                </a:tc>
                <a:tc>
                  <a:txBody>
                    <a:bodyPr/>
                    <a:lstStyle/>
                    <a:p>
                      <a:pPr indent="266700" algn="ctr">
                        <a:spcAft>
                          <a:spcPts val="0"/>
                        </a:spcAft>
                      </a:pPr>
                      <a:r>
                        <a:rPr lang="en-US" sz="1600" kern="100">
                          <a:effectLst/>
                        </a:rPr>
                        <a:t>T</a:t>
                      </a:r>
                      <a:r>
                        <a:rPr lang="zh-CN" sz="1600" kern="100">
                          <a:effectLst/>
                        </a:rPr>
                        <a:t>值</a:t>
                      </a:r>
                      <a:endParaRPr lang="zh-CN" sz="1600" kern="100">
                        <a:effectLst/>
                        <a:latin typeface="Calibri"/>
                        <a:ea typeface="宋体"/>
                        <a:cs typeface="Times New Roman"/>
                      </a:endParaRPr>
                    </a:p>
                  </a:txBody>
                  <a:tcPr marL="68580" marR="68580" marT="0" marB="0" anchor="ctr"/>
                </a:tc>
                <a:tc>
                  <a:txBody>
                    <a:bodyPr/>
                    <a:lstStyle/>
                    <a:p>
                      <a:pPr indent="266700" algn="ctr">
                        <a:spcAft>
                          <a:spcPts val="0"/>
                        </a:spcAft>
                      </a:pPr>
                      <a:r>
                        <a:rPr lang="zh-CN" sz="1600" kern="100">
                          <a:effectLst/>
                        </a:rPr>
                        <a:t>系数</a:t>
                      </a:r>
                      <a:endParaRPr lang="zh-CN" sz="1600" kern="100">
                        <a:effectLst/>
                        <a:latin typeface="Calibri"/>
                        <a:ea typeface="宋体"/>
                        <a:cs typeface="Times New Roman"/>
                      </a:endParaRPr>
                    </a:p>
                  </a:txBody>
                  <a:tcPr marL="68580" marR="68580" marT="0" marB="0" anchor="ctr"/>
                </a:tc>
                <a:tc>
                  <a:txBody>
                    <a:bodyPr/>
                    <a:lstStyle/>
                    <a:p>
                      <a:pPr indent="266700" algn="ctr">
                        <a:spcAft>
                          <a:spcPts val="0"/>
                        </a:spcAft>
                      </a:pPr>
                      <a:r>
                        <a:rPr lang="en-US" sz="1600" kern="100">
                          <a:effectLst/>
                        </a:rPr>
                        <a:t>T</a:t>
                      </a:r>
                      <a:r>
                        <a:rPr lang="zh-CN" sz="1600" kern="100">
                          <a:effectLst/>
                        </a:rPr>
                        <a:t>值</a:t>
                      </a:r>
                      <a:endParaRPr lang="zh-CN" sz="1600" kern="100">
                        <a:effectLst/>
                        <a:latin typeface="Calibri"/>
                        <a:ea typeface="宋体"/>
                        <a:cs typeface="Times New Roman"/>
                      </a:endParaRPr>
                    </a:p>
                  </a:txBody>
                  <a:tcPr marL="68580" marR="68580" marT="0" marB="0" anchor="ctr"/>
                </a:tc>
              </a:tr>
              <a:tr h="425502">
                <a:tc>
                  <a:txBody>
                    <a:bodyPr/>
                    <a:lstStyle/>
                    <a:p>
                      <a:pPr algn="ctr" fontAlgn="ctr">
                        <a:spcAft>
                          <a:spcPts val="0"/>
                        </a:spcAft>
                      </a:pPr>
                      <a:r>
                        <a:rPr lang="en-US" sz="1600" kern="0">
                          <a:effectLst/>
                        </a:rPr>
                        <a:t>Patents(T-i)</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-0.003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-0.178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0.036* </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1.882 </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0.060***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3.002 </a:t>
                      </a:r>
                      <a:endParaRPr lang="zh-CN" sz="1600" kern="100">
                        <a:effectLst/>
                        <a:latin typeface="Calibri"/>
                        <a:ea typeface="宋体"/>
                        <a:cs typeface="Times New Roman"/>
                      </a:endParaRPr>
                    </a:p>
                  </a:txBody>
                  <a:tcPr marL="68580" marR="68580" marT="0" marB="0" anchor="ctr"/>
                </a:tc>
              </a:tr>
              <a:tr h="425502">
                <a:tc>
                  <a:txBody>
                    <a:bodyPr/>
                    <a:lstStyle/>
                    <a:p>
                      <a:pPr algn="ctr" fontAlgn="ctr">
                        <a:spcAft>
                          <a:spcPts val="0"/>
                        </a:spcAft>
                      </a:pPr>
                      <a:r>
                        <a:rPr lang="en-US" sz="1600" kern="0">
                          <a:effectLst/>
                        </a:rPr>
                        <a:t>SUBS</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1.426**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2.203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1.196*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1.839 </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1.194*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1.840 </a:t>
                      </a:r>
                      <a:endParaRPr lang="zh-CN" sz="1600" kern="100">
                        <a:effectLst/>
                        <a:latin typeface="Calibri"/>
                        <a:ea typeface="宋体"/>
                        <a:cs typeface="Times New Roman"/>
                      </a:endParaRPr>
                    </a:p>
                  </a:txBody>
                  <a:tcPr marL="68580" marR="68580" marT="0" marB="0" anchor="ctr"/>
                </a:tc>
              </a:tr>
              <a:tr h="425502">
                <a:tc>
                  <a:txBody>
                    <a:bodyPr/>
                    <a:lstStyle/>
                    <a:p>
                      <a:pPr algn="ctr" fontAlgn="ctr">
                        <a:spcAft>
                          <a:spcPts val="0"/>
                        </a:spcAft>
                      </a:pPr>
                      <a:r>
                        <a:rPr lang="en-US" sz="1600" kern="0">
                          <a:effectLst/>
                        </a:rPr>
                        <a:t>Patents(T-i)*SUBS</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1.282**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2.408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1.594***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3.163 </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1.721***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3.198 </a:t>
                      </a:r>
                      <a:endParaRPr lang="zh-CN" sz="1600" kern="100">
                        <a:effectLst/>
                        <a:latin typeface="Calibri"/>
                        <a:ea typeface="宋体"/>
                        <a:cs typeface="Times New Roman"/>
                      </a:endParaRPr>
                    </a:p>
                  </a:txBody>
                  <a:tcPr marL="68580" marR="68580" marT="0" marB="0" anchor="ctr"/>
                </a:tc>
              </a:tr>
              <a:tr h="425502">
                <a:tc>
                  <a:txBody>
                    <a:bodyPr/>
                    <a:lstStyle/>
                    <a:p>
                      <a:pPr algn="ctr" fontAlgn="ctr">
                        <a:spcAft>
                          <a:spcPts val="0"/>
                        </a:spcAft>
                      </a:pPr>
                      <a:r>
                        <a:rPr lang="en-US" sz="1600" kern="0">
                          <a:effectLst/>
                        </a:rPr>
                        <a:t>V1</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0.435***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42.639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0.434***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42.565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0.433***</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42.421 </a:t>
                      </a:r>
                      <a:endParaRPr lang="zh-CN" sz="1600" kern="100">
                        <a:effectLst/>
                        <a:latin typeface="Calibri"/>
                        <a:ea typeface="宋体"/>
                        <a:cs typeface="Times New Roman"/>
                      </a:endParaRPr>
                    </a:p>
                  </a:txBody>
                  <a:tcPr marL="68580" marR="68580" marT="0" marB="0" anchor="ctr"/>
                </a:tc>
              </a:tr>
              <a:tr h="425502">
                <a:tc>
                  <a:txBody>
                    <a:bodyPr/>
                    <a:lstStyle/>
                    <a:p>
                      <a:pPr algn="ctr" fontAlgn="ctr">
                        <a:spcAft>
                          <a:spcPts val="0"/>
                        </a:spcAft>
                      </a:pPr>
                      <a:r>
                        <a:rPr lang="en-US" sz="1600" kern="0">
                          <a:effectLst/>
                        </a:rPr>
                        <a:t>DEBT</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-3.361***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-25.356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-3.352***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-25.327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-3.353***</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-25.341 </a:t>
                      </a:r>
                      <a:endParaRPr lang="zh-CN" sz="1600" kern="100">
                        <a:effectLst/>
                        <a:latin typeface="Calibri"/>
                        <a:ea typeface="宋体"/>
                        <a:cs typeface="Times New Roman"/>
                      </a:endParaRPr>
                    </a:p>
                  </a:txBody>
                  <a:tcPr marL="68580" marR="68580" marT="0" marB="0" anchor="ctr"/>
                </a:tc>
              </a:tr>
              <a:tr h="425502">
                <a:tc>
                  <a:txBody>
                    <a:bodyPr/>
                    <a:lstStyle/>
                    <a:p>
                      <a:pPr algn="ctr" fontAlgn="ctr">
                        <a:spcAft>
                          <a:spcPts val="0"/>
                        </a:spcAft>
                      </a:pPr>
                      <a:r>
                        <a:rPr lang="en-US" sz="1600" kern="0">
                          <a:effectLst/>
                        </a:rPr>
                        <a:t>IND</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-0.277***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-4.591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-0.329***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-5.435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-0.359***</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-5.914 </a:t>
                      </a:r>
                      <a:endParaRPr lang="zh-CN" sz="1600" kern="100">
                        <a:effectLst/>
                        <a:latin typeface="Calibri"/>
                        <a:ea typeface="宋体"/>
                        <a:cs typeface="Times New Roman"/>
                      </a:endParaRPr>
                    </a:p>
                  </a:txBody>
                  <a:tcPr marL="68580" marR="68580" marT="0" marB="0" anchor="ctr"/>
                </a:tc>
              </a:tr>
              <a:tr h="425502">
                <a:tc>
                  <a:txBody>
                    <a:bodyPr/>
                    <a:lstStyle/>
                    <a:p>
                      <a:pPr algn="ctr" fontAlgn="ctr">
                        <a:spcAft>
                          <a:spcPts val="0"/>
                        </a:spcAft>
                      </a:pPr>
                      <a:r>
                        <a:rPr lang="en-US" sz="1600" kern="0">
                          <a:effectLst/>
                        </a:rPr>
                        <a:t>C</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3.151***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37.431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3.122***</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37.120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3.111*** </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37.053 </a:t>
                      </a:r>
                      <a:endParaRPr lang="zh-CN" sz="1600" kern="100">
                        <a:effectLst/>
                        <a:latin typeface="Calibri"/>
                        <a:ea typeface="宋体"/>
                        <a:cs typeface="Times New Roman"/>
                      </a:endParaRPr>
                    </a:p>
                  </a:txBody>
                  <a:tcPr marL="68580" marR="68580" marT="0" marB="0" anchor="ctr"/>
                </a:tc>
              </a:tr>
              <a:tr h="425502">
                <a:tc>
                  <a:txBody>
                    <a:bodyPr/>
                    <a:lstStyle/>
                    <a:p>
                      <a:pPr indent="266700" algn="ctr">
                        <a:spcAft>
                          <a:spcPts val="0"/>
                        </a:spcAft>
                      </a:pPr>
                      <a:r>
                        <a:rPr lang="zh-CN" sz="1600" kern="100">
                          <a:effectLst/>
                        </a:rPr>
                        <a:t>拟合度</a:t>
                      </a:r>
                      <a:endParaRPr lang="zh-CN" sz="1600" kern="100">
                        <a:effectLst/>
                        <a:latin typeface="Calibri"/>
                        <a:ea typeface="宋体"/>
                        <a:cs typeface="Times New Roman"/>
                      </a:endParaRPr>
                    </a:p>
                  </a:txBody>
                  <a:tcPr marL="68580" marR="68580" marT="0" marB="0" anchor="ctr"/>
                </a:tc>
                <a:tc gridSpan="2">
                  <a:txBody>
                    <a:bodyPr/>
                    <a:lstStyle/>
                    <a:p>
                      <a:pPr algn="ctr" fontAlgn="ctr">
                        <a:spcAft>
                          <a:spcPts val="0"/>
                        </a:spcAft>
                      </a:pPr>
                      <a:r>
                        <a:rPr lang="en-US" sz="1600" kern="0">
                          <a:effectLst/>
                        </a:rPr>
                        <a:t>0.258 </a:t>
                      </a:r>
                      <a:endParaRPr lang="zh-CN" sz="1600" kern="100">
                        <a:effectLst/>
                        <a:latin typeface="Calibri"/>
                        <a:ea typeface="宋体"/>
                        <a:cs typeface="Times New Roman"/>
                      </a:endParaRPr>
                    </a:p>
                  </a:txBody>
                  <a:tcPr marL="68580" marR="68580" marT="0" marB="0" anchor="ctr"/>
                </a:tc>
                <a:tc hMerge="1">
                  <a:txBody>
                    <a:bodyPr/>
                    <a:lstStyle/>
                    <a:p>
                      <a:endParaRPr lang="zh-CN" altLang="en-US"/>
                    </a:p>
                  </a:txBody>
                  <a:tcPr/>
                </a:tc>
                <a:tc gridSpan="2">
                  <a:txBody>
                    <a:bodyPr/>
                    <a:lstStyle/>
                    <a:p>
                      <a:pPr algn="ctr" fontAlgn="ctr">
                        <a:spcAft>
                          <a:spcPts val="0"/>
                        </a:spcAft>
                      </a:pPr>
                      <a:r>
                        <a:rPr lang="en-US" sz="1600" kern="0">
                          <a:effectLst/>
                        </a:rPr>
                        <a:t>0.259 </a:t>
                      </a:r>
                      <a:endParaRPr lang="zh-CN" sz="1600" kern="100">
                        <a:effectLst/>
                        <a:latin typeface="Calibri"/>
                        <a:ea typeface="宋体"/>
                        <a:cs typeface="Times New Roman"/>
                      </a:endParaRPr>
                    </a:p>
                  </a:txBody>
                  <a:tcPr marL="68580" marR="68580" marT="0" marB="0" anchor="ctr"/>
                </a:tc>
                <a:tc hMerge="1">
                  <a:txBody>
                    <a:bodyPr/>
                    <a:lstStyle/>
                    <a:p>
                      <a:endParaRPr lang="zh-CN" altLang="en-US"/>
                    </a:p>
                  </a:txBody>
                  <a:tcPr/>
                </a:tc>
                <a:tc gridSpan="2">
                  <a:txBody>
                    <a:bodyPr/>
                    <a:lstStyle/>
                    <a:p>
                      <a:pPr algn="ctr" fontAlgn="ctr">
                        <a:spcAft>
                          <a:spcPts val="0"/>
                        </a:spcAft>
                      </a:pPr>
                      <a:r>
                        <a:rPr lang="en-US" sz="1600" kern="0" dirty="0">
                          <a:effectLst/>
                        </a:rPr>
                        <a:t>0.260 </a:t>
                      </a:r>
                      <a:endParaRPr lang="zh-CN" sz="1600" kern="100" dirty="0">
                        <a:effectLst/>
                        <a:latin typeface="Calibri"/>
                        <a:ea typeface="宋体"/>
                        <a:cs typeface="Times New Roman"/>
                      </a:endParaRPr>
                    </a:p>
                  </a:txBody>
                  <a:tcPr marL="68580" marR="68580" marT="0" marB="0" anchor="ctr"/>
                </a:tc>
                <a:tc hMerge="1">
                  <a:txBody>
                    <a:bodyPr/>
                    <a:lstStyle/>
                    <a:p>
                      <a:endParaRPr lang="zh-CN" altLang="en-US"/>
                    </a:p>
                  </a:txBody>
                  <a:tcPr/>
                </a:tc>
              </a:tr>
              <a:tr h="425502">
                <a:tc>
                  <a:txBody>
                    <a:bodyPr/>
                    <a:lstStyle/>
                    <a:p>
                      <a:pPr indent="266700" algn="ctr">
                        <a:spcAft>
                          <a:spcPts val="0"/>
                        </a:spcAft>
                      </a:pPr>
                      <a:r>
                        <a:rPr lang="en-US" sz="1600" kern="100">
                          <a:effectLst/>
                        </a:rPr>
                        <a:t>F</a:t>
                      </a:r>
                      <a:r>
                        <a:rPr lang="zh-CN" sz="1600" kern="100">
                          <a:effectLst/>
                        </a:rPr>
                        <a:t>检验</a:t>
                      </a:r>
                      <a:endParaRPr lang="zh-CN" sz="1600" kern="100">
                        <a:effectLst/>
                        <a:latin typeface="Calibri"/>
                        <a:ea typeface="宋体"/>
                        <a:cs typeface="Times New Roman"/>
                      </a:endParaRPr>
                    </a:p>
                  </a:txBody>
                  <a:tcPr marL="68580" marR="68580" marT="0" marB="0" anchor="ctr"/>
                </a:tc>
                <a:tc gridSpan="2">
                  <a:txBody>
                    <a:bodyPr/>
                    <a:lstStyle/>
                    <a:p>
                      <a:pPr algn="ctr" fontAlgn="ctr">
                        <a:spcAft>
                          <a:spcPts val="0"/>
                        </a:spcAft>
                      </a:pPr>
                      <a:r>
                        <a:rPr lang="en-US" sz="1600" kern="0">
                          <a:effectLst/>
                        </a:rPr>
                        <a:t>515.645 </a:t>
                      </a:r>
                      <a:endParaRPr lang="zh-CN" sz="1600" kern="100">
                        <a:effectLst/>
                        <a:latin typeface="Calibri"/>
                        <a:ea typeface="宋体"/>
                        <a:cs typeface="Times New Roman"/>
                      </a:endParaRPr>
                    </a:p>
                  </a:txBody>
                  <a:tcPr marL="68580" marR="68580" marT="0" marB="0" anchor="ctr"/>
                </a:tc>
                <a:tc hMerge="1">
                  <a:txBody>
                    <a:bodyPr/>
                    <a:lstStyle/>
                    <a:p>
                      <a:endParaRPr lang="zh-CN" altLang="en-US"/>
                    </a:p>
                  </a:txBody>
                  <a:tcPr/>
                </a:tc>
                <a:tc gridSpan="2">
                  <a:txBody>
                    <a:bodyPr/>
                    <a:lstStyle/>
                    <a:p>
                      <a:pPr algn="ctr" fontAlgn="ctr">
                        <a:spcAft>
                          <a:spcPts val="0"/>
                        </a:spcAft>
                      </a:pPr>
                      <a:r>
                        <a:rPr lang="en-US" sz="1600" kern="0">
                          <a:effectLst/>
                        </a:rPr>
                        <a:t>519.171 </a:t>
                      </a:r>
                      <a:endParaRPr lang="zh-CN" sz="1600" kern="100">
                        <a:effectLst/>
                        <a:latin typeface="Calibri"/>
                        <a:ea typeface="宋体"/>
                        <a:cs typeface="Times New Roman"/>
                      </a:endParaRPr>
                    </a:p>
                  </a:txBody>
                  <a:tcPr marL="68580" marR="68580" marT="0" marB="0" anchor="ctr"/>
                </a:tc>
                <a:tc hMerge="1">
                  <a:txBody>
                    <a:bodyPr/>
                    <a:lstStyle/>
                    <a:p>
                      <a:endParaRPr lang="zh-CN" altLang="en-US"/>
                    </a:p>
                  </a:txBody>
                  <a:tcPr/>
                </a:tc>
                <a:tc gridSpan="2">
                  <a:txBody>
                    <a:bodyPr/>
                    <a:lstStyle/>
                    <a:p>
                      <a:pPr algn="ctr" fontAlgn="ctr">
                        <a:spcAft>
                          <a:spcPts val="0"/>
                        </a:spcAft>
                      </a:pPr>
                      <a:r>
                        <a:rPr lang="en-US" sz="1600" kern="0" dirty="0">
                          <a:effectLst/>
                        </a:rPr>
                        <a:t>521.767 </a:t>
                      </a:r>
                      <a:endParaRPr lang="zh-CN" sz="1600" kern="100" dirty="0">
                        <a:effectLst/>
                        <a:latin typeface="Calibri"/>
                        <a:ea typeface="宋体"/>
                        <a:cs typeface="Times New Roman"/>
                      </a:endParaRPr>
                    </a:p>
                  </a:txBody>
                  <a:tcPr marL="68580" marR="68580" marT="0" marB="0" anchor="ctr"/>
                </a:tc>
                <a:tc hMerge="1">
                  <a:txBody>
                    <a:bodyPr/>
                    <a:lstStyle/>
                    <a:p>
                      <a:endParaRPr lang="zh-CN" altLang="en-US"/>
                    </a:p>
                  </a:txBody>
                  <a:tcPr/>
                </a:tc>
              </a:tr>
            </a:tbl>
          </a:graphicData>
        </a:graphic>
      </p:graphicFrame>
    </p:spTree>
    <p:extLst>
      <p:ext uri="{BB962C8B-B14F-4D97-AF65-F5344CB8AC3E}">
        <p14:creationId xmlns:p14="http://schemas.microsoft.com/office/powerpoint/2010/main" val="2946981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2000" dirty="0" smtClean="0"/>
              <a:t>模型</a:t>
            </a:r>
            <a:r>
              <a:rPr lang="en-US" altLang="zh-CN" sz="2000" dirty="0"/>
              <a:t>1</a:t>
            </a:r>
            <a:r>
              <a:rPr lang="zh-CN" altLang="zh-CN" sz="2000" dirty="0" smtClean="0"/>
              <a:t>回归</a:t>
            </a:r>
            <a:r>
              <a:rPr lang="zh-CN" altLang="zh-CN" sz="2000" dirty="0"/>
              <a:t>结果—以销售收入增长率（</a:t>
            </a:r>
            <a:r>
              <a:rPr lang="en-US" altLang="zh-CN" sz="2000" dirty="0"/>
              <a:t>SG</a:t>
            </a:r>
            <a:r>
              <a:rPr lang="zh-CN" altLang="zh-CN" sz="2000" dirty="0"/>
              <a:t>）为因变量</a:t>
            </a:r>
            <a:endParaRPr lang="zh-CN" altLang="en-US" sz="20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846148677"/>
              </p:ext>
            </p:extLst>
          </p:nvPr>
        </p:nvGraphicFramePr>
        <p:xfrm>
          <a:off x="611561" y="1628804"/>
          <a:ext cx="8064895" cy="4824531"/>
        </p:xfrm>
        <a:graphic>
          <a:graphicData uri="http://schemas.openxmlformats.org/drawingml/2006/table">
            <a:tbl>
              <a:tblPr firstRow="1" firstCol="1" bandRow="1">
                <a:tableStyleId>{5C22544A-7EE6-4342-B048-85BDC9FD1C3A}</a:tableStyleId>
              </a:tblPr>
              <a:tblGrid>
                <a:gridCol w="1933652"/>
                <a:gridCol w="1092353"/>
                <a:gridCol w="1064755"/>
                <a:gridCol w="1064755"/>
                <a:gridCol w="1023803"/>
                <a:gridCol w="1023803"/>
                <a:gridCol w="861774"/>
              </a:tblGrid>
              <a:tr h="391993">
                <a:tc rowSpan="2">
                  <a:txBody>
                    <a:bodyPr/>
                    <a:lstStyle/>
                    <a:p>
                      <a:pPr indent="266700" algn="ctr">
                        <a:spcAft>
                          <a:spcPts val="0"/>
                        </a:spcAft>
                      </a:pPr>
                      <a:r>
                        <a:rPr lang="zh-CN" sz="1600" kern="100" dirty="0">
                          <a:effectLst/>
                        </a:rPr>
                        <a:t>变量</a:t>
                      </a:r>
                      <a:endParaRPr lang="zh-CN" sz="1600" kern="100" dirty="0">
                        <a:effectLst/>
                        <a:latin typeface="Calibri"/>
                        <a:ea typeface="宋体"/>
                        <a:cs typeface="Times New Roman"/>
                      </a:endParaRPr>
                    </a:p>
                  </a:txBody>
                  <a:tcPr marL="68580" marR="68580" marT="0" marB="0" anchor="ctr"/>
                </a:tc>
                <a:tc gridSpan="2">
                  <a:txBody>
                    <a:bodyPr/>
                    <a:lstStyle/>
                    <a:p>
                      <a:pPr indent="266700" algn="ctr">
                        <a:spcAft>
                          <a:spcPts val="0"/>
                        </a:spcAft>
                      </a:pPr>
                      <a:r>
                        <a:rPr lang="zh-CN" sz="1050" kern="100">
                          <a:effectLst/>
                        </a:rPr>
                        <a:t>当期变量</a:t>
                      </a:r>
                      <a:r>
                        <a:rPr lang="en-US" sz="1050" kern="100">
                          <a:effectLst/>
                        </a:rPr>
                        <a:t>(i=0)</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c gridSpan="2">
                  <a:txBody>
                    <a:bodyPr/>
                    <a:lstStyle/>
                    <a:p>
                      <a:pPr indent="266700" algn="ctr">
                        <a:spcAft>
                          <a:spcPts val="0"/>
                        </a:spcAft>
                      </a:pPr>
                      <a:r>
                        <a:rPr lang="zh-CN" sz="1050" kern="100">
                          <a:effectLst/>
                        </a:rPr>
                        <a:t>滞后一期</a:t>
                      </a:r>
                      <a:r>
                        <a:rPr lang="en-US" sz="1050" kern="100">
                          <a:effectLst/>
                        </a:rPr>
                        <a:t>(i=1)</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c gridSpan="2">
                  <a:txBody>
                    <a:bodyPr/>
                    <a:lstStyle/>
                    <a:p>
                      <a:pPr indent="266700" algn="ctr">
                        <a:spcAft>
                          <a:spcPts val="0"/>
                        </a:spcAft>
                      </a:pPr>
                      <a:r>
                        <a:rPr lang="zh-CN" sz="1050" kern="100">
                          <a:effectLst/>
                        </a:rPr>
                        <a:t>滞后二期</a:t>
                      </a:r>
                      <a:r>
                        <a:rPr lang="en-US" sz="1050" kern="100">
                          <a:effectLst/>
                        </a:rPr>
                        <a:t>(i=2)</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r>
              <a:tr h="633221">
                <a:tc vMerge="1">
                  <a:txBody>
                    <a:bodyPr/>
                    <a:lstStyle/>
                    <a:p>
                      <a:endParaRPr lang="zh-CN" altLang="en-US"/>
                    </a:p>
                  </a:txBody>
                  <a:tcPr/>
                </a:tc>
                <a:tc>
                  <a:txBody>
                    <a:bodyPr/>
                    <a:lstStyle/>
                    <a:p>
                      <a:pPr indent="266700" algn="ctr">
                        <a:spcAft>
                          <a:spcPts val="0"/>
                        </a:spcAft>
                      </a:pPr>
                      <a:r>
                        <a:rPr lang="zh-CN" sz="1600" kern="100" dirty="0">
                          <a:effectLst/>
                        </a:rPr>
                        <a:t>系数</a:t>
                      </a:r>
                      <a:endParaRPr lang="zh-CN" sz="1600" kern="100" dirty="0">
                        <a:effectLst/>
                        <a:latin typeface="Calibri"/>
                        <a:ea typeface="宋体"/>
                        <a:cs typeface="Times New Roman"/>
                      </a:endParaRPr>
                    </a:p>
                  </a:txBody>
                  <a:tcPr marL="68580" marR="68580" marT="0" marB="0" anchor="ctr"/>
                </a:tc>
                <a:tc>
                  <a:txBody>
                    <a:bodyPr/>
                    <a:lstStyle/>
                    <a:p>
                      <a:pPr indent="266700" algn="ctr">
                        <a:spcAft>
                          <a:spcPts val="0"/>
                        </a:spcAft>
                      </a:pPr>
                      <a:r>
                        <a:rPr lang="en-US" sz="1600" kern="100" dirty="0">
                          <a:effectLst/>
                        </a:rPr>
                        <a:t>T</a:t>
                      </a:r>
                      <a:r>
                        <a:rPr lang="zh-CN" sz="1600" kern="100" dirty="0">
                          <a:effectLst/>
                        </a:rPr>
                        <a:t>值</a:t>
                      </a:r>
                      <a:endParaRPr lang="zh-CN" sz="1600" kern="100" dirty="0">
                        <a:effectLst/>
                        <a:latin typeface="Calibri"/>
                        <a:ea typeface="宋体"/>
                        <a:cs typeface="Times New Roman"/>
                      </a:endParaRPr>
                    </a:p>
                  </a:txBody>
                  <a:tcPr marL="68580" marR="68580" marT="0" marB="0" anchor="ctr"/>
                </a:tc>
                <a:tc>
                  <a:txBody>
                    <a:bodyPr/>
                    <a:lstStyle/>
                    <a:p>
                      <a:pPr indent="266700" algn="ctr">
                        <a:spcAft>
                          <a:spcPts val="0"/>
                        </a:spcAft>
                      </a:pPr>
                      <a:r>
                        <a:rPr lang="zh-CN" sz="1600" kern="100">
                          <a:effectLst/>
                        </a:rPr>
                        <a:t>系数</a:t>
                      </a:r>
                      <a:endParaRPr lang="zh-CN" sz="1600" kern="100">
                        <a:effectLst/>
                        <a:latin typeface="Calibri"/>
                        <a:ea typeface="宋体"/>
                        <a:cs typeface="Times New Roman"/>
                      </a:endParaRPr>
                    </a:p>
                  </a:txBody>
                  <a:tcPr marL="68580" marR="68580" marT="0" marB="0" anchor="ctr"/>
                </a:tc>
                <a:tc>
                  <a:txBody>
                    <a:bodyPr/>
                    <a:lstStyle/>
                    <a:p>
                      <a:pPr indent="266700" algn="ctr">
                        <a:spcAft>
                          <a:spcPts val="0"/>
                        </a:spcAft>
                      </a:pPr>
                      <a:r>
                        <a:rPr lang="en-US" sz="1600" kern="100">
                          <a:effectLst/>
                        </a:rPr>
                        <a:t>T</a:t>
                      </a:r>
                      <a:r>
                        <a:rPr lang="zh-CN" sz="1600" kern="100">
                          <a:effectLst/>
                        </a:rPr>
                        <a:t>值</a:t>
                      </a:r>
                      <a:endParaRPr lang="zh-CN" sz="1600" kern="100">
                        <a:effectLst/>
                        <a:latin typeface="Calibri"/>
                        <a:ea typeface="宋体"/>
                        <a:cs typeface="Times New Roman"/>
                      </a:endParaRPr>
                    </a:p>
                  </a:txBody>
                  <a:tcPr marL="68580" marR="68580" marT="0" marB="0" anchor="ctr"/>
                </a:tc>
                <a:tc>
                  <a:txBody>
                    <a:bodyPr/>
                    <a:lstStyle/>
                    <a:p>
                      <a:pPr indent="266700" algn="ctr">
                        <a:spcAft>
                          <a:spcPts val="0"/>
                        </a:spcAft>
                      </a:pPr>
                      <a:r>
                        <a:rPr lang="zh-CN" sz="1600" kern="100">
                          <a:effectLst/>
                        </a:rPr>
                        <a:t>系数</a:t>
                      </a:r>
                      <a:endParaRPr lang="zh-CN" sz="1600" kern="100">
                        <a:effectLst/>
                        <a:latin typeface="Calibri"/>
                        <a:ea typeface="宋体"/>
                        <a:cs typeface="Times New Roman"/>
                      </a:endParaRPr>
                    </a:p>
                  </a:txBody>
                  <a:tcPr marL="68580" marR="68580" marT="0" marB="0" anchor="ctr"/>
                </a:tc>
                <a:tc>
                  <a:txBody>
                    <a:bodyPr/>
                    <a:lstStyle/>
                    <a:p>
                      <a:pPr indent="266700" algn="ctr">
                        <a:spcAft>
                          <a:spcPts val="0"/>
                        </a:spcAft>
                      </a:pPr>
                      <a:r>
                        <a:rPr lang="en-US" sz="1600" kern="100">
                          <a:effectLst/>
                        </a:rPr>
                        <a:t>T</a:t>
                      </a:r>
                      <a:r>
                        <a:rPr lang="zh-CN" sz="1600" kern="100">
                          <a:effectLst/>
                        </a:rPr>
                        <a:t>值</a:t>
                      </a:r>
                      <a:endParaRPr lang="zh-CN" sz="1600" kern="100">
                        <a:effectLst/>
                        <a:latin typeface="Calibri"/>
                        <a:ea typeface="宋体"/>
                        <a:cs typeface="Times New Roman"/>
                      </a:endParaRPr>
                    </a:p>
                  </a:txBody>
                  <a:tcPr marL="68580" marR="68580" marT="0" marB="0" anchor="ctr"/>
                </a:tc>
              </a:tr>
              <a:tr h="391993">
                <a:tc>
                  <a:txBody>
                    <a:bodyPr/>
                    <a:lstStyle/>
                    <a:p>
                      <a:pPr algn="ctr" fontAlgn="ctr">
                        <a:spcAft>
                          <a:spcPts val="0"/>
                        </a:spcAft>
                      </a:pPr>
                      <a:r>
                        <a:rPr lang="en-US" sz="1600" kern="0">
                          <a:effectLst/>
                        </a:rPr>
                        <a:t>Patents(T-i)</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0.005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1.477 </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0.002</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0.756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0.005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1.524 </a:t>
                      </a:r>
                      <a:endParaRPr lang="zh-CN" sz="1600" kern="100">
                        <a:effectLst/>
                        <a:latin typeface="Calibri"/>
                        <a:ea typeface="宋体"/>
                        <a:cs typeface="Times New Roman"/>
                      </a:endParaRPr>
                    </a:p>
                  </a:txBody>
                  <a:tcPr marL="68580" marR="68580" marT="0" marB="0" anchor="ctr"/>
                </a:tc>
              </a:tr>
              <a:tr h="391993">
                <a:tc>
                  <a:txBody>
                    <a:bodyPr/>
                    <a:lstStyle/>
                    <a:p>
                      <a:pPr algn="ctr" fontAlgn="ctr">
                        <a:spcAft>
                          <a:spcPts val="0"/>
                        </a:spcAft>
                      </a:pPr>
                      <a:r>
                        <a:rPr lang="en-US" sz="1600" kern="0">
                          <a:effectLst/>
                        </a:rPr>
                        <a:t>SUBS</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-0.197*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-1.854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-0.198* </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-1.854 </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-0.172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-1.613 </a:t>
                      </a:r>
                      <a:endParaRPr lang="zh-CN" sz="1600" kern="100">
                        <a:effectLst/>
                        <a:latin typeface="Calibri"/>
                        <a:ea typeface="宋体"/>
                        <a:cs typeface="Times New Roman"/>
                      </a:endParaRPr>
                    </a:p>
                  </a:txBody>
                  <a:tcPr marL="68580" marR="68580" marT="0" marB="0" anchor="ctr"/>
                </a:tc>
              </a:tr>
              <a:tr h="391993">
                <a:tc>
                  <a:txBody>
                    <a:bodyPr/>
                    <a:lstStyle/>
                    <a:p>
                      <a:pPr algn="ctr" fontAlgn="ctr">
                        <a:spcAft>
                          <a:spcPts val="0"/>
                        </a:spcAft>
                      </a:pPr>
                      <a:r>
                        <a:rPr lang="en-US" sz="1600" kern="0">
                          <a:effectLst/>
                        </a:rPr>
                        <a:t>Patents(T-i)*SUBS</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-0.046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-0.521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-0.040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-0.477 </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-0.099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-1.118 </a:t>
                      </a:r>
                      <a:endParaRPr lang="zh-CN" sz="1600" kern="100">
                        <a:effectLst/>
                        <a:latin typeface="Calibri"/>
                        <a:ea typeface="宋体"/>
                        <a:cs typeface="Times New Roman"/>
                      </a:endParaRPr>
                    </a:p>
                  </a:txBody>
                  <a:tcPr marL="68580" marR="68580" marT="0" marB="0" anchor="ctr"/>
                </a:tc>
              </a:tr>
              <a:tr h="391993">
                <a:tc>
                  <a:txBody>
                    <a:bodyPr/>
                    <a:lstStyle/>
                    <a:p>
                      <a:pPr algn="ctr" fontAlgn="ctr">
                        <a:spcAft>
                          <a:spcPts val="0"/>
                        </a:spcAft>
                      </a:pPr>
                      <a:r>
                        <a:rPr lang="en-US" sz="1600" kern="0">
                          <a:effectLst/>
                        </a:rPr>
                        <a:t>SG1</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0.002*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1.899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0.002*</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1.897 </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0.002* </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1.901 </a:t>
                      </a:r>
                      <a:endParaRPr lang="zh-CN" sz="1600" kern="100">
                        <a:effectLst/>
                        <a:latin typeface="Calibri"/>
                        <a:ea typeface="宋体"/>
                        <a:cs typeface="Times New Roman"/>
                      </a:endParaRPr>
                    </a:p>
                  </a:txBody>
                  <a:tcPr marL="68580" marR="68580" marT="0" marB="0" anchor="ctr"/>
                </a:tc>
              </a:tr>
              <a:tr h="391993">
                <a:tc>
                  <a:txBody>
                    <a:bodyPr/>
                    <a:lstStyle/>
                    <a:p>
                      <a:pPr algn="ctr" fontAlgn="ctr">
                        <a:spcAft>
                          <a:spcPts val="0"/>
                        </a:spcAft>
                      </a:pPr>
                      <a:r>
                        <a:rPr lang="en-US" sz="1600" kern="0">
                          <a:effectLst/>
                        </a:rPr>
                        <a:t>DEBT</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-0.010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-0.485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-0.010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-0.484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-0.012 </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-0.554 </a:t>
                      </a:r>
                      <a:endParaRPr lang="zh-CN" sz="1600" kern="100">
                        <a:effectLst/>
                        <a:latin typeface="Calibri"/>
                        <a:ea typeface="宋体"/>
                        <a:cs typeface="Times New Roman"/>
                      </a:endParaRPr>
                    </a:p>
                  </a:txBody>
                  <a:tcPr marL="68580" marR="68580" marT="0" marB="0" anchor="ctr"/>
                </a:tc>
              </a:tr>
              <a:tr h="663373">
                <a:tc>
                  <a:txBody>
                    <a:bodyPr/>
                    <a:lstStyle/>
                    <a:p>
                      <a:pPr algn="ctr" fontAlgn="ctr">
                        <a:spcAft>
                          <a:spcPts val="0"/>
                        </a:spcAft>
                      </a:pPr>
                      <a:r>
                        <a:rPr lang="en-US" sz="1600" kern="0">
                          <a:effectLst/>
                        </a:rPr>
                        <a:t>IND</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-0.034***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-3.416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-0.031***</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-3.155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-0.034*** </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-3.369 </a:t>
                      </a:r>
                      <a:endParaRPr lang="zh-CN" sz="1600" kern="100">
                        <a:effectLst/>
                        <a:latin typeface="Calibri"/>
                        <a:ea typeface="宋体"/>
                        <a:cs typeface="Times New Roman"/>
                      </a:endParaRPr>
                    </a:p>
                  </a:txBody>
                  <a:tcPr marL="68580" marR="68580" marT="0" marB="0" anchor="ctr"/>
                </a:tc>
              </a:tr>
              <a:tr h="391993">
                <a:tc>
                  <a:txBody>
                    <a:bodyPr/>
                    <a:lstStyle/>
                    <a:p>
                      <a:pPr algn="ctr" fontAlgn="ctr">
                        <a:spcAft>
                          <a:spcPts val="0"/>
                        </a:spcAft>
                      </a:pPr>
                      <a:r>
                        <a:rPr lang="en-US" sz="1600" kern="0">
                          <a:effectLst/>
                        </a:rPr>
                        <a:t>C</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0.153***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11.774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0.155***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11.871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0.154***</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11.837 </a:t>
                      </a:r>
                      <a:endParaRPr lang="zh-CN" sz="1600" kern="100">
                        <a:effectLst/>
                        <a:latin typeface="Calibri"/>
                        <a:ea typeface="宋体"/>
                        <a:cs typeface="Times New Roman"/>
                      </a:endParaRPr>
                    </a:p>
                  </a:txBody>
                  <a:tcPr marL="68580" marR="68580" marT="0" marB="0" anchor="ctr"/>
                </a:tc>
              </a:tr>
              <a:tr h="391993">
                <a:tc>
                  <a:txBody>
                    <a:bodyPr/>
                    <a:lstStyle/>
                    <a:p>
                      <a:pPr indent="266700" algn="ctr">
                        <a:spcAft>
                          <a:spcPts val="0"/>
                        </a:spcAft>
                      </a:pPr>
                      <a:r>
                        <a:rPr lang="zh-CN" sz="1600" kern="100">
                          <a:effectLst/>
                        </a:rPr>
                        <a:t>拟合度</a:t>
                      </a:r>
                      <a:endParaRPr lang="zh-CN" sz="1600" kern="100">
                        <a:effectLst/>
                        <a:latin typeface="Calibri"/>
                        <a:ea typeface="宋体"/>
                        <a:cs typeface="Times New Roman"/>
                      </a:endParaRPr>
                    </a:p>
                  </a:txBody>
                  <a:tcPr marL="68580" marR="68580" marT="0" marB="0" anchor="ctr"/>
                </a:tc>
                <a:tc gridSpan="2">
                  <a:txBody>
                    <a:bodyPr/>
                    <a:lstStyle/>
                    <a:p>
                      <a:pPr algn="ctr" fontAlgn="ctr">
                        <a:spcAft>
                          <a:spcPts val="0"/>
                        </a:spcAft>
                      </a:pPr>
                      <a:r>
                        <a:rPr lang="en-US" sz="1600" kern="0">
                          <a:effectLst/>
                        </a:rPr>
                        <a:t>0.002 </a:t>
                      </a:r>
                      <a:endParaRPr lang="zh-CN" sz="1600" kern="100">
                        <a:effectLst/>
                        <a:latin typeface="Calibri"/>
                        <a:ea typeface="宋体"/>
                        <a:cs typeface="Times New Roman"/>
                      </a:endParaRPr>
                    </a:p>
                  </a:txBody>
                  <a:tcPr marL="68580" marR="68580" marT="0" marB="0" anchor="ctr"/>
                </a:tc>
                <a:tc hMerge="1">
                  <a:txBody>
                    <a:bodyPr/>
                    <a:lstStyle/>
                    <a:p>
                      <a:endParaRPr lang="zh-CN" altLang="en-US"/>
                    </a:p>
                  </a:txBody>
                  <a:tcPr/>
                </a:tc>
                <a:tc gridSpan="2">
                  <a:txBody>
                    <a:bodyPr/>
                    <a:lstStyle/>
                    <a:p>
                      <a:pPr algn="ctr" fontAlgn="ctr">
                        <a:spcAft>
                          <a:spcPts val="0"/>
                        </a:spcAft>
                      </a:pPr>
                      <a:r>
                        <a:rPr lang="en-US" sz="1600" kern="0">
                          <a:effectLst/>
                        </a:rPr>
                        <a:t>0.001 </a:t>
                      </a:r>
                      <a:endParaRPr lang="zh-CN" sz="1600" kern="100">
                        <a:effectLst/>
                        <a:latin typeface="Calibri"/>
                        <a:ea typeface="宋体"/>
                        <a:cs typeface="Times New Roman"/>
                      </a:endParaRPr>
                    </a:p>
                  </a:txBody>
                  <a:tcPr marL="68580" marR="68580" marT="0" marB="0" anchor="ctr"/>
                </a:tc>
                <a:tc hMerge="1">
                  <a:txBody>
                    <a:bodyPr/>
                    <a:lstStyle/>
                    <a:p>
                      <a:endParaRPr lang="zh-CN" altLang="en-US"/>
                    </a:p>
                  </a:txBody>
                  <a:tcPr/>
                </a:tc>
                <a:tc gridSpan="2">
                  <a:txBody>
                    <a:bodyPr/>
                    <a:lstStyle/>
                    <a:p>
                      <a:pPr algn="ctr" fontAlgn="ctr">
                        <a:spcAft>
                          <a:spcPts val="0"/>
                        </a:spcAft>
                      </a:pPr>
                      <a:r>
                        <a:rPr lang="en-US" sz="1600" kern="0" dirty="0">
                          <a:effectLst/>
                        </a:rPr>
                        <a:t>0.002 </a:t>
                      </a:r>
                      <a:endParaRPr lang="zh-CN" sz="1600" kern="100" dirty="0">
                        <a:effectLst/>
                        <a:latin typeface="Calibri"/>
                        <a:ea typeface="宋体"/>
                        <a:cs typeface="Times New Roman"/>
                      </a:endParaRPr>
                    </a:p>
                  </a:txBody>
                  <a:tcPr marL="68580" marR="68580" marT="0" marB="0" anchor="ctr"/>
                </a:tc>
                <a:tc hMerge="1">
                  <a:txBody>
                    <a:bodyPr/>
                    <a:lstStyle/>
                    <a:p>
                      <a:endParaRPr lang="zh-CN" altLang="en-US"/>
                    </a:p>
                  </a:txBody>
                  <a:tcPr/>
                </a:tc>
              </a:tr>
              <a:tr h="391993">
                <a:tc>
                  <a:txBody>
                    <a:bodyPr/>
                    <a:lstStyle/>
                    <a:p>
                      <a:pPr indent="266700" algn="ctr">
                        <a:spcAft>
                          <a:spcPts val="0"/>
                        </a:spcAft>
                      </a:pPr>
                      <a:r>
                        <a:rPr lang="en-US" sz="1600" kern="100">
                          <a:effectLst/>
                        </a:rPr>
                        <a:t>F</a:t>
                      </a:r>
                      <a:r>
                        <a:rPr lang="zh-CN" sz="1600" kern="100">
                          <a:effectLst/>
                        </a:rPr>
                        <a:t>检验</a:t>
                      </a:r>
                      <a:endParaRPr lang="zh-CN" sz="1600" kern="100">
                        <a:effectLst/>
                        <a:latin typeface="Calibri"/>
                        <a:ea typeface="宋体"/>
                        <a:cs typeface="Times New Roman"/>
                      </a:endParaRPr>
                    </a:p>
                  </a:txBody>
                  <a:tcPr marL="68580" marR="68580" marT="0" marB="0" anchor="ctr"/>
                </a:tc>
                <a:tc gridSpan="2">
                  <a:txBody>
                    <a:bodyPr/>
                    <a:lstStyle/>
                    <a:p>
                      <a:pPr algn="ctr" fontAlgn="ctr">
                        <a:spcAft>
                          <a:spcPts val="0"/>
                        </a:spcAft>
                      </a:pPr>
                      <a:r>
                        <a:rPr lang="en-US" sz="1600" kern="0">
                          <a:effectLst/>
                        </a:rPr>
                        <a:t>3.469 </a:t>
                      </a:r>
                      <a:endParaRPr lang="zh-CN" sz="1600" kern="100">
                        <a:effectLst/>
                        <a:latin typeface="Calibri"/>
                        <a:ea typeface="宋体"/>
                        <a:cs typeface="Times New Roman"/>
                      </a:endParaRPr>
                    </a:p>
                  </a:txBody>
                  <a:tcPr marL="68580" marR="68580" marT="0" marB="0" anchor="ctr"/>
                </a:tc>
                <a:tc hMerge="1">
                  <a:txBody>
                    <a:bodyPr/>
                    <a:lstStyle/>
                    <a:p>
                      <a:endParaRPr lang="zh-CN" altLang="en-US"/>
                    </a:p>
                  </a:txBody>
                  <a:tcPr/>
                </a:tc>
                <a:tc gridSpan="2">
                  <a:txBody>
                    <a:bodyPr/>
                    <a:lstStyle/>
                    <a:p>
                      <a:pPr algn="ctr" fontAlgn="ctr">
                        <a:spcAft>
                          <a:spcPts val="0"/>
                        </a:spcAft>
                      </a:pPr>
                      <a:r>
                        <a:rPr lang="en-US" sz="1600" kern="0">
                          <a:effectLst/>
                        </a:rPr>
                        <a:t>3.203 </a:t>
                      </a:r>
                      <a:endParaRPr lang="zh-CN" sz="1600" kern="100">
                        <a:effectLst/>
                        <a:latin typeface="Calibri"/>
                        <a:ea typeface="宋体"/>
                        <a:cs typeface="Times New Roman"/>
                      </a:endParaRPr>
                    </a:p>
                  </a:txBody>
                  <a:tcPr marL="68580" marR="68580" marT="0" marB="0" anchor="ctr"/>
                </a:tc>
                <a:tc hMerge="1">
                  <a:txBody>
                    <a:bodyPr/>
                    <a:lstStyle/>
                    <a:p>
                      <a:endParaRPr lang="zh-CN" altLang="en-US"/>
                    </a:p>
                  </a:txBody>
                  <a:tcPr/>
                </a:tc>
                <a:tc gridSpan="2">
                  <a:txBody>
                    <a:bodyPr/>
                    <a:lstStyle/>
                    <a:p>
                      <a:pPr algn="ctr" fontAlgn="ctr">
                        <a:spcAft>
                          <a:spcPts val="0"/>
                        </a:spcAft>
                      </a:pPr>
                      <a:r>
                        <a:rPr lang="en-US" sz="1600" kern="0" dirty="0">
                          <a:effectLst/>
                        </a:rPr>
                        <a:t>3.533 </a:t>
                      </a:r>
                      <a:endParaRPr lang="zh-CN" sz="1600" kern="100" dirty="0">
                        <a:effectLst/>
                        <a:latin typeface="Calibri"/>
                        <a:ea typeface="宋体"/>
                        <a:cs typeface="Times New Roman"/>
                      </a:endParaRPr>
                    </a:p>
                  </a:txBody>
                  <a:tcPr marL="68580" marR="68580" marT="0" marB="0" anchor="ctr"/>
                </a:tc>
                <a:tc hMerge="1">
                  <a:txBody>
                    <a:bodyPr/>
                    <a:lstStyle/>
                    <a:p>
                      <a:endParaRPr lang="zh-CN" altLang="en-US"/>
                    </a:p>
                  </a:txBody>
                  <a:tcPr/>
                </a:tc>
              </a:tr>
            </a:tbl>
          </a:graphicData>
        </a:graphic>
      </p:graphicFrame>
    </p:spTree>
    <p:extLst>
      <p:ext uri="{BB962C8B-B14F-4D97-AF65-F5344CB8AC3E}">
        <p14:creationId xmlns:p14="http://schemas.microsoft.com/office/powerpoint/2010/main" val="4268817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274640408"/>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35672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endParaRPr lang="zh-CN" altLang="en-US" sz="32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880444758"/>
              </p:ext>
            </p:extLst>
          </p:nvPr>
        </p:nvGraphicFramePr>
        <p:xfrm>
          <a:off x="800809" y="1772810"/>
          <a:ext cx="7704855" cy="3816430"/>
        </p:xfrm>
        <a:graphic>
          <a:graphicData uri="http://schemas.openxmlformats.org/drawingml/2006/table">
            <a:tbl>
              <a:tblPr firstRow="1" firstCol="1" bandRow="1">
                <a:tableStyleId>{5C22544A-7EE6-4342-B048-85BDC9FD1C3A}</a:tableStyleId>
              </a:tblPr>
              <a:tblGrid>
                <a:gridCol w="1446620"/>
                <a:gridCol w="1030357"/>
                <a:gridCol w="1030357"/>
                <a:gridCol w="1030357"/>
                <a:gridCol w="1103763"/>
                <a:gridCol w="1103763"/>
                <a:gridCol w="959638"/>
              </a:tblGrid>
              <a:tr h="381643">
                <a:tc rowSpan="2">
                  <a:txBody>
                    <a:bodyPr/>
                    <a:lstStyle/>
                    <a:p>
                      <a:pPr indent="266700" algn="ctr">
                        <a:spcAft>
                          <a:spcPts val="0"/>
                        </a:spcAft>
                      </a:pPr>
                      <a:r>
                        <a:rPr lang="zh-CN" sz="1600" kern="100" dirty="0">
                          <a:effectLst/>
                        </a:rPr>
                        <a:t>变量</a:t>
                      </a:r>
                      <a:endParaRPr lang="zh-CN" sz="1600" kern="100" dirty="0">
                        <a:effectLst/>
                        <a:latin typeface="Calibri"/>
                        <a:ea typeface="宋体"/>
                        <a:cs typeface="Times New Roman"/>
                      </a:endParaRPr>
                    </a:p>
                  </a:txBody>
                  <a:tcPr marL="68580" marR="68580" marT="0" marB="0" anchor="ctr"/>
                </a:tc>
                <a:tc gridSpan="2">
                  <a:txBody>
                    <a:bodyPr/>
                    <a:lstStyle/>
                    <a:p>
                      <a:pPr indent="266700" algn="ctr">
                        <a:spcAft>
                          <a:spcPts val="0"/>
                        </a:spcAft>
                      </a:pPr>
                      <a:r>
                        <a:rPr lang="zh-CN" sz="1600" kern="100" dirty="0">
                          <a:effectLst/>
                        </a:rPr>
                        <a:t>当期变量</a:t>
                      </a:r>
                      <a:r>
                        <a:rPr lang="en-US" sz="1600" kern="100" dirty="0">
                          <a:effectLst/>
                        </a:rPr>
                        <a:t>(</a:t>
                      </a:r>
                      <a:r>
                        <a:rPr lang="en-US" sz="1600" kern="100" dirty="0" err="1">
                          <a:effectLst/>
                        </a:rPr>
                        <a:t>i</a:t>
                      </a:r>
                      <a:r>
                        <a:rPr lang="en-US" sz="1600" kern="100" dirty="0">
                          <a:effectLst/>
                        </a:rPr>
                        <a:t>=0)</a:t>
                      </a:r>
                      <a:endParaRPr lang="zh-CN" sz="1600" kern="100" dirty="0">
                        <a:effectLst/>
                        <a:latin typeface="Calibri"/>
                        <a:ea typeface="宋体"/>
                        <a:cs typeface="Times New Roman"/>
                      </a:endParaRPr>
                    </a:p>
                  </a:txBody>
                  <a:tcPr marL="68580" marR="68580" marT="0" marB="0" anchor="ctr"/>
                </a:tc>
                <a:tc hMerge="1">
                  <a:txBody>
                    <a:bodyPr/>
                    <a:lstStyle/>
                    <a:p>
                      <a:endParaRPr lang="zh-CN" altLang="en-US"/>
                    </a:p>
                  </a:txBody>
                  <a:tcPr/>
                </a:tc>
                <a:tc gridSpan="2">
                  <a:txBody>
                    <a:bodyPr/>
                    <a:lstStyle/>
                    <a:p>
                      <a:pPr indent="266700" algn="ctr">
                        <a:spcAft>
                          <a:spcPts val="0"/>
                        </a:spcAft>
                      </a:pPr>
                      <a:r>
                        <a:rPr lang="zh-CN" sz="1600" kern="100" dirty="0">
                          <a:effectLst/>
                        </a:rPr>
                        <a:t>滞后一期</a:t>
                      </a:r>
                      <a:r>
                        <a:rPr lang="en-US" sz="1600" kern="100" dirty="0">
                          <a:effectLst/>
                        </a:rPr>
                        <a:t>(</a:t>
                      </a:r>
                      <a:r>
                        <a:rPr lang="en-US" sz="1600" kern="100" dirty="0" err="1">
                          <a:effectLst/>
                        </a:rPr>
                        <a:t>i</a:t>
                      </a:r>
                      <a:r>
                        <a:rPr lang="en-US" sz="1600" kern="100" dirty="0">
                          <a:effectLst/>
                        </a:rPr>
                        <a:t>=1)</a:t>
                      </a:r>
                      <a:endParaRPr lang="zh-CN" sz="1600" kern="100" dirty="0">
                        <a:effectLst/>
                        <a:latin typeface="Calibri"/>
                        <a:ea typeface="宋体"/>
                        <a:cs typeface="Times New Roman"/>
                      </a:endParaRPr>
                    </a:p>
                  </a:txBody>
                  <a:tcPr marL="68580" marR="68580" marT="0" marB="0" anchor="ctr"/>
                </a:tc>
                <a:tc hMerge="1">
                  <a:txBody>
                    <a:bodyPr/>
                    <a:lstStyle/>
                    <a:p>
                      <a:endParaRPr lang="zh-CN" altLang="en-US"/>
                    </a:p>
                  </a:txBody>
                  <a:tcPr/>
                </a:tc>
                <a:tc gridSpan="2">
                  <a:txBody>
                    <a:bodyPr/>
                    <a:lstStyle/>
                    <a:p>
                      <a:pPr indent="266700" algn="ctr">
                        <a:spcAft>
                          <a:spcPts val="0"/>
                        </a:spcAft>
                      </a:pPr>
                      <a:r>
                        <a:rPr lang="zh-CN" sz="1600" kern="100">
                          <a:effectLst/>
                        </a:rPr>
                        <a:t>滞后二期</a:t>
                      </a:r>
                      <a:r>
                        <a:rPr lang="en-US" sz="1600" kern="100">
                          <a:effectLst/>
                        </a:rPr>
                        <a:t>(i=2)</a:t>
                      </a:r>
                      <a:endParaRPr lang="zh-CN" sz="1600" kern="100">
                        <a:effectLst/>
                        <a:latin typeface="Calibri"/>
                        <a:ea typeface="宋体"/>
                        <a:cs typeface="Times New Roman"/>
                      </a:endParaRPr>
                    </a:p>
                  </a:txBody>
                  <a:tcPr marL="68580" marR="68580" marT="0" marB="0" anchor="ctr"/>
                </a:tc>
                <a:tc hMerge="1">
                  <a:txBody>
                    <a:bodyPr/>
                    <a:lstStyle/>
                    <a:p>
                      <a:endParaRPr lang="zh-CN" altLang="en-US"/>
                    </a:p>
                  </a:txBody>
                  <a:tcPr/>
                </a:tc>
              </a:tr>
              <a:tr h="381643">
                <a:tc vMerge="1">
                  <a:txBody>
                    <a:bodyPr/>
                    <a:lstStyle/>
                    <a:p>
                      <a:endParaRPr lang="zh-CN" altLang="en-US"/>
                    </a:p>
                  </a:txBody>
                  <a:tcPr/>
                </a:tc>
                <a:tc>
                  <a:txBody>
                    <a:bodyPr/>
                    <a:lstStyle/>
                    <a:p>
                      <a:pPr indent="266700" algn="ctr">
                        <a:spcAft>
                          <a:spcPts val="0"/>
                        </a:spcAft>
                      </a:pPr>
                      <a:r>
                        <a:rPr lang="zh-CN" sz="1600" kern="100" dirty="0">
                          <a:effectLst/>
                        </a:rPr>
                        <a:t>系数</a:t>
                      </a:r>
                      <a:endParaRPr lang="zh-CN" sz="1600" kern="100" dirty="0">
                        <a:effectLst/>
                        <a:latin typeface="Calibri"/>
                        <a:ea typeface="宋体"/>
                        <a:cs typeface="Times New Roman"/>
                      </a:endParaRPr>
                    </a:p>
                  </a:txBody>
                  <a:tcPr marL="68580" marR="68580" marT="0" marB="0" anchor="ctr"/>
                </a:tc>
                <a:tc>
                  <a:txBody>
                    <a:bodyPr/>
                    <a:lstStyle/>
                    <a:p>
                      <a:pPr indent="266700" algn="ctr">
                        <a:spcAft>
                          <a:spcPts val="0"/>
                        </a:spcAft>
                      </a:pPr>
                      <a:r>
                        <a:rPr lang="en-US" sz="1600" kern="100" dirty="0">
                          <a:effectLst/>
                        </a:rPr>
                        <a:t>T</a:t>
                      </a:r>
                      <a:r>
                        <a:rPr lang="zh-CN" sz="1600" kern="100" dirty="0">
                          <a:effectLst/>
                        </a:rPr>
                        <a:t>值</a:t>
                      </a:r>
                      <a:endParaRPr lang="zh-CN" sz="1600" kern="100" dirty="0">
                        <a:effectLst/>
                        <a:latin typeface="Calibri"/>
                        <a:ea typeface="宋体"/>
                        <a:cs typeface="Times New Roman"/>
                      </a:endParaRPr>
                    </a:p>
                  </a:txBody>
                  <a:tcPr marL="68580" marR="68580" marT="0" marB="0" anchor="ctr"/>
                </a:tc>
                <a:tc>
                  <a:txBody>
                    <a:bodyPr/>
                    <a:lstStyle/>
                    <a:p>
                      <a:pPr indent="266700" algn="ctr">
                        <a:spcAft>
                          <a:spcPts val="0"/>
                        </a:spcAft>
                      </a:pPr>
                      <a:r>
                        <a:rPr lang="zh-CN" sz="1600" kern="100" dirty="0">
                          <a:effectLst/>
                        </a:rPr>
                        <a:t>系数</a:t>
                      </a:r>
                      <a:endParaRPr lang="zh-CN" sz="1600" kern="100" dirty="0">
                        <a:effectLst/>
                        <a:latin typeface="Calibri"/>
                        <a:ea typeface="宋体"/>
                        <a:cs typeface="Times New Roman"/>
                      </a:endParaRPr>
                    </a:p>
                  </a:txBody>
                  <a:tcPr marL="68580" marR="68580" marT="0" marB="0" anchor="ctr"/>
                </a:tc>
                <a:tc>
                  <a:txBody>
                    <a:bodyPr/>
                    <a:lstStyle/>
                    <a:p>
                      <a:pPr indent="266700" algn="ctr">
                        <a:spcAft>
                          <a:spcPts val="0"/>
                        </a:spcAft>
                      </a:pPr>
                      <a:r>
                        <a:rPr lang="en-US" sz="1600" kern="100">
                          <a:effectLst/>
                        </a:rPr>
                        <a:t>T</a:t>
                      </a:r>
                      <a:r>
                        <a:rPr lang="zh-CN" sz="1600" kern="100">
                          <a:effectLst/>
                        </a:rPr>
                        <a:t>值</a:t>
                      </a:r>
                      <a:endParaRPr lang="zh-CN" sz="1600" kern="100">
                        <a:effectLst/>
                        <a:latin typeface="Calibri"/>
                        <a:ea typeface="宋体"/>
                        <a:cs typeface="Times New Roman"/>
                      </a:endParaRPr>
                    </a:p>
                  </a:txBody>
                  <a:tcPr marL="68580" marR="68580" marT="0" marB="0" anchor="ctr"/>
                </a:tc>
                <a:tc>
                  <a:txBody>
                    <a:bodyPr/>
                    <a:lstStyle/>
                    <a:p>
                      <a:pPr indent="266700" algn="ctr">
                        <a:spcAft>
                          <a:spcPts val="0"/>
                        </a:spcAft>
                      </a:pPr>
                      <a:r>
                        <a:rPr lang="zh-CN" sz="1600" kern="100">
                          <a:effectLst/>
                        </a:rPr>
                        <a:t>系数</a:t>
                      </a:r>
                      <a:endParaRPr lang="zh-CN" sz="1600" kern="100">
                        <a:effectLst/>
                        <a:latin typeface="Calibri"/>
                        <a:ea typeface="宋体"/>
                        <a:cs typeface="Times New Roman"/>
                      </a:endParaRPr>
                    </a:p>
                  </a:txBody>
                  <a:tcPr marL="68580" marR="68580" marT="0" marB="0" anchor="ctr"/>
                </a:tc>
                <a:tc>
                  <a:txBody>
                    <a:bodyPr/>
                    <a:lstStyle/>
                    <a:p>
                      <a:pPr indent="266700" algn="ctr">
                        <a:spcAft>
                          <a:spcPts val="0"/>
                        </a:spcAft>
                      </a:pPr>
                      <a:r>
                        <a:rPr lang="en-US" sz="1600" kern="100">
                          <a:effectLst/>
                        </a:rPr>
                        <a:t>T</a:t>
                      </a:r>
                      <a:r>
                        <a:rPr lang="zh-CN" sz="1600" kern="100">
                          <a:effectLst/>
                        </a:rPr>
                        <a:t>值</a:t>
                      </a:r>
                      <a:endParaRPr lang="zh-CN" sz="1600" kern="100">
                        <a:effectLst/>
                        <a:latin typeface="Calibri"/>
                        <a:ea typeface="宋体"/>
                        <a:cs typeface="Times New Roman"/>
                      </a:endParaRPr>
                    </a:p>
                  </a:txBody>
                  <a:tcPr marL="68580" marR="68580" marT="0" marB="0" anchor="ctr"/>
                </a:tc>
              </a:tr>
              <a:tr h="381643">
                <a:tc>
                  <a:txBody>
                    <a:bodyPr/>
                    <a:lstStyle/>
                    <a:p>
                      <a:pPr algn="ctr" fontAlgn="ctr">
                        <a:spcAft>
                          <a:spcPts val="0"/>
                        </a:spcAft>
                      </a:pPr>
                      <a:r>
                        <a:rPr lang="en-US" sz="1600" kern="0">
                          <a:effectLst/>
                        </a:rPr>
                        <a:t>Patents(T-i)</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-0.016</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-0.898</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0.011**</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2.610</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0.003***</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4.177</a:t>
                      </a:r>
                      <a:endParaRPr lang="zh-CN" sz="1600" kern="100">
                        <a:effectLst/>
                        <a:latin typeface="Calibri"/>
                        <a:ea typeface="宋体"/>
                        <a:cs typeface="Times New Roman"/>
                      </a:endParaRPr>
                    </a:p>
                  </a:txBody>
                  <a:tcPr marL="68580" marR="68580" marT="0" marB="0" anchor="ctr"/>
                </a:tc>
              </a:tr>
              <a:tr h="381643">
                <a:tc>
                  <a:txBody>
                    <a:bodyPr/>
                    <a:lstStyle/>
                    <a:p>
                      <a:pPr algn="ctr" fontAlgn="ctr">
                        <a:spcAft>
                          <a:spcPts val="0"/>
                        </a:spcAft>
                      </a:pPr>
                      <a:r>
                        <a:rPr lang="en-US" sz="1600" kern="0">
                          <a:effectLst/>
                        </a:rPr>
                        <a:t>RD(T-i)</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6.065***</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9.729</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7.582***</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11.803</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11.067***</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15.986</a:t>
                      </a:r>
                      <a:endParaRPr lang="zh-CN" sz="1600" kern="100">
                        <a:effectLst/>
                        <a:latin typeface="Calibri"/>
                        <a:ea typeface="宋体"/>
                        <a:cs typeface="Times New Roman"/>
                      </a:endParaRPr>
                    </a:p>
                  </a:txBody>
                  <a:tcPr marL="68580" marR="68580" marT="0" marB="0" anchor="ctr"/>
                </a:tc>
              </a:tr>
              <a:tr h="381643">
                <a:tc>
                  <a:txBody>
                    <a:bodyPr/>
                    <a:lstStyle/>
                    <a:p>
                      <a:pPr algn="ctr" fontAlgn="ctr">
                        <a:spcAft>
                          <a:spcPts val="0"/>
                        </a:spcAft>
                      </a:pPr>
                      <a:r>
                        <a:rPr lang="en-US" sz="1600" kern="0">
                          <a:effectLst/>
                        </a:rPr>
                        <a:t>V(T-1)</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0.432***</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42.482</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0.427***</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42.080</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0.417***</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41.205</a:t>
                      </a:r>
                      <a:endParaRPr lang="zh-CN" sz="1600" kern="100">
                        <a:effectLst/>
                        <a:latin typeface="Calibri"/>
                        <a:ea typeface="宋体"/>
                        <a:cs typeface="Times New Roman"/>
                      </a:endParaRPr>
                    </a:p>
                  </a:txBody>
                  <a:tcPr marL="68580" marR="68580" marT="0" marB="0" anchor="ctr"/>
                </a:tc>
              </a:tr>
              <a:tr h="381643">
                <a:tc>
                  <a:txBody>
                    <a:bodyPr/>
                    <a:lstStyle/>
                    <a:p>
                      <a:pPr algn="ctr" fontAlgn="ctr">
                        <a:spcAft>
                          <a:spcPts val="0"/>
                        </a:spcAft>
                      </a:pPr>
                      <a:r>
                        <a:rPr lang="en-US" sz="1600" kern="0">
                          <a:effectLst/>
                        </a:rPr>
                        <a:t>DEBT</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-2.999***</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-21.746</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-2.942***</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-21.526</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-2.817***</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-20.862</a:t>
                      </a:r>
                      <a:endParaRPr lang="zh-CN" sz="1600" kern="100">
                        <a:effectLst/>
                        <a:latin typeface="Calibri"/>
                        <a:ea typeface="宋体"/>
                        <a:cs typeface="Times New Roman"/>
                      </a:endParaRPr>
                    </a:p>
                  </a:txBody>
                  <a:tcPr marL="68580" marR="68580" marT="0" marB="0" anchor="ctr"/>
                </a:tc>
              </a:tr>
              <a:tr h="381643">
                <a:tc>
                  <a:txBody>
                    <a:bodyPr/>
                    <a:lstStyle/>
                    <a:p>
                      <a:pPr algn="ctr" fontAlgn="ctr">
                        <a:spcAft>
                          <a:spcPts val="0"/>
                        </a:spcAft>
                      </a:pPr>
                      <a:r>
                        <a:rPr lang="en-US" sz="1600" kern="0">
                          <a:effectLst/>
                        </a:rPr>
                        <a:t>IND</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-0.293***</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-4.886</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-0.328***</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-5.467</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-0.338***</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-5.650</a:t>
                      </a:r>
                      <a:endParaRPr lang="zh-CN" sz="1600" kern="100">
                        <a:effectLst/>
                        <a:latin typeface="Calibri"/>
                        <a:ea typeface="宋体"/>
                        <a:cs typeface="Times New Roman"/>
                      </a:endParaRPr>
                    </a:p>
                  </a:txBody>
                  <a:tcPr marL="68580" marR="68580" marT="0" marB="0" anchor="ctr"/>
                </a:tc>
              </a:tr>
              <a:tr h="381643">
                <a:tc>
                  <a:txBody>
                    <a:bodyPr/>
                    <a:lstStyle/>
                    <a:p>
                      <a:pPr algn="ctr" fontAlgn="ctr">
                        <a:spcAft>
                          <a:spcPts val="0"/>
                        </a:spcAft>
                      </a:pPr>
                      <a:r>
                        <a:rPr lang="en-US" sz="1600" kern="0" dirty="0">
                          <a:effectLst/>
                        </a:rPr>
                        <a:t>C</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2.860***</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31.802</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2.796***</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31.553</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2.707***</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31.188</a:t>
                      </a:r>
                      <a:endParaRPr lang="zh-CN" sz="1600" kern="100">
                        <a:effectLst/>
                        <a:latin typeface="Calibri"/>
                        <a:ea typeface="宋体"/>
                        <a:cs typeface="Times New Roman"/>
                      </a:endParaRPr>
                    </a:p>
                  </a:txBody>
                  <a:tcPr marL="68580" marR="68580" marT="0" marB="0" anchor="ctr"/>
                </a:tc>
              </a:tr>
              <a:tr h="381643">
                <a:tc>
                  <a:txBody>
                    <a:bodyPr/>
                    <a:lstStyle/>
                    <a:p>
                      <a:pPr indent="266700" algn="ctr">
                        <a:spcAft>
                          <a:spcPts val="0"/>
                        </a:spcAft>
                      </a:pPr>
                      <a:r>
                        <a:rPr lang="zh-CN" sz="1600" kern="100">
                          <a:effectLst/>
                        </a:rPr>
                        <a:t>拟合度</a:t>
                      </a:r>
                      <a:endParaRPr lang="zh-CN" sz="1600" kern="100">
                        <a:effectLst/>
                        <a:latin typeface="Calibri"/>
                        <a:ea typeface="宋体"/>
                        <a:cs typeface="Times New Roman"/>
                      </a:endParaRPr>
                    </a:p>
                  </a:txBody>
                  <a:tcPr marL="68580" marR="68580" marT="0" marB="0" anchor="ctr"/>
                </a:tc>
                <a:tc gridSpan="2">
                  <a:txBody>
                    <a:bodyPr/>
                    <a:lstStyle/>
                    <a:p>
                      <a:pPr indent="266700" algn="ctr">
                        <a:spcAft>
                          <a:spcPts val="0"/>
                        </a:spcAft>
                      </a:pPr>
                      <a:r>
                        <a:rPr lang="en-US" sz="1600" kern="0">
                          <a:effectLst/>
                        </a:rPr>
                        <a:t>0.265</a:t>
                      </a:r>
                      <a:endParaRPr lang="zh-CN" sz="1600" kern="100">
                        <a:effectLst/>
                        <a:latin typeface="Calibri"/>
                        <a:ea typeface="宋体"/>
                        <a:cs typeface="Times New Roman"/>
                      </a:endParaRPr>
                    </a:p>
                  </a:txBody>
                  <a:tcPr marL="68580" marR="68580" marT="0" marB="0" anchor="ctr"/>
                </a:tc>
                <a:tc hMerge="1">
                  <a:txBody>
                    <a:bodyPr/>
                    <a:lstStyle/>
                    <a:p>
                      <a:endParaRPr lang="zh-CN" altLang="en-US"/>
                    </a:p>
                  </a:txBody>
                  <a:tcPr/>
                </a:tc>
                <a:tc gridSpan="2">
                  <a:txBody>
                    <a:bodyPr/>
                    <a:lstStyle/>
                    <a:p>
                      <a:pPr indent="266700" algn="ctr">
                        <a:spcAft>
                          <a:spcPts val="0"/>
                        </a:spcAft>
                      </a:pPr>
                      <a:r>
                        <a:rPr lang="en-US" sz="1600" kern="0" dirty="0">
                          <a:effectLst/>
                        </a:rPr>
                        <a:t>0.269</a:t>
                      </a:r>
                      <a:endParaRPr lang="zh-CN" sz="1600" kern="100" dirty="0">
                        <a:effectLst/>
                        <a:latin typeface="Calibri"/>
                        <a:ea typeface="宋体"/>
                        <a:cs typeface="Times New Roman"/>
                      </a:endParaRPr>
                    </a:p>
                  </a:txBody>
                  <a:tcPr marL="68580" marR="68580" marT="0" marB="0" anchor="ctr"/>
                </a:tc>
                <a:tc hMerge="1">
                  <a:txBody>
                    <a:bodyPr/>
                    <a:lstStyle/>
                    <a:p>
                      <a:endParaRPr lang="zh-CN" altLang="en-US"/>
                    </a:p>
                  </a:txBody>
                  <a:tcPr/>
                </a:tc>
                <a:tc gridSpan="2">
                  <a:txBody>
                    <a:bodyPr/>
                    <a:lstStyle/>
                    <a:p>
                      <a:pPr indent="266700" algn="ctr">
                        <a:spcAft>
                          <a:spcPts val="0"/>
                        </a:spcAft>
                      </a:pPr>
                      <a:r>
                        <a:rPr lang="en-US" sz="1600" kern="0" dirty="0">
                          <a:effectLst/>
                        </a:rPr>
                        <a:t>0.279</a:t>
                      </a:r>
                      <a:endParaRPr lang="zh-CN" sz="1600" kern="100" dirty="0">
                        <a:effectLst/>
                        <a:latin typeface="Calibri"/>
                        <a:ea typeface="宋体"/>
                        <a:cs typeface="Times New Roman"/>
                      </a:endParaRPr>
                    </a:p>
                  </a:txBody>
                  <a:tcPr marL="68580" marR="68580" marT="0" marB="0" anchor="ctr"/>
                </a:tc>
                <a:tc hMerge="1">
                  <a:txBody>
                    <a:bodyPr/>
                    <a:lstStyle/>
                    <a:p>
                      <a:endParaRPr lang="zh-CN" altLang="en-US"/>
                    </a:p>
                  </a:txBody>
                  <a:tcPr/>
                </a:tc>
              </a:tr>
              <a:tr h="381643">
                <a:tc>
                  <a:txBody>
                    <a:bodyPr/>
                    <a:lstStyle/>
                    <a:p>
                      <a:pPr indent="266700" algn="ctr">
                        <a:spcAft>
                          <a:spcPts val="0"/>
                        </a:spcAft>
                      </a:pPr>
                      <a:r>
                        <a:rPr lang="en-US" sz="1600" kern="100">
                          <a:effectLst/>
                        </a:rPr>
                        <a:t>F</a:t>
                      </a:r>
                      <a:r>
                        <a:rPr lang="zh-CN" sz="1600" kern="100">
                          <a:effectLst/>
                        </a:rPr>
                        <a:t>检验</a:t>
                      </a:r>
                      <a:endParaRPr lang="zh-CN" sz="1600" kern="100">
                        <a:effectLst/>
                        <a:latin typeface="Calibri"/>
                        <a:ea typeface="宋体"/>
                        <a:cs typeface="Times New Roman"/>
                      </a:endParaRPr>
                    </a:p>
                  </a:txBody>
                  <a:tcPr marL="68580" marR="68580" marT="0" marB="0" anchor="ctr"/>
                </a:tc>
                <a:tc gridSpan="2">
                  <a:txBody>
                    <a:bodyPr/>
                    <a:lstStyle/>
                    <a:p>
                      <a:pPr indent="266700" algn="ctr">
                        <a:spcAft>
                          <a:spcPts val="0"/>
                        </a:spcAft>
                      </a:pPr>
                      <a:r>
                        <a:rPr lang="en-US" sz="1600" kern="0" dirty="0">
                          <a:effectLst/>
                        </a:rPr>
                        <a:t>639.713</a:t>
                      </a:r>
                      <a:endParaRPr lang="zh-CN" sz="1600" kern="100" dirty="0">
                        <a:effectLst/>
                        <a:latin typeface="Calibri"/>
                        <a:ea typeface="宋体"/>
                        <a:cs typeface="Times New Roman"/>
                      </a:endParaRPr>
                    </a:p>
                  </a:txBody>
                  <a:tcPr marL="68580" marR="68580" marT="0" marB="0" anchor="ctr"/>
                </a:tc>
                <a:tc hMerge="1">
                  <a:txBody>
                    <a:bodyPr/>
                    <a:lstStyle/>
                    <a:p>
                      <a:endParaRPr lang="zh-CN" altLang="en-US"/>
                    </a:p>
                  </a:txBody>
                  <a:tcPr/>
                </a:tc>
                <a:tc gridSpan="2">
                  <a:txBody>
                    <a:bodyPr/>
                    <a:lstStyle/>
                    <a:p>
                      <a:pPr indent="266700" algn="ctr">
                        <a:spcAft>
                          <a:spcPts val="0"/>
                        </a:spcAft>
                      </a:pPr>
                      <a:r>
                        <a:rPr lang="en-US" sz="1600" kern="0" dirty="0">
                          <a:effectLst/>
                        </a:rPr>
                        <a:t>654.912</a:t>
                      </a:r>
                      <a:endParaRPr lang="zh-CN" sz="1600" kern="100" dirty="0">
                        <a:effectLst/>
                        <a:latin typeface="Calibri"/>
                        <a:ea typeface="宋体"/>
                        <a:cs typeface="Times New Roman"/>
                      </a:endParaRPr>
                    </a:p>
                  </a:txBody>
                  <a:tcPr marL="68580" marR="68580" marT="0" marB="0" anchor="ctr"/>
                </a:tc>
                <a:tc hMerge="1">
                  <a:txBody>
                    <a:bodyPr/>
                    <a:lstStyle/>
                    <a:p>
                      <a:endParaRPr lang="zh-CN" altLang="en-US"/>
                    </a:p>
                  </a:txBody>
                  <a:tcPr/>
                </a:tc>
                <a:tc gridSpan="2">
                  <a:txBody>
                    <a:bodyPr/>
                    <a:lstStyle/>
                    <a:p>
                      <a:pPr indent="266700" algn="ctr">
                        <a:spcAft>
                          <a:spcPts val="0"/>
                        </a:spcAft>
                      </a:pPr>
                      <a:r>
                        <a:rPr lang="en-US" sz="1600" kern="0" dirty="0">
                          <a:effectLst/>
                        </a:rPr>
                        <a:t>689.383</a:t>
                      </a:r>
                      <a:endParaRPr lang="zh-CN" sz="1600" kern="100" dirty="0">
                        <a:effectLst/>
                        <a:latin typeface="Calibri"/>
                        <a:ea typeface="宋体"/>
                        <a:cs typeface="Times New Roman"/>
                      </a:endParaRPr>
                    </a:p>
                  </a:txBody>
                  <a:tcPr marL="68580" marR="68580" marT="0" marB="0" anchor="ctr"/>
                </a:tc>
                <a:tc hMerge="1">
                  <a:txBody>
                    <a:bodyPr/>
                    <a:lstStyle/>
                    <a:p>
                      <a:endParaRPr lang="zh-CN" altLang="en-US"/>
                    </a:p>
                  </a:txBody>
                  <a:tcPr/>
                </a:tc>
              </a:tr>
            </a:tbl>
          </a:graphicData>
        </a:graphic>
      </p:graphicFrame>
      <p:sp>
        <p:nvSpPr>
          <p:cNvPr id="5" name="Rectangle 1"/>
          <p:cNvSpPr>
            <a:spLocks noChangeArrowheads="1"/>
          </p:cNvSpPr>
          <p:nvPr/>
        </p:nvSpPr>
        <p:spPr bwMode="auto">
          <a:xfrm>
            <a:off x="2815794" y="1237983"/>
            <a:ext cx="367600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模型</a:t>
            </a:r>
            <a:r>
              <a:rPr lang="en-US" altLang="zh-CN" sz="1400" dirty="0">
                <a:latin typeface="Times New Roman" pitchFamily="18" charset="0"/>
                <a:cs typeface="Times New Roman" pitchFamily="18" charset="0"/>
              </a:rPr>
              <a:t>3</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回归结果</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以托宾</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Q</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V</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）为因变量</a:t>
            </a:r>
            <a:endParaRPr kumimoji="0" lang="zh-CN" altLang="en-US" sz="1400" b="0" i="0" u="none" strike="noStrike" cap="none" normalizeH="0" baseline="0" dirty="0" smtClean="0">
              <a:ln>
                <a:noFill/>
              </a:ln>
              <a:solidFill>
                <a:schemeClr val="tx1"/>
              </a:solidFill>
              <a:effectLst/>
              <a:ea typeface="宋体" pitchFamily="2" charset="-122"/>
            </a:endParaRPr>
          </a:p>
          <a:p>
            <a:pPr marL="0" marR="0" lvl="0" indent="26670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447930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2000" dirty="0" smtClean="0"/>
              <a:t>模型</a:t>
            </a:r>
            <a:r>
              <a:rPr lang="en-US" altLang="zh-CN" sz="2000" dirty="0"/>
              <a:t>3</a:t>
            </a:r>
            <a:r>
              <a:rPr lang="zh-CN" altLang="zh-CN" sz="2000" dirty="0" smtClean="0"/>
              <a:t>回归</a:t>
            </a:r>
            <a:r>
              <a:rPr lang="zh-CN" altLang="zh-CN" sz="2000" dirty="0"/>
              <a:t>结果—以销售收入增长率（</a:t>
            </a:r>
            <a:r>
              <a:rPr lang="en-US" altLang="zh-CN" sz="2000" dirty="0"/>
              <a:t>SG</a:t>
            </a:r>
            <a:r>
              <a:rPr lang="zh-CN" altLang="zh-CN" sz="2000" dirty="0"/>
              <a:t>）为因变量</a:t>
            </a:r>
            <a:endParaRPr lang="zh-CN" altLang="en-US" sz="20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244958043"/>
              </p:ext>
            </p:extLst>
          </p:nvPr>
        </p:nvGraphicFramePr>
        <p:xfrm>
          <a:off x="467542" y="1628797"/>
          <a:ext cx="8208913" cy="4392490"/>
        </p:xfrm>
        <a:graphic>
          <a:graphicData uri="http://schemas.openxmlformats.org/drawingml/2006/table">
            <a:tbl>
              <a:tblPr firstRow="1" firstCol="1" bandRow="1">
                <a:tableStyleId>{5C22544A-7EE6-4342-B048-85BDC9FD1C3A}</a:tableStyleId>
              </a:tblPr>
              <a:tblGrid>
                <a:gridCol w="1555171"/>
                <a:gridCol w="1107674"/>
                <a:gridCol w="1107674"/>
                <a:gridCol w="1107674"/>
                <a:gridCol w="1107674"/>
                <a:gridCol w="1111523"/>
                <a:gridCol w="1111523"/>
              </a:tblGrid>
              <a:tr h="439249">
                <a:tc rowSpan="2">
                  <a:txBody>
                    <a:bodyPr/>
                    <a:lstStyle/>
                    <a:p>
                      <a:pPr indent="266700" algn="ctr">
                        <a:spcAft>
                          <a:spcPts val="0"/>
                        </a:spcAft>
                      </a:pPr>
                      <a:r>
                        <a:rPr lang="zh-CN" sz="1600" kern="100" dirty="0">
                          <a:effectLst/>
                        </a:rPr>
                        <a:t>变量</a:t>
                      </a:r>
                      <a:endParaRPr lang="zh-CN" sz="1600" kern="100" dirty="0">
                        <a:effectLst/>
                        <a:latin typeface="Calibri"/>
                        <a:ea typeface="宋体"/>
                        <a:cs typeface="Times New Roman"/>
                      </a:endParaRPr>
                    </a:p>
                  </a:txBody>
                  <a:tcPr marL="68580" marR="68580" marT="0" marB="0" anchor="ctr"/>
                </a:tc>
                <a:tc gridSpan="2">
                  <a:txBody>
                    <a:bodyPr/>
                    <a:lstStyle/>
                    <a:p>
                      <a:pPr indent="266700" algn="ctr">
                        <a:spcAft>
                          <a:spcPts val="0"/>
                        </a:spcAft>
                      </a:pPr>
                      <a:r>
                        <a:rPr lang="zh-CN" sz="1600" kern="100" dirty="0">
                          <a:effectLst/>
                        </a:rPr>
                        <a:t>当期变量</a:t>
                      </a:r>
                      <a:r>
                        <a:rPr lang="en-US" sz="1600" kern="100" dirty="0">
                          <a:effectLst/>
                        </a:rPr>
                        <a:t>(</a:t>
                      </a:r>
                      <a:r>
                        <a:rPr lang="en-US" sz="1600" kern="100" dirty="0" err="1">
                          <a:effectLst/>
                        </a:rPr>
                        <a:t>i</a:t>
                      </a:r>
                      <a:r>
                        <a:rPr lang="en-US" sz="1600" kern="100" dirty="0">
                          <a:effectLst/>
                        </a:rPr>
                        <a:t>=0)</a:t>
                      </a:r>
                      <a:endParaRPr lang="zh-CN" sz="1600" kern="100" dirty="0">
                        <a:effectLst/>
                        <a:latin typeface="Calibri"/>
                        <a:ea typeface="宋体"/>
                        <a:cs typeface="Times New Roman"/>
                      </a:endParaRPr>
                    </a:p>
                  </a:txBody>
                  <a:tcPr marL="68580" marR="68580" marT="0" marB="0" anchor="ctr"/>
                </a:tc>
                <a:tc hMerge="1">
                  <a:txBody>
                    <a:bodyPr/>
                    <a:lstStyle/>
                    <a:p>
                      <a:endParaRPr lang="zh-CN" altLang="en-US"/>
                    </a:p>
                  </a:txBody>
                  <a:tcPr/>
                </a:tc>
                <a:tc gridSpan="2">
                  <a:txBody>
                    <a:bodyPr/>
                    <a:lstStyle/>
                    <a:p>
                      <a:pPr indent="266700" algn="ctr">
                        <a:spcAft>
                          <a:spcPts val="0"/>
                        </a:spcAft>
                      </a:pPr>
                      <a:r>
                        <a:rPr lang="zh-CN" sz="1600" kern="100" dirty="0">
                          <a:effectLst/>
                        </a:rPr>
                        <a:t>滞后一期</a:t>
                      </a:r>
                      <a:r>
                        <a:rPr lang="en-US" sz="1600" kern="100" dirty="0">
                          <a:effectLst/>
                        </a:rPr>
                        <a:t>(</a:t>
                      </a:r>
                      <a:r>
                        <a:rPr lang="en-US" sz="1600" kern="100" dirty="0" err="1">
                          <a:effectLst/>
                        </a:rPr>
                        <a:t>i</a:t>
                      </a:r>
                      <a:r>
                        <a:rPr lang="en-US" sz="1600" kern="100" dirty="0">
                          <a:effectLst/>
                        </a:rPr>
                        <a:t>=1)</a:t>
                      </a:r>
                      <a:endParaRPr lang="zh-CN" sz="1600" kern="100" dirty="0">
                        <a:effectLst/>
                        <a:latin typeface="Calibri"/>
                        <a:ea typeface="宋体"/>
                        <a:cs typeface="Times New Roman"/>
                      </a:endParaRPr>
                    </a:p>
                  </a:txBody>
                  <a:tcPr marL="68580" marR="68580" marT="0" marB="0" anchor="ctr"/>
                </a:tc>
                <a:tc hMerge="1">
                  <a:txBody>
                    <a:bodyPr/>
                    <a:lstStyle/>
                    <a:p>
                      <a:endParaRPr lang="zh-CN" altLang="en-US"/>
                    </a:p>
                  </a:txBody>
                  <a:tcPr/>
                </a:tc>
                <a:tc gridSpan="2">
                  <a:txBody>
                    <a:bodyPr/>
                    <a:lstStyle/>
                    <a:p>
                      <a:pPr indent="266700" algn="ctr">
                        <a:spcAft>
                          <a:spcPts val="0"/>
                        </a:spcAft>
                      </a:pPr>
                      <a:r>
                        <a:rPr lang="zh-CN" sz="1600" kern="100" dirty="0">
                          <a:effectLst/>
                        </a:rPr>
                        <a:t>滞后二期</a:t>
                      </a:r>
                      <a:r>
                        <a:rPr lang="en-US" sz="1600" kern="100" dirty="0">
                          <a:effectLst/>
                        </a:rPr>
                        <a:t>(</a:t>
                      </a:r>
                      <a:r>
                        <a:rPr lang="en-US" sz="1600" kern="100" dirty="0" err="1">
                          <a:effectLst/>
                        </a:rPr>
                        <a:t>i</a:t>
                      </a:r>
                      <a:r>
                        <a:rPr lang="en-US" sz="1600" kern="100" dirty="0">
                          <a:effectLst/>
                        </a:rPr>
                        <a:t>=2)</a:t>
                      </a:r>
                      <a:endParaRPr lang="zh-CN" sz="1600" kern="100" dirty="0">
                        <a:effectLst/>
                        <a:latin typeface="Calibri"/>
                        <a:ea typeface="宋体"/>
                        <a:cs typeface="Times New Roman"/>
                      </a:endParaRPr>
                    </a:p>
                  </a:txBody>
                  <a:tcPr marL="68580" marR="68580" marT="0" marB="0" anchor="ctr"/>
                </a:tc>
                <a:tc hMerge="1">
                  <a:txBody>
                    <a:bodyPr/>
                    <a:lstStyle/>
                    <a:p>
                      <a:endParaRPr lang="zh-CN" altLang="en-US"/>
                    </a:p>
                  </a:txBody>
                  <a:tcPr/>
                </a:tc>
              </a:tr>
              <a:tr h="439249">
                <a:tc vMerge="1">
                  <a:txBody>
                    <a:bodyPr/>
                    <a:lstStyle/>
                    <a:p>
                      <a:endParaRPr lang="zh-CN" altLang="en-US"/>
                    </a:p>
                  </a:txBody>
                  <a:tcPr/>
                </a:tc>
                <a:tc>
                  <a:txBody>
                    <a:bodyPr/>
                    <a:lstStyle/>
                    <a:p>
                      <a:pPr indent="266700" algn="ctr">
                        <a:spcAft>
                          <a:spcPts val="0"/>
                        </a:spcAft>
                      </a:pPr>
                      <a:r>
                        <a:rPr lang="zh-CN" sz="1600" kern="100">
                          <a:effectLst/>
                        </a:rPr>
                        <a:t>系数</a:t>
                      </a:r>
                      <a:endParaRPr lang="zh-CN" sz="1600" kern="100">
                        <a:effectLst/>
                        <a:latin typeface="Calibri"/>
                        <a:ea typeface="宋体"/>
                        <a:cs typeface="Times New Roman"/>
                      </a:endParaRPr>
                    </a:p>
                  </a:txBody>
                  <a:tcPr marL="68580" marR="68580" marT="0" marB="0" anchor="ctr"/>
                </a:tc>
                <a:tc>
                  <a:txBody>
                    <a:bodyPr/>
                    <a:lstStyle/>
                    <a:p>
                      <a:pPr indent="266700" algn="ctr">
                        <a:spcAft>
                          <a:spcPts val="0"/>
                        </a:spcAft>
                      </a:pPr>
                      <a:r>
                        <a:rPr lang="en-US" sz="1600" kern="100" dirty="0">
                          <a:effectLst/>
                        </a:rPr>
                        <a:t>T</a:t>
                      </a:r>
                      <a:r>
                        <a:rPr lang="zh-CN" sz="1600" kern="100" dirty="0">
                          <a:effectLst/>
                        </a:rPr>
                        <a:t>值</a:t>
                      </a:r>
                      <a:endParaRPr lang="zh-CN" sz="1600" kern="100" dirty="0">
                        <a:effectLst/>
                        <a:latin typeface="Calibri"/>
                        <a:ea typeface="宋体"/>
                        <a:cs typeface="Times New Roman"/>
                      </a:endParaRPr>
                    </a:p>
                  </a:txBody>
                  <a:tcPr marL="68580" marR="68580" marT="0" marB="0" anchor="ctr"/>
                </a:tc>
                <a:tc>
                  <a:txBody>
                    <a:bodyPr/>
                    <a:lstStyle/>
                    <a:p>
                      <a:pPr indent="266700" algn="ctr">
                        <a:spcAft>
                          <a:spcPts val="0"/>
                        </a:spcAft>
                      </a:pPr>
                      <a:r>
                        <a:rPr lang="zh-CN" sz="1600" kern="100" dirty="0">
                          <a:effectLst/>
                        </a:rPr>
                        <a:t>系数</a:t>
                      </a:r>
                      <a:endParaRPr lang="zh-CN" sz="1600" kern="100" dirty="0">
                        <a:effectLst/>
                        <a:latin typeface="Calibri"/>
                        <a:ea typeface="宋体"/>
                        <a:cs typeface="Times New Roman"/>
                      </a:endParaRPr>
                    </a:p>
                  </a:txBody>
                  <a:tcPr marL="68580" marR="68580" marT="0" marB="0" anchor="ctr"/>
                </a:tc>
                <a:tc>
                  <a:txBody>
                    <a:bodyPr/>
                    <a:lstStyle/>
                    <a:p>
                      <a:pPr indent="266700" algn="ctr">
                        <a:spcAft>
                          <a:spcPts val="0"/>
                        </a:spcAft>
                      </a:pPr>
                      <a:r>
                        <a:rPr lang="en-US" sz="1600" kern="100">
                          <a:effectLst/>
                        </a:rPr>
                        <a:t>T</a:t>
                      </a:r>
                      <a:r>
                        <a:rPr lang="zh-CN" sz="1600" kern="100">
                          <a:effectLst/>
                        </a:rPr>
                        <a:t>值</a:t>
                      </a:r>
                      <a:endParaRPr lang="zh-CN" sz="1600" kern="100">
                        <a:effectLst/>
                        <a:latin typeface="Calibri"/>
                        <a:ea typeface="宋体"/>
                        <a:cs typeface="Times New Roman"/>
                      </a:endParaRPr>
                    </a:p>
                  </a:txBody>
                  <a:tcPr marL="68580" marR="68580" marT="0" marB="0" anchor="ctr"/>
                </a:tc>
                <a:tc>
                  <a:txBody>
                    <a:bodyPr/>
                    <a:lstStyle/>
                    <a:p>
                      <a:pPr indent="266700" algn="ctr">
                        <a:spcAft>
                          <a:spcPts val="0"/>
                        </a:spcAft>
                      </a:pPr>
                      <a:r>
                        <a:rPr lang="zh-CN" sz="1600" kern="100" dirty="0">
                          <a:effectLst/>
                        </a:rPr>
                        <a:t>系数</a:t>
                      </a:r>
                      <a:endParaRPr lang="zh-CN" sz="1600" kern="100" dirty="0">
                        <a:effectLst/>
                        <a:latin typeface="Calibri"/>
                        <a:ea typeface="宋体"/>
                        <a:cs typeface="Times New Roman"/>
                      </a:endParaRPr>
                    </a:p>
                  </a:txBody>
                  <a:tcPr marL="68580" marR="68580" marT="0" marB="0" anchor="ctr"/>
                </a:tc>
                <a:tc>
                  <a:txBody>
                    <a:bodyPr/>
                    <a:lstStyle/>
                    <a:p>
                      <a:pPr indent="266700" algn="ctr">
                        <a:spcAft>
                          <a:spcPts val="0"/>
                        </a:spcAft>
                      </a:pPr>
                      <a:r>
                        <a:rPr lang="en-US" sz="1600" kern="100">
                          <a:effectLst/>
                        </a:rPr>
                        <a:t>T</a:t>
                      </a:r>
                      <a:r>
                        <a:rPr lang="zh-CN" sz="1600" kern="100">
                          <a:effectLst/>
                        </a:rPr>
                        <a:t>值</a:t>
                      </a:r>
                      <a:endParaRPr lang="zh-CN" sz="1600" kern="100">
                        <a:effectLst/>
                        <a:latin typeface="Calibri"/>
                        <a:ea typeface="宋体"/>
                        <a:cs typeface="Times New Roman"/>
                      </a:endParaRPr>
                    </a:p>
                  </a:txBody>
                  <a:tcPr marL="68580" marR="68580" marT="0" marB="0" anchor="ctr"/>
                </a:tc>
              </a:tr>
              <a:tr h="439249">
                <a:tc>
                  <a:txBody>
                    <a:bodyPr/>
                    <a:lstStyle/>
                    <a:p>
                      <a:pPr algn="ctr" fontAlgn="ctr">
                        <a:spcAft>
                          <a:spcPts val="0"/>
                        </a:spcAft>
                      </a:pPr>
                      <a:r>
                        <a:rPr lang="en-US" sz="1600" kern="0">
                          <a:effectLst/>
                        </a:rPr>
                        <a:t>Patents(T-i)</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0.002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0.657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0.006* </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1.881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0.006** </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1.988 </a:t>
                      </a:r>
                      <a:endParaRPr lang="zh-CN" sz="1600" kern="100">
                        <a:effectLst/>
                        <a:latin typeface="Calibri"/>
                        <a:ea typeface="宋体"/>
                        <a:cs typeface="Times New Roman"/>
                      </a:endParaRPr>
                    </a:p>
                  </a:txBody>
                  <a:tcPr marL="68580" marR="68580" marT="0" marB="0" anchor="ctr"/>
                </a:tc>
              </a:tr>
              <a:tr h="439249">
                <a:tc>
                  <a:txBody>
                    <a:bodyPr/>
                    <a:lstStyle/>
                    <a:p>
                      <a:pPr algn="ctr" fontAlgn="ctr">
                        <a:spcAft>
                          <a:spcPts val="0"/>
                        </a:spcAft>
                      </a:pPr>
                      <a:r>
                        <a:rPr lang="en-US" sz="1600" kern="0">
                          <a:effectLst/>
                        </a:rPr>
                        <a:t>RD(T-i)</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0.386***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3.752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1.071*** </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10.138 </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1.219*** </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10.672 </a:t>
                      </a:r>
                      <a:endParaRPr lang="zh-CN" sz="1600" kern="100" dirty="0">
                        <a:effectLst/>
                        <a:latin typeface="Calibri"/>
                        <a:ea typeface="宋体"/>
                        <a:cs typeface="Times New Roman"/>
                      </a:endParaRPr>
                    </a:p>
                  </a:txBody>
                  <a:tcPr marL="68580" marR="68580" marT="0" marB="0" anchor="ctr"/>
                </a:tc>
              </a:tr>
              <a:tr h="439249">
                <a:tc>
                  <a:txBody>
                    <a:bodyPr/>
                    <a:lstStyle/>
                    <a:p>
                      <a:pPr algn="ctr" fontAlgn="ctr">
                        <a:spcAft>
                          <a:spcPts val="0"/>
                        </a:spcAft>
                      </a:pPr>
                      <a:r>
                        <a:rPr lang="en-US" sz="1600" kern="0">
                          <a:effectLst/>
                        </a:rPr>
                        <a:t>SG(T-1)</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0.002*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1.897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0.002*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1.902 </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0.002*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1.852 </a:t>
                      </a:r>
                      <a:endParaRPr lang="zh-CN" sz="1600" kern="100" dirty="0">
                        <a:effectLst/>
                        <a:latin typeface="Calibri"/>
                        <a:ea typeface="宋体"/>
                        <a:cs typeface="Times New Roman"/>
                      </a:endParaRPr>
                    </a:p>
                  </a:txBody>
                  <a:tcPr marL="68580" marR="68580" marT="0" marB="0" anchor="ctr"/>
                </a:tc>
              </a:tr>
              <a:tr h="439249">
                <a:tc>
                  <a:txBody>
                    <a:bodyPr/>
                    <a:lstStyle/>
                    <a:p>
                      <a:pPr algn="ctr" fontAlgn="ctr">
                        <a:spcAft>
                          <a:spcPts val="0"/>
                        </a:spcAft>
                      </a:pPr>
                      <a:r>
                        <a:rPr lang="en-US" sz="1600" kern="0">
                          <a:effectLst/>
                        </a:rPr>
                        <a:t>DEBT</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0.020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0.913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0.063***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2.837 </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0.064***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2.903 </a:t>
                      </a:r>
                      <a:endParaRPr lang="zh-CN" sz="1600" kern="100" dirty="0">
                        <a:effectLst/>
                        <a:latin typeface="Calibri"/>
                        <a:ea typeface="宋体"/>
                        <a:cs typeface="Times New Roman"/>
                      </a:endParaRPr>
                    </a:p>
                  </a:txBody>
                  <a:tcPr marL="68580" marR="68580" marT="0" marB="0" anchor="ctr"/>
                </a:tc>
              </a:tr>
              <a:tr h="439249">
                <a:tc>
                  <a:txBody>
                    <a:bodyPr/>
                    <a:lstStyle/>
                    <a:p>
                      <a:pPr algn="ctr" fontAlgn="ctr">
                        <a:spcAft>
                          <a:spcPts val="0"/>
                        </a:spcAft>
                      </a:pPr>
                      <a:r>
                        <a:rPr lang="en-US" sz="1600" kern="0">
                          <a:effectLst/>
                        </a:rPr>
                        <a:t>IND</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-0.034***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-3.476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-0.030***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-3.003 </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-0.029***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-2.952 </a:t>
                      </a:r>
                      <a:endParaRPr lang="zh-CN" sz="1600" kern="100" dirty="0">
                        <a:effectLst/>
                        <a:latin typeface="Calibri"/>
                        <a:ea typeface="宋体"/>
                        <a:cs typeface="Times New Roman"/>
                      </a:endParaRPr>
                    </a:p>
                  </a:txBody>
                  <a:tcPr marL="68580" marR="68580" marT="0" marB="0" anchor="ctr"/>
                </a:tc>
              </a:tr>
              <a:tr h="439249">
                <a:tc>
                  <a:txBody>
                    <a:bodyPr/>
                    <a:lstStyle/>
                    <a:p>
                      <a:pPr algn="ctr" fontAlgn="ctr">
                        <a:spcAft>
                          <a:spcPts val="0"/>
                        </a:spcAft>
                      </a:pPr>
                      <a:r>
                        <a:rPr lang="en-US" sz="1600" kern="0">
                          <a:effectLst/>
                        </a:rPr>
                        <a:t>C</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0.126***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8.935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0.094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6.747 </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0.094***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6.826 </a:t>
                      </a:r>
                      <a:endParaRPr lang="zh-CN" sz="1600" kern="100" dirty="0">
                        <a:effectLst/>
                        <a:latin typeface="Calibri"/>
                        <a:ea typeface="宋体"/>
                        <a:cs typeface="Times New Roman"/>
                      </a:endParaRPr>
                    </a:p>
                  </a:txBody>
                  <a:tcPr marL="68580" marR="68580" marT="0" marB="0" anchor="ctr"/>
                </a:tc>
              </a:tr>
              <a:tr h="439249">
                <a:tc>
                  <a:txBody>
                    <a:bodyPr/>
                    <a:lstStyle/>
                    <a:p>
                      <a:pPr indent="266700" algn="ctr">
                        <a:spcAft>
                          <a:spcPts val="0"/>
                        </a:spcAft>
                      </a:pPr>
                      <a:r>
                        <a:rPr lang="zh-CN" sz="1600" kern="100">
                          <a:effectLst/>
                        </a:rPr>
                        <a:t>拟合度</a:t>
                      </a:r>
                      <a:endParaRPr lang="zh-CN" sz="1600" kern="100">
                        <a:effectLst/>
                        <a:latin typeface="Calibri"/>
                        <a:ea typeface="宋体"/>
                        <a:cs typeface="Times New Roman"/>
                      </a:endParaRPr>
                    </a:p>
                  </a:txBody>
                  <a:tcPr marL="68580" marR="68580" marT="0" marB="0" anchor="ctr"/>
                </a:tc>
                <a:tc gridSpan="2">
                  <a:txBody>
                    <a:bodyPr/>
                    <a:lstStyle/>
                    <a:p>
                      <a:pPr algn="ctr" fontAlgn="ctr">
                        <a:spcAft>
                          <a:spcPts val="0"/>
                        </a:spcAft>
                      </a:pPr>
                      <a:r>
                        <a:rPr lang="en-US" sz="1600" kern="0">
                          <a:effectLst/>
                        </a:rPr>
                        <a:t>0.003 </a:t>
                      </a:r>
                      <a:endParaRPr lang="zh-CN" sz="1600" kern="100">
                        <a:effectLst/>
                        <a:latin typeface="Calibri"/>
                        <a:ea typeface="宋体"/>
                        <a:cs typeface="Times New Roman"/>
                      </a:endParaRPr>
                    </a:p>
                  </a:txBody>
                  <a:tcPr marL="68580" marR="68580" marT="0" marB="0" anchor="ctr"/>
                </a:tc>
                <a:tc hMerge="1">
                  <a:txBody>
                    <a:bodyPr/>
                    <a:lstStyle/>
                    <a:p>
                      <a:endParaRPr lang="zh-CN" altLang="en-US"/>
                    </a:p>
                  </a:txBody>
                  <a:tcPr/>
                </a:tc>
                <a:tc gridSpan="2">
                  <a:txBody>
                    <a:bodyPr/>
                    <a:lstStyle/>
                    <a:p>
                      <a:pPr algn="ctr" fontAlgn="ctr">
                        <a:spcAft>
                          <a:spcPts val="0"/>
                        </a:spcAft>
                      </a:pPr>
                      <a:r>
                        <a:rPr lang="en-US" sz="1600" kern="0" dirty="0">
                          <a:effectLst/>
                        </a:rPr>
                        <a:t>0.012 </a:t>
                      </a:r>
                      <a:endParaRPr lang="zh-CN" sz="1600" kern="100" dirty="0">
                        <a:effectLst/>
                        <a:latin typeface="Calibri"/>
                        <a:ea typeface="宋体"/>
                        <a:cs typeface="Times New Roman"/>
                      </a:endParaRPr>
                    </a:p>
                  </a:txBody>
                  <a:tcPr marL="68580" marR="68580" marT="0" marB="0" anchor="ctr"/>
                </a:tc>
                <a:tc hMerge="1">
                  <a:txBody>
                    <a:bodyPr/>
                    <a:lstStyle/>
                    <a:p>
                      <a:endParaRPr lang="zh-CN" altLang="en-US"/>
                    </a:p>
                  </a:txBody>
                  <a:tcPr/>
                </a:tc>
                <a:tc gridSpan="2">
                  <a:txBody>
                    <a:bodyPr/>
                    <a:lstStyle/>
                    <a:p>
                      <a:pPr algn="ctr" fontAlgn="ctr">
                        <a:spcAft>
                          <a:spcPts val="0"/>
                        </a:spcAft>
                      </a:pPr>
                      <a:r>
                        <a:rPr lang="en-US" sz="1600" kern="0" dirty="0">
                          <a:effectLst/>
                        </a:rPr>
                        <a:t>0.014 </a:t>
                      </a:r>
                      <a:endParaRPr lang="zh-CN" sz="1600" kern="100" dirty="0">
                        <a:effectLst/>
                        <a:latin typeface="Calibri"/>
                        <a:ea typeface="宋体"/>
                        <a:cs typeface="Times New Roman"/>
                      </a:endParaRPr>
                    </a:p>
                  </a:txBody>
                  <a:tcPr marL="68580" marR="68580" marT="0" marB="0" anchor="ctr"/>
                </a:tc>
                <a:tc hMerge="1">
                  <a:txBody>
                    <a:bodyPr/>
                    <a:lstStyle/>
                    <a:p>
                      <a:endParaRPr lang="zh-CN" altLang="en-US"/>
                    </a:p>
                  </a:txBody>
                  <a:tcPr/>
                </a:tc>
              </a:tr>
              <a:tr h="439249">
                <a:tc>
                  <a:txBody>
                    <a:bodyPr/>
                    <a:lstStyle/>
                    <a:p>
                      <a:pPr indent="266700" algn="ctr">
                        <a:spcAft>
                          <a:spcPts val="0"/>
                        </a:spcAft>
                      </a:pPr>
                      <a:r>
                        <a:rPr lang="en-US" sz="1600" kern="100">
                          <a:effectLst/>
                        </a:rPr>
                        <a:t>F</a:t>
                      </a:r>
                      <a:r>
                        <a:rPr lang="zh-CN" sz="1600" kern="100">
                          <a:effectLst/>
                        </a:rPr>
                        <a:t>检验</a:t>
                      </a:r>
                      <a:endParaRPr lang="zh-CN" sz="1600" kern="100">
                        <a:effectLst/>
                        <a:latin typeface="Calibri"/>
                        <a:ea typeface="宋体"/>
                        <a:cs typeface="Times New Roman"/>
                      </a:endParaRPr>
                    </a:p>
                  </a:txBody>
                  <a:tcPr marL="68580" marR="68580" marT="0" marB="0" anchor="ctr"/>
                </a:tc>
                <a:tc gridSpan="2">
                  <a:txBody>
                    <a:bodyPr/>
                    <a:lstStyle/>
                    <a:p>
                      <a:pPr algn="ctr" fontAlgn="ctr">
                        <a:spcAft>
                          <a:spcPts val="0"/>
                        </a:spcAft>
                      </a:pPr>
                      <a:r>
                        <a:rPr lang="en-US" sz="1600" kern="0">
                          <a:effectLst/>
                        </a:rPr>
                        <a:t>5.945 </a:t>
                      </a:r>
                      <a:endParaRPr lang="zh-CN" sz="1600" kern="100">
                        <a:effectLst/>
                        <a:latin typeface="Calibri"/>
                        <a:ea typeface="宋体"/>
                        <a:cs typeface="Times New Roman"/>
                      </a:endParaRPr>
                    </a:p>
                  </a:txBody>
                  <a:tcPr marL="68580" marR="68580" marT="0" marB="0" anchor="ctr"/>
                </a:tc>
                <a:tc hMerge="1">
                  <a:txBody>
                    <a:bodyPr/>
                    <a:lstStyle/>
                    <a:p>
                      <a:endParaRPr lang="zh-CN" altLang="en-US"/>
                    </a:p>
                  </a:txBody>
                  <a:tcPr/>
                </a:tc>
                <a:tc gridSpan="2">
                  <a:txBody>
                    <a:bodyPr/>
                    <a:lstStyle/>
                    <a:p>
                      <a:pPr algn="ctr" fontAlgn="ctr">
                        <a:spcAft>
                          <a:spcPts val="0"/>
                        </a:spcAft>
                      </a:pPr>
                      <a:r>
                        <a:rPr lang="en-US" sz="1600" kern="0">
                          <a:effectLst/>
                        </a:rPr>
                        <a:t>23.402 </a:t>
                      </a:r>
                      <a:endParaRPr lang="zh-CN" sz="1600" kern="100">
                        <a:effectLst/>
                        <a:latin typeface="Calibri"/>
                        <a:ea typeface="宋体"/>
                        <a:cs typeface="Times New Roman"/>
                      </a:endParaRPr>
                    </a:p>
                  </a:txBody>
                  <a:tcPr marL="68580" marR="68580" marT="0" marB="0" anchor="ctr"/>
                </a:tc>
                <a:tc hMerge="1">
                  <a:txBody>
                    <a:bodyPr/>
                    <a:lstStyle/>
                    <a:p>
                      <a:endParaRPr lang="zh-CN" altLang="en-US"/>
                    </a:p>
                  </a:txBody>
                  <a:tcPr/>
                </a:tc>
                <a:tc gridSpan="2">
                  <a:txBody>
                    <a:bodyPr/>
                    <a:lstStyle/>
                    <a:p>
                      <a:pPr algn="ctr" fontAlgn="ctr">
                        <a:spcAft>
                          <a:spcPts val="0"/>
                        </a:spcAft>
                      </a:pPr>
                      <a:r>
                        <a:rPr lang="en-US" sz="1600" kern="0" dirty="0">
                          <a:effectLst/>
                        </a:rPr>
                        <a:t>25.820 </a:t>
                      </a:r>
                      <a:endParaRPr lang="zh-CN" sz="1600" kern="100" dirty="0">
                        <a:effectLst/>
                        <a:latin typeface="Calibri"/>
                        <a:ea typeface="宋体"/>
                        <a:cs typeface="Times New Roman"/>
                      </a:endParaRPr>
                    </a:p>
                  </a:txBody>
                  <a:tcPr marL="68580" marR="68580" marT="0" marB="0" anchor="ctr"/>
                </a:tc>
                <a:tc hMerge="1">
                  <a:txBody>
                    <a:bodyPr/>
                    <a:lstStyle/>
                    <a:p>
                      <a:endParaRPr lang="zh-CN" altLang="en-US"/>
                    </a:p>
                  </a:txBody>
                  <a:tcPr/>
                </a:tc>
              </a:tr>
            </a:tbl>
          </a:graphicData>
        </a:graphic>
      </p:graphicFrame>
    </p:spTree>
    <p:extLst>
      <p:ext uri="{BB962C8B-B14F-4D97-AF65-F5344CB8AC3E}">
        <p14:creationId xmlns:p14="http://schemas.microsoft.com/office/powerpoint/2010/main" val="1056863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32656"/>
            <a:ext cx="8229600" cy="1143000"/>
          </a:xfrm>
        </p:spPr>
        <p:txBody>
          <a:bodyPr>
            <a:normAutofit/>
          </a:bodyPr>
          <a:lstStyle/>
          <a:p>
            <a:r>
              <a:rPr lang="zh-CN" altLang="zh-CN" sz="2800" dirty="0"/>
              <a:t/>
            </a:r>
            <a:br>
              <a:rPr lang="zh-CN" altLang="zh-CN" sz="2800" dirty="0"/>
            </a:br>
            <a:endParaRPr lang="zh-CN" altLang="en-US" sz="28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966468367"/>
              </p:ext>
            </p:extLst>
          </p:nvPr>
        </p:nvGraphicFramePr>
        <p:xfrm>
          <a:off x="683566" y="1628803"/>
          <a:ext cx="7848873" cy="4680516"/>
        </p:xfrm>
        <a:graphic>
          <a:graphicData uri="http://schemas.openxmlformats.org/drawingml/2006/table">
            <a:tbl>
              <a:tblPr firstRow="1" firstCol="1" bandRow="1">
                <a:tableStyleId>{5C22544A-7EE6-4342-B048-85BDC9FD1C3A}</a:tableStyleId>
              </a:tblPr>
              <a:tblGrid>
                <a:gridCol w="1249563"/>
                <a:gridCol w="1098658"/>
                <a:gridCol w="1098658"/>
                <a:gridCol w="1098658"/>
                <a:gridCol w="1098658"/>
                <a:gridCol w="1102339"/>
                <a:gridCol w="1102339"/>
              </a:tblGrid>
              <a:tr h="390043">
                <a:tc rowSpan="2">
                  <a:txBody>
                    <a:bodyPr/>
                    <a:lstStyle/>
                    <a:p>
                      <a:pPr indent="266700" algn="ctr">
                        <a:spcAft>
                          <a:spcPts val="0"/>
                        </a:spcAft>
                      </a:pPr>
                      <a:r>
                        <a:rPr lang="zh-CN" sz="1600" kern="100" dirty="0">
                          <a:effectLst/>
                        </a:rPr>
                        <a:t>变量</a:t>
                      </a:r>
                      <a:endParaRPr lang="zh-CN" sz="1600" kern="100" dirty="0">
                        <a:effectLst/>
                        <a:latin typeface="Calibri"/>
                        <a:ea typeface="宋体"/>
                        <a:cs typeface="Times New Roman"/>
                      </a:endParaRPr>
                    </a:p>
                  </a:txBody>
                  <a:tcPr marL="68580" marR="68580" marT="0" marB="0" anchor="ctr"/>
                </a:tc>
                <a:tc gridSpan="2">
                  <a:txBody>
                    <a:bodyPr/>
                    <a:lstStyle/>
                    <a:p>
                      <a:pPr indent="266700" algn="ctr">
                        <a:spcAft>
                          <a:spcPts val="0"/>
                        </a:spcAft>
                      </a:pPr>
                      <a:r>
                        <a:rPr lang="zh-CN" sz="1600" kern="100" dirty="0">
                          <a:effectLst/>
                        </a:rPr>
                        <a:t>当期变量</a:t>
                      </a:r>
                      <a:r>
                        <a:rPr lang="en-US" sz="1600" kern="100" dirty="0">
                          <a:effectLst/>
                        </a:rPr>
                        <a:t>(</a:t>
                      </a:r>
                      <a:r>
                        <a:rPr lang="en-US" sz="1600" kern="100" dirty="0" err="1">
                          <a:effectLst/>
                        </a:rPr>
                        <a:t>i</a:t>
                      </a:r>
                      <a:r>
                        <a:rPr lang="en-US" sz="1600" kern="100" dirty="0">
                          <a:effectLst/>
                        </a:rPr>
                        <a:t>=0)</a:t>
                      </a:r>
                      <a:endParaRPr lang="zh-CN" sz="1600" kern="100" dirty="0">
                        <a:effectLst/>
                        <a:latin typeface="Calibri"/>
                        <a:ea typeface="宋体"/>
                        <a:cs typeface="Times New Roman"/>
                      </a:endParaRPr>
                    </a:p>
                  </a:txBody>
                  <a:tcPr marL="68580" marR="68580" marT="0" marB="0" anchor="ctr"/>
                </a:tc>
                <a:tc hMerge="1">
                  <a:txBody>
                    <a:bodyPr/>
                    <a:lstStyle/>
                    <a:p>
                      <a:endParaRPr lang="zh-CN" altLang="en-US"/>
                    </a:p>
                  </a:txBody>
                  <a:tcPr/>
                </a:tc>
                <a:tc gridSpan="2">
                  <a:txBody>
                    <a:bodyPr/>
                    <a:lstStyle/>
                    <a:p>
                      <a:pPr indent="266700" algn="ctr">
                        <a:spcAft>
                          <a:spcPts val="0"/>
                        </a:spcAft>
                      </a:pPr>
                      <a:r>
                        <a:rPr lang="zh-CN" sz="1600" kern="100">
                          <a:effectLst/>
                        </a:rPr>
                        <a:t>滞后一期</a:t>
                      </a:r>
                      <a:r>
                        <a:rPr lang="en-US" sz="1600" kern="100">
                          <a:effectLst/>
                        </a:rPr>
                        <a:t>(i=1)</a:t>
                      </a:r>
                      <a:endParaRPr lang="zh-CN" sz="1600" kern="100">
                        <a:effectLst/>
                        <a:latin typeface="Calibri"/>
                        <a:ea typeface="宋体"/>
                        <a:cs typeface="Times New Roman"/>
                      </a:endParaRPr>
                    </a:p>
                  </a:txBody>
                  <a:tcPr marL="68580" marR="68580" marT="0" marB="0" anchor="ctr"/>
                </a:tc>
                <a:tc hMerge="1">
                  <a:txBody>
                    <a:bodyPr/>
                    <a:lstStyle/>
                    <a:p>
                      <a:endParaRPr lang="zh-CN" altLang="en-US"/>
                    </a:p>
                  </a:txBody>
                  <a:tcPr/>
                </a:tc>
                <a:tc gridSpan="2">
                  <a:txBody>
                    <a:bodyPr/>
                    <a:lstStyle/>
                    <a:p>
                      <a:pPr indent="266700" algn="ctr">
                        <a:spcAft>
                          <a:spcPts val="0"/>
                        </a:spcAft>
                      </a:pPr>
                      <a:r>
                        <a:rPr lang="zh-CN" sz="1600" kern="100">
                          <a:effectLst/>
                        </a:rPr>
                        <a:t>滞后二期</a:t>
                      </a:r>
                      <a:r>
                        <a:rPr lang="en-US" sz="1600" kern="100">
                          <a:effectLst/>
                        </a:rPr>
                        <a:t>(i=2)</a:t>
                      </a:r>
                      <a:endParaRPr lang="zh-CN" sz="1600" kern="100">
                        <a:effectLst/>
                        <a:latin typeface="Calibri"/>
                        <a:ea typeface="宋体"/>
                        <a:cs typeface="Times New Roman"/>
                      </a:endParaRPr>
                    </a:p>
                  </a:txBody>
                  <a:tcPr marL="68580" marR="68580" marT="0" marB="0" anchor="ctr"/>
                </a:tc>
                <a:tc hMerge="1">
                  <a:txBody>
                    <a:bodyPr/>
                    <a:lstStyle/>
                    <a:p>
                      <a:endParaRPr lang="zh-CN" altLang="en-US"/>
                    </a:p>
                  </a:txBody>
                  <a:tcPr/>
                </a:tc>
              </a:tr>
              <a:tr h="390043">
                <a:tc vMerge="1">
                  <a:txBody>
                    <a:bodyPr/>
                    <a:lstStyle/>
                    <a:p>
                      <a:endParaRPr lang="zh-CN" altLang="en-US"/>
                    </a:p>
                  </a:txBody>
                  <a:tcPr/>
                </a:tc>
                <a:tc>
                  <a:txBody>
                    <a:bodyPr/>
                    <a:lstStyle/>
                    <a:p>
                      <a:pPr indent="266700" algn="ctr">
                        <a:spcAft>
                          <a:spcPts val="0"/>
                        </a:spcAft>
                      </a:pPr>
                      <a:r>
                        <a:rPr lang="zh-CN" sz="1600" kern="100">
                          <a:effectLst/>
                        </a:rPr>
                        <a:t>系数</a:t>
                      </a:r>
                      <a:endParaRPr lang="zh-CN" sz="1600" kern="100">
                        <a:effectLst/>
                        <a:latin typeface="Calibri"/>
                        <a:ea typeface="宋体"/>
                        <a:cs typeface="Times New Roman"/>
                      </a:endParaRPr>
                    </a:p>
                  </a:txBody>
                  <a:tcPr marL="68580" marR="68580" marT="0" marB="0" anchor="ctr"/>
                </a:tc>
                <a:tc>
                  <a:txBody>
                    <a:bodyPr/>
                    <a:lstStyle/>
                    <a:p>
                      <a:pPr indent="266700" algn="ctr">
                        <a:spcAft>
                          <a:spcPts val="0"/>
                        </a:spcAft>
                      </a:pPr>
                      <a:r>
                        <a:rPr lang="en-US" sz="1600" kern="100" dirty="0">
                          <a:effectLst/>
                        </a:rPr>
                        <a:t>T</a:t>
                      </a:r>
                      <a:r>
                        <a:rPr lang="zh-CN" sz="1600" kern="100" dirty="0">
                          <a:effectLst/>
                        </a:rPr>
                        <a:t>值</a:t>
                      </a:r>
                      <a:endParaRPr lang="zh-CN" sz="1600" kern="100" dirty="0">
                        <a:effectLst/>
                        <a:latin typeface="Calibri"/>
                        <a:ea typeface="宋体"/>
                        <a:cs typeface="Times New Roman"/>
                      </a:endParaRPr>
                    </a:p>
                  </a:txBody>
                  <a:tcPr marL="68580" marR="68580" marT="0" marB="0" anchor="ctr"/>
                </a:tc>
                <a:tc>
                  <a:txBody>
                    <a:bodyPr/>
                    <a:lstStyle/>
                    <a:p>
                      <a:pPr indent="266700" algn="ctr">
                        <a:spcAft>
                          <a:spcPts val="0"/>
                        </a:spcAft>
                      </a:pPr>
                      <a:r>
                        <a:rPr lang="zh-CN" sz="1600" kern="100" dirty="0">
                          <a:effectLst/>
                        </a:rPr>
                        <a:t>系数</a:t>
                      </a:r>
                      <a:endParaRPr lang="zh-CN" sz="1600" kern="100" dirty="0">
                        <a:effectLst/>
                        <a:latin typeface="Calibri"/>
                        <a:ea typeface="宋体"/>
                        <a:cs typeface="Times New Roman"/>
                      </a:endParaRPr>
                    </a:p>
                  </a:txBody>
                  <a:tcPr marL="68580" marR="68580" marT="0" marB="0" anchor="ctr"/>
                </a:tc>
                <a:tc>
                  <a:txBody>
                    <a:bodyPr/>
                    <a:lstStyle/>
                    <a:p>
                      <a:pPr indent="266700" algn="ctr">
                        <a:spcAft>
                          <a:spcPts val="0"/>
                        </a:spcAft>
                      </a:pPr>
                      <a:r>
                        <a:rPr lang="en-US" sz="1600" kern="100">
                          <a:effectLst/>
                        </a:rPr>
                        <a:t>T</a:t>
                      </a:r>
                      <a:r>
                        <a:rPr lang="zh-CN" sz="1600" kern="100">
                          <a:effectLst/>
                        </a:rPr>
                        <a:t>值</a:t>
                      </a:r>
                      <a:endParaRPr lang="zh-CN" sz="1600" kern="100">
                        <a:effectLst/>
                        <a:latin typeface="Calibri"/>
                        <a:ea typeface="宋体"/>
                        <a:cs typeface="Times New Roman"/>
                      </a:endParaRPr>
                    </a:p>
                  </a:txBody>
                  <a:tcPr marL="68580" marR="68580" marT="0" marB="0" anchor="ctr"/>
                </a:tc>
                <a:tc>
                  <a:txBody>
                    <a:bodyPr/>
                    <a:lstStyle/>
                    <a:p>
                      <a:pPr indent="266700" algn="ctr">
                        <a:spcAft>
                          <a:spcPts val="0"/>
                        </a:spcAft>
                      </a:pPr>
                      <a:r>
                        <a:rPr lang="zh-CN" sz="1600" kern="100">
                          <a:effectLst/>
                        </a:rPr>
                        <a:t>系数</a:t>
                      </a:r>
                      <a:endParaRPr lang="zh-CN" sz="1600" kern="100">
                        <a:effectLst/>
                        <a:latin typeface="Calibri"/>
                        <a:ea typeface="宋体"/>
                        <a:cs typeface="Times New Roman"/>
                      </a:endParaRPr>
                    </a:p>
                  </a:txBody>
                  <a:tcPr marL="68580" marR="68580" marT="0" marB="0" anchor="ctr"/>
                </a:tc>
                <a:tc>
                  <a:txBody>
                    <a:bodyPr/>
                    <a:lstStyle/>
                    <a:p>
                      <a:pPr indent="266700" algn="ctr">
                        <a:spcAft>
                          <a:spcPts val="0"/>
                        </a:spcAft>
                      </a:pPr>
                      <a:r>
                        <a:rPr lang="en-US" sz="1600" kern="100">
                          <a:effectLst/>
                        </a:rPr>
                        <a:t>T</a:t>
                      </a:r>
                      <a:r>
                        <a:rPr lang="zh-CN" sz="1600" kern="100">
                          <a:effectLst/>
                        </a:rPr>
                        <a:t>值</a:t>
                      </a:r>
                      <a:endParaRPr lang="zh-CN" sz="1600" kern="100">
                        <a:effectLst/>
                        <a:latin typeface="Calibri"/>
                        <a:ea typeface="宋体"/>
                        <a:cs typeface="Times New Roman"/>
                      </a:endParaRPr>
                    </a:p>
                  </a:txBody>
                  <a:tcPr marL="68580" marR="68580" marT="0" marB="0" anchor="ctr"/>
                </a:tc>
              </a:tr>
              <a:tr h="390043">
                <a:tc>
                  <a:txBody>
                    <a:bodyPr/>
                    <a:lstStyle/>
                    <a:p>
                      <a:pPr algn="ctr" fontAlgn="ctr">
                        <a:spcAft>
                          <a:spcPts val="0"/>
                        </a:spcAft>
                      </a:pPr>
                      <a:r>
                        <a:rPr lang="en-US" sz="1600" kern="0">
                          <a:effectLst/>
                        </a:rPr>
                        <a:t>PATE1(T-i)</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0.006***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7.274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0.007***</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8.107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0.008***</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9.976 </a:t>
                      </a:r>
                      <a:endParaRPr lang="zh-CN" sz="1600" kern="100">
                        <a:effectLst/>
                        <a:latin typeface="Calibri"/>
                        <a:ea typeface="宋体"/>
                        <a:cs typeface="Times New Roman"/>
                      </a:endParaRPr>
                    </a:p>
                  </a:txBody>
                  <a:tcPr marL="68580" marR="68580" marT="0" marB="0" anchor="ctr"/>
                </a:tc>
              </a:tr>
              <a:tr h="390043">
                <a:tc>
                  <a:txBody>
                    <a:bodyPr/>
                    <a:lstStyle/>
                    <a:p>
                      <a:pPr algn="ctr" fontAlgn="ctr">
                        <a:spcAft>
                          <a:spcPts val="0"/>
                        </a:spcAft>
                      </a:pPr>
                      <a:r>
                        <a:rPr lang="en-US" sz="1600" kern="0">
                          <a:effectLst/>
                        </a:rPr>
                        <a:t>PATE2(T-i)</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0.001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0.928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0.003***</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3.856 </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0.004***</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4.630 </a:t>
                      </a:r>
                      <a:endParaRPr lang="zh-CN" sz="1600" kern="100">
                        <a:effectLst/>
                        <a:latin typeface="Calibri"/>
                        <a:ea typeface="宋体"/>
                        <a:cs typeface="Times New Roman"/>
                      </a:endParaRPr>
                    </a:p>
                  </a:txBody>
                  <a:tcPr marL="68580" marR="68580" marT="0" marB="0" anchor="ctr"/>
                </a:tc>
              </a:tr>
              <a:tr h="390043">
                <a:tc>
                  <a:txBody>
                    <a:bodyPr/>
                    <a:lstStyle/>
                    <a:p>
                      <a:pPr algn="ctr" fontAlgn="ctr">
                        <a:spcAft>
                          <a:spcPts val="0"/>
                        </a:spcAft>
                      </a:pPr>
                      <a:r>
                        <a:rPr lang="en-US" sz="1600" kern="0">
                          <a:effectLst/>
                        </a:rPr>
                        <a:t>PATE3(T-i)</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0.007***</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4.296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0.008***</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5.236 </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0.006***</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3.865 </a:t>
                      </a:r>
                      <a:endParaRPr lang="zh-CN" sz="1600" kern="100">
                        <a:effectLst/>
                        <a:latin typeface="Calibri"/>
                        <a:ea typeface="宋体"/>
                        <a:cs typeface="Times New Roman"/>
                      </a:endParaRPr>
                    </a:p>
                  </a:txBody>
                  <a:tcPr marL="68580" marR="68580" marT="0" marB="0" anchor="ctr"/>
                </a:tc>
              </a:tr>
              <a:tr h="390043">
                <a:tc>
                  <a:txBody>
                    <a:bodyPr/>
                    <a:lstStyle/>
                    <a:p>
                      <a:pPr algn="ctr" fontAlgn="ctr">
                        <a:spcAft>
                          <a:spcPts val="0"/>
                        </a:spcAft>
                      </a:pPr>
                      <a:r>
                        <a:rPr lang="en-US" sz="1600" kern="0">
                          <a:effectLst/>
                        </a:rPr>
                        <a:t>V1</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0.432***</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42.682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0.431***</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42.652 </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0.429***</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42.486 </a:t>
                      </a:r>
                      <a:endParaRPr lang="zh-CN" sz="1600" kern="100">
                        <a:effectLst/>
                        <a:latin typeface="Calibri"/>
                        <a:ea typeface="宋体"/>
                        <a:cs typeface="Times New Roman"/>
                      </a:endParaRPr>
                    </a:p>
                  </a:txBody>
                  <a:tcPr marL="68580" marR="68580" marT="0" marB="0" anchor="ctr"/>
                </a:tc>
              </a:tr>
              <a:tr h="390043">
                <a:tc>
                  <a:txBody>
                    <a:bodyPr/>
                    <a:lstStyle/>
                    <a:p>
                      <a:pPr algn="ctr" fontAlgn="ctr">
                        <a:spcAft>
                          <a:spcPts val="0"/>
                        </a:spcAft>
                      </a:pPr>
                      <a:r>
                        <a:rPr lang="en-US" sz="1600" kern="0">
                          <a:effectLst/>
                        </a:rPr>
                        <a:t>SIZE</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-0.280***</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-12.884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-0.292***</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-13.415 </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-0.297***</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-13.698 </a:t>
                      </a:r>
                      <a:endParaRPr lang="zh-CN" sz="1600" kern="100">
                        <a:effectLst/>
                        <a:latin typeface="Calibri"/>
                        <a:ea typeface="宋体"/>
                        <a:cs typeface="Times New Roman"/>
                      </a:endParaRPr>
                    </a:p>
                  </a:txBody>
                  <a:tcPr marL="68580" marR="68580" marT="0" marB="0" anchor="ctr"/>
                </a:tc>
              </a:tr>
              <a:tr h="390043">
                <a:tc>
                  <a:txBody>
                    <a:bodyPr/>
                    <a:lstStyle/>
                    <a:p>
                      <a:pPr algn="ctr" fontAlgn="ctr">
                        <a:spcAft>
                          <a:spcPts val="0"/>
                        </a:spcAft>
                      </a:pPr>
                      <a:r>
                        <a:rPr lang="en-US" sz="1600" kern="0">
                          <a:effectLst/>
                        </a:rPr>
                        <a:t>DEBT</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-2.477***</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-16.859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-2.422***</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-16.497 </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-2.402***</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-16.398 </a:t>
                      </a:r>
                      <a:endParaRPr lang="zh-CN" sz="1600" kern="100">
                        <a:effectLst/>
                        <a:latin typeface="Calibri"/>
                        <a:ea typeface="宋体"/>
                        <a:cs typeface="Times New Roman"/>
                      </a:endParaRPr>
                    </a:p>
                  </a:txBody>
                  <a:tcPr marL="68580" marR="68580" marT="0" marB="0" anchor="ctr"/>
                </a:tc>
              </a:tr>
              <a:tr h="390043">
                <a:tc>
                  <a:txBody>
                    <a:bodyPr/>
                    <a:lstStyle/>
                    <a:p>
                      <a:pPr algn="ctr" fontAlgn="ctr">
                        <a:spcAft>
                          <a:spcPts val="0"/>
                        </a:spcAft>
                      </a:pPr>
                      <a:r>
                        <a:rPr lang="en-US" sz="1600" kern="0">
                          <a:effectLst/>
                        </a:rPr>
                        <a:t>IND</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-0.482***</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-7.853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-0.549***</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-8.931 </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-0.576***</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-9.366 </a:t>
                      </a:r>
                      <a:endParaRPr lang="zh-CN" sz="1600" kern="100">
                        <a:effectLst/>
                        <a:latin typeface="Calibri"/>
                        <a:ea typeface="宋体"/>
                        <a:cs typeface="Times New Roman"/>
                      </a:endParaRPr>
                    </a:p>
                  </a:txBody>
                  <a:tcPr marL="68580" marR="68580" marT="0" marB="0" anchor="ctr"/>
                </a:tc>
              </a:tr>
              <a:tr h="390043">
                <a:tc>
                  <a:txBody>
                    <a:bodyPr/>
                    <a:lstStyle/>
                    <a:p>
                      <a:pPr algn="ctr" fontAlgn="ctr">
                        <a:spcAft>
                          <a:spcPts val="0"/>
                        </a:spcAft>
                      </a:pPr>
                      <a:r>
                        <a:rPr lang="en-US" sz="1600" kern="0">
                          <a:effectLst/>
                        </a:rPr>
                        <a:t>C</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8.858***</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19.516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9.044***</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19.943 </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9.139***</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20.185 </a:t>
                      </a:r>
                      <a:endParaRPr lang="zh-CN" sz="1600" kern="100">
                        <a:effectLst/>
                        <a:latin typeface="Calibri"/>
                        <a:ea typeface="宋体"/>
                        <a:cs typeface="Times New Roman"/>
                      </a:endParaRPr>
                    </a:p>
                  </a:txBody>
                  <a:tcPr marL="68580" marR="68580" marT="0" marB="0" anchor="ctr"/>
                </a:tc>
              </a:tr>
              <a:tr h="390043">
                <a:tc>
                  <a:txBody>
                    <a:bodyPr/>
                    <a:lstStyle/>
                    <a:p>
                      <a:pPr indent="266700" algn="ctr">
                        <a:spcAft>
                          <a:spcPts val="0"/>
                        </a:spcAft>
                      </a:pPr>
                      <a:r>
                        <a:rPr lang="zh-CN" sz="1600" kern="100">
                          <a:effectLst/>
                        </a:rPr>
                        <a:t>拟合度</a:t>
                      </a:r>
                      <a:endParaRPr lang="zh-CN" sz="1600" kern="100">
                        <a:effectLst/>
                        <a:latin typeface="Calibri"/>
                        <a:ea typeface="宋体"/>
                        <a:cs typeface="Times New Roman"/>
                      </a:endParaRPr>
                    </a:p>
                  </a:txBody>
                  <a:tcPr marL="68580" marR="68580" marT="0" marB="0" anchor="ctr"/>
                </a:tc>
                <a:tc gridSpan="2">
                  <a:txBody>
                    <a:bodyPr/>
                    <a:lstStyle/>
                    <a:p>
                      <a:pPr algn="ctr" fontAlgn="ctr">
                        <a:spcAft>
                          <a:spcPts val="0"/>
                        </a:spcAft>
                      </a:pPr>
                      <a:r>
                        <a:rPr lang="en-US" sz="1600" kern="0">
                          <a:effectLst/>
                        </a:rPr>
                        <a:t>0.273 </a:t>
                      </a:r>
                      <a:endParaRPr lang="zh-CN" sz="1600" kern="100">
                        <a:effectLst/>
                        <a:latin typeface="Calibri"/>
                        <a:ea typeface="宋体"/>
                        <a:cs typeface="Times New Roman"/>
                      </a:endParaRPr>
                    </a:p>
                  </a:txBody>
                  <a:tcPr marL="68580" marR="68580" marT="0" marB="0" anchor="ctr"/>
                </a:tc>
                <a:tc hMerge="1">
                  <a:txBody>
                    <a:bodyPr/>
                    <a:lstStyle/>
                    <a:p>
                      <a:endParaRPr lang="zh-CN" altLang="en-US"/>
                    </a:p>
                  </a:txBody>
                  <a:tcPr/>
                </a:tc>
                <a:tc gridSpan="2">
                  <a:txBody>
                    <a:bodyPr/>
                    <a:lstStyle/>
                    <a:p>
                      <a:pPr algn="ctr" fontAlgn="ctr">
                        <a:spcAft>
                          <a:spcPts val="0"/>
                        </a:spcAft>
                      </a:pPr>
                      <a:r>
                        <a:rPr lang="en-US" sz="1600" kern="0" dirty="0">
                          <a:effectLst/>
                        </a:rPr>
                        <a:t>0.276 </a:t>
                      </a:r>
                      <a:endParaRPr lang="zh-CN" sz="1600" kern="100" dirty="0">
                        <a:effectLst/>
                        <a:latin typeface="Calibri"/>
                        <a:ea typeface="宋体"/>
                        <a:cs typeface="Times New Roman"/>
                      </a:endParaRPr>
                    </a:p>
                  </a:txBody>
                  <a:tcPr marL="68580" marR="68580" marT="0" marB="0" anchor="ctr"/>
                </a:tc>
                <a:tc hMerge="1">
                  <a:txBody>
                    <a:bodyPr/>
                    <a:lstStyle/>
                    <a:p>
                      <a:endParaRPr lang="zh-CN" altLang="en-US"/>
                    </a:p>
                  </a:txBody>
                  <a:tcPr/>
                </a:tc>
                <a:tc gridSpan="2">
                  <a:txBody>
                    <a:bodyPr/>
                    <a:lstStyle/>
                    <a:p>
                      <a:pPr algn="ctr" fontAlgn="ctr">
                        <a:spcAft>
                          <a:spcPts val="0"/>
                        </a:spcAft>
                      </a:pPr>
                      <a:r>
                        <a:rPr lang="en-US" sz="1600" kern="0" dirty="0">
                          <a:effectLst/>
                        </a:rPr>
                        <a:t>0.278 </a:t>
                      </a:r>
                      <a:endParaRPr lang="zh-CN" sz="1600" kern="100" dirty="0">
                        <a:effectLst/>
                        <a:latin typeface="Calibri"/>
                        <a:ea typeface="宋体"/>
                        <a:cs typeface="Times New Roman"/>
                      </a:endParaRPr>
                    </a:p>
                  </a:txBody>
                  <a:tcPr marL="68580" marR="68580" marT="0" marB="0" anchor="ctr"/>
                </a:tc>
                <a:tc hMerge="1">
                  <a:txBody>
                    <a:bodyPr/>
                    <a:lstStyle/>
                    <a:p>
                      <a:endParaRPr lang="zh-CN" altLang="en-US"/>
                    </a:p>
                  </a:txBody>
                  <a:tcPr/>
                </a:tc>
              </a:tr>
              <a:tr h="390043">
                <a:tc>
                  <a:txBody>
                    <a:bodyPr/>
                    <a:lstStyle/>
                    <a:p>
                      <a:pPr indent="266700" algn="ctr">
                        <a:spcAft>
                          <a:spcPts val="0"/>
                        </a:spcAft>
                      </a:pPr>
                      <a:r>
                        <a:rPr lang="en-US" sz="1600" kern="100">
                          <a:effectLst/>
                        </a:rPr>
                        <a:t>F</a:t>
                      </a:r>
                      <a:r>
                        <a:rPr lang="zh-CN" sz="1600" kern="100">
                          <a:effectLst/>
                        </a:rPr>
                        <a:t>检验</a:t>
                      </a:r>
                      <a:endParaRPr lang="zh-CN" sz="1600" kern="100">
                        <a:effectLst/>
                        <a:latin typeface="Calibri"/>
                        <a:ea typeface="宋体"/>
                        <a:cs typeface="Times New Roman"/>
                      </a:endParaRPr>
                    </a:p>
                  </a:txBody>
                  <a:tcPr marL="68580" marR="68580" marT="0" marB="0" anchor="ctr"/>
                </a:tc>
                <a:tc gridSpan="2">
                  <a:txBody>
                    <a:bodyPr/>
                    <a:lstStyle/>
                    <a:p>
                      <a:pPr algn="ctr" fontAlgn="ctr">
                        <a:spcAft>
                          <a:spcPts val="0"/>
                        </a:spcAft>
                      </a:pPr>
                      <a:r>
                        <a:rPr lang="en-US" sz="1600" kern="0">
                          <a:effectLst/>
                        </a:rPr>
                        <a:t>477.966 </a:t>
                      </a:r>
                      <a:endParaRPr lang="zh-CN" sz="1600" kern="100">
                        <a:effectLst/>
                        <a:latin typeface="Calibri"/>
                        <a:ea typeface="宋体"/>
                        <a:cs typeface="Times New Roman"/>
                      </a:endParaRPr>
                    </a:p>
                  </a:txBody>
                  <a:tcPr marL="68580" marR="68580" marT="0" marB="0" anchor="ctr"/>
                </a:tc>
                <a:tc hMerge="1">
                  <a:txBody>
                    <a:bodyPr/>
                    <a:lstStyle/>
                    <a:p>
                      <a:endParaRPr lang="zh-CN" altLang="en-US"/>
                    </a:p>
                  </a:txBody>
                  <a:tcPr/>
                </a:tc>
                <a:tc gridSpan="2">
                  <a:txBody>
                    <a:bodyPr/>
                    <a:lstStyle/>
                    <a:p>
                      <a:pPr algn="ctr" fontAlgn="ctr">
                        <a:spcAft>
                          <a:spcPts val="0"/>
                        </a:spcAft>
                      </a:pPr>
                      <a:r>
                        <a:rPr lang="en-US" sz="1600" kern="0">
                          <a:effectLst/>
                        </a:rPr>
                        <a:t>483.779 </a:t>
                      </a:r>
                      <a:endParaRPr lang="zh-CN" sz="1600" kern="100">
                        <a:effectLst/>
                        <a:latin typeface="Calibri"/>
                        <a:ea typeface="宋体"/>
                        <a:cs typeface="Times New Roman"/>
                      </a:endParaRPr>
                    </a:p>
                  </a:txBody>
                  <a:tcPr marL="68580" marR="68580" marT="0" marB="0" anchor="ctr"/>
                </a:tc>
                <a:tc hMerge="1">
                  <a:txBody>
                    <a:bodyPr/>
                    <a:lstStyle/>
                    <a:p>
                      <a:endParaRPr lang="zh-CN" altLang="en-US"/>
                    </a:p>
                  </a:txBody>
                  <a:tcPr/>
                </a:tc>
                <a:tc gridSpan="2">
                  <a:txBody>
                    <a:bodyPr/>
                    <a:lstStyle/>
                    <a:p>
                      <a:pPr algn="ctr" fontAlgn="ctr">
                        <a:spcAft>
                          <a:spcPts val="0"/>
                        </a:spcAft>
                      </a:pPr>
                      <a:r>
                        <a:rPr lang="en-US" sz="1600" kern="0" dirty="0">
                          <a:effectLst/>
                        </a:rPr>
                        <a:t>489.192 </a:t>
                      </a:r>
                      <a:endParaRPr lang="zh-CN" sz="1600" kern="100" dirty="0">
                        <a:effectLst/>
                        <a:latin typeface="Calibri"/>
                        <a:ea typeface="宋体"/>
                        <a:cs typeface="Times New Roman"/>
                      </a:endParaRPr>
                    </a:p>
                  </a:txBody>
                  <a:tcPr marL="68580" marR="68580" marT="0" marB="0" anchor="ctr"/>
                </a:tc>
                <a:tc hMerge="1">
                  <a:txBody>
                    <a:bodyPr/>
                    <a:lstStyle/>
                    <a:p>
                      <a:endParaRPr lang="zh-CN" altLang="en-US"/>
                    </a:p>
                  </a:txBody>
                  <a:tcPr/>
                </a:tc>
              </a:tr>
            </a:tbl>
          </a:graphicData>
        </a:graphic>
      </p:graphicFrame>
      <p:sp>
        <p:nvSpPr>
          <p:cNvPr id="5" name="Rectangle 1"/>
          <p:cNvSpPr>
            <a:spLocks noChangeArrowheads="1"/>
          </p:cNvSpPr>
          <p:nvPr/>
        </p:nvSpPr>
        <p:spPr bwMode="auto">
          <a:xfrm>
            <a:off x="1763688" y="1081281"/>
            <a:ext cx="61894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模型</a:t>
            </a:r>
            <a:r>
              <a:rPr lang="en-US" altLang="zh-CN" sz="2000" dirty="0" smtClean="0">
                <a:latin typeface="Times New Roman" pitchFamily="18" charset="0"/>
                <a:cs typeface="Times New Roman" pitchFamily="18" charset="0"/>
              </a:rPr>
              <a:t>4</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回归结果</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以托宾</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Q</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V</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）为因变量（一）</a:t>
            </a:r>
            <a:endParaRPr kumimoji="0" lang="zh-CN" altLang="en-US" sz="2000" b="0" i="0" u="none" strike="noStrike" cap="none" normalizeH="0" baseline="0" dirty="0" smtClean="0">
              <a:ln>
                <a:noFill/>
              </a:ln>
              <a:solidFill>
                <a:schemeClr val="tx1"/>
              </a:solidFill>
              <a:effectLst/>
              <a:ea typeface="宋体" pitchFamily="2" charset="-122"/>
            </a:endParaRPr>
          </a:p>
        </p:txBody>
      </p:sp>
    </p:spTree>
    <p:extLst>
      <p:ext uri="{BB962C8B-B14F-4D97-AF65-F5344CB8AC3E}">
        <p14:creationId xmlns:p14="http://schemas.microsoft.com/office/powerpoint/2010/main" val="3533731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2000" dirty="0"/>
              <a:t>模型</a:t>
            </a:r>
            <a:r>
              <a:rPr lang="en-US" altLang="zh-CN" sz="2000" dirty="0"/>
              <a:t>4</a:t>
            </a:r>
            <a:r>
              <a:rPr lang="zh-CN" altLang="zh-CN" sz="2000" dirty="0"/>
              <a:t>回归结果—以销售收入增长率（</a:t>
            </a:r>
            <a:r>
              <a:rPr lang="en-US" altLang="zh-CN" sz="2000" dirty="0"/>
              <a:t>SG</a:t>
            </a:r>
            <a:r>
              <a:rPr lang="zh-CN" altLang="zh-CN" sz="2000" dirty="0"/>
              <a:t>）为因变量（一）</a:t>
            </a:r>
            <a:br>
              <a:rPr lang="zh-CN" altLang="zh-CN" sz="2000" dirty="0"/>
            </a:br>
            <a:endParaRPr lang="zh-CN" altLang="en-US" sz="20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994111050"/>
              </p:ext>
            </p:extLst>
          </p:nvPr>
        </p:nvGraphicFramePr>
        <p:xfrm>
          <a:off x="683570" y="1052736"/>
          <a:ext cx="7992886" cy="5328590"/>
        </p:xfrm>
        <a:graphic>
          <a:graphicData uri="http://schemas.openxmlformats.org/drawingml/2006/table">
            <a:tbl>
              <a:tblPr firstRow="1" firstCol="1" bandRow="1">
                <a:tableStyleId>{5C22544A-7EE6-4342-B048-85BDC9FD1C3A}</a:tableStyleId>
              </a:tblPr>
              <a:tblGrid>
                <a:gridCol w="1225632"/>
                <a:gridCol w="1225632"/>
                <a:gridCol w="1171400"/>
                <a:gridCol w="1171400"/>
                <a:gridCol w="1212282"/>
                <a:gridCol w="1212282"/>
                <a:gridCol w="774258"/>
              </a:tblGrid>
              <a:tr h="290727">
                <a:tc rowSpan="2">
                  <a:txBody>
                    <a:bodyPr/>
                    <a:lstStyle/>
                    <a:p>
                      <a:pPr indent="266700" algn="ctr">
                        <a:spcAft>
                          <a:spcPts val="0"/>
                        </a:spcAft>
                      </a:pPr>
                      <a:r>
                        <a:rPr lang="zh-CN" sz="1600" kern="100" dirty="0">
                          <a:effectLst/>
                        </a:rPr>
                        <a:t>变量</a:t>
                      </a:r>
                      <a:endParaRPr lang="zh-CN" sz="1600" kern="100" dirty="0">
                        <a:effectLst/>
                        <a:latin typeface="Calibri"/>
                        <a:ea typeface="宋体"/>
                        <a:cs typeface="Times New Roman"/>
                      </a:endParaRPr>
                    </a:p>
                  </a:txBody>
                  <a:tcPr marL="68580" marR="68580" marT="0" marB="0" anchor="ctr"/>
                </a:tc>
                <a:tc gridSpan="2">
                  <a:txBody>
                    <a:bodyPr/>
                    <a:lstStyle/>
                    <a:p>
                      <a:pPr indent="266700" algn="ctr">
                        <a:spcAft>
                          <a:spcPts val="0"/>
                        </a:spcAft>
                      </a:pPr>
                      <a:r>
                        <a:rPr lang="zh-CN" sz="1050" kern="100">
                          <a:effectLst/>
                        </a:rPr>
                        <a:t>当期变量</a:t>
                      </a:r>
                      <a:r>
                        <a:rPr lang="en-US" sz="1050" kern="100">
                          <a:effectLst/>
                        </a:rPr>
                        <a:t>(i=0)</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c gridSpan="2">
                  <a:txBody>
                    <a:bodyPr/>
                    <a:lstStyle/>
                    <a:p>
                      <a:pPr indent="266700" algn="ctr">
                        <a:spcAft>
                          <a:spcPts val="0"/>
                        </a:spcAft>
                      </a:pPr>
                      <a:r>
                        <a:rPr lang="zh-CN" sz="1050" kern="100">
                          <a:effectLst/>
                        </a:rPr>
                        <a:t>滞后一期</a:t>
                      </a:r>
                      <a:r>
                        <a:rPr lang="en-US" sz="1050" kern="100">
                          <a:effectLst/>
                        </a:rPr>
                        <a:t>(i=1)</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c gridSpan="2">
                  <a:txBody>
                    <a:bodyPr/>
                    <a:lstStyle/>
                    <a:p>
                      <a:pPr indent="266700" algn="ctr">
                        <a:spcAft>
                          <a:spcPts val="0"/>
                        </a:spcAft>
                      </a:pPr>
                      <a:r>
                        <a:rPr lang="zh-CN" sz="1050" kern="100">
                          <a:effectLst/>
                        </a:rPr>
                        <a:t>滞后二期</a:t>
                      </a:r>
                      <a:r>
                        <a:rPr lang="en-US" sz="1050" kern="100">
                          <a:effectLst/>
                        </a:rPr>
                        <a:t>(i=2)</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r>
              <a:tr h="528975">
                <a:tc vMerge="1">
                  <a:txBody>
                    <a:bodyPr/>
                    <a:lstStyle/>
                    <a:p>
                      <a:endParaRPr lang="zh-CN" altLang="en-US"/>
                    </a:p>
                  </a:txBody>
                  <a:tcPr/>
                </a:tc>
                <a:tc>
                  <a:txBody>
                    <a:bodyPr/>
                    <a:lstStyle/>
                    <a:p>
                      <a:pPr indent="266700" algn="ctr">
                        <a:spcAft>
                          <a:spcPts val="0"/>
                        </a:spcAft>
                      </a:pPr>
                      <a:r>
                        <a:rPr lang="zh-CN" sz="1600" kern="100" dirty="0">
                          <a:effectLst/>
                        </a:rPr>
                        <a:t>系数</a:t>
                      </a:r>
                      <a:endParaRPr lang="zh-CN" sz="1600" kern="100" dirty="0">
                        <a:effectLst/>
                        <a:latin typeface="Calibri"/>
                        <a:ea typeface="宋体"/>
                        <a:cs typeface="Times New Roman"/>
                      </a:endParaRPr>
                    </a:p>
                  </a:txBody>
                  <a:tcPr marL="68580" marR="68580" marT="0" marB="0" anchor="ctr"/>
                </a:tc>
                <a:tc>
                  <a:txBody>
                    <a:bodyPr/>
                    <a:lstStyle/>
                    <a:p>
                      <a:pPr indent="266700" algn="ctr">
                        <a:spcAft>
                          <a:spcPts val="0"/>
                        </a:spcAft>
                      </a:pPr>
                      <a:r>
                        <a:rPr lang="en-US" sz="1600" kern="100" dirty="0">
                          <a:effectLst/>
                        </a:rPr>
                        <a:t>T</a:t>
                      </a:r>
                      <a:r>
                        <a:rPr lang="zh-CN" sz="1600" kern="100" dirty="0">
                          <a:effectLst/>
                        </a:rPr>
                        <a:t>值</a:t>
                      </a:r>
                      <a:endParaRPr lang="zh-CN" sz="1600" kern="100" dirty="0">
                        <a:effectLst/>
                        <a:latin typeface="Calibri"/>
                        <a:ea typeface="宋体"/>
                        <a:cs typeface="Times New Roman"/>
                      </a:endParaRPr>
                    </a:p>
                  </a:txBody>
                  <a:tcPr marL="68580" marR="68580" marT="0" marB="0" anchor="ctr"/>
                </a:tc>
                <a:tc>
                  <a:txBody>
                    <a:bodyPr/>
                    <a:lstStyle/>
                    <a:p>
                      <a:pPr indent="266700" algn="ctr">
                        <a:spcAft>
                          <a:spcPts val="0"/>
                        </a:spcAft>
                      </a:pPr>
                      <a:r>
                        <a:rPr lang="zh-CN" sz="1600" kern="100">
                          <a:effectLst/>
                        </a:rPr>
                        <a:t>系数</a:t>
                      </a:r>
                      <a:endParaRPr lang="zh-CN" sz="1600" kern="100">
                        <a:effectLst/>
                        <a:latin typeface="Calibri"/>
                        <a:ea typeface="宋体"/>
                        <a:cs typeface="Times New Roman"/>
                      </a:endParaRPr>
                    </a:p>
                  </a:txBody>
                  <a:tcPr marL="68580" marR="68580" marT="0" marB="0" anchor="ctr"/>
                </a:tc>
                <a:tc>
                  <a:txBody>
                    <a:bodyPr/>
                    <a:lstStyle/>
                    <a:p>
                      <a:pPr indent="266700" algn="ctr">
                        <a:spcAft>
                          <a:spcPts val="0"/>
                        </a:spcAft>
                      </a:pPr>
                      <a:r>
                        <a:rPr lang="en-US" sz="1600" kern="100">
                          <a:effectLst/>
                        </a:rPr>
                        <a:t>T</a:t>
                      </a:r>
                      <a:r>
                        <a:rPr lang="zh-CN" sz="1600" kern="100">
                          <a:effectLst/>
                        </a:rPr>
                        <a:t>值</a:t>
                      </a:r>
                      <a:endParaRPr lang="zh-CN" sz="1600" kern="100">
                        <a:effectLst/>
                        <a:latin typeface="Calibri"/>
                        <a:ea typeface="宋体"/>
                        <a:cs typeface="Times New Roman"/>
                      </a:endParaRPr>
                    </a:p>
                  </a:txBody>
                  <a:tcPr marL="68580" marR="68580" marT="0" marB="0" anchor="ctr"/>
                </a:tc>
                <a:tc>
                  <a:txBody>
                    <a:bodyPr/>
                    <a:lstStyle/>
                    <a:p>
                      <a:pPr indent="266700" algn="ctr">
                        <a:spcAft>
                          <a:spcPts val="0"/>
                        </a:spcAft>
                      </a:pPr>
                      <a:r>
                        <a:rPr lang="zh-CN" sz="1600" kern="100">
                          <a:effectLst/>
                        </a:rPr>
                        <a:t>系数</a:t>
                      </a:r>
                      <a:endParaRPr lang="zh-CN" sz="1600" kern="100">
                        <a:effectLst/>
                        <a:latin typeface="Calibri"/>
                        <a:ea typeface="宋体"/>
                        <a:cs typeface="Times New Roman"/>
                      </a:endParaRPr>
                    </a:p>
                  </a:txBody>
                  <a:tcPr marL="68580" marR="68580" marT="0" marB="0" anchor="ctr"/>
                </a:tc>
                <a:tc>
                  <a:txBody>
                    <a:bodyPr/>
                    <a:lstStyle/>
                    <a:p>
                      <a:pPr indent="266700" algn="ctr">
                        <a:spcAft>
                          <a:spcPts val="0"/>
                        </a:spcAft>
                      </a:pPr>
                      <a:r>
                        <a:rPr lang="en-US" sz="1600" kern="100">
                          <a:effectLst/>
                        </a:rPr>
                        <a:t>T</a:t>
                      </a:r>
                      <a:r>
                        <a:rPr lang="zh-CN" sz="1600" kern="100">
                          <a:effectLst/>
                        </a:rPr>
                        <a:t>值</a:t>
                      </a:r>
                      <a:endParaRPr lang="zh-CN" sz="1600" kern="100">
                        <a:effectLst/>
                        <a:latin typeface="Calibri"/>
                        <a:ea typeface="宋体"/>
                        <a:cs typeface="Times New Roman"/>
                      </a:endParaRPr>
                    </a:p>
                  </a:txBody>
                  <a:tcPr marL="68580" marR="68580" marT="0" marB="0" anchor="ctr"/>
                </a:tc>
              </a:tr>
              <a:tr h="327461">
                <a:tc>
                  <a:txBody>
                    <a:bodyPr/>
                    <a:lstStyle/>
                    <a:p>
                      <a:pPr algn="ctr" fontAlgn="ctr">
                        <a:spcAft>
                          <a:spcPts val="0"/>
                        </a:spcAft>
                      </a:pPr>
                      <a:r>
                        <a:rPr lang="en-US" sz="1600" kern="0">
                          <a:effectLst/>
                        </a:rPr>
                        <a:t>PATE1(T-i)</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0.00025*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1.879 </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0.00033**</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2.445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0.00033**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2.473 </a:t>
                      </a:r>
                      <a:endParaRPr lang="zh-CN" sz="1600" kern="100">
                        <a:effectLst/>
                        <a:latin typeface="Calibri"/>
                        <a:ea typeface="宋体"/>
                        <a:cs typeface="Times New Roman"/>
                      </a:endParaRPr>
                    </a:p>
                  </a:txBody>
                  <a:tcPr marL="68580" marR="68580" marT="0" marB="0" anchor="ctr"/>
                </a:tc>
              </a:tr>
              <a:tr h="327461">
                <a:tc>
                  <a:txBody>
                    <a:bodyPr/>
                    <a:lstStyle/>
                    <a:p>
                      <a:pPr algn="ctr" fontAlgn="ctr">
                        <a:spcAft>
                          <a:spcPts val="0"/>
                        </a:spcAft>
                      </a:pPr>
                      <a:r>
                        <a:rPr lang="en-US" sz="1600" kern="0">
                          <a:effectLst/>
                        </a:rPr>
                        <a:t>PATE2(T-i)</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0.00020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1.351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0.00003 </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0.206 </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0.00017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1.214 </a:t>
                      </a:r>
                      <a:endParaRPr lang="zh-CN" sz="1600" kern="100">
                        <a:effectLst/>
                        <a:latin typeface="Calibri"/>
                        <a:ea typeface="宋体"/>
                        <a:cs typeface="Times New Roman"/>
                      </a:endParaRPr>
                    </a:p>
                  </a:txBody>
                  <a:tcPr marL="68580" marR="68580" marT="0" marB="0" anchor="ctr"/>
                </a:tc>
              </a:tr>
              <a:tr h="327461">
                <a:tc>
                  <a:txBody>
                    <a:bodyPr/>
                    <a:lstStyle/>
                    <a:p>
                      <a:pPr algn="ctr" fontAlgn="ctr">
                        <a:spcAft>
                          <a:spcPts val="0"/>
                        </a:spcAft>
                      </a:pPr>
                      <a:r>
                        <a:rPr lang="en-US" sz="1600" kern="0">
                          <a:effectLst/>
                        </a:rPr>
                        <a:t>PATE3(T-i)</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0.00023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0.898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0.00004 </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0.161 </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0.00006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0.226 </a:t>
                      </a:r>
                      <a:endParaRPr lang="zh-CN" sz="1600" kern="100">
                        <a:effectLst/>
                        <a:latin typeface="Calibri"/>
                        <a:ea typeface="宋体"/>
                        <a:cs typeface="Times New Roman"/>
                      </a:endParaRPr>
                    </a:p>
                  </a:txBody>
                  <a:tcPr marL="68580" marR="68580" marT="0" marB="0" anchor="ctr"/>
                </a:tc>
              </a:tr>
              <a:tr h="327461">
                <a:tc>
                  <a:txBody>
                    <a:bodyPr/>
                    <a:lstStyle/>
                    <a:p>
                      <a:pPr algn="ctr" fontAlgn="ctr">
                        <a:spcAft>
                          <a:spcPts val="0"/>
                        </a:spcAft>
                      </a:pPr>
                      <a:r>
                        <a:rPr lang="en-US" sz="1600" kern="0">
                          <a:effectLst/>
                        </a:rPr>
                        <a:t>SG1</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0.00206*</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1.859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0.00206*</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1.860 </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0.00206*</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1.860 </a:t>
                      </a:r>
                      <a:endParaRPr lang="zh-CN" sz="1600" kern="100">
                        <a:effectLst/>
                        <a:latin typeface="Calibri"/>
                        <a:ea typeface="宋体"/>
                        <a:cs typeface="Times New Roman"/>
                      </a:endParaRPr>
                    </a:p>
                  </a:txBody>
                  <a:tcPr marL="68580" marR="68580" marT="0" marB="0" anchor="ctr"/>
                </a:tc>
              </a:tr>
              <a:tr h="831248">
                <a:tc>
                  <a:txBody>
                    <a:bodyPr/>
                    <a:lstStyle/>
                    <a:p>
                      <a:pPr algn="ctr" fontAlgn="ctr">
                        <a:spcAft>
                          <a:spcPts val="0"/>
                        </a:spcAft>
                      </a:pPr>
                      <a:r>
                        <a:rPr lang="en-US" sz="1600" kern="0">
                          <a:effectLst/>
                        </a:rPr>
                        <a:t>SIZE</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-0.0105***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-2.930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-0.01039***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-2.872 </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-0.01077*** </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-2.979 </a:t>
                      </a:r>
                      <a:endParaRPr lang="zh-CN" sz="1600" kern="100">
                        <a:effectLst/>
                        <a:latin typeface="Calibri"/>
                        <a:ea typeface="宋体"/>
                        <a:cs typeface="Times New Roman"/>
                      </a:endParaRPr>
                    </a:p>
                  </a:txBody>
                  <a:tcPr marL="68580" marR="68580" marT="0" marB="0" anchor="ctr"/>
                </a:tc>
              </a:tr>
              <a:tr h="327461">
                <a:tc>
                  <a:txBody>
                    <a:bodyPr/>
                    <a:lstStyle/>
                    <a:p>
                      <a:pPr algn="ctr" fontAlgn="ctr">
                        <a:spcAft>
                          <a:spcPts val="0"/>
                        </a:spcAft>
                      </a:pPr>
                      <a:r>
                        <a:rPr lang="en-US" sz="1600" kern="0">
                          <a:effectLst/>
                        </a:rPr>
                        <a:t>DEBT</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0.02938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1.221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0.02882</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1.197 </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0.03025 </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1.257 </a:t>
                      </a:r>
                      <a:endParaRPr lang="zh-CN" sz="1600" kern="100">
                        <a:effectLst/>
                        <a:latin typeface="Calibri"/>
                        <a:ea typeface="宋体"/>
                        <a:cs typeface="Times New Roman"/>
                      </a:endParaRPr>
                    </a:p>
                  </a:txBody>
                  <a:tcPr marL="68580" marR="68580" marT="0" marB="0" anchor="ctr"/>
                </a:tc>
              </a:tr>
              <a:tr h="831248">
                <a:tc>
                  <a:txBody>
                    <a:bodyPr/>
                    <a:lstStyle/>
                    <a:p>
                      <a:pPr algn="ctr" fontAlgn="ctr">
                        <a:spcAft>
                          <a:spcPts val="0"/>
                        </a:spcAft>
                      </a:pPr>
                      <a:r>
                        <a:rPr lang="en-US" sz="1600" kern="0">
                          <a:effectLst/>
                        </a:rPr>
                        <a:t>IND</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-0.0407***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-4.006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-0.03788***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-3.711 </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-0.04082*** </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-3.997 </a:t>
                      </a:r>
                      <a:endParaRPr lang="zh-CN" sz="1600" kern="100">
                        <a:effectLst/>
                        <a:latin typeface="Calibri"/>
                        <a:ea typeface="宋体"/>
                        <a:cs typeface="Times New Roman"/>
                      </a:endParaRPr>
                    </a:p>
                  </a:txBody>
                  <a:tcPr marL="68580" marR="68580" marT="0" marB="0" anchor="ctr"/>
                </a:tc>
              </a:tr>
              <a:tr h="554165">
                <a:tc>
                  <a:txBody>
                    <a:bodyPr/>
                    <a:lstStyle/>
                    <a:p>
                      <a:pPr algn="ctr" fontAlgn="ctr">
                        <a:spcAft>
                          <a:spcPts val="0"/>
                        </a:spcAft>
                      </a:pPr>
                      <a:r>
                        <a:rPr lang="en-US" sz="1600" kern="0">
                          <a:effectLst/>
                        </a:rPr>
                        <a:t>C</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0.36183***</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4.812 </a:t>
                      </a:r>
                      <a:endParaRPr lang="zh-CN" sz="1600" kern="10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0.35849***</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4.764 </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dirty="0">
                          <a:effectLst/>
                        </a:rPr>
                        <a:t>0.36474*** </a:t>
                      </a:r>
                      <a:endParaRPr lang="zh-CN" sz="16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600" kern="0">
                          <a:effectLst/>
                        </a:rPr>
                        <a:t>4.848 </a:t>
                      </a:r>
                      <a:endParaRPr lang="zh-CN" sz="1600" kern="100">
                        <a:effectLst/>
                        <a:latin typeface="Calibri"/>
                        <a:ea typeface="宋体"/>
                        <a:cs typeface="Times New Roman"/>
                      </a:endParaRPr>
                    </a:p>
                  </a:txBody>
                  <a:tcPr marL="68580" marR="68580" marT="0" marB="0" anchor="ctr"/>
                </a:tc>
              </a:tr>
              <a:tr h="327461">
                <a:tc>
                  <a:txBody>
                    <a:bodyPr/>
                    <a:lstStyle/>
                    <a:p>
                      <a:pPr indent="266700" algn="ctr">
                        <a:spcAft>
                          <a:spcPts val="0"/>
                        </a:spcAft>
                      </a:pPr>
                      <a:r>
                        <a:rPr lang="zh-CN" sz="1600" kern="100">
                          <a:effectLst/>
                        </a:rPr>
                        <a:t>拟合度</a:t>
                      </a:r>
                      <a:endParaRPr lang="zh-CN" sz="1600" kern="100">
                        <a:effectLst/>
                        <a:latin typeface="Calibri"/>
                        <a:ea typeface="宋体"/>
                        <a:cs typeface="Times New Roman"/>
                      </a:endParaRPr>
                    </a:p>
                  </a:txBody>
                  <a:tcPr marL="68580" marR="68580" marT="0" marB="0" anchor="ctr"/>
                </a:tc>
                <a:tc gridSpan="2">
                  <a:txBody>
                    <a:bodyPr/>
                    <a:lstStyle/>
                    <a:p>
                      <a:pPr algn="ctr" fontAlgn="ctr">
                        <a:spcAft>
                          <a:spcPts val="0"/>
                        </a:spcAft>
                      </a:pPr>
                      <a:r>
                        <a:rPr lang="en-US" sz="1600" kern="0">
                          <a:effectLst/>
                        </a:rPr>
                        <a:t>0.002</a:t>
                      </a:r>
                      <a:endParaRPr lang="zh-CN" sz="1600" kern="100">
                        <a:effectLst/>
                        <a:latin typeface="Calibri"/>
                        <a:ea typeface="宋体"/>
                        <a:cs typeface="Times New Roman"/>
                      </a:endParaRPr>
                    </a:p>
                  </a:txBody>
                  <a:tcPr marL="68580" marR="68580" marT="0" marB="0" anchor="ctr"/>
                </a:tc>
                <a:tc hMerge="1">
                  <a:txBody>
                    <a:bodyPr/>
                    <a:lstStyle/>
                    <a:p>
                      <a:endParaRPr lang="zh-CN" altLang="en-US"/>
                    </a:p>
                  </a:txBody>
                  <a:tcPr/>
                </a:tc>
                <a:tc gridSpan="2">
                  <a:txBody>
                    <a:bodyPr/>
                    <a:lstStyle/>
                    <a:p>
                      <a:pPr algn="ctr" fontAlgn="ctr">
                        <a:spcAft>
                          <a:spcPts val="0"/>
                        </a:spcAft>
                      </a:pPr>
                      <a:r>
                        <a:rPr lang="en-US" sz="1600" kern="0">
                          <a:effectLst/>
                        </a:rPr>
                        <a:t>0.002 </a:t>
                      </a:r>
                      <a:endParaRPr lang="zh-CN" sz="1600" kern="100">
                        <a:effectLst/>
                        <a:latin typeface="Calibri"/>
                        <a:ea typeface="宋体"/>
                        <a:cs typeface="Times New Roman"/>
                      </a:endParaRPr>
                    </a:p>
                  </a:txBody>
                  <a:tcPr marL="68580" marR="68580" marT="0" marB="0" anchor="ctr"/>
                </a:tc>
                <a:tc hMerge="1">
                  <a:txBody>
                    <a:bodyPr/>
                    <a:lstStyle/>
                    <a:p>
                      <a:endParaRPr lang="zh-CN" altLang="en-US"/>
                    </a:p>
                  </a:txBody>
                  <a:tcPr/>
                </a:tc>
                <a:tc gridSpan="2">
                  <a:txBody>
                    <a:bodyPr/>
                    <a:lstStyle/>
                    <a:p>
                      <a:pPr algn="ctr" fontAlgn="ctr">
                        <a:spcAft>
                          <a:spcPts val="0"/>
                        </a:spcAft>
                      </a:pPr>
                      <a:r>
                        <a:rPr lang="en-US" sz="1600" kern="0" dirty="0">
                          <a:effectLst/>
                        </a:rPr>
                        <a:t>0.002 </a:t>
                      </a:r>
                      <a:endParaRPr lang="zh-CN" sz="1600" kern="100" dirty="0">
                        <a:effectLst/>
                        <a:latin typeface="Calibri"/>
                        <a:ea typeface="宋体"/>
                        <a:cs typeface="Times New Roman"/>
                      </a:endParaRPr>
                    </a:p>
                  </a:txBody>
                  <a:tcPr marL="68580" marR="68580" marT="0" marB="0" anchor="ctr"/>
                </a:tc>
                <a:tc hMerge="1">
                  <a:txBody>
                    <a:bodyPr/>
                    <a:lstStyle/>
                    <a:p>
                      <a:endParaRPr lang="zh-CN" altLang="en-US"/>
                    </a:p>
                  </a:txBody>
                  <a:tcPr/>
                </a:tc>
              </a:tr>
              <a:tr h="327461">
                <a:tc>
                  <a:txBody>
                    <a:bodyPr/>
                    <a:lstStyle/>
                    <a:p>
                      <a:pPr indent="266700" algn="ctr">
                        <a:spcAft>
                          <a:spcPts val="0"/>
                        </a:spcAft>
                      </a:pPr>
                      <a:r>
                        <a:rPr lang="en-US" sz="1600" kern="100">
                          <a:effectLst/>
                        </a:rPr>
                        <a:t>F</a:t>
                      </a:r>
                      <a:r>
                        <a:rPr lang="zh-CN" sz="1600" kern="100">
                          <a:effectLst/>
                        </a:rPr>
                        <a:t>检验</a:t>
                      </a:r>
                      <a:endParaRPr lang="zh-CN" sz="1600" kern="100">
                        <a:effectLst/>
                        <a:latin typeface="Calibri"/>
                        <a:ea typeface="宋体"/>
                        <a:cs typeface="Times New Roman"/>
                      </a:endParaRPr>
                    </a:p>
                  </a:txBody>
                  <a:tcPr marL="68580" marR="68580" marT="0" marB="0" anchor="ctr"/>
                </a:tc>
                <a:tc gridSpan="2">
                  <a:txBody>
                    <a:bodyPr/>
                    <a:lstStyle/>
                    <a:p>
                      <a:pPr algn="ctr" fontAlgn="ctr">
                        <a:spcAft>
                          <a:spcPts val="0"/>
                        </a:spcAft>
                      </a:pPr>
                      <a:r>
                        <a:rPr lang="en-US" sz="1600" kern="0">
                          <a:effectLst/>
                        </a:rPr>
                        <a:t>3.6855 </a:t>
                      </a:r>
                      <a:endParaRPr lang="zh-CN" sz="1600" kern="100">
                        <a:effectLst/>
                        <a:latin typeface="Calibri"/>
                        <a:ea typeface="宋体"/>
                        <a:cs typeface="Times New Roman"/>
                      </a:endParaRPr>
                    </a:p>
                  </a:txBody>
                  <a:tcPr marL="68580" marR="68580" marT="0" marB="0" anchor="ctr"/>
                </a:tc>
                <a:tc hMerge="1">
                  <a:txBody>
                    <a:bodyPr/>
                    <a:lstStyle/>
                    <a:p>
                      <a:endParaRPr lang="zh-CN" altLang="en-US"/>
                    </a:p>
                  </a:txBody>
                  <a:tcPr/>
                </a:tc>
                <a:tc gridSpan="2">
                  <a:txBody>
                    <a:bodyPr/>
                    <a:lstStyle/>
                    <a:p>
                      <a:pPr algn="ctr" fontAlgn="ctr">
                        <a:spcAft>
                          <a:spcPts val="0"/>
                        </a:spcAft>
                      </a:pPr>
                      <a:r>
                        <a:rPr lang="en-US" sz="1600" kern="0">
                          <a:effectLst/>
                        </a:rPr>
                        <a:t>3.747 </a:t>
                      </a:r>
                      <a:endParaRPr lang="zh-CN" sz="1600" kern="100">
                        <a:effectLst/>
                        <a:latin typeface="Calibri"/>
                        <a:ea typeface="宋体"/>
                        <a:cs typeface="Times New Roman"/>
                      </a:endParaRPr>
                    </a:p>
                  </a:txBody>
                  <a:tcPr marL="68580" marR="68580" marT="0" marB="0" anchor="ctr"/>
                </a:tc>
                <a:tc hMerge="1">
                  <a:txBody>
                    <a:bodyPr/>
                    <a:lstStyle/>
                    <a:p>
                      <a:endParaRPr lang="zh-CN" altLang="en-US"/>
                    </a:p>
                  </a:txBody>
                  <a:tcPr/>
                </a:tc>
                <a:tc gridSpan="2">
                  <a:txBody>
                    <a:bodyPr/>
                    <a:lstStyle/>
                    <a:p>
                      <a:pPr algn="ctr" fontAlgn="ctr">
                        <a:spcAft>
                          <a:spcPts val="0"/>
                        </a:spcAft>
                      </a:pPr>
                      <a:r>
                        <a:rPr lang="en-US" sz="1600" kern="0" dirty="0">
                          <a:effectLst/>
                        </a:rPr>
                        <a:t>3.935 </a:t>
                      </a:r>
                      <a:endParaRPr lang="zh-CN" sz="1600" kern="100" dirty="0">
                        <a:effectLst/>
                        <a:latin typeface="Calibri"/>
                        <a:ea typeface="宋体"/>
                        <a:cs typeface="Times New Roman"/>
                      </a:endParaRPr>
                    </a:p>
                  </a:txBody>
                  <a:tcPr marL="68580" marR="68580" marT="0" marB="0" anchor="ctr"/>
                </a:tc>
                <a:tc hMerge="1">
                  <a:txBody>
                    <a:bodyPr/>
                    <a:lstStyle/>
                    <a:p>
                      <a:endParaRPr lang="zh-CN" altLang="en-US"/>
                    </a:p>
                  </a:txBody>
                  <a:tcPr/>
                </a:tc>
              </a:tr>
            </a:tbl>
          </a:graphicData>
        </a:graphic>
      </p:graphicFrame>
    </p:spTree>
    <p:extLst>
      <p:ext uri="{BB962C8B-B14F-4D97-AF65-F5344CB8AC3E}">
        <p14:creationId xmlns:p14="http://schemas.microsoft.com/office/powerpoint/2010/main" val="7021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研究结论</a:t>
            </a:r>
            <a:endParaRPr lang="zh-CN" altLang="en-US" dirty="0"/>
          </a:p>
        </p:txBody>
      </p:sp>
      <p:sp>
        <p:nvSpPr>
          <p:cNvPr id="3" name="内容占位符 2"/>
          <p:cNvSpPr>
            <a:spLocks noGrp="1"/>
          </p:cNvSpPr>
          <p:nvPr>
            <p:ph idx="1"/>
          </p:nvPr>
        </p:nvSpPr>
        <p:spPr/>
        <p:txBody>
          <a:bodyPr/>
          <a:lstStyle/>
          <a:p>
            <a:pPr indent="342900">
              <a:lnSpc>
                <a:spcPct val="150000"/>
              </a:lnSpc>
            </a:pPr>
            <a:r>
              <a:rPr lang="zh-CN" altLang="zh-CN" sz="2800" dirty="0"/>
              <a:t>（</a:t>
            </a:r>
            <a:r>
              <a:rPr lang="en-US" altLang="zh-CN" sz="2800" dirty="0"/>
              <a:t>1</a:t>
            </a:r>
            <a:r>
              <a:rPr lang="zh-CN" altLang="zh-CN" sz="2800" dirty="0"/>
              <a:t>）政府补贴对企业专利数量和企业成长性之间的关系具有正向的调节作用，但是在本文考察的几个因变量中，只有托宾</a:t>
            </a:r>
            <a:r>
              <a:rPr lang="en-US" altLang="zh-CN" sz="2800" dirty="0"/>
              <a:t>Q</a:t>
            </a:r>
            <a:r>
              <a:rPr lang="zh-CN" altLang="zh-CN" sz="2800" dirty="0"/>
              <a:t>受到的影响较为显著，政府补贴强度并不能对专利与销售收入增长率之间的关系起到调节作用，同样也不存在滞后效应。</a:t>
            </a:r>
          </a:p>
          <a:p>
            <a:endParaRPr lang="zh-CN" altLang="en-US" dirty="0"/>
          </a:p>
        </p:txBody>
      </p:sp>
    </p:spTree>
    <p:extLst>
      <p:ext uri="{BB962C8B-B14F-4D97-AF65-F5344CB8AC3E}">
        <p14:creationId xmlns:p14="http://schemas.microsoft.com/office/powerpoint/2010/main" val="3949586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indent="342900">
              <a:lnSpc>
                <a:spcPct val="150000"/>
              </a:lnSpc>
            </a:pPr>
            <a:r>
              <a:rPr lang="zh-CN" altLang="zh-CN" sz="2800" dirty="0"/>
              <a:t>（</a:t>
            </a:r>
            <a:r>
              <a:rPr lang="en-US" altLang="zh-CN" sz="2800" dirty="0"/>
              <a:t>2</a:t>
            </a:r>
            <a:r>
              <a:rPr lang="zh-CN" altLang="zh-CN" sz="2800" dirty="0"/>
              <a:t>）企业研发费用能显著的正向影响企业成长性，且该影响具有滞后效应。但是政府补贴对</a:t>
            </a:r>
            <a:r>
              <a:rPr lang="en-US" altLang="zh-CN" sz="2800" dirty="0"/>
              <a:t>R&amp;D</a:t>
            </a:r>
            <a:r>
              <a:rPr lang="zh-CN" altLang="zh-CN" sz="2800" dirty="0"/>
              <a:t>投入具有显著的负向调节作用</a:t>
            </a:r>
            <a:r>
              <a:rPr lang="zh-CN" altLang="zh-CN" dirty="0"/>
              <a:t>。</a:t>
            </a:r>
          </a:p>
          <a:p>
            <a:endParaRPr lang="zh-CN" altLang="en-US" dirty="0"/>
          </a:p>
        </p:txBody>
      </p:sp>
    </p:spTree>
    <p:extLst>
      <p:ext uri="{BB962C8B-B14F-4D97-AF65-F5344CB8AC3E}">
        <p14:creationId xmlns:p14="http://schemas.microsoft.com/office/powerpoint/2010/main" val="33315791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indent="342900">
              <a:lnSpc>
                <a:spcPct val="150000"/>
              </a:lnSpc>
            </a:pPr>
            <a:r>
              <a:rPr lang="zh-CN" altLang="zh-CN" sz="2800" dirty="0"/>
              <a:t>（</a:t>
            </a:r>
            <a:r>
              <a:rPr lang="en-US" altLang="zh-CN" sz="2800" dirty="0"/>
              <a:t>3</a:t>
            </a:r>
            <a:r>
              <a:rPr lang="zh-CN" altLang="zh-CN" sz="2800" dirty="0"/>
              <a:t>）企业专利数量越多企业成长性水平越高，且该影响具有滞后效应。</a:t>
            </a:r>
          </a:p>
          <a:p>
            <a:pPr indent="342900">
              <a:lnSpc>
                <a:spcPct val="150000"/>
              </a:lnSpc>
            </a:pPr>
            <a:r>
              <a:rPr lang="zh-CN" altLang="zh-CN" sz="2800" dirty="0"/>
              <a:t>（</a:t>
            </a:r>
            <a:r>
              <a:rPr lang="en-US" altLang="zh-CN" sz="2800" dirty="0"/>
              <a:t>4</a:t>
            </a:r>
            <a:r>
              <a:rPr lang="zh-CN" altLang="zh-CN" sz="2800" dirty="0"/>
              <a:t>）不同质量的专利对企业成长性的影响并不相同，发明专利大于实用新型和外观设计，且不同质量的专利对企业成长性的不同衡量指标的贡献程度并不一样。</a:t>
            </a:r>
          </a:p>
          <a:p>
            <a:pPr indent="342900">
              <a:lnSpc>
                <a:spcPct val="150000"/>
              </a:lnSpc>
            </a:pPr>
            <a:endParaRPr lang="zh-CN" altLang="en-US" sz="2800" dirty="0"/>
          </a:p>
        </p:txBody>
      </p:sp>
    </p:spTree>
    <p:extLst>
      <p:ext uri="{BB962C8B-B14F-4D97-AF65-F5344CB8AC3E}">
        <p14:creationId xmlns:p14="http://schemas.microsoft.com/office/powerpoint/2010/main" val="32895098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政策或管理建议</a:t>
            </a:r>
            <a:endParaRPr lang="zh-CN" altLang="en-US" dirty="0"/>
          </a:p>
        </p:txBody>
      </p:sp>
      <p:sp>
        <p:nvSpPr>
          <p:cNvPr id="3" name="内容占位符 2"/>
          <p:cNvSpPr>
            <a:spLocks noGrp="1"/>
          </p:cNvSpPr>
          <p:nvPr>
            <p:ph idx="1"/>
          </p:nvPr>
        </p:nvSpPr>
        <p:spPr/>
        <p:txBody>
          <a:bodyPr/>
          <a:lstStyle/>
          <a:p>
            <a:pPr indent="342900">
              <a:lnSpc>
                <a:spcPct val="150000"/>
              </a:lnSpc>
            </a:pPr>
            <a:r>
              <a:rPr lang="zh-CN" altLang="zh-CN" sz="2800" dirty="0"/>
              <a:t>（</a:t>
            </a:r>
            <a:r>
              <a:rPr lang="en-US" altLang="zh-CN" sz="2800" dirty="0"/>
              <a:t>1</a:t>
            </a:r>
            <a:r>
              <a:rPr lang="zh-CN" altLang="zh-CN" sz="2800" dirty="0"/>
              <a:t>）企业在开展创新活动之前应以市场需求为导向，制定切实可行的目标，合理分配利用研发资源，重点关注能够确实提高企业成长性的发明专利，加大资源分配比例，实质推进企业的成长性。</a:t>
            </a:r>
          </a:p>
          <a:p>
            <a:endParaRPr lang="zh-CN" altLang="en-US" dirty="0"/>
          </a:p>
        </p:txBody>
      </p:sp>
    </p:spTree>
    <p:extLst>
      <p:ext uri="{BB962C8B-B14F-4D97-AF65-F5344CB8AC3E}">
        <p14:creationId xmlns:p14="http://schemas.microsoft.com/office/powerpoint/2010/main" val="40027985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indent="342900">
              <a:lnSpc>
                <a:spcPct val="150000"/>
              </a:lnSpc>
            </a:pPr>
            <a:r>
              <a:rPr lang="zh-CN" altLang="zh-CN" sz="2800" dirty="0"/>
              <a:t>（</a:t>
            </a:r>
            <a:r>
              <a:rPr lang="en-US" altLang="zh-CN" sz="2800" dirty="0"/>
              <a:t>2</a:t>
            </a:r>
            <a:r>
              <a:rPr lang="zh-CN" altLang="zh-CN" sz="2800" dirty="0"/>
              <a:t>）建立并完善上市公司关于研发活动相关信息的披露制度，提高公司的自主知识产权意识。</a:t>
            </a:r>
          </a:p>
          <a:p>
            <a:pPr indent="342900">
              <a:lnSpc>
                <a:spcPct val="150000"/>
              </a:lnSpc>
            </a:pPr>
            <a:r>
              <a:rPr lang="zh-CN" altLang="zh-CN" sz="2800" dirty="0"/>
              <a:t>（</a:t>
            </a:r>
            <a:r>
              <a:rPr lang="en-US" altLang="zh-CN" sz="2800" dirty="0"/>
              <a:t>3</a:t>
            </a:r>
            <a:r>
              <a:rPr lang="zh-CN" altLang="zh-CN" sz="2800" dirty="0"/>
              <a:t>）政府要提高对企业的创新扶持力度，出台相关政策，加大政府补贴力度。</a:t>
            </a:r>
          </a:p>
          <a:p>
            <a:endParaRPr lang="zh-CN" altLang="en-US" dirty="0"/>
          </a:p>
        </p:txBody>
      </p:sp>
    </p:spTree>
    <p:extLst>
      <p:ext uri="{BB962C8B-B14F-4D97-AF65-F5344CB8AC3E}">
        <p14:creationId xmlns:p14="http://schemas.microsoft.com/office/powerpoint/2010/main" val="33483968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indent="342900">
              <a:lnSpc>
                <a:spcPct val="150000"/>
              </a:lnSpc>
            </a:pPr>
            <a:r>
              <a:rPr lang="zh-CN" altLang="zh-CN" sz="2800" dirty="0"/>
              <a:t>（</a:t>
            </a:r>
            <a:r>
              <a:rPr lang="en-US" altLang="zh-CN" sz="2800" dirty="0"/>
              <a:t>4</a:t>
            </a:r>
            <a:r>
              <a:rPr lang="zh-CN" altLang="zh-CN" sz="2800" dirty="0"/>
              <a:t>）政府应当完善规范知识产权制度，鼓励企业自主创新。</a:t>
            </a:r>
          </a:p>
          <a:p>
            <a:pPr indent="342900">
              <a:lnSpc>
                <a:spcPct val="150000"/>
              </a:lnSpc>
            </a:pPr>
            <a:r>
              <a:rPr lang="zh-CN" altLang="zh-CN" sz="2800" dirty="0"/>
              <a:t>（</a:t>
            </a:r>
            <a:r>
              <a:rPr lang="en-US" altLang="zh-CN" sz="2800" dirty="0"/>
              <a:t>5</a:t>
            </a:r>
            <a:r>
              <a:rPr lang="zh-CN" altLang="zh-CN" sz="2800" dirty="0"/>
              <a:t>）企业可以寻求高校和研发机构的帮助，与其合作引进技术创新成果。</a:t>
            </a:r>
          </a:p>
          <a:p>
            <a:endParaRPr lang="zh-CN" altLang="en-US" dirty="0"/>
          </a:p>
        </p:txBody>
      </p:sp>
    </p:spTree>
    <p:extLst>
      <p:ext uri="{BB962C8B-B14F-4D97-AF65-F5344CB8AC3E}">
        <p14:creationId xmlns:p14="http://schemas.microsoft.com/office/powerpoint/2010/main" val="9726459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研究背景</a:t>
            </a:r>
            <a:endParaRPr lang="zh-CN" altLang="en-US" dirty="0"/>
          </a:p>
        </p:txBody>
      </p:sp>
      <p:sp>
        <p:nvSpPr>
          <p:cNvPr id="3" name="内容占位符 2"/>
          <p:cNvSpPr>
            <a:spLocks noGrp="1"/>
          </p:cNvSpPr>
          <p:nvPr>
            <p:ph idx="1"/>
          </p:nvPr>
        </p:nvSpPr>
        <p:spPr/>
        <p:txBody>
          <a:bodyPr>
            <a:normAutofit fontScale="55000" lnSpcReduction="20000"/>
          </a:bodyPr>
          <a:lstStyle/>
          <a:p>
            <a:pPr indent="342900">
              <a:lnSpc>
                <a:spcPct val="170000"/>
              </a:lnSpc>
            </a:pPr>
            <a:r>
              <a:rPr lang="zh-CN" altLang="zh-CN" dirty="0"/>
              <a:t>改革开放以来我国经济发展形势良好，但是近几年，这种势头日趋减弱，经济发展趋于平缓，进入“新常态模式”。面对当前经济情况，国家需要寻求突破，找到新的经济发展模式</a:t>
            </a:r>
            <a:r>
              <a:rPr lang="zh-CN" altLang="zh-CN" dirty="0" smtClean="0"/>
              <a:t>。</a:t>
            </a:r>
            <a:endParaRPr lang="en-US" altLang="zh-CN" dirty="0" smtClean="0"/>
          </a:p>
          <a:p>
            <a:pPr indent="342900">
              <a:lnSpc>
                <a:spcPct val="170000"/>
              </a:lnSpc>
            </a:pPr>
            <a:r>
              <a:rPr lang="zh-CN" altLang="zh-CN" dirty="0"/>
              <a:t>我国研发费用投入每年均稳步增长，但占国内生产总值的比重不高。我国专利授权数量虽然位于世界前列，但发明专利相较于其他两种比例不高。而技术创新是企业竞争力的重要保障，对企业的主营业务生产具有关键的指导意义</a:t>
            </a:r>
            <a:r>
              <a:rPr lang="zh-CN" altLang="zh-CN" dirty="0" smtClean="0"/>
              <a:t>。</a:t>
            </a:r>
            <a:endParaRPr lang="en-US" altLang="zh-CN" dirty="0" smtClean="0"/>
          </a:p>
          <a:p>
            <a:pPr indent="342900">
              <a:lnSpc>
                <a:spcPct val="170000"/>
              </a:lnSpc>
            </a:pPr>
            <a:r>
              <a:rPr lang="zh-CN" altLang="zh-CN" dirty="0"/>
              <a:t>研发活动具有很强的外部性，信息外泄知识产权无法保障等种种原因会严重打击企业开展研活动的积极性。此时政府这双有形的手，在以企业单方面注资很有可能造成市场失灵的情况下，就起到了重要作用。</a:t>
            </a:r>
          </a:p>
          <a:p>
            <a:pPr indent="342900">
              <a:lnSpc>
                <a:spcPct val="170000"/>
              </a:lnSpc>
            </a:pPr>
            <a:endParaRPr lang="zh-CN" altLang="en-US" dirty="0"/>
          </a:p>
        </p:txBody>
      </p:sp>
    </p:spTree>
    <p:extLst>
      <p:ext uri="{BB962C8B-B14F-4D97-AF65-F5344CB8AC3E}">
        <p14:creationId xmlns:p14="http://schemas.microsoft.com/office/powerpoint/2010/main" val="1817739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p:txBody>
          <a:bodyPr>
            <a:normAutofit fontScale="77500" lnSpcReduction="20000"/>
          </a:bodyPr>
          <a:lstStyle/>
          <a:p>
            <a:pPr indent="342900">
              <a:lnSpc>
                <a:spcPct val="160000"/>
              </a:lnSpc>
            </a:pPr>
            <a:r>
              <a:rPr lang="zh-CN" altLang="zh-CN" sz="2800" dirty="0"/>
              <a:t>本文采用实证研究方法，以我国所有上市公司为研究对象，收集</a:t>
            </a:r>
            <a:r>
              <a:rPr lang="en-US" altLang="zh-CN" sz="2800" dirty="0"/>
              <a:t>2010</a:t>
            </a:r>
            <a:r>
              <a:rPr lang="zh-CN" altLang="zh-CN" sz="2800" dirty="0"/>
              <a:t>年</a:t>
            </a:r>
            <a:r>
              <a:rPr lang="en-US" altLang="zh-CN" sz="2800" dirty="0"/>
              <a:t>-2015</a:t>
            </a:r>
            <a:r>
              <a:rPr lang="zh-CN" altLang="zh-CN" sz="2800" dirty="0"/>
              <a:t>年样本公司的相关数据，以销售收入增长率、营业利润增长率、净利润增长率、托宾</a:t>
            </a:r>
            <a:r>
              <a:rPr lang="en-US" altLang="zh-CN" sz="2800" dirty="0"/>
              <a:t>Q</a:t>
            </a:r>
            <a:r>
              <a:rPr lang="zh-CN" altLang="zh-CN" sz="2800" dirty="0"/>
              <a:t>值来衡量企业的成长性，采用三种专利各自占专利总量的比值这一相对值指标来衡量企业专利质量。重点研究专利与企业成长性之间的关系，以及政府补贴在两者关系中所起到的作用</a:t>
            </a:r>
            <a:r>
              <a:rPr lang="zh-CN" altLang="zh-CN" sz="2800" dirty="0" smtClean="0"/>
              <a:t>。</a:t>
            </a:r>
            <a:endParaRPr lang="en-US" altLang="zh-CN" sz="2800" dirty="0" smtClean="0"/>
          </a:p>
          <a:p>
            <a:pPr indent="342900">
              <a:lnSpc>
                <a:spcPct val="160000"/>
              </a:lnSpc>
            </a:pPr>
            <a:r>
              <a:rPr lang="zh-CN" altLang="zh-CN" sz="2800" dirty="0"/>
              <a:t>本文研究涉及包括三个部分：一是政府补贴与专利的交叉项对企业成长性的回归；二是企业专利授权数量对企业成长性的回归；最后是三种专利各自占比与企业成长性的回归。</a:t>
            </a:r>
          </a:p>
          <a:p>
            <a:endParaRPr lang="en-US" altLang="zh-CN" sz="2800" dirty="0" smtClean="0"/>
          </a:p>
        </p:txBody>
      </p:sp>
    </p:spTree>
    <p:extLst>
      <p:ext uri="{BB962C8B-B14F-4D97-AF65-F5344CB8AC3E}">
        <p14:creationId xmlns:p14="http://schemas.microsoft.com/office/powerpoint/2010/main" val="7115844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结构安排</a:t>
            </a:r>
            <a:endParaRPr lang="zh-CN" altLang="en-US" dirty="0"/>
          </a:p>
        </p:txBody>
      </p:sp>
      <p:sp>
        <p:nvSpPr>
          <p:cNvPr id="3" name="内容占位符 2"/>
          <p:cNvSpPr>
            <a:spLocks noGrp="1"/>
          </p:cNvSpPr>
          <p:nvPr>
            <p:ph idx="1"/>
          </p:nvPr>
        </p:nvSpPr>
        <p:spPr/>
        <p:txBody>
          <a:bodyPr>
            <a:normAutofit fontScale="40000" lnSpcReduction="20000"/>
          </a:bodyPr>
          <a:lstStyle/>
          <a:p>
            <a:pPr indent="342900">
              <a:lnSpc>
                <a:spcPct val="120000"/>
              </a:lnSpc>
            </a:pPr>
            <a:r>
              <a:rPr lang="zh-CN" altLang="zh-CN" sz="4300" dirty="0"/>
              <a:t>本论文分为六章，大致结构与思路如下：</a:t>
            </a:r>
          </a:p>
          <a:p>
            <a:pPr indent="342900">
              <a:lnSpc>
                <a:spcPct val="120000"/>
              </a:lnSpc>
            </a:pPr>
            <a:r>
              <a:rPr lang="zh-CN" altLang="zh-CN" sz="4300" dirty="0"/>
              <a:t>第一章为绪论，大致介绍专利与企业成长性两者关系的背景、对此进行研究的意义、以及本文研究的大概内容和创新点。</a:t>
            </a:r>
          </a:p>
          <a:p>
            <a:pPr indent="342900">
              <a:lnSpc>
                <a:spcPct val="120000"/>
              </a:lnSpc>
            </a:pPr>
            <a:r>
              <a:rPr lang="zh-CN" altLang="zh-CN" sz="4300" dirty="0"/>
              <a:t>第二章为国内外文献综述，包括企业研发投入对企业成长性的影响相关文献；企业研发投入与专利产出之间相关性的研究综述；企业专利产出对企业成长性的影响的相关文献；政府补贴对研发投入的影响的相关文献，政府补贴对企业专利产出的影响的相关文献。并在此基础上进行简要评述。</a:t>
            </a:r>
          </a:p>
          <a:p>
            <a:pPr indent="342900">
              <a:lnSpc>
                <a:spcPct val="120000"/>
              </a:lnSpc>
            </a:pPr>
            <a:r>
              <a:rPr lang="zh-CN" altLang="zh-CN" sz="4300" dirty="0"/>
              <a:t>第三章为理论分析与研究假设，从政府补贴相关制度背景、市场失灵理论、信号理论、技术创新理论等方面出发，在此基础上提出相关假设。</a:t>
            </a:r>
          </a:p>
          <a:p>
            <a:pPr indent="342900">
              <a:lnSpc>
                <a:spcPct val="120000"/>
              </a:lnSpc>
            </a:pPr>
            <a:r>
              <a:rPr lang="zh-CN" altLang="zh-CN" sz="4300" dirty="0"/>
              <a:t>第四章为研究假设，以</a:t>
            </a:r>
            <a:r>
              <a:rPr lang="en-US" altLang="zh-CN" sz="4300" dirty="0"/>
              <a:t>2010</a:t>
            </a:r>
            <a:r>
              <a:rPr lang="zh-CN" altLang="zh-CN" sz="4300" dirty="0"/>
              <a:t>年</a:t>
            </a:r>
            <a:r>
              <a:rPr lang="en-US" altLang="zh-CN" sz="4300" dirty="0"/>
              <a:t>-2015</a:t>
            </a:r>
            <a:r>
              <a:rPr lang="zh-CN" altLang="zh-CN" sz="4300" dirty="0"/>
              <a:t>年期间全部上市公司为样本，搜集相关的财务数据和专利数据，设定变量，设计模型。</a:t>
            </a:r>
          </a:p>
          <a:p>
            <a:pPr indent="342900">
              <a:lnSpc>
                <a:spcPct val="120000"/>
              </a:lnSpc>
            </a:pPr>
            <a:r>
              <a:rPr lang="zh-CN" altLang="zh-CN" sz="4300" dirty="0"/>
              <a:t>第五章为实证分析，对专利和企业成长性两者之间的关系开展实证分析。研究政府补贴在两者关系中所起到的调节作用。</a:t>
            </a:r>
          </a:p>
          <a:p>
            <a:pPr indent="342900">
              <a:lnSpc>
                <a:spcPct val="120000"/>
              </a:lnSpc>
            </a:pPr>
            <a:r>
              <a:rPr lang="zh-CN" altLang="zh-CN" sz="4300" dirty="0"/>
              <a:t>第六章为研究结论及政策建议，为企业对专利活动的开展提出相关建议，并总结本次研究存在的不足。</a:t>
            </a:r>
          </a:p>
          <a:p>
            <a:pPr>
              <a:lnSpc>
                <a:spcPct val="120000"/>
              </a:lnSpc>
            </a:pPr>
            <a:endParaRPr lang="zh-CN" altLang="en-US" dirty="0"/>
          </a:p>
        </p:txBody>
      </p:sp>
    </p:spTree>
    <p:extLst>
      <p:ext uri="{BB962C8B-B14F-4D97-AF65-F5344CB8AC3E}">
        <p14:creationId xmlns:p14="http://schemas.microsoft.com/office/powerpoint/2010/main" val="119390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研究创新点</a:t>
            </a:r>
            <a:endParaRPr lang="zh-CN" altLang="en-US" dirty="0"/>
          </a:p>
        </p:txBody>
      </p:sp>
      <p:sp>
        <p:nvSpPr>
          <p:cNvPr id="3" name="内容占位符 2"/>
          <p:cNvSpPr>
            <a:spLocks noGrp="1"/>
          </p:cNvSpPr>
          <p:nvPr>
            <p:ph idx="1"/>
          </p:nvPr>
        </p:nvSpPr>
        <p:spPr/>
        <p:txBody>
          <a:bodyPr/>
          <a:lstStyle/>
          <a:p>
            <a:r>
              <a:rPr lang="zh-CN" altLang="zh-CN" sz="2800" dirty="0"/>
              <a:t>（</a:t>
            </a:r>
            <a:r>
              <a:rPr lang="en-US" altLang="zh-CN" sz="2800" dirty="0"/>
              <a:t>1</a:t>
            </a:r>
            <a:r>
              <a:rPr lang="zh-CN" altLang="zh-CN" sz="2800" dirty="0"/>
              <a:t>）本文考察了政府补贴在企业专利和成长性之间的关系中所起到的调节作用。以往的文献大多是考察了政府补贴、研发费用、企业绩效三者之间的关系；或者政府补贴与企业创新产出即专利之间的关系；或者政府补贴与企业绩效之间的关系。而对于政府补贴在企业创新产出和成长性之间的关系中所起到的调节作用考虑的不多。因此本文对这一部分进行了相关分析</a:t>
            </a:r>
            <a:r>
              <a:rPr lang="zh-CN" altLang="zh-CN" dirty="0"/>
              <a:t>。</a:t>
            </a:r>
          </a:p>
          <a:p>
            <a:endParaRPr lang="zh-CN" altLang="en-US" dirty="0"/>
          </a:p>
        </p:txBody>
      </p:sp>
    </p:spTree>
    <p:extLst>
      <p:ext uri="{BB962C8B-B14F-4D97-AF65-F5344CB8AC3E}">
        <p14:creationId xmlns:p14="http://schemas.microsoft.com/office/powerpoint/2010/main" val="36932894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zh-CN" sz="2800" dirty="0"/>
              <a:t>（</a:t>
            </a:r>
            <a:r>
              <a:rPr lang="en-US" altLang="zh-CN" sz="2800" dirty="0"/>
              <a:t>2</a:t>
            </a:r>
            <a:r>
              <a:rPr lang="zh-CN" altLang="zh-CN" sz="2800" dirty="0"/>
              <a:t>）本文从专利特征角度即专利数量和专利类别来研究企业专利，以往文献中对三种专利的衡量大多使用三种专利各自数量，并未考虑企业研发水平之间的差距，本文采用三种专利各自占专利总量的比值这一相对值指标，来考察不同质量的专利对企业成长性所造成的影响的差异。</a:t>
            </a:r>
          </a:p>
          <a:p>
            <a:endParaRPr lang="zh-CN" altLang="en-US" dirty="0"/>
          </a:p>
        </p:txBody>
      </p:sp>
    </p:spTree>
    <p:extLst>
      <p:ext uri="{BB962C8B-B14F-4D97-AF65-F5344CB8AC3E}">
        <p14:creationId xmlns:p14="http://schemas.microsoft.com/office/powerpoint/2010/main" val="3121509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sz="2800" dirty="0"/>
              <a:t>（</a:t>
            </a:r>
            <a:r>
              <a:rPr lang="en-US" altLang="zh-CN" sz="2800" dirty="0"/>
              <a:t>3</a:t>
            </a:r>
            <a:r>
              <a:rPr lang="zh-CN" altLang="zh-CN" sz="2800" dirty="0"/>
              <a:t>）从财务绩效和市场表现两个维度来衡量企业的成长性，以往文献中采用的绩效指标一般是总资产收益率、每股收益等，本文采用销售收入增长率、营业利润增长率、净利润增长率三维立体指标，来考察创新活动对企业成长性的影响。</a:t>
            </a:r>
          </a:p>
          <a:p>
            <a:endParaRPr lang="zh-CN" altLang="en-US" dirty="0"/>
          </a:p>
        </p:txBody>
      </p:sp>
    </p:spTree>
    <p:extLst>
      <p:ext uri="{BB962C8B-B14F-4D97-AF65-F5344CB8AC3E}">
        <p14:creationId xmlns:p14="http://schemas.microsoft.com/office/powerpoint/2010/main" val="35446382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sz="2800" dirty="0"/>
              <a:t>（</a:t>
            </a:r>
            <a:r>
              <a:rPr lang="en-US" altLang="zh-CN" sz="2800" dirty="0"/>
              <a:t>4</a:t>
            </a:r>
            <a:r>
              <a:rPr lang="zh-CN" altLang="zh-CN" sz="2800" dirty="0"/>
              <a:t>）以往的研究大都是以某个行业或者中小板企业或者创业板企业为样本，本文采用佰腾网上的专利数据，以所有上市公司为样本，专利数据更加全面，更具有代表性。</a:t>
            </a:r>
          </a:p>
          <a:p>
            <a:endParaRPr lang="zh-CN" altLang="en-US" dirty="0"/>
          </a:p>
        </p:txBody>
      </p:sp>
    </p:spTree>
    <p:extLst>
      <p:ext uri="{BB962C8B-B14F-4D97-AF65-F5344CB8AC3E}">
        <p14:creationId xmlns:p14="http://schemas.microsoft.com/office/powerpoint/2010/main" val="26586152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2833</Words>
  <Application>Microsoft Office PowerPoint</Application>
  <PresentationFormat>全屏显示(4:3)</PresentationFormat>
  <Paragraphs>601</Paragraphs>
  <Slides>29</Slides>
  <Notes>0</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Office 主题</vt:lpstr>
      <vt:lpstr>专利特征、政府补贴和企业成长性的关系的研究</vt:lpstr>
      <vt:lpstr>目录</vt:lpstr>
      <vt:lpstr>研究背景</vt:lpstr>
      <vt:lpstr>研究内容</vt:lpstr>
      <vt:lpstr>结构安排</vt:lpstr>
      <vt:lpstr>研究创新点</vt:lpstr>
      <vt:lpstr>PowerPoint 演示文稿</vt:lpstr>
      <vt:lpstr>PowerPoint 演示文稿</vt:lpstr>
      <vt:lpstr>PowerPoint 演示文稿</vt:lpstr>
      <vt:lpstr>文献综述</vt:lpstr>
      <vt:lpstr>理论假设</vt:lpstr>
      <vt:lpstr>PowerPoint 演示文稿</vt:lpstr>
      <vt:lpstr>实证分析</vt:lpstr>
      <vt:lpstr>模型设计 </vt:lpstr>
      <vt:lpstr>PowerPoint 演示文稿</vt:lpstr>
      <vt:lpstr>相关性分析</vt:lpstr>
      <vt:lpstr>PowerPoint 演示文稿</vt:lpstr>
      <vt:lpstr>模型1回归结果—以托宾Q（V）为因变量 </vt:lpstr>
      <vt:lpstr>模型1回归结果—以销售收入增长率（SG）为因变量</vt:lpstr>
      <vt:lpstr>PowerPoint 演示文稿</vt:lpstr>
      <vt:lpstr>模型3回归结果—以销售收入增长率（SG）为因变量</vt:lpstr>
      <vt:lpstr> </vt:lpstr>
      <vt:lpstr>模型4回归结果—以销售收入增长率（SG）为因变量（一） </vt:lpstr>
      <vt:lpstr>研究结论</vt:lpstr>
      <vt:lpstr>PowerPoint 演示文稿</vt:lpstr>
      <vt:lpstr>PowerPoint 演示文稿</vt:lpstr>
      <vt:lpstr>政策或管理建议</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专利特征、政府补贴和企业成长性的关系的研究</dc:title>
  <dc:creator>pc</dc:creator>
  <cp:lastModifiedBy>pc</cp:lastModifiedBy>
  <cp:revision>12</cp:revision>
  <dcterms:created xsi:type="dcterms:W3CDTF">2017-06-02T09:24:08Z</dcterms:created>
  <dcterms:modified xsi:type="dcterms:W3CDTF">2017-06-03T02:29:07Z</dcterms:modified>
</cp:coreProperties>
</file>