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7" r:id="rId4"/>
    <p:sldId id="268" r:id="rId5"/>
    <p:sldId id="441" r:id="rId6"/>
    <p:sldId id="421" r:id="rId7"/>
    <p:sldId id="393" r:id="rId9"/>
    <p:sldId id="430" r:id="rId10"/>
    <p:sldId id="435" r:id="rId11"/>
    <p:sldId id="436" r:id="rId12"/>
    <p:sldId id="431" r:id="rId13"/>
    <p:sldId id="444" r:id="rId14"/>
    <p:sldId id="432" r:id="rId15"/>
    <p:sldId id="433" r:id="rId16"/>
    <p:sldId id="374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3A3"/>
    <a:srgbClr val="0D0D0D"/>
    <a:srgbClr val="FFFFFF"/>
    <a:srgbClr val="0055A2"/>
    <a:srgbClr val="0454A1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73"/>
    <p:restoredTop sz="94660"/>
  </p:normalViewPr>
  <p:slideViewPr>
    <p:cSldViewPr snapToGrid="0" showGuides="1">
      <p:cViewPr varScale="1">
        <p:scale>
          <a:sx n="66" d="100"/>
          <a:sy n="66" d="100"/>
        </p:scale>
        <p:origin x="1530" y="78"/>
      </p:cViewPr>
      <p:guideLst>
        <p:guide orient="horz" pos="4044"/>
        <p:guide pos="1928"/>
        <p:guide pos="5266"/>
        <p:guide pos="1521"/>
        <p:guide pos="5414"/>
        <p:guide orient="horz" pos="2462"/>
        <p:guide orient="horz" pos="255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7200" y="1251385"/>
            <a:ext cx="8229600" cy="4355228"/>
            <a:chOff x="-447082" y="2956043"/>
            <a:chExt cx="8283476" cy="4383742"/>
          </a:xfrm>
          <a:solidFill>
            <a:srgbClr val="F7F7F7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7078111" y="3654400"/>
              <a:ext cx="64534" cy="27657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352973" y="3080503"/>
              <a:ext cx="69145" cy="66841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834392" y="5399138"/>
              <a:ext cx="27657" cy="27657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715113" y="3557599"/>
              <a:ext cx="235090" cy="124460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3058530" y="3852613"/>
              <a:ext cx="179774" cy="283491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954813" y="3977075"/>
              <a:ext cx="115240" cy="11063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53920" y="3861834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365069" y="4332012"/>
              <a:ext cx="27657" cy="50706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3353545" y="4375804"/>
              <a:ext cx="43791" cy="71449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445736" y="4470300"/>
              <a:ext cx="71449" cy="36877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3696960" y="4534836"/>
              <a:ext cx="82973" cy="11524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15113" y="2956043"/>
              <a:ext cx="4379132" cy="3447991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4199408" y="5710287"/>
              <a:ext cx="184384" cy="387207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5049881" y="5168657"/>
              <a:ext cx="59926" cy="94498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5432479" y="5251631"/>
              <a:ext cx="304235" cy="311148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5725189" y="5546645"/>
              <a:ext cx="239701" cy="76060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5964889" y="5601961"/>
              <a:ext cx="23049" cy="9219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5999462" y="5611179"/>
              <a:ext cx="20743" cy="11524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6024814" y="5611179"/>
              <a:ext cx="27657" cy="11524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6036339" y="5606571"/>
              <a:ext cx="43791" cy="16134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6080130" y="5627315"/>
              <a:ext cx="59926" cy="39181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6096266" y="5606571"/>
              <a:ext cx="87583" cy="16134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6199981" y="5611181"/>
              <a:ext cx="82973" cy="39181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6047863" y="5366870"/>
              <a:ext cx="135984" cy="168252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5796637" y="5228584"/>
              <a:ext cx="239701" cy="274272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5704447" y="4912824"/>
              <a:ext cx="53010" cy="48401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5948757" y="4781452"/>
              <a:ext cx="43791" cy="92193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6119311" y="4574015"/>
              <a:ext cx="59926" cy="76060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6179238" y="4562494"/>
              <a:ext cx="53010" cy="48401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6140055" y="4382719"/>
              <a:ext cx="223567" cy="207433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287564" y="4267479"/>
              <a:ext cx="124460" cy="115240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232248" y="3993205"/>
              <a:ext cx="119850" cy="258139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5971804" y="4945093"/>
              <a:ext cx="131375" cy="147507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6103177" y="5092598"/>
              <a:ext cx="41487" cy="59926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075521" y="5157134"/>
              <a:ext cx="119850" cy="99107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6047862" y="5115646"/>
              <a:ext cx="43791" cy="36877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075521" y="5136390"/>
              <a:ext cx="27657" cy="55315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6103179" y="5152525"/>
              <a:ext cx="36877" cy="16134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004071" y="5076466"/>
              <a:ext cx="32268" cy="27657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5948757" y="5131780"/>
              <a:ext cx="55315" cy="64534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326745" y="5403748"/>
              <a:ext cx="583116" cy="267359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6810754" y="5518987"/>
              <a:ext cx="87583" cy="32268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6962870" y="5542036"/>
              <a:ext cx="59926" cy="32268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7313202" y="5929242"/>
              <a:ext cx="96802" cy="59926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7608217" y="5841660"/>
              <a:ext cx="36877" cy="32268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7617436" y="5809392"/>
              <a:ext cx="34572" cy="32268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7324725" y="5777126"/>
              <a:ext cx="36877" cy="32268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6882204" y="5502854"/>
              <a:ext cx="20743" cy="2074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6015595" y="5671106"/>
              <a:ext cx="1110917" cy="87121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6981309" y="6611467"/>
              <a:ext cx="119850" cy="126764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7624349" y="6606855"/>
              <a:ext cx="152117" cy="267359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7624350" y="6367157"/>
              <a:ext cx="212044" cy="278881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-290355" y="3294851"/>
              <a:ext cx="2509934" cy="3913560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905839" y="7164621"/>
              <a:ext cx="172860" cy="147507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986510" y="7312129"/>
              <a:ext cx="39181" cy="16134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926583" y="7316736"/>
              <a:ext cx="43791" cy="23049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818258" y="7180754"/>
              <a:ext cx="64534" cy="82973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889705" y="7203801"/>
              <a:ext cx="36877" cy="43791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1145539" y="4829850"/>
              <a:ext cx="260443" cy="94498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1276913" y="4949702"/>
              <a:ext cx="41487" cy="16134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1373716" y="4949700"/>
              <a:ext cx="48401" cy="11524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1401374" y="4917434"/>
              <a:ext cx="115240" cy="43791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1537357" y="4949700"/>
              <a:ext cx="55315" cy="23049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1636462" y="4965835"/>
              <a:ext cx="4611" cy="11524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1652598" y="4977358"/>
              <a:ext cx="16134" cy="11524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1664119" y="5021150"/>
              <a:ext cx="4611" cy="11524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1652598" y="5071856"/>
              <a:ext cx="11524" cy="9219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1652598" y="5060331"/>
              <a:ext cx="11524" cy="46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1629551" y="5097208"/>
              <a:ext cx="16134" cy="18438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1689474" y="5071856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1313792" y="4797584"/>
              <a:ext cx="16134" cy="1152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1313792" y="4813717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657208" y="4610894"/>
              <a:ext cx="16134" cy="16134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777056" y="4136105"/>
              <a:ext cx="59926" cy="20743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1820847" y="4219077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1876164" y="4076179"/>
              <a:ext cx="147507" cy="152117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1525833" y="3709716"/>
              <a:ext cx="27657" cy="32268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1456686" y="3686668"/>
              <a:ext cx="59926" cy="43791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1401373" y="3578342"/>
              <a:ext cx="140594" cy="115240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1581148" y="3670532"/>
              <a:ext cx="27657" cy="2304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1604197" y="3665924"/>
              <a:ext cx="20743" cy="11524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1680255" y="3479234"/>
              <a:ext cx="32268" cy="27657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1592672" y="3391651"/>
              <a:ext cx="36877" cy="23049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1832372" y="3730457"/>
              <a:ext cx="32268" cy="2304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1449774" y="3179610"/>
              <a:ext cx="518581" cy="562372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1645681" y="3179610"/>
              <a:ext cx="94498" cy="71449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1210075" y="3391651"/>
              <a:ext cx="87583" cy="71449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751417" y="3147343"/>
              <a:ext cx="230482" cy="191298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866658" y="3211878"/>
              <a:ext cx="338808" cy="246614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1138625" y="3184219"/>
              <a:ext cx="66841" cy="55315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523242" y="3407785"/>
              <a:ext cx="16134" cy="18438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1341448" y="3168087"/>
              <a:ext cx="131375" cy="126764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210075" y="3172696"/>
              <a:ext cx="126764" cy="154422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1210073" y="3092028"/>
              <a:ext cx="23049" cy="20743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5089064" y="3036714"/>
              <a:ext cx="36877" cy="16134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5077540" y="2992922"/>
              <a:ext cx="32268" cy="16134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4204019" y="3414699"/>
              <a:ext cx="39181" cy="32268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4406840" y="3359385"/>
              <a:ext cx="36877" cy="43791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4630408" y="3207267"/>
              <a:ext cx="32268" cy="32268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4706466" y="3216486"/>
              <a:ext cx="16134" cy="23049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4770999" y="3234924"/>
              <a:ext cx="23049" cy="9219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4794049" y="3211878"/>
              <a:ext cx="20743" cy="16134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5425565" y="3147343"/>
              <a:ext cx="32268" cy="20743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5981024" y="3195745"/>
              <a:ext cx="78364" cy="39181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5971805" y="3172696"/>
              <a:ext cx="20743" cy="27657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5888831" y="3059762"/>
              <a:ext cx="175165" cy="92193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6075521" y="3103552"/>
              <a:ext cx="96802" cy="48401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5884222" y="3179612"/>
              <a:ext cx="27657" cy="20743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6594104" y="3391651"/>
              <a:ext cx="20743" cy="23049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6790011" y="3327119"/>
              <a:ext cx="64534" cy="16134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4263943" y="3207268"/>
              <a:ext cx="126764" cy="152117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4280076" y="3322509"/>
              <a:ext cx="23049" cy="16134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4291599" y="2992921"/>
              <a:ext cx="295016" cy="21895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3669302" y="3338641"/>
              <a:ext cx="32268" cy="25353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3565587" y="3407787"/>
              <a:ext cx="27657" cy="34572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3899784" y="4530226"/>
              <a:ext cx="48401" cy="27657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391868" y="4103837"/>
              <a:ext cx="99107" cy="71449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348076" y="3928671"/>
              <a:ext cx="43791" cy="43791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338858" y="3988596"/>
              <a:ext cx="32268" cy="59926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311201" y="3868746"/>
              <a:ext cx="27657" cy="64534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343469" y="3873357"/>
              <a:ext cx="20743" cy="32268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354993" y="3896405"/>
              <a:ext cx="16134" cy="25353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-92142" y="3873356"/>
              <a:ext cx="59926" cy="55315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-39130" y="3861832"/>
              <a:ext cx="27657" cy="11524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-338756" y="3972464"/>
              <a:ext cx="32268" cy="16134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-403290" y="4004730"/>
              <a:ext cx="20743" cy="23049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-447082" y="4020862"/>
              <a:ext cx="32268" cy="23049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-315708" y="3785774"/>
              <a:ext cx="36877" cy="27657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1405983" y="4027779"/>
              <a:ext cx="43791" cy="20743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3424993" y="3944805"/>
              <a:ext cx="43791" cy="32268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3588635" y="3877968"/>
              <a:ext cx="27657" cy="39181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3664693" y="3857225"/>
              <a:ext cx="27657" cy="20743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3669304" y="3841090"/>
              <a:ext cx="16134" cy="11524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4510559" y="5945378"/>
              <a:ext cx="20743" cy="27657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7110379" y="5634228"/>
              <a:ext cx="39181" cy="16134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7181826" y="5661886"/>
              <a:ext cx="23049" cy="9219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7057369" y="5585828"/>
              <a:ext cx="53010" cy="32268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3489527" y="4523311"/>
              <a:ext cx="11524" cy="11524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2562997" y="5044199"/>
              <a:ext cx="20743" cy="9219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3314362" y="5323080"/>
              <a:ext cx="23049" cy="9219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3277486" y="5387613"/>
              <a:ext cx="11524" cy="46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4482899" y="5498245"/>
              <a:ext cx="16134" cy="16134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4323867" y="4758402"/>
              <a:ext cx="11524" cy="11524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148"/>
            <p:cNvSpPr/>
            <p:nvPr/>
          </p:nvSpPr>
          <p:spPr bwMode="auto">
            <a:xfrm>
              <a:off x="4183275" y="5698765"/>
              <a:ext cx="27657" cy="16134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149"/>
            <p:cNvSpPr/>
            <p:nvPr/>
          </p:nvSpPr>
          <p:spPr bwMode="auto">
            <a:xfrm>
              <a:off x="1657206" y="5136390"/>
              <a:ext cx="23049" cy="27657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150"/>
            <p:cNvSpPr/>
            <p:nvPr/>
          </p:nvSpPr>
          <p:spPr bwMode="auto">
            <a:xfrm>
              <a:off x="6402804" y="4295137"/>
              <a:ext cx="20743" cy="20743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151"/>
            <p:cNvSpPr/>
            <p:nvPr/>
          </p:nvSpPr>
          <p:spPr bwMode="auto">
            <a:xfrm>
              <a:off x="6423546" y="4267478"/>
              <a:ext cx="43791" cy="32268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152"/>
            <p:cNvSpPr/>
            <p:nvPr/>
          </p:nvSpPr>
          <p:spPr bwMode="auto">
            <a:xfrm>
              <a:off x="6471947" y="4239822"/>
              <a:ext cx="23049" cy="20743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153"/>
            <p:cNvSpPr/>
            <p:nvPr/>
          </p:nvSpPr>
          <p:spPr bwMode="auto">
            <a:xfrm>
              <a:off x="6506521" y="4219078"/>
              <a:ext cx="16134" cy="16134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154"/>
            <p:cNvSpPr/>
            <p:nvPr/>
          </p:nvSpPr>
          <p:spPr bwMode="auto">
            <a:xfrm>
              <a:off x="6559529" y="4113056"/>
              <a:ext cx="23049" cy="23049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155"/>
            <p:cNvSpPr/>
            <p:nvPr/>
          </p:nvSpPr>
          <p:spPr bwMode="auto">
            <a:xfrm>
              <a:off x="6550310" y="4168372"/>
              <a:ext cx="4611" cy="6914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156"/>
            <p:cNvSpPr/>
            <p:nvPr/>
          </p:nvSpPr>
          <p:spPr bwMode="auto">
            <a:xfrm>
              <a:off x="6015595" y="4813717"/>
              <a:ext cx="9219" cy="46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157"/>
            <p:cNvSpPr/>
            <p:nvPr/>
          </p:nvSpPr>
          <p:spPr bwMode="auto">
            <a:xfrm>
              <a:off x="3505661" y="6523883"/>
              <a:ext cx="50706" cy="66841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7642EF4C-7397-4B1A-9F25-12CBF099318A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2895600" y="1046163"/>
            <a:ext cx="5567363" cy="4765675"/>
            <a:chOff x="6972300" y="-120090"/>
            <a:chExt cx="5567081" cy="4764756"/>
          </a:xfrm>
        </p:grpSpPr>
        <p:sp>
          <p:nvSpPr>
            <p:cNvPr id="4099" name="任意多边形 7"/>
            <p:cNvSpPr/>
            <p:nvPr/>
          </p:nvSpPr>
          <p:spPr>
            <a:xfrm>
              <a:off x="9114256" y="2415368"/>
              <a:ext cx="1308042" cy="1075443"/>
            </a:xfrm>
            <a:custGeom>
              <a:avLst/>
              <a:gdLst/>
              <a:ahLst/>
              <a:cxnLst>
                <a:cxn ang="0">
                  <a:pos x="371759" y="1063136"/>
                </a:cxn>
                <a:cxn ang="0">
                  <a:pos x="372560" y="1063532"/>
                </a:cxn>
                <a:cxn ang="0">
                  <a:pos x="372560" y="1075443"/>
                </a:cxn>
                <a:cxn ang="0">
                  <a:pos x="371759" y="1075443"/>
                </a:cxn>
                <a:cxn ang="0">
                  <a:pos x="344222" y="980269"/>
                </a:cxn>
                <a:cxn ang="0">
                  <a:pos x="345022" y="981852"/>
                </a:cxn>
                <a:cxn ang="0">
                  <a:pos x="345022" y="1048612"/>
                </a:cxn>
                <a:cxn ang="0">
                  <a:pos x="344222" y="1048217"/>
                </a:cxn>
                <a:cxn ang="0">
                  <a:pos x="826359" y="844019"/>
                </a:cxn>
                <a:cxn ang="0">
                  <a:pos x="867438" y="844019"/>
                </a:cxn>
                <a:cxn ang="0">
                  <a:pos x="867869" y="845720"/>
                </a:cxn>
                <a:cxn ang="0">
                  <a:pos x="826932" y="845720"/>
                </a:cxn>
                <a:cxn ang="0">
                  <a:pos x="233863" y="803385"/>
                </a:cxn>
                <a:cxn ang="0">
                  <a:pos x="234871" y="804881"/>
                </a:cxn>
                <a:cxn ang="0">
                  <a:pos x="221311" y="818288"/>
                </a:cxn>
                <a:cxn ang="0">
                  <a:pos x="220302" y="816792"/>
                </a:cxn>
                <a:cxn ang="0">
                  <a:pos x="674674" y="777654"/>
                </a:cxn>
                <a:cxn ang="0">
                  <a:pos x="675475" y="777654"/>
                </a:cxn>
                <a:cxn ang="0">
                  <a:pos x="675475" y="858160"/>
                </a:cxn>
                <a:cxn ang="0">
                  <a:pos x="674674" y="857632"/>
                </a:cxn>
                <a:cxn ang="0">
                  <a:pos x="123902" y="422498"/>
                </a:cxn>
                <a:cxn ang="0">
                  <a:pos x="124720" y="423711"/>
                </a:cxn>
                <a:cxn ang="0">
                  <a:pos x="111029" y="802745"/>
                </a:cxn>
                <a:cxn ang="0">
                  <a:pos x="110151" y="803179"/>
                </a:cxn>
                <a:cxn ang="0">
                  <a:pos x="123777" y="367627"/>
                </a:cxn>
                <a:cxn ang="0">
                  <a:pos x="124720" y="369258"/>
                </a:cxn>
                <a:cxn ang="0">
                  <a:pos x="97443" y="382743"/>
                </a:cxn>
                <a:cxn ang="0">
                  <a:pos x="96382" y="381170"/>
                </a:cxn>
                <a:cxn ang="0">
                  <a:pos x="68844" y="232335"/>
                </a:cxn>
                <a:cxn ang="0">
                  <a:pos x="69645" y="233126"/>
                </a:cxn>
                <a:cxn ang="0">
                  <a:pos x="69645" y="273649"/>
                </a:cxn>
                <a:cxn ang="0">
                  <a:pos x="68844" y="272264"/>
                </a:cxn>
                <a:cxn ang="0">
                  <a:pos x="853670" y="217811"/>
                </a:cxn>
                <a:cxn ang="0">
                  <a:pos x="881207" y="231425"/>
                </a:cxn>
                <a:cxn ang="0">
                  <a:pos x="894976" y="258651"/>
                </a:cxn>
                <a:cxn ang="0">
                  <a:pos x="950051" y="245038"/>
                </a:cxn>
                <a:cxn ang="0">
                  <a:pos x="1018896" y="299490"/>
                </a:cxn>
                <a:cxn ang="0">
                  <a:pos x="1073971" y="313104"/>
                </a:cxn>
                <a:cxn ang="0">
                  <a:pos x="1129047" y="326717"/>
                </a:cxn>
                <a:cxn ang="0">
                  <a:pos x="1211660" y="381170"/>
                </a:cxn>
                <a:cxn ang="0">
                  <a:pos x="1252967" y="394783"/>
                </a:cxn>
                <a:cxn ang="0">
                  <a:pos x="1308042" y="435623"/>
                </a:cxn>
                <a:cxn ang="0">
                  <a:pos x="1308042" y="503688"/>
                </a:cxn>
                <a:cxn ang="0">
                  <a:pos x="1280504" y="503688"/>
                </a:cxn>
                <a:cxn ang="0">
                  <a:pos x="1225429" y="530915"/>
                </a:cxn>
                <a:cxn ang="0">
                  <a:pos x="1142816" y="530915"/>
                </a:cxn>
                <a:cxn ang="0">
                  <a:pos x="1115278" y="558141"/>
                </a:cxn>
                <a:cxn ang="0">
                  <a:pos x="1115278" y="571755"/>
                </a:cxn>
                <a:cxn ang="0">
                  <a:pos x="1129047" y="598981"/>
                </a:cxn>
                <a:cxn ang="0">
                  <a:pos x="1129047" y="612594"/>
                </a:cxn>
                <a:cxn ang="0">
                  <a:pos x="1115278" y="639821"/>
                </a:cxn>
                <a:cxn ang="0">
                  <a:pos x="1129047" y="639821"/>
                </a:cxn>
                <a:cxn ang="0">
                  <a:pos x="1197891" y="721500"/>
                </a:cxn>
                <a:cxn ang="0">
                  <a:pos x="1211660" y="775953"/>
                </a:cxn>
                <a:cxn ang="0">
                  <a:pos x="1197891" y="816792"/>
                </a:cxn>
                <a:cxn ang="0">
                  <a:pos x="1197891" y="830405"/>
                </a:cxn>
                <a:cxn ang="0">
                  <a:pos x="1184122" y="857632"/>
                </a:cxn>
                <a:cxn ang="0">
                  <a:pos x="1156584" y="857632"/>
                </a:cxn>
                <a:cxn ang="0">
                  <a:pos x="1142816" y="830405"/>
                </a:cxn>
                <a:cxn ang="0">
                  <a:pos x="1129047" y="830405"/>
                </a:cxn>
                <a:cxn ang="0">
                  <a:pos x="1087740" y="735113"/>
                </a:cxn>
                <a:cxn ang="0">
                  <a:pos x="1046433" y="735113"/>
                </a:cxn>
                <a:cxn ang="0">
                  <a:pos x="1018896" y="707886"/>
                </a:cxn>
                <a:cxn ang="0">
                  <a:pos x="1005127" y="721500"/>
                </a:cxn>
                <a:cxn ang="0">
                  <a:pos x="991358" y="775953"/>
                </a:cxn>
                <a:cxn ang="0">
                  <a:pos x="950051" y="748726"/>
                </a:cxn>
                <a:cxn ang="0">
                  <a:pos x="950051" y="789566"/>
                </a:cxn>
                <a:cxn ang="0">
                  <a:pos x="922514" y="803179"/>
                </a:cxn>
                <a:cxn ang="0">
                  <a:pos x="908745" y="789566"/>
                </a:cxn>
                <a:cxn ang="0">
                  <a:pos x="881207" y="789566"/>
                </a:cxn>
                <a:cxn ang="0">
                  <a:pos x="868916" y="785515"/>
                </a:cxn>
                <a:cxn ang="0">
                  <a:pos x="866492" y="780322"/>
                </a:cxn>
                <a:cxn ang="0">
                  <a:pos x="846544" y="756583"/>
                </a:cxn>
                <a:cxn ang="0">
                  <a:pos x="828813" y="766079"/>
                </a:cxn>
                <a:cxn ang="0">
                  <a:pos x="813299" y="747088"/>
                </a:cxn>
                <a:cxn ang="0">
                  <a:pos x="800001" y="720976"/>
                </a:cxn>
                <a:cxn ang="0">
                  <a:pos x="773405" y="711480"/>
                </a:cxn>
                <a:cxn ang="0">
                  <a:pos x="764539" y="692490"/>
                </a:cxn>
                <a:cxn ang="0">
                  <a:pos x="760106" y="666377"/>
                </a:cxn>
                <a:cxn ang="0">
                  <a:pos x="777837" y="649760"/>
                </a:cxn>
                <a:cxn ang="0">
                  <a:pos x="804434" y="630770"/>
                </a:cxn>
                <a:cxn ang="0">
                  <a:pos x="797785" y="607031"/>
                </a:cxn>
                <a:cxn ang="0">
                  <a:pos x="780054" y="585667"/>
                </a:cxn>
                <a:cxn ang="0">
                  <a:pos x="806650" y="573797"/>
                </a:cxn>
                <a:cxn ang="0">
                  <a:pos x="806650" y="561928"/>
                </a:cxn>
                <a:cxn ang="0">
                  <a:pos x="833246" y="557181"/>
                </a:cxn>
                <a:cxn ang="0">
                  <a:pos x="868708" y="583293"/>
                </a:cxn>
                <a:cxn ang="0">
                  <a:pos x="884222" y="580919"/>
                </a:cxn>
                <a:cxn ang="0">
                  <a:pos x="913035" y="569050"/>
                </a:cxn>
                <a:cxn ang="0">
                  <a:pos x="921900" y="590414"/>
                </a:cxn>
                <a:cxn ang="0">
                  <a:pos x="939631" y="604657"/>
                </a:cxn>
                <a:cxn ang="0">
                  <a:pos x="959579" y="599910"/>
                </a:cxn>
                <a:cxn ang="0">
                  <a:pos x="977309" y="583293"/>
                </a:cxn>
                <a:cxn ang="0">
                  <a:pos x="988391" y="552433"/>
                </a:cxn>
                <a:cxn ang="0">
                  <a:pos x="997257" y="535816"/>
                </a:cxn>
                <a:cxn ang="0">
                  <a:pos x="990608" y="521573"/>
                </a:cxn>
                <a:cxn ang="0">
                  <a:pos x="1001689" y="502582"/>
                </a:cxn>
                <a:cxn ang="0">
                  <a:pos x="1017204" y="504956"/>
                </a:cxn>
                <a:cxn ang="0">
                  <a:pos x="1034935" y="495461"/>
                </a:cxn>
                <a:cxn ang="0">
                  <a:pos x="1046016" y="507330"/>
                </a:cxn>
                <a:cxn ang="0">
                  <a:pos x="1054882" y="502582"/>
                </a:cxn>
                <a:cxn ang="0">
                  <a:pos x="1052666" y="488339"/>
                </a:cxn>
                <a:cxn ang="0">
                  <a:pos x="1061531" y="476470"/>
                </a:cxn>
                <a:cxn ang="0">
                  <a:pos x="1061531" y="457479"/>
                </a:cxn>
                <a:cxn ang="0">
                  <a:pos x="1074829" y="445610"/>
                </a:cxn>
                <a:cxn ang="0">
                  <a:pos x="1070396" y="438488"/>
                </a:cxn>
                <a:cxn ang="0">
                  <a:pos x="1083695" y="426619"/>
                </a:cxn>
                <a:cxn ang="0">
                  <a:pos x="1085911" y="417124"/>
                </a:cxn>
                <a:cxn ang="0">
                  <a:pos x="1101425" y="414750"/>
                </a:cxn>
                <a:cxn ang="0">
                  <a:pos x="1110291" y="407628"/>
                </a:cxn>
                <a:cxn ang="0">
                  <a:pos x="1121373" y="395759"/>
                </a:cxn>
                <a:cxn ang="0">
                  <a:pos x="1116940" y="388638"/>
                </a:cxn>
                <a:cxn ang="0">
                  <a:pos x="1099209" y="369647"/>
                </a:cxn>
                <a:cxn ang="0">
                  <a:pos x="1090344" y="357778"/>
                </a:cxn>
                <a:cxn ang="0">
                  <a:pos x="1099209" y="353030"/>
                </a:cxn>
                <a:cxn ang="0">
                  <a:pos x="1101425" y="343535"/>
                </a:cxn>
                <a:cxn ang="0">
                  <a:pos x="1108074" y="329292"/>
                </a:cxn>
                <a:cxn ang="0">
                  <a:pos x="1136439" y="332764"/>
                </a:cxn>
                <a:cxn ang="0">
                  <a:pos x="1129847" y="328419"/>
                </a:cxn>
                <a:cxn ang="0">
                  <a:pos x="1074772" y="314805"/>
                </a:cxn>
                <a:cxn ang="0">
                  <a:pos x="1019696" y="301192"/>
                </a:cxn>
                <a:cxn ang="0">
                  <a:pos x="950852" y="246739"/>
                </a:cxn>
                <a:cxn ang="0">
                  <a:pos x="895777" y="260353"/>
                </a:cxn>
                <a:cxn ang="0">
                  <a:pos x="882008" y="233126"/>
                </a:cxn>
                <a:cxn ang="0">
                  <a:pos x="854470" y="219513"/>
                </a:cxn>
                <a:cxn ang="0">
                  <a:pos x="813163" y="273966"/>
                </a:cxn>
                <a:cxn ang="0">
                  <a:pos x="744319" y="260353"/>
                </a:cxn>
                <a:cxn ang="0">
                  <a:pos x="716781" y="233126"/>
                </a:cxn>
                <a:cxn ang="0">
                  <a:pos x="716321" y="231761"/>
                </a:cxn>
                <a:cxn ang="0">
                  <a:pos x="743519" y="258651"/>
                </a:cxn>
                <a:cxn ang="0">
                  <a:pos x="812363" y="272264"/>
                </a:cxn>
                <a:cxn ang="0">
                  <a:pos x="592344" y="81847"/>
                </a:cxn>
                <a:cxn ang="0">
                  <a:pos x="660905" y="122519"/>
                </a:cxn>
                <a:cxn ang="0">
                  <a:pos x="688443" y="122519"/>
                </a:cxn>
                <a:cxn ang="0">
                  <a:pos x="688443" y="124221"/>
                </a:cxn>
                <a:cxn ang="0">
                  <a:pos x="661706" y="124221"/>
                </a:cxn>
                <a:cxn ang="0">
                  <a:pos x="592861" y="83381"/>
                </a:cxn>
                <a:cxn ang="0">
                  <a:pos x="41267" y="81719"/>
                </a:cxn>
                <a:cxn ang="0">
                  <a:pos x="42107" y="83381"/>
                </a:cxn>
                <a:cxn ang="0">
                  <a:pos x="14569" y="110607"/>
                </a:cxn>
                <a:cxn ang="0">
                  <a:pos x="800" y="165060"/>
                </a:cxn>
                <a:cxn ang="0">
                  <a:pos x="800" y="177367"/>
                </a:cxn>
                <a:cxn ang="0">
                  <a:pos x="0" y="176972"/>
                </a:cxn>
                <a:cxn ang="0">
                  <a:pos x="0" y="163358"/>
                </a:cxn>
                <a:cxn ang="0">
                  <a:pos x="13769" y="108906"/>
                </a:cxn>
                <a:cxn ang="0">
                  <a:pos x="578292" y="40840"/>
                </a:cxn>
                <a:cxn ang="0">
                  <a:pos x="578898" y="42637"/>
                </a:cxn>
                <a:cxn ang="0">
                  <a:pos x="551555" y="56155"/>
                </a:cxn>
                <a:cxn ang="0">
                  <a:pos x="510248" y="56155"/>
                </a:cxn>
                <a:cxn ang="0">
                  <a:pos x="510248" y="69768"/>
                </a:cxn>
                <a:cxn ang="0">
                  <a:pos x="524017" y="124221"/>
                </a:cxn>
                <a:cxn ang="0">
                  <a:pos x="496480" y="165060"/>
                </a:cxn>
                <a:cxn ang="0">
                  <a:pos x="441404" y="151447"/>
                </a:cxn>
                <a:cxn ang="0">
                  <a:pos x="386329" y="165060"/>
                </a:cxn>
                <a:cxn ang="0">
                  <a:pos x="372560" y="219513"/>
                </a:cxn>
                <a:cxn ang="0">
                  <a:pos x="303715" y="219513"/>
                </a:cxn>
                <a:cxn ang="0">
                  <a:pos x="276178" y="192286"/>
                </a:cxn>
                <a:cxn ang="0">
                  <a:pos x="262409" y="178673"/>
                </a:cxn>
                <a:cxn ang="0">
                  <a:pos x="262409" y="192286"/>
                </a:cxn>
                <a:cxn ang="0">
                  <a:pos x="221102" y="205900"/>
                </a:cxn>
                <a:cxn ang="0">
                  <a:pos x="179796" y="137834"/>
                </a:cxn>
                <a:cxn ang="0">
                  <a:pos x="152258" y="137834"/>
                </a:cxn>
                <a:cxn ang="0">
                  <a:pos x="152258" y="136132"/>
                </a:cxn>
                <a:cxn ang="0">
                  <a:pos x="178995" y="136132"/>
                </a:cxn>
                <a:cxn ang="0">
                  <a:pos x="220302" y="204198"/>
                </a:cxn>
                <a:cxn ang="0">
                  <a:pos x="261608" y="190585"/>
                </a:cxn>
                <a:cxn ang="0">
                  <a:pos x="261608" y="176972"/>
                </a:cxn>
                <a:cxn ang="0">
                  <a:pos x="275377" y="190585"/>
                </a:cxn>
                <a:cxn ang="0">
                  <a:pos x="302915" y="217811"/>
                </a:cxn>
                <a:cxn ang="0">
                  <a:pos x="371759" y="217811"/>
                </a:cxn>
                <a:cxn ang="0">
                  <a:pos x="385528" y="163358"/>
                </a:cxn>
                <a:cxn ang="0">
                  <a:pos x="440604" y="149745"/>
                </a:cxn>
                <a:cxn ang="0">
                  <a:pos x="495679" y="163358"/>
                </a:cxn>
                <a:cxn ang="0">
                  <a:pos x="523217" y="122519"/>
                </a:cxn>
                <a:cxn ang="0">
                  <a:pos x="509448" y="68066"/>
                </a:cxn>
                <a:cxn ang="0">
                  <a:pos x="509448" y="54453"/>
                </a:cxn>
                <a:cxn ang="0">
                  <a:pos x="550755" y="54453"/>
                </a:cxn>
                <a:cxn ang="0">
                  <a:pos x="27538" y="0"/>
                </a:cxn>
                <a:cxn ang="0">
                  <a:pos x="55075" y="0"/>
                </a:cxn>
                <a:cxn ang="0">
                  <a:pos x="68844" y="27227"/>
                </a:cxn>
                <a:cxn ang="0">
                  <a:pos x="110151" y="27227"/>
                </a:cxn>
                <a:cxn ang="0">
                  <a:pos x="151458" y="68066"/>
                </a:cxn>
                <a:cxn ang="0">
                  <a:pos x="151458" y="68976"/>
                </a:cxn>
                <a:cxn ang="0">
                  <a:pos x="110951" y="28928"/>
                </a:cxn>
                <a:cxn ang="0">
                  <a:pos x="69645" y="28928"/>
                </a:cxn>
                <a:cxn ang="0">
                  <a:pos x="55876" y="1702"/>
                </a:cxn>
                <a:cxn ang="0">
                  <a:pos x="28338" y="1702"/>
                </a:cxn>
                <a:cxn ang="0">
                  <a:pos x="28338" y="56036"/>
                </a:cxn>
                <a:cxn ang="0">
                  <a:pos x="27538" y="54453"/>
                </a:cxn>
              </a:cxnLst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lnTo>
                    <a:pt x="1597670" y="4265814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lnTo>
                    <a:pt x="1479324" y="3933314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lnTo>
                    <a:pt x="3551353" y="3386610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lnTo>
                    <a:pt x="1005046" y="3223568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lnTo>
                    <a:pt x="2899475" y="3120324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lnTo>
                    <a:pt x="532481" y="1695265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lnTo>
                    <a:pt x="531945" y="147509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lnTo>
                    <a:pt x="295865" y="932240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lnTo>
                    <a:pt x="2545655" y="328411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347" y="327896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lnTo>
                    <a:pt x="118346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0" name="任意多边形 8"/>
            <p:cNvSpPr/>
            <p:nvPr/>
          </p:nvSpPr>
          <p:spPr>
            <a:xfrm>
              <a:off x="9111767" y="2418720"/>
              <a:ext cx="1135640" cy="1075443"/>
            </a:xfrm>
            <a:custGeom>
              <a:avLst/>
              <a:gdLst/>
              <a:ahLst/>
              <a:cxnLst>
                <a:cxn ang="0">
                  <a:pos x="27538" y="0"/>
                </a:cxn>
                <a:cxn ang="0">
                  <a:pos x="55076" y="0"/>
                </a:cxn>
                <a:cxn ang="0">
                  <a:pos x="68844" y="27227"/>
                </a:cxn>
                <a:cxn ang="0">
                  <a:pos x="110151" y="27227"/>
                </a:cxn>
                <a:cxn ang="0">
                  <a:pos x="151458" y="68066"/>
                </a:cxn>
                <a:cxn ang="0">
                  <a:pos x="151458" y="136132"/>
                </a:cxn>
                <a:cxn ang="0">
                  <a:pos x="178995" y="136132"/>
                </a:cxn>
                <a:cxn ang="0">
                  <a:pos x="220302" y="204198"/>
                </a:cxn>
                <a:cxn ang="0">
                  <a:pos x="261609" y="190585"/>
                </a:cxn>
                <a:cxn ang="0">
                  <a:pos x="261609" y="176972"/>
                </a:cxn>
                <a:cxn ang="0">
                  <a:pos x="275377" y="190585"/>
                </a:cxn>
                <a:cxn ang="0">
                  <a:pos x="302915" y="217811"/>
                </a:cxn>
                <a:cxn ang="0">
                  <a:pos x="371760" y="217811"/>
                </a:cxn>
                <a:cxn ang="0">
                  <a:pos x="385528" y="163358"/>
                </a:cxn>
                <a:cxn ang="0">
                  <a:pos x="440604" y="149745"/>
                </a:cxn>
                <a:cxn ang="0">
                  <a:pos x="495680" y="163358"/>
                </a:cxn>
                <a:cxn ang="0">
                  <a:pos x="523217" y="122519"/>
                </a:cxn>
                <a:cxn ang="0">
                  <a:pos x="509448" y="68066"/>
                </a:cxn>
                <a:cxn ang="0">
                  <a:pos x="509448" y="54453"/>
                </a:cxn>
                <a:cxn ang="0">
                  <a:pos x="550755" y="54453"/>
                </a:cxn>
                <a:cxn ang="0">
                  <a:pos x="578293" y="40840"/>
                </a:cxn>
                <a:cxn ang="0">
                  <a:pos x="592061" y="81679"/>
                </a:cxn>
                <a:cxn ang="0">
                  <a:pos x="660906" y="122519"/>
                </a:cxn>
                <a:cxn ang="0">
                  <a:pos x="688444" y="122519"/>
                </a:cxn>
                <a:cxn ang="0">
                  <a:pos x="688444" y="149745"/>
                </a:cxn>
                <a:cxn ang="0">
                  <a:pos x="715981" y="231425"/>
                </a:cxn>
                <a:cxn ang="0">
                  <a:pos x="743519" y="258651"/>
                </a:cxn>
                <a:cxn ang="0">
                  <a:pos x="812364" y="272264"/>
                </a:cxn>
                <a:cxn ang="0">
                  <a:pos x="853670" y="217811"/>
                </a:cxn>
                <a:cxn ang="0">
                  <a:pos x="881208" y="231425"/>
                </a:cxn>
                <a:cxn ang="0">
                  <a:pos x="894977" y="258651"/>
                </a:cxn>
                <a:cxn ang="0">
                  <a:pos x="950052" y="245038"/>
                </a:cxn>
                <a:cxn ang="0">
                  <a:pos x="1018897" y="299490"/>
                </a:cxn>
                <a:cxn ang="0">
                  <a:pos x="1073972" y="313104"/>
                </a:cxn>
                <a:cxn ang="0">
                  <a:pos x="1129048" y="326717"/>
                </a:cxn>
                <a:cxn ang="0">
                  <a:pos x="1135640" y="331062"/>
                </a:cxn>
                <a:cxn ang="0">
                  <a:pos x="1107275" y="327590"/>
                </a:cxn>
                <a:cxn ang="0">
                  <a:pos x="1100626" y="341833"/>
                </a:cxn>
                <a:cxn ang="0">
                  <a:pos x="1098410" y="351328"/>
                </a:cxn>
                <a:cxn ang="0">
                  <a:pos x="1089544" y="356076"/>
                </a:cxn>
                <a:cxn ang="0">
                  <a:pos x="1098410" y="367945"/>
                </a:cxn>
                <a:cxn ang="0">
                  <a:pos x="1116140" y="386936"/>
                </a:cxn>
                <a:cxn ang="0">
                  <a:pos x="1120573" y="394058"/>
                </a:cxn>
                <a:cxn ang="0">
                  <a:pos x="1109491" y="405927"/>
                </a:cxn>
                <a:cxn ang="0">
                  <a:pos x="1100626" y="413048"/>
                </a:cxn>
                <a:cxn ang="0">
                  <a:pos x="1085111" y="415422"/>
                </a:cxn>
                <a:cxn ang="0">
                  <a:pos x="1082895" y="424918"/>
                </a:cxn>
                <a:cxn ang="0">
                  <a:pos x="1069597" y="436787"/>
                </a:cxn>
                <a:cxn ang="0">
                  <a:pos x="1074030" y="443908"/>
                </a:cxn>
                <a:cxn ang="0">
                  <a:pos x="1060731" y="455777"/>
                </a:cxn>
                <a:cxn ang="0">
                  <a:pos x="1060731" y="474768"/>
                </a:cxn>
                <a:cxn ang="0">
                  <a:pos x="1051866" y="486637"/>
                </a:cxn>
                <a:cxn ang="0">
                  <a:pos x="1054082" y="500880"/>
                </a:cxn>
                <a:cxn ang="0">
                  <a:pos x="1045217" y="505628"/>
                </a:cxn>
                <a:cxn ang="0">
                  <a:pos x="1034135" y="493759"/>
                </a:cxn>
                <a:cxn ang="0">
                  <a:pos x="1016404" y="503254"/>
                </a:cxn>
                <a:cxn ang="0">
                  <a:pos x="1000890" y="500880"/>
                </a:cxn>
                <a:cxn ang="0">
                  <a:pos x="989808" y="519871"/>
                </a:cxn>
                <a:cxn ang="0">
                  <a:pos x="996457" y="534114"/>
                </a:cxn>
                <a:cxn ang="0">
                  <a:pos x="987592" y="550731"/>
                </a:cxn>
                <a:cxn ang="0">
                  <a:pos x="976510" y="581591"/>
                </a:cxn>
                <a:cxn ang="0">
                  <a:pos x="958779" y="598208"/>
                </a:cxn>
                <a:cxn ang="0">
                  <a:pos x="938832" y="602956"/>
                </a:cxn>
                <a:cxn ang="0">
                  <a:pos x="921101" y="588713"/>
                </a:cxn>
                <a:cxn ang="0">
                  <a:pos x="912235" y="567348"/>
                </a:cxn>
                <a:cxn ang="0">
                  <a:pos x="883423" y="579217"/>
                </a:cxn>
                <a:cxn ang="0">
                  <a:pos x="867908" y="581591"/>
                </a:cxn>
                <a:cxn ang="0">
                  <a:pos x="832447" y="555479"/>
                </a:cxn>
                <a:cxn ang="0">
                  <a:pos x="805850" y="560227"/>
                </a:cxn>
                <a:cxn ang="0">
                  <a:pos x="805850" y="572096"/>
                </a:cxn>
                <a:cxn ang="0">
                  <a:pos x="779254" y="583965"/>
                </a:cxn>
                <a:cxn ang="0">
                  <a:pos x="796985" y="605330"/>
                </a:cxn>
                <a:cxn ang="0">
                  <a:pos x="803634" y="629068"/>
                </a:cxn>
                <a:cxn ang="0">
                  <a:pos x="777038" y="648059"/>
                </a:cxn>
                <a:cxn ang="0">
                  <a:pos x="759307" y="664676"/>
                </a:cxn>
                <a:cxn ang="0">
                  <a:pos x="763739" y="690788"/>
                </a:cxn>
                <a:cxn ang="0">
                  <a:pos x="772605" y="709779"/>
                </a:cxn>
                <a:cxn ang="0">
                  <a:pos x="799201" y="719274"/>
                </a:cxn>
                <a:cxn ang="0">
                  <a:pos x="812499" y="745386"/>
                </a:cxn>
                <a:cxn ang="0">
                  <a:pos x="828014" y="764377"/>
                </a:cxn>
                <a:cxn ang="0">
                  <a:pos x="845745" y="754882"/>
                </a:cxn>
                <a:cxn ang="0">
                  <a:pos x="865692" y="778620"/>
                </a:cxn>
                <a:cxn ang="0">
                  <a:pos x="868910" y="785513"/>
                </a:cxn>
                <a:cxn ang="0">
                  <a:pos x="839901" y="775953"/>
                </a:cxn>
                <a:cxn ang="0">
                  <a:pos x="812364" y="803179"/>
                </a:cxn>
                <a:cxn ang="0">
                  <a:pos x="826133" y="844019"/>
                </a:cxn>
                <a:cxn ang="0">
                  <a:pos x="867439" y="844019"/>
                </a:cxn>
                <a:cxn ang="0">
                  <a:pos x="881208" y="898472"/>
                </a:cxn>
                <a:cxn ang="0">
                  <a:pos x="784826" y="898472"/>
                </a:cxn>
                <a:cxn ang="0">
                  <a:pos x="757288" y="857632"/>
                </a:cxn>
                <a:cxn ang="0">
                  <a:pos x="715981" y="884858"/>
                </a:cxn>
                <a:cxn ang="0">
                  <a:pos x="674675" y="857632"/>
                </a:cxn>
                <a:cxn ang="0">
                  <a:pos x="674675" y="775953"/>
                </a:cxn>
                <a:cxn ang="0">
                  <a:pos x="619599" y="775953"/>
                </a:cxn>
                <a:cxn ang="0">
                  <a:pos x="619599" y="830405"/>
                </a:cxn>
                <a:cxn ang="0">
                  <a:pos x="578293" y="844019"/>
                </a:cxn>
                <a:cxn ang="0">
                  <a:pos x="578293" y="857632"/>
                </a:cxn>
                <a:cxn ang="0">
                  <a:pos x="536986" y="912085"/>
                </a:cxn>
                <a:cxn ang="0">
                  <a:pos x="509448" y="912085"/>
                </a:cxn>
                <a:cxn ang="0">
                  <a:pos x="509448" y="1075443"/>
                </a:cxn>
                <a:cxn ang="0">
                  <a:pos x="468142" y="1075443"/>
                </a:cxn>
                <a:cxn ang="0">
                  <a:pos x="454373" y="1048217"/>
                </a:cxn>
                <a:cxn ang="0">
                  <a:pos x="426835" y="1075443"/>
                </a:cxn>
                <a:cxn ang="0">
                  <a:pos x="371760" y="1075443"/>
                </a:cxn>
                <a:cxn ang="0">
                  <a:pos x="371760" y="1061830"/>
                </a:cxn>
                <a:cxn ang="0">
                  <a:pos x="344222" y="1048217"/>
                </a:cxn>
                <a:cxn ang="0">
                  <a:pos x="344222" y="980151"/>
                </a:cxn>
                <a:cxn ang="0">
                  <a:pos x="275377" y="844019"/>
                </a:cxn>
                <a:cxn ang="0">
                  <a:pos x="247840" y="844019"/>
                </a:cxn>
                <a:cxn ang="0">
                  <a:pos x="247840" y="857632"/>
                </a:cxn>
                <a:cxn ang="0">
                  <a:pos x="220302" y="816792"/>
                </a:cxn>
                <a:cxn ang="0">
                  <a:pos x="234071" y="803179"/>
                </a:cxn>
                <a:cxn ang="0">
                  <a:pos x="178995" y="721500"/>
                </a:cxn>
                <a:cxn ang="0">
                  <a:pos x="151458" y="735113"/>
                </a:cxn>
                <a:cxn ang="0">
                  <a:pos x="137689" y="789566"/>
                </a:cxn>
                <a:cxn ang="0">
                  <a:pos x="110151" y="803179"/>
                </a:cxn>
                <a:cxn ang="0">
                  <a:pos x="123920" y="422009"/>
                </a:cxn>
                <a:cxn ang="0">
                  <a:pos x="96382" y="381170"/>
                </a:cxn>
                <a:cxn ang="0">
                  <a:pos x="123920" y="367557"/>
                </a:cxn>
                <a:cxn ang="0">
                  <a:pos x="68844" y="272264"/>
                </a:cxn>
                <a:cxn ang="0">
                  <a:pos x="68844" y="231425"/>
                </a:cxn>
                <a:cxn ang="0">
                  <a:pos x="27538" y="190585"/>
                </a:cxn>
                <a:cxn ang="0">
                  <a:pos x="0" y="176972"/>
                </a:cxn>
                <a:cxn ang="0">
                  <a:pos x="0" y="163358"/>
                </a:cxn>
                <a:cxn ang="0">
                  <a:pos x="13769" y="108906"/>
                </a:cxn>
                <a:cxn ang="0">
                  <a:pos x="41307" y="81679"/>
                </a:cxn>
                <a:cxn ang="0">
                  <a:pos x="27538" y="54453"/>
                </a:cxn>
              </a:cxnLst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lnTo>
                    <a:pt x="118346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1" name="Freeform 5"/>
            <p:cNvSpPr/>
            <p:nvPr/>
          </p:nvSpPr>
          <p:spPr>
            <a:xfrm>
              <a:off x="10219969" y="4369657"/>
              <a:ext cx="305794" cy="27500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1319093" y="-120090"/>
              <a:ext cx="1220288" cy="11927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3" name="Freeform 8"/>
            <p:cNvSpPr/>
            <p:nvPr/>
          </p:nvSpPr>
          <p:spPr>
            <a:xfrm>
              <a:off x="11441699" y="797635"/>
              <a:ext cx="915936" cy="68752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4" name="Freeform 9"/>
            <p:cNvSpPr/>
            <p:nvPr/>
          </p:nvSpPr>
          <p:spPr>
            <a:xfrm>
              <a:off x="11248415" y="1179246"/>
              <a:ext cx="653416" cy="67516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750779" y="1332203"/>
              <a:ext cx="610146" cy="9192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6" name="Freeform 14"/>
            <p:cNvSpPr/>
            <p:nvPr/>
          </p:nvSpPr>
          <p:spPr>
            <a:xfrm>
              <a:off x="10915216" y="1934750"/>
              <a:ext cx="751500" cy="49594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7" name="Freeform 18"/>
            <p:cNvSpPr/>
            <p:nvPr/>
          </p:nvSpPr>
          <p:spPr>
            <a:xfrm>
              <a:off x="11095520" y="3235634"/>
              <a:ext cx="473114" cy="63190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8" name="Freeform 26"/>
            <p:cNvSpPr/>
            <p:nvPr/>
          </p:nvSpPr>
          <p:spPr>
            <a:xfrm>
              <a:off x="10818574" y="3014699"/>
              <a:ext cx="529368" cy="73078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9" name="Freeform 29"/>
            <p:cNvSpPr/>
            <p:nvPr/>
          </p:nvSpPr>
          <p:spPr>
            <a:xfrm>
              <a:off x="10915216" y="2413698"/>
              <a:ext cx="527926" cy="65971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0" name="Freeform 28"/>
            <p:cNvSpPr/>
            <p:nvPr/>
          </p:nvSpPr>
          <p:spPr>
            <a:xfrm>
              <a:off x="10237278" y="2606821"/>
              <a:ext cx="846700" cy="5469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1" name="Freeform 27"/>
            <p:cNvSpPr/>
            <p:nvPr/>
          </p:nvSpPr>
          <p:spPr>
            <a:xfrm>
              <a:off x="10290647" y="3014699"/>
              <a:ext cx="611586" cy="71687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2" name="Freeform 19"/>
            <p:cNvSpPr/>
            <p:nvPr/>
          </p:nvSpPr>
          <p:spPr>
            <a:xfrm>
              <a:off x="10374306" y="3632696"/>
              <a:ext cx="875550" cy="6581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Freeform 20"/>
            <p:cNvSpPr/>
            <p:nvPr/>
          </p:nvSpPr>
          <p:spPr>
            <a:xfrm>
              <a:off x="9791569" y="3509095"/>
              <a:ext cx="862568" cy="6581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Freeform 30"/>
            <p:cNvSpPr/>
            <p:nvPr/>
          </p:nvSpPr>
          <p:spPr>
            <a:xfrm>
              <a:off x="10444987" y="2208212"/>
              <a:ext cx="653417" cy="61645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5" name="Freeform 31"/>
            <p:cNvSpPr/>
            <p:nvPr/>
          </p:nvSpPr>
          <p:spPr>
            <a:xfrm>
              <a:off x="10434788" y="1648400"/>
              <a:ext cx="431576" cy="78338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Freeform 35"/>
            <p:cNvSpPr/>
            <p:nvPr/>
          </p:nvSpPr>
          <p:spPr>
            <a:xfrm>
              <a:off x="9252104" y="-64471"/>
              <a:ext cx="2467982" cy="21243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7" name="Freeform 32"/>
            <p:cNvSpPr/>
            <p:nvPr/>
          </p:nvSpPr>
          <p:spPr>
            <a:xfrm>
              <a:off x="9973314" y="1783342"/>
              <a:ext cx="556775" cy="1041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8" name="Freeform 33"/>
            <p:cNvSpPr/>
            <p:nvPr/>
          </p:nvSpPr>
          <p:spPr>
            <a:xfrm>
              <a:off x="9874004" y="1797246"/>
              <a:ext cx="304350" cy="5361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9" name="Freeform 34"/>
            <p:cNvSpPr/>
            <p:nvPr/>
          </p:nvSpPr>
          <p:spPr>
            <a:xfrm>
              <a:off x="8780432" y="1264223"/>
              <a:ext cx="1485692" cy="143838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8352034" y="1673646"/>
              <a:ext cx="1360203" cy="1056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1" name="Freeform 21"/>
            <p:cNvSpPr/>
            <p:nvPr/>
          </p:nvSpPr>
          <p:spPr>
            <a:xfrm>
              <a:off x="9709349" y="3139844"/>
              <a:ext cx="640435" cy="60563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2" name="Freeform 22"/>
            <p:cNvSpPr/>
            <p:nvPr/>
          </p:nvSpPr>
          <p:spPr>
            <a:xfrm>
              <a:off x="8986699" y="3098127"/>
              <a:ext cx="986616" cy="105523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3" name="Freeform 23"/>
            <p:cNvSpPr/>
            <p:nvPr/>
          </p:nvSpPr>
          <p:spPr>
            <a:xfrm>
              <a:off x="7144728" y="1877584"/>
              <a:ext cx="2097280" cy="134414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4" name="Freeform 36"/>
            <p:cNvSpPr/>
            <p:nvPr/>
          </p:nvSpPr>
          <p:spPr>
            <a:xfrm>
              <a:off x="6972300" y="283151"/>
              <a:ext cx="2205461" cy="17674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5" name="Freeform 15"/>
            <p:cNvSpPr/>
            <p:nvPr/>
          </p:nvSpPr>
          <p:spPr>
            <a:xfrm>
              <a:off x="11071933" y="2333252"/>
              <a:ext cx="623516" cy="54860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6" name="Freeform 17"/>
            <p:cNvSpPr/>
            <p:nvPr/>
          </p:nvSpPr>
          <p:spPr>
            <a:xfrm>
              <a:off x="11304669" y="2837026"/>
              <a:ext cx="415418" cy="5083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7" name="Freeform 37"/>
            <p:cNvSpPr/>
            <p:nvPr/>
          </p:nvSpPr>
          <p:spPr>
            <a:xfrm>
              <a:off x="11568634" y="3536907"/>
              <a:ext cx="220689" cy="44186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8" name="Freeform 13"/>
            <p:cNvSpPr/>
            <p:nvPr/>
          </p:nvSpPr>
          <p:spPr>
            <a:xfrm>
              <a:off x="11053689" y="1687553"/>
              <a:ext cx="59140" cy="69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9" name="Freeform 11"/>
            <p:cNvSpPr/>
            <p:nvPr/>
          </p:nvSpPr>
          <p:spPr>
            <a:xfrm>
              <a:off x="10928203" y="1565497"/>
              <a:ext cx="196169" cy="21938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0" name="Freeform 12"/>
            <p:cNvSpPr/>
            <p:nvPr/>
          </p:nvSpPr>
          <p:spPr>
            <a:xfrm>
              <a:off x="11053690" y="1673645"/>
              <a:ext cx="154340" cy="20702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1" name="Freeform 16"/>
            <p:cNvSpPr/>
            <p:nvPr/>
          </p:nvSpPr>
          <p:spPr>
            <a:xfrm>
              <a:off x="11581607" y="2770584"/>
              <a:ext cx="111066" cy="9424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b="0" i="0" kern="1200" cap="none" spc="0" normalizeH="0" baseline="0" noProof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b="0" i="0" kern="1200" cap="none" spc="0" normalizeH="0" baseline="0" noProof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42EF4C-7397-4B1A-9F25-12CBF09931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9B727-B1F6-49A3-A6A6-D12578711D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8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8" name="文本框 133"/>
          <p:cNvSpPr txBox="1"/>
          <p:nvPr/>
        </p:nvSpPr>
        <p:spPr>
          <a:xfrm>
            <a:off x="0" y="1862455"/>
            <a:ext cx="9144000" cy="1691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区块链应用于供应链金融的研究</a:t>
            </a:r>
            <a:endParaRPr lang="zh-CN" altLang="en-US" sz="40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ctr"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7" name="文本框 144"/>
          <p:cNvSpPr txBox="1"/>
          <p:nvPr/>
        </p:nvSpPr>
        <p:spPr>
          <a:xfrm>
            <a:off x="3322955" y="3271520"/>
            <a:ext cx="2498725" cy="1463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    名：刘超群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    号：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15720624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指导老师：吴建刚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318" name="Group 39"/>
          <p:cNvGrpSpPr>
            <a:grpSpLocks noChangeAspect="1"/>
          </p:cNvGrpSpPr>
          <p:nvPr/>
        </p:nvGrpSpPr>
        <p:grpSpPr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13319" name="Freeform 40"/>
            <p:cNvSpPr/>
            <p:nvPr/>
          </p:nvSpPr>
          <p:spPr>
            <a:xfrm>
              <a:off x="3999" y="162"/>
              <a:ext cx="1268" cy="848"/>
            </a:xfrm>
            <a:custGeom>
              <a:avLst/>
              <a:gdLst/>
              <a:ahLst/>
              <a:cxnLst>
                <a:cxn ang="0">
                  <a:pos x="11195257" y="0"/>
                </a:cxn>
                <a:cxn ang="0">
                  <a:pos x="0" y="85115954"/>
                </a:cxn>
                <a:cxn ang="0">
                  <a:pos x="55726180" y="85115954"/>
                </a:cxn>
                <a:cxn ang="0">
                  <a:pos x="83514400" y="113483600"/>
                </a:cxn>
                <a:cxn ang="0">
                  <a:pos x="111315575" y="85115954"/>
                </a:cxn>
                <a:cxn ang="0">
                  <a:pos x="167041861" y="85115954"/>
                </a:cxn>
                <a:cxn ang="0">
                  <a:pos x="155833544" y="0"/>
                </a:cxn>
              </a:cxnLst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0" name="Freeform 41"/>
            <p:cNvSpPr/>
            <p:nvPr/>
          </p:nvSpPr>
          <p:spPr>
            <a:xfrm>
              <a:off x="3999" y="925"/>
              <a:ext cx="1268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1268" y="339"/>
                </a:cxn>
                <a:cxn ang="0">
                  <a:pos x="1268" y="0"/>
                </a:cxn>
              </a:cxnLst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1" name="Freeform 42"/>
            <p:cNvSpPr/>
            <p:nvPr/>
          </p:nvSpPr>
          <p:spPr>
            <a:xfrm>
              <a:off x="4253" y="78"/>
              <a:ext cx="760" cy="593"/>
            </a:xfrm>
            <a:custGeom>
              <a:avLst/>
              <a:gdLst/>
              <a:ahLst/>
              <a:cxnLst>
                <a:cxn ang="0">
                  <a:pos x="760" y="593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593"/>
                </a:cxn>
              </a:cxnLst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2" name="Line 43"/>
            <p:cNvSpPr/>
            <p:nvPr/>
          </p:nvSpPr>
          <p:spPr>
            <a:xfrm>
              <a:off x="4379" y="247"/>
              <a:ext cx="212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23" name="Line 44"/>
            <p:cNvSpPr/>
            <p:nvPr/>
          </p:nvSpPr>
          <p:spPr>
            <a:xfrm>
              <a:off x="4379" y="416"/>
              <a:ext cx="508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24" name="Line 45"/>
            <p:cNvSpPr/>
            <p:nvPr/>
          </p:nvSpPr>
          <p:spPr>
            <a:xfrm>
              <a:off x="4379" y="586"/>
              <a:ext cx="508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6431" y="1575594"/>
            <a:ext cx="250825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8" name="组合 6"/>
          <p:cNvGrpSpPr/>
          <p:nvPr/>
        </p:nvGrpSpPr>
        <p:grpSpPr>
          <a:xfrm>
            <a:off x="108585" y="2575243"/>
            <a:ext cx="1943100" cy="1108075"/>
            <a:chOff x="0" y="1313877"/>
            <a:chExt cx="1943100" cy="1107996"/>
          </a:xfrm>
        </p:grpSpPr>
        <p:sp>
          <p:nvSpPr>
            <p:cNvPr id="14339" name="文本框 7"/>
            <p:cNvSpPr txBox="1"/>
            <p:nvPr/>
          </p:nvSpPr>
          <p:spPr>
            <a:xfrm>
              <a:off x="0" y="1313877"/>
              <a:ext cx="19431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40" name="文本框 8"/>
            <p:cNvSpPr txBox="1"/>
            <p:nvPr/>
          </p:nvSpPr>
          <p:spPr>
            <a:xfrm>
              <a:off x="0" y="1960208"/>
              <a:ext cx="1943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51685" y="887095"/>
            <a:ext cx="6898640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区块链应用于供应链金融的情景分析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9378" y="117158"/>
            <a:ext cx="1800225" cy="1800225"/>
            <a:chOff x="2941638" y="2528888"/>
            <a:chExt cx="1800225" cy="1800225"/>
          </a:xfrm>
        </p:grpSpPr>
        <p:sp>
          <p:nvSpPr>
            <p:cNvPr id="38" name="椭圆 37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735" name="Freeform 5"/>
            <p:cNvSpPr>
              <a:spLocks noEditPoints="1"/>
            </p:cNvSpPr>
            <p:nvPr/>
          </p:nvSpPr>
          <p:spPr>
            <a:xfrm>
              <a:off x="3300186" y="2887437"/>
              <a:ext cx="1083128" cy="1083126"/>
            </a:xfrm>
            <a:custGeom>
              <a:avLst/>
              <a:gdLst/>
              <a:ahLst/>
              <a:cxnLst>
                <a:cxn ang="0">
                  <a:pos x="354818" y="0"/>
                </a:cxn>
                <a:cxn ang="0">
                  <a:pos x="392167" y="37349"/>
                </a:cxn>
                <a:cxn ang="0">
                  <a:pos x="1045779" y="112048"/>
                </a:cxn>
                <a:cxn ang="0">
                  <a:pos x="1083128" y="149397"/>
                </a:cxn>
                <a:cxn ang="0">
                  <a:pos x="1083128" y="298793"/>
                </a:cxn>
                <a:cxn ang="0">
                  <a:pos x="989755" y="298793"/>
                </a:cxn>
                <a:cxn ang="0">
                  <a:pos x="896382" y="336143"/>
                </a:cxn>
                <a:cxn ang="0">
                  <a:pos x="933731" y="616261"/>
                </a:cxn>
                <a:cxn ang="0">
                  <a:pos x="915056" y="784333"/>
                </a:cxn>
                <a:cxn ang="0">
                  <a:pos x="859033" y="896380"/>
                </a:cxn>
                <a:cxn ang="0">
                  <a:pos x="952406" y="896380"/>
                </a:cxn>
                <a:cxn ang="0">
                  <a:pos x="840358" y="821682"/>
                </a:cxn>
                <a:cxn ang="0">
                  <a:pos x="803009" y="784333"/>
                </a:cxn>
                <a:cxn ang="0">
                  <a:pos x="840358" y="616261"/>
                </a:cxn>
                <a:cxn ang="0">
                  <a:pos x="746985" y="336143"/>
                </a:cxn>
                <a:cxn ang="0">
                  <a:pos x="392167" y="298793"/>
                </a:cxn>
                <a:cxn ang="0">
                  <a:pos x="392167" y="410841"/>
                </a:cxn>
                <a:cxn ang="0">
                  <a:pos x="392167" y="597587"/>
                </a:cxn>
                <a:cxn ang="0">
                  <a:pos x="392167" y="765658"/>
                </a:cxn>
                <a:cxn ang="0">
                  <a:pos x="392167" y="933729"/>
                </a:cxn>
                <a:cxn ang="0">
                  <a:pos x="634937" y="1083126"/>
                </a:cxn>
                <a:cxn ang="0">
                  <a:pos x="0" y="933729"/>
                </a:cxn>
                <a:cxn ang="0">
                  <a:pos x="112048" y="298793"/>
                </a:cxn>
                <a:cxn ang="0">
                  <a:pos x="0" y="298793"/>
                </a:cxn>
                <a:cxn ang="0">
                  <a:pos x="0" y="149397"/>
                </a:cxn>
                <a:cxn ang="0">
                  <a:pos x="37349" y="112048"/>
                </a:cxn>
                <a:cxn ang="0">
                  <a:pos x="112048" y="37349"/>
                </a:cxn>
                <a:cxn ang="0">
                  <a:pos x="130722" y="0"/>
                </a:cxn>
                <a:cxn ang="0">
                  <a:pos x="168072" y="336143"/>
                </a:cxn>
                <a:cxn ang="0">
                  <a:pos x="280119" y="410841"/>
                </a:cxn>
                <a:cxn ang="0">
                  <a:pos x="261445" y="317468"/>
                </a:cxn>
                <a:cxn ang="0">
                  <a:pos x="317469" y="317468"/>
                </a:cxn>
                <a:cxn ang="0">
                  <a:pos x="168072" y="504214"/>
                </a:cxn>
                <a:cxn ang="0">
                  <a:pos x="298794" y="597587"/>
                </a:cxn>
                <a:cxn ang="0">
                  <a:pos x="261445" y="485539"/>
                </a:cxn>
                <a:cxn ang="0">
                  <a:pos x="317469" y="485539"/>
                </a:cxn>
                <a:cxn ang="0">
                  <a:pos x="168072" y="690960"/>
                </a:cxn>
                <a:cxn ang="0">
                  <a:pos x="298794" y="765658"/>
                </a:cxn>
                <a:cxn ang="0">
                  <a:pos x="261445" y="672285"/>
                </a:cxn>
                <a:cxn ang="0">
                  <a:pos x="317469" y="672285"/>
                </a:cxn>
                <a:cxn ang="0">
                  <a:pos x="168072" y="859031"/>
                </a:cxn>
                <a:cxn ang="0">
                  <a:pos x="298794" y="933729"/>
                </a:cxn>
                <a:cxn ang="0">
                  <a:pos x="261445" y="840356"/>
                </a:cxn>
                <a:cxn ang="0">
                  <a:pos x="317469" y="840356"/>
                </a:cxn>
                <a:cxn ang="0">
                  <a:pos x="392167" y="224095"/>
                </a:cxn>
                <a:cxn ang="0">
                  <a:pos x="1008430" y="186746"/>
                </a:cxn>
                <a:cxn ang="0">
                  <a:pos x="112048" y="224095"/>
                </a:cxn>
                <a:cxn ang="0">
                  <a:pos x="74698" y="186746"/>
                </a:cxn>
                <a:cxn ang="0">
                  <a:pos x="112048" y="224095"/>
                </a:cxn>
                <a:cxn ang="0">
                  <a:pos x="317469" y="112048"/>
                </a:cxn>
                <a:cxn ang="0">
                  <a:pos x="168072" y="74698"/>
                </a:cxn>
                <a:cxn ang="0">
                  <a:pos x="317469" y="186746"/>
                </a:cxn>
                <a:cxn ang="0">
                  <a:pos x="168072" y="224095"/>
                </a:cxn>
                <a:cxn ang="0">
                  <a:pos x="317469" y="186746"/>
                </a:cxn>
              </a:cxnLst>
              <a:pathLst>
                <a:path w="58" h="58">
                  <a:moveTo>
                    <a:pt x="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8" y="46"/>
                    <a:pt x="47" y="47"/>
                    <a:pt x="46" y="48"/>
                  </a:cubicBezTo>
                  <a:cubicBezTo>
                    <a:pt x="46" y="49"/>
                    <a:pt x="47" y="49"/>
                    <a:pt x="47" y="49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53"/>
                    <a:pt x="44" y="53"/>
                    <a:pt x="43" y="49"/>
                  </a:cubicBezTo>
                  <a:cubicBezTo>
                    <a:pt x="44" y="47"/>
                    <a:pt x="44" y="46"/>
                    <a:pt x="45" y="4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  <a:moveTo>
                    <a:pt x="15" y="22"/>
                  </a:moveTo>
                  <a:cubicBezTo>
                    <a:pt x="14" y="21"/>
                    <a:pt x="11" y="19"/>
                    <a:pt x="9" y="1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7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5" y="18"/>
                    <a:pt x="16" y="19"/>
                    <a:pt x="17" y="20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16" y="32"/>
                  </a:moveTo>
                  <a:cubicBezTo>
                    <a:pt x="15" y="31"/>
                    <a:pt x="12" y="29"/>
                    <a:pt x="9" y="2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6" y="32"/>
                    <a:pt x="16" y="32"/>
                    <a:pt x="16" y="32"/>
                  </a:cubicBezTo>
                  <a:close/>
                  <a:moveTo>
                    <a:pt x="17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7"/>
                    <a:pt x="16" y="28"/>
                    <a:pt x="17" y="29"/>
                  </a:cubicBezTo>
                  <a:cubicBezTo>
                    <a:pt x="17" y="26"/>
                    <a:pt x="17" y="26"/>
                    <a:pt x="17" y="26"/>
                  </a:cubicBezTo>
                  <a:close/>
                  <a:moveTo>
                    <a:pt x="16" y="41"/>
                  </a:moveTo>
                  <a:cubicBezTo>
                    <a:pt x="14" y="40"/>
                    <a:pt x="12" y="38"/>
                    <a:pt x="9" y="37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6" y="41"/>
                    <a:pt x="16" y="41"/>
                    <a:pt x="16" y="41"/>
                  </a:cubicBezTo>
                  <a:close/>
                  <a:moveTo>
                    <a:pt x="17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7"/>
                    <a:pt x="17" y="38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6" y="50"/>
                  </a:moveTo>
                  <a:cubicBezTo>
                    <a:pt x="15" y="49"/>
                    <a:pt x="12" y="48"/>
                    <a:pt x="9" y="4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6" y="50"/>
                    <a:pt x="16" y="50"/>
                    <a:pt x="16" y="50"/>
                  </a:cubicBezTo>
                  <a:close/>
                  <a:moveTo>
                    <a:pt x="17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6"/>
                    <a:pt x="16" y="47"/>
                    <a:pt x="17" y="48"/>
                  </a:cubicBezTo>
                  <a:cubicBezTo>
                    <a:pt x="17" y="45"/>
                    <a:pt x="17" y="45"/>
                    <a:pt x="17" y="45"/>
                  </a:cubicBezTo>
                  <a:close/>
                  <a:moveTo>
                    <a:pt x="21" y="1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21" y="10"/>
                    <a:pt x="21" y="10"/>
                    <a:pt x="21" y="10"/>
                  </a:cubicBezTo>
                  <a:close/>
                  <a:moveTo>
                    <a:pt x="6" y="12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9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6"/>
                    <a:pt x="9" y="6"/>
                    <a:pt x="9" y="6"/>
                  </a:cubicBezTo>
                  <a:close/>
                  <a:moveTo>
                    <a:pt x="17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" y="12"/>
                    <a:pt x="17" y="12"/>
                    <a:pt x="17" y="12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160905" y="1938655"/>
            <a:ext cx="168910" cy="3941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15540" y="1938655"/>
            <a:ext cx="362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、应收账款融资模式情景分析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15540" y="3072765"/>
            <a:ext cx="362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、预付账款融资模式情景分析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15540" y="4292600"/>
            <a:ext cx="362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、存货质押融资模式情景分析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15540" y="5419090"/>
            <a:ext cx="362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、区块链应用带来的影响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5232400" y="5024120"/>
            <a:ext cx="158115" cy="1288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90515" y="4957445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对物流的影响</a:t>
            </a:r>
            <a:endParaRPr lang="zh-CN"/>
          </a:p>
        </p:txBody>
      </p:sp>
      <p:sp>
        <p:nvSpPr>
          <p:cNvPr id="11" name="文本框 10"/>
          <p:cNvSpPr txBox="1"/>
          <p:nvPr/>
        </p:nvSpPr>
        <p:spPr>
          <a:xfrm>
            <a:off x="5390515" y="5323205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对金融机构的影响</a:t>
            </a:r>
            <a:endParaRPr lang="zh-CN"/>
          </a:p>
        </p:txBody>
      </p:sp>
      <p:sp>
        <p:nvSpPr>
          <p:cNvPr id="12" name="文本框 11"/>
          <p:cNvSpPr txBox="1"/>
          <p:nvPr/>
        </p:nvSpPr>
        <p:spPr>
          <a:xfrm>
            <a:off x="5390515" y="5688965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对企业的影响</a:t>
            </a:r>
            <a:endParaRPr 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90515" y="6054725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对供应链生态圈的影响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99378" y="117158"/>
            <a:ext cx="1800225" cy="1800225"/>
            <a:chOff x="2941638" y="2528888"/>
            <a:chExt cx="1800225" cy="1800225"/>
          </a:xfrm>
        </p:grpSpPr>
        <p:sp>
          <p:nvSpPr>
            <p:cNvPr id="38" name="椭圆 37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735" name="Freeform 5"/>
            <p:cNvSpPr>
              <a:spLocks noEditPoints="1"/>
            </p:cNvSpPr>
            <p:nvPr/>
          </p:nvSpPr>
          <p:spPr>
            <a:xfrm>
              <a:off x="3300186" y="2887437"/>
              <a:ext cx="1083128" cy="1083126"/>
            </a:xfrm>
            <a:custGeom>
              <a:avLst/>
              <a:gdLst/>
              <a:ahLst/>
              <a:cxnLst>
                <a:cxn ang="0">
                  <a:pos x="354818" y="0"/>
                </a:cxn>
                <a:cxn ang="0">
                  <a:pos x="392167" y="37349"/>
                </a:cxn>
                <a:cxn ang="0">
                  <a:pos x="1045779" y="112048"/>
                </a:cxn>
                <a:cxn ang="0">
                  <a:pos x="1083128" y="149397"/>
                </a:cxn>
                <a:cxn ang="0">
                  <a:pos x="1083128" y="298793"/>
                </a:cxn>
                <a:cxn ang="0">
                  <a:pos x="989755" y="298793"/>
                </a:cxn>
                <a:cxn ang="0">
                  <a:pos x="896382" y="336143"/>
                </a:cxn>
                <a:cxn ang="0">
                  <a:pos x="933731" y="616261"/>
                </a:cxn>
                <a:cxn ang="0">
                  <a:pos x="915056" y="784333"/>
                </a:cxn>
                <a:cxn ang="0">
                  <a:pos x="859033" y="896380"/>
                </a:cxn>
                <a:cxn ang="0">
                  <a:pos x="952406" y="896380"/>
                </a:cxn>
                <a:cxn ang="0">
                  <a:pos x="840358" y="821682"/>
                </a:cxn>
                <a:cxn ang="0">
                  <a:pos x="803009" y="784333"/>
                </a:cxn>
                <a:cxn ang="0">
                  <a:pos x="840358" y="616261"/>
                </a:cxn>
                <a:cxn ang="0">
                  <a:pos x="746985" y="336143"/>
                </a:cxn>
                <a:cxn ang="0">
                  <a:pos x="392167" y="298793"/>
                </a:cxn>
                <a:cxn ang="0">
                  <a:pos x="392167" y="410841"/>
                </a:cxn>
                <a:cxn ang="0">
                  <a:pos x="392167" y="597587"/>
                </a:cxn>
                <a:cxn ang="0">
                  <a:pos x="392167" y="765658"/>
                </a:cxn>
                <a:cxn ang="0">
                  <a:pos x="392167" y="933729"/>
                </a:cxn>
                <a:cxn ang="0">
                  <a:pos x="634937" y="1083126"/>
                </a:cxn>
                <a:cxn ang="0">
                  <a:pos x="0" y="933729"/>
                </a:cxn>
                <a:cxn ang="0">
                  <a:pos x="112048" y="298793"/>
                </a:cxn>
                <a:cxn ang="0">
                  <a:pos x="0" y="298793"/>
                </a:cxn>
                <a:cxn ang="0">
                  <a:pos x="0" y="149397"/>
                </a:cxn>
                <a:cxn ang="0">
                  <a:pos x="37349" y="112048"/>
                </a:cxn>
                <a:cxn ang="0">
                  <a:pos x="112048" y="37349"/>
                </a:cxn>
                <a:cxn ang="0">
                  <a:pos x="130722" y="0"/>
                </a:cxn>
                <a:cxn ang="0">
                  <a:pos x="168072" y="336143"/>
                </a:cxn>
                <a:cxn ang="0">
                  <a:pos x="280119" y="410841"/>
                </a:cxn>
                <a:cxn ang="0">
                  <a:pos x="261445" y="317468"/>
                </a:cxn>
                <a:cxn ang="0">
                  <a:pos x="317469" y="317468"/>
                </a:cxn>
                <a:cxn ang="0">
                  <a:pos x="168072" y="504214"/>
                </a:cxn>
                <a:cxn ang="0">
                  <a:pos x="298794" y="597587"/>
                </a:cxn>
                <a:cxn ang="0">
                  <a:pos x="261445" y="485539"/>
                </a:cxn>
                <a:cxn ang="0">
                  <a:pos x="317469" y="485539"/>
                </a:cxn>
                <a:cxn ang="0">
                  <a:pos x="168072" y="690960"/>
                </a:cxn>
                <a:cxn ang="0">
                  <a:pos x="298794" y="765658"/>
                </a:cxn>
                <a:cxn ang="0">
                  <a:pos x="261445" y="672285"/>
                </a:cxn>
                <a:cxn ang="0">
                  <a:pos x="317469" y="672285"/>
                </a:cxn>
                <a:cxn ang="0">
                  <a:pos x="168072" y="859031"/>
                </a:cxn>
                <a:cxn ang="0">
                  <a:pos x="298794" y="933729"/>
                </a:cxn>
                <a:cxn ang="0">
                  <a:pos x="261445" y="840356"/>
                </a:cxn>
                <a:cxn ang="0">
                  <a:pos x="317469" y="840356"/>
                </a:cxn>
                <a:cxn ang="0">
                  <a:pos x="392167" y="224095"/>
                </a:cxn>
                <a:cxn ang="0">
                  <a:pos x="1008430" y="186746"/>
                </a:cxn>
                <a:cxn ang="0">
                  <a:pos x="112048" y="224095"/>
                </a:cxn>
                <a:cxn ang="0">
                  <a:pos x="74698" y="186746"/>
                </a:cxn>
                <a:cxn ang="0">
                  <a:pos x="112048" y="224095"/>
                </a:cxn>
                <a:cxn ang="0">
                  <a:pos x="317469" y="112048"/>
                </a:cxn>
                <a:cxn ang="0">
                  <a:pos x="168072" y="74698"/>
                </a:cxn>
                <a:cxn ang="0">
                  <a:pos x="317469" y="186746"/>
                </a:cxn>
                <a:cxn ang="0">
                  <a:pos x="168072" y="224095"/>
                </a:cxn>
                <a:cxn ang="0">
                  <a:pos x="317469" y="186746"/>
                </a:cxn>
              </a:cxnLst>
              <a:pathLst>
                <a:path w="58" h="58">
                  <a:moveTo>
                    <a:pt x="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8" y="46"/>
                    <a:pt x="47" y="47"/>
                    <a:pt x="46" y="48"/>
                  </a:cubicBezTo>
                  <a:cubicBezTo>
                    <a:pt x="46" y="49"/>
                    <a:pt x="47" y="49"/>
                    <a:pt x="47" y="49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53"/>
                    <a:pt x="44" y="53"/>
                    <a:pt x="43" y="49"/>
                  </a:cubicBezTo>
                  <a:cubicBezTo>
                    <a:pt x="44" y="47"/>
                    <a:pt x="44" y="46"/>
                    <a:pt x="45" y="4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  <a:moveTo>
                    <a:pt x="15" y="22"/>
                  </a:moveTo>
                  <a:cubicBezTo>
                    <a:pt x="14" y="21"/>
                    <a:pt x="11" y="19"/>
                    <a:pt x="9" y="1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7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5" y="18"/>
                    <a:pt x="16" y="19"/>
                    <a:pt x="17" y="20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16" y="32"/>
                  </a:moveTo>
                  <a:cubicBezTo>
                    <a:pt x="15" y="31"/>
                    <a:pt x="12" y="29"/>
                    <a:pt x="9" y="2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6" y="32"/>
                    <a:pt x="16" y="32"/>
                    <a:pt x="16" y="32"/>
                  </a:cubicBezTo>
                  <a:close/>
                  <a:moveTo>
                    <a:pt x="17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5" y="27"/>
                    <a:pt x="16" y="28"/>
                    <a:pt x="17" y="29"/>
                  </a:cubicBezTo>
                  <a:cubicBezTo>
                    <a:pt x="17" y="26"/>
                    <a:pt x="17" y="26"/>
                    <a:pt x="17" y="26"/>
                  </a:cubicBezTo>
                  <a:close/>
                  <a:moveTo>
                    <a:pt x="16" y="41"/>
                  </a:moveTo>
                  <a:cubicBezTo>
                    <a:pt x="14" y="40"/>
                    <a:pt x="12" y="38"/>
                    <a:pt x="9" y="37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6" y="41"/>
                    <a:pt x="16" y="41"/>
                    <a:pt x="16" y="41"/>
                  </a:cubicBezTo>
                  <a:close/>
                  <a:moveTo>
                    <a:pt x="17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7"/>
                    <a:pt x="17" y="38"/>
                  </a:cubicBezTo>
                  <a:cubicBezTo>
                    <a:pt x="17" y="36"/>
                    <a:pt x="17" y="36"/>
                    <a:pt x="17" y="36"/>
                  </a:cubicBezTo>
                  <a:close/>
                  <a:moveTo>
                    <a:pt x="16" y="50"/>
                  </a:moveTo>
                  <a:cubicBezTo>
                    <a:pt x="15" y="49"/>
                    <a:pt x="12" y="48"/>
                    <a:pt x="9" y="4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6" y="50"/>
                    <a:pt x="16" y="50"/>
                    <a:pt x="16" y="50"/>
                  </a:cubicBezTo>
                  <a:close/>
                  <a:moveTo>
                    <a:pt x="17" y="45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15" y="46"/>
                    <a:pt x="16" y="47"/>
                    <a:pt x="17" y="48"/>
                  </a:cubicBezTo>
                  <a:cubicBezTo>
                    <a:pt x="17" y="45"/>
                    <a:pt x="17" y="45"/>
                    <a:pt x="17" y="45"/>
                  </a:cubicBezTo>
                  <a:close/>
                  <a:moveTo>
                    <a:pt x="21" y="1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21" y="10"/>
                    <a:pt x="21" y="10"/>
                    <a:pt x="21" y="10"/>
                  </a:cubicBezTo>
                  <a:close/>
                  <a:moveTo>
                    <a:pt x="6" y="12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9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6"/>
                    <a:pt x="9" y="6"/>
                    <a:pt x="9" y="6"/>
                  </a:cubicBezTo>
                  <a:close/>
                  <a:moveTo>
                    <a:pt x="17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" y="12"/>
                    <a:pt x="17" y="12"/>
                    <a:pt x="17" y="12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968500" y="775970"/>
            <a:ext cx="6898640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区块链应用于供应链金融的情景分析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1425" y="1917700"/>
            <a:ext cx="362140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区块链应用带来的影响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1360170" y="2526665"/>
            <a:ext cx="692023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对物流的影响</a:t>
            </a:r>
            <a:endParaRPr lang="zh-CN"/>
          </a:p>
          <a:p>
            <a:r>
              <a:rPr lang="zh-CN"/>
              <a:t> （</a:t>
            </a:r>
            <a:r>
              <a:rPr lang="en-US" altLang="zh-CN"/>
              <a:t>1</a:t>
            </a:r>
            <a:r>
              <a:rPr lang="zh-CN"/>
              <a:t>）可以保证货物安全，避免错领、丢件</a:t>
            </a:r>
            <a:endParaRPr lang="zh-CN"/>
          </a:p>
          <a:p>
            <a:r>
              <a:rPr lang="zh-CN"/>
              <a:t> （</a:t>
            </a:r>
            <a:r>
              <a:rPr lang="en-US" altLang="zh-CN"/>
              <a:t>2</a:t>
            </a:r>
            <a:r>
              <a:rPr lang="zh-CN"/>
              <a:t>）可以优化物流运输路线和日程安排</a:t>
            </a:r>
            <a:endParaRPr lang="zh-CN"/>
          </a:p>
          <a:p>
            <a:r>
              <a:rPr lang="zh-CN"/>
              <a:t> （</a:t>
            </a:r>
            <a:r>
              <a:rPr lang="en-US" altLang="zh-CN"/>
              <a:t>3</a:t>
            </a:r>
            <a:r>
              <a:rPr lang="zh-CN"/>
              <a:t>）实现物流商品资产化</a:t>
            </a:r>
            <a:endParaRPr lang="zh-CN"/>
          </a:p>
          <a:p>
            <a:endParaRPr 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>
                <a:sym typeface="+mn-ea"/>
              </a:rPr>
              <a:t>对金融机构的影响</a:t>
            </a:r>
            <a:endParaRPr lang="zh-CN">
              <a:sym typeface="+mn-ea"/>
            </a:endParaRPr>
          </a:p>
          <a:p>
            <a:r>
              <a:rPr lang="zh-CN" altLang="en-US"/>
              <a:t> （</a:t>
            </a:r>
            <a:r>
              <a:rPr lang="en-US" altLang="zh-CN"/>
              <a:t>1</a:t>
            </a:r>
            <a:r>
              <a:rPr lang="zh-CN" altLang="en-US"/>
              <a:t>）降低银行的成本投入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2</a:t>
            </a:r>
            <a:r>
              <a:rPr lang="zh-CN" altLang="en-US"/>
              <a:t>）减少银行风险承担</a:t>
            </a:r>
            <a:endParaRPr lang="zh-CN" altLang="en-US"/>
          </a:p>
          <a:p>
            <a:r>
              <a:rPr lang="zh-CN" altLang="en-US"/>
              <a:t> （</a:t>
            </a:r>
            <a:r>
              <a:rPr lang="en-US" altLang="zh-CN"/>
              <a:t>3</a:t>
            </a:r>
            <a:r>
              <a:rPr lang="zh-CN" altLang="en-US"/>
              <a:t>）促进信息的交流共享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>
                <a:sym typeface="+mn-ea"/>
              </a:rPr>
              <a:t>对企业的影响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>
                <a:sym typeface="+mn-ea"/>
              </a:rPr>
              <a:t>对供应链生态圈的影响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6431" y="1575594"/>
            <a:ext cx="250825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8" name="组合 6"/>
          <p:cNvGrpSpPr/>
          <p:nvPr/>
        </p:nvGrpSpPr>
        <p:grpSpPr>
          <a:xfrm>
            <a:off x="108585" y="2575243"/>
            <a:ext cx="1943100" cy="1108075"/>
            <a:chOff x="0" y="1313877"/>
            <a:chExt cx="1943100" cy="1107996"/>
          </a:xfrm>
        </p:grpSpPr>
        <p:sp>
          <p:nvSpPr>
            <p:cNvPr id="14339" name="文本框 7"/>
            <p:cNvSpPr txBox="1"/>
            <p:nvPr/>
          </p:nvSpPr>
          <p:spPr>
            <a:xfrm>
              <a:off x="0" y="1313877"/>
              <a:ext cx="19431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40" name="文本框 8"/>
            <p:cNvSpPr txBox="1"/>
            <p:nvPr/>
          </p:nvSpPr>
          <p:spPr>
            <a:xfrm>
              <a:off x="0" y="1960208"/>
              <a:ext cx="1943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51685" y="887095"/>
            <a:ext cx="6898640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五、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案例分析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96203" y="135573"/>
            <a:ext cx="1800225" cy="1800225"/>
            <a:chOff x="2484256" y="2529000"/>
            <a:chExt cx="1800000" cy="1800000"/>
          </a:xfrm>
        </p:grpSpPr>
        <p:sp>
          <p:nvSpPr>
            <p:cNvPr id="3" name="椭圆 2"/>
            <p:cNvSpPr/>
            <p:nvPr/>
          </p:nvSpPr>
          <p:spPr>
            <a:xfrm>
              <a:off x="2484256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732075" y="2964469"/>
              <a:ext cx="1304362" cy="928979"/>
              <a:chOff x="2536" y="1916"/>
              <a:chExt cx="688" cy="490"/>
            </a:xfrm>
            <a:solidFill>
              <a:schemeClr val="bg1"/>
            </a:solidFill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36" y="2308"/>
                <a:ext cx="98" cy="9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682" y="2210"/>
                <a:ext cx="100" cy="1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98" cy="2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2978" y="2014"/>
                <a:ext cx="98" cy="39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3126" y="1916"/>
                <a:ext cx="98" cy="4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9" name="左大括号 8"/>
          <p:cNvSpPr/>
          <p:nvPr/>
        </p:nvSpPr>
        <p:spPr>
          <a:xfrm>
            <a:off x="1599565" y="2093595"/>
            <a:ext cx="168910" cy="3526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68475" y="1936115"/>
            <a:ext cx="3621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、钱香金融：第三方存证平台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1768475" y="3683000"/>
            <a:ext cx="5377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</a:t>
            </a:r>
            <a:r>
              <a:rPr lang="zh-CN" altLang="en-US" sz="2000"/>
              <a:t>、易见区块链技术应用系统：与企业合作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768475" y="5362575"/>
            <a:ext cx="3621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Vechain</a:t>
            </a:r>
            <a:r>
              <a:rPr lang="zh-CN" altLang="en-US" sz="2000"/>
              <a:t>（唯链）</a:t>
            </a:r>
            <a:endParaRPr lang="zh-CN" altLang="en-US" sz="2000"/>
          </a:p>
        </p:txBody>
      </p:sp>
      <p:sp>
        <p:nvSpPr>
          <p:cNvPr id="13" name="左大括号 12"/>
          <p:cNvSpPr/>
          <p:nvPr/>
        </p:nvSpPr>
        <p:spPr>
          <a:xfrm>
            <a:off x="4030345" y="4917440"/>
            <a:ext cx="158115" cy="12884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97020" y="4846955"/>
            <a:ext cx="48037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+mj-ea"/>
                <a:ea typeface="+mj-ea"/>
                <a:sym typeface="+mn-ea"/>
              </a:rPr>
              <a:t>初期：提供一个基于区块链技术的真假校验云平台</a:t>
            </a:r>
            <a:endParaRPr lang="zh-CN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97020" y="5620385"/>
            <a:ext cx="48533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+mj-ea"/>
                <a:ea typeface="+mj-ea"/>
                <a:sym typeface="+mn-ea"/>
              </a:rPr>
              <a:t>后期：拓展到供应链管理和商业智能合约领域，切入供应链金融</a:t>
            </a:r>
            <a:endParaRPr lang="zh-CN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6431" y="1575594"/>
            <a:ext cx="250825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8" name="组合 6"/>
          <p:cNvGrpSpPr/>
          <p:nvPr/>
        </p:nvGrpSpPr>
        <p:grpSpPr>
          <a:xfrm>
            <a:off x="108585" y="2575243"/>
            <a:ext cx="1943100" cy="1108075"/>
            <a:chOff x="0" y="1313877"/>
            <a:chExt cx="1943100" cy="1107996"/>
          </a:xfrm>
        </p:grpSpPr>
        <p:sp>
          <p:nvSpPr>
            <p:cNvPr id="14339" name="文本框 7"/>
            <p:cNvSpPr txBox="1"/>
            <p:nvPr/>
          </p:nvSpPr>
          <p:spPr>
            <a:xfrm>
              <a:off x="0" y="1313877"/>
              <a:ext cx="19431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40" name="文本框 8"/>
            <p:cNvSpPr txBox="1"/>
            <p:nvPr/>
          </p:nvSpPr>
          <p:spPr>
            <a:xfrm>
              <a:off x="0" y="1960208"/>
              <a:ext cx="1943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943100" y="803910"/>
            <a:ext cx="6898640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六、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区块链应用于供应链金融的难点与建议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5" name="组合 8"/>
          <p:cNvGrpSpPr/>
          <p:nvPr/>
        </p:nvGrpSpPr>
        <p:grpSpPr>
          <a:xfrm>
            <a:off x="87313" y="261303"/>
            <a:ext cx="1800225" cy="1800225"/>
            <a:chOff x="2484256" y="2529000"/>
            <a:chExt cx="1800000" cy="1800000"/>
          </a:xfrm>
        </p:grpSpPr>
        <p:sp>
          <p:nvSpPr>
            <p:cNvPr id="28" name="椭圆 27"/>
            <p:cNvSpPr/>
            <p:nvPr/>
          </p:nvSpPr>
          <p:spPr>
            <a:xfrm>
              <a:off x="2484256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2838156" y="2905126"/>
              <a:ext cx="1092200" cy="1052513"/>
              <a:chOff x="2536" y="1830"/>
              <a:chExt cx="688" cy="663"/>
            </a:xfrm>
            <a:solidFill>
              <a:schemeClr val="bg1"/>
            </a:solidFill>
          </p:grpSpPr>
          <p:sp>
            <p:nvSpPr>
              <p:cNvPr id="36" name="Freeform 5"/>
              <p:cNvSpPr/>
              <p:nvPr/>
            </p:nvSpPr>
            <p:spPr bwMode="auto">
              <a:xfrm>
                <a:off x="2536" y="2084"/>
                <a:ext cx="667" cy="409"/>
              </a:xfrm>
              <a:custGeom>
                <a:avLst/>
                <a:gdLst>
                  <a:gd name="T0" fmla="*/ 239 w 279"/>
                  <a:gd name="T1" fmla="*/ 39 h 171"/>
                  <a:gd name="T2" fmla="*/ 239 w 279"/>
                  <a:gd name="T3" fmla="*/ 81 h 171"/>
                  <a:gd name="T4" fmla="*/ 226 w 279"/>
                  <a:gd name="T5" fmla="*/ 94 h 171"/>
                  <a:gd name="T6" fmla="*/ 59 w 279"/>
                  <a:gd name="T7" fmla="*/ 94 h 171"/>
                  <a:gd name="T8" fmla="*/ 59 w 279"/>
                  <a:gd name="T9" fmla="*/ 92 h 171"/>
                  <a:gd name="T10" fmla="*/ 59 w 279"/>
                  <a:gd name="T11" fmla="*/ 52 h 171"/>
                  <a:gd name="T12" fmla="*/ 0 w 279"/>
                  <a:gd name="T13" fmla="*/ 111 h 171"/>
                  <a:gd name="T14" fmla="*/ 59 w 279"/>
                  <a:gd name="T15" fmla="*/ 171 h 171"/>
                  <a:gd name="T16" fmla="*/ 59 w 279"/>
                  <a:gd name="T17" fmla="*/ 133 h 171"/>
                  <a:gd name="T18" fmla="*/ 235 w 279"/>
                  <a:gd name="T19" fmla="*/ 133 h 171"/>
                  <a:gd name="T20" fmla="*/ 279 w 279"/>
                  <a:gd name="T21" fmla="*/ 89 h 171"/>
                  <a:gd name="T22" fmla="*/ 279 w 279"/>
                  <a:gd name="T23" fmla="*/ 0 h 171"/>
                  <a:gd name="T24" fmla="*/ 248 w 279"/>
                  <a:gd name="T25" fmla="*/ 31 h 171"/>
                  <a:gd name="T26" fmla="*/ 239 w 279"/>
                  <a:gd name="T27" fmla="*/ 3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9" h="171">
                    <a:moveTo>
                      <a:pt x="239" y="39"/>
                    </a:moveTo>
                    <a:cubicBezTo>
                      <a:pt x="239" y="81"/>
                      <a:pt x="239" y="81"/>
                      <a:pt x="239" y="81"/>
                    </a:cubicBezTo>
                    <a:cubicBezTo>
                      <a:pt x="239" y="88"/>
                      <a:pt x="233" y="94"/>
                      <a:pt x="226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59" y="171"/>
                      <a:pt x="59" y="171"/>
                      <a:pt x="59" y="171"/>
                    </a:cubicBezTo>
                    <a:cubicBezTo>
                      <a:pt x="59" y="133"/>
                      <a:pt x="59" y="133"/>
                      <a:pt x="59" y="133"/>
                    </a:cubicBezTo>
                    <a:cubicBezTo>
                      <a:pt x="235" y="133"/>
                      <a:pt x="235" y="133"/>
                      <a:pt x="235" y="133"/>
                    </a:cubicBezTo>
                    <a:cubicBezTo>
                      <a:pt x="264" y="133"/>
                      <a:pt x="279" y="119"/>
                      <a:pt x="279" y="89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248" y="31"/>
                      <a:pt x="248" y="31"/>
                      <a:pt x="248" y="31"/>
                    </a:cubicBezTo>
                    <a:lnTo>
                      <a:pt x="239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Freeform 6"/>
              <p:cNvSpPr/>
              <p:nvPr/>
            </p:nvSpPr>
            <p:spPr bwMode="auto">
              <a:xfrm>
                <a:off x="2558" y="1830"/>
                <a:ext cx="666" cy="409"/>
              </a:xfrm>
              <a:custGeom>
                <a:avLst/>
                <a:gdLst>
                  <a:gd name="T0" fmla="*/ 39 w 279"/>
                  <a:gd name="T1" fmla="*/ 131 h 171"/>
                  <a:gd name="T2" fmla="*/ 39 w 279"/>
                  <a:gd name="T3" fmla="*/ 90 h 171"/>
                  <a:gd name="T4" fmla="*/ 53 w 279"/>
                  <a:gd name="T5" fmla="*/ 77 h 171"/>
                  <a:gd name="T6" fmla="*/ 220 w 279"/>
                  <a:gd name="T7" fmla="*/ 77 h 171"/>
                  <a:gd name="T8" fmla="*/ 220 w 279"/>
                  <a:gd name="T9" fmla="*/ 79 h 171"/>
                  <a:gd name="T10" fmla="*/ 220 w 279"/>
                  <a:gd name="T11" fmla="*/ 118 h 171"/>
                  <a:gd name="T12" fmla="*/ 279 w 279"/>
                  <a:gd name="T13" fmla="*/ 59 h 171"/>
                  <a:gd name="T14" fmla="*/ 220 w 279"/>
                  <a:gd name="T15" fmla="*/ 0 h 171"/>
                  <a:gd name="T16" fmla="*/ 220 w 279"/>
                  <a:gd name="T17" fmla="*/ 37 h 171"/>
                  <a:gd name="T18" fmla="*/ 44 w 279"/>
                  <a:gd name="T19" fmla="*/ 37 h 171"/>
                  <a:gd name="T20" fmla="*/ 0 w 279"/>
                  <a:gd name="T21" fmla="*/ 81 h 171"/>
                  <a:gd name="T22" fmla="*/ 0 w 279"/>
                  <a:gd name="T23" fmla="*/ 171 h 171"/>
                  <a:gd name="T24" fmla="*/ 31 w 279"/>
                  <a:gd name="T25" fmla="*/ 139 h 171"/>
                  <a:gd name="T26" fmla="*/ 39 w 279"/>
                  <a:gd name="T27" fmla="*/ 13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9" h="171">
                    <a:moveTo>
                      <a:pt x="39" y="131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83"/>
                      <a:pt x="45" y="77"/>
                      <a:pt x="53" y="77"/>
                    </a:cubicBezTo>
                    <a:cubicBezTo>
                      <a:pt x="220" y="77"/>
                      <a:pt x="220" y="77"/>
                      <a:pt x="220" y="77"/>
                    </a:cubicBezTo>
                    <a:cubicBezTo>
                      <a:pt x="220" y="79"/>
                      <a:pt x="220" y="79"/>
                      <a:pt x="220" y="79"/>
                    </a:cubicBezTo>
                    <a:cubicBezTo>
                      <a:pt x="220" y="118"/>
                      <a:pt x="220" y="118"/>
                      <a:pt x="220" y="118"/>
                    </a:cubicBezTo>
                    <a:cubicBezTo>
                      <a:pt x="279" y="59"/>
                      <a:pt x="279" y="59"/>
                      <a:pt x="279" y="59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15" y="37"/>
                      <a:pt x="0" y="52"/>
                      <a:pt x="0" y="8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31" y="139"/>
                      <a:pt x="31" y="139"/>
                      <a:pt x="31" y="139"/>
                    </a:cubicBezTo>
                    <a:lnTo>
                      <a:pt x="39" y="1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887855" y="1558925"/>
            <a:ext cx="6358890" cy="5336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1</a:t>
            </a:r>
            <a:r>
              <a:rPr lang="zh-CN" altLang="en-US" sz="2000"/>
              <a:t>、</a:t>
            </a:r>
            <a:r>
              <a:rPr sz="2000"/>
              <a:t>面临的难点</a:t>
            </a:r>
            <a:r>
              <a:t>	</a:t>
            </a: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t>            </a:t>
            </a:r>
            <a:r>
              <a:rPr>
                <a:latin typeface="+mj-ea"/>
              </a:rPr>
              <a:t>区块链尚未有通用的标准	</a:t>
            </a:r>
            <a:endParaRPr>
              <a:latin typeface="+mj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>
                <a:latin typeface="+mj-ea"/>
              </a:rPr>
              <a:t>          区块链技术的瓶颈尚待突破	</a:t>
            </a:r>
            <a:endParaRPr>
              <a:latin typeface="+mj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>
                <a:latin typeface="+mj-ea"/>
              </a:rPr>
              <a:t>          对于区块链技术的监管问题	</a:t>
            </a:r>
            <a:endParaRPr>
              <a:latin typeface="+mj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>
                <a:latin typeface="+mj-ea"/>
              </a:rPr>
              <a:t>          区块链的生态圈不成熟	</a:t>
            </a:r>
            <a:endParaRPr>
              <a:latin typeface="+mj-ea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>
                <a:latin typeface="+mj-ea"/>
              </a:rPr>
              <a:t>          人才短缺问题</a:t>
            </a:r>
            <a:r>
              <a:t>	</a:t>
            </a:r>
          </a:p>
          <a:p>
            <a:pPr marL="285750" indent="-285750">
              <a:lnSpc>
                <a:spcPct val="150000"/>
              </a:lnSpc>
            </a:pPr>
          </a:p>
          <a:p>
            <a:pPr>
              <a:lnSpc>
                <a:spcPct val="150000"/>
              </a:lnSpc>
            </a:pPr>
            <a:r>
              <a:rPr lang="en-US"/>
              <a:t>2</a:t>
            </a:r>
            <a:r>
              <a:rPr lang="zh-CN" altLang="en-US"/>
              <a:t>、</a:t>
            </a:r>
            <a:r>
              <a:t> 区块链技术应用于供应链金融中的建议	</a:t>
            </a:r>
          </a:p>
          <a:p>
            <a:pPr>
              <a:lnSpc>
                <a:spcPct val="150000"/>
              </a:lnSpc>
            </a:pPr>
            <a:r>
              <a:t>             政府发挥相应的支持和引导作用	</a:t>
            </a:r>
          </a:p>
          <a:p>
            <a:pPr>
              <a:lnSpc>
                <a:spcPct val="150000"/>
              </a:lnSpc>
            </a:pPr>
            <a:r>
              <a:t>             科研院所要加快人才培养的进程	</a:t>
            </a:r>
          </a:p>
          <a:p>
            <a:pPr>
              <a:lnSpc>
                <a:spcPct val="150000"/>
              </a:lnSpc>
            </a:pPr>
            <a:r>
              <a:t>             现有企业的应对	</a:t>
            </a:r>
          </a:p>
          <a:p>
            <a:pPr>
              <a:lnSpc>
                <a:spcPct val="150000"/>
              </a:lnSpc>
            </a:pPr>
            <a:r>
              <a:t>             构建完善的生态系统	</a:t>
            </a:r>
          </a:p>
          <a:p>
            <a:pPr>
              <a:lnSpc>
                <a:spcPct val="150000"/>
              </a:lnSpc>
            </a:pPr>
            <a:r>
              <a:t>             加强国际国内交流与合作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" name="直角三角形 132"/>
          <p:cNvSpPr/>
          <p:nvPr/>
        </p:nvSpPr>
        <p:spPr>
          <a:xfrm rot="10800000" flipV="1">
            <a:off x="914400" y="4646613"/>
            <a:ext cx="8229600" cy="2211388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直角三角形 131"/>
          <p:cNvSpPr/>
          <p:nvPr/>
        </p:nvSpPr>
        <p:spPr>
          <a:xfrm rot="5400000">
            <a:off x="1857375" y="-1857375"/>
            <a:ext cx="1409700" cy="5124450"/>
          </a:xfrm>
          <a:prstGeom prst="rtTriangle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8" name="文本框 133"/>
          <p:cNvSpPr txBox="1"/>
          <p:nvPr/>
        </p:nvSpPr>
        <p:spPr>
          <a:xfrm>
            <a:off x="0" y="2536825"/>
            <a:ext cx="9144000" cy="17678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0053A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感谢聆听</a:t>
            </a:r>
            <a:endParaRPr lang="zh-CN" altLang="en-US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ctr"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sz="4400" b="1" dirty="0">
              <a:solidFill>
                <a:srgbClr val="0053A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2" name="文本框 143"/>
          <p:cNvSpPr txBox="1"/>
          <p:nvPr/>
        </p:nvSpPr>
        <p:spPr>
          <a:xfrm>
            <a:off x="6115050" y="6284913"/>
            <a:ext cx="2684463" cy="4178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r"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刘超群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3" name="文本框 144"/>
          <p:cNvSpPr txBox="1"/>
          <p:nvPr/>
        </p:nvSpPr>
        <p:spPr>
          <a:xfrm>
            <a:off x="3877310" y="5762625"/>
            <a:ext cx="5027613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r"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894" name="Group 39"/>
          <p:cNvGrpSpPr>
            <a:grpSpLocks noChangeAspect="1"/>
          </p:cNvGrpSpPr>
          <p:nvPr/>
        </p:nvGrpSpPr>
        <p:grpSpPr>
          <a:xfrm>
            <a:off x="368300" y="220663"/>
            <a:ext cx="666750" cy="625475"/>
            <a:chOff x="3999" y="78"/>
            <a:chExt cx="1268" cy="1186"/>
          </a:xfrm>
        </p:grpSpPr>
        <p:sp>
          <p:nvSpPr>
            <p:cNvPr id="37895" name="Freeform 40"/>
            <p:cNvSpPr/>
            <p:nvPr/>
          </p:nvSpPr>
          <p:spPr>
            <a:xfrm>
              <a:off x="3999" y="162"/>
              <a:ext cx="1268" cy="848"/>
            </a:xfrm>
            <a:custGeom>
              <a:avLst/>
              <a:gdLst/>
              <a:ahLst/>
              <a:cxnLst>
                <a:cxn ang="0">
                  <a:pos x="11195257" y="0"/>
                </a:cxn>
                <a:cxn ang="0">
                  <a:pos x="0" y="85115954"/>
                </a:cxn>
                <a:cxn ang="0">
                  <a:pos x="55726180" y="85115954"/>
                </a:cxn>
                <a:cxn ang="0">
                  <a:pos x="83514400" y="113483600"/>
                </a:cxn>
                <a:cxn ang="0">
                  <a:pos x="111315575" y="85115954"/>
                </a:cxn>
                <a:cxn ang="0">
                  <a:pos x="167041861" y="85115954"/>
                </a:cxn>
                <a:cxn ang="0">
                  <a:pos x="155833544" y="0"/>
                </a:cxn>
              </a:cxnLst>
              <a:pathLst>
                <a:path w="120" h="80">
                  <a:moveTo>
                    <a:pt x="8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71"/>
                    <a:pt x="49" y="80"/>
                    <a:pt x="60" y="80"/>
                  </a:cubicBezTo>
                  <a:cubicBezTo>
                    <a:pt x="71" y="80"/>
                    <a:pt x="80" y="71"/>
                    <a:pt x="8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6" name="Freeform 41"/>
            <p:cNvSpPr/>
            <p:nvPr/>
          </p:nvSpPr>
          <p:spPr>
            <a:xfrm>
              <a:off x="3999" y="925"/>
              <a:ext cx="1268" cy="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9"/>
                </a:cxn>
                <a:cxn ang="0">
                  <a:pos x="1268" y="339"/>
                </a:cxn>
                <a:cxn ang="0">
                  <a:pos x="1268" y="0"/>
                </a:cxn>
              </a:cxnLst>
              <a:pathLst>
                <a:path w="1268" h="339">
                  <a:moveTo>
                    <a:pt x="0" y="0"/>
                  </a:moveTo>
                  <a:lnTo>
                    <a:pt x="0" y="339"/>
                  </a:lnTo>
                  <a:lnTo>
                    <a:pt x="1268" y="339"/>
                  </a:lnTo>
                  <a:lnTo>
                    <a:pt x="126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7" name="Freeform 42"/>
            <p:cNvSpPr/>
            <p:nvPr/>
          </p:nvSpPr>
          <p:spPr>
            <a:xfrm>
              <a:off x="4253" y="78"/>
              <a:ext cx="760" cy="593"/>
            </a:xfrm>
            <a:custGeom>
              <a:avLst/>
              <a:gdLst/>
              <a:ahLst/>
              <a:cxnLst>
                <a:cxn ang="0">
                  <a:pos x="760" y="593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593"/>
                </a:cxn>
              </a:cxnLst>
              <a:pathLst>
                <a:path w="760" h="593">
                  <a:moveTo>
                    <a:pt x="760" y="593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593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8" name="Line 43"/>
            <p:cNvSpPr/>
            <p:nvPr/>
          </p:nvSpPr>
          <p:spPr>
            <a:xfrm>
              <a:off x="4379" y="247"/>
              <a:ext cx="212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99" name="Line 44"/>
            <p:cNvSpPr/>
            <p:nvPr/>
          </p:nvSpPr>
          <p:spPr>
            <a:xfrm>
              <a:off x="4379" y="416"/>
              <a:ext cx="508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0" name="Line 45"/>
            <p:cNvSpPr/>
            <p:nvPr/>
          </p:nvSpPr>
          <p:spPr>
            <a:xfrm>
              <a:off x="4379" y="586"/>
              <a:ext cx="508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2" grpId="0" animBg="1"/>
      <p:bldP spid="52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8" name="组合 6"/>
          <p:cNvGrpSpPr/>
          <p:nvPr/>
        </p:nvGrpSpPr>
        <p:grpSpPr>
          <a:xfrm>
            <a:off x="107950" y="2874963"/>
            <a:ext cx="1943100" cy="1108075"/>
            <a:chOff x="0" y="1313877"/>
            <a:chExt cx="1943100" cy="1107996"/>
          </a:xfrm>
        </p:grpSpPr>
        <p:sp>
          <p:nvSpPr>
            <p:cNvPr id="14339" name="文本框 7"/>
            <p:cNvSpPr txBox="1"/>
            <p:nvPr/>
          </p:nvSpPr>
          <p:spPr>
            <a:xfrm>
              <a:off x="0" y="1313877"/>
              <a:ext cx="19431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40" name="文本框 8"/>
            <p:cNvSpPr txBox="1"/>
            <p:nvPr/>
          </p:nvSpPr>
          <p:spPr>
            <a:xfrm>
              <a:off x="0" y="1960208"/>
              <a:ext cx="1943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253" name="组合 96"/>
          <p:cNvGrpSpPr/>
          <p:nvPr/>
        </p:nvGrpSpPr>
        <p:grpSpPr>
          <a:xfrm>
            <a:off x="3240088" y="1082675"/>
            <a:ext cx="444500" cy="449263"/>
            <a:chOff x="2944759" y="497532"/>
            <a:chExt cx="657188" cy="663945"/>
          </a:xfrm>
        </p:grpSpPr>
        <p:sp>
          <p:nvSpPr>
            <p:cNvPr id="100" name="矩形 9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3917790" y="1114573"/>
            <a:ext cx="4757896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前言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255" name="组合 102"/>
          <p:cNvGrpSpPr/>
          <p:nvPr/>
        </p:nvGrpSpPr>
        <p:grpSpPr>
          <a:xfrm>
            <a:off x="3240088" y="1938338"/>
            <a:ext cx="444500" cy="449262"/>
            <a:chOff x="2944759" y="497532"/>
            <a:chExt cx="657188" cy="663945"/>
          </a:xfrm>
        </p:grpSpPr>
        <p:sp>
          <p:nvSpPr>
            <p:cNvPr id="106" name="矩形 105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二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917791" y="1982935"/>
            <a:ext cx="4757897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区块链应用于供应链金融的可行性分析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257" name="组合 108"/>
          <p:cNvGrpSpPr/>
          <p:nvPr/>
        </p:nvGrpSpPr>
        <p:grpSpPr>
          <a:xfrm>
            <a:off x="3240088" y="3652838"/>
            <a:ext cx="444500" cy="447675"/>
            <a:chOff x="2944759" y="497532"/>
            <a:chExt cx="657188" cy="663945"/>
          </a:xfrm>
        </p:grpSpPr>
        <p:sp>
          <p:nvSpPr>
            <p:cNvPr id="112" name="矩形 111"/>
            <p:cNvSpPr/>
            <p:nvPr/>
          </p:nvSpPr>
          <p:spPr>
            <a:xfrm>
              <a:off x="3026907" y="584645"/>
              <a:ext cx="575040" cy="576832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44759" y="497532"/>
              <a:ext cx="575039" cy="576831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四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917790" y="3682829"/>
            <a:ext cx="4757897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区块链应用于供应链金融的情景分析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259" name="组合 114"/>
          <p:cNvGrpSpPr/>
          <p:nvPr/>
        </p:nvGrpSpPr>
        <p:grpSpPr>
          <a:xfrm>
            <a:off x="3240088" y="2795588"/>
            <a:ext cx="444500" cy="449262"/>
            <a:chOff x="2944759" y="497532"/>
            <a:chExt cx="657188" cy="663945"/>
          </a:xfrm>
        </p:grpSpPr>
        <p:sp>
          <p:nvSpPr>
            <p:cNvPr id="118" name="矩形 117"/>
            <p:cNvSpPr/>
            <p:nvPr/>
          </p:nvSpPr>
          <p:spPr>
            <a:xfrm>
              <a:off x="3026907" y="584337"/>
              <a:ext cx="575040" cy="57714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944759" y="497532"/>
              <a:ext cx="575039" cy="577140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三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3917791" y="2456961"/>
            <a:ext cx="4757897" cy="7880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区块链应用于供应链金融的模式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261" name="组合 120"/>
          <p:cNvGrpSpPr/>
          <p:nvPr/>
        </p:nvGrpSpPr>
        <p:grpSpPr>
          <a:xfrm>
            <a:off x="3240088" y="4506913"/>
            <a:ext cx="444500" cy="449262"/>
            <a:chOff x="2944759" y="497532"/>
            <a:chExt cx="657188" cy="663945"/>
          </a:xfrm>
        </p:grpSpPr>
        <p:sp>
          <p:nvSpPr>
            <p:cNvPr id="124" name="矩形 123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五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917791" y="4501661"/>
            <a:ext cx="4757897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案例分析</a:t>
            </a:r>
            <a:endParaRPr kumimoji="0" 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263" name="组合 126"/>
          <p:cNvGrpSpPr/>
          <p:nvPr/>
        </p:nvGrpSpPr>
        <p:grpSpPr>
          <a:xfrm>
            <a:off x="3240088" y="5364163"/>
            <a:ext cx="444500" cy="449262"/>
            <a:chOff x="2944759" y="497532"/>
            <a:chExt cx="657188" cy="663945"/>
          </a:xfrm>
        </p:grpSpPr>
        <p:sp>
          <p:nvSpPr>
            <p:cNvPr id="130" name="矩形 129"/>
            <p:cNvSpPr/>
            <p:nvPr/>
          </p:nvSpPr>
          <p:spPr>
            <a:xfrm>
              <a:off x="3026907" y="584338"/>
              <a:ext cx="575040" cy="57713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44759" y="497532"/>
              <a:ext cx="575039" cy="577139"/>
            </a:xfrm>
            <a:prstGeom prst="rect">
              <a:avLst/>
            </a:prstGeom>
            <a:solidFill>
              <a:srgbClr val="0053A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六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3917791" y="5364309"/>
            <a:ext cx="4757897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区块链应用于供应链金融的难点与建议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6"/>
          <p:cNvGrpSpPr/>
          <p:nvPr/>
        </p:nvGrpSpPr>
        <p:grpSpPr>
          <a:xfrm>
            <a:off x="107950" y="133350"/>
            <a:ext cx="1943100" cy="1108075"/>
            <a:chOff x="0" y="1313877"/>
            <a:chExt cx="1943100" cy="1107996"/>
          </a:xfrm>
        </p:grpSpPr>
        <p:sp>
          <p:nvSpPr>
            <p:cNvPr id="15364" name="文本框 7"/>
            <p:cNvSpPr txBox="1"/>
            <p:nvPr/>
          </p:nvSpPr>
          <p:spPr>
            <a:xfrm>
              <a:off x="0" y="1313877"/>
              <a:ext cx="19431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365" name="文本框 8"/>
            <p:cNvSpPr txBox="1"/>
            <p:nvPr/>
          </p:nvSpPr>
          <p:spPr>
            <a:xfrm>
              <a:off x="0" y="1960208"/>
              <a:ext cx="1943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6431" y="1575594"/>
            <a:ext cx="250825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组合 22"/>
          <p:cNvGrpSpPr/>
          <p:nvPr/>
        </p:nvGrpSpPr>
        <p:grpSpPr>
          <a:xfrm>
            <a:off x="360363" y="51466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5374" name="Group 4"/>
            <p:cNvGrpSpPr>
              <a:grpSpLocks noChangeAspect="1"/>
            </p:cNvGrpSpPr>
            <p:nvPr/>
          </p:nvGrpSpPr>
          <p:grpSpPr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15375" name="Freeform 5"/>
              <p:cNvSpPr/>
              <p:nvPr/>
            </p:nvSpPr>
            <p:spPr>
              <a:xfrm>
                <a:off x="2773" y="2052"/>
                <a:ext cx="214" cy="252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214" y="0"/>
                  </a:cxn>
                  <a:cxn ang="0">
                    <a:pos x="214" y="252"/>
                  </a:cxn>
                  <a:cxn ang="0">
                    <a:pos x="0" y="252"/>
                  </a:cxn>
                  <a:cxn ang="0">
                    <a:pos x="0" y="0"/>
                  </a:cxn>
                  <a:cxn ang="0">
                    <a:pos x="29" y="0"/>
                  </a:cxn>
                </a:cxnLst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6" name="Freeform 6"/>
              <p:cNvSpPr/>
              <p:nvPr/>
            </p:nvSpPr>
            <p:spPr>
              <a:xfrm>
                <a:off x="2831" y="2014"/>
                <a:ext cx="98" cy="58"/>
              </a:xfrm>
              <a:custGeom>
                <a:avLst/>
                <a:gdLst/>
                <a:ahLst/>
                <a:cxnLst>
                  <a:cxn ang="0">
                    <a:pos x="8649" y="4771"/>
                  </a:cxn>
                  <a:cxn ang="0">
                    <a:pos x="8649" y="1566"/>
                  </a:cxn>
                  <a:cxn ang="0">
                    <a:pos x="6086" y="1566"/>
                  </a:cxn>
                  <a:cxn ang="0">
                    <a:pos x="4322" y="0"/>
                  </a:cxn>
                  <a:cxn ang="0">
                    <a:pos x="2558" y="1566"/>
                  </a:cxn>
                  <a:cxn ang="0">
                    <a:pos x="0" y="1566"/>
                  </a:cxn>
                  <a:cxn ang="0">
                    <a:pos x="0" y="4771"/>
                  </a:cxn>
                  <a:cxn ang="0">
                    <a:pos x="8649" y="4771"/>
                  </a:cxn>
                </a:cxnLst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7" name="Line 7"/>
              <p:cNvSpPr/>
              <p:nvPr/>
            </p:nvSpPr>
            <p:spPr>
              <a:xfrm flipH="1">
                <a:off x="2822" y="2168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378" name="Line 8"/>
              <p:cNvSpPr/>
              <p:nvPr/>
            </p:nvSpPr>
            <p:spPr>
              <a:xfrm flipH="1">
                <a:off x="2822" y="2207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379" name="Line 9"/>
              <p:cNvSpPr/>
              <p:nvPr/>
            </p:nvSpPr>
            <p:spPr>
              <a:xfrm flipH="1">
                <a:off x="2822" y="2246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380" name="Line 10"/>
              <p:cNvSpPr/>
              <p:nvPr/>
            </p:nvSpPr>
            <p:spPr>
              <a:xfrm flipH="1">
                <a:off x="2822" y="2130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41" name="文本框 40"/>
          <p:cNvSpPr txBox="1"/>
          <p:nvPr/>
        </p:nvSpPr>
        <p:spPr>
          <a:xfrm>
            <a:off x="2808029" y="816283"/>
            <a:ext cx="3203110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、前言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415540" y="2105660"/>
            <a:ext cx="75565" cy="307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81910" y="1948815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、选题背景与意义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81910" y="2927350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、文献综述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81910" y="3954780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、研究思路和方法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81910" y="4973320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、研究创新点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4765040" y="3655695"/>
            <a:ext cx="75565" cy="96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371975" y="4674235"/>
            <a:ext cx="75565" cy="96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0140" y="4253230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方法：情景分析、案例研究</a:t>
            </a:r>
            <a:endParaRPr lang="zh-CN"/>
          </a:p>
        </p:txBody>
      </p:sp>
      <p:sp>
        <p:nvSpPr>
          <p:cNvPr id="14" name="文本框 13"/>
          <p:cNvSpPr txBox="1"/>
          <p:nvPr/>
        </p:nvSpPr>
        <p:spPr>
          <a:xfrm>
            <a:off x="4840605" y="3655695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/>
              <a:t>研究思路</a:t>
            </a:r>
            <a:endParaRPr lang="zh-CN"/>
          </a:p>
        </p:txBody>
      </p:sp>
      <p:sp>
        <p:nvSpPr>
          <p:cNvPr id="17" name="文本框 16"/>
          <p:cNvSpPr txBox="1"/>
          <p:nvPr/>
        </p:nvSpPr>
        <p:spPr>
          <a:xfrm>
            <a:off x="4526915" y="4674235"/>
            <a:ext cx="45402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</a:t>
            </a:r>
            <a:r>
              <a:t>填补了区块链应用于供应链金融的理论空白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26915" y="5341620"/>
            <a:ext cx="420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/>
              <a:t>案例分析法与情景分析法相结合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2"/>
          <p:cNvGrpSpPr/>
          <p:nvPr/>
        </p:nvGrpSpPr>
        <p:grpSpPr>
          <a:xfrm>
            <a:off x="360363" y="514668"/>
            <a:ext cx="1800225" cy="1800225"/>
            <a:chOff x="2515460" y="2529000"/>
            <a:chExt cx="1800000" cy="1800000"/>
          </a:xfrm>
        </p:grpSpPr>
        <p:sp>
          <p:nvSpPr>
            <p:cNvPr id="27" name="椭圆 26"/>
            <p:cNvSpPr/>
            <p:nvPr/>
          </p:nvSpPr>
          <p:spPr>
            <a:xfrm>
              <a:off x="2515460" y="2529000"/>
              <a:ext cx="1800000" cy="1800000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5374" name="Group 4"/>
            <p:cNvGrpSpPr>
              <a:grpSpLocks noChangeAspect="1"/>
            </p:cNvGrpSpPr>
            <p:nvPr/>
          </p:nvGrpSpPr>
          <p:grpSpPr>
            <a:xfrm>
              <a:off x="2989984" y="2852421"/>
              <a:ext cx="850952" cy="1153159"/>
              <a:chOff x="2773" y="2014"/>
              <a:chExt cx="214" cy="290"/>
            </a:xfrm>
          </p:grpSpPr>
          <p:sp>
            <p:nvSpPr>
              <p:cNvPr id="15375" name="Freeform 5"/>
              <p:cNvSpPr/>
              <p:nvPr/>
            </p:nvSpPr>
            <p:spPr>
              <a:xfrm>
                <a:off x="2773" y="2052"/>
                <a:ext cx="214" cy="252"/>
              </a:xfrm>
              <a:custGeom>
                <a:avLst/>
                <a:gdLst/>
                <a:ahLst/>
                <a:cxnLst>
                  <a:cxn ang="0">
                    <a:pos x="185" y="0"/>
                  </a:cxn>
                  <a:cxn ang="0">
                    <a:pos x="214" y="0"/>
                  </a:cxn>
                  <a:cxn ang="0">
                    <a:pos x="214" y="252"/>
                  </a:cxn>
                  <a:cxn ang="0">
                    <a:pos x="0" y="252"/>
                  </a:cxn>
                  <a:cxn ang="0">
                    <a:pos x="0" y="0"/>
                  </a:cxn>
                  <a:cxn ang="0">
                    <a:pos x="29" y="0"/>
                  </a:cxn>
                </a:cxnLst>
                <a:pathLst>
                  <a:path w="214" h="252">
                    <a:moveTo>
                      <a:pt x="185" y="0"/>
                    </a:moveTo>
                    <a:lnTo>
                      <a:pt x="214" y="0"/>
                    </a:lnTo>
                    <a:lnTo>
                      <a:pt x="214" y="252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29" y="0"/>
                    </a:lnTo>
                  </a:path>
                </a:pathLst>
              </a:custGeom>
              <a:noFill/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6" name="Freeform 6"/>
              <p:cNvSpPr/>
              <p:nvPr/>
            </p:nvSpPr>
            <p:spPr>
              <a:xfrm>
                <a:off x="2831" y="2014"/>
                <a:ext cx="98" cy="58"/>
              </a:xfrm>
              <a:custGeom>
                <a:avLst/>
                <a:gdLst/>
                <a:ahLst/>
                <a:cxnLst>
                  <a:cxn ang="0">
                    <a:pos x="8649" y="4771"/>
                  </a:cxn>
                  <a:cxn ang="0">
                    <a:pos x="8649" y="1566"/>
                  </a:cxn>
                  <a:cxn ang="0">
                    <a:pos x="6086" y="1566"/>
                  </a:cxn>
                  <a:cxn ang="0">
                    <a:pos x="4322" y="0"/>
                  </a:cxn>
                  <a:cxn ang="0">
                    <a:pos x="2558" y="1566"/>
                  </a:cxn>
                  <a:cxn ang="0">
                    <a:pos x="0" y="1566"/>
                  </a:cxn>
                  <a:cxn ang="0">
                    <a:pos x="0" y="4771"/>
                  </a:cxn>
                  <a:cxn ang="0">
                    <a:pos x="8649" y="4771"/>
                  </a:cxn>
                </a:cxnLst>
                <a:pathLst>
                  <a:path w="40" h="24">
                    <a:moveTo>
                      <a:pt x="40" y="24"/>
                    </a:moveTo>
                    <a:cubicBezTo>
                      <a:pt x="40" y="8"/>
                      <a:pt x="40" y="8"/>
                      <a:pt x="40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4" y="0"/>
                      <a:pt x="20" y="0"/>
                    </a:cubicBezTo>
                    <a:cubicBezTo>
                      <a:pt x="16" y="0"/>
                      <a:pt x="12" y="4"/>
                      <a:pt x="1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lnTo>
                      <a:pt x="40" y="24"/>
                    </a:lnTo>
                    <a:close/>
                  </a:path>
                </a:pathLst>
              </a:custGeom>
              <a:noFill/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7" name="Line 7"/>
              <p:cNvSpPr/>
              <p:nvPr/>
            </p:nvSpPr>
            <p:spPr>
              <a:xfrm flipH="1">
                <a:off x="2822" y="2168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378" name="Line 8"/>
              <p:cNvSpPr/>
              <p:nvPr/>
            </p:nvSpPr>
            <p:spPr>
              <a:xfrm flipH="1">
                <a:off x="2822" y="2207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379" name="Line 9"/>
              <p:cNvSpPr/>
              <p:nvPr/>
            </p:nvSpPr>
            <p:spPr>
              <a:xfrm flipH="1">
                <a:off x="2822" y="2246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380" name="Line 10"/>
              <p:cNvSpPr/>
              <p:nvPr/>
            </p:nvSpPr>
            <p:spPr>
              <a:xfrm flipH="1">
                <a:off x="2822" y="2130"/>
                <a:ext cx="117" cy="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4" name="文本框 3"/>
          <p:cNvSpPr txBox="1"/>
          <p:nvPr/>
        </p:nvSpPr>
        <p:spPr>
          <a:xfrm>
            <a:off x="659130" y="2440940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选题背景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400994" y="585778"/>
            <a:ext cx="3203110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、前言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36165" y="1949450"/>
            <a:ext cx="5551170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、供应链金融的在发展过程中受到制约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36165" y="2968625"/>
            <a:ext cx="508000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altLang="zh-CN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、区块链技术具有颠覆所有行业的可能性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2160905" y="2022475"/>
            <a:ext cx="102870" cy="1205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3334385"/>
            <a:ext cx="8225790" cy="2245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856105" y="5866765"/>
            <a:ext cx="6483985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zh-CN" altLang="en-US" sz="1600" b="0" u="none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</a:t>
            </a:r>
            <a:r>
              <a:rPr lang="en-US" altLang="zh-CN" sz="1600" b="0" u="none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1.1  </a:t>
            </a:r>
            <a:r>
              <a:rPr lang="zh-CN" altLang="en-US" sz="1600" b="0" u="none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区块链应用于供应链金融带来的经济影响（单位：亿美元）来源：麦肯锡报告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148136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609990" y="7239839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9425" y="998220"/>
            <a:ext cx="7627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zh-CN" altLang="en-US" sz="2400" b="1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270" y="1641475"/>
            <a:ext cx="684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思路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65" y="2007235"/>
            <a:ext cx="5060950" cy="3524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6431" y="1575594"/>
            <a:ext cx="250825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8" name="组合 6"/>
          <p:cNvGrpSpPr/>
          <p:nvPr/>
        </p:nvGrpSpPr>
        <p:grpSpPr>
          <a:xfrm>
            <a:off x="108585" y="2575243"/>
            <a:ext cx="1943100" cy="1108075"/>
            <a:chOff x="0" y="1313877"/>
            <a:chExt cx="1943100" cy="1107996"/>
          </a:xfrm>
        </p:grpSpPr>
        <p:sp>
          <p:nvSpPr>
            <p:cNvPr id="14339" name="文本框 7"/>
            <p:cNvSpPr txBox="1"/>
            <p:nvPr/>
          </p:nvSpPr>
          <p:spPr>
            <a:xfrm>
              <a:off x="0" y="1313877"/>
              <a:ext cx="19431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40" name="文本框 8"/>
            <p:cNvSpPr txBox="1"/>
            <p:nvPr/>
          </p:nvSpPr>
          <p:spPr>
            <a:xfrm>
              <a:off x="0" y="1960208"/>
              <a:ext cx="19431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lvl="0" indent="0" algn="ctr" eaLnBrk="1" hangingPunct="1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68" y="228283"/>
            <a:ext cx="1800225" cy="1800225"/>
            <a:chOff x="2941638" y="2528888"/>
            <a:chExt cx="1800225" cy="1800225"/>
          </a:xfrm>
        </p:grpSpPr>
        <p:sp>
          <p:nvSpPr>
            <p:cNvPr id="4" name="椭圆 3"/>
            <p:cNvSpPr/>
            <p:nvPr/>
          </p:nvSpPr>
          <p:spPr bwMode="auto">
            <a:xfrm>
              <a:off x="29416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4" name="Freeform 9"/>
            <p:cNvSpPr>
              <a:spLocks noEditPoints="1"/>
            </p:cNvSpPr>
            <p:nvPr/>
          </p:nvSpPr>
          <p:spPr>
            <a:xfrm>
              <a:off x="3255837" y="2963370"/>
              <a:ext cx="1171826" cy="908811"/>
            </a:xfrm>
            <a:custGeom>
              <a:avLst/>
              <a:gdLst/>
              <a:ahLst/>
              <a:cxnLst>
                <a:cxn ang="0">
                  <a:pos x="837019" y="215650"/>
                </a:cxn>
                <a:cxn ang="0">
                  <a:pos x="60874" y="277264"/>
                </a:cxn>
                <a:cxn ang="0">
                  <a:pos x="989204" y="847197"/>
                </a:cxn>
                <a:cxn ang="0">
                  <a:pos x="1019641" y="523722"/>
                </a:cxn>
                <a:cxn ang="0">
                  <a:pos x="1034859" y="492914"/>
                </a:cxn>
                <a:cxn ang="0">
                  <a:pos x="1034859" y="477511"/>
                </a:cxn>
                <a:cxn ang="0">
                  <a:pos x="1034859" y="908811"/>
                </a:cxn>
                <a:cxn ang="0">
                  <a:pos x="30437" y="908811"/>
                </a:cxn>
                <a:cxn ang="0">
                  <a:pos x="0" y="878004"/>
                </a:cxn>
                <a:cxn ang="0">
                  <a:pos x="0" y="215650"/>
                </a:cxn>
                <a:cxn ang="0">
                  <a:pos x="152185" y="585336"/>
                </a:cxn>
                <a:cxn ang="0">
                  <a:pos x="441337" y="631547"/>
                </a:cxn>
                <a:cxn ang="0">
                  <a:pos x="152185" y="585336"/>
                </a:cxn>
                <a:cxn ang="0">
                  <a:pos x="152185" y="508318"/>
                </a:cxn>
                <a:cxn ang="0">
                  <a:pos x="654396" y="462107"/>
                </a:cxn>
                <a:cxn ang="0">
                  <a:pos x="152185" y="338879"/>
                </a:cxn>
                <a:cxn ang="0">
                  <a:pos x="654396" y="385089"/>
                </a:cxn>
                <a:cxn ang="0">
                  <a:pos x="152185" y="338879"/>
                </a:cxn>
                <a:cxn ang="0">
                  <a:pos x="1080515" y="138632"/>
                </a:cxn>
                <a:cxn ang="0">
                  <a:pos x="1019641" y="385089"/>
                </a:cxn>
                <a:cxn ang="0">
                  <a:pos x="1065296" y="369686"/>
                </a:cxn>
                <a:cxn ang="0">
                  <a:pos x="1156607" y="154036"/>
                </a:cxn>
                <a:cxn ang="0">
                  <a:pos x="1141389" y="123229"/>
                </a:cxn>
                <a:cxn ang="0">
                  <a:pos x="928330" y="138632"/>
                </a:cxn>
                <a:cxn ang="0">
                  <a:pos x="989204" y="446704"/>
                </a:cxn>
                <a:cxn ang="0">
                  <a:pos x="791363" y="616143"/>
                </a:cxn>
                <a:cxn ang="0">
                  <a:pos x="760926" y="754775"/>
                </a:cxn>
                <a:cxn ang="0">
                  <a:pos x="806582" y="693161"/>
                </a:cxn>
                <a:cxn ang="0">
                  <a:pos x="821800" y="662354"/>
                </a:cxn>
                <a:cxn ang="0">
                  <a:pos x="821800" y="708565"/>
                </a:cxn>
                <a:cxn ang="0">
                  <a:pos x="806582" y="770179"/>
                </a:cxn>
                <a:cxn ang="0">
                  <a:pos x="897893" y="646950"/>
                </a:cxn>
                <a:cxn ang="0">
                  <a:pos x="973985" y="462107"/>
                </a:cxn>
                <a:cxn ang="0">
                  <a:pos x="776144" y="585336"/>
                </a:cxn>
                <a:cxn ang="0">
                  <a:pos x="973985" y="462107"/>
                </a:cxn>
                <a:cxn ang="0">
                  <a:pos x="365244" y="800986"/>
                </a:cxn>
                <a:cxn ang="0">
                  <a:pos x="441337" y="739372"/>
                </a:cxn>
                <a:cxn ang="0">
                  <a:pos x="456556" y="800986"/>
                </a:cxn>
                <a:cxn ang="0">
                  <a:pos x="563085" y="770179"/>
                </a:cxn>
                <a:cxn ang="0">
                  <a:pos x="608741" y="785582"/>
                </a:cxn>
                <a:cxn ang="0">
                  <a:pos x="608741" y="785582"/>
                </a:cxn>
                <a:cxn ang="0">
                  <a:pos x="608741" y="831793"/>
                </a:cxn>
                <a:cxn ang="0">
                  <a:pos x="700052" y="847197"/>
                </a:cxn>
                <a:cxn ang="0">
                  <a:pos x="654396" y="800986"/>
                </a:cxn>
                <a:cxn ang="0">
                  <a:pos x="654396" y="800986"/>
                </a:cxn>
                <a:cxn ang="0">
                  <a:pos x="639178" y="739372"/>
                </a:cxn>
                <a:cxn ang="0">
                  <a:pos x="593522" y="754775"/>
                </a:cxn>
                <a:cxn ang="0">
                  <a:pos x="471774" y="754775"/>
                </a:cxn>
                <a:cxn ang="0">
                  <a:pos x="350026" y="770179"/>
                </a:cxn>
              </a:cxnLst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943100" y="369570"/>
            <a:ext cx="6871970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区块链应用于供应链金融的可行性分析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415540" y="2105660"/>
            <a:ext cx="75565" cy="307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81910" y="1948815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、供应链金融概述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81910" y="3458210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、区块链概述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81910" y="4810760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、可行性分析</a:t>
            </a:r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4354195" y="3758565"/>
            <a:ext cx="76200" cy="2592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88510" y="3683000"/>
            <a:ext cx="40557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区块链的分布式记账适合多方参与的交易场景</a:t>
            </a:r>
            <a:endParaRPr lang="zh-CN"/>
          </a:p>
        </p:txBody>
      </p:sp>
      <p:sp>
        <p:nvSpPr>
          <p:cNvPr id="17" name="文本框 16"/>
          <p:cNvSpPr txBox="1"/>
          <p:nvPr/>
        </p:nvSpPr>
        <p:spPr>
          <a:xfrm>
            <a:off x="4588510" y="4598670"/>
            <a:ext cx="40557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区块链技术可以重塑信用体系</a:t>
            </a:r>
            <a:endParaRPr lang="zh-CN"/>
          </a:p>
        </p:txBody>
      </p:sp>
      <p:sp>
        <p:nvSpPr>
          <p:cNvPr id="18" name="文本框 17"/>
          <p:cNvSpPr txBox="1"/>
          <p:nvPr/>
        </p:nvSpPr>
        <p:spPr>
          <a:xfrm>
            <a:off x="4588510" y="5253355"/>
            <a:ext cx="40557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智能合约提高效率并节约成本</a:t>
            </a:r>
            <a:endParaRPr lang="zh-CN"/>
          </a:p>
        </p:txBody>
      </p:sp>
      <p:sp>
        <p:nvSpPr>
          <p:cNvPr id="100" name="文本框 99"/>
          <p:cNvSpPr txBox="1"/>
          <p:nvPr/>
        </p:nvSpPr>
        <p:spPr>
          <a:xfrm>
            <a:off x="4588510" y="5908040"/>
            <a:ext cx="4432935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b="0" u="none">
                <a:solidFill>
                  <a:srgbClr val="000000"/>
                </a:solidFill>
                <a:latin typeface="+mj-ea"/>
                <a:ea typeface="+mj-ea"/>
                <a:cs typeface="黑体" panose="02010609060101010101" charset="-122"/>
              </a:rPr>
              <a:t>区块链可以应用于数字资产的确权</a:t>
            </a:r>
            <a:endParaRPr lang="zh-CN" altLang="en-US" b="0" u="none">
              <a:solidFill>
                <a:srgbClr val="000000"/>
              </a:solidFill>
              <a:latin typeface="+mj-ea"/>
              <a:ea typeface="+mj-ea"/>
              <a:cs typeface="黑体" panose="02010609060101010101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4780915" y="882650"/>
            <a:ext cx="158115" cy="25006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9030" y="934085"/>
            <a:ext cx="5217795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缺乏完整的信用体系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39030" y="1663065"/>
            <a:ext cx="508000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信息不对称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39030" y="2390140"/>
            <a:ext cx="508000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供应链金融生态圈的协同发展受制约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39030" y="3017520"/>
            <a:ext cx="508000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altLang="en-US" b="0" u="none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供应链自身的风险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等腰三角形 33"/>
          <p:cNvSpPr>
            <a:spLocks noChangeAspect="1"/>
          </p:cNvSpPr>
          <p:nvPr/>
        </p:nvSpPr>
        <p:spPr>
          <a:xfrm rot="16200000">
            <a:off x="1926431" y="1575594"/>
            <a:ext cx="250825" cy="2174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685" y="887095"/>
            <a:ext cx="6898640" cy="848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effectLst/>
                <a:uLnTx/>
                <a:uFillTx/>
                <a:cs typeface="+mn-cs"/>
                <a:sym typeface="+mn-ea"/>
              </a:rPr>
              <a:t>区块链应用于供应链金融的模式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  <a:alpha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alpha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2873" y="289243"/>
            <a:ext cx="1800225" cy="1800225"/>
            <a:chOff x="2484438" y="2528888"/>
            <a:chExt cx="1800225" cy="1800225"/>
          </a:xfrm>
        </p:grpSpPr>
        <p:sp>
          <p:nvSpPr>
            <p:cNvPr id="18" name="椭圆 17"/>
            <p:cNvSpPr/>
            <p:nvPr/>
          </p:nvSpPr>
          <p:spPr>
            <a:xfrm>
              <a:off x="2484438" y="2528888"/>
              <a:ext cx="1800225" cy="1800225"/>
            </a:xfrm>
            <a:prstGeom prst="ellipse">
              <a:avLst/>
            </a:prstGeom>
            <a:solidFill>
              <a:srgbClr val="0053A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19" name="Group 4"/>
            <p:cNvGrpSpPr>
              <a:grpSpLocks noChangeAspect="1"/>
            </p:cNvGrpSpPr>
            <p:nvPr/>
          </p:nvGrpSpPr>
          <p:grpSpPr bwMode="auto">
            <a:xfrm>
              <a:off x="2838156" y="2998788"/>
              <a:ext cx="1092200" cy="866775"/>
              <a:chOff x="2536" y="1889"/>
              <a:chExt cx="688" cy="546"/>
            </a:xfrm>
            <a:solidFill>
              <a:schemeClr val="bg1"/>
            </a:solidFill>
          </p:grpSpPr>
          <p:sp>
            <p:nvSpPr>
              <p:cNvPr id="20" name="Freeform 5"/>
              <p:cNvSpPr/>
              <p:nvPr/>
            </p:nvSpPr>
            <p:spPr bwMode="auto">
              <a:xfrm>
                <a:off x="2536" y="2194"/>
                <a:ext cx="688" cy="241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6"/>
              <p:cNvSpPr>
                <a:spLocks noEditPoints="1"/>
              </p:cNvSpPr>
              <p:nvPr/>
            </p:nvSpPr>
            <p:spPr bwMode="auto">
              <a:xfrm>
                <a:off x="2536" y="1889"/>
                <a:ext cx="688" cy="264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2837" y="2129"/>
                <a:ext cx="86" cy="1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左大括号 1"/>
          <p:cNvSpPr/>
          <p:nvPr/>
        </p:nvSpPr>
        <p:spPr>
          <a:xfrm>
            <a:off x="2487930" y="2428240"/>
            <a:ext cx="76200" cy="2527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63495" y="2207260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、应用模式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4128770" y="1908810"/>
            <a:ext cx="75565" cy="96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67835" y="1908810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与核心企业或平台合作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4331970" y="2428240"/>
            <a:ext cx="3205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从提供供应链服务入手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2564130" y="3508375"/>
            <a:ext cx="62547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、技术体系的选择：场景适用性、计算能力、架构分层的合理性、共识机制、原生货币、未来的发展潜力等方面考虑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64130" y="4587875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、平台架构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148136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609990" y="7239839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9425" y="998220"/>
            <a:ext cx="7627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2400" b="1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1548765"/>
            <a:ext cx="5758815" cy="3578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969260" y="5128260"/>
            <a:ext cx="3519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基于区块链的供应链金融应用图</a:t>
            </a:r>
          </a:p>
        </p:txBody>
      </p:sp>
    </p:spTree>
    <p:custDataLst>
      <p:tags r:id="rId3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765" y="222250"/>
            <a:ext cx="7627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2400" b="1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257" y="70539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745490"/>
            <a:ext cx="6557645" cy="566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1287</Words>
  <Application>WPS 演示</Application>
  <PresentationFormat>全屏显示(4:3)</PresentationFormat>
  <Paragraphs>204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Calibri Light</vt:lpstr>
      <vt:lpstr>微软雅黑</vt:lpstr>
      <vt:lpstr>黑体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85133</cp:lastModifiedBy>
  <cp:revision>403</cp:revision>
  <dcterms:created xsi:type="dcterms:W3CDTF">2014-12-14T07:13:00Z</dcterms:created>
  <dcterms:modified xsi:type="dcterms:W3CDTF">2017-06-03T02:07:02Z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DgtSac6jT028687.ppt</vt:lpwstr>
  </property>
  <property fmtid="{D5CDD505-2E9C-101B-9397-08002B2CF9AE}" pid="3" name="fileid">
    <vt:lpwstr>553429</vt:lpwstr>
  </property>
  <property fmtid="{D5CDD505-2E9C-101B-9397-08002B2CF9AE}" pid="4" name="KSOProductBuildVer">
    <vt:lpwstr>2052-10.1.0.6391</vt:lpwstr>
  </property>
</Properties>
</file>