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heme/themeOverride7.xml" ContentType="application/vnd.openxmlformats-officedocument.themeOverr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heme/themeOverride6.xml" ContentType="application/vnd.openxmlformats-officedocument.themeOverrid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1" r:id="rId2"/>
    <p:sldId id="282" r:id="rId3"/>
    <p:sldId id="309" r:id="rId4"/>
    <p:sldId id="294" r:id="rId5"/>
    <p:sldId id="316" r:id="rId6"/>
    <p:sldId id="295" r:id="rId7"/>
    <p:sldId id="285" r:id="rId8"/>
    <p:sldId id="318" r:id="rId9"/>
    <p:sldId id="319" r:id="rId10"/>
    <p:sldId id="320" r:id="rId11"/>
    <p:sldId id="321" r:id="rId12"/>
    <p:sldId id="296" r:id="rId13"/>
    <p:sldId id="312" r:id="rId14"/>
    <p:sldId id="322" r:id="rId15"/>
    <p:sldId id="323" r:id="rId16"/>
    <p:sldId id="327" r:id="rId17"/>
    <p:sldId id="297" r:id="rId18"/>
    <p:sldId id="324" r:id="rId19"/>
    <p:sldId id="325" r:id="rId20"/>
    <p:sldId id="326" r:id="rId21"/>
    <p:sldId id="328" r:id="rId22"/>
    <p:sldId id="331" r:id="rId23"/>
    <p:sldId id="332" r:id="rId24"/>
    <p:sldId id="333" r:id="rId25"/>
    <p:sldId id="334" r:id="rId26"/>
    <p:sldId id="335" r:id="rId27"/>
    <p:sldId id="350" r:id="rId28"/>
    <p:sldId id="340" r:id="rId29"/>
    <p:sldId id="307" r:id="rId30"/>
    <p:sldId id="341" r:id="rId31"/>
    <p:sldId id="342" r:id="rId32"/>
    <p:sldId id="343" r:id="rId33"/>
    <p:sldId id="344" r:id="rId34"/>
    <p:sldId id="352" r:id="rId35"/>
    <p:sldId id="348" r:id="rId36"/>
    <p:sldId id="306" r:id="rId37"/>
    <p:sldId id="315" r:id="rId38"/>
    <p:sldId id="346"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59">
          <p15:clr>
            <a:srgbClr val="A4A3A4"/>
          </p15:clr>
        </p15:guide>
        <p15:guide id="2" orient="horz" pos="1053">
          <p15:clr>
            <a:srgbClr val="A4A3A4"/>
          </p15:clr>
        </p15:guide>
        <p15:guide id="3" pos="3844">
          <p15:clr>
            <a:srgbClr val="A4A3A4"/>
          </p15:clr>
        </p15:guide>
        <p15:guide id="4" pos="1916">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A868F"/>
    <a:srgbClr val="354B5E"/>
    <a:srgbClr val="E86262"/>
    <a:srgbClr val="EBB690"/>
    <a:srgbClr val="F2F2F2"/>
    <a:srgbClr val="A7AA9D"/>
    <a:srgbClr val="EFEFEF"/>
    <a:srgbClr val="7F5F52"/>
    <a:srgbClr val="EBB65E"/>
    <a:srgbClr val="A9ACB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7" autoAdjust="0"/>
    <p:restoredTop sz="95179" autoAdjust="0"/>
  </p:normalViewPr>
  <p:slideViewPr>
    <p:cSldViewPr>
      <p:cViewPr varScale="1">
        <p:scale>
          <a:sx n="108" d="100"/>
          <a:sy n="108" d="100"/>
        </p:scale>
        <p:origin x="-468" y="-90"/>
      </p:cViewPr>
      <p:guideLst>
        <p:guide orient="horz" pos="2159"/>
        <p:guide orient="horz" pos="1053"/>
        <p:guide pos="3844"/>
        <p:guide pos="19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2" d="100"/>
          <a:sy n="52" d="100"/>
        </p:scale>
        <p:origin x="-2844" y="-84"/>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pple1\Desktop\sps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pple1\Desktop\sps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zh-CN" altLang="zh-CN" sz="1862" b="1" i="0" u="none" strike="noStrike" cap="none" baseline="0" dirty="0">
                <a:effectLst/>
              </a:rPr>
              <a:t>总体样本日超额收益率均值</a:t>
            </a:r>
            <a:endParaRPr lang="zh-CN" altLang="en-US" dirty="0"/>
          </a:p>
        </c:rich>
      </c:tx>
      <c:layout>
        <c:manualLayout>
          <c:xMode val="edge"/>
          <c:yMode val="edge"/>
          <c:x val="0.15923213210228127"/>
          <c:y val="3.1860247836173132E-2"/>
        </c:manualLayout>
      </c:layout>
      <c:spPr>
        <a:noFill/>
        <a:ln>
          <a:noFill/>
        </a:ln>
        <a:effectLst/>
      </c:spPr>
    </c:title>
    <c:plotArea>
      <c:layout/>
      <c:lineChart>
        <c:grouping val="standard"/>
        <c:ser>
          <c:idx val="0"/>
          <c:order val="0"/>
          <c:spPr>
            <a:ln w="22225" cap="rnd">
              <a:solidFill>
                <a:schemeClr val="accent1"/>
              </a:solidFill>
            </a:ln>
            <a:effectLst>
              <a:glow rad="139700">
                <a:schemeClr val="accent1">
                  <a:satMod val="175000"/>
                  <a:alpha val="14000"/>
                </a:schemeClr>
              </a:glow>
            </a:effectLst>
          </c:spPr>
          <c:marker>
            <c:symbol val="none"/>
          </c:marker>
          <c:cat>
            <c:strRef>
              <c:f>Sheet5!$A$6:$A$26</c:f>
              <c:strCache>
                <c:ptCount val="21"/>
                <c:pt idx="0">
                  <c:v>AAR-10</c:v>
                </c:pt>
                <c:pt idx="1">
                  <c:v>AAR-9</c:v>
                </c:pt>
                <c:pt idx="2">
                  <c:v>AAR-8</c:v>
                </c:pt>
                <c:pt idx="3">
                  <c:v>AAR-7</c:v>
                </c:pt>
                <c:pt idx="4">
                  <c:v>AAR-6</c:v>
                </c:pt>
                <c:pt idx="5">
                  <c:v>AAR-5</c:v>
                </c:pt>
                <c:pt idx="6">
                  <c:v>AAR-4</c:v>
                </c:pt>
                <c:pt idx="7">
                  <c:v>AAR-3</c:v>
                </c:pt>
                <c:pt idx="8">
                  <c:v>AAR-2</c:v>
                </c:pt>
                <c:pt idx="9">
                  <c:v>AAR-1</c:v>
                </c:pt>
                <c:pt idx="10">
                  <c:v>AAR0</c:v>
                </c:pt>
                <c:pt idx="11">
                  <c:v>AAR+1</c:v>
                </c:pt>
                <c:pt idx="12">
                  <c:v>AAR+2</c:v>
                </c:pt>
                <c:pt idx="13">
                  <c:v>AAR+3</c:v>
                </c:pt>
                <c:pt idx="14">
                  <c:v>AAR+4</c:v>
                </c:pt>
                <c:pt idx="15">
                  <c:v>AAR+5</c:v>
                </c:pt>
                <c:pt idx="16">
                  <c:v>AAR+6</c:v>
                </c:pt>
                <c:pt idx="17">
                  <c:v>AAR+7</c:v>
                </c:pt>
                <c:pt idx="18">
                  <c:v>AAR+8</c:v>
                </c:pt>
                <c:pt idx="19">
                  <c:v>AAR+9</c:v>
                </c:pt>
                <c:pt idx="20">
                  <c:v>AAR+10</c:v>
                </c:pt>
              </c:strCache>
            </c:strRef>
          </c:cat>
          <c:val>
            <c:numRef>
              <c:f>Sheet5!$B$6:$B$26</c:f>
              <c:numCache>
                <c:formatCode>General</c:formatCode>
                <c:ptCount val="21"/>
                <c:pt idx="0">
                  <c:v>1.2535950781635582E-3</c:v>
                </c:pt>
                <c:pt idx="1">
                  <c:v>2.5424565836698627E-3</c:v>
                </c:pt>
                <c:pt idx="2">
                  <c:v>4.6095701556181449E-4</c:v>
                </c:pt>
                <c:pt idx="3">
                  <c:v>-2.3947760938198008E-4</c:v>
                </c:pt>
                <c:pt idx="4">
                  <c:v>-9.4640542785287055E-5</c:v>
                </c:pt>
                <c:pt idx="5">
                  <c:v>8.3411233297470751E-4</c:v>
                </c:pt>
                <c:pt idx="6">
                  <c:v>1.6182245467577594E-3</c:v>
                </c:pt>
                <c:pt idx="7">
                  <c:v>-2.0166829505354478E-3</c:v>
                </c:pt>
                <c:pt idx="8">
                  <c:v>3.0506143912578205E-3</c:v>
                </c:pt>
                <c:pt idx="9">
                  <c:v>7.1161825467992365E-3</c:v>
                </c:pt>
                <c:pt idx="10">
                  <c:v>1.2421813006336893E-2</c:v>
                </c:pt>
                <c:pt idx="11">
                  <c:v>2.3593360358603052E-3</c:v>
                </c:pt>
                <c:pt idx="12">
                  <c:v>1.2190806885457185E-3</c:v>
                </c:pt>
                <c:pt idx="13">
                  <c:v>6.3925129133318931E-4</c:v>
                </c:pt>
                <c:pt idx="14">
                  <c:v>-5.1068351186107821E-4</c:v>
                </c:pt>
                <c:pt idx="15">
                  <c:v>-2.5808810594348092E-3</c:v>
                </c:pt>
                <c:pt idx="16">
                  <c:v>1.0208620176213475E-3</c:v>
                </c:pt>
                <c:pt idx="17">
                  <c:v>8.9611612963554207E-4</c:v>
                </c:pt>
                <c:pt idx="18">
                  <c:v>-8.4922390072498133E-4</c:v>
                </c:pt>
                <c:pt idx="19">
                  <c:v>-1.8906292430909768E-3</c:v>
                </c:pt>
                <c:pt idx="20">
                  <c:v>-1.0897758636727992E-3</c:v>
                </c:pt>
              </c:numCache>
            </c:numRef>
          </c:val>
          <c:extLst xmlns:c16r2="http://schemas.microsoft.com/office/drawing/2015/06/chart">
            <c:ext xmlns:c16="http://schemas.microsoft.com/office/drawing/2014/chart" uri="{C3380CC4-5D6E-409C-BE32-E72D297353CC}">
              <c16:uniqueId val="{00000000-4A2D-4AEE-92F9-71618C7E83BC}"/>
            </c:ext>
          </c:extLst>
        </c:ser>
        <c:marker val="1"/>
        <c:axId val="97984896"/>
        <c:axId val="97986432"/>
      </c:lineChart>
      <c:catAx>
        <c:axId val="97984896"/>
        <c:scaling>
          <c:orientation val="minMax"/>
        </c:scaling>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97986432"/>
        <c:crosses val="autoZero"/>
        <c:auto val="1"/>
        <c:lblAlgn val="ctr"/>
        <c:lblOffset val="100"/>
      </c:catAx>
      <c:valAx>
        <c:axId val="97986432"/>
        <c:scaling>
          <c:orientation val="minMax"/>
        </c:scaling>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97984896"/>
        <c:crosses val="autoZero"/>
        <c:crossBetween val="between"/>
      </c:valAx>
      <c:spPr>
        <a:noFill/>
        <a:ln>
          <a:noFill/>
        </a:ln>
        <a:effectLst/>
      </c:spPr>
    </c:plotArea>
    <c:plotVisOnly val="1"/>
    <c:dispBlanksAs val="gap"/>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zh-CN" altLang="zh-CN" sz="1862" b="1" i="0" u="none" strike="noStrike" cap="none" baseline="0" dirty="0">
                <a:effectLst/>
              </a:rPr>
              <a:t>总体样本累计超额收益率均值</a:t>
            </a:r>
            <a:endParaRPr lang="zh-CN" altLang="en-US" dirty="0"/>
          </a:p>
        </c:rich>
      </c:tx>
      <c:layout>
        <c:manualLayout>
          <c:xMode val="edge"/>
          <c:yMode val="edge"/>
          <c:x val="0.1530773761099424"/>
          <c:y val="1.3779147311778503E-2"/>
        </c:manualLayout>
      </c:layout>
      <c:spPr>
        <a:noFill/>
        <a:ln>
          <a:noFill/>
        </a:ln>
        <a:effectLst/>
      </c:spPr>
    </c:title>
    <c:plotArea>
      <c:layout>
        <c:manualLayout>
          <c:layoutTarget val="inner"/>
          <c:xMode val="edge"/>
          <c:yMode val="edge"/>
          <c:x val="0.1278803587051619"/>
          <c:y val="0.10664743980702616"/>
          <c:w val="0.86227559055118685"/>
          <c:h val="0.71226513313213424"/>
        </c:manualLayout>
      </c:layout>
      <c:lineChart>
        <c:grouping val="standard"/>
        <c:ser>
          <c:idx val="0"/>
          <c:order val="0"/>
          <c:spPr>
            <a:ln w="22225" cap="rnd">
              <a:solidFill>
                <a:schemeClr val="accent1"/>
              </a:solidFill>
            </a:ln>
            <a:effectLst>
              <a:glow rad="139700">
                <a:schemeClr val="accent1">
                  <a:satMod val="175000"/>
                  <a:alpha val="14000"/>
                </a:schemeClr>
              </a:glow>
            </a:effectLst>
          </c:spPr>
          <c:marker>
            <c:symbol val="none"/>
          </c:marker>
          <c:cat>
            <c:strRef>
              <c:f>Sheet4!$A$13:$A$26</c:f>
              <c:strCache>
                <c:ptCount val="14"/>
                <c:pt idx="0">
                  <c:v>CCAR-3</c:v>
                </c:pt>
                <c:pt idx="1">
                  <c:v>CCAR-2</c:v>
                </c:pt>
                <c:pt idx="2">
                  <c:v>CCAR-1</c:v>
                </c:pt>
                <c:pt idx="3">
                  <c:v>CCAR0</c:v>
                </c:pt>
                <c:pt idx="4">
                  <c:v>CCAR1</c:v>
                </c:pt>
                <c:pt idx="5">
                  <c:v>CCAR2</c:v>
                </c:pt>
                <c:pt idx="6">
                  <c:v>CCAR3</c:v>
                </c:pt>
                <c:pt idx="7">
                  <c:v>CCAR4</c:v>
                </c:pt>
                <c:pt idx="8">
                  <c:v>CCAR5</c:v>
                </c:pt>
                <c:pt idx="9">
                  <c:v>CCAR6</c:v>
                </c:pt>
                <c:pt idx="10">
                  <c:v>CCAR7</c:v>
                </c:pt>
                <c:pt idx="11">
                  <c:v>CCAR8</c:v>
                </c:pt>
                <c:pt idx="12">
                  <c:v>CCAR9</c:v>
                </c:pt>
                <c:pt idx="13">
                  <c:v>CCAR10</c:v>
                </c:pt>
              </c:strCache>
            </c:strRef>
          </c:cat>
          <c:val>
            <c:numRef>
              <c:f>Sheet4!$B$13:$B$26</c:f>
              <c:numCache>
                <c:formatCode>General</c:formatCode>
                <c:ptCount val="14"/>
                <c:pt idx="0">
                  <c:v>1.17773930435391E-2</c:v>
                </c:pt>
                <c:pt idx="1">
                  <c:v>1.4828007434796906E-2</c:v>
                </c:pt>
                <c:pt idx="2">
                  <c:v>2.1944000000000002E-2</c:v>
                </c:pt>
                <c:pt idx="3">
                  <c:v>3.4366002987933034E-2</c:v>
                </c:pt>
                <c:pt idx="4">
                  <c:v>3.6725339023793456E-2</c:v>
                </c:pt>
                <c:pt idx="5">
                  <c:v>3.7944419712339042E-2</c:v>
                </c:pt>
                <c:pt idx="6">
                  <c:v>3.8583671003672257E-2</c:v>
                </c:pt>
                <c:pt idx="7">
                  <c:v>3.8072987491811212E-2</c:v>
                </c:pt>
                <c:pt idx="8">
                  <c:v>3.5492106432376401E-2</c:v>
                </c:pt>
                <c:pt idx="9">
                  <c:v>3.6512968449997699E-2</c:v>
                </c:pt>
                <c:pt idx="10">
                  <c:v>3.7409084579633503E-2</c:v>
                </c:pt>
                <c:pt idx="11">
                  <c:v>3.6559860678908401E-2</c:v>
                </c:pt>
                <c:pt idx="12">
                  <c:v>3.4669231435817294E-2</c:v>
                </c:pt>
                <c:pt idx="13">
                  <c:v>3.3579455572144541E-2</c:v>
                </c:pt>
              </c:numCache>
            </c:numRef>
          </c:val>
          <c:extLst xmlns:c16r2="http://schemas.microsoft.com/office/drawing/2015/06/chart">
            <c:ext xmlns:c16="http://schemas.microsoft.com/office/drawing/2014/chart" uri="{C3380CC4-5D6E-409C-BE32-E72D297353CC}">
              <c16:uniqueId val="{00000000-7B5A-4A79-9E95-C5D8A6717D58}"/>
            </c:ext>
          </c:extLst>
        </c:ser>
        <c:marker val="1"/>
        <c:axId val="98030720"/>
        <c:axId val="98032256"/>
      </c:lineChart>
      <c:catAx>
        <c:axId val="98030720"/>
        <c:scaling>
          <c:orientation val="minMax"/>
        </c:scaling>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0"/>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98032256"/>
        <c:crosses val="autoZero"/>
        <c:auto val="1"/>
        <c:lblAlgn val="ctr"/>
        <c:lblOffset val="100"/>
      </c:catAx>
      <c:valAx>
        <c:axId val="98032256"/>
        <c:scaling>
          <c:orientation val="minMax"/>
        </c:scaling>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zh-CN"/>
          </a:p>
        </c:txPr>
        <c:crossAx val="98030720"/>
        <c:crosses val="autoZero"/>
        <c:crossBetween val="between"/>
      </c:valAx>
      <c:spPr>
        <a:noFill/>
        <a:ln>
          <a:noFill/>
        </a:ln>
        <a:effectLst/>
      </c:spPr>
    </c:plotArea>
    <c:plotVisOnly val="1"/>
    <c:dispBlanksAs val="gap"/>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zh-CN"/>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264E1-DAB6-43E0-B566-507991FB140F}"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zh-CN" altLang="en-US"/>
        </a:p>
      </dgm:t>
    </dgm:pt>
    <dgm:pt modelId="{E7167B94-3578-4A94-96B7-CEC60A7709D7}">
      <dgm:prSet phldrT="[文本]"/>
      <dgm:spPr>
        <a:solidFill>
          <a:srgbClr val="E8626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zh-CN" altLang="en-US" dirty="0"/>
            <a:t>背景介绍</a:t>
          </a:r>
        </a:p>
      </dgm:t>
    </dgm:pt>
    <dgm:pt modelId="{5EEF6661-49F2-4CDD-A3D6-D454E9999AAE}" type="parTrans" cxnId="{0BB292F3-8AAC-4EDB-ABCF-C1D073D1DF05}">
      <dgm:prSet/>
      <dgm:spPr/>
      <dgm:t>
        <a:bodyPr/>
        <a:lstStyle/>
        <a:p>
          <a:endParaRPr lang="zh-CN" altLang="en-US"/>
        </a:p>
      </dgm:t>
    </dgm:pt>
    <dgm:pt modelId="{FF91F253-97ED-46D0-82BB-C1EE2AF74513}" type="sibTrans" cxnId="{0BB292F3-8AAC-4EDB-ABCF-C1D073D1DF05}">
      <dgm:prSet/>
      <dgm:spPr/>
      <dgm:t>
        <a:bodyPr/>
        <a:lstStyle/>
        <a:p>
          <a:endParaRPr lang="zh-CN" altLang="en-US"/>
        </a:p>
      </dgm:t>
    </dgm:pt>
    <dgm:pt modelId="{08C1553E-D1AA-4B0C-9AE7-609B64A0D262}">
      <dgm:prSet phldrT="[文本]"/>
      <dgm:spPr>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dirty="0"/>
            <a:t>并购机会的出现</a:t>
          </a:r>
        </a:p>
      </dgm:t>
    </dgm:pt>
    <dgm:pt modelId="{C2916625-7986-441E-AAD8-147506B55056}" type="parTrans" cxnId="{0B4B85D4-3FBE-402E-A174-2C62D0B34DC1}">
      <dgm:prSet/>
      <dgm:spPr/>
      <dgm:t>
        <a:bodyPr/>
        <a:lstStyle/>
        <a:p>
          <a:endParaRPr lang="zh-CN" altLang="en-US"/>
        </a:p>
      </dgm:t>
    </dgm:pt>
    <dgm:pt modelId="{40C2D438-B9CF-45B9-B009-D693F39B3225}" type="sibTrans" cxnId="{0B4B85D4-3FBE-402E-A174-2C62D0B34DC1}">
      <dgm:prSet/>
      <dgm:spPr/>
      <dgm:t>
        <a:bodyPr/>
        <a:lstStyle/>
        <a:p>
          <a:endParaRPr lang="zh-CN" altLang="en-US"/>
        </a:p>
      </dgm:t>
    </dgm:pt>
    <dgm:pt modelId="{807CFDF9-F0CA-47A0-A227-359754B8966B}">
      <dgm:prSet phldrT="[文本]"/>
      <dgm:spPr>
        <a:solidFill>
          <a:srgbClr val="354B5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dirty="0"/>
            <a:t>国内技术落后现状</a:t>
          </a:r>
        </a:p>
      </dgm:t>
    </dgm:pt>
    <dgm:pt modelId="{1D21F4CD-9145-4900-889E-8748A489CA2F}" type="parTrans" cxnId="{FDE668D7-DC57-43B6-8793-E2228E99D745}">
      <dgm:prSet/>
      <dgm:spPr/>
      <dgm:t>
        <a:bodyPr/>
        <a:lstStyle/>
        <a:p>
          <a:endParaRPr lang="zh-CN" altLang="en-US"/>
        </a:p>
      </dgm:t>
    </dgm:pt>
    <dgm:pt modelId="{61AA930F-FF43-4E39-8F57-D89E018379B5}" type="sibTrans" cxnId="{FDE668D7-DC57-43B6-8793-E2228E99D745}">
      <dgm:prSet/>
      <dgm:spPr/>
      <dgm:t>
        <a:bodyPr/>
        <a:lstStyle/>
        <a:p>
          <a:endParaRPr lang="zh-CN" altLang="en-US"/>
        </a:p>
      </dgm:t>
    </dgm:pt>
    <dgm:pt modelId="{1A486413-A998-4A7D-8CD8-330FBC7F118A}">
      <dgm:prSet phldrT="[文本]"/>
      <dgm:spPr>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dirty="0"/>
            <a:t>斯太尔的产能和销售问题</a:t>
          </a:r>
        </a:p>
      </dgm:t>
    </dgm:pt>
    <dgm:pt modelId="{D53866AF-8637-4C5F-BA55-B16190856B0F}" type="parTrans" cxnId="{F36D96A2-EF5C-48C8-A024-2134CD5EF65F}">
      <dgm:prSet/>
      <dgm:spPr/>
      <dgm:t>
        <a:bodyPr/>
        <a:lstStyle/>
        <a:p>
          <a:endParaRPr lang="zh-CN" altLang="en-US"/>
        </a:p>
      </dgm:t>
    </dgm:pt>
    <dgm:pt modelId="{546362DD-500B-4B77-BC34-9C4F4B39FC34}" type="sibTrans" cxnId="{F36D96A2-EF5C-48C8-A024-2134CD5EF65F}">
      <dgm:prSet/>
      <dgm:spPr/>
      <dgm:t>
        <a:bodyPr/>
        <a:lstStyle/>
        <a:p>
          <a:endParaRPr lang="zh-CN" altLang="en-US"/>
        </a:p>
      </dgm:t>
    </dgm:pt>
    <dgm:pt modelId="{3AC1BF95-E254-4274-952D-EE08E5B128D6}">
      <dgm:prSet phldrT="[文本]"/>
      <dgm:spPr>
        <a:solidFill>
          <a:srgbClr val="354B5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zh-CN" altLang="en-US" dirty="0"/>
            <a:t>博盈投资业务转型的需求</a:t>
          </a:r>
        </a:p>
      </dgm:t>
    </dgm:pt>
    <dgm:pt modelId="{CE8BF281-EF1A-4F83-8EFC-677F9DF0956C}" type="parTrans" cxnId="{6A8BF662-D66F-4872-81C6-BBDEC2296AC8}">
      <dgm:prSet/>
      <dgm:spPr/>
      <dgm:t>
        <a:bodyPr/>
        <a:lstStyle/>
        <a:p>
          <a:endParaRPr lang="zh-CN" altLang="en-US"/>
        </a:p>
      </dgm:t>
    </dgm:pt>
    <dgm:pt modelId="{DA67DACF-24F0-4E74-83EB-D2DC01F8304C}" type="sibTrans" cxnId="{6A8BF662-D66F-4872-81C6-BBDEC2296AC8}">
      <dgm:prSet/>
      <dgm:spPr/>
      <dgm:t>
        <a:bodyPr/>
        <a:lstStyle/>
        <a:p>
          <a:endParaRPr lang="zh-CN" altLang="en-US"/>
        </a:p>
      </dgm:t>
    </dgm:pt>
    <dgm:pt modelId="{06D6259F-F708-495A-8E68-1390555E9B1A}" type="pres">
      <dgm:prSet presAssocID="{BA5264E1-DAB6-43E0-B566-507991FB140F}" presName="composite" presStyleCnt="0">
        <dgm:presLayoutVars>
          <dgm:chMax val="1"/>
          <dgm:dir/>
          <dgm:resizeHandles val="exact"/>
        </dgm:presLayoutVars>
      </dgm:prSet>
      <dgm:spPr/>
      <dgm:t>
        <a:bodyPr/>
        <a:lstStyle/>
        <a:p>
          <a:endParaRPr lang="zh-CN" altLang="en-US"/>
        </a:p>
      </dgm:t>
    </dgm:pt>
    <dgm:pt modelId="{4ABEBF04-68E1-4D70-9D54-9931C22BB4A9}" type="pres">
      <dgm:prSet presAssocID="{E7167B94-3578-4A94-96B7-CEC60A7709D7}" presName="roof" presStyleLbl="dkBgShp" presStyleIdx="0" presStyleCnt="2"/>
      <dgm:spPr/>
      <dgm:t>
        <a:bodyPr/>
        <a:lstStyle/>
        <a:p>
          <a:endParaRPr lang="zh-CN" altLang="en-US"/>
        </a:p>
      </dgm:t>
    </dgm:pt>
    <dgm:pt modelId="{F8312167-2870-4897-92AF-19A5A73816CB}" type="pres">
      <dgm:prSet presAssocID="{E7167B94-3578-4A94-96B7-CEC60A7709D7}" presName="pillars" presStyleCnt="0"/>
      <dgm:spPr/>
    </dgm:pt>
    <dgm:pt modelId="{1D874271-D9B2-4346-8F6D-51204233842B}" type="pres">
      <dgm:prSet presAssocID="{E7167B94-3578-4A94-96B7-CEC60A7709D7}" presName="pillar1" presStyleLbl="node1" presStyleIdx="0" presStyleCnt="4">
        <dgm:presLayoutVars>
          <dgm:bulletEnabled val="1"/>
        </dgm:presLayoutVars>
      </dgm:prSet>
      <dgm:spPr/>
      <dgm:t>
        <a:bodyPr/>
        <a:lstStyle/>
        <a:p>
          <a:endParaRPr lang="zh-CN" altLang="en-US"/>
        </a:p>
      </dgm:t>
    </dgm:pt>
    <dgm:pt modelId="{026A70C7-8AB9-40E4-A99C-69F8B80201CC}" type="pres">
      <dgm:prSet presAssocID="{807CFDF9-F0CA-47A0-A227-359754B8966B}" presName="pillarX" presStyleLbl="node1" presStyleIdx="1" presStyleCnt="4">
        <dgm:presLayoutVars>
          <dgm:bulletEnabled val="1"/>
        </dgm:presLayoutVars>
      </dgm:prSet>
      <dgm:spPr/>
      <dgm:t>
        <a:bodyPr/>
        <a:lstStyle/>
        <a:p>
          <a:endParaRPr lang="zh-CN" altLang="en-US"/>
        </a:p>
      </dgm:t>
    </dgm:pt>
    <dgm:pt modelId="{55F08550-ECAA-4FC8-AA3C-B7BF311885FD}" type="pres">
      <dgm:prSet presAssocID="{1A486413-A998-4A7D-8CD8-330FBC7F118A}" presName="pillarX" presStyleLbl="node1" presStyleIdx="2" presStyleCnt="4">
        <dgm:presLayoutVars>
          <dgm:bulletEnabled val="1"/>
        </dgm:presLayoutVars>
      </dgm:prSet>
      <dgm:spPr/>
      <dgm:t>
        <a:bodyPr/>
        <a:lstStyle/>
        <a:p>
          <a:endParaRPr lang="zh-CN" altLang="en-US"/>
        </a:p>
      </dgm:t>
    </dgm:pt>
    <dgm:pt modelId="{517446AE-6FFA-4775-BC2D-F62708A1FBBA}" type="pres">
      <dgm:prSet presAssocID="{3AC1BF95-E254-4274-952D-EE08E5B128D6}" presName="pillarX" presStyleLbl="node1" presStyleIdx="3" presStyleCnt="4">
        <dgm:presLayoutVars>
          <dgm:bulletEnabled val="1"/>
        </dgm:presLayoutVars>
      </dgm:prSet>
      <dgm:spPr/>
      <dgm:t>
        <a:bodyPr/>
        <a:lstStyle/>
        <a:p>
          <a:endParaRPr lang="zh-CN" altLang="en-US"/>
        </a:p>
      </dgm:t>
    </dgm:pt>
    <dgm:pt modelId="{BED86647-6990-4443-975D-7B782AC0C3D5}" type="pres">
      <dgm:prSet presAssocID="{E7167B94-3578-4A94-96B7-CEC60A7709D7}" presName="base" presStyleLbl="dkBgShp" presStyleIdx="1" presStyleCnt="2"/>
      <dgm:spPr>
        <a:solidFill>
          <a:srgbClr val="354B5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Lst>
  <dgm:cxnLst>
    <dgm:cxn modelId="{6A8BF662-D66F-4872-81C6-BBDEC2296AC8}" srcId="{E7167B94-3578-4A94-96B7-CEC60A7709D7}" destId="{3AC1BF95-E254-4274-952D-EE08E5B128D6}" srcOrd="3" destOrd="0" parTransId="{CE8BF281-EF1A-4F83-8EFC-677F9DF0956C}" sibTransId="{DA67DACF-24F0-4E74-83EB-D2DC01F8304C}"/>
    <dgm:cxn modelId="{0BB292F3-8AAC-4EDB-ABCF-C1D073D1DF05}" srcId="{BA5264E1-DAB6-43E0-B566-507991FB140F}" destId="{E7167B94-3578-4A94-96B7-CEC60A7709D7}" srcOrd="0" destOrd="0" parTransId="{5EEF6661-49F2-4CDD-A3D6-D454E9999AAE}" sibTransId="{FF91F253-97ED-46D0-82BB-C1EE2AF74513}"/>
    <dgm:cxn modelId="{EAA8BCC0-760D-42CB-BC1A-0CA58340D5C6}" type="presOf" srcId="{BA5264E1-DAB6-43E0-B566-507991FB140F}" destId="{06D6259F-F708-495A-8E68-1390555E9B1A}" srcOrd="0" destOrd="0" presId="urn:microsoft.com/office/officeart/2005/8/layout/hList3"/>
    <dgm:cxn modelId="{5F841E34-8EC1-43D3-8F56-901432E9B50F}" type="presOf" srcId="{E7167B94-3578-4A94-96B7-CEC60A7709D7}" destId="{4ABEBF04-68E1-4D70-9D54-9931C22BB4A9}" srcOrd="0" destOrd="0" presId="urn:microsoft.com/office/officeart/2005/8/layout/hList3"/>
    <dgm:cxn modelId="{858B957E-EFEB-450B-A520-4CD9DC48061D}" type="presOf" srcId="{807CFDF9-F0CA-47A0-A227-359754B8966B}" destId="{026A70C7-8AB9-40E4-A99C-69F8B80201CC}" srcOrd="0" destOrd="0" presId="urn:microsoft.com/office/officeart/2005/8/layout/hList3"/>
    <dgm:cxn modelId="{C899F0DB-B35C-4301-A096-EED0C3B2FB98}" type="presOf" srcId="{3AC1BF95-E254-4274-952D-EE08E5B128D6}" destId="{517446AE-6FFA-4775-BC2D-F62708A1FBBA}" srcOrd="0" destOrd="0" presId="urn:microsoft.com/office/officeart/2005/8/layout/hList3"/>
    <dgm:cxn modelId="{F36D96A2-EF5C-48C8-A024-2134CD5EF65F}" srcId="{E7167B94-3578-4A94-96B7-CEC60A7709D7}" destId="{1A486413-A998-4A7D-8CD8-330FBC7F118A}" srcOrd="2" destOrd="0" parTransId="{D53866AF-8637-4C5F-BA55-B16190856B0F}" sibTransId="{546362DD-500B-4B77-BC34-9C4F4B39FC34}"/>
    <dgm:cxn modelId="{D38764BE-9A73-4946-A84A-C7B78CE8F8AD}" type="presOf" srcId="{08C1553E-D1AA-4B0C-9AE7-609B64A0D262}" destId="{1D874271-D9B2-4346-8F6D-51204233842B}" srcOrd="0" destOrd="0" presId="urn:microsoft.com/office/officeart/2005/8/layout/hList3"/>
    <dgm:cxn modelId="{0B4B85D4-3FBE-402E-A174-2C62D0B34DC1}" srcId="{E7167B94-3578-4A94-96B7-CEC60A7709D7}" destId="{08C1553E-D1AA-4B0C-9AE7-609B64A0D262}" srcOrd="0" destOrd="0" parTransId="{C2916625-7986-441E-AAD8-147506B55056}" sibTransId="{40C2D438-B9CF-45B9-B009-D693F39B3225}"/>
    <dgm:cxn modelId="{119F5D96-D6AA-44B9-BEEC-66543597E683}" type="presOf" srcId="{1A486413-A998-4A7D-8CD8-330FBC7F118A}" destId="{55F08550-ECAA-4FC8-AA3C-B7BF311885FD}" srcOrd="0" destOrd="0" presId="urn:microsoft.com/office/officeart/2005/8/layout/hList3"/>
    <dgm:cxn modelId="{FDE668D7-DC57-43B6-8793-E2228E99D745}" srcId="{E7167B94-3578-4A94-96B7-CEC60A7709D7}" destId="{807CFDF9-F0CA-47A0-A227-359754B8966B}" srcOrd="1" destOrd="0" parTransId="{1D21F4CD-9145-4900-889E-8748A489CA2F}" sibTransId="{61AA930F-FF43-4E39-8F57-D89E018379B5}"/>
    <dgm:cxn modelId="{547C8D1F-7410-4E0A-B657-199036B7ADD8}" type="presParOf" srcId="{06D6259F-F708-495A-8E68-1390555E9B1A}" destId="{4ABEBF04-68E1-4D70-9D54-9931C22BB4A9}" srcOrd="0" destOrd="0" presId="urn:microsoft.com/office/officeart/2005/8/layout/hList3"/>
    <dgm:cxn modelId="{51C1532C-B424-4AC0-831E-590CC27C4873}" type="presParOf" srcId="{06D6259F-F708-495A-8E68-1390555E9B1A}" destId="{F8312167-2870-4897-92AF-19A5A73816CB}" srcOrd="1" destOrd="0" presId="urn:microsoft.com/office/officeart/2005/8/layout/hList3"/>
    <dgm:cxn modelId="{107FA5D0-384F-4A03-8D8E-D3C2C82F0731}" type="presParOf" srcId="{F8312167-2870-4897-92AF-19A5A73816CB}" destId="{1D874271-D9B2-4346-8F6D-51204233842B}" srcOrd="0" destOrd="0" presId="urn:microsoft.com/office/officeart/2005/8/layout/hList3"/>
    <dgm:cxn modelId="{8AFAC273-D3F0-4B3B-9EC7-7BD79DEE45A6}" type="presParOf" srcId="{F8312167-2870-4897-92AF-19A5A73816CB}" destId="{026A70C7-8AB9-40E4-A99C-69F8B80201CC}" srcOrd="1" destOrd="0" presId="urn:microsoft.com/office/officeart/2005/8/layout/hList3"/>
    <dgm:cxn modelId="{76730E3E-1888-4742-9C6C-21E698867B59}" type="presParOf" srcId="{F8312167-2870-4897-92AF-19A5A73816CB}" destId="{55F08550-ECAA-4FC8-AA3C-B7BF311885FD}" srcOrd="2" destOrd="0" presId="urn:microsoft.com/office/officeart/2005/8/layout/hList3"/>
    <dgm:cxn modelId="{1F644614-65C5-4734-B32A-9E7CF52C882B}" type="presParOf" srcId="{F8312167-2870-4897-92AF-19A5A73816CB}" destId="{517446AE-6FFA-4775-BC2D-F62708A1FBBA}" srcOrd="3" destOrd="0" presId="urn:microsoft.com/office/officeart/2005/8/layout/hList3"/>
    <dgm:cxn modelId="{08497E64-8228-4DA2-B403-E19FE5C0C99F}" type="presParOf" srcId="{06D6259F-F708-495A-8E68-1390555E9B1A}" destId="{BED86647-6990-4443-975D-7B782AC0C3D5}" srcOrd="2" destOrd="0" presId="urn:microsoft.com/office/officeart/2005/8/layout/hList3"/>
  </dgm:cxnLst>
  <dgm:bg>
    <a:solidFill>
      <a:srgbClr val="354B5E"/>
    </a:solidFill>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ABEBF04-68E1-4D70-9D54-9931C22BB4A9}">
      <dsp:nvSpPr>
        <dsp:cNvPr id="0" name=""/>
        <dsp:cNvSpPr/>
      </dsp:nvSpPr>
      <dsp:spPr>
        <a:xfrm>
          <a:off x="0" y="0"/>
          <a:ext cx="6096000" cy="1219200"/>
        </a:xfrm>
        <a:prstGeom prst="rect">
          <a:avLst/>
        </a:prstGeom>
        <a:solidFill>
          <a:srgbClr val="E86262"/>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zh-CN" altLang="en-US" sz="4300" kern="1200" dirty="0"/>
            <a:t>背景介绍</a:t>
          </a:r>
        </a:p>
      </dsp:txBody>
      <dsp:txXfrm>
        <a:off x="0" y="0"/>
        <a:ext cx="6096000" cy="1219200"/>
      </dsp:txXfrm>
    </dsp:sp>
    <dsp:sp modelId="{1D874271-D9B2-4346-8F6D-51204233842B}">
      <dsp:nvSpPr>
        <dsp:cNvPr id="0" name=""/>
        <dsp:cNvSpPr/>
      </dsp:nvSpPr>
      <dsp:spPr>
        <a:xfrm>
          <a:off x="0" y="1219200"/>
          <a:ext cx="1523999" cy="2560320"/>
        </a:xfrm>
        <a:prstGeom prst="rect">
          <a:avLst/>
        </a:prstGeom>
        <a:solidFill>
          <a:srgbClr val="E86262"/>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并购机会的出现</a:t>
          </a:r>
        </a:p>
      </dsp:txBody>
      <dsp:txXfrm>
        <a:off x="0" y="1219200"/>
        <a:ext cx="1523999" cy="2560320"/>
      </dsp:txXfrm>
    </dsp:sp>
    <dsp:sp modelId="{026A70C7-8AB9-40E4-A99C-69F8B80201CC}">
      <dsp:nvSpPr>
        <dsp:cNvPr id="0" name=""/>
        <dsp:cNvSpPr/>
      </dsp:nvSpPr>
      <dsp:spPr>
        <a:xfrm>
          <a:off x="1523999" y="1219200"/>
          <a:ext cx="1523999" cy="2560320"/>
        </a:xfrm>
        <a:prstGeom prst="rect">
          <a:avLst/>
        </a:prstGeom>
        <a:solidFill>
          <a:srgbClr val="354B5E"/>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国内技术落后现状</a:t>
          </a:r>
        </a:p>
      </dsp:txBody>
      <dsp:txXfrm>
        <a:off x="1523999" y="1219200"/>
        <a:ext cx="1523999" cy="2560320"/>
      </dsp:txXfrm>
    </dsp:sp>
    <dsp:sp modelId="{55F08550-ECAA-4FC8-AA3C-B7BF311885FD}">
      <dsp:nvSpPr>
        <dsp:cNvPr id="0" name=""/>
        <dsp:cNvSpPr/>
      </dsp:nvSpPr>
      <dsp:spPr>
        <a:xfrm>
          <a:off x="3047999" y="1219200"/>
          <a:ext cx="1523999" cy="2560320"/>
        </a:xfrm>
        <a:prstGeom prst="rect">
          <a:avLst/>
        </a:prstGeom>
        <a:solidFill>
          <a:srgbClr val="E86262"/>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斯太尔的产能和销售问题</a:t>
          </a:r>
        </a:p>
      </dsp:txBody>
      <dsp:txXfrm>
        <a:off x="3047999" y="1219200"/>
        <a:ext cx="1523999" cy="2560320"/>
      </dsp:txXfrm>
    </dsp:sp>
    <dsp:sp modelId="{517446AE-6FFA-4775-BC2D-F62708A1FBBA}">
      <dsp:nvSpPr>
        <dsp:cNvPr id="0" name=""/>
        <dsp:cNvSpPr/>
      </dsp:nvSpPr>
      <dsp:spPr>
        <a:xfrm>
          <a:off x="4572000" y="1219200"/>
          <a:ext cx="1523999" cy="2560320"/>
        </a:xfrm>
        <a:prstGeom prst="rect">
          <a:avLst/>
        </a:prstGeom>
        <a:solidFill>
          <a:srgbClr val="354B5E"/>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zh-CN" altLang="en-US" sz="2900" kern="1200" dirty="0"/>
            <a:t>博盈投资业务转型的需求</a:t>
          </a:r>
        </a:p>
      </dsp:txBody>
      <dsp:txXfrm>
        <a:off x="4572000" y="1219200"/>
        <a:ext cx="1523999" cy="2560320"/>
      </dsp:txXfrm>
    </dsp:sp>
    <dsp:sp modelId="{BED86647-6990-4443-975D-7B782AC0C3D5}">
      <dsp:nvSpPr>
        <dsp:cNvPr id="0" name=""/>
        <dsp:cNvSpPr/>
      </dsp:nvSpPr>
      <dsp:spPr>
        <a:xfrm>
          <a:off x="0" y="3779520"/>
          <a:ext cx="6096000" cy="284480"/>
        </a:xfrm>
        <a:prstGeom prst="rect">
          <a:avLst/>
        </a:prstGeom>
        <a:solidFill>
          <a:srgbClr val="354B5E"/>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56024-E033-460B-B461-F9C8C93C904B}" type="datetimeFigureOut">
              <a:rPr lang="zh-CN" altLang="en-US" smtClean="0"/>
              <a:pPr/>
              <a:t>2017/6/3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95472FC-EDD4-43B4-B218-6888597E2A21}" type="slidenum">
              <a:rPr lang="zh-CN" altLang="en-US" smtClean="0"/>
              <a:pPr/>
              <a:t>‹#›</a:t>
            </a:fld>
            <a:endParaRPr lang="zh-CN" altLang="en-US"/>
          </a:p>
        </p:txBody>
      </p:sp>
    </p:spTree>
    <p:extLst>
      <p:ext uri="{BB962C8B-B14F-4D97-AF65-F5344CB8AC3E}">
        <p14:creationId xmlns="" xmlns:p14="http://schemas.microsoft.com/office/powerpoint/2010/main" val="3702236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403541-C361-4440-AA44-DBB6527DDBFB}" type="datetimeFigureOut">
              <a:rPr lang="zh-CN" altLang="en-US" smtClean="0"/>
              <a:pPr/>
              <a:t>2017/6/3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9461BB-BB29-447B-86E6-652C097B04C1}" type="slidenum">
              <a:rPr lang="zh-CN" altLang="en-US" smtClean="0"/>
              <a:pPr/>
              <a:t>‹#›</a:t>
            </a:fld>
            <a:endParaRPr lang="zh-CN" altLang="en-US"/>
          </a:p>
        </p:txBody>
      </p:sp>
    </p:spTree>
    <p:extLst>
      <p:ext uri="{BB962C8B-B14F-4D97-AF65-F5344CB8AC3E}">
        <p14:creationId xmlns="" xmlns:p14="http://schemas.microsoft.com/office/powerpoint/2010/main" val="4105622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椭圆 1"/>
          <p:cNvSpPr/>
          <p:nvPr userDrawn="1"/>
        </p:nvSpPr>
        <p:spPr>
          <a:xfrm rot="5400000">
            <a:off x="1790966" y="425408"/>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7"/>
          <p:cNvSpPr/>
          <p:nvPr userDrawn="1"/>
        </p:nvSpPr>
        <p:spPr>
          <a:xfrm rot="5400000">
            <a:off x="2809827" y="584110"/>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12"/>
          <p:cNvSpPr/>
          <p:nvPr userDrawn="1"/>
        </p:nvSpPr>
        <p:spPr>
          <a:xfrm rot="5400000">
            <a:off x="5324309" y="425407"/>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13"/>
          <p:cNvSpPr/>
          <p:nvPr userDrawn="1"/>
        </p:nvSpPr>
        <p:spPr>
          <a:xfrm rot="5400000">
            <a:off x="3987408" y="584418"/>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弧形 5"/>
          <p:cNvSpPr/>
          <p:nvPr userDrawn="1"/>
        </p:nvSpPr>
        <p:spPr>
          <a:xfrm>
            <a:off x="2074528" y="-2513200"/>
            <a:ext cx="4994940" cy="4994940"/>
          </a:xfrm>
          <a:prstGeom prst="arc">
            <a:avLst>
              <a:gd name="adj1" fmla="val 3404"/>
              <a:gd name="adj2" fmla="val 10819516"/>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椭圆 6"/>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48805845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pPr/>
              <a:t>‹#›</a:t>
            </a:fld>
            <a:endParaRPr lang="zh-CN" alt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242706735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95BC49"/>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345661893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FDA907"/>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FDA907"/>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259646686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grpSp>
        <p:nvGrpSpPr>
          <p:cNvPr id="2" name="组合 1"/>
          <p:cNvGrpSpPr/>
          <p:nvPr userDrawn="1"/>
        </p:nvGrpSpPr>
        <p:grpSpPr>
          <a:xfrm>
            <a:off x="281524" y="0"/>
            <a:ext cx="105725" cy="721610"/>
            <a:chOff x="281524" y="0"/>
            <a:chExt cx="105725" cy="721610"/>
          </a:xfrm>
          <a:solidFill>
            <a:srgbClr val="BF3420"/>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rgbClr val="BF3420"/>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40057270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grpSp>
        <p:nvGrpSpPr>
          <p:cNvPr id="2" name="组合 1"/>
          <p:cNvGrpSpPr/>
          <p:nvPr userDrawn="1"/>
        </p:nvGrpSpPr>
        <p:grpSpPr>
          <a:xfrm>
            <a:off x="161510" y="0"/>
            <a:ext cx="225739" cy="721610"/>
            <a:chOff x="161510" y="0"/>
            <a:chExt cx="225739" cy="721610"/>
          </a:xfrm>
        </p:grpSpPr>
        <p:sp>
          <p:nvSpPr>
            <p:cNvPr id="3" name="矩形 2"/>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225739" cy="180402"/>
            <a:chOff x="161510" y="0"/>
            <a:chExt cx="225739" cy="721610"/>
          </a:xfrm>
        </p:grpSpPr>
        <p:sp>
          <p:nvSpPr>
            <p:cNvPr id="8" name="矩形 7"/>
            <p:cNvSpPr/>
            <p:nvPr/>
          </p:nvSpPr>
          <p:spPr>
            <a:xfrm>
              <a:off x="161510" y="0"/>
              <a:ext cx="45719" cy="721610"/>
            </a:xfrm>
            <a:prstGeom prst="rect">
              <a:avLst/>
            </a:prstGeom>
            <a:solidFill>
              <a:srgbClr val="1A7B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21517" y="0"/>
              <a:ext cx="45719" cy="721610"/>
            </a:xfrm>
            <a:prstGeom prst="rect">
              <a:avLst/>
            </a:prstGeom>
            <a:solidFill>
              <a:srgbClr val="95BC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81524" y="0"/>
              <a:ext cx="45719" cy="721610"/>
            </a:xfrm>
            <a:prstGeom prst="rect">
              <a:avLst/>
            </a:prstGeom>
            <a:solidFill>
              <a:srgbClr val="FDA9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solidFill>
              <a:srgbClr val="BF3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 xmlns:p14="http://schemas.microsoft.com/office/powerpoint/2010/main" val="381837133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71339271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12" name="矩形 11"/>
          <p:cNvSpPr/>
          <p:nvPr userDrawn="1"/>
        </p:nvSpPr>
        <p:spPr>
          <a:xfrm>
            <a:off x="0" y="2706765"/>
            <a:ext cx="9144000"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2" descr="C:\Documents and Settings\yangweizhou\桌面\2.jpg"/>
          <p:cNvPicPr>
            <a:picLocks noChangeAspect="1" noChangeArrowheads="1"/>
          </p:cNvPicPr>
          <p:nvPr userDrawn="1"/>
        </p:nvPicPr>
        <p:blipFill rotWithShape="1">
          <a:blip r:embed="rId2" cstate="print"/>
          <a:srcRect b="20467"/>
          <a:stretch/>
        </p:blipFill>
        <p:spPr bwMode="auto">
          <a:xfrm>
            <a:off x="0" y="0"/>
            <a:ext cx="9144000" cy="5143500"/>
          </a:xfrm>
          <a:prstGeom prst="rect">
            <a:avLst/>
          </a:prstGeom>
          <a:noFill/>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6" r:id="rId4"/>
    <p:sldLayoutId id="2147483665" r:id="rId5"/>
    <p:sldLayoutId id="2147483667" r:id="rId6"/>
    <p:sldLayoutId id="2147483653" r:id="rId7"/>
    <p:sldLayoutId id="2147483662" r:id="rId8"/>
    <p:sldLayoutId id="2147483654" r:id="rId9"/>
    <p:sldLayoutId id="2147483651" r:id="rId10"/>
    <p:sldLayoutId id="2147483655" r:id="rId11"/>
    <p:sldLayoutId id="2147483656" r:id="rId12"/>
    <p:sldLayoutId id="2147483657" r:id="rId13"/>
    <p:sldLayoutId id="2147483658" r:id="rId14"/>
    <p:sldLayoutId id="2147483659" r:id="rId15"/>
  </p:sldLayoutIdLst>
  <p:transition spd="slow">
    <p:push dir="u"/>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623997" y="2908238"/>
            <a:ext cx="5895655" cy="954107"/>
          </a:xfrm>
          <a:prstGeom prst="rect">
            <a:avLst/>
          </a:prstGeom>
          <a:noFill/>
          <a:effectLst/>
        </p:spPr>
        <p:txBody>
          <a:bodyPr wrap="square" rtlCol="0">
            <a:spAutoFit/>
          </a:bodyPr>
          <a:lstStyle/>
          <a:p>
            <a:pPr algn="ctr"/>
            <a:r>
              <a:rPr lang="zh-CN" altLang="en-US" sz="2800" dirty="0"/>
              <a:t>“上市公司</a:t>
            </a:r>
            <a:r>
              <a:rPr lang="en-US" altLang="zh-CN" sz="2800" dirty="0"/>
              <a:t>+PE</a:t>
            </a:r>
            <a:r>
              <a:rPr lang="zh-CN" altLang="en-US" sz="2800" dirty="0"/>
              <a:t>”式并购基金</a:t>
            </a:r>
            <a:r>
              <a:rPr lang="en-US" altLang="zh-CN" sz="2800" dirty="0"/>
              <a:t/>
            </a:r>
            <a:br>
              <a:rPr lang="en-US" altLang="zh-CN" sz="2800" dirty="0"/>
            </a:br>
            <a:r>
              <a:rPr lang="zh-CN" altLang="en-US" sz="2800" dirty="0" smtClean="0"/>
              <a:t>的模式研究</a:t>
            </a:r>
            <a:endParaRPr lang="zh-CN" altLang="en-US" sz="2800" dirty="0">
              <a:solidFill>
                <a:srgbClr val="E86262"/>
              </a:solidFill>
            </a:endParaRPr>
          </a:p>
        </p:txBody>
      </p:sp>
      <p:sp>
        <p:nvSpPr>
          <p:cNvPr id="26" name="矩形 25"/>
          <p:cNvSpPr/>
          <p:nvPr/>
        </p:nvSpPr>
        <p:spPr>
          <a:xfrm>
            <a:off x="2434086" y="4146925"/>
            <a:ext cx="5085566" cy="307777"/>
          </a:xfrm>
          <a:prstGeom prst="rect">
            <a:avLst/>
          </a:prstGeom>
        </p:spPr>
        <p:txBody>
          <a:bodyPr wrap="square">
            <a:spAutoFit/>
          </a:bodyPr>
          <a:lstStyle/>
          <a:p>
            <a:pPr algn="r"/>
            <a:r>
              <a:rPr lang="en-US" altLang="zh-CN" sz="1400" dirty="0"/>
              <a:t>--- --- </a:t>
            </a:r>
            <a:r>
              <a:rPr lang="zh-CN" altLang="en-US" sz="1400" dirty="0"/>
              <a:t>白珊</a:t>
            </a:r>
          </a:p>
        </p:txBody>
      </p:sp>
    </p:spTree>
    <p:extLst>
      <p:ext uri="{BB962C8B-B14F-4D97-AF65-F5344CB8AC3E}">
        <p14:creationId xmlns="" xmlns:p14="http://schemas.microsoft.com/office/powerpoint/2010/main" val="1917786871"/>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85317" y="-533594"/>
            <a:ext cx="4821998" cy="6255694"/>
            <a:chOff x="-420688" y="-312738"/>
            <a:chExt cx="8701089" cy="8296275"/>
          </a:xfrm>
          <a:solidFill>
            <a:srgbClr val="6ED5E0"/>
          </a:solidFill>
        </p:grpSpPr>
        <p:grpSp>
          <p:nvGrpSpPr>
            <p:cNvPr id="11" name="Group 205"/>
            <p:cNvGrpSpPr/>
            <p:nvPr/>
          </p:nvGrpSpPr>
          <p:grpSpPr bwMode="auto">
            <a:xfrm>
              <a:off x="-420688" y="-312738"/>
              <a:ext cx="8701089" cy="8296275"/>
              <a:chOff x="-265" y="-197"/>
              <a:chExt cx="5481" cy="5226"/>
            </a:xfrm>
            <a:grpFill/>
          </p:grpSpPr>
          <p:sp>
            <p:nvSpPr>
              <p:cNvPr id="37" name="Line 5"/>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Line 6"/>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7"/>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1"/>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5"/>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Line 16"/>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Line 17"/>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8"/>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9"/>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0"/>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1"/>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3"/>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4"/>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5"/>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Line 26"/>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27"/>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Line 28"/>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29"/>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Line 30"/>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31"/>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2"/>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3"/>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4"/>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5"/>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Line 36"/>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Line 37"/>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8"/>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9"/>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0"/>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1"/>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2"/>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3"/>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4"/>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5"/>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6"/>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7"/>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9"/>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0"/>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2"/>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Line 53"/>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Line 54"/>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5"/>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6"/>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7"/>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8"/>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9"/>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0"/>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1"/>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2"/>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3"/>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4"/>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5"/>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6"/>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7"/>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8"/>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9"/>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0"/>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1"/>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2"/>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3"/>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4"/>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5"/>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6"/>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7"/>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8"/>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9"/>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0"/>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81"/>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82"/>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3"/>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4"/>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5"/>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6"/>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7"/>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8"/>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9"/>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90"/>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91"/>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2"/>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3"/>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Line 94"/>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Line 95"/>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96"/>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97"/>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98"/>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Line 99"/>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Line 100"/>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1"/>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2"/>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3"/>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4"/>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5"/>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6"/>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07"/>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8"/>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9"/>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10"/>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11"/>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12"/>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13"/>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4"/>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15"/>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16"/>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17"/>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8"/>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19"/>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0"/>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1"/>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2"/>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3"/>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4"/>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25"/>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26"/>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27"/>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28"/>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29"/>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0"/>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1"/>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2"/>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3"/>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4"/>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35"/>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36"/>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37"/>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38"/>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39"/>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40"/>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41"/>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42"/>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43"/>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44"/>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45"/>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46"/>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47"/>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48"/>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49"/>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50"/>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51"/>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52"/>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53"/>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54"/>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5"/>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6"/>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7"/>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Rectangle 158"/>
              <p:cNvSpPr>
                <a:spLocks noChangeArrowheads="1"/>
              </p:cNvSpPr>
              <p:nvPr/>
            </p:nvSpPr>
            <p:spPr bwMode="auto">
              <a:xfrm>
                <a:off x="-7" y="1663"/>
                <a:ext cx="1" cy="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59"/>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60"/>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61"/>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2"/>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3"/>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4"/>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5"/>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6"/>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67"/>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68"/>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69"/>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0"/>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1"/>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2"/>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73"/>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4"/>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75"/>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6"/>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77"/>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78"/>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79"/>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0"/>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1"/>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2"/>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3"/>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84"/>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85"/>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6"/>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87"/>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88"/>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90"/>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91"/>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93"/>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94"/>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95"/>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96"/>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97"/>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98"/>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99"/>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00"/>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01"/>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02"/>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03"/>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04"/>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206"/>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07"/>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08"/>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9"/>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0"/>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1"/>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2"/>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3"/>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4"/>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5"/>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6"/>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7"/>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8"/>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9"/>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0"/>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1"/>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2"/>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3"/>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4"/>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5"/>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6"/>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27"/>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28"/>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9"/>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0"/>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流程图: 手动输入 2"/>
          <p:cNvSpPr/>
          <p:nvPr/>
        </p:nvSpPr>
        <p:spPr>
          <a:xfrm>
            <a:off x="2501770" y="1392329"/>
            <a:ext cx="1959173" cy="1496096"/>
          </a:xfrm>
          <a:prstGeom prst="flowChartManualInput">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手动输入 3"/>
          <p:cNvSpPr/>
          <p:nvPr/>
        </p:nvSpPr>
        <p:spPr>
          <a:xfrm flipH="1">
            <a:off x="4797025" y="1401620"/>
            <a:ext cx="1947007" cy="1486805"/>
          </a:xfrm>
          <a:prstGeom prst="flowChartManualInpu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772109" y="2041236"/>
            <a:ext cx="1959174" cy="369332"/>
          </a:xfrm>
          <a:prstGeom prst="rect">
            <a:avLst/>
          </a:prstGeom>
        </p:spPr>
        <p:txBody>
          <a:bodyPr wrap="square">
            <a:spAutoFit/>
          </a:bodyPr>
          <a:lstStyle/>
          <a:p>
            <a:pPr algn="ctr"/>
            <a:r>
              <a:rPr lang="en-US" altLang="zh-CN" b="1" dirty="0">
                <a:solidFill>
                  <a:srgbClr val="E86262"/>
                </a:solidFill>
                <a:latin typeface="+mj-ea"/>
              </a:rPr>
              <a:t>PE</a:t>
            </a:r>
            <a:r>
              <a:rPr lang="zh-CN" altLang="en-US" b="1" dirty="0">
                <a:solidFill>
                  <a:srgbClr val="E86262"/>
                </a:solidFill>
                <a:latin typeface="+mj-ea"/>
              </a:rPr>
              <a:t>角度</a:t>
            </a:r>
            <a:endParaRPr lang="en-US" altLang="zh-CN" b="1" dirty="0">
              <a:solidFill>
                <a:srgbClr val="E86262"/>
              </a:solidFill>
              <a:latin typeface="+mj-ea"/>
            </a:endParaRPr>
          </a:p>
        </p:txBody>
      </p:sp>
      <p:sp>
        <p:nvSpPr>
          <p:cNvPr id="6" name="TextBox 42"/>
          <p:cNvSpPr txBox="1"/>
          <p:nvPr/>
        </p:nvSpPr>
        <p:spPr>
          <a:xfrm>
            <a:off x="2477433" y="3137751"/>
            <a:ext cx="1959174" cy="1384995"/>
          </a:xfrm>
          <a:prstGeom prst="rect">
            <a:avLst/>
          </a:prstGeom>
          <a:noFill/>
        </p:spPr>
        <p:txBody>
          <a:bodyPr wrap="square" rtlCol="0">
            <a:spAutoFit/>
          </a:bodyPr>
          <a:lstStyle/>
          <a:p>
            <a:pPr marL="171450" indent="-171450">
              <a:buFont typeface="Arial" panose="020B0604020202020204" pitchFamily="34" charset="0"/>
              <a:buChar char="•"/>
            </a:pPr>
            <a:r>
              <a:rPr lang="zh-CN" altLang="zh-CN" sz="1200" dirty="0">
                <a:solidFill>
                  <a:srgbClr val="354B5E"/>
                </a:solidFill>
              </a:rPr>
              <a:t>可以充分利用资金杠杆</a:t>
            </a:r>
          </a:p>
          <a:p>
            <a:pPr marL="171450" indent="-171450">
              <a:buFont typeface="Arial" panose="020B0604020202020204" pitchFamily="34" charset="0"/>
              <a:buChar char="•"/>
            </a:pPr>
            <a:r>
              <a:rPr lang="zh-CN" altLang="zh-CN" sz="1200" dirty="0">
                <a:solidFill>
                  <a:srgbClr val="354B5E"/>
                </a:solidFill>
              </a:rPr>
              <a:t>可以选择注入上市公司的时机</a:t>
            </a:r>
          </a:p>
          <a:p>
            <a:pPr marL="171450" indent="-171450">
              <a:buFont typeface="Arial" panose="020B0604020202020204" pitchFamily="34" charset="0"/>
              <a:buChar char="•"/>
            </a:pPr>
            <a:r>
              <a:rPr lang="zh-CN" altLang="zh-CN" sz="1200" dirty="0">
                <a:solidFill>
                  <a:srgbClr val="354B5E"/>
                </a:solidFill>
              </a:rPr>
              <a:t>可以减少</a:t>
            </a:r>
            <a:r>
              <a:rPr lang="zh-CN" altLang="en-US" sz="1200" dirty="0">
                <a:solidFill>
                  <a:srgbClr val="354B5E"/>
                </a:solidFill>
              </a:rPr>
              <a:t>并</a:t>
            </a:r>
            <a:r>
              <a:rPr lang="zh-CN" altLang="zh-CN" sz="1200" dirty="0">
                <a:solidFill>
                  <a:srgbClr val="354B5E"/>
                </a:solidFill>
              </a:rPr>
              <a:t>购的风险</a:t>
            </a:r>
          </a:p>
          <a:p>
            <a:pPr marL="171450" indent="-171450">
              <a:buFont typeface="Arial" panose="020B0604020202020204" pitchFamily="34" charset="0"/>
              <a:buChar char="•"/>
            </a:pPr>
            <a:r>
              <a:rPr lang="zh-CN" altLang="zh-CN" sz="1200" dirty="0">
                <a:solidFill>
                  <a:srgbClr val="354B5E"/>
                </a:solidFill>
              </a:rPr>
              <a:t>避免披露和停牌</a:t>
            </a:r>
            <a:endParaRPr lang="en-US" altLang="zh-CN" sz="1200" dirty="0">
              <a:solidFill>
                <a:srgbClr val="354B5E"/>
              </a:solidFill>
            </a:endParaRPr>
          </a:p>
          <a:p>
            <a:pPr marL="171450" indent="-171450">
              <a:buFont typeface="Arial" panose="020B0604020202020204" pitchFamily="34" charset="0"/>
              <a:buChar char="•"/>
            </a:pPr>
            <a:r>
              <a:rPr lang="zh-CN" altLang="zh-CN" sz="1200" dirty="0">
                <a:solidFill>
                  <a:srgbClr val="354B5E"/>
                </a:solidFill>
              </a:rPr>
              <a:t>获得业务和资本上的长足发展</a:t>
            </a:r>
            <a:endParaRPr lang="zh-CN" altLang="en-US" sz="1200" dirty="0">
              <a:solidFill>
                <a:srgbClr val="354B5E"/>
              </a:solidFill>
            </a:endParaRPr>
          </a:p>
        </p:txBody>
      </p:sp>
      <p:sp>
        <p:nvSpPr>
          <p:cNvPr id="8" name="矩形 7"/>
          <p:cNvSpPr/>
          <p:nvPr/>
        </p:nvSpPr>
        <p:spPr>
          <a:xfrm>
            <a:off x="2477433" y="2046966"/>
            <a:ext cx="1959174" cy="369332"/>
          </a:xfrm>
          <a:prstGeom prst="rect">
            <a:avLst/>
          </a:prstGeom>
        </p:spPr>
        <p:txBody>
          <a:bodyPr wrap="square">
            <a:spAutoFit/>
          </a:bodyPr>
          <a:lstStyle/>
          <a:p>
            <a:pPr algn="ctr"/>
            <a:r>
              <a:rPr lang="zh-CN" altLang="en-US" b="1" dirty="0">
                <a:solidFill>
                  <a:srgbClr val="354B5E"/>
                </a:solidFill>
                <a:latin typeface="+mj-ea"/>
              </a:rPr>
              <a:t>上市公司角度</a:t>
            </a:r>
            <a:endParaRPr lang="en-US" altLang="zh-CN" b="1" dirty="0">
              <a:solidFill>
                <a:srgbClr val="354B5E"/>
              </a:solidFill>
              <a:latin typeface="+mj-ea"/>
            </a:endParaRPr>
          </a:p>
        </p:txBody>
      </p:sp>
      <p:sp>
        <p:nvSpPr>
          <p:cNvPr id="9" name="TextBox 46"/>
          <p:cNvSpPr txBox="1"/>
          <p:nvPr/>
        </p:nvSpPr>
        <p:spPr>
          <a:xfrm>
            <a:off x="4775076" y="3135859"/>
            <a:ext cx="1959174" cy="646331"/>
          </a:xfrm>
          <a:prstGeom prst="rect">
            <a:avLst/>
          </a:prstGeom>
          <a:noFill/>
        </p:spPr>
        <p:txBody>
          <a:bodyPr wrap="square" rtlCol="0">
            <a:spAutoFit/>
          </a:bodyPr>
          <a:lstStyle/>
          <a:p>
            <a:pPr marL="171450" indent="-171450">
              <a:buFont typeface="Arial" panose="020B0604020202020204" pitchFamily="34" charset="0"/>
              <a:buChar char="•"/>
            </a:pPr>
            <a:r>
              <a:rPr lang="zh-CN" altLang="zh-CN" sz="1200" dirty="0">
                <a:solidFill>
                  <a:srgbClr val="E86262"/>
                </a:solidFill>
              </a:rPr>
              <a:t>提前锁定退出通道</a:t>
            </a:r>
          </a:p>
          <a:p>
            <a:pPr marL="171450" indent="-171450">
              <a:buFont typeface="Arial" panose="020B0604020202020204" pitchFamily="34" charset="0"/>
              <a:buChar char="•"/>
            </a:pPr>
            <a:r>
              <a:rPr lang="zh-CN" altLang="zh-CN" sz="1200" dirty="0" smtClean="0">
                <a:solidFill>
                  <a:srgbClr val="E86262"/>
                </a:solidFill>
              </a:rPr>
              <a:t>并购</a:t>
            </a:r>
            <a:r>
              <a:rPr lang="zh-CN" altLang="zh-CN" sz="1200" dirty="0">
                <a:solidFill>
                  <a:srgbClr val="E86262"/>
                </a:solidFill>
              </a:rPr>
              <a:t>效率更高</a:t>
            </a:r>
          </a:p>
          <a:p>
            <a:pPr marL="171450" indent="-171450">
              <a:buFont typeface="Arial" panose="020B0604020202020204" pitchFamily="34" charset="0"/>
              <a:buChar char="•"/>
            </a:pPr>
            <a:r>
              <a:rPr lang="zh-CN" altLang="zh-CN" sz="1200" dirty="0">
                <a:solidFill>
                  <a:srgbClr val="E86262"/>
                </a:solidFill>
              </a:rPr>
              <a:t>降低融资压力</a:t>
            </a:r>
          </a:p>
        </p:txBody>
      </p:sp>
      <p:sp>
        <p:nvSpPr>
          <p:cNvPr id="2" name="矩形 1"/>
          <p:cNvSpPr/>
          <p:nvPr/>
        </p:nvSpPr>
        <p:spPr>
          <a:xfrm>
            <a:off x="2284079" y="750206"/>
            <a:ext cx="4725525" cy="369332"/>
          </a:xfrm>
          <a:prstGeom prst="rect">
            <a:avLst/>
          </a:prstGeom>
        </p:spPr>
        <p:txBody>
          <a:bodyPr wrap="square">
            <a:spAutoFit/>
          </a:bodyPr>
          <a:lstStyle/>
          <a:p>
            <a:pPr algn="ctr"/>
            <a:r>
              <a:rPr lang="zh-CN" altLang="zh-CN" dirty="0"/>
              <a:t>上市公司与</a:t>
            </a:r>
            <a:r>
              <a:rPr lang="en-US" altLang="zh-CN" dirty="0"/>
              <a:t>PE</a:t>
            </a:r>
            <a:r>
              <a:rPr lang="zh-CN" altLang="zh-CN" dirty="0"/>
              <a:t>合伙设立并购基金的动机分析</a:t>
            </a:r>
            <a:endParaRPr lang="zh-CN" altLang="en-US" dirty="0"/>
          </a:p>
        </p:txBody>
      </p:sp>
    </p:spTree>
    <p:extLst>
      <p:ext uri="{BB962C8B-B14F-4D97-AF65-F5344CB8AC3E}">
        <p14:creationId xmlns="" xmlns:p14="http://schemas.microsoft.com/office/powerpoint/2010/main" val="2703982987"/>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左大括号 9"/>
          <p:cNvSpPr/>
          <p:nvPr/>
        </p:nvSpPr>
        <p:spPr>
          <a:xfrm>
            <a:off x="5598114" y="2280657"/>
            <a:ext cx="509314" cy="193385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圆角矩形 12"/>
          <p:cNvSpPr/>
          <p:nvPr/>
        </p:nvSpPr>
        <p:spPr>
          <a:xfrm>
            <a:off x="6174178" y="2367253"/>
            <a:ext cx="2664296" cy="504056"/>
          </a:xfrm>
          <a:prstGeom prst="roundRect">
            <a:avLst/>
          </a:prstGeom>
          <a:solidFill>
            <a:srgbClr val="6A868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t>其他有限合伙人与</a:t>
            </a:r>
            <a:r>
              <a:rPr lang="en-US" altLang="zh-CN" sz="1200" dirty="0"/>
              <a:t>GP</a:t>
            </a:r>
            <a:r>
              <a:rPr lang="zh-CN" altLang="zh-CN" sz="1200" dirty="0"/>
              <a:t>和上市公司</a:t>
            </a:r>
            <a:endParaRPr lang="zh-CN" altLang="en-US" sz="1200" dirty="0"/>
          </a:p>
        </p:txBody>
      </p:sp>
      <p:sp>
        <p:nvSpPr>
          <p:cNvPr id="12" name="圆角矩形 13"/>
          <p:cNvSpPr/>
          <p:nvPr/>
        </p:nvSpPr>
        <p:spPr>
          <a:xfrm>
            <a:off x="6174178" y="2987059"/>
            <a:ext cx="2664296" cy="504056"/>
          </a:xfrm>
          <a:prstGeom prst="roundRect">
            <a:avLst/>
          </a:prstGeom>
          <a:solidFill>
            <a:srgbClr val="6A868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GP</a:t>
            </a:r>
            <a:r>
              <a:rPr lang="zh-CN" altLang="zh-CN" sz="1200" dirty="0"/>
              <a:t>与上市公司</a:t>
            </a:r>
            <a:endParaRPr lang="zh-CN" altLang="en-US" sz="1200" dirty="0"/>
          </a:p>
        </p:txBody>
      </p:sp>
      <p:sp>
        <p:nvSpPr>
          <p:cNvPr id="13" name="圆角矩形 14"/>
          <p:cNvSpPr/>
          <p:nvPr/>
        </p:nvSpPr>
        <p:spPr>
          <a:xfrm>
            <a:off x="6174178" y="3606865"/>
            <a:ext cx="2664296" cy="504056"/>
          </a:xfrm>
          <a:prstGeom prst="roundRect">
            <a:avLst/>
          </a:prstGeom>
          <a:solidFill>
            <a:srgbClr val="6A868F"/>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dirty="0"/>
              <a:t>标的公司与并购基金</a:t>
            </a:r>
            <a:endParaRPr lang="zh-CN" altLang="en-US" sz="1200" dirty="0"/>
          </a:p>
        </p:txBody>
      </p:sp>
      <p:sp>
        <p:nvSpPr>
          <p:cNvPr id="15" name="矩形 14"/>
          <p:cNvSpPr/>
          <p:nvPr/>
        </p:nvSpPr>
        <p:spPr>
          <a:xfrm>
            <a:off x="6102170" y="2280657"/>
            <a:ext cx="2880320" cy="193385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4"/>
          <p:cNvSpPr/>
          <p:nvPr/>
        </p:nvSpPr>
        <p:spPr>
          <a:xfrm>
            <a:off x="1421650" y="816555"/>
            <a:ext cx="4320480" cy="469750"/>
          </a:xfrm>
          <a:prstGeom prst="roundRect">
            <a:avLst/>
          </a:prstGeom>
          <a:solidFill>
            <a:srgbClr val="E8626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1400" dirty="0" smtClean="0"/>
              <a:t>权责不一致的风险</a:t>
            </a:r>
            <a:endParaRPr lang="zh-CN" altLang="zh-CN" sz="1400" dirty="0"/>
          </a:p>
        </p:txBody>
      </p:sp>
      <p:sp>
        <p:nvSpPr>
          <p:cNvPr id="4" name="圆角矩形 5"/>
          <p:cNvSpPr/>
          <p:nvPr/>
        </p:nvSpPr>
        <p:spPr>
          <a:xfrm>
            <a:off x="1395360" y="1548606"/>
            <a:ext cx="4320480" cy="469750"/>
          </a:xfrm>
          <a:prstGeom prst="roundRect">
            <a:avLst/>
          </a:prstGeom>
          <a:solidFill>
            <a:srgbClr val="354B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zh-CN" sz="1400" dirty="0"/>
              <a:t>市场操纵</a:t>
            </a:r>
            <a:r>
              <a:rPr lang="zh-CN" altLang="zh-CN" sz="1400" dirty="0" smtClean="0"/>
              <a:t>和</a:t>
            </a:r>
            <a:r>
              <a:rPr lang="zh-CN" altLang="en-US" sz="1400" dirty="0" smtClean="0"/>
              <a:t>内幕交易</a:t>
            </a:r>
            <a:r>
              <a:rPr lang="zh-CN" altLang="zh-CN" sz="1400" dirty="0" smtClean="0"/>
              <a:t>风险</a:t>
            </a:r>
            <a:endParaRPr lang="zh-CN" altLang="zh-CN" sz="1400" dirty="0"/>
          </a:p>
        </p:txBody>
      </p:sp>
      <p:sp>
        <p:nvSpPr>
          <p:cNvPr id="5" name="圆角矩形 6"/>
          <p:cNvSpPr/>
          <p:nvPr/>
        </p:nvSpPr>
        <p:spPr>
          <a:xfrm>
            <a:off x="1400618" y="2280657"/>
            <a:ext cx="4320480" cy="469750"/>
          </a:xfrm>
          <a:prstGeom prst="roundRect">
            <a:avLst/>
          </a:prstGeom>
          <a:solidFill>
            <a:srgbClr val="E8626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zh-CN" sz="1400" dirty="0"/>
              <a:t>上市公司和</a:t>
            </a:r>
            <a:r>
              <a:rPr lang="en-US" altLang="zh-CN" sz="1400" dirty="0"/>
              <a:t>PE</a:t>
            </a:r>
            <a:r>
              <a:rPr lang="zh-CN" altLang="zh-CN" sz="1400" dirty="0"/>
              <a:t>盲目跟随热潮</a:t>
            </a:r>
          </a:p>
        </p:txBody>
      </p:sp>
      <p:sp>
        <p:nvSpPr>
          <p:cNvPr id="6" name="圆角矩形 7"/>
          <p:cNvSpPr/>
          <p:nvPr/>
        </p:nvSpPr>
        <p:spPr>
          <a:xfrm>
            <a:off x="1405876" y="3012708"/>
            <a:ext cx="4320480" cy="469750"/>
          </a:xfrm>
          <a:prstGeom prst="roundRect">
            <a:avLst/>
          </a:prstGeom>
          <a:solidFill>
            <a:srgbClr val="354B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1400" dirty="0"/>
              <a:t>三层</a:t>
            </a:r>
            <a:r>
              <a:rPr lang="zh-CN" altLang="zh-CN" sz="1400" dirty="0"/>
              <a:t>委托代理风险</a:t>
            </a:r>
          </a:p>
        </p:txBody>
      </p:sp>
      <p:sp>
        <p:nvSpPr>
          <p:cNvPr id="8" name="圆角矩形 8"/>
          <p:cNvSpPr/>
          <p:nvPr/>
        </p:nvSpPr>
        <p:spPr>
          <a:xfrm>
            <a:off x="1411134" y="4476810"/>
            <a:ext cx="4320480" cy="469750"/>
          </a:xfrm>
          <a:prstGeom prst="roundRect">
            <a:avLst/>
          </a:prstGeom>
          <a:solidFill>
            <a:srgbClr val="354B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zh-CN" sz="1400" dirty="0" smtClean="0"/>
              <a:t>经营</a:t>
            </a:r>
            <a:r>
              <a:rPr lang="zh-CN" altLang="zh-CN" sz="1400" dirty="0"/>
              <a:t>整合</a:t>
            </a:r>
            <a:r>
              <a:rPr lang="zh-CN" altLang="zh-CN" sz="1400" dirty="0" smtClean="0"/>
              <a:t>风险</a:t>
            </a:r>
            <a:endParaRPr lang="zh-CN" altLang="zh-CN" sz="1400" dirty="0"/>
          </a:p>
        </p:txBody>
      </p:sp>
      <p:sp>
        <p:nvSpPr>
          <p:cNvPr id="9" name="圆角矩形 10"/>
          <p:cNvSpPr/>
          <p:nvPr/>
        </p:nvSpPr>
        <p:spPr>
          <a:xfrm>
            <a:off x="1416392" y="3744759"/>
            <a:ext cx="4320480" cy="469750"/>
          </a:xfrm>
          <a:prstGeom prst="roundRect">
            <a:avLst/>
          </a:prstGeom>
          <a:solidFill>
            <a:srgbClr val="E8626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zh-CN" sz="1400" dirty="0"/>
              <a:t>上市公司和</a:t>
            </a:r>
            <a:r>
              <a:rPr lang="en-US" altLang="zh-CN" sz="1400" dirty="0"/>
              <a:t>PE</a:t>
            </a:r>
            <a:r>
              <a:rPr lang="zh-CN" altLang="zh-CN" sz="1400" dirty="0"/>
              <a:t>间存在利益冲突</a:t>
            </a:r>
          </a:p>
        </p:txBody>
      </p:sp>
      <p:sp>
        <p:nvSpPr>
          <p:cNvPr id="14" name="圆角矩形 16"/>
          <p:cNvSpPr/>
          <p:nvPr/>
        </p:nvSpPr>
        <p:spPr>
          <a:xfrm>
            <a:off x="279236" y="1286305"/>
            <a:ext cx="807060" cy="288032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上</a:t>
            </a:r>
            <a:r>
              <a:rPr lang="zh-CN" altLang="zh-CN" dirty="0"/>
              <a:t>市公司与</a:t>
            </a:r>
            <a:r>
              <a:rPr lang="en-US" altLang="zh-CN" dirty="0"/>
              <a:t>PE</a:t>
            </a:r>
            <a:r>
              <a:rPr lang="zh-CN" altLang="zh-CN" dirty="0"/>
              <a:t>设立并购基金面临的风险</a:t>
            </a:r>
            <a:endParaRPr lang="zh-CN" altLang="en-US" dirty="0"/>
          </a:p>
        </p:txBody>
      </p:sp>
    </p:spTree>
    <p:extLst>
      <p:ext uri="{BB962C8B-B14F-4D97-AF65-F5344CB8AC3E}">
        <p14:creationId xmlns="" xmlns:p14="http://schemas.microsoft.com/office/powerpoint/2010/main" val="2166482650"/>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6262"/>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TextBox 3"/>
          <p:cNvSpPr txBox="1"/>
          <p:nvPr/>
        </p:nvSpPr>
        <p:spPr>
          <a:xfrm>
            <a:off x="26495" y="-1433695"/>
            <a:ext cx="3879588"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华文细黑" panose="02010600040101010101" pitchFamily="2" charset="-122"/>
                <a:ea typeface="华文细黑" panose="02010600040101010101" pitchFamily="2" charset="-122"/>
              </a:rPr>
              <a:t>3</a:t>
            </a:r>
            <a:endParaRPr lang="zh-CN" altLang="en-US" sz="52000" dirty="0">
              <a:solidFill>
                <a:schemeClr val="bg1"/>
              </a:solidFill>
              <a:latin typeface="华文细黑" panose="02010600040101010101" pitchFamily="2" charset="-122"/>
              <a:ea typeface="华文细黑" panose="02010600040101010101" pitchFamily="2" charset="-122"/>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latin typeface="华文细黑" panose="02010600040101010101" pitchFamily="2" charset="-122"/>
                <a:ea typeface="华文细黑" panose="02010600040101010101" pitchFamily="2" charset="-122"/>
              </a:rPr>
              <a:t>“上市公司</a:t>
            </a:r>
            <a:r>
              <a:rPr lang="en-US" altLang="zh-CN" sz="2400" dirty="0">
                <a:solidFill>
                  <a:schemeClr val="bg1"/>
                </a:solidFill>
                <a:latin typeface="华文细黑" panose="02010600040101010101" pitchFamily="2" charset="-122"/>
                <a:ea typeface="华文细黑" panose="02010600040101010101" pitchFamily="2" charset="-122"/>
              </a:rPr>
              <a:t>+PE</a:t>
            </a:r>
            <a:r>
              <a:rPr lang="zh-CN" altLang="en-US" sz="2400" dirty="0">
                <a:solidFill>
                  <a:schemeClr val="bg1"/>
                </a:solidFill>
                <a:latin typeface="华文细黑" panose="02010600040101010101" pitchFamily="2" charset="-122"/>
                <a:ea typeface="华文细黑" panose="02010600040101010101" pitchFamily="2" charset="-122"/>
              </a:rPr>
              <a:t>”模式的运作模式</a:t>
            </a:r>
          </a:p>
        </p:txBody>
      </p:sp>
      <p:sp>
        <p:nvSpPr>
          <p:cNvPr id="3" name="矩形 2"/>
          <p:cNvSpPr/>
          <p:nvPr/>
        </p:nvSpPr>
        <p:spPr>
          <a:xfrm>
            <a:off x="5523887" y="1397264"/>
            <a:ext cx="3233578" cy="769441"/>
          </a:xfrm>
          <a:prstGeom prst="rect">
            <a:avLst/>
          </a:prstGeom>
        </p:spPr>
        <p:txBody>
          <a:bodyPr wrap="none">
            <a:spAutoFit/>
          </a:bodyPr>
          <a:lstStyle/>
          <a:p>
            <a:pPr lvl="0" algn="r"/>
            <a:r>
              <a:rPr lang="en-US" altLang="zh-CN" sz="4400">
                <a:solidFill>
                  <a:schemeClr val="bg1"/>
                </a:solidFill>
                <a:latin typeface="华文细黑" panose="02010600040101010101" pitchFamily="2" charset="-122"/>
                <a:ea typeface="华文细黑" panose="02010600040101010101" pitchFamily="2" charset="-122"/>
              </a:rPr>
              <a:t>PART THREE</a:t>
            </a:r>
            <a:endParaRPr lang="zh-CN" altLang="en-US" sz="440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4223966995"/>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右箭头 2"/>
          <p:cNvSpPr/>
          <p:nvPr/>
        </p:nvSpPr>
        <p:spPr>
          <a:xfrm>
            <a:off x="476520" y="726545"/>
            <a:ext cx="2304256" cy="864096"/>
          </a:xfrm>
          <a:prstGeom prst="rightArrow">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合作设立并购基金</a:t>
            </a:r>
          </a:p>
        </p:txBody>
      </p:sp>
      <p:cxnSp>
        <p:nvCxnSpPr>
          <p:cNvPr id="16" name="肘形连接符 4"/>
          <p:cNvCxnSpPr/>
          <p:nvPr/>
        </p:nvCxnSpPr>
        <p:spPr>
          <a:xfrm>
            <a:off x="2744264" y="1158593"/>
            <a:ext cx="4104456" cy="2304256"/>
          </a:xfrm>
          <a:prstGeom prst="bentConnector3">
            <a:avLst>
              <a:gd name="adj1" fmla="val 50000"/>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sp>
        <p:nvSpPr>
          <p:cNvPr id="17" name="下箭头 5"/>
          <p:cNvSpPr/>
          <p:nvPr/>
        </p:nvSpPr>
        <p:spPr>
          <a:xfrm>
            <a:off x="5012008" y="890216"/>
            <a:ext cx="864096" cy="1944216"/>
          </a:xfrm>
          <a:prstGeom prst="downArrow">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控股型收购</a:t>
            </a:r>
          </a:p>
        </p:txBody>
      </p:sp>
      <p:sp>
        <p:nvSpPr>
          <p:cNvPr id="18" name="椭圆 17"/>
          <p:cNvSpPr/>
          <p:nvPr/>
        </p:nvSpPr>
        <p:spPr>
          <a:xfrm>
            <a:off x="7315248" y="2573155"/>
            <a:ext cx="1584176" cy="1152128"/>
          </a:xfrm>
          <a:prstGeom prst="ellipse">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退出</a:t>
            </a:r>
          </a:p>
        </p:txBody>
      </p:sp>
      <p:cxnSp>
        <p:nvCxnSpPr>
          <p:cNvPr id="19" name="直接箭头连接符 18"/>
          <p:cNvCxnSpPr/>
          <p:nvPr/>
        </p:nvCxnSpPr>
        <p:spPr>
          <a:xfrm>
            <a:off x="1448120" y="1374617"/>
            <a:ext cx="0" cy="504056"/>
          </a:xfrm>
          <a:prstGeom prst="straightConnector1">
            <a:avLst/>
          </a:prstGeom>
          <a:ln>
            <a:noFill/>
            <a:tailEnd type="arrow"/>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0">
            <a:schemeClr val="accent1"/>
          </a:fillRef>
          <a:effectRef idx="0">
            <a:schemeClr val="accent1"/>
          </a:effectRef>
          <a:fontRef idx="minor">
            <a:schemeClr val="tx1"/>
          </a:fontRef>
        </p:style>
      </p:cxnSp>
      <p:sp>
        <p:nvSpPr>
          <p:cNvPr id="20" name="圆角矩形 11"/>
          <p:cNvSpPr/>
          <p:nvPr/>
        </p:nvSpPr>
        <p:spPr>
          <a:xfrm>
            <a:off x="476521" y="1878672"/>
            <a:ext cx="2745330" cy="2313257"/>
          </a:xfrm>
          <a:prstGeom prst="roundRect">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600" dirty="0"/>
              <a:t>行业选择上有三个标准：</a:t>
            </a:r>
            <a:endParaRPr lang="en-US" altLang="zh-CN" sz="1600" dirty="0"/>
          </a:p>
          <a:p>
            <a:r>
              <a:rPr lang="zh-CN" altLang="zh-CN" sz="1600" dirty="0"/>
              <a:t>一是行业还没有高度垄断</a:t>
            </a:r>
            <a:r>
              <a:rPr lang="zh-CN" altLang="zh-CN" sz="1600" dirty="0" smtClean="0"/>
              <a:t>，中小型企业较多</a:t>
            </a:r>
            <a:r>
              <a:rPr lang="zh-CN" altLang="zh-CN" sz="1600" dirty="0"/>
              <a:t>，有整合机会；</a:t>
            </a:r>
            <a:endParaRPr lang="en-US" altLang="zh-CN" sz="1600" dirty="0"/>
          </a:p>
          <a:p>
            <a:r>
              <a:rPr lang="zh-CN" altLang="zh-CN" sz="1600" dirty="0"/>
              <a:t>二</a:t>
            </a:r>
            <a:r>
              <a:rPr lang="zh-CN" altLang="zh-CN" sz="1600" dirty="0" smtClean="0"/>
              <a:t>是符合</a:t>
            </a:r>
            <a:r>
              <a:rPr lang="zh-CN" altLang="zh-CN" sz="1600" dirty="0"/>
              <a:t>国家产业政策导向；</a:t>
            </a:r>
            <a:endParaRPr lang="en-US" altLang="zh-CN" sz="1600" dirty="0"/>
          </a:p>
          <a:p>
            <a:r>
              <a:rPr lang="zh-CN" altLang="zh-CN" sz="1600" dirty="0"/>
              <a:t>三是能</a:t>
            </a:r>
            <a:r>
              <a:rPr lang="zh-CN" altLang="zh-CN" sz="1600" dirty="0" smtClean="0"/>
              <a:t>通过</a:t>
            </a:r>
            <a:r>
              <a:rPr lang="zh-CN" altLang="en-US" sz="1600" dirty="0" smtClean="0"/>
              <a:t>并购</a:t>
            </a:r>
            <a:r>
              <a:rPr lang="zh-CN" altLang="zh-CN" sz="1600" dirty="0" smtClean="0"/>
              <a:t>提升</a:t>
            </a:r>
            <a:r>
              <a:rPr lang="zh-CN" altLang="zh-CN" sz="1600" dirty="0"/>
              <a:t>企业价值。</a:t>
            </a:r>
            <a:endParaRPr lang="en-US" altLang="zh-CN" sz="1600" dirty="0"/>
          </a:p>
        </p:txBody>
      </p:sp>
      <p:sp>
        <p:nvSpPr>
          <p:cNvPr id="21" name="圆角矩形 13"/>
          <p:cNvSpPr/>
          <p:nvPr/>
        </p:nvSpPr>
        <p:spPr>
          <a:xfrm>
            <a:off x="5725880" y="1547537"/>
            <a:ext cx="1800200" cy="360040"/>
          </a:xfrm>
          <a:prstGeom prst="roundRect">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原团队持股</a:t>
            </a:r>
          </a:p>
        </p:txBody>
      </p:sp>
      <p:sp>
        <p:nvSpPr>
          <p:cNvPr id="22" name="圆角矩形 14"/>
          <p:cNvSpPr/>
          <p:nvPr/>
        </p:nvSpPr>
        <p:spPr>
          <a:xfrm>
            <a:off x="5732088" y="1970336"/>
            <a:ext cx="1800200" cy="360040"/>
          </a:xfrm>
          <a:prstGeom prst="roundRect">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参股上市公司</a:t>
            </a:r>
          </a:p>
        </p:txBody>
      </p:sp>
      <p:sp>
        <p:nvSpPr>
          <p:cNvPr id="23" name="圆角矩形 15"/>
          <p:cNvSpPr/>
          <p:nvPr/>
        </p:nvSpPr>
        <p:spPr>
          <a:xfrm>
            <a:off x="7351252" y="3968062"/>
            <a:ext cx="1512168" cy="504056"/>
          </a:xfrm>
          <a:prstGeom prst="roundRect">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上市公司优先收购</a:t>
            </a:r>
          </a:p>
        </p:txBody>
      </p:sp>
      <p:sp>
        <p:nvSpPr>
          <p:cNvPr id="24" name="燕尾形 16"/>
          <p:cNvSpPr/>
          <p:nvPr/>
        </p:nvSpPr>
        <p:spPr>
          <a:xfrm>
            <a:off x="2816272" y="870561"/>
            <a:ext cx="2232248" cy="648072"/>
          </a:xfrm>
          <a:prstGeom prst="chevron">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项目的选择</a:t>
            </a:r>
          </a:p>
        </p:txBody>
      </p:sp>
      <p:sp>
        <p:nvSpPr>
          <p:cNvPr id="25" name="燕尾形 17"/>
          <p:cNvSpPr/>
          <p:nvPr/>
        </p:nvSpPr>
        <p:spPr>
          <a:xfrm>
            <a:off x="5570324" y="2933195"/>
            <a:ext cx="1584176" cy="432048"/>
          </a:xfrm>
          <a:prstGeom prst="chevron">
            <a:avLst/>
          </a:prstGeom>
          <a:solidFill>
            <a:srgbClr val="E8626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投后管理</a:t>
            </a:r>
            <a:endParaRPr lang="zh-CN" altLang="en-US" sz="1600" dirty="0">
              <a:solidFill>
                <a:schemeClr val="tx1"/>
              </a:solidFill>
            </a:endParaRPr>
          </a:p>
        </p:txBody>
      </p:sp>
    </p:spTree>
    <p:extLst>
      <p:ext uri="{BB962C8B-B14F-4D97-AF65-F5344CB8AC3E}">
        <p14:creationId xmlns="" xmlns:p14="http://schemas.microsoft.com/office/powerpoint/2010/main" val="1746589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heckerboard(across)">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ppt_x"/>
                                          </p:val>
                                        </p:tav>
                                        <p:tav tm="100000">
                                          <p:val>
                                            <p:strVal val="#ppt_x"/>
                                          </p:val>
                                        </p:tav>
                                      </p:tavLst>
                                    </p:anim>
                                    <p:anim calcmode="lin" valueType="num">
                                      <p:cBhvr additive="base">
                                        <p:cTn id="1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五边形 27"/>
          <p:cNvSpPr/>
          <p:nvPr/>
        </p:nvSpPr>
        <p:spPr>
          <a:xfrm>
            <a:off x="611562" y="1131590"/>
            <a:ext cx="7894223" cy="315035"/>
          </a:xfrm>
          <a:prstGeom prst="homePlate">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01</a:t>
            </a:r>
            <a:endParaRPr lang="zh-CN" altLang="en-US" sz="1600">
              <a:latin typeface="华文细黑" panose="02010600040101010101" pitchFamily="2" charset="-122"/>
              <a:ea typeface="华文细黑" panose="02010600040101010101" pitchFamily="2" charset="-122"/>
            </a:endParaRPr>
          </a:p>
        </p:txBody>
      </p:sp>
      <p:sp>
        <p:nvSpPr>
          <p:cNvPr id="4" name="五边形 28"/>
          <p:cNvSpPr/>
          <p:nvPr/>
        </p:nvSpPr>
        <p:spPr>
          <a:xfrm>
            <a:off x="2585117" y="1445851"/>
            <a:ext cx="5920668" cy="315035"/>
          </a:xfrm>
          <a:prstGeom prst="homePlat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02</a:t>
            </a:r>
            <a:endParaRPr lang="zh-CN" altLang="en-US" sz="1600">
              <a:latin typeface="华文细黑" panose="02010600040101010101" pitchFamily="2" charset="-122"/>
              <a:ea typeface="华文细黑" panose="02010600040101010101" pitchFamily="2" charset="-122"/>
            </a:endParaRPr>
          </a:p>
        </p:txBody>
      </p:sp>
      <p:sp>
        <p:nvSpPr>
          <p:cNvPr id="5" name="五边形 30"/>
          <p:cNvSpPr/>
          <p:nvPr/>
        </p:nvSpPr>
        <p:spPr>
          <a:xfrm>
            <a:off x="4558672" y="1760886"/>
            <a:ext cx="3947111" cy="315035"/>
          </a:xfrm>
          <a:prstGeom prst="homePlate">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03</a:t>
            </a:r>
            <a:endParaRPr lang="zh-CN" altLang="en-US" sz="1600">
              <a:latin typeface="华文细黑" panose="02010600040101010101" pitchFamily="2" charset="-122"/>
              <a:ea typeface="华文细黑" panose="02010600040101010101" pitchFamily="2" charset="-122"/>
            </a:endParaRPr>
          </a:p>
        </p:txBody>
      </p:sp>
      <p:sp>
        <p:nvSpPr>
          <p:cNvPr id="6" name="五边形 32"/>
          <p:cNvSpPr/>
          <p:nvPr/>
        </p:nvSpPr>
        <p:spPr>
          <a:xfrm>
            <a:off x="6532228" y="2075920"/>
            <a:ext cx="1973555" cy="315035"/>
          </a:xfrm>
          <a:prstGeom prst="homePlat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04</a:t>
            </a:r>
            <a:endParaRPr lang="zh-CN" altLang="en-US" sz="1600">
              <a:latin typeface="华文细黑" panose="02010600040101010101" pitchFamily="2" charset="-122"/>
              <a:ea typeface="华文细黑" panose="02010600040101010101" pitchFamily="2" charset="-122"/>
            </a:endParaRPr>
          </a:p>
        </p:txBody>
      </p:sp>
      <p:sp>
        <p:nvSpPr>
          <p:cNvPr id="8" name="矩形 7"/>
          <p:cNvSpPr/>
          <p:nvPr/>
        </p:nvSpPr>
        <p:spPr>
          <a:xfrm>
            <a:off x="566555" y="1633903"/>
            <a:ext cx="1890208" cy="307777"/>
          </a:xfrm>
          <a:prstGeom prst="rect">
            <a:avLst/>
          </a:prstGeom>
        </p:spPr>
        <p:txBody>
          <a:bodyPr wrap="square">
            <a:spAutoFit/>
          </a:bodyPr>
          <a:lstStyle/>
          <a:p>
            <a:pPr algn="ctr"/>
            <a:r>
              <a:rPr lang="zh-CN" altLang="zh-CN" sz="1400" dirty="0">
                <a:solidFill>
                  <a:srgbClr val="E86262"/>
                </a:solidFill>
              </a:rPr>
              <a:t>筛选并购对象</a:t>
            </a:r>
            <a:endParaRPr lang="zh-CN" altLang="en-US" sz="1400" dirty="0">
              <a:solidFill>
                <a:srgbClr val="E86262"/>
              </a:solidFill>
            </a:endParaRPr>
          </a:p>
        </p:txBody>
      </p:sp>
      <p:sp>
        <p:nvSpPr>
          <p:cNvPr id="10" name="矩形 9"/>
          <p:cNvSpPr/>
          <p:nvPr/>
        </p:nvSpPr>
        <p:spPr>
          <a:xfrm>
            <a:off x="4572001" y="2211710"/>
            <a:ext cx="1890208" cy="523220"/>
          </a:xfrm>
          <a:prstGeom prst="rect">
            <a:avLst/>
          </a:prstGeom>
        </p:spPr>
        <p:txBody>
          <a:bodyPr wrap="square">
            <a:spAutoFit/>
          </a:bodyPr>
          <a:lstStyle/>
          <a:p>
            <a:pPr algn="ctr"/>
            <a:r>
              <a:rPr lang="zh-CN" altLang="zh-CN" sz="1400" dirty="0">
                <a:solidFill>
                  <a:srgbClr val="E86262"/>
                </a:solidFill>
              </a:rPr>
              <a:t>决定项目投资与转让与否的最高决策机构</a:t>
            </a:r>
            <a:endParaRPr lang="zh-CN" altLang="en-US" sz="1400" dirty="0">
              <a:solidFill>
                <a:srgbClr val="E86262"/>
              </a:solidFill>
            </a:endParaRPr>
          </a:p>
        </p:txBody>
      </p:sp>
      <p:sp>
        <p:nvSpPr>
          <p:cNvPr id="12" name="矩形 11"/>
          <p:cNvSpPr/>
          <p:nvPr/>
        </p:nvSpPr>
        <p:spPr>
          <a:xfrm>
            <a:off x="2546776" y="1948938"/>
            <a:ext cx="1890208" cy="307777"/>
          </a:xfrm>
          <a:prstGeom prst="rect">
            <a:avLst/>
          </a:prstGeom>
        </p:spPr>
        <p:txBody>
          <a:bodyPr wrap="square">
            <a:spAutoFit/>
          </a:bodyPr>
          <a:lstStyle/>
          <a:p>
            <a:pPr algn="ctr"/>
            <a:r>
              <a:rPr lang="zh-CN" altLang="zh-CN" sz="1400" dirty="0">
                <a:solidFill>
                  <a:srgbClr val="354B5E"/>
                </a:solidFill>
              </a:rPr>
              <a:t>对项目进行审查</a:t>
            </a:r>
            <a:endParaRPr lang="zh-CN" altLang="en-US" sz="1400" dirty="0">
              <a:solidFill>
                <a:srgbClr val="354B5E"/>
              </a:solidFill>
            </a:endParaRPr>
          </a:p>
        </p:txBody>
      </p:sp>
      <p:sp>
        <p:nvSpPr>
          <p:cNvPr id="14" name="矩形 13"/>
          <p:cNvSpPr/>
          <p:nvPr/>
        </p:nvSpPr>
        <p:spPr>
          <a:xfrm>
            <a:off x="6507216" y="2488998"/>
            <a:ext cx="1890208" cy="307777"/>
          </a:xfrm>
          <a:prstGeom prst="rect">
            <a:avLst/>
          </a:prstGeom>
          <a:solidFill>
            <a:schemeClr val="bg1">
              <a:lumMod val="95000"/>
            </a:schemeClr>
          </a:solidFill>
        </p:spPr>
        <p:txBody>
          <a:bodyPr wrap="square">
            <a:spAutoFit/>
          </a:bodyPr>
          <a:lstStyle/>
          <a:p>
            <a:pPr algn="ctr"/>
            <a:r>
              <a:rPr lang="zh-CN" altLang="en-US" sz="1400" dirty="0">
                <a:solidFill>
                  <a:srgbClr val="354B5E"/>
                </a:solidFill>
              </a:rPr>
              <a:t>对项目进行投后管理</a:t>
            </a:r>
          </a:p>
        </p:txBody>
      </p:sp>
      <p:sp>
        <p:nvSpPr>
          <p:cNvPr id="19" name="矩形 18"/>
          <p:cNvSpPr/>
          <p:nvPr/>
        </p:nvSpPr>
        <p:spPr>
          <a:xfrm>
            <a:off x="3927992" y="631889"/>
            <a:ext cx="1107996" cy="369332"/>
          </a:xfrm>
          <a:prstGeom prst="rect">
            <a:avLst/>
          </a:prstGeom>
        </p:spPr>
        <p:txBody>
          <a:bodyPr wrap="none">
            <a:spAutoFit/>
          </a:bodyPr>
          <a:lstStyle/>
          <a:p>
            <a:pPr algn="ctr"/>
            <a:r>
              <a:rPr lang="zh-CN" altLang="en-US" dirty="0"/>
              <a:t>运作团队</a:t>
            </a:r>
          </a:p>
        </p:txBody>
      </p:sp>
      <p:sp>
        <p:nvSpPr>
          <p:cNvPr id="20" name="矩形 19"/>
          <p:cNvSpPr/>
          <p:nvPr/>
        </p:nvSpPr>
        <p:spPr>
          <a:xfrm>
            <a:off x="624889" y="3121921"/>
            <a:ext cx="902811" cy="307777"/>
          </a:xfrm>
          <a:prstGeom prst="rect">
            <a:avLst/>
          </a:prstGeom>
        </p:spPr>
        <p:txBody>
          <a:bodyPr wrap="none">
            <a:spAutoFit/>
          </a:bodyPr>
          <a:lstStyle/>
          <a:p>
            <a:pPr algn="ctr"/>
            <a:r>
              <a:rPr lang="zh-CN" altLang="zh-CN" sz="1400" dirty="0">
                <a:solidFill>
                  <a:srgbClr val="E86262"/>
                </a:solidFill>
              </a:rPr>
              <a:t>调查团队</a:t>
            </a:r>
            <a:endParaRPr lang="zh-CN" altLang="en-US" sz="1400" dirty="0">
              <a:solidFill>
                <a:srgbClr val="E86262"/>
              </a:solidFill>
            </a:endParaRPr>
          </a:p>
        </p:txBody>
      </p:sp>
      <p:sp>
        <p:nvSpPr>
          <p:cNvPr id="21" name="矩形 20"/>
          <p:cNvSpPr/>
          <p:nvPr/>
        </p:nvSpPr>
        <p:spPr>
          <a:xfrm>
            <a:off x="2598444" y="3436956"/>
            <a:ext cx="1082348" cy="307777"/>
          </a:xfrm>
          <a:prstGeom prst="rect">
            <a:avLst/>
          </a:prstGeom>
        </p:spPr>
        <p:txBody>
          <a:bodyPr wrap="none">
            <a:spAutoFit/>
          </a:bodyPr>
          <a:lstStyle/>
          <a:p>
            <a:pPr algn="ctr"/>
            <a:r>
              <a:rPr lang="zh-CN" altLang="zh-CN" sz="1400" dirty="0">
                <a:solidFill>
                  <a:srgbClr val="354B5E"/>
                </a:solidFill>
              </a:rPr>
              <a:t>评审委员会</a:t>
            </a:r>
            <a:endParaRPr lang="zh-CN" altLang="en-US" sz="1400" dirty="0">
              <a:solidFill>
                <a:srgbClr val="354B5E"/>
              </a:solidFill>
            </a:endParaRPr>
          </a:p>
        </p:txBody>
      </p:sp>
      <p:sp>
        <p:nvSpPr>
          <p:cNvPr id="22" name="矩形 21"/>
          <p:cNvSpPr/>
          <p:nvPr/>
        </p:nvSpPr>
        <p:spPr>
          <a:xfrm>
            <a:off x="4571999" y="3769353"/>
            <a:ext cx="1441420" cy="307777"/>
          </a:xfrm>
          <a:prstGeom prst="rect">
            <a:avLst/>
          </a:prstGeom>
        </p:spPr>
        <p:txBody>
          <a:bodyPr wrap="none">
            <a:spAutoFit/>
          </a:bodyPr>
          <a:lstStyle/>
          <a:p>
            <a:pPr algn="ctr"/>
            <a:r>
              <a:rPr lang="zh-CN" altLang="zh-CN" sz="1400" dirty="0">
                <a:solidFill>
                  <a:srgbClr val="E86262"/>
                </a:solidFill>
              </a:rPr>
              <a:t>投资决策委员会</a:t>
            </a:r>
            <a:endParaRPr lang="zh-CN" altLang="en-US" sz="1400" dirty="0">
              <a:solidFill>
                <a:srgbClr val="E86262"/>
              </a:solidFill>
            </a:endParaRPr>
          </a:p>
        </p:txBody>
      </p:sp>
      <p:sp>
        <p:nvSpPr>
          <p:cNvPr id="23" name="矩形 22"/>
          <p:cNvSpPr/>
          <p:nvPr/>
        </p:nvSpPr>
        <p:spPr>
          <a:xfrm>
            <a:off x="6545554" y="4077130"/>
            <a:ext cx="1261884" cy="307777"/>
          </a:xfrm>
          <a:prstGeom prst="rect">
            <a:avLst/>
          </a:prstGeom>
        </p:spPr>
        <p:txBody>
          <a:bodyPr wrap="none">
            <a:spAutoFit/>
          </a:bodyPr>
          <a:lstStyle/>
          <a:p>
            <a:pPr algn="ctr"/>
            <a:r>
              <a:rPr lang="zh-CN" altLang="en-US" sz="1400" dirty="0">
                <a:solidFill>
                  <a:srgbClr val="354B5E"/>
                </a:solidFill>
              </a:rPr>
              <a:t>产业整合团队</a:t>
            </a:r>
          </a:p>
        </p:txBody>
      </p:sp>
      <p:sp>
        <p:nvSpPr>
          <p:cNvPr id="27" name="五边形 27"/>
          <p:cNvSpPr/>
          <p:nvPr/>
        </p:nvSpPr>
        <p:spPr>
          <a:xfrm>
            <a:off x="624889" y="2804032"/>
            <a:ext cx="7894223" cy="315035"/>
          </a:xfrm>
          <a:prstGeom prst="homePlate">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01</a:t>
            </a:r>
            <a:endParaRPr lang="zh-CN" altLang="en-US" sz="1600">
              <a:latin typeface="华文细黑" panose="02010600040101010101" pitchFamily="2" charset="-122"/>
              <a:ea typeface="华文细黑" panose="02010600040101010101" pitchFamily="2" charset="-122"/>
            </a:endParaRPr>
          </a:p>
        </p:txBody>
      </p:sp>
      <p:sp>
        <p:nvSpPr>
          <p:cNvPr id="28" name="五边形 28"/>
          <p:cNvSpPr/>
          <p:nvPr/>
        </p:nvSpPr>
        <p:spPr>
          <a:xfrm>
            <a:off x="2598444" y="3118293"/>
            <a:ext cx="5920668" cy="315035"/>
          </a:xfrm>
          <a:prstGeom prst="homePlat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02</a:t>
            </a:r>
            <a:endParaRPr lang="zh-CN" altLang="en-US" sz="1600">
              <a:latin typeface="华文细黑" panose="02010600040101010101" pitchFamily="2" charset="-122"/>
              <a:ea typeface="华文细黑" panose="02010600040101010101" pitchFamily="2" charset="-122"/>
            </a:endParaRPr>
          </a:p>
        </p:txBody>
      </p:sp>
      <p:sp>
        <p:nvSpPr>
          <p:cNvPr id="29" name="五边形 30"/>
          <p:cNvSpPr/>
          <p:nvPr/>
        </p:nvSpPr>
        <p:spPr>
          <a:xfrm>
            <a:off x="4571999" y="3433328"/>
            <a:ext cx="3947111" cy="315035"/>
          </a:xfrm>
          <a:prstGeom prst="homePlate">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03</a:t>
            </a:r>
            <a:endParaRPr lang="zh-CN" altLang="en-US" sz="1600">
              <a:latin typeface="华文细黑" panose="02010600040101010101" pitchFamily="2" charset="-122"/>
              <a:ea typeface="华文细黑" panose="02010600040101010101" pitchFamily="2" charset="-122"/>
            </a:endParaRPr>
          </a:p>
        </p:txBody>
      </p:sp>
      <p:sp>
        <p:nvSpPr>
          <p:cNvPr id="30" name="五边形 32"/>
          <p:cNvSpPr/>
          <p:nvPr/>
        </p:nvSpPr>
        <p:spPr>
          <a:xfrm>
            <a:off x="6545555" y="3748362"/>
            <a:ext cx="1973555" cy="315035"/>
          </a:xfrm>
          <a:prstGeom prst="homePlat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a:latin typeface="华文细黑" panose="02010600040101010101" pitchFamily="2" charset="-122"/>
                <a:ea typeface="华文细黑" panose="02010600040101010101" pitchFamily="2" charset="-122"/>
              </a:rPr>
              <a:t>04</a:t>
            </a:r>
            <a:endParaRPr lang="zh-CN" altLang="en-US" sz="1600">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79900369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296525" y="3570861"/>
            <a:ext cx="6300700" cy="1152128"/>
          </a:xfrm>
          <a:prstGeom prst="rect">
            <a:avLst/>
          </a:prstGeom>
          <a:solidFill>
            <a:srgbClr val="EFEFEF"/>
          </a:solidFill>
          <a:ln>
            <a:solidFill>
              <a:schemeClr val="accent1">
                <a:shade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2" name="圆角矩形 3"/>
          <p:cNvSpPr/>
          <p:nvPr/>
        </p:nvSpPr>
        <p:spPr>
          <a:xfrm>
            <a:off x="3175526" y="636535"/>
            <a:ext cx="1728192" cy="504056"/>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盈利模式</a:t>
            </a:r>
          </a:p>
        </p:txBody>
      </p:sp>
      <p:cxnSp>
        <p:nvCxnSpPr>
          <p:cNvPr id="3" name="肘形连接符 5"/>
          <p:cNvCxnSpPr>
            <a:cxnSpLocks/>
            <a:stCxn id="2" idx="2"/>
            <a:endCxn id="5" idx="0"/>
          </p:cNvCxnSpPr>
          <p:nvPr/>
        </p:nvCxnSpPr>
        <p:spPr>
          <a:xfrm rot="5400000">
            <a:off x="3019600" y="768641"/>
            <a:ext cx="648072" cy="1391973"/>
          </a:xfrm>
          <a:prstGeom prst="bentConnector3">
            <a:avLst>
              <a:gd name="adj1" fmla="val 50000"/>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cxnSp>
        <p:nvCxnSpPr>
          <p:cNvPr id="4" name="肘形连接符 7"/>
          <p:cNvCxnSpPr>
            <a:cxnSpLocks/>
            <a:stCxn id="2" idx="2"/>
            <a:endCxn id="6" idx="0"/>
          </p:cNvCxnSpPr>
          <p:nvPr/>
        </p:nvCxnSpPr>
        <p:spPr>
          <a:xfrm rot="16200000" flipH="1">
            <a:off x="4539449" y="640763"/>
            <a:ext cx="648072" cy="1647727"/>
          </a:xfrm>
          <a:prstGeom prst="bentConnector3">
            <a:avLst>
              <a:gd name="adj1" fmla="val 50000"/>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sp>
        <p:nvSpPr>
          <p:cNvPr id="5" name="圆角矩形 8"/>
          <p:cNvSpPr/>
          <p:nvPr/>
        </p:nvSpPr>
        <p:spPr>
          <a:xfrm>
            <a:off x="1488382" y="1788663"/>
            <a:ext cx="2318533" cy="720080"/>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PE</a:t>
            </a:r>
            <a:r>
              <a:rPr lang="zh-CN" altLang="zh-CN" sz="1400" dirty="0"/>
              <a:t>仅与上市公司共同成立并购基金建立合作关系</a:t>
            </a:r>
            <a:endParaRPr lang="zh-CN" altLang="en-US" sz="1400" dirty="0">
              <a:solidFill>
                <a:schemeClr val="tx1"/>
              </a:solidFill>
            </a:endParaRPr>
          </a:p>
        </p:txBody>
      </p:sp>
      <p:sp>
        <p:nvSpPr>
          <p:cNvPr id="6" name="圆角矩形 9"/>
          <p:cNvSpPr/>
          <p:nvPr/>
        </p:nvSpPr>
        <p:spPr>
          <a:xfrm>
            <a:off x="4228799" y="1788663"/>
            <a:ext cx="2917100" cy="720080"/>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PE</a:t>
            </a:r>
            <a:r>
              <a:rPr lang="zh-CN" altLang="zh-CN" sz="1400" dirty="0"/>
              <a:t>参股上市公司形成利益共同体共同成立并购基金建立合作关系</a:t>
            </a:r>
            <a:endParaRPr lang="zh-CN" altLang="en-US" sz="1400" dirty="0">
              <a:solidFill>
                <a:schemeClr val="tx1"/>
              </a:solidFill>
            </a:endParaRPr>
          </a:p>
        </p:txBody>
      </p:sp>
      <p:cxnSp>
        <p:nvCxnSpPr>
          <p:cNvPr id="7" name="肘形连接符 17"/>
          <p:cNvCxnSpPr>
            <a:cxnSpLocks/>
            <a:stCxn id="5" idx="2"/>
            <a:endCxn id="10" idx="0"/>
          </p:cNvCxnSpPr>
          <p:nvPr/>
        </p:nvCxnSpPr>
        <p:spPr>
          <a:xfrm rot="5400000">
            <a:off x="1410943" y="2586183"/>
            <a:ext cx="1314146" cy="1159267"/>
          </a:xfrm>
          <a:prstGeom prst="bentConnector3">
            <a:avLst>
              <a:gd name="adj1" fmla="val 50000"/>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cxnSp>
        <p:nvCxnSpPr>
          <p:cNvPr id="8" name="肘形连接符 19"/>
          <p:cNvCxnSpPr>
            <a:cxnSpLocks/>
            <a:stCxn id="5" idx="2"/>
            <a:endCxn id="11" idx="0"/>
          </p:cNvCxnSpPr>
          <p:nvPr/>
        </p:nvCxnSpPr>
        <p:spPr>
          <a:xfrm rot="16200000" flipH="1">
            <a:off x="2397306" y="2759086"/>
            <a:ext cx="1314146" cy="813460"/>
          </a:xfrm>
          <a:prstGeom prst="bentConnector3">
            <a:avLst>
              <a:gd name="adj1" fmla="val 50000"/>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cxnSp>
        <p:nvCxnSpPr>
          <p:cNvPr id="9" name="肘形连接符 21"/>
          <p:cNvCxnSpPr>
            <a:cxnSpLocks/>
            <a:stCxn id="5" idx="2"/>
            <a:endCxn id="12" idx="0"/>
          </p:cNvCxnSpPr>
          <p:nvPr/>
        </p:nvCxnSpPr>
        <p:spPr>
          <a:xfrm rot="16200000" flipH="1">
            <a:off x="3382549" y="1773842"/>
            <a:ext cx="1314146" cy="2783947"/>
          </a:xfrm>
          <a:prstGeom prst="bentConnector3">
            <a:avLst>
              <a:gd name="adj1" fmla="val 50000"/>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sp>
        <p:nvSpPr>
          <p:cNvPr id="10" name="圆角矩形 26"/>
          <p:cNvSpPr/>
          <p:nvPr/>
        </p:nvSpPr>
        <p:spPr>
          <a:xfrm>
            <a:off x="547777" y="3822889"/>
            <a:ext cx="1881209" cy="648072"/>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上市公司支付的财务顾问费</a:t>
            </a:r>
            <a:endParaRPr lang="zh-CN" altLang="en-US" sz="1400" dirty="0"/>
          </a:p>
        </p:txBody>
      </p:sp>
      <p:sp>
        <p:nvSpPr>
          <p:cNvPr id="11" name="圆角矩形 27"/>
          <p:cNvSpPr/>
          <p:nvPr/>
        </p:nvSpPr>
        <p:spPr>
          <a:xfrm>
            <a:off x="2520504" y="3822889"/>
            <a:ext cx="1881209" cy="648072"/>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并购基金支付的基金管理费</a:t>
            </a:r>
            <a:endParaRPr lang="zh-CN" altLang="en-US" sz="1400" dirty="0"/>
          </a:p>
        </p:txBody>
      </p:sp>
      <p:sp>
        <p:nvSpPr>
          <p:cNvPr id="12" name="圆角矩形 28"/>
          <p:cNvSpPr/>
          <p:nvPr/>
        </p:nvSpPr>
        <p:spPr>
          <a:xfrm>
            <a:off x="4490991" y="3822889"/>
            <a:ext cx="1881209" cy="648072"/>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smtClean="0"/>
              <a:t>投资</a:t>
            </a:r>
            <a:r>
              <a:rPr lang="zh-CN" altLang="zh-CN" sz="1400" dirty="0"/>
              <a:t>标的退出后的投资收益</a:t>
            </a:r>
            <a:endParaRPr lang="zh-CN" altLang="en-US" sz="1400" dirty="0"/>
          </a:p>
        </p:txBody>
      </p:sp>
      <p:sp>
        <p:nvSpPr>
          <p:cNvPr id="13" name="圆角矩形 29"/>
          <p:cNvSpPr/>
          <p:nvPr/>
        </p:nvSpPr>
        <p:spPr>
          <a:xfrm>
            <a:off x="6852978" y="3822889"/>
            <a:ext cx="1872208" cy="648072"/>
          </a:xfrm>
          <a:prstGeom prst="roundRect">
            <a:avLst/>
          </a:prstGeom>
          <a:solidFill>
            <a:srgbClr val="E8626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入股上市公司获得的资本利得</a:t>
            </a:r>
            <a:endParaRPr lang="zh-CN" altLang="en-US" sz="1400" dirty="0">
              <a:solidFill>
                <a:schemeClr val="tx1"/>
              </a:solidFill>
            </a:endParaRPr>
          </a:p>
        </p:txBody>
      </p:sp>
      <p:cxnSp>
        <p:nvCxnSpPr>
          <p:cNvPr id="14" name="肘形连接符 36"/>
          <p:cNvCxnSpPr>
            <a:cxnSpLocks/>
            <a:stCxn id="6" idx="2"/>
            <a:endCxn id="13" idx="0"/>
          </p:cNvCxnSpPr>
          <p:nvPr/>
        </p:nvCxnSpPr>
        <p:spPr>
          <a:xfrm rot="16200000" flipH="1">
            <a:off x="6081142" y="2114949"/>
            <a:ext cx="1314146" cy="2101733"/>
          </a:xfrm>
          <a:prstGeom prst="bentConnector3">
            <a:avLst>
              <a:gd name="adj1" fmla="val 50000"/>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cxnSpLocks/>
            <a:stCxn id="6" idx="2"/>
          </p:cNvCxnSpPr>
          <p:nvPr/>
        </p:nvCxnSpPr>
        <p:spPr>
          <a:xfrm>
            <a:off x="5687349" y="2508743"/>
            <a:ext cx="269642" cy="1368152"/>
          </a:xfrm>
          <a:prstGeom prst="straightConnector1">
            <a:avLst/>
          </a:prstGeom>
          <a:ln>
            <a:noFill/>
            <a:tailEnd type="arrow"/>
          </a:ln>
          <a:effectLst/>
          <a:scene3d>
            <a:camera prst="orthographicFront">
              <a:rot lat="0" lon="0" rev="0"/>
            </a:camera>
            <a:lightRig rig="contrasting" dir="t">
              <a:rot lat="0" lon="0" rev="7800000"/>
            </a:lightRig>
          </a:scene3d>
          <a:sp3d>
            <a:bevelT w="139700" h="139700"/>
          </a:sp3d>
        </p:spPr>
        <p:style>
          <a:lnRef idx="1">
            <a:schemeClr val="accent1"/>
          </a:lnRef>
          <a:fillRef idx="0">
            <a:schemeClr val="accent1"/>
          </a:fillRef>
          <a:effectRef idx="0">
            <a:schemeClr val="accent1"/>
          </a:effectRef>
          <a:fontRef idx="minor">
            <a:schemeClr val="tx1"/>
          </a:fontRef>
        </p:style>
      </p:cxnSp>
      <p:cxnSp>
        <p:nvCxnSpPr>
          <p:cNvPr id="49" name="连接符: 肘形 48"/>
          <p:cNvCxnSpPr>
            <a:stCxn id="2" idx="2"/>
            <a:endCxn id="5" idx="0"/>
          </p:cNvCxnSpPr>
          <p:nvPr/>
        </p:nvCxnSpPr>
        <p:spPr>
          <a:xfrm rot="5400000">
            <a:off x="3019600" y="768641"/>
            <a:ext cx="648072" cy="13919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p:cNvCxnSpPr>
            <a:stCxn id="2" idx="2"/>
            <a:endCxn id="6" idx="0"/>
          </p:cNvCxnSpPr>
          <p:nvPr/>
        </p:nvCxnSpPr>
        <p:spPr>
          <a:xfrm rot="16200000" flipH="1">
            <a:off x="4539449" y="640763"/>
            <a:ext cx="648072" cy="16477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p:cNvCxnSpPr>
            <a:stCxn id="5" idx="2"/>
            <a:endCxn id="10" idx="0"/>
          </p:cNvCxnSpPr>
          <p:nvPr/>
        </p:nvCxnSpPr>
        <p:spPr>
          <a:xfrm rot="5400000">
            <a:off x="1410943" y="2586183"/>
            <a:ext cx="1314146" cy="11592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5" idx="2"/>
            <a:endCxn id="11" idx="0"/>
          </p:cNvCxnSpPr>
          <p:nvPr/>
        </p:nvCxnSpPr>
        <p:spPr>
          <a:xfrm rot="16200000" flipH="1">
            <a:off x="2397306" y="2759086"/>
            <a:ext cx="1314146" cy="81346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p:cNvCxnSpPr>
            <a:stCxn id="5" idx="2"/>
            <a:endCxn id="12" idx="0"/>
          </p:cNvCxnSpPr>
          <p:nvPr/>
        </p:nvCxnSpPr>
        <p:spPr>
          <a:xfrm rot="16200000" flipH="1">
            <a:off x="3382549" y="1773842"/>
            <a:ext cx="1314146" cy="27839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连接符: 肘形 58"/>
          <p:cNvCxnSpPr>
            <a:stCxn id="6" idx="2"/>
            <a:endCxn id="13" idx="0"/>
          </p:cNvCxnSpPr>
          <p:nvPr/>
        </p:nvCxnSpPr>
        <p:spPr>
          <a:xfrm rot="16200000" flipH="1">
            <a:off x="6081142" y="2114949"/>
            <a:ext cx="1314146" cy="210173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cxnSpLocks/>
          </p:cNvCxnSpPr>
          <p:nvPr/>
        </p:nvCxnSpPr>
        <p:spPr>
          <a:xfrm>
            <a:off x="5687349" y="2562749"/>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860221505"/>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p:cNvSpPr/>
          <p:nvPr/>
        </p:nvSpPr>
        <p:spPr>
          <a:xfrm>
            <a:off x="1048349" y="1086584"/>
            <a:ext cx="2070231" cy="2529555"/>
          </a:xfrm>
          <a:prstGeom prst="roundRect">
            <a:avLst/>
          </a:prstGeom>
          <a:solidFill>
            <a:srgbClr val="354B5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1400" dirty="0"/>
              <a:t>上市公司和</a:t>
            </a:r>
            <a:r>
              <a:rPr lang="en-US" altLang="zh-CN" sz="1400" dirty="0"/>
              <a:t>PE</a:t>
            </a:r>
            <a:r>
              <a:rPr lang="zh-CN" altLang="zh-CN" sz="1400" dirty="0"/>
              <a:t>签订股权协议，待标的公司整合运营业绩达到标准，将标的公司股权出售给上市</a:t>
            </a:r>
            <a:r>
              <a:rPr lang="zh-CN" altLang="zh-CN" sz="1400" dirty="0" smtClean="0"/>
              <a:t>公司</a:t>
            </a:r>
            <a:r>
              <a:rPr lang="zh-CN" altLang="en-US" sz="1400" dirty="0" smtClean="0"/>
              <a:t>。</a:t>
            </a:r>
            <a:endParaRPr lang="zh-CN" altLang="zh-CN" sz="1400" dirty="0"/>
          </a:p>
          <a:p>
            <a:r>
              <a:rPr lang="zh-CN" altLang="zh-CN" sz="1400" dirty="0"/>
              <a:t>不足：</a:t>
            </a:r>
            <a:r>
              <a:rPr lang="en-US" altLang="zh-CN" sz="1400" dirty="0"/>
              <a:t>1</a:t>
            </a:r>
            <a:r>
              <a:rPr lang="zh-CN" altLang="en-US" sz="1400" dirty="0"/>
              <a:t>、</a:t>
            </a:r>
            <a:r>
              <a:rPr lang="en-US" altLang="zh-CN" sz="1400" dirty="0"/>
              <a:t>PE</a:t>
            </a:r>
            <a:r>
              <a:rPr lang="zh-CN" altLang="en-US" sz="1400" dirty="0"/>
              <a:t>不能获得等价的收益。</a:t>
            </a:r>
            <a:endParaRPr lang="en-US" altLang="zh-CN" sz="1400" dirty="0"/>
          </a:p>
          <a:p>
            <a:r>
              <a:rPr lang="en-US" altLang="zh-CN" sz="1400" dirty="0"/>
              <a:t>2</a:t>
            </a:r>
            <a:r>
              <a:rPr lang="zh-CN" altLang="en-US" sz="1400" dirty="0"/>
              <a:t>、风险太</a:t>
            </a:r>
            <a:r>
              <a:rPr lang="zh-CN" altLang="en-US" sz="1400" dirty="0" smtClean="0"/>
              <a:t>高。</a:t>
            </a:r>
            <a:endParaRPr lang="zh-CN" altLang="en-US" sz="1400" dirty="0"/>
          </a:p>
        </p:txBody>
      </p:sp>
      <p:sp>
        <p:nvSpPr>
          <p:cNvPr id="3" name="右箭头 4"/>
          <p:cNvSpPr/>
          <p:nvPr/>
        </p:nvSpPr>
        <p:spPr>
          <a:xfrm>
            <a:off x="926591" y="3616141"/>
            <a:ext cx="7638689" cy="550213"/>
          </a:xfrm>
          <a:prstGeom prst="rightArrow">
            <a:avLst/>
          </a:prstGeom>
          <a:solidFill>
            <a:srgbClr val="E8626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进阶之路</a:t>
            </a:r>
          </a:p>
        </p:txBody>
      </p:sp>
      <p:sp>
        <p:nvSpPr>
          <p:cNvPr id="7" name="圆角矩形 8"/>
          <p:cNvSpPr/>
          <p:nvPr/>
        </p:nvSpPr>
        <p:spPr>
          <a:xfrm>
            <a:off x="3733326" y="861559"/>
            <a:ext cx="2025225" cy="2754581"/>
          </a:xfrm>
          <a:prstGeom prst="roundRect">
            <a:avLst/>
          </a:prstGeom>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t>区别：</a:t>
            </a:r>
            <a:r>
              <a:rPr lang="en-US" altLang="zh-CN" sz="1400" dirty="0"/>
              <a:t>PE</a:t>
            </a:r>
            <a:r>
              <a:rPr lang="zh-CN" altLang="zh-CN" sz="1400" dirty="0"/>
              <a:t>利用现有资金参与上市公司的定向增发</a:t>
            </a:r>
            <a:r>
              <a:rPr lang="zh-CN" altLang="en-US" sz="1400" dirty="0"/>
              <a:t>。</a:t>
            </a:r>
            <a:endParaRPr lang="zh-CN" altLang="zh-CN" sz="1400" dirty="0"/>
          </a:p>
          <a:p>
            <a:r>
              <a:rPr lang="zh-CN" altLang="zh-CN" sz="1400" dirty="0"/>
              <a:t>不足：</a:t>
            </a:r>
            <a:r>
              <a:rPr lang="en-US" altLang="zh-CN" sz="1400" dirty="0"/>
              <a:t>1</a:t>
            </a:r>
            <a:r>
              <a:rPr lang="zh-CN" altLang="en-US" sz="1400" dirty="0"/>
              <a:t>、</a:t>
            </a:r>
            <a:r>
              <a:rPr lang="en-US" altLang="zh-CN" sz="1400" dirty="0"/>
              <a:t> PE</a:t>
            </a:r>
            <a:r>
              <a:rPr lang="zh-CN" altLang="zh-CN" sz="1400" dirty="0"/>
              <a:t>的收益存在不确定性</a:t>
            </a:r>
            <a:r>
              <a:rPr lang="zh-CN" altLang="en-US" sz="1400" dirty="0"/>
              <a:t>。</a:t>
            </a:r>
            <a:r>
              <a:rPr lang="en-US" altLang="zh-CN" sz="1400" dirty="0"/>
              <a:t>2</a:t>
            </a:r>
            <a:r>
              <a:rPr lang="zh-CN" altLang="en-US" sz="1400" dirty="0"/>
              <a:t>、</a:t>
            </a:r>
            <a:r>
              <a:rPr lang="zh-CN" altLang="zh-CN" sz="1400" dirty="0"/>
              <a:t>委托代理风险依然没有得到有效的解决</a:t>
            </a:r>
            <a:r>
              <a:rPr lang="zh-CN" altLang="en-US" sz="1400" dirty="0"/>
              <a:t>。</a:t>
            </a:r>
            <a:r>
              <a:rPr lang="en-US" altLang="zh-CN" sz="1400" dirty="0"/>
              <a:t>3</a:t>
            </a:r>
            <a:r>
              <a:rPr lang="zh-CN" altLang="en-US" sz="1400" dirty="0"/>
              <a:t>、</a:t>
            </a:r>
            <a:r>
              <a:rPr lang="zh-CN" altLang="zh-CN" sz="1400" dirty="0"/>
              <a:t>并购整合之后所带来的股权增值收益</a:t>
            </a:r>
            <a:r>
              <a:rPr lang="zh-CN" altLang="en-US" sz="1400" dirty="0"/>
              <a:t>不确定。</a:t>
            </a:r>
            <a:endParaRPr lang="zh-CN" altLang="zh-CN" sz="1400" dirty="0"/>
          </a:p>
        </p:txBody>
      </p:sp>
      <p:sp>
        <p:nvSpPr>
          <p:cNvPr id="8" name="圆角矩形 9"/>
          <p:cNvSpPr/>
          <p:nvPr/>
        </p:nvSpPr>
        <p:spPr>
          <a:xfrm>
            <a:off x="6372200" y="861560"/>
            <a:ext cx="2466782" cy="2754581"/>
          </a:xfrm>
          <a:prstGeom prst="roundRect">
            <a:avLst/>
          </a:prstGeom>
          <a:solidFill>
            <a:srgbClr val="6A868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p>
          <a:p>
            <a:r>
              <a:rPr lang="zh-CN" altLang="en-US" sz="1400" dirty="0"/>
              <a:t>区别：</a:t>
            </a:r>
            <a:r>
              <a:rPr lang="en-US" altLang="zh-CN" sz="1400" dirty="0"/>
              <a:t>PE</a:t>
            </a:r>
            <a:r>
              <a:rPr lang="zh-CN" altLang="zh-CN" sz="1400" dirty="0"/>
              <a:t>通过大宗交易入股上市公司，与上市公司形成利益共同体</a:t>
            </a:r>
            <a:r>
              <a:rPr lang="zh-CN" altLang="en-US" sz="1400" dirty="0"/>
              <a:t>。</a:t>
            </a:r>
            <a:endParaRPr lang="en-US" altLang="zh-CN" sz="1400" dirty="0"/>
          </a:p>
          <a:p>
            <a:r>
              <a:rPr lang="zh-CN" altLang="en-US" sz="1400" dirty="0"/>
              <a:t>好处：</a:t>
            </a:r>
            <a:r>
              <a:rPr lang="en-US" altLang="zh-CN" sz="1400" dirty="0"/>
              <a:t>1</a:t>
            </a:r>
            <a:r>
              <a:rPr lang="zh-CN" altLang="en-US" sz="1400" dirty="0"/>
              <a:t>、</a:t>
            </a:r>
            <a:r>
              <a:rPr lang="zh-CN" altLang="zh-CN" sz="1400" dirty="0"/>
              <a:t>二级市场投资者认同双方的战略合作关系。</a:t>
            </a:r>
            <a:r>
              <a:rPr lang="en-US" altLang="zh-CN" sz="1400" dirty="0"/>
              <a:t>2</a:t>
            </a:r>
            <a:r>
              <a:rPr lang="zh-CN" altLang="en-US" sz="1400" dirty="0"/>
              <a:t>、</a:t>
            </a:r>
            <a:r>
              <a:rPr lang="en-US" altLang="zh-CN" sz="1400" dirty="0"/>
              <a:t>PE</a:t>
            </a:r>
            <a:r>
              <a:rPr lang="zh-CN" altLang="en-US" sz="1400" dirty="0"/>
              <a:t>获得</a:t>
            </a:r>
            <a:r>
              <a:rPr lang="zh-CN" altLang="zh-CN" sz="1400" dirty="0"/>
              <a:t>所提升上市公司股权价值增值。</a:t>
            </a:r>
            <a:r>
              <a:rPr lang="en-US" altLang="zh-CN" sz="1400" dirty="0"/>
              <a:t>3</a:t>
            </a:r>
            <a:r>
              <a:rPr lang="zh-CN" altLang="en-US" sz="1400" dirty="0"/>
              <a:t>、上市公司与</a:t>
            </a:r>
            <a:r>
              <a:rPr lang="en-US" altLang="zh-CN" sz="1400" dirty="0"/>
              <a:t>PE</a:t>
            </a:r>
            <a:r>
              <a:rPr lang="zh-CN" altLang="en-US" sz="1400" dirty="0"/>
              <a:t>间的利益冲突</a:t>
            </a:r>
            <a:r>
              <a:rPr lang="zh-CN" altLang="en-US" sz="1400" dirty="0" smtClean="0"/>
              <a:t>缓解。</a:t>
            </a:r>
            <a:endParaRPr lang="zh-CN" altLang="zh-CN" sz="1400" dirty="0"/>
          </a:p>
          <a:p>
            <a:endParaRPr lang="zh-CN" altLang="zh-CN" sz="1400" dirty="0"/>
          </a:p>
        </p:txBody>
      </p:sp>
      <p:sp>
        <p:nvSpPr>
          <p:cNvPr id="9" name="箭头: 五边形 8"/>
          <p:cNvSpPr/>
          <p:nvPr/>
        </p:nvSpPr>
        <p:spPr>
          <a:xfrm>
            <a:off x="1295876" y="4146925"/>
            <a:ext cx="1575175" cy="720080"/>
          </a:xfrm>
          <a:prstGeom prst="homePlate">
            <a:avLst/>
          </a:prstGeom>
          <a:solidFill>
            <a:srgbClr val="354B5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初阶</a:t>
            </a:r>
          </a:p>
        </p:txBody>
      </p:sp>
      <p:sp>
        <p:nvSpPr>
          <p:cNvPr id="10" name="箭头: 五边形 9"/>
          <p:cNvSpPr/>
          <p:nvPr/>
        </p:nvSpPr>
        <p:spPr>
          <a:xfrm>
            <a:off x="3958349" y="4146925"/>
            <a:ext cx="1575175" cy="720080"/>
          </a:xfrm>
          <a:prstGeom prst="homePlate">
            <a:avLst/>
          </a:prstGeom>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t>中阶</a:t>
            </a:r>
          </a:p>
        </p:txBody>
      </p:sp>
      <p:sp>
        <p:nvSpPr>
          <p:cNvPr id="11" name="箭头: 五边形 10"/>
          <p:cNvSpPr/>
          <p:nvPr/>
        </p:nvSpPr>
        <p:spPr>
          <a:xfrm>
            <a:off x="6818003" y="4146925"/>
            <a:ext cx="1575175" cy="720080"/>
          </a:xfrm>
          <a:prstGeom prst="homePlate">
            <a:avLst/>
          </a:prstGeom>
          <a:solidFill>
            <a:srgbClr val="6A868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400" dirty="0"/>
              <a:t>高阶</a:t>
            </a:r>
          </a:p>
        </p:txBody>
      </p:sp>
    </p:spTree>
    <p:extLst>
      <p:ext uri="{BB962C8B-B14F-4D97-AF65-F5344CB8AC3E}">
        <p14:creationId xmlns="" xmlns:p14="http://schemas.microsoft.com/office/powerpoint/2010/main" val="19771732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1000" fill="hold"/>
                                        <p:tgtEl>
                                          <p:spTgt spid="7"/>
                                        </p:tgtEl>
                                        <p:attrNameLst>
                                          <p:attrName>ppt_x</p:attrName>
                                        </p:attrNameLst>
                                      </p:cBhvr>
                                      <p:tavLst>
                                        <p:tav tm="0">
                                          <p:val>
                                            <p:strVal val="#ppt_x"/>
                                          </p:val>
                                        </p:tav>
                                        <p:tav tm="100000">
                                          <p:val>
                                            <p:strVal val="#ppt_x"/>
                                          </p:val>
                                        </p:tav>
                                      </p:tavLst>
                                    </p:anim>
                                    <p:anim calcmode="lin" valueType="num">
                                      <p:cBhvr additive="base">
                                        <p:cTn id="14"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86262"/>
        </a:solidFill>
        <a:effectLst/>
      </p:bgPr>
    </p:bg>
    <p:spTree>
      <p:nvGrpSpPr>
        <p:cNvPr id="1" name=""/>
        <p:cNvGrpSpPr/>
        <p:nvPr/>
      </p:nvGrpSpPr>
      <p:grpSpPr>
        <a:xfrm>
          <a:off x="0" y="0"/>
          <a:ext cx="0" cy="0"/>
          <a:chOff x="0" y="0"/>
          <a:chExt cx="0" cy="0"/>
        </a:xfrm>
      </p:grpSpPr>
      <p:sp>
        <p:nvSpPr>
          <p:cNvPr id="6" name="矩形 5"/>
          <p:cNvSpPr/>
          <p:nvPr/>
        </p:nvSpPr>
        <p:spPr>
          <a:xfrm>
            <a:off x="0" y="2166705"/>
            <a:ext cx="9144000" cy="450051"/>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TextBox 3"/>
          <p:cNvSpPr txBox="1"/>
          <p:nvPr/>
        </p:nvSpPr>
        <p:spPr>
          <a:xfrm>
            <a:off x="26495" y="-1433695"/>
            <a:ext cx="3879588"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华文细黑" panose="02010600040101010101" pitchFamily="2" charset="-122"/>
                <a:ea typeface="华文细黑" panose="02010600040101010101" pitchFamily="2" charset="-122"/>
              </a:rPr>
              <a:t>4</a:t>
            </a:r>
            <a:endParaRPr lang="zh-CN" altLang="en-US" sz="52000" dirty="0">
              <a:solidFill>
                <a:schemeClr val="bg1"/>
              </a:solidFill>
              <a:latin typeface="华文细黑" panose="02010600040101010101" pitchFamily="2" charset="-122"/>
              <a:ea typeface="华文细黑" panose="02010600040101010101" pitchFamily="2" charset="-122"/>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latin typeface="华文细黑" panose="02010600040101010101" pitchFamily="2" charset="-122"/>
                <a:ea typeface="华文细黑" panose="02010600040101010101" pitchFamily="2" charset="-122"/>
              </a:rPr>
              <a:t>博盈投资案例概况</a:t>
            </a:r>
          </a:p>
        </p:txBody>
      </p:sp>
      <p:sp>
        <p:nvSpPr>
          <p:cNvPr id="3" name="矩形 2"/>
          <p:cNvSpPr/>
          <p:nvPr/>
        </p:nvSpPr>
        <p:spPr>
          <a:xfrm>
            <a:off x="5523887" y="1397264"/>
            <a:ext cx="3233578" cy="769441"/>
          </a:xfrm>
          <a:prstGeom prst="rect">
            <a:avLst/>
          </a:prstGeom>
        </p:spPr>
        <p:txBody>
          <a:bodyPr wrap="none">
            <a:spAutoFit/>
          </a:bodyPr>
          <a:lstStyle/>
          <a:p>
            <a:pPr lvl="0" algn="r"/>
            <a:r>
              <a:rPr lang="en-US" altLang="zh-CN" sz="4400">
                <a:solidFill>
                  <a:schemeClr val="bg1"/>
                </a:solidFill>
                <a:latin typeface="华文细黑" panose="02010600040101010101" pitchFamily="2" charset="-122"/>
                <a:ea typeface="华文细黑" panose="02010600040101010101" pitchFamily="2" charset="-122"/>
              </a:rPr>
              <a:t>PART THREE</a:t>
            </a:r>
            <a:endParaRPr lang="zh-CN" altLang="en-US" sz="440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268172962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93409" y="518096"/>
            <a:ext cx="4022744" cy="3998976"/>
            <a:chOff x="3401876" y="1085088"/>
            <a:chExt cx="4022744" cy="3998976"/>
          </a:xfrm>
          <a:effectLst>
            <a:outerShdw blurRad="203200" sx="101000" sy="101000" algn="ctr" rotWithShape="0">
              <a:prstClr val="black">
                <a:alpha val="19000"/>
              </a:prstClr>
            </a:outerShdw>
          </a:effectLst>
        </p:grpSpPr>
        <p:sp>
          <p:nvSpPr>
            <p:cNvPr id="3" name="任意多边形 7"/>
            <p:cNvSpPr/>
            <p:nvPr/>
          </p:nvSpPr>
          <p:spPr>
            <a:xfrm>
              <a:off x="3401876" y="1085088"/>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8"/>
            <p:cNvSpPr/>
            <p:nvPr/>
          </p:nvSpPr>
          <p:spPr>
            <a:xfrm flipH="1">
              <a:off x="5413248" y="1085088"/>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solidFill>
              <a:srgbClr val="F1A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9"/>
            <p:cNvSpPr/>
            <p:nvPr/>
          </p:nvSpPr>
          <p:spPr>
            <a:xfrm flipV="1">
              <a:off x="3401876" y="3084576"/>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10"/>
            <p:cNvSpPr/>
            <p:nvPr/>
          </p:nvSpPr>
          <p:spPr>
            <a:xfrm flipH="1" flipV="1">
              <a:off x="5413248" y="3084576"/>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圆角矩形 13"/>
          <p:cNvSpPr/>
          <p:nvPr/>
        </p:nvSpPr>
        <p:spPr>
          <a:xfrm>
            <a:off x="4559969" y="30961"/>
            <a:ext cx="434851" cy="4942584"/>
          </a:xfrm>
          <a:prstGeom prst="roundRect">
            <a:avLst/>
          </a:prstGeom>
          <a:gradFill>
            <a:gsLst>
              <a:gs pos="0">
                <a:schemeClr val="bg1"/>
              </a:gs>
              <a:gs pos="37000">
                <a:srgbClr val="FBFBFB"/>
              </a:gs>
              <a:gs pos="54000">
                <a:srgbClr val="F8F8F8"/>
              </a:gs>
              <a:gs pos="83000">
                <a:srgbClr val="E7E7E7"/>
              </a:gs>
            </a:gsLst>
            <a:path path="circle">
              <a:fillToRect l="50000" t="50000" r="50000" b="50000"/>
            </a:path>
          </a:gradFill>
          <a:ln>
            <a:noFill/>
          </a:ln>
          <a:effectLst>
            <a:outerShdw blurRad="152400" sx="101000" sy="101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9"/>
          <p:cNvSpPr/>
          <p:nvPr/>
        </p:nvSpPr>
        <p:spPr>
          <a:xfrm rot="5400000">
            <a:off x="4571632" y="204219"/>
            <a:ext cx="434851" cy="4635515"/>
          </a:xfrm>
          <a:prstGeom prst="roundRect">
            <a:avLst/>
          </a:prstGeom>
          <a:gradFill>
            <a:gsLst>
              <a:gs pos="0">
                <a:schemeClr val="bg1"/>
              </a:gs>
              <a:gs pos="37000">
                <a:srgbClr val="FBFBFB"/>
              </a:gs>
              <a:gs pos="54000">
                <a:srgbClr val="F8F8F8"/>
              </a:gs>
              <a:gs pos="83000">
                <a:srgbClr val="E7E7E7"/>
              </a:gs>
            </a:gsLst>
            <a:path path="circle">
              <a:fillToRect l="50000" t="50000" r="50000" b="50000"/>
            </a:path>
          </a:gradFill>
          <a:ln>
            <a:noFill/>
          </a:ln>
          <a:effectLst>
            <a:outerShdw blurRad="152400" sx="101000" sy="101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664111" y="1386607"/>
            <a:ext cx="2267712" cy="2267712"/>
          </a:xfrm>
          <a:prstGeom prst="ellipse">
            <a:avLst/>
          </a:prstGeom>
          <a:gradFill>
            <a:gsLst>
              <a:gs pos="0">
                <a:schemeClr val="bg1"/>
              </a:gs>
              <a:gs pos="25000">
                <a:srgbClr val="FBFBFB"/>
              </a:gs>
              <a:gs pos="41000">
                <a:srgbClr val="F8F8F8"/>
              </a:gs>
              <a:gs pos="65000">
                <a:srgbClr val="E7E7E7"/>
              </a:gs>
            </a:gsLst>
            <a:path path="circle">
              <a:fillToRect t="100000" r="100000"/>
            </a:path>
          </a:gradFill>
          <a:ln>
            <a:noFill/>
          </a:ln>
          <a:effectLst>
            <a:outerShdw blurRad="63500" sx="102000" sy="102000" algn="ctr" rotWithShape="0">
              <a:prstClr val="black">
                <a:alpha val="40000"/>
              </a:prstClr>
            </a:outerShdw>
          </a:effectLst>
          <a:scene3d>
            <a:camera prst="orthographicFront"/>
            <a:lightRig rig="threePt" dir="t"/>
          </a:scene3d>
          <a:sp3d>
            <a:bevelT w="114300" h="1016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780653" y="1476835"/>
            <a:ext cx="2048256" cy="2048256"/>
          </a:xfrm>
          <a:prstGeom prst="ellipse">
            <a:avLst/>
          </a:prstGeom>
          <a:gradFill flip="none" rotWithShape="1">
            <a:gsLst>
              <a:gs pos="0">
                <a:schemeClr val="bg1"/>
              </a:gs>
              <a:gs pos="25000">
                <a:srgbClr val="FBFBFB"/>
              </a:gs>
              <a:gs pos="41000">
                <a:srgbClr val="F8F8F8"/>
              </a:gs>
              <a:gs pos="65000">
                <a:srgbClr val="DBDBD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18900000">
            <a:off x="6198021" y="2116285"/>
            <a:ext cx="358749" cy="358749"/>
          </a:xfrm>
          <a:prstGeom prst="rtTriangle">
            <a:avLst/>
          </a:prstGeom>
          <a:solidFill>
            <a:srgbClr val="F1AF59"/>
          </a:solidFill>
          <a:ln>
            <a:noFill/>
          </a:ln>
          <a:effectLst>
            <a:outerShdw blurRad="114300" dist="63500" dir="8100000" sx="91000" sy="91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rot="2700000">
            <a:off x="4822259" y="3869686"/>
            <a:ext cx="358749" cy="358749"/>
          </a:xfrm>
          <a:prstGeom prst="rtTriangle">
            <a:avLst/>
          </a:prstGeom>
          <a:solidFill>
            <a:srgbClr val="56A8BD"/>
          </a:solidFill>
          <a:ln>
            <a:noFill/>
          </a:ln>
          <a:effectLst>
            <a:outerShdw blurRad="114300" dist="63500" dir="8100000" sx="91000" sy="91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直角三角形 12"/>
          <p:cNvSpPr/>
          <p:nvPr/>
        </p:nvSpPr>
        <p:spPr>
          <a:xfrm rot="8100000">
            <a:off x="3089215" y="2575263"/>
            <a:ext cx="358749" cy="358749"/>
          </a:xfrm>
          <a:prstGeom prst="rtTriangle">
            <a:avLst/>
          </a:prstGeom>
          <a:solidFill>
            <a:srgbClr val="3A3A3A"/>
          </a:solidFill>
          <a:ln>
            <a:noFill/>
          </a:ln>
          <a:effectLst>
            <a:outerShdw blurRad="114300" dist="25400" dir="16200000" sx="97000" sy="97000"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18900000" flipH="1">
            <a:off x="4371733" y="734765"/>
            <a:ext cx="358749" cy="358749"/>
          </a:xfrm>
          <a:prstGeom prst="rtTriangle">
            <a:avLst/>
          </a:prstGeom>
          <a:solidFill>
            <a:srgbClr val="DC6C7C"/>
          </a:solidFill>
          <a:ln>
            <a:noFill/>
          </a:ln>
          <a:effectLst>
            <a:outerShdw blurRad="101600" dist="50800" sx="91000" sy="91000" algn="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42"/>
          <p:cNvSpPr/>
          <p:nvPr/>
        </p:nvSpPr>
        <p:spPr>
          <a:xfrm rot="2700000">
            <a:off x="6627469" y="529305"/>
            <a:ext cx="259382" cy="379783"/>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rgbClr val="F1AF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43"/>
          <p:cNvSpPr/>
          <p:nvPr/>
        </p:nvSpPr>
        <p:spPr>
          <a:xfrm rot="18900000" flipH="1">
            <a:off x="2689420" y="529306"/>
            <a:ext cx="259382" cy="379783"/>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rgbClr val="DC6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44"/>
          <p:cNvSpPr/>
          <p:nvPr/>
        </p:nvSpPr>
        <p:spPr>
          <a:xfrm rot="18900000" flipV="1">
            <a:off x="6627469" y="4298300"/>
            <a:ext cx="259382" cy="379783"/>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rgbClr val="56A8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6267588" y="1119233"/>
            <a:ext cx="305956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zh-CN" altLang="zh-CN" sz="1400" dirty="0">
                <a:solidFill>
                  <a:srgbClr val="FFC000"/>
                </a:solidFill>
              </a:rPr>
              <a:t>斯太尔动力有限公司</a:t>
            </a:r>
            <a:endParaRPr lang="zh-CN" altLang="en-US" sz="1400" dirty="0">
              <a:solidFill>
                <a:srgbClr val="FFC000"/>
              </a:solidFill>
            </a:endParaRPr>
          </a:p>
        </p:txBody>
      </p:sp>
      <p:sp>
        <p:nvSpPr>
          <p:cNvPr id="28" name="文本框 27"/>
          <p:cNvSpPr txBox="1"/>
          <p:nvPr/>
        </p:nvSpPr>
        <p:spPr>
          <a:xfrm>
            <a:off x="6377395" y="3895171"/>
            <a:ext cx="305956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zh-CN" altLang="zh-CN" sz="1400" dirty="0">
                <a:solidFill>
                  <a:schemeClr val="accent3">
                    <a:lumMod val="60000"/>
                    <a:lumOff val="40000"/>
                  </a:schemeClr>
                </a:solidFill>
              </a:rPr>
              <a:t>武汉梧桐硅谷天堂投资有限公司</a:t>
            </a:r>
            <a:endParaRPr lang="zh-CN" altLang="en-US" sz="1400" dirty="0">
              <a:solidFill>
                <a:schemeClr val="accent3">
                  <a:lumMod val="60000"/>
                  <a:lumOff val="40000"/>
                </a:schemeClr>
              </a:solidFill>
            </a:endParaRPr>
          </a:p>
        </p:txBody>
      </p:sp>
      <p:sp>
        <p:nvSpPr>
          <p:cNvPr id="30" name="文本框 29"/>
          <p:cNvSpPr txBox="1"/>
          <p:nvPr/>
        </p:nvSpPr>
        <p:spPr>
          <a:xfrm>
            <a:off x="-29014" y="1090586"/>
            <a:ext cx="305956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r"/>
            <a:r>
              <a:rPr lang="zh-CN" altLang="zh-CN" sz="1400" dirty="0">
                <a:solidFill>
                  <a:srgbClr val="E86262"/>
                </a:solidFill>
              </a:rPr>
              <a:t>博盈投资股份有限公司</a:t>
            </a:r>
            <a:endParaRPr lang="zh-CN" altLang="en-US" sz="1400" dirty="0">
              <a:solidFill>
                <a:srgbClr val="E86262"/>
              </a:solidFill>
            </a:endParaRPr>
          </a:p>
        </p:txBody>
      </p:sp>
      <p:sp>
        <p:nvSpPr>
          <p:cNvPr id="32" name="文本框 31"/>
          <p:cNvSpPr txBox="1"/>
          <p:nvPr/>
        </p:nvSpPr>
        <p:spPr>
          <a:xfrm>
            <a:off x="209021" y="3984889"/>
            <a:ext cx="3059568" cy="30777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r"/>
            <a:r>
              <a:rPr lang="zh-CN" altLang="zh-CN" sz="1400" dirty="0"/>
              <a:t>硅谷天堂资产管理集团股份有限公司</a:t>
            </a:r>
            <a:endParaRPr lang="zh-CN" altLang="en-US" sz="1400" dirty="0"/>
          </a:p>
        </p:txBody>
      </p:sp>
      <p:sp>
        <p:nvSpPr>
          <p:cNvPr id="34" name="文本框 33"/>
          <p:cNvSpPr txBox="1"/>
          <p:nvPr/>
        </p:nvSpPr>
        <p:spPr>
          <a:xfrm>
            <a:off x="3806867" y="2336361"/>
            <a:ext cx="2098743" cy="400110"/>
          </a:xfrm>
          <a:prstGeom prst="rect">
            <a:avLst/>
          </a:prstGeom>
          <a:noFill/>
        </p:spPr>
        <p:txBody>
          <a:bodyPr wrap="square" rtlCol="0">
            <a:spAutoFit/>
          </a:bodyPr>
          <a:lstStyle/>
          <a:p>
            <a:pPr algn="ctr"/>
            <a:r>
              <a:rPr lang="zh-CN" altLang="en-US" sz="2000" dirty="0">
                <a:solidFill>
                  <a:srgbClr val="3A3A3A"/>
                </a:solidFill>
              </a:rPr>
              <a:t>兼并交易主体</a:t>
            </a:r>
          </a:p>
        </p:txBody>
      </p:sp>
      <p:sp>
        <p:nvSpPr>
          <p:cNvPr id="41" name="任意多边形 45"/>
          <p:cNvSpPr/>
          <p:nvPr/>
        </p:nvSpPr>
        <p:spPr>
          <a:xfrm rot="2700000" flipH="1" flipV="1">
            <a:off x="2688402" y="4303018"/>
            <a:ext cx="259382" cy="379783"/>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rot="18900000">
            <a:off x="3322260" y="1246252"/>
            <a:ext cx="1586727" cy="1100450"/>
          </a:xfrm>
          <a:prstGeom prst="rect">
            <a:avLst/>
          </a:prstGeom>
          <a:noFill/>
        </p:spPr>
        <p:txBody>
          <a:bodyPr wrap="none" rtlCol="0">
            <a:prstTxWarp prst="textArchUp">
              <a:avLst>
                <a:gd name="adj" fmla="val 13960648"/>
              </a:avLst>
            </a:prstTxWarp>
            <a:spAutoFit/>
          </a:bodyPr>
          <a:lstStyle/>
          <a:p>
            <a:r>
              <a:rPr lang="zh-CN" altLang="en-US" dirty="0">
                <a:solidFill>
                  <a:schemeClr val="bg1"/>
                </a:solidFill>
                <a:latin typeface="微软雅黑 Light" panose="020B0502040204020203" pitchFamily="34" charset="-122"/>
                <a:ea typeface="微软雅黑 Light" panose="020B0502040204020203" pitchFamily="34" charset="-122"/>
              </a:rPr>
              <a:t>上市公司</a:t>
            </a:r>
          </a:p>
        </p:txBody>
      </p:sp>
      <p:sp>
        <p:nvSpPr>
          <p:cNvPr id="43" name="文本框 42"/>
          <p:cNvSpPr txBox="1"/>
          <p:nvPr/>
        </p:nvSpPr>
        <p:spPr>
          <a:xfrm rot="3088311">
            <a:off x="4786200" y="1386602"/>
            <a:ext cx="1586727" cy="1100450"/>
          </a:xfrm>
          <a:prstGeom prst="rect">
            <a:avLst/>
          </a:prstGeom>
          <a:noFill/>
        </p:spPr>
        <p:txBody>
          <a:bodyPr wrap="none" rtlCol="0">
            <a:prstTxWarp prst="textArchUp">
              <a:avLst>
                <a:gd name="adj" fmla="val 13960648"/>
              </a:avLst>
            </a:prstTxWarp>
            <a:spAutoFit/>
          </a:bodyPr>
          <a:lstStyle/>
          <a:p>
            <a:r>
              <a:rPr lang="zh-CN" altLang="en-US" dirty="0">
                <a:solidFill>
                  <a:schemeClr val="bg1"/>
                </a:solidFill>
                <a:latin typeface="微软雅黑 Light" panose="020B0502040204020203" pitchFamily="34" charset="-122"/>
                <a:ea typeface="微软雅黑 Light" panose="020B0502040204020203" pitchFamily="34" charset="-122"/>
              </a:rPr>
              <a:t>被并购主体</a:t>
            </a:r>
          </a:p>
        </p:txBody>
      </p:sp>
      <p:sp>
        <p:nvSpPr>
          <p:cNvPr id="44" name="文本框 43"/>
          <p:cNvSpPr txBox="1"/>
          <p:nvPr/>
        </p:nvSpPr>
        <p:spPr>
          <a:xfrm rot="13064296">
            <a:off x="3274489" y="2603290"/>
            <a:ext cx="1586727" cy="1100450"/>
          </a:xfrm>
          <a:prstGeom prst="rect">
            <a:avLst/>
          </a:prstGeom>
          <a:noFill/>
        </p:spPr>
        <p:txBody>
          <a:bodyPr wrap="none" rtlCol="0">
            <a:prstTxWarp prst="textArchUp">
              <a:avLst>
                <a:gd name="adj" fmla="val 13960648"/>
              </a:avLst>
            </a:prstTxWarp>
            <a:spAutoFit/>
          </a:bodyPr>
          <a:lstStyle/>
          <a:p>
            <a:pPr algn="ctr"/>
            <a:r>
              <a:rPr lang="en-US" altLang="zh-CN" dirty="0">
                <a:solidFill>
                  <a:schemeClr val="bg1"/>
                </a:solidFill>
                <a:latin typeface="微软雅黑 Light" panose="020B0502040204020203" pitchFamily="34" charset="-122"/>
                <a:ea typeface="微软雅黑 Light" panose="020B0502040204020203" pitchFamily="34" charset="-122"/>
              </a:rPr>
              <a:t>PE</a:t>
            </a:r>
            <a:endParaRPr lang="zh-CN" altLang="en-US" dirty="0">
              <a:solidFill>
                <a:schemeClr val="bg1"/>
              </a:solidFill>
              <a:latin typeface="微软雅黑 Light" panose="020B0502040204020203" pitchFamily="34" charset="-122"/>
              <a:ea typeface="微软雅黑 Light" panose="020B0502040204020203" pitchFamily="34" charset="-122"/>
            </a:endParaRPr>
          </a:p>
        </p:txBody>
      </p:sp>
      <p:sp>
        <p:nvSpPr>
          <p:cNvPr id="45" name="文本框 44"/>
          <p:cNvSpPr txBox="1"/>
          <p:nvPr/>
        </p:nvSpPr>
        <p:spPr>
          <a:xfrm rot="8100000">
            <a:off x="4776982" y="2650758"/>
            <a:ext cx="1586727" cy="1100450"/>
          </a:xfrm>
          <a:prstGeom prst="rect">
            <a:avLst/>
          </a:prstGeom>
          <a:noFill/>
        </p:spPr>
        <p:txBody>
          <a:bodyPr wrap="none" rtlCol="0">
            <a:prstTxWarp prst="textArchUp">
              <a:avLst>
                <a:gd name="adj" fmla="val 13960648"/>
              </a:avLst>
            </a:prstTxWarp>
            <a:spAutoFit/>
          </a:bodyPr>
          <a:lstStyle/>
          <a:p>
            <a:r>
              <a:rPr lang="zh-CN" altLang="en-US" dirty="0">
                <a:solidFill>
                  <a:schemeClr val="bg1"/>
                </a:solidFill>
                <a:latin typeface="微软雅黑 Light" panose="020B0502040204020203" pitchFamily="34" charset="-122"/>
                <a:ea typeface="微软雅黑 Light" panose="020B0502040204020203" pitchFamily="34" charset="-122"/>
              </a:rPr>
              <a:t>并购基金</a:t>
            </a:r>
          </a:p>
        </p:txBody>
      </p:sp>
    </p:spTree>
    <p:extLst>
      <p:ext uri="{BB962C8B-B14F-4D97-AF65-F5344CB8AC3E}">
        <p14:creationId xmlns="" xmlns:p14="http://schemas.microsoft.com/office/powerpoint/2010/main" val="1045843633"/>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 xmlns:p14="http://schemas.microsoft.com/office/powerpoint/2010/main" val="907310418"/>
              </p:ext>
            </p:extLst>
          </p:nvPr>
        </p:nvGraphicFramePr>
        <p:xfrm>
          <a:off x="1691680" y="7715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4144592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958784" y="1108484"/>
            <a:ext cx="3638327" cy="338554"/>
          </a:xfrm>
          <a:prstGeom prst="rect">
            <a:avLst/>
          </a:prstGeom>
          <a:noFill/>
          <a:effectLst/>
        </p:spPr>
        <p:txBody>
          <a:bodyPr wrap="square" rtlCol="0">
            <a:spAutoFit/>
          </a:bodyPr>
          <a:lstStyle>
            <a:defPPr>
              <a:defRPr lang="zh-CN"/>
            </a:defPPr>
            <a:lvl1pPr>
              <a:defRPr sz="1600"/>
            </a:lvl1pPr>
          </a:lstStyle>
          <a:p>
            <a:r>
              <a:rPr lang="zh-CN" altLang="en-US" dirty="0">
                <a:effectLst>
                  <a:outerShdw blurRad="50800" dist="38100" dir="5400000" algn="t" rotWithShape="0">
                    <a:prstClr val="black">
                      <a:alpha val="40000"/>
                    </a:prstClr>
                  </a:outerShdw>
                </a:effectLst>
              </a:rPr>
              <a:t>导论</a:t>
            </a:r>
          </a:p>
        </p:txBody>
      </p:sp>
      <p:sp>
        <p:nvSpPr>
          <p:cNvPr id="19" name="矩形 8"/>
          <p:cNvSpPr/>
          <p:nvPr/>
        </p:nvSpPr>
        <p:spPr>
          <a:xfrm>
            <a:off x="415838" y="1058107"/>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354B5E"/>
                </a:solidFill>
                <a:latin typeface="华文细黑" panose="02010600040101010101" pitchFamily="2" charset="-122"/>
                <a:ea typeface="华文细黑" panose="02010600040101010101" pitchFamily="2" charset="-122"/>
              </a:rPr>
              <a:t>01</a:t>
            </a:r>
            <a:endParaRPr lang="zh-CN" altLang="en-US" sz="1600">
              <a:solidFill>
                <a:srgbClr val="354B5E"/>
              </a:solidFill>
              <a:latin typeface="华文细黑" panose="02010600040101010101" pitchFamily="2" charset="-122"/>
              <a:ea typeface="华文细黑" panose="02010600040101010101" pitchFamily="2" charset="-122"/>
            </a:endParaRPr>
          </a:p>
        </p:txBody>
      </p:sp>
      <p:sp>
        <p:nvSpPr>
          <p:cNvPr id="20" name="TextBox 19"/>
          <p:cNvSpPr txBox="1"/>
          <p:nvPr/>
        </p:nvSpPr>
        <p:spPr>
          <a:xfrm>
            <a:off x="965862" y="1703887"/>
            <a:ext cx="3638327" cy="338554"/>
          </a:xfrm>
          <a:prstGeom prst="rect">
            <a:avLst/>
          </a:prstGeom>
          <a:noFill/>
          <a:effectLst/>
        </p:spPr>
        <p:txBody>
          <a:bodyPr wrap="square" rtlCol="0">
            <a:spAutoFit/>
          </a:bodyPr>
          <a:lstStyle>
            <a:defPPr>
              <a:defRPr lang="zh-CN"/>
            </a:defPPr>
            <a:lvl1pPr>
              <a:defRPr sz="1600"/>
            </a:lvl1pPr>
          </a:lstStyle>
          <a:p>
            <a:r>
              <a:rPr lang="zh-CN" altLang="en-US" dirty="0">
                <a:effectLst>
                  <a:outerShdw blurRad="50800" dist="38100" dir="5400000" algn="t" rotWithShape="0">
                    <a:prstClr val="black">
                      <a:alpha val="40000"/>
                    </a:prstClr>
                  </a:outerShdw>
                </a:effectLst>
              </a:rPr>
              <a:t>理论基础</a:t>
            </a:r>
          </a:p>
        </p:txBody>
      </p:sp>
      <p:sp>
        <p:nvSpPr>
          <p:cNvPr id="22" name="矩形 8"/>
          <p:cNvSpPr/>
          <p:nvPr/>
        </p:nvSpPr>
        <p:spPr>
          <a:xfrm>
            <a:off x="422916" y="1653510"/>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354B5E"/>
                </a:solidFill>
                <a:latin typeface="华文细黑" panose="02010600040101010101" pitchFamily="2" charset="-122"/>
                <a:ea typeface="华文细黑" panose="02010600040101010101" pitchFamily="2" charset="-122"/>
              </a:rPr>
              <a:t>02</a:t>
            </a:r>
            <a:endParaRPr lang="zh-CN" altLang="en-US" sz="1600">
              <a:solidFill>
                <a:srgbClr val="354B5E"/>
              </a:solidFill>
              <a:latin typeface="华文细黑" panose="02010600040101010101" pitchFamily="2" charset="-122"/>
              <a:ea typeface="华文细黑" panose="02010600040101010101" pitchFamily="2" charset="-122"/>
            </a:endParaRPr>
          </a:p>
        </p:txBody>
      </p:sp>
      <p:sp>
        <p:nvSpPr>
          <p:cNvPr id="23" name="TextBox 22"/>
          <p:cNvSpPr txBox="1"/>
          <p:nvPr/>
        </p:nvSpPr>
        <p:spPr>
          <a:xfrm>
            <a:off x="972940" y="2299290"/>
            <a:ext cx="3638327" cy="338554"/>
          </a:xfrm>
          <a:prstGeom prst="rect">
            <a:avLst/>
          </a:prstGeom>
          <a:noFill/>
          <a:effectLst/>
        </p:spPr>
        <p:txBody>
          <a:bodyPr wrap="square" rtlCol="0">
            <a:spAutoFit/>
          </a:bodyPr>
          <a:lstStyle/>
          <a:p>
            <a:r>
              <a:rPr lang="zh-CN" altLang="en-US" sz="1600" dirty="0">
                <a:effectLst>
                  <a:outerShdw blurRad="50800" dist="38100" dir="5400000" algn="t" rotWithShape="0">
                    <a:prstClr val="black">
                      <a:alpha val="40000"/>
                    </a:prstClr>
                  </a:outerShdw>
                </a:effectLst>
              </a:rPr>
              <a:t>“上市公司</a:t>
            </a:r>
            <a:r>
              <a:rPr lang="en-US" altLang="zh-CN" sz="1600" dirty="0">
                <a:effectLst>
                  <a:outerShdw blurRad="50800" dist="38100" dir="5400000" algn="t" rotWithShape="0">
                    <a:prstClr val="black">
                      <a:alpha val="40000"/>
                    </a:prstClr>
                  </a:outerShdw>
                </a:effectLst>
              </a:rPr>
              <a:t>+PE</a:t>
            </a:r>
            <a:r>
              <a:rPr lang="zh-CN" altLang="en-US" sz="1600" dirty="0">
                <a:effectLst>
                  <a:outerShdw blurRad="50800" dist="38100" dir="5400000" algn="t" rotWithShape="0">
                    <a:prstClr val="black">
                      <a:alpha val="40000"/>
                    </a:prstClr>
                  </a:outerShdw>
                </a:effectLst>
              </a:rPr>
              <a:t>”模式的运作模式</a:t>
            </a:r>
            <a:endParaRPr lang="zh-CN" altLang="en-US" sz="1600" dirty="0">
              <a:solidFill>
                <a:srgbClr val="354B5E"/>
              </a:solidFill>
              <a:effectLst>
                <a:outerShdw blurRad="50800" dist="38100" dir="5400000" algn="t" rotWithShape="0">
                  <a:prstClr val="black">
                    <a:alpha val="40000"/>
                  </a:prstClr>
                </a:outerShdw>
              </a:effectLst>
              <a:latin typeface="华文细黑" panose="02010600040101010101" pitchFamily="2" charset="-122"/>
              <a:ea typeface="华文细黑" panose="02010600040101010101" pitchFamily="2" charset="-122"/>
            </a:endParaRPr>
          </a:p>
        </p:txBody>
      </p:sp>
      <p:sp>
        <p:nvSpPr>
          <p:cNvPr id="24" name="矩形 8"/>
          <p:cNvSpPr/>
          <p:nvPr/>
        </p:nvSpPr>
        <p:spPr>
          <a:xfrm>
            <a:off x="429994" y="2248913"/>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354B5E"/>
                </a:solidFill>
                <a:latin typeface="华文细黑" panose="02010600040101010101" pitchFamily="2" charset="-122"/>
                <a:ea typeface="华文细黑" panose="02010600040101010101" pitchFamily="2" charset="-122"/>
              </a:rPr>
              <a:t>03</a:t>
            </a:r>
            <a:endParaRPr lang="zh-CN" altLang="en-US" sz="1600">
              <a:solidFill>
                <a:srgbClr val="354B5E"/>
              </a:solidFill>
              <a:latin typeface="华文细黑" panose="02010600040101010101" pitchFamily="2" charset="-122"/>
              <a:ea typeface="华文细黑" panose="02010600040101010101" pitchFamily="2" charset="-122"/>
            </a:endParaRPr>
          </a:p>
        </p:txBody>
      </p:sp>
      <p:sp>
        <p:nvSpPr>
          <p:cNvPr id="26" name="TextBox 25"/>
          <p:cNvSpPr txBox="1"/>
          <p:nvPr/>
        </p:nvSpPr>
        <p:spPr>
          <a:xfrm>
            <a:off x="980018" y="2894693"/>
            <a:ext cx="3638327" cy="338554"/>
          </a:xfrm>
          <a:prstGeom prst="rect">
            <a:avLst/>
          </a:prstGeom>
          <a:noFill/>
          <a:effectLst/>
        </p:spPr>
        <p:txBody>
          <a:bodyPr wrap="square" rtlCol="0">
            <a:spAutoFit/>
          </a:bodyPr>
          <a:lstStyle/>
          <a:p>
            <a:r>
              <a:rPr lang="zh-CN" altLang="en-US" sz="1600" dirty="0" smtClean="0">
                <a:effectLst>
                  <a:outerShdw blurRad="50800" dist="38100" dir="5400000" algn="t" rotWithShape="0">
                    <a:prstClr val="black">
                      <a:alpha val="40000"/>
                    </a:prstClr>
                  </a:outerShdw>
                </a:effectLst>
              </a:rPr>
              <a:t>案例分析</a:t>
            </a:r>
            <a:endParaRPr lang="zh-CN" altLang="en-US" sz="1600" dirty="0">
              <a:solidFill>
                <a:srgbClr val="354B5E"/>
              </a:solidFill>
              <a:effectLst>
                <a:outerShdw blurRad="50800" dist="38100" dir="5400000" algn="t" rotWithShape="0">
                  <a:prstClr val="black">
                    <a:alpha val="40000"/>
                  </a:prstClr>
                </a:outerShdw>
              </a:effectLst>
              <a:latin typeface="华文细黑" panose="02010600040101010101" pitchFamily="2" charset="-122"/>
              <a:ea typeface="华文细黑" panose="02010600040101010101" pitchFamily="2" charset="-122"/>
            </a:endParaRPr>
          </a:p>
        </p:txBody>
      </p:sp>
      <p:sp>
        <p:nvSpPr>
          <p:cNvPr id="27" name="矩形 8"/>
          <p:cNvSpPr/>
          <p:nvPr/>
        </p:nvSpPr>
        <p:spPr>
          <a:xfrm>
            <a:off x="437072" y="2844316"/>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354B5E"/>
                </a:solidFill>
                <a:latin typeface="华文细黑" panose="02010600040101010101" pitchFamily="2" charset="-122"/>
                <a:ea typeface="华文细黑" panose="02010600040101010101" pitchFamily="2" charset="-122"/>
              </a:rPr>
              <a:t>04</a:t>
            </a:r>
            <a:endParaRPr lang="zh-CN" altLang="en-US" sz="1600">
              <a:solidFill>
                <a:srgbClr val="354B5E"/>
              </a:solidFill>
              <a:latin typeface="华文细黑" panose="02010600040101010101" pitchFamily="2" charset="-122"/>
              <a:ea typeface="华文细黑" panose="02010600040101010101" pitchFamily="2" charset="-122"/>
            </a:endParaRPr>
          </a:p>
        </p:txBody>
      </p:sp>
      <p:grpSp>
        <p:nvGrpSpPr>
          <p:cNvPr id="11" name="组合 10"/>
          <p:cNvGrpSpPr/>
          <p:nvPr/>
        </p:nvGrpSpPr>
        <p:grpSpPr>
          <a:xfrm>
            <a:off x="4887036" y="0"/>
            <a:ext cx="4256964" cy="5143500"/>
            <a:chOff x="566555" y="877035"/>
            <a:chExt cx="2340260" cy="164545"/>
          </a:xfrm>
        </p:grpSpPr>
        <p:sp>
          <p:nvSpPr>
            <p:cNvPr id="12" name="矩形 11"/>
            <p:cNvSpPr/>
            <p:nvPr/>
          </p:nvSpPr>
          <p:spPr>
            <a:xfrm>
              <a:off x="566555" y="877035"/>
              <a:ext cx="585065" cy="164545"/>
            </a:xfrm>
            <a:prstGeom prst="rect">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86262"/>
                </a:solidFill>
                <a:latin typeface="华文细黑" panose="02010600040101010101" pitchFamily="2" charset="-122"/>
                <a:ea typeface="华文细黑" panose="02010600040101010101" pitchFamily="2" charset="-122"/>
              </a:endParaRPr>
            </a:p>
          </p:txBody>
        </p:sp>
        <p:sp>
          <p:nvSpPr>
            <p:cNvPr id="13" name="矩形 12"/>
            <p:cNvSpPr/>
            <p:nvPr/>
          </p:nvSpPr>
          <p:spPr>
            <a:xfrm>
              <a:off x="1151620" y="877035"/>
              <a:ext cx="585065" cy="164545"/>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55A83"/>
                </a:solidFill>
                <a:latin typeface="华文细黑" panose="02010600040101010101" pitchFamily="2" charset="-122"/>
                <a:ea typeface="华文细黑" panose="02010600040101010101" pitchFamily="2" charset="-122"/>
              </a:endParaRPr>
            </a:p>
          </p:txBody>
        </p:sp>
        <p:sp>
          <p:nvSpPr>
            <p:cNvPr id="14" name="矩形 13"/>
            <p:cNvSpPr/>
            <p:nvPr/>
          </p:nvSpPr>
          <p:spPr>
            <a:xfrm>
              <a:off x="1736685" y="877035"/>
              <a:ext cx="585065" cy="164545"/>
            </a:xfrm>
            <a:prstGeom prst="rect">
              <a:avLst/>
            </a:prstGeom>
            <a:solidFill>
              <a:srgbClr val="A7AA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9ACB1"/>
                </a:solidFill>
                <a:latin typeface="华文细黑" panose="02010600040101010101" pitchFamily="2" charset="-122"/>
                <a:ea typeface="华文细黑" panose="02010600040101010101" pitchFamily="2" charset="-122"/>
              </a:endParaRPr>
            </a:p>
          </p:txBody>
        </p:sp>
        <p:sp>
          <p:nvSpPr>
            <p:cNvPr id="15" name="矩形 14"/>
            <p:cNvSpPr/>
            <p:nvPr/>
          </p:nvSpPr>
          <p:spPr>
            <a:xfrm>
              <a:off x="2321750" y="877035"/>
              <a:ext cx="585065" cy="164545"/>
            </a:xfrm>
            <a:prstGeom prst="rect">
              <a:avLst/>
            </a:prstGeom>
            <a:solidFill>
              <a:srgbClr val="EBB6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7AABF"/>
                </a:solidFill>
                <a:latin typeface="华文细黑" panose="02010600040101010101" pitchFamily="2" charset="-122"/>
                <a:ea typeface="华文细黑" panose="02010600040101010101" pitchFamily="2" charset="-122"/>
              </a:endParaRPr>
            </a:p>
          </p:txBody>
        </p:sp>
      </p:grpSp>
      <p:sp>
        <p:nvSpPr>
          <p:cNvPr id="2" name="矩形 1"/>
          <p:cNvSpPr/>
          <p:nvPr/>
        </p:nvSpPr>
        <p:spPr>
          <a:xfrm>
            <a:off x="4887036" y="1997305"/>
            <a:ext cx="4256964" cy="926956"/>
          </a:xfrm>
          <a:prstGeom prst="rect">
            <a:avLst/>
          </a:prstGeom>
          <a:solidFill>
            <a:schemeClr val="tx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华文细黑" panose="02010600040101010101" pitchFamily="2" charset="-122"/>
                <a:ea typeface="华文细黑" panose="02010600040101010101" pitchFamily="2" charset="-122"/>
              </a:rPr>
              <a:t>content</a:t>
            </a:r>
            <a:endParaRPr lang="zh-CN" altLang="en-US" sz="3200" dirty="0">
              <a:solidFill>
                <a:schemeClr val="bg1"/>
              </a:solidFill>
              <a:latin typeface="华文细黑" panose="02010600040101010101" pitchFamily="2" charset="-122"/>
              <a:ea typeface="华文细黑" panose="02010600040101010101" pitchFamily="2" charset="-122"/>
            </a:endParaRPr>
          </a:p>
        </p:txBody>
      </p:sp>
      <p:sp>
        <p:nvSpPr>
          <p:cNvPr id="16" name="TextBox 25"/>
          <p:cNvSpPr txBox="1"/>
          <p:nvPr/>
        </p:nvSpPr>
        <p:spPr>
          <a:xfrm>
            <a:off x="980018" y="3490096"/>
            <a:ext cx="3638327" cy="338554"/>
          </a:xfrm>
          <a:prstGeom prst="rect">
            <a:avLst/>
          </a:prstGeom>
          <a:noFill/>
          <a:effectLst/>
        </p:spPr>
        <p:txBody>
          <a:bodyPr wrap="square" rtlCol="0">
            <a:spAutoFit/>
          </a:bodyPr>
          <a:lstStyle/>
          <a:p>
            <a:r>
              <a:rPr lang="zh-CN" altLang="en-US" sz="1600" dirty="0" smtClean="0">
                <a:effectLst>
                  <a:outerShdw blurRad="38100" dist="38100" dir="2700000" algn="tl">
                    <a:srgbClr val="000000">
                      <a:alpha val="43137"/>
                    </a:srgbClr>
                  </a:outerShdw>
                </a:effectLst>
              </a:rPr>
              <a:t> 实证研究</a:t>
            </a:r>
            <a:r>
              <a:rPr lang="en-US" altLang="zh-CN" sz="1600" dirty="0" smtClean="0">
                <a:effectLst>
                  <a:outerShdw blurRad="38100" dist="38100" dir="2700000" algn="tl">
                    <a:srgbClr val="000000">
                      <a:alpha val="43137"/>
                    </a:srgbClr>
                  </a:outerShdw>
                </a:effectLst>
              </a:rPr>
              <a:t>-</a:t>
            </a:r>
            <a:r>
              <a:rPr lang="zh-CN" altLang="en-US" sz="1600" dirty="0" smtClean="0">
                <a:effectLst>
                  <a:outerShdw blurRad="38100" dist="38100" dir="2700000" algn="tl" rotWithShape="0">
                    <a:srgbClr val="000000">
                      <a:alpha val="43137"/>
                    </a:srgbClr>
                  </a:outerShdw>
                </a:effectLst>
              </a:rPr>
              <a:t>事件研究</a:t>
            </a:r>
            <a:r>
              <a:rPr lang="zh-CN" altLang="en-US" sz="1600" dirty="0" smtClean="0">
                <a:effectLst>
                  <a:outerShdw blurRad="38100" dist="38100" dir="2700000" algn="tl">
                    <a:srgbClr val="000000">
                      <a:alpha val="43137"/>
                    </a:srgbClr>
                  </a:outerShdw>
                </a:effectLst>
              </a:rPr>
              <a:t>法</a:t>
            </a:r>
            <a:endParaRPr lang="zh-CN" altLang="en-US" sz="1600" dirty="0">
              <a:solidFill>
                <a:srgbClr val="354B5E"/>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17" name="矩形 8"/>
          <p:cNvSpPr/>
          <p:nvPr/>
        </p:nvSpPr>
        <p:spPr>
          <a:xfrm>
            <a:off x="437072" y="3439719"/>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354B5E"/>
                </a:solidFill>
                <a:latin typeface="华文细黑" panose="02010600040101010101" pitchFamily="2" charset="-122"/>
                <a:ea typeface="华文细黑" panose="02010600040101010101" pitchFamily="2" charset="-122"/>
              </a:rPr>
              <a:t>05</a:t>
            </a:r>
            <a:endParaRPr lang="zh-CN" altLang="en-US" sz="1600" dirty="0">
              <a:solidFill>
                <a:srgbClr val="354B5E"/>
              </a:solidFill>
              <a:latin typeface="华文细黑" panose="02010600040101010101" pitchFamily="2" charset="-122"/>
              <a:ea typeface="华文细黑" panose="02010600040101010101" pitchFamily="2" charset="-122"/>
            </a:endParaRPr>
          </a:p>
        </p:txBody>
      </p:sp>
      <p:sp>
        <p:nvSpPr>
          <p:cNvPr id="18" name="TextBox 25"/>
          <p:cNvSpPr txBox="1"/>
          <p:nvPr/>
        </p:nvSpPr>
        <p:spPr>
          <a:xfrm>
            <a:off x="967404" y="4085503"/>
            <a:ext cx="3965976" cy="338554"/>
          </a:xfrm>
          <a:prstGeom prst="rect">
            <a:avLst/>
          </a:prstGeom>
          <a:noFill/>
          <a:effectLst/>
        </p:spPr>
        <p:txBody>
          <a:bodyPr wrap="square" rtlCol="0">
            <a:spAutoFit/>
          </a:bodyPr>
          <a:lstStyle/>
          <a:p>
            <a:r>
              <a:rPr lang="zh-CN" altLang="en-US" sz="1600" dirty="0">
                <a:effectLst>
                  <a:outerShdw blurRad="50800" dist="38100" dir="5400000" algn="t" rotWithShape="0">
                    <a:prstClr val="black">
                      <a:alpha val="40000"/>
                    </a:prstClr>
                  </a:outerShdw>
                </a:effectLst>
              </a:rPr>
              <a:t>“上市公司</a:t>
            </a:r>
            <a:r>
              <a:rPr lang="en-US" altLang="zh-CN" sz="1600" dirty="0">
                <a:effectLst>
                  <a:outerShdw blurRad="50800" dist="38100" dir="5400000" algn="t" rotWithShape="0">
                    <a:prstClr val="black">
                      <a:alpha val="40000"/>
                    </a:prstClr>
                  </a:outerShdw>
                </a:effectLst>
              </a:rPr>
              <a:t>+PE</a:t>
            </a:r>
            <a:r>
              <a:rPr lang="zh-CN" altLang="en-US" sz="1600" dirty="0">
                <a:effectLst>
                  <a:outerShdw blurRad="50800" dist="38100" dir="5400000" algn="t" rotWithShape="0">
                    <a:prstClr val="black">
                      <a:alpha val="40000"/>
                    </a:prstClr>
                  </a:outerShdw>
                </a:effectLst>
              </a:rPr>
              <a:t>”</a:t>
            </a:r>
            <a:r>
              <a:rPr lang="zh-CN" altLang="en-US" sz="1600" dirty="0" smtClean="0">
                <a:effectLst>
                  <a:outerShdw blurRad="50800" dist="38100" dir="5400000" algn="t" rotWithShape="0">
                    <a:prstClr val="black">
                      <a:alpha val="40000"/>
                    </a:prstClr>
                  </a:outerShdw>
                </a:effectLst>
              </a:rPr>
              <a:t>模式的</a:t>
            </a:r>
            <a:r>
              <a:rPr lang="zh-CN" altLang="en-US" sz="1600" dirty="0">
                <a:effectLst>
                  <a:outerShdw blurRad="50800" dist="38100" dir="5400000" algn="t" rotWithShape="0">
                    <a:prstClr val="black">
                      <a:alpha val="40000"/>
                    </a:prstClr>
                  </a:outerShdw>
                </a:effectLst>
              </a:rPr>
              <a:t>发展趋势和建议</a:t>
            </a:r>
            <a:endParaRPr lang="zh-CN" altLang="en-US" sz="1600" dirty="0">
              <a:solidFill>
                <a:srgbClr val="354B5E"/>
              </a:solidFill>
              <a:effectLst>
                <a:outerShdw blurRad="50800" dist="38100" dir="5400000" algn="t" rotWithShape="0">
                  <a:prstClr val="black">
                    <a:alpha val="40000"/>
                  </a:prstClr>
                </a:outerShdw>
              </a:effectLst>
              <a:latin typeface="华文细黑" panose="02010600040101010101" pitchFamily="2" charset="-122"/>
              <a:ea typeface="华文细黑" panose="02010600040101010101" pitchFamily="2" charset="-122"/>
            </a:endParaRPr>
          </a:p>
        </p:txBody>
      </p:sp>
      <p:sp>
        <p:nvSpPr>
          <p:cNvPr id="25" name="矩形 8"/>
          <p:cNvSpPr/>
          <p:nvPr/>
        </p:nvSpPr>
        <p:spPr>
          <a:xfrm>
            <a:off x="424458" y="4035122"/>
            <a:ext cx="478941" cy="388931"/>
          </a:xfrm>
          <a:custGeom>
            <a:avLst/>
            <a:gdLst/>
            <a:ahLst/>
            <a:cxnLst/>
            <a:rect l="l" t="t" r="r" b="b"/>
            <a:pathLst>
              <a:path w="855095" h="855095">
                <a:moveTo>
                  <a:pt x="805897" y="427546"/>
                </a:moveTo>
                <a:lnTo>
                  <a:pt x="855095" y="427546"/>
                </a:lnTo>
                <a:lnTo>
                  <a:pt x="855095" y="855095"/>
                </a:lnTo>
                <a:lnTo>
                  <a:pt x="427546" y="855095"/>
                </a:lnTo>
                <a:lnTo>
                  <a:pt x="427546" y="805897"/>
                </a:lnTo>
                <a:lnTo>
                  <a:pt x="805897" y="805897"/>
                </a:lnTo>
                <a:close/>
                <a:moveTo>
                  <a:pt x="0" y="0"/>
                </a:moveTo>
                <a:lnTo>
                  <a:pt x="427546" y="0"/>
                </a:lnTo>
                <a:lnTo>
                  <a:pt x="427546" y="49196"/>
                </a:lnTo>
                <a:lnTo>
                  <a:pt x="49196" y="49196"/>
                </a:lnTo>
                <a:lnTo>
                  <a:pt x="49196" y="427546"/>
                </a:lnTo>
                <a:lnTo>
                  <a:pt x="0" y="427546"/>
                </a:ln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354B5E"/>
                </a:solidFill>
                <a:latin typeface="华文细黑" panose="02010600040101010101" pitchFamily="2" charset="-122"/>
                <a:ea typeface="华文细黑" panose="02010600040101010101" pitchFamily="2" charset="-122"/>
              </a:rPr>
              <a:t>06</a:t>
            </a:r>
            <a:endParaRPr lang="zh-CN" altLang="en-US" sz="1600" dirty="0">
              <a:solidFill>
                <a:srgbClr val="354B5E"/>
              </a:solidFill>
              <a:latin typeface="华文细黑" panose="02010600040101010101" pitchFamily="2" charset="-122"/>
              <a:ea typeface="华文细黑" panose="02010600040101010101" pitchFamily="2" charset="-122"/>
            </a:endParaRPr>
          </a:p>
        </p:txBody>
      </p:sp>
      <p:sp>
        <p:nvSpPr>
          <p:cNvPr id="28" name="TextBox 6"/>
          <p:cNvSpPr txBox="1"/>
          <p:nvPr/>
        </p:nvSpPr>
        <p:spPr>
          <a:xfrm>
            <a:off x="476520" y="96475"/>
            <a:ext cx="4170322" cy="400110"/>
          </a:xfrm>
          <a:prstGeom prst="rect">
            <a:avLst/>
          </a:prstGeom>
          <a:noFill/>
        </p:spPr>
        <p:txBody>
          <a:bodyPr wrap="square" rtlCol="0">
            <a:spAutoFit/>
          </a:bodyPr>
          <a:lstStyle/>
          <a:p>
            <a:r>
              <a:rPr lang="zh-CN" altLang="en-US" sz="2000" dirty="0">
                <a:solidFill>
                  <a:schemeClr val="tx1">
                    <a:lumMod val="85000"/>
                    <a:lumOff val="15000"/>
                  </a:schemeClr>
                </a:solidFill>
                <a:latin typeface="华文细黑" panose="02010600040101010101" pitchFamily="2" charset="-122"/>
                <a:ea typeface="华文细黑" panose="02010600040101010101" pitchFamily="2" charset="-122"/>
              </a:rPr>
              <a:t>目录</a:t>
            </a:r>
          </a:p>
        </p:txBody>
      </p:sp>
    </p:spTree>
    <p:extLst>
      <p:ext uri="{BB962C8B-B14F-4D97-AF65-F5344CB8AC3E}">
        <p14:creationId xmlns="" xmlns:p14="http://schemas.microsoft.com/office/powerpoint/2010/main" val="428613181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476545" y="-505431"/>
            <a:ext cx="8872448" cy="6255694"/>
            <a:chOff x="-420688" y="-312738"/>
            <a:chExt cx="8701089" cy="8296275"/>
          </a:xfrm>
          <a:solidFill>
            <a:srgbClr val="E86262"/>
          </a:solidFill>
        </p:grpSpPr>
        <p:grpSp>
          <p:nvGrpSpPr>
            <p:cNvPr id="69" name="Group 205"/>
            <p:cNvGrpSpPr/>
            <p:nvPr/>
          </p:nvGrpSpPr>
          <p:grpSpPr bwMode="auto">
            <a:xfrm>
              <a:off x="-420688" y="-312738"/>
              <a:ext cx="8701089" cy="8296275"/>
              <a:chOff x="-265" y="-197"/>
              <a:chExt cx="5481" cy="5226"/>
            </a:xfrm>
            <a:grpFill/>
          </p:grpSpPr>
          <p:sp>
            <p:nvSpPr>
              <p:cNvPr id="95" name="Line 5"/>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Line 6"/>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7"/>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8"/>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1"/>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3"/>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4"/>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5"/>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Line 16"/>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Line 17"/>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8"/>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9"/>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20"/>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21"/>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2"/>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3"/>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24"/>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5"/>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Line 26"/>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Line 27"/>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Line 28"/>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Line 29"/>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Line 30"/>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Line 31"/>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2"/>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33"/>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34"/>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35"/>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Line 36"/>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Line 37"/>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38"/>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39"/>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0"/>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1"/>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2"/>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43"/>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44"/>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45"/>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6"/>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7"/>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9"/>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0"/>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2"/>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Line 53"/>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Line 54"/>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55"/>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6"/>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7"/>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8"/>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9"/>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60"/>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1"/>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62"/>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63"/>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64"/>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65"/>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6"/>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7"/>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8"/>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9"/>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0"/>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1"/>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2"/>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3"/>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4"/>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5"/>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6"/>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78"/>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79"/>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80"/>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81"/>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82"/>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83"/>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84"/>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85"/>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86"/>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87"/>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88"/>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89"/>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90"/>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91"/>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92"/>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93"/>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Line 94"/>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Line 95"/>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96"/>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97"/>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98"/>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Line 99"/>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Line 100"/>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01"/>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02"/>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03"/>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04"/>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05"/>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06"/>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07"/>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08"/>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09"/>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10"/>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11"/>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12"/>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13"/>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14"/>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15"/>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16"/>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17"/>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18"/>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19"/>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20"/>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21"/>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22"/>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23"/>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24"/>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25"/>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26"/>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7"/>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28"/>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29"/>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30"/>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31"/>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32"/>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33"/>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34"/>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35"/>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36"/>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37"/>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38"/>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39"/>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40"/>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41"/>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142"/>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143"/>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44"/>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45"/>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146"/>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7" name="Freeform 147"/>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148"/>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9" name="Freeform 149"/>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0" name="Freeform 150"/>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151"/>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152"/>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153"/>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154"/>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5" name="Freeform 155"/>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6" name="Freeform 156"/>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7" name="Freeform 157"/>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8" name="Rectangle 158"/>
              <p:cNvSpPr>
                <a:spLocks noChangeArrowheads="1"/>
              </p:cNvSpPr>
              <p:nvPr/>
            </p:nvSpPr>
            <p:spPr bwMode="auto">
              <a:xfrm>
                <a:off x="-7" y="1663"/>
                <a:ext cx="1" cy="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9" name="Freeform 159"/>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160"/>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161"/>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162"/>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3" name="Freeform 163"/>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164"/>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165"/>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166"/>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167"/>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8" name="Freeform 168"/>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169"/>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170"/>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171"/>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172"/>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173"/>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174"/>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175"/>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176"/>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177"/>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178"/>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179"/>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180"/>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181"/>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182"/>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183"/>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184"/>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185"/>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186"/>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187"/>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188"/>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190"/>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191"/>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3" name="Freeform 193"/>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Freeform 194"/>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195"/>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196"/>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197"/>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98"/>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99"/>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200"/>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201"/>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202"/>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203"/>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Freeform 204"/>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0" name="Freeform 206"/>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207"/>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8"/>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209"/>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10"/>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11"/>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12"/>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13"/>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14"/>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15"/>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16"/>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17"/>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18"/>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19"/>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20"/>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21"/>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22"/>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23"/>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24"/>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225"/>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26"/>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27"/>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8"/>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29"/>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30"/>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矩形 1"/>
          <p:cNvSpPr/>
          <p:nvPr/>
        </p:nvSpPr>
        <p:spPr>
          <a:xfrm>
            <a:off x="630070" y="4524967"/>
            <a:ext cx="1259632"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英达钢构</a:t>
            </a:r>
          </a:p>
        </p:txBody>
      </p:sp>
      <p:sp>
        <p:nvSpPr>
          <p:cNvPr id="3" name="矩形 2"/>
          <p:cNvSpPr/>
          <p:nvPr/>
        </p:nvSpPr>
        <p:spPr>
          <a:xfrm>
            <a:off x="1313638" y="2796775"/>
            <a:ext cx="1512168"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博盈投资</a:t>
            </a:r>
          </a:p>
        </p:txBody>
      </p:sp>
      <p:sp>
        <p:nvSpPr>
          <p:cNvPr id="4" name="矩形 3"/>
          <p:cNvSpPr/>
          <p:nvPr/>
        </p:nvSpPr>
        <p:spPr>
          <a:xfrm>
            <a:off x="3761910" y="2796775"/>
            <a:ext cx="1512168"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斯太尔</a:t>
            </a:r>
          </a:p>
        </p:txBody>
      </p:sp>
      <p:sp>
        <p:nvSpPr>
          <p:cNvPr id="5" name="矩形 4"/>
          <p:cNvSpPr/>
          <p:nvPr/>
        </p:nvSpPr>
        <p:spPr>
          <a:xfrm>
            <a:off x="3761910" y="636535"/>
            <a:ext cx="1512168"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硅谷天堂</a:t>
            </a:r>
            <a:endParaRPr lang="zh-CN" altLang="en-US" dirty="0"/>
          </a:p>
        </p:txBody>
      </p:sp>
      <p:sp>
        <p:nvSpPr>
          <p:cNvPr id="6" name="矩形 5"/>
          <p:cNvSpPr/>
          <p:nvPr/>
        </p:nvSpPr>
        <p:spPr>
          <a:xfrm>
            <a:off x="3761910" y="1356615"/>
            <a:ext cx="1512168"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桐盈科技</a:t>
            </a:r>
            <a:endParaRPr lang="zh-CN" altLang="en-US" dirty="0"/>
          </a:p>
        </p:txBody>
      </p:sp>
      <p:sp>
        <p:nvSpPr>
          <p:cNvPr id="7" name="矩形 6"/>
          <p:cNvSpPr/>
          <p:nvPr/>
        </p:nvSpPr>
        <p:spPr>
          <a:xfrm>
            <a:off x="3761910" y="2076695"/>
            <a:ext cx="1512168"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武汉梧桐</a:t>
            </a:r>
            <a:endParaRPr lang="zh-CN" altLang="en-US" dirty="0"/>
          </a:p>
        </p:txBody>
      </p:sp>
      <p:cxnSp>
        <p:nvCxnSpPr>
          <p:cNvPr id="8" name="直接箭头连接符 7"/>
          <p:cNvCxnSpPr>
            <a:stCxn id="5" idx="2"/>
            <a:endCxn id="6" idx="0"/>
          </p:cNvCxnSpPr>
          <p:nvPr/>
        </p:nvCxnSpPr>
        <p:spPr>
          <a:xfrm>
            <a:off x="4517994" y="924567"/>
            <a:ext cx="0" cy="432048"/>
          </a:xfrm>
          <a:prstGeom prst="straightConnector1">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a:endCxn id="7" idx="0"/>
          </p:cNvCxnSpPr>
          <p:nvPr/>
        </p:nvCxnSpPr>
        <p:spPr>
          <a:xfrm>
            <a:off x="4517994" y="1644647"/>
            <a:ext cx="0" cy="432048"/>
          </a:xfrm>
          <a:prstGeom prst="straightConnector1">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sp>
        <p:nvSpPr>
          <p:cNvPr id="10" name="TextBox 19"/>
          <p:cNvSpPr txBox="1"/>
          <p:nvPr/>
        </p:nvSpPr>
        <p:spPr>
          <a:xfrm>
            <a:off x="4553998" y="996575"/>
            <a:ext cx="792088" cy="276999"/>
          </a:xfrm>
          <a:prstGeom prst="rect">
            <a:avLst/>
          </a:prstGeom>
          <a:noFill/>
        </p:spPr>
        <p:txBody>
          <a:bodyPr wrap="square" rtlCol="0">
            <a:spAutoFit/>
          </a:bodyPr>
          <a:lstStyle/>
          <a:p>
            <a:r>
              <a:rPr lang="en-US" altLang="zh-CN" sz="1200" dirty="0"/>
              <a:t>100%</a:t>
            </a:r>
            <a:endParaRPr lang="zh-CN" altLang="en-US" sz="1200" dirty="0"/>
          </a:p>
        </p:txBody>
      </p:sp>
      <p:sp>
        <p:nvSpPr>
          <p:cNvPr id="11" name="TextBox 20"/>
          <p:cNvSpPr txBox="1"/>
          <p:nvPr/>
        </p:nvSpPr>
        <p:spPr>
          <a:xfrm>
            <a:off x="4553998" y="1716655"/>
            <a:ext cx="792088" cy="276999"/>
          </a:xfrm>
          <a:prstGeom prst="rect">
            <a:avLst/>
          </a:prstGeom>
          <a:noFill/>
        </p:spPr>
        <p:txBody>
          <a:bodyPr wrap="square" rtlCol="0">
            <a:spAutoFit/>
          </a:bodyPr>
          <a:lstStyle/>
          <a:p>
            <a:r>
              <a:rPr lang="en-US" altLang="zh-CN" sz="1200" dirty="0"/>
              <a:t>100%</a:t>
            </a:r>
            <a:endParaRPr lang="zh-CN" altLang="en-US" sz="1200" dirty="0"/>
          </a:p>
        </p:txBody>
      </p:sp>
      <p:cxnSp>
        <p:nvCxnSpPr>
          <p:cNvPr id="12" name="直接箭头连接符 11"/>
          <p:cNvCxnSpPr/>
          <p:nvPr/>
        </p:nvCxnSpPr>
        <p:spPr>
          <a:xfrm>
            <a:off x="4553998" y="2364727"/>
            <a:ext cx="0" cy="432048"/>
          </a:xfrm>
          <a:prstGeom prst="straightConnector1">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sp>
        <p:nvSpPr>
          <p:cNvPr id="13" name="TextBox 23"/>
          <p:cNvSpPr txBox="1"/>
          <p:nvPr/>
        </p:nvSpPr>
        <p:spPr>
          <a:xfrm>
            <a:off x="4517994" y="2436735"/>
            <a:ext cx="2808312" cy="276999"/>
          </a:xfrm>
          <a:prstGeom prst="rect">
            <a:avLst/>
          </a:prstGeom>
          <a:noFill/>
        </p:spPr>
        <p:txBody>
          <a:bodyPr wrap="square" rtlCol="0">
            <a:spAutoFit/>
          </a:bodyPr>
          <a:lstStyle/>
          <a:p>
            <a:r>
              <a:rPr lang="zh-CN" altLang="en-US" sz="1200" dirty="0"/>
              <a:t>股权收购支付</a:t>
            </a:r>
            <a:r>
              <a:rPr lang="en-US" altLang="zh-CN" sz="1200" dirty="0"/>
              <a:t>2.84</a:t>
            </a:r>
            <a:r>
              <a:rPr lang="zh-CN" altLang="en-US" sz="1200" dirty="0"/>
              <a:t>亿</a:t>
            </a:r>
          </a:p>
        </p:txBody>
      </p:sp>
      <p:sp>
        <p:nvSpPr>
          <p:cNvPr id="14" name="TextBox 24"/>
          <p:cNvSpPr txBox="1"/>
          <p:nvPr/>
        </p:nvSpPr>
        <p:spPr>
          <a:xfrm>
            <a:off x="3675567" y="2427443"/>
            <a:ext cx="1368152" cy="276999"/>
          </a:xfrm>
          <a:prstGeom prst="rect">
            <a:avLst/>
          </a:prstGeom>
          <a:noFill/>
        </p:spPr>
        <p:txBody>
          <a:bodyPr wrap="square" rtlCol="0">
            <a:spAutoFit/>
          </a:bodyPr>
          <a:lstStyle/>
          <a:p>
            <a:r>
              <a:rPr lang="zh-CN" altLang="en-US" sz="1200" dirty="0"/>
              <a:t>第一轮并购</a:t>
            </a:r>
          </a:p>
        </p:txBody>
      </p:sp>
      <p:cxnSp>
        <p:nvCxnSpPr>
          <p:cNvPr id="15" name="形状 26"/>
          <p:cNvCxnSpPr>
            <a:cxnSpLocks/>
            <a:stCxn id="3" idx="0"/>
          </p:cNvCxnSpPr>
          <p:nvPr/>
        </p:nvCxnSpPr>
        <p:spPr>
          <a:xfrm rot="5400000" flipH="1" flipV="1">
            <a:off x="2609782" y="1680651"/>
            <a:ext cx="576064" cy="1656184"/>
          </a:xfrm>
          <a:prstGeom prst="bentConnector2">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sp>
        <p:nvSpPr>
          <p:cNvPr id="16" name="TextBox 27"/>
          <p:cNvSpPr txBox="1"/>
          <p:nvPr/>
        </p:nvSpPr>
        <p:spPr>
          <a:xfrm>
            <a:off x="2061879" y="2011075"/>
            <a:ext cx="2232248" cy="461665"/>
          </a:xfrm>
          <a:prstGeom prst="rect">
            <a:avLst/>
          </a:prstGeom>
          <a:noFill/>
        </p:spPr>
        <p:txBody>
          <a:bodyPr wrap="square" rtlCol="0">
            <a:spAutoFit/>
          </a:bodyPr>
          <a:lstStyle/>
          <a:p>
            <a:r>
              <a:rPr lang="zh-CN" altLang="en-US" sz="1200" dirty="0"/>
              <a:t>第二轮并购</a:t>
            </a:r>
            <a:endParaRPr lang="en-US" altLang="zh-CN" sz="1200" dirty="0"/>
          </a:p>
          <a:p>
            <a:r>
              <a:rPr lang="zh-CN" altLang="en-US" sz="1200" dirty="0"/>
              <a:t>股权收购支付</a:t>
            </a:r>
            <a:r>
              <a:rPr lang="en-US" altLang="zh-CN" sz="1200" dirty="0"/>
              <a:t>5</a:t>
            </a:r>
            <a:r>
              <a:rPr lang="zh-CN" altLang="zh-CN" sz="1200" dirty="0"/>
              <a:t>亿</a:t>
            </a:r>
            <a:endParaRPr lang="zh-CN" altLang="en-US" sz="1200" dirty="0"/>
          </a:p>
        </p:txBody>
      </p:sp>
      <p:cxnSp>
        <p:nvCxnSpPr>
          <p:cNvPr id="17" name="肘形连接符 31"/>
          <p:cNvCxnSpPr>
            <a:stCxn id="3" idx="2"/>
          </p:cNvCxnSpPr>
          <p:nvPr/>
        </p:nvCxnSpPr>
        <p:spPr>
          <a:xfrm rot="5400000">
            <a:off x="899592" y="3354837"/>
            <a:ext cx="1440160" cy="900100"/>
          </a:xfrm>
          <a:prstGeom prst="bentConnector3">
            <a:avLst>
              <a:gd name="adj1" fmla="val 50000"/>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sp>
        <p:nvSpPr>
          <p:cNvPr id="18" name="TextBox 32"/>
          <p:cNvSpPr txBox="1"/>
          <p:nvPr/>
        </p:nvSpPr>
        <p:spPr>
          <a:xfrm>
            <a:off x="2105726" y="3300832"/>
            <a:ext cx="1944216" cy="276999"/>
          </a:xfrm>
          <a:prstGeom prst="rect">
            <a:avLst/>
          </a:prstGeom>
          <a:noFill/>
        </p:spPr>
        <p:txBody>
          <a:bodyPr wrap="square" rtlCol="0">
            <a:spAutoFit/>
          </a:bodyPr>
          <a:lstStyle/>
          <a:p>
            <a:r>
              <a:rPr lang="zh-CN" altLang="en-US" sz="1200" dirty="0"/>
              <a:t>定向增发</a:t>
            </a:r>
            <a:r>
              <a:rPr lang="en-US" altLang="zh-CN" sz="1200" dirty="0"/>
              <a:t>15</a:t>
            </a:r>
            <a:r>
              <a:rPr lang="zh-CN" altLang="en-US" sz="1200" dirty="0"/>
              <a:t>亿</a:t>
            </a:r>
          </a:p>
        </p:txBody>
      </p:sp>
      <p:sp>
        <p:nvSpPr>
          <p:cNvPr id="19" name="矩形 18"/>
          <p:cNvSpPr/>
          <p:nvPr/>
        </p:nvSpPr>
        <p:spPr>
          <a:xfrm>
            <a:off x="7434318" y="4524967"/>
            <a:ext cx="1296144"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恒丰投资</a:t>
            </a:r>
          </a:p>
        </p:txBody>
      </p:sp>
      <p:sp>
        <p:nvSpPr>
          <p:cNvPr id="20" name="矩形 19"/>
          <p:cNvSpPr/>
          <p:nvPr/>
        </p:nvSpPr>
        <p:spPr>
          <a:xfrm>
            <a:off x="3329862" y="4524967"/>
            <a:ext cx="1296144"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泽洺创业</a:t>
            </a:r>
          </a:p>
        </p:txBody>
      </p:sp>
      <p:sp>
        <p:nvSpPr>
          <p:cNvPr id="21" name="矩形 20"/>
          <p:cNvSpPr/>
          <p:nvPr/>
        </p:nvSpPr>
        <p:spPr>
          <a:xfrm>
            <a:off x="1961710" y="4524967"/>
            <a:ext cx="1296144"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泽瑞创业</a:t>
            </a:r>
          </a:p>
        </p:txBody>
      </p:sp>
      <p:sp>
        <p:nvSpPr>
          <p:cNvPr id="22" name="矩形 21"/>
          <p:cNvSpPr/>
          <p:nvPr/>
        </p:nvSpPr>
        <p:spPr>
          <a:xfrm>
            <a:off x="4698014" y="4524967"/>
            <a:ext cx="1296144"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贝鑫投资</a:t>
            </a:r>
          </a:p>
        </p:txBody>
      </p:sp>
      <p:cxnSp>
        <p:nvCxnSpPr>
          <p:cNvPr id="28" name="肘形连接符 63"/>
          <p:cNvCxnSpPr>
            <a:cxnSpLocks/>
            <a:stCxn id="5" idx="3"/>
            <a:endCxn id="19" idx="0"/>
          </p:cNvCxnSpPr>
          <p:nvPr/>
        </p:nvCxnSpPr>
        <p:spPr>
          <a:xfrm>
            <a:off x="5274078" y="780551"/>
            <a:ext cx="2808312" cy="3744416"/>
          </a:xfrm>
          <a:prstGeom prst="bentConnector2">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sp>
        <p:nvSpPr>
          <p:cNvPr id="29" name="TextBox 64"/>
          <p:cNvSpPr txBox="1"/>
          <p:nvPr/>
        </p:nvSpPr>
        <p:spPr>
          <a:xfrm>
            <a:off x="6570222" y="780551"/>
            <a:ext cx="1008112" cy="276999"/>
          </a:xfrm>
          <a:prstGeom prst="rect">
            <a:avLst/>
          </a:prstGeom>
          <a:noFill/>
        </p:spPr>
        <p:txBody>
          <a:bodyPr wrap="square" rtlCol="0">
            <a:spAutoFit/>
          </a:bodyPr>
          <a:lstStyle/>
          <a:p>
            <a:r>
              <a:rPr lang="en-US" altLang="zh-CN" sz="1200" dirty="0"/>
              <a:t>100%</a:t>
            </a:r>
            <a:endParaRPr lang="zh-CN" altLang="en-US" sz="1200" dirty="0"/>
          </a:p>
        </p:txBody>
      </p:sp>
      <p:sp>
        <p:nvSpPr>
          <p:cNvPr id="30" name="矩形 29"/>
          <p:cNvSpPr/>
          <p:nvPr/>
        </p:nvSpPr>
        <p:spPr>
          <a:xfrm>
            <a:off x="6066166" y="4524967"/>
            <a:ext cx="1296144" cy="288032"/>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理瑞投资</a:t>
            </a:r>
          </a:p>
        </p:txBody>
      </p:sp>
      <p:sp>
        <p:nvSpPr>
          <p:cNvPr id="31" name="TextBox 69"/>
          <p:cNvSpPr txBox="1"/>
          <p:nvPr/>
        </p:nvSpPr>
        <p:spPr>
          <a:xfrm>
            <a:off x="413538" y="2977666"/>
            <a:ext cx="936104" cy="461665"/>
          </a:xfrm>
          <a:prstGeom prst="rect">
            <a:avLst/>
          </a:prstGeom>
          <a:noFill/>
        </p:spPr>
        <p:txBody>
          <a:bodyPr wrap="square" rtlCol="0">
            <a:spAutoFit/>
          </a:bodyPr>
          <a:lstStyle/>
          <a:p>
            <a:r>
              <a:rPr lang="zh-CN" altLang="en-US" sz="1200" dirty="0"/>
              <a:t>控股</a:t>
            </a:r>
            <a:r>
              <a:rPr lang="en-US" altLang="zh-CN" sz="1200" dirty="0"/>
              <a:t>15.21%</a:t>
            </a:r>
            <a:endParaRPr lang="zh-CN" altLang="en-US" sz="1200" dirty="0"/>
          </a:p>
        </p:txBody>
      </p:sp>
      <p:cxnSp>
        <p:nvCxnSpPr>
          <p:cNvPr id="32" name="形状 71"/>
          <p:cNvCxnSpPr>
            <a:cxnSpLocks/>
            <a:stCxn id="2" idx="1"/>
            <a:endCxn id="3" idx="1"/>
          </p:cNvCxnSpPr>
          <p:nvPr/>
        </p:nvCxnSpPr>
        <p:spPr>
          <a:xfrm rot="10800000" flipH="1">
            <a:off x="630070" y="2940791"/>
            <a:ext cx="683568" cy="1728192"/>
          </a:xfrm>
          <a:prstGeom prst="bentConnector3">
            <a:avLst>
              <a:gd name="adj1" fmla="val -33442"/>
            </a:avLst>
          </a:prstGeom>
          <a:ln w="12700">
            <a:solidFill>
              <a:srgbClr val="354B5E"/>
            </a:solidFill>
            <a:tailEnd type="arrow"/>
          </a:ln>
        </p:spPr>
        <p:style>
          <a:lnRef idx="1">
            <a:schemeClr val="accent1"/>
          </a:lnRef>
          <a:fillRef idx="0">
            <a:schemeClr val="accent1"/>
          </a:fillRef>
          <a:effectRef idx="0">
            <a:schemeClr val="accent1"/>
          </a:effectRef>
          <a:fontRef idx="minor">
            <a:schemeClr val="tx1"/>
          </a:fontRef>
        </p:style>
      </p:cxnSp>
      <p:cxnSp>
        <p:nvCxnSpPr>
          <p:cNvPr id="39" name="连接符: 肘形 38"/>
          <p:cNvCxnSpPr>
            <a:stCxn id="3" idx="2"/>
            <a:endCxn id="21" idx="0"/>
          </p:cNvCxnSpPr>
          <p:nvPr/>
        </p:nvCxnSpPr>
        <p:spPr>
          <a:xfrm rot="16200000" flipH="1">
            <a:off x="1619672" y="3534857"/>
            <a:ext cx="1440160" cy="540060"/>
          </a:xfrm>
          <a:prstGeom prst="bentConnector3">
            <a:avLst/>
          </a:prstGeom>
          <a:ln w="12700">
            <a:solidFill>
              <a:srgbClr val="354B5E"/>
            </a:solidFill>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p:cNvCxnSpPr>
            <a:stCxn id="3" idx="2"/>
            <a:endCxn id="20" idx="0"/>
          </p:cNvCxnSpPr>
          <p:nvPr/>
        </p:nvCxnSpPr>
        <p:spPr>
          <a:xfrm rot="16200000" flipH="1">
            <a:off x="2303748" y="2850781"/>
            <a:ext cx="1440160" cy="1908212"/>
          </a:xfrm>
          <a:prstGeom prst="bentConnector3">
            <a:avLst/>
          </a:prstGeom>
          <a:ln w="12700">
            <a:solidFill>
              <a:srgbClr val="354B5E"/>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连接符: 肘形 42"/>
          <p:cNvCxnSpPr>
            <a:stCxn id="3" idx="2"/>
            <a:endCxn id="22" idx="0"/>
          </p:cNvCxnSpPr>
          <p:nvPr/>
        </p:nvCxnSpPr>
        <p:spPr>
          <a:xfrm rot="16200000" flipH="1">
            <a:off x="2987824" y="2166705"/>
            <a:ext cx="1440160" cy="3276364"/>
          </a:xfrm>
          <a:prstGeom prst="bentConnector3">
            <a:avLst/>
          </a:prstGeom>
          <a:ln w="12700">
            <a:solidFill>
              <a:srgbClr val="354B5E"/>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p:cNvCxnSpPr>
            <a:stCxn id="3" idx="2"/>
            <a:endCxn id="30" idx="0"/>
          </p:cNvCxnSpPr>
          <p:nvPr/>
        </p:nvCxnSpPr>
        <p:spPr>
          <a:xfrm rot="16200000" flipH="1">
            <a:off x="3671900" y="1482629"/>
            <a:ext cx="1440160" cy="4644516"/>
          </a:xfrm>
          <a:prstGeom prst="bentConnector3">
            <a:avLst/>
          </a:prstGeom>
          <a:ln w="12700">
            <a:solidFill>
              <a:srgbClr val="354B5E"/>
            </a:solidFill>
            <a:tailEnd type="triangle"/>
          </a:ln>
        </p:spPr>
        <p:style>
          <a:lnRef idx="1">
            <a:schemeClr val="accent1"/>
          </a:lnRef>
          <a:fillRef idx="0">
            <a:schemeClr val="accent1"/>
          </a:fillRef>
          <a:effectRef idx="0">
            <a:schemeClr val="accent1"/>
          </a:effectRef>
          <a:fontRef idx="minor">
            <a:schemeClr val="tx1"/>
          </a:fontRef>
        </p:style>
      </p:cxnSp>
      <p:cxnSp>
        <p:nvCxnSpPr>
          <p:cNvPr id="47" name="连接符: 肘形 46"/>
          <p:cNvCxnSpPr>
            <a:stCxn id="3" idx="2"/>
            <a:endCxn id="19" idx="0"/>
          </p:cNvCxnSpPr>
          <p:nvPr/>
        </p:nvCxnSpPr>
        <p:spPr>
          <a:xfrm rot="16200000" flipH="1">
            <a:off x="4355976" y="798553"/>
            <a:ext cx="1440160" cy="6012668"/>
          </a:xfrm>
          <a:prstGeom prst="bentConnector3">
            <a:avLst/>
          </a:prstGeom>
          <a:ln w="12700">
            <a:solidFill>
              <a:srgbClr val="354B5E"/>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29992530"/>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6" name="组合 305"/>
          <p:cNvGrpSpPr/>
          <p:nvPr/>
        </p:nvGrpSpPr>
        <p:grpSpPr>
          <a:xfrm>
            <a:off x="476545" y="-505431"/>
            <a:ext cx="8872448" cy="6255694"/>
            <a:chOff x="-420688" y="-312738"/>
            <a:chExt cx="8701089" cy="8296275"/>
          </a:xfrm>
          <a:solidFill>
            <a:srgbClr val="E86262"/>
          </a:solidFill>
        </p:grpSpPr>
        <p:grpSp>
          <p:nvGrpSpPr>
            <p:cNvPr id="307" name="Group 205"/>
            <p:cNvGrpSpPr/>
            <p:nvPr/>
          </p:nvGrpSpPr>
          <p:grpSpPr bwMode="auto">
            <a:xfrm>
              <a:off x="-420688" y="-312738"/>
              <a:ext cx="8701089" cy="8296275"/>
              <a:chOff x="-265" y="-197"/>
              <a:chExt cx="5481" cy="5226"/>
            </a:xfrm>
            <a:grpFill/>
          </p:grpSpPr>
          <p:sp>
            <p:nvSpPr>
              <p:cNvPr id="333" name="Line 5"/>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Line 6"/>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7"/>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8"/>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9"/>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10"/>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11"/>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12"/>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13"/>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14"/>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15"/>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Line 16"/>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Line 17"/>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18"/>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19"/>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20"/>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21"/>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22"/>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23"/>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24"/>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25"/>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Line 26"/>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Line 27"/>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Line 28"/>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Line 29"/>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Line 30"/>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Line 31"/>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32"/>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33"/>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34"/>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35"/>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Line 36"/>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Line 37"/>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38"/>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39"/>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40"/>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41"/>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42"/>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43"/>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Freeform 44"/>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Freeform 45"/>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46"/>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47"/>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Freeform 49"/>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Freeform 50"/>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52"/>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Line 53"/>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Line 54"/>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55"/>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56"/>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57"/>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58"/>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59"/>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60"/>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61"/>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62"/>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63"/>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64"/>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65"/>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66"/>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67"/>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68"/>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69"/>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70"/>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71"/>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72"/>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73"/>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74"/>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75"/>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76"/>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77"/>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78"/>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79"/>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80"/>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81"/>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82"/>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83"/>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84"/>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85"/>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86"/>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87"/>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88"/>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89"/>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90"/>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91"/>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92"/>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93"/>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Line 94"/>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Line 95"/>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96"/>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97"/>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98"/>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Line 99"/>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Line 100"/>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101"/>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102"/>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103"/>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04"/>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05"/>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06"/>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07"/>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Freeform 108"/>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7" name="Freeform 109"/>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10"/>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11"/>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12"/>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13"/>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14"/>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15"/>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16"/>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17"/>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18"/>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19"/>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20"/>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21"/>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22"/>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23"/>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24"/>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25"/>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26"/>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127"/>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128"/>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29"/>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30"/>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31"/>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32"/>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33"/>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34"/>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35"/>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36"/>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37"/>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38"/>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39"/>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40"/>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41"/>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42"/>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43"/>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44"/>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45"/>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46"/>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47"/>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48"/>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49"/>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150"/>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151"/>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152"/>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153"/>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154"/>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3" name="Freeform 155"/>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4" name="Freeform 156"/>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5" name="Freeform 157"/>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6" name="Rectangle 158"/>
              <p:cNvSpPr>
                <a:spLocks noChangeArrowheads="1"/>
              </p:cNvSpPr>
              <p:nvPr/>
            </p:nvSpPr>
            <p:spPr bwMode="auto">
              <a:xfrm>
                <a:off x="-7" y="1663"/>
                <a:ext cx="1" cy="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7" name="Freeform 159"/>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8" name="Freeform 160"/>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9" name="Freeform 161"/>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0" name="Freeform 162"/>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1" name="Freeform 163"/>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2" name="Freeform 164"/>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3" name="Freeform 165"/>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4" name="Freeform 166"/>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5" name="Freeform 167"/>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6" name="Freeform 168"/>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7" name="Freeform 169"/>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8" name="Freeform 170"/>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9" name="Freeform 171"/>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0" name="Freeform 172"/>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1" name="Freeform 173"/>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2" name="Freeform 174"/>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3" name="Freeform 175"/>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4" name="Freeform 176"/>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5" name="Freeform 177"/>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6" name="Freeform 178"/>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7" name="Freeform 179"/>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8" name="Freeform 180"/>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9" name="Freeform 181"/>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0" name="Freeform 182"/>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1" name="Freeform 183"/>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2" name="Freeform 184"/>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3" name="Freeform 185"/>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4" name="Freeform 186"/>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5" name="Freeform 187"/>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6" name="Freeform 188"/>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7"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8" name="Freeform 190"/>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9" name="Freeform 191"/>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0"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1" name="Freeform 193"/>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2" name="Freeform 194"/>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3" name="Freeform 195"/>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4" name="Freeform 196"/>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5" name="Freeform 197"/>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6" name="Freeform 198"/>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7" name="Freeform 199"/>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8" name="Freeform 200"/>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9" name="Freeform 201"/>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0" name="Freeform 202"/>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1" name="Freeform 203"/>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2" name="Freeform 204"/>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08" name="Freeform 206"/>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Freeform 207"/>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208"/>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209"/>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210"/>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211"/>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Freeform 212"/>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Freeform 213"/>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214"/>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215"/>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216"/>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217"/>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218"/>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219"/>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220"/>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221"/>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222"/>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223"/>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224"/>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225"/>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226"/>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227"/>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228"/>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Freeform 229"/>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Freeform 230"/>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3199348" y="996575"/>
            <a:ext cx="2745305" cy="2745305"/>
          </a:xfrm>
          <a:prstGeom prst="ellipse">
            <a:avLst/>
          </a:prstGeom>
          <a:noFill/>
          <a:ln>
            <a:solidFill>
              <a:srgbClr val="354B5E"/>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椭圆 2"/>
          <p:cNvSpPr/>
          <p:nvPr/>
        </p:nvSpPr>
        <p:spPr>
          <a:xfrm>
            <a:off x="589058" y="996575"/>
            <a:ext cx="2745305" cy="2745305"/>
          </a:xfrm>
          <a:prstGeom prst="ellipse">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3"/>
          <p:cNvSpPr/>
          <p:nvPr/>
        </p:nvSpPr>
        <p:spPr>
          <a:xfrm>
            <a:off x="956186" y="1833204"/>
            <a:ext cx="2159621" cy="1600438"/>
          </a:xfrm>
          <a:prstGeom prst="rect">
            <a:avLst/>
          </a:prstGeom>
        </p:spPr>
        <p:txBody>
          <a:bodyPr wrap="square">
            <a:spAutoFit/>
          </a:bodyPr>
          <a:lstStyle/>
          <a:p>
            <a:r>
              <a:rPr lang="zh-CN" altLang="zh-CN" sz="1400" dirty="0">
                <a:latin typeface="+mn-ea"/>
              </a:rPr>
              <a:t>规避了上市公司跨境并购的各种障碍</a:t>
            </a:r>
          </a:p>
          <a:p>
            <a:r>
              <a:rPr lang="zh-CN" altLang="zh-CN" sz="1400" dirty="0">
                <a:latin typeface="+mn-ea"/>
              </a:rPr>
              <a:t>避免上市公司重大资产重组的审核</a:t>
            </a:r>
          </a:p>
          <a:p>
            <a:r>
              <a:rPr lang="zh-CN" altLang="zh-CN" sz="1400" dirty="0">
                <a:latin typeface="+mn-ea"/>
              </a:rPr>
              <a:t>成功规避要约收购义务</a:t>
            </a:r>
            <a:endParaRPr lang="en-US" altLang="zh-CN" sz="1400" dirty="0">
              <a:latin typeface="+mn-ea"/>
            </a:endParaRPr>
          </a:p>
          <a:p>
            <a:r>
              <a:rPr lang="zh-CN" altLang="en-US" sz="1400" dirty="0">
                <a:latin typeface="+mn-ea"/>
              </a:rPr>
              <a:t>避免</a:t>
            </a:r>
            <a:r>
              <a:rPr lang="zh-CN" altLang="zh-CN" sz="1400" dirty="0">
                <a:latin typeface="+mn-ea"/>
              </a:rPr>
              <a:t>资产置换和借壳上市</a:t>
            </a:r>
            <a:r>
              <a:rPr lang="zh-CN" altLang="en-US" sz="1400" dirty="0">
                <a:latin typeface="+mn-ea"/>
              </a:rPr>
              <a:t>的风险</a:t>
            </a:r>
            <a:endParaRPr lang="zh-CN" altLang="zh-CN" sz="1400" dirty="0">
              <a:latin typeface="+mn-ea"/>
            </a:endParaRPr>
          </a:p>
        </p:txBody>
      </p:sp>
      <p:sp>
        <p:nvSpPr>
          <p:cNvPr id="5" name="矩形 4"/>
          <p:cNvSpPr/>
          <p:nvPr/>
        </p:nvSpPr>
        <p:spPr>
          <a:xfrm>
            <a:off x="1541242" y="1473966"/>
            <a:ext cx="800219" cy="338554"/>
          </a:xfrm>
          <a:prstGeom prst="rect">
            <a:avLst/>
          </a:prstGeom>
        </p:spPr>
        <p:txBody>
          <a:bodyPr wrap="none">
            <a:spAutoFit/>
          </a:bodyPr>
          <a:lstStyle/>
          <a:p>
            <a:pPr lvl="0" algn="ctr"/>
            <a:r>
              <a:rPr lang="zh-CN" altLang="en-US" sz="1600" b="1" dirty="0">
                <a:solidFill>
                  <a:srgbClr val="354B5E"/>
                </a:solidFill>
              </a:rPr>
              <a:t>亮点一</a:t>
            </a:r>
          </a:p>
        </p:txBody>
      </p:sp>
      <p:sp>
        <p:nvSpPr>
          <p:cNvPr id="6" name="矩形 5"/>
          <p:cNvSpPr/>
          <p:nvPr/>
        </p:nvSpPr>
        <p:spPr>
          <a:xfrm>
            <a:off x="3492190" y="1929919"/>
            <a:ext cx="2159621" cy="523220"/>
          </a:xfrm>
          <a:prstGeom prst="rect">
            <a:avLst/>
          </a:prstGeom>
        </p:spPr>
        <p:txBody>
          <a:bodyPr wrap="square">
            <a:spAutoFit/>
          </a:bodyPr>
          <a:lstStyle/>
          <a:p>
            <a:pPr algn="ctr"/>
            <a:r>
              <a:rPr lang="en-US" altLang="zh-CN" sz="1400" dirty="0">
                <a:latin typeface="+mn-ea"/>
              </a:rPr>
              <a:t>PE</a:t>
            </a:r>
            <a:r>
              <a:rPr lang="zh-CN" altLang="zh-CN" sz="1400" dirty="0">
                <a:latin typeface="+mn-ea"/>
              </a:rPr>
              <a:t>放弃提案权、表决权，英达钢构成为控股股东</a:t>
            </a:r>
            <a:endParaRPr lang="zh-CN" altLang="en-US" sz="1400" dirty="0">
              <a:latin typeface="+mn-ea"/>
            </a:endParaRPr>
          </a:p>
        </p:txBody>
      </p:sp>
      <p:sp>
        <p:nvSpPr>
          <p:cNvPr id="7" name="矩形 6"/>
          <p:cNvSpPr/>
          <p:nvPr/>
        </p:nvSpPr>
        <p:spPr>
          <a:xfrm>
            <a:off x="4171891" y="1536635"/>
            <a:ext cx="800220" cy="338554"/>
          </a:xfrm>
          <a:prstGeom prst="rect">
            <a:avLst/>
          </a:prstGeom>
        </p:spPr>
        <p:txBody>
          <a:bodyPr wrap="none">
            <a:spAutoFit/>
          </a:bodyPr>
          <a:lstStyle/>
          <a:p>
            <a:pPr lvl="0" algn="ctr"/>
            <a:r>
              <a:rPr lang="zh-CN" altLang="en-US" sz="1600" b="1" dirty="0">
                <a:solidFill>
                  <a:srgbClr val="354B5E"/>
                </a:solidFill>
              </a:rPr>
              <a:t>亮点二</a:t>
            </a:r>
          </a:p>
        </p:txBody>
      </p:sp>
      <p:sp>
        <p:nvSpPr>
          <p:cNvPr id="8" name="椭圆 7"/>
          <p:cNvSpPr/>
          <p:nvPr/>
        </p:nvSpPr>
        <p:spPr>
          <a:xfrm>
            <a:off x="5809638" y="996575"/>
            <a:ext cx="2745305" cy="2745305"/>
          </a:xfrm>
          <a:prstGeom prst="ellipse">
            <a:avLst/>
          </a:prstGeom>
          <a:noFill/>
          <a:ln>
            <a:solidFill>
              <a:srgbClr val="354B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a:off x="6102480" y="1929919"/>
            <a:ext cx="2159621" cy="307777"/>
          </a:xfrm>
          <a:prstGeom prst="rect">
            <a:avLst/>
          </a:prstGeom>
        </p:spPr>
        <p:txBody>
          <a:bodyPr wrap="square">
            <a:spAutoFit/>
          </a:bodyPr>
          <a:lstStyle/>
          <a:p>
            <a:pPr algn="ctr"/>
            <a:r>
              <a:rPr lang="zh-CN" altLang="zh-CN" sz="1400" dirty="0">
                <a:latin typeface="+mn-ea"/>
              </a:rPr>
              <a:t>全球性视野的战略部署</a:t>
            </a:r>
            <a:endParaRPr lang="zh-CN" altLang="en-US" sz="1400" dirty="0">
              <a:latin typeface="+mn-ea"/>
            </a:endParaRPr>
          </a:p>
        </p:txBody>
      </p:sp>
      <p:sp>
        <p:nvSpPr>
          <p:cNvPr id="10" name="矩形 9"/>
          <p:cNvSpPr/>
          <p:nvPr/>
        </p:nvSpPr>
        <p:spPr>
          <a:xfrm>
            <a:off x="6782181" y="1536635"/>
            <a:ext cx="800219" cy="338554"/>
          </a:xfrm>
          <a:prstGeom prst="rect">
            <a:avLst/>
          </a:prstGeom>
        </p:spPr>
        <p:txBody>
          <a:bodyPr wrap="none">
            <a:spAutoFit/>
          </a:bodyPr>
          <a:lstStyle/>
          <a:p>
            <a:pPr lvl="0" algn="ctr"/>
            <a:r>
              <a:rPr lang="zh-CN" altLang="en-US" sz="1600" b="1" dirty="0">
                <a:solidFill>
                  <a:srgbClr val="354B5E"/>
                </a:solidFill>
              </a:rPr>
              <a:t>亮点三</a:t>
            </a:r>
          </a:p>
        </p:txBody>
      </p:sp>
      <p:sp>
        <p:nvSpPr>
          <p:cNvPr id="11" name="椭圆 10"/>
          <p:cNvSpPr/>
          <p:nvPr/>
        </p:nvSpPr>
        <p:spPr>
          <a:xfrm>
            <a:off x="757672" y="1232697"/>
            <a:ext cx="393948" cy="3939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p:cNvSpPr/>
          <p:nvPr/>
        </p:nvSpPr>
        <p:spPr>
          <a:xfrm>
            <a:off x="3367962" y="1232697"/>
            <a:ext cx="393948" cy="3939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2</a:t>
            </a:r>
            <a:endParaRPr lang="zh-CN" altLang="en-US"/>
          </a:p>
        </p:txBody>
      </p:sp>
      <p:sp>
        <p:nvSpPr>
          <p:cNvPr id="13" name="椭圆 12"/>
          <p:cNvSpPr/>
          <p:nvPr/>
        </p:nvSpPr>
        <p:spPr>
          <a:xfrm>
            <a:off x="5978252" y="1232697"/>
            <a:ext cx="393948" cy="393948"/>
          </a:xfrm>
          <a:prstGeom prst="ellips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a:t>
            </a:r>
            <a:endParaRPr lang="zh-CN" altLang="en-US"/>
          </a:p>
        </p:txBody>
      </p:sp>
    </p:spTree>
    <p:extLst>
      <p:ext uri="{BB962C8B-B14F-4D97-AF65-F5344CB8AC3E}">
        <p14:creationId xmlns="" xmlns:p14="http://schemas.microsoft.com/office/powerpoint/2010/main" val="1491497692"/>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五边形 4"/>
          <p:cNvSpPr/>
          <p:nvPr/>
        </p:nvSpPr>
        <p:spPr>
          <a:xfrm>
            <a:off x="926595" y="546525"/>
            <a:ext cx="2016224" cy="2160240"/>
          </a:xfrm>
          <a:prstGeom prst="homePlate">
            <a:avLst/>
          </a:prstGeom>
          <a:solidFill>
            <a:srgbClr val="E8626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优势互补</a:t>
            </a:r>
          </a:p>
        </p:txBody>
      </p:sp>
      <p:sp>
        <p:nvSpPr>
          <p:cNvPr id="3" name="五边形 6"/>
          <p:cNvSpPr/>
          <p:nvPr/>
        </p:nvSpPr>
        <p:spPr>
          <a:xfrm>
            <a:off x="926595" y="2922789"/>
            <a:ext cx="2016224" cy="2088232"/>
          </a:xfrm>
          <a:prstGeom prst="homePlate">
            <a:avLst/>
          </a:prstGeom>
          <a:solidFill>
            <a:srgbClr val="E8626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弥补行业短板</a:t>
            </a:r>
            <a:endParaRPr lang="zh-CN" altLang="en-US" dirty="0"/>
          </a:p>
        </p:txBody>
      </p:sp>
      <p:sp>
        <p:nvSpPr>
          <p:cNvPr id="4" name="燕尾形 7"/>
          <p:cNvSpPr/>
          <p:nvPr/>
        </p:nvSpPr>
        <p:spPr>
          <a:xfrm>
            <a:off x="2366755" y="546525"/>
            <a:ext cx="6264696" cy="2160240"/>
          </a:xfrm>
          <a:prstGeom prst="chevron">
            <a:avLst/>
          </a:prstGeom>
          <a:solidFill>
            <a:srgbClr val="354B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从上市公司来看，一举甩开原本已进入衰退期的主营业务，成功转型柴油发动机制造商</a:t>
            </a:r>
          </a:p>
          <a:p>
            <a:r>
              <a:rPr lang="zh-CN" altLang="zh-CN" dirty="0"/>
              <a:t>从</a:t>
            </a:r>
            <a:r>
              <a:rPr lang="zh-CN" altLang="en-US" dirty="0"/>
              <a:t>斯太尔</a:t>
            </a:r>
            <a:r>
              <a:rPr lang="zh-CN" altLang="zh-CN" dirty="0"/>
              <a:t>来看，可以潜心开发技术，无需担心产能不足、销售渠道陌生</a:t>
            </a:r>
            <a:r>
              <a:rPr lang="zh-CN" altLang="en-US" dirty="0"/>
              <a:t>的</a:t>
            </a:r>
            <a:r>
              <a:rPr lang="zh-CN" altLang="zh-CN" dirty="0"/>
              <a:t>问题</a:t>
            </a:r>
            <a:endParaRPr lang="en-US" altLang="zh-CN" dirty="0"/>
          </a:p>
          <a:p>
            <a:r>
              <a:rPr lang="zh-CN" altLang="zh-CN" dirty="0" smtClean="0"/>
              <a:t>国外</a:t>
            </a:r>
            <a:r>
              <a:rPr lang="zh-CN" altLang="zh-CN" dirty="0"/>
              <a:t>先进技术</a:t>
            </a:r>
            <a:r>
              <a:rPr lang="zh-CN" altLang="en-US" dirty="0"/>
              <a:t>和</a:t>
            </a:r>
            <a:r>
              <a:rPr lang="zh-CN" altLang="zh-CN" dirty="0"/>
              <a:t>国内企业在产能和</a:t>
            </a:r>
            <a:r>
              <a:rPr lang="zh-CN" altLang="zh-CN" dirty="0" smtClean="0"/>
              <a:t>营销的</a:t>
            </a:r>
            <a:r>
              <a:rPr lang="zh-CN" altLang="zh-CN" dirty="0"/>
              <a:t>优势</a:t>
            </a:r>
            <a:r>
              <a:rPr lang="zh-CN" altLang="en-US" dirty="0"/>
              <a:t>结合</a:t>
            </a:r>
            <a:endParaRPr lang="zh-CN" altLang="en-US" dirty="0">
              <a:solidFill>
                <a:schemeClr val="tx1"/>
              </a:solidFill>
            </a:endParaRPr>
          </a:p>
        </p:txBody>
      </p:sp>
      <p:sp>
        <p:nvSpPr>
          <p:cNvPr id="5" name="燕尾形 8"/>
          <p:cNvSpPr/>
          <p:nvPr/>
        </p:nvSpPr>
        <p:spPr>
          <a:xfrm>
            <a:off x="2366755" y="2922789"/>
            <a:ext cx="6264696" cy="2088232"/>
          </a:xfrm>
          <a:prstGeom prst="chevron">
            <a:avLst/>
          </a:prstGeom>
          <a:solidFill>
            <a:srgbClr val="354B5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smtClean="0"/>
              <a:t>中国</a:t>
            </a:r>
            <a:r>
              <a:rPr lang="zh-CN" altLang="zh-CN" dirty="0"/>
              <a:t>柴油发动机技术</a:t>
            </a:r>
            <a:r>
              <a:rPr lang="zh-CN" altLang="zh-CN" dirty="0" smtClean="0"/>
              <a:t>落后</a:t>
            </a:r>
            <a:r>
              <a:rPr lang="zh-CN" altLang="en-US" dirty="0" smtClean="0"/>
              <a:t>，</a:t>
            </a:r>
            <a:r>
              <a:rPr lang="zh-CN" altLang="zh-CN" dirty="0" smtClean="0"/>
              <a:t>博</a:t>
            </a:r>
            <a:r>
              <a:rPr lang="zh-CN" altLang="zh-CN" dirty="0"/>
              <a:t>盈投资并购斯太尔之后，以技术研发为导向，将国际一流技术与国内过剩产能融合，有望有效弥补行业短板。</a:t>
            </a:r>
          </a:p>
        </p:txBody>
      </p:sp>
    </p:spTree>
    <p:extLst>
      <p:ext uri="{BB962C8B-B14F-4D97-AF65-F5344CB8AC3E}">
        <p14:creationId xmlns="" xmlns:p14="http://schemas.microsoft.com/office/powerpoint/2010/main" val="2225177670"/>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5580111" y="276495"/>
            <a:ext cx="2547283" cy="1872208"/>
          </a:xfrm>
          <a:prstGeom prst="rect">
            <a:avLst/>
          </a:prstGeom>
          <a:solidFill>
            <a:srgbClr val="F2F2F2"/>
          </a:solidFill>
          <a:ln>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右箭头 2"/>
          <p:cNvSpPr/>
          <p:nvPr/>
        </p:nvSpPr>
        <p:spPr>
          <a:xfrm>
            <a:off x="3131840" y="636535"/>
            <a:ext cx="2376264" cy="1296144"/>
          </a:xfrm>
          <a:prstGeom prst="rightArrow">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上市公司的资产整合能力薄弱</a:t>
            </a:r>
          </a:p>
        </p:txBody>
      </p:sp>
      <p:sp>
        <p:nvSpPr>
          <p:cNvPr id="3" name="右箭头 3"/>
          <p:cNvSpPr/>
          <p:nvPr/>
        </p:nvSpPr>
        <p:spPr>
          <a:xfrm>
            <a:off x="3131840" y="2220711"/>
            <a:ext cx="2376264" cy="1296144"/>
          </a:xfrm>
          <a:prstGeom prst="rightArrow">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夸大的业务承诺</a:t>
            </a:r>
          </a:p>
        </p:txBody>
      </p:sp>
      <p:sp>
        <p:nvSpPr>
          <p:cNvPr id="4" name="右箭头 4"/>
          <p:cNvSpPr/>
          <p:nvPr/>
        </p:nvSpPr>
        <p:spPr>
          <a:xfrm>
            <a:off x="3131840" y="3732879"/>
            <a:ext cx="2376264" cy="1296144"/>
          </a:xfrm>
          <a:prstGeom prst="rightArrow">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财务预期不到位</a:t>
            </a:r>
          </a:p>
        </p:txBody>
      </p:sp>
      <p:sp>
        <p:nvSpPr>
          <p:cNvPr id="6" name="圆角矩形 6"/>
          <p:cNvSpPr/>
          <p:nvPr/>
        </p:nvSpPr>
        <p:spPr>
          <a:xfrm>
            <a:off x="898900" y="2531154"/>
            <a:ext cx="1656184" cy="576064"/>
          </a:xfrm>
          <a:prstGeom prst="round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存在的疑虑</a:t>
            </a:r>
          </a:p>
        </p:txBody>
      </p:sp>
      <p:sp>
        <p:nvSpPr>
          <p:cNvPr id="7" name="圆角矩形 8"/>
          <p:cNvSpPr/>
          <p:nvPr/>
        </p:nvSpPr>
        <p:spPr>
          <a:xfrm>
            <a:off x="5652120" y="348503"/>
            <a:ext cx="2304256" cy="504056"/>
          </a:xfrm>
          <a:prstGeom prst="round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产业整合的计划不充分</a:t>
            </a:r>
            <a:endParaRPr lang="zh-CN" altLang="en-US" sz="1600" dirty="0"/>
          </a:p>
        </p:txBody>
      </p:sp>
      <p:sp>
        <p:nvSpPr>
          <p:cNvPr id="8" name="圆角矩形 9"/>
          <p:cNvSpPr/>
          <p:nvPr/>
        </p:nvSpPr>
        <p:spPr>
          <a:xfrm>
            <a:off x="5652120" y="960571"/>
            <a:ext cx="2304256" cy="504056"/>
          </a:xfrm>
          <a:prstGeom prst="round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产业整合受到限制</a:t>
            </a:r>
            <a:endParaRPr lang="zh-CN" altLang="en-US" sz="1600" dirty="0"/>
          </a:p>
        </p:txBody>
      </p:sp>
      <p:sp>
        <p:nvSpPr>
          <p:cNvPr id="9" name="圆角矩形 10"/>
          <p:cNvSpPr/>
          <p:nvPr/>
        </p:nvSpPr>
        <p:spPr>
          <a:xfrm>
            <a:off x="5652120" y="1572639"/>
            <a:ext cx="2304256" cy="504056"/>
          </a:xfrm>
          <a:prstGeom prst="round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600" dirty="0"/>
              <a:t>沟通和地域障碍</a:t>
            </a:r>
            <a:endParaRPr lang="zh-CN" altLang="en-US" sz="1600" dirty="0"/>
          </a:p>
        </p:txBody>
      </p:sp>
      <p:sp>
        <p:nvSpPr>
          <p:cNvPr id="11" name="左大括号 10"/>
          <p:cNvSpPr/>
          <p:nvPr/>
        </p:nvSpPr>
        <p:spPr>
          <a:xfrm>
            <a:off x="2651325" y="946978"/>
            <a:ext cx="288032" cy="3744416"/>
          </a:xfrm>
          <a:prstGeom prst="leftBrace">
            <a:avLst/>
          </a:prstGeom>
          <a:ln w="19050">
            <a:solidFill>
              <a:srgbClr val="354B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151805710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虚尾箭头 4"/>
          <p:cNvSpPr/>
          <p:nvPr/>
        </p:nvSpPr>
        <p:spPr>
          <a:xfrm>
            <a:off x="431540" y="2067694"/>
            <a:ext cx="1619672" cy="1152128"/>
          </a:xfrm>
          <a:prstGeom prst="stripedRightArrow">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股价反应</a:t>
            </a:r>
          </a:p>
        </p:txBody>
      </p:sp>
      <p:sp>
        <p:nvSpPr>
          <p:cNvPr id="3" name="五边形 5"/>
          <p:cNvSpPr/>
          <p:nvPr/>
        </p:nvSpPr>
        <p:spPr>
          <a:xfrm>
            <a:off x="4256965" y="411510"/>
            <a:ext cx="4680520" cy="2232248"/>
          </a:xfrm>
          <a:prstGeom prst="homePlat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p>
          <a:p>
            <a:r>
              <a:rPr lang="zh-CN" altLang="zh-CN" dirty="0"/>
              <a:t>在</a:t>
            </a:r>
            <a:r>
              <a:rPr lang="en-US" altLang="zh-CN" dirty="0"/>
              <a:t> 2012 </a:t>
            </a:r>
            <a:r>
              <a:rPr lang="zh-CN" altLang="zh-CN" dirty="0"/>
              <a:t>年</a:t>
            </a:r>
            <a:r>
              <a:rPr lang="en-US" altLang="zh-CN" dirty="0"/>
              <a:t> 7 </a:t>
            </a:r>
            <a:r>
              <a:rPr lang="zh-CN" altLang="zh-CN" dirty="0"/>
              <a:t>月</a:t>
            </a:r>
            <a:r>
              <a:rPr lang="en-US" altLang="zh-CN" dirty="0"/>
              <a:t> 6 </a:t>
            </a:r>
            <a:r>
              <a:rPr lang="zh-CN" altLang="zh-CN" dirty="0"/>
              <a:t>日公司发布非公开发行</a:t>
            </a:r>
            <a:r>
              <a:rPr lang="en-US" altLang="zh-CN" dirty="0"/>
              <a:t> A </a:t>
            </a:r>
            <a:r>
              <a:rPr lang="zh-CN" altLang="zh-CN" dirty="0"/>
              <a:t>股及并购方案的公告后，</a:t>
            </a:r>
            <a:r>
              <a:rPr lang="zh-CN" altLang="en-US" dirty="0"/>
              <a:t>公司</a:t>
            </a:r>
            <a:r>
              <a:rPr lang="zh-CN" altLang="zh-CN" dirty="0"/>
              <a:t>进入了</a:t>
            </a:r>
            <a:r>
              <a:rPr lang="en-US" altLang="zh-CN" dirty="0"/>
              <a:t>4</a:t>
            </a:r>
            <a:r>
              <a:rPr lang="zh-CN" altLang="zh-CN" dirty="0"/>
              <a:t>个多月的停牌</a:t>
            </a:r>
            <a:r>
              <a:rPr lang="zh-CN" altLang="en-US" dirty="0"/>
              <a:t>，</a:t>
            </a:r>
            <a:r>
              <a:rPr lang="zh-CN" altLang="zh-CN" dirty="0"/>
              <a:t>直到</a:t>
            </a:r>
            <a:r>
              <a:rPr lang="en-US" altLang="zh-CN" dirty="0"/>
              <a:t> 2012 </a:t>
            </a:r>
            <a:r>
              <a:rPr lang="zh-CN" altLang="zh-CN" dirty="0"/>
              <a:t>年</a:t>
            </a:r>
            <a:r>
              <a:rPr lang="en-US" altLang="zh-CN" dirty="0"/>
              <a:t> 11 </a:t>
            </a:r>
            <a:r>
              <a:rPr lang="zh-CN" altLang="zh-CN" dirty="0"/>
              <a:t>月</a:t>
            </a:r>
            <a:r>
              <a:rPr lang="en-US" altLang="zh-CN" dirty="0"/>
              <a:t> 5 </a:t>
            </a:r>
            <a:r>
              <a:rPr lang="zh-CN" altLang="zh-CN" dirty="0"/>
              <a:t>日</a:t>
            </a:r>
            <a:r>
              <a:rPr lang="zh-CN" altLang="en-US" dirty="0"/>
              <a:t>才</a:t>
            </a:r>
            <a:r>
              <a:rPr lang="zh-CN" altLang="zh-CN" dirty="0"/>
              <a:t>复牌</a:t>
            </a:r>
            <a:r>
              <a:rPr lang="zh-CN" altLang="en-US" dirty="0"/>
              <a:t>。</a:t>
            </a:r>
            <a:endParaRPr lang="zh-CN" altLang="zh-CN" dirty="0"/>
          </a:p>
          <a:p>
            <a:endParaRPr lang="zh-CN" altLang="zh-CN" dirty="0"/>
          </a:p>
        </p:txBody>
      </p:sp>
      <p:sp>
        <p:nvSpPr>
          <p:cNvPr id="4" name="五边形 6"/>
          <p:cNvSpPr/>
          <p:nvPr/>
        </p:nvSpPr>
        <p:spPr>
          <a:xfrm>
            <a:off x="4256965" y="2715766"/>
            <a:ext cx="4680520" cy="2232248"/>
          </a:xfrm>
          <a:prstGeom prst="homePlat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smtClean="0"/>
              <a:t>我们</a:t>
            </a:r>
            <a:r>
              <a:rPr lang="zh-CN" altLang="zh-CN" dirty="0"/>
              <a:t>选取深证</a:t>
            </a:r>
            <a:r>
              <a:rPr lang="en-US" altLang="zh-CN" dirty="0"/>
              <a:t> A </a:t>
            </a:r>
            <a:r>
              <a:rPr lang="zh-CN" altLang="zh-CN" dirty="0"/>
              <a:t>股指数，来与博盈投资的股价走势进行比较。</a:t>
            </a:r>
            <a:r>
              <a:rPr lang="zh-CN" altLang="zh-CN" dirty="0" smtClean="0"/>
              <a:t>选取</a:t>
            </a:r>
            <a:r>
              <a:rPr lang="zh-CN" altLang="zh-CN" dirty="0"/>
              <a:t>的区间从</a:t>
            </a:r>
            <a:r>
              <a:rPr lang="en-US" altLang="zh-CN" dirty="0"/>
              <a:t>2013</a:t>
            </a:r>
            <a:r>
              <a:rPr lang="zh-CN" altLang="zh-CN" dirty="0"/>
              <a:t>年</a:t>
            </a:r>
            <a:r>
              <a:rPr lang="en-US" altLang="zh-CN" dirty="0"/>
              <a:t>9</a:t>
            </a:r>
            <a:r>
              <a:rPr lang="zh-CN" altLang="zh-CN" dirty="0"/>
              <a:t>月</a:t>
            </a:r>
            <a:r>
              <a:rPr lang="en-US" altLang="zh-CN" dirty="0"/>
              <a:t>30</a:t>
            </a:r>
            <a:r>
              <a:rPr lang="zh-CN" altLang="zh-CN" dirty="0"/>
              <a:t>日证监会批文同意并购定增方案到</a:t>
            </a:r>
            <a:r>
              <a:rPr lang="en-US" altLang="zh-CN" dirty="0"/>
              <a:t> 2015 </a:t>
            </a:r>
            <a:r>
              <a:rPr lang="zh-CN" altLang="zh-CN" dirty="0"/>
              <a:t>年</a:t>
            </a:r>
            <a:r>
              <a:rPr lang="en-US" altLang="zh-CN" dirty="0"/>
              <a:t>6</a:t>
            </a:r>
            <a:r>
              <a:rPr lang="zh-CN" altLang="zh-CN" dirty="0"/>
              <a:t>月</a:t>
            </a:r>
            <a:r>
              <a:rPr lang="en-US" altLang="zh-CN" dirty="0"/>
              <a:t>17</a:t>
            </a:r>
            <a:r>
              <a:rPr lang="zh-CN" altLang="zh-CN" dirty="0"/>
              <a:t>日并购后的第一次权益分派</a:t>
            </a:r>
            <a:r>
              <a:rPr lang="zh-CN" altLang="en-US" dirty="0"/>
              <a:t>。</a:t>
            </a:r>
          </a:p>
        </p:txBody>
      </p:sp>
      <p:sp>
        <p:nvSpPr>
          <p:cNvPr id="5" name="右箭头 10"/>
          <p:cNvSpPr/>
          <p:nvPr/>
        </p:nvSpPr>
        <p:spPr>
          <a:xfrm>
            <a:off x="2312749" y="1261629"/>
            <a:ext cx="1800200" cy="1008112"/>
          </a:xfrm>
          <a:prstGeom prst="rightArrow">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短期表现</a:t>
            </a:r>
          </a:p>
        </p:txBody>
      </p:sp>
      <p:sp>
        <p:nvSpPr>
          <p:cNvPr id="6" name="右箭头 11"/>
          <p:cNvSpPr/>
          <p:nvPr/>
        </p:nvSpPr>
        <p:spPr>
          <a:xfrm>
            <a:off x="2312749" y="3219822"/>
            <a:ext cx="1800200" cy="1008112"/>
          </a:xfrm>
          <a:prstGeom prst="rightArrow">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长期表现</a:t>
            </a:r>
          </a:p>
        </p:txBody>
      </p:sp>
      <p:sp>
        <p:nvSpPr>
          <p:cNvPr id="8" name="左中括号 7"/>
          <p:cNvSpPr/>
          <p:nvPr/>
        </p:nvSpPr>
        <p:spPr>
          <a:xfrm>
            <a:off x="2141730" y="1401620"/>
            <a:ext cx="171019" cy="2700300"/>
          </a:xfrm>
          <a:prstGeom prst="leftBracket">
            <a:avLst/>
          </a:prstGeom>
          <a:solidFill>
            <a:srgbClr val="354B5E"/>
          </a:solidFill>
          <a:ln>
            <a:solidFill>
              <a:srgbClr val="354B5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832181512"/>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内容占位符 3"/>
          <p:cNvPicPr>
            <a:picLocks/>
          </p:cNvPicPr>
          <p:nvPr/>
        </p:nvPicPr>
        <p:blipFill>
          <a:blip r:embed="rId2" cstate="print"/>
          <a:srcRect/>
          <a:stretch>
            <a:fillRect/>
          </a:stretch>
        </p:blipFill>
        <p:spPr bwMode="auto">
          <a:xfrm>
            <a:off x="116505" y="1086585"/>
            <a:ext cx="5355595" cy="3645405"/>
          </a:xfrm>
          <a:prstGeom prst="rect">
            <a:avLst/>
          </a:prstGeom>
          <a:noFill/>
          <a:ln w="9525">
            <a:noFill/>
            <a:miter lim="800000"/>
            <a:headEnd/>
            <a:tailEnd/>
          </a:ln>
        </p:spPr>
      </p:pic>
      <p:sp>
        <p:nvSpPr>
          <p:cNvPr id="5" name="思想气泡: 云 4"/>
          <p:cNvSpPr/>
          <p:nvPr/>
        </p:nvSpPr>
        <p:spPr>
          <a:xfrm>
            <a:off x="5292080" y="0"/>
            <a:ext cx="3581055" cy="1721114"/>
          </a:xfrm>
          <a:prstGeom prst="cloudCallout">
            <a:avLst>
              <a:gd name="adj1" fmla="val -21616"/>
              <a:gd name="adj2" fmla="val 88772"/>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受定增方案影响股价连续</a:t>
            </a:r>
            <a:r>
              <a:rPr lang="en-US" altLang="zh-CN" sz="1400" dirty="0"/>
              <a:t> 4 </a:t>
            </a:r>
            <a:r>
              <a:rPr lang="zh-CN" altLang="zh-CN" sz="1400" dirty="0"/>
              <a:t>个交易日一字涨停</a:t>
            </a:r>
            <a:r>
              <a:rPr lang="zh-CN" altLang="en-US" sz="1400" dirty="0"/>
              <a:t>，股价经历了大幅度的上涨。</a:t>
            </a:r>
            <a:r>
              <a:rPr lang="zh-CN" altLang="zh-CN" sz="1400" dirty="0"/>
              <a:t>这显示出投资者对于证监会审核通过交易方案的信心。</a:t>
            </a:r>
            <a:endParaRPr lang="zh-CN" altLang="en-US" sz="1400" dirty="0"/>
          </a:p>
        </p:txBody>
      </p:sp>
      <p:sp>
        <p:nvSpPr>
          <p:cNvPr id="6" name="矩形 5"/>
          <p:cNvSpPr/>
          <p:nvPr/>
        </p:nvSpPr>
        <p:spPr>
          <a:xfrm>
            <a:off x="341530" y="366505"/>
            <a:ext cx="3416320" cy="369332"/>
          </a:xfrm>
          <a:prstGeom prst="rect">
            <a:avLst/>
          </a:prstGeom>
        </p:spPr>
        <p:txBody>
          <a:bodyPr wrap="none">
            <a:spAutoFit/>
          </a:bodyPr>
          <a:lstStyle/>
          <a:p>
            <a:r>
              <a:rPr lang="zh-CN" altLang="en-US" dirty="0"/>
              <a:t>博盈投资股价和成交量走势图：</a:t>
            </a:r>
          </a:p>
        </p:txBody>
      </p:sp>
    </p:spTree>
    <p:extLst>
      <p:ext uri="{BB962C8B-B14F-4D97-AF65-F5344CB8AC3E}">
        <p14:creationId xmlns="" xmlns:p14="http://schemas.microsoft.com/office/powerpoint/2010/main" val="15731604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341530" y="411510"/>
            <a:ext cx="4590510" cy="40504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zh-CN" sz="1800" dirty="0"/>
              <a:t> 博盈投资股价与调整后深证</a:t>
            </a:r>
            <a:r>
              <a:rPr lang="en-US" altLang="zh-CN" sz="1800" dirty="0"/>
              <a:t> A </a:t>
            </a:r>
            <a:r>
              <a:rPr lang="zh-CN" altLang="zh-CN" sz="1800" dirty="0"/>
              <a:t>股指</a:t>
            </a:r>
            <a:r>
              <a:rPr lang="zh-CN" altLang="zh-CN" sz="1800" dirty="0" smtClean="0"/>
              <a:t>数对比</a:t>
            </a:r>
            <a:r>
              <a:rPr lang="zh-CN" altLang="en-US" sz="1800" dirty="0"/>
              <a:t>：</a:t>
            </a:r>
          </a:p>
        </p:txBody>
      </p:sp>
      <p:pic>
        <p:nvPicPr>
          <p:cNvPr id="3" name="内容占位符 3" descr="22222.bmp"/>
          <p:cNvPicPr>
            <a:picLocks/>
          </p:cNvPicPr>
          <p:nvPr/>
        </p:nvPicPr>
        <p:blipFill>
          <a:blip r:embed="rId2" cstate="print"/>
          <a:stretch>
            <a:fillRect/>
          </a:stretch>
        </p:blipFill>
        <p:spPr>
          <a:xfrm>
            <a:off x="161510" y="996575"/>
            <a:ext cx="5985665" cy="3375376"/>
          </a:xfrm>
          <a:prstGeom prst="rect">
            <a:avLst/>
          </a:prstGeom>
        </p:spPr>
      </p:pic>
      <p:sp>
        <p:nvSpPr>
          <p:cNvPr id="5" name="思想气泡: 云 4"/>
          <p:cNvSpPr/>
          <p:nvPr/>
        </p:nvSpPr>
        <p:spPr>
          <a:xfrm>
            <a:off x="4977045" y="186485"/>
            <a:ext cx="3581055" cy="1958353"/>
          </a:xfrm>
          <a:prstGeom prst="cloudCallout">
            <a:avLst>
              <a:gd name="adj1" fmla="val -21616"/>
              <a:gd name="adj2" fmla="val 88772"/>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2014 </a:t>
            </a:r>
            <a:r>
              <a:rPr lang="zh-CN" altLang="zh-CN" sz="1400" dirty="0"/>
              <a:t>年</a:t>
            </a:r>
            <a:r>
              <a:rPr lang="en-US" altLang="zh-CN" sz="1400" dirty="0"/>
              <a:t> 10 </a:t>
            </a:r>
            <a:r>
              <a:rPr lang="zh-CN" altLang="zh-CN" sz="1400" dirty="0"/>
              <a:t>月</a:t>
            </a:r>
            <a:r>
              <a:rPr lang="en-US" altLang="zh-CN" sz="1400" dirty="0"/>
              <a:t> 20 </a:t>
            </a:r>
            <a:r>
              <a:rPr lang="zh-CN" altLang="zh-CN" sz="1400" dirty="0"/>
              <a:t>日以后，经调整后的深证</a:t>
            </a:r>
            <a:r>
              <a:rPr lang="en-US" altLang="zh-CN" sz="1400" dirty="0"/>
              <a:t> A </a:t>
            </a:r>
            <a:r>
              <a:rPr lang="zh-CN" altLang="zh-CN" sz="1400" dirty="0"/>
              <a:t>股指数在数值上超越了博盈投资的股价，且差距在逐渐拉大。这主要表现为投资者对于公司在合并后的长期运营管理和可持续发展表现出了担忧。</a:t>
            </a:r>
            <a:endParaRPr lang="zh-CN" altLang="en-US" sz="1400" dirty="0"/>
          </a:p>
        </p:txBody>
      </p:sp>
    </p:spTree>
    <p:extLst>
      <p:ext uri="{BB962C8B-B14F-4D97-AF65-F5344CB8AC3E}">
        <p14:creationId xmlns="" xmlns:p14="http://schemas.microsoft.com/office/powerpoint/2010/main" val="1860957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3"/>
          <p:cNvGraphicFramePr>
            <a:graphicFrameLocks/>
          </p:cNvGraphicFramePr>
          <p:nvPr>
            <p:extLst>
              <p:ext uri="{D42A27DB-BD31-4B8C-83A1-F6EECF244321}">
                <p14:modId xmlns="" xmlns:p14="http://schemas.microsoft.com/office/powerpoint/2010/main" val="444324489"/>
              </p:ext>
            </p:extLst>
          </p:nvPr>
        </p:nvGraphicFramePr>
        <p:xfrm>
          <a:off x="0" y="996575"/>
          <a:ext cx="4545504" cy="1281495"/>
        </p:xfrm>
        <a:graphic>
          <a:graphicData uri="http://schemas.openxmlformats.org/drawingml/2006/table">
            <a:tbl>
              <a:tblPr firstRow="1" bandRow="1">
                <a:tableStyleId>{306799F8-075E-4A3A-A7F6-7FBC6576F1A4}</a:tableStyleId>
              </a:tblPr>
              <a:tblGrid>
                <a:gridCol w="757584">
                  <a:extLst>
                    <a:ext uri="{9D8B030D-6E8A-4147-A177-3AD203B41FA5}">
                      <a16:colId xmlns="" xmlns:a16="http://schemas.microsoft.com/office/drawing/2014/main" val="20000"/>
                    </a:ext>
                  </a:extLst>
                </a:gridCol>
                <a:gridCol w="757584">
                  <a:extLst>
                    <a:ext uri="{9D8B030D-6E8A-4147-A177-3AD203B41FA5}">
                      <a16:colId xmlns="" xmlns:a16="http://schemas.microsoft.com/office/drawing/2014/main" val="20001"/>
                    </a:ext>
                  </a:extLst>
                </a:gridCol>
                <a:gridCol w="757584">
                  <a:extLst>
                    <a:ext uri="{9D8B030D-6E8A-4147-A177-3AD203B41FA5}">
                      <a16:colId xmlns="" xmlns:a16="http://schemas.microsoft.com/office/drawing/2014/main" val="20002"/>
                    </a:ext>
                  </a:extLst>
                </a:gridCol>
                <a:gridCol w="757584">
                  <a:extLst>
                    <a:ext uri="{9D8B030D-6E8A-4147-A177-3AD203B41FA5}">
                      <a16:colId xmlns="" xmlns:a16="http://schemas.microsoft.com/office/drawing/2014/main" val="20003"/>
                    </a:ext>
                  </a:extLst>
                </a:gridCol>
                <a:gridCol w="757584">
                  <a:extLst>
                    <a:ext uri="{9D8B030D-6E8A-4147-A177-3AD203B41FA5}">
                      <a16:colId xmlns="" xmlns:a16="http://schemas.microsoft.com/office/drawing/2014/main" val="20004"/>
                    </a:ext>
                  </a:extLst>
                </a:gridCol>
                <a:gridCol w="757584">
                  <a:extLst>
                    <a:ext uri="{9D8B030D-6E8A-4147-A177-3AD203B41FA5}">
                      <a16:colId xmlns="" xmlns:a16="http://schemas.microsoft.com/office/drawing/2014/main" val="20005"/>
                    </a:ext>
                  </a:extLst>
                </a:gridCol>
              </a:tblGrid>
              <a:tr h="275493">
                <a:tc>
                  <a:txBody>
                    <a:bodyPr/>
                    <a:lstStyle/>
                    <a:p>
                      <a:pPr algn="ctr"/>
                      <a:endParaRPr lang="zh-CN" sz="800" kern="100" dirty="0">
                        <a:latin typeface="Calibri"/>
                      </a:endParaRPr>
                    </a:p>
                  </a:txBody>
                  <a:tcPr marL="68580" marR="68580" marT="0" marB="0"/>
                </a:tc>
                <a:tc>
                  <a:txBody>
                    <a:bodyPr/>
                    <a:lstStyle/>
                    <a:p>
                      <a:pPr indent="127000" algn="ctr">
                        <a:spcAft>
                          <a:spcPts val="0"/>
                        </a:spcAft>
                      </a:pPr>
                      <a:r>
                        <a:rPr lang="en-US" sz="800" kern="0" dirty="0"/>
                        <a:t>2011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2012</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2013</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2014</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2015</a:t>
                      </a:r>
                      <a:endParaRPr lang="zh-CN" sz="800" kern="100" dirty="0">
                        <a:latin typeface="Times New Roman"/>
                        <a:ea typeface="宋体"/>
                      </a:endParaRPr>
                    </a:p>
                  </a:txBody>
                  <a:tcPr marL="68580" marR="68580" marT="0" marB="0"/>
                </a:tc>
                <a:extLst>
                  <a:ext uri="{0D108BD9-81ED-4DB2-BD59-A6C34878D82A}">
                    <a16:rowId xmlns="" xmlns:a16="http://schemas.microsoft.com/office/drawing/2014/main" val="10000"/>
                  </a:ext>
                </a:extLst>
              </a:tr>
              <a:tr h="230694">
                <a:tc>
                  <a:txBody>
                    <a:bodyPr/>
                    <a:lstStyle/>
                    <a:p>
                      <a:pPr indent="127000" algn="ctr">
                        <a:spcAft>
                          <a:spcPts val="0"/>
                        </a:spcAft>
                      </a:pPr>
                      <a:r>
                        <a:rPr lang="zh-CN" sz="800" kern="0" dirty="0"/>
                        <a:t>主营业务利润率</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0.48%</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0.96%</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1.30%</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2.67%</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-60.81%</a:t>
                      </a:r>
                      <a:endParaRPr lang="zh-CN" sz="800" kern="100" dirty="0">
                        <a:latin typeface="Times New Roman"/>
                        <a:ea typeface="宋体"/>
                      </a:endParaRPr>
                    </a:p>
                  </a:txBody>
                  <a:tcPr marL="68580" marR="68580" marT="0" marB="0"/>
                </a:tc>
                <a:extLst>
                  <a:ext uri="{0D108BD9-81ED-4DB2-BD59-A6C34878D82A}">
                    <a16:rowId xmlns="" xmlns:a16="http://schemas.microsoft.com/office/drawing/2014/main" val="10001"/>
                  </a:ext>
                </a:extLst>
              </a:tr>
              <a:tr h="274482">
                <a:tc>
                  <a:txBody>
                    <a:bodyPr/>
                    <a:lstStyle/>
                    <a:p>
                      <a:pPr indent="127000" algn="ctr">
                        <a:spcAft>
                          <a:spcPts val="0"/>
                        </a:spcAft>
                      </a:pPr>
                      <a:r>
                        <a:rPr lang="zh-CN" sz="800" kern="0"/>
                        <a:t>总资产利润率</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0.38%</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1.24%</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0.58%</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0.93%</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-9.36%</a:t>
                      </a:r>
                      <a:endParaRPr lang="zh-CN" sz="800" kern="100">
                        <a:latin typeface="Times New Roman"/>
                        <a:ea typeface="宋体"/>
                      </a:endParaRPr>
                    </a:p>
                  </a:txBody>
                  <a:tcPr marL="68580" marR="68580" marT="0" marB="0"/>
                </a:tc>
                <a:extLst>
                  <a:ext uri="{0D108BD9-81ED-4DB2-BD59-A6C34878D82A}">
                    <a16:rowId xmlns="" xmlns:a16="http://schemas.microsoft.com/office/drawing/2014/main" val="10002"/>
                  </a:ext>
                </a:extLst>
              </a:tr>
              <a:tr h="220573">
                <a:tc>
                  <a:txBody>
                    <a:bodyPr/>
                    <a:lstStyle/>
                    <a:p>
                      <a:pPr indent="127000" algn="ctr">
                        <a:spcAft>
                          <a:spcPts val="0"/>
                        </a:spcAft>
                      </a:pPr>
                      <a:r>
                        <a:rPr lang="zh-CN" sz="800" kern="0"/>
                        <a:t>净资产收益率</a:t>
                      </a:r>
                      <a:endParaRPr lang="zh-CN" sz="800" kern="100">
                        <a:latin typeface="Times New Roman"/>
                        <a:ea typeface="宋体"/>
                      </a:endParaRPr>
                    </a:p>
                  </a:txBody>
                  <a:tcPr marL="68580" marR="68580" marT="0" marB="0"/>
                </a:tc>
                <a:tc>
                  <a:txBody>
                    <a:bodyPr/>
                    <a:lstStyle/>
                    <a:p>
                      <a:pPr indent="127000" algn="ctr">
                        <a:spcAft>
                          <a:spcPts val="0"/>
                        </a:spcAft>
                      </a:pPr>
                      <a:r>
                        <a:rPr lang="en-US" sz="800" kern="0"/>
                        <a:t>2.02%</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2.51%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1.11%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0.61%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-12.52%</a:t>
                      </a:r>
                      <a:endParaRPr lang="zh-CN" sz="800" kern="100" dirty="0">
                        <a:latin typeface="Times New Roman"/>
                        <a:ea typeface="宋体"/>
                      </a:endParaRPr>
                    </a:p>
                  </a:txBody>
                  <a:tcPr marL="68580" marR="68580" marT="0" marB="0"/>
                </a:tc>
                <a:extLst>
                  <a:ext uri="{0D108BD9-81ED-4DB2-BD59-A6C34878D82A}">
                    <a16:rowId xmlns="" xmlns:a16="http://schemas.microsoft.com/office/drawing/2014/main" val="10003"/>
                  </a:ext>
                </a:extLst>
              </a:tr>
              <a:tr h="182038">
                <a:tc>
                  <a:txBody>
                    <a:bodyPr/>
                    <a:lstStyle/>
                    <a:p>
                      <a:pPr indent="127000" algn="ctr">
                        <a:spcAft>
                          <a:spcPts val="0"/>
                        </a:spcAft>
                      </a:pPr>
                      <a:r>
                        <a:rPr lang="zh-CN" sz="800" kern="0"/>
                        <a:t>资本金收益率</a:t>
                      </a:r>
                      <a:endParaRPr lang="zh-CN" sz="800" kern="100">
                        <a:latin typeface="Times New Roman"/>
                        <a:ea typeface="宋体"/>
                      </a:endParaRPr>
                    </a:p>
                  </a:txBody>
                  <a:tcPr marL="68580" marR="68580" marT="0" marB="0"/>
                </a:tc>
                <a:tc>
                  <a:txBody>
                    <a:bodyPr/>
                    <a:lstStyle/>
                    <a:p>
                      <a:pPr indent="127000" algn="ctr">
                        <a:spcAft>
                          <a:spcPts val="0"/>
                        </a:spcAft>
                      </a:pPr>
                      <a:r>
                        <a:rPr lang="en-US" sz="800" kern="0"/>
                        <a:t>1.55%</a:t>
                      </a:r>
                      <a:endParaRPr lang="zh-CN" sz="800" kern="100">
                        <a:latin typeface="Times New Roman"/>
                        <a:ea typeface="宋体"/>
                      </a:endParaRPr>
                    </a:p>
                  </a:txBody>
                  <a:tcPr marL="68580" marR="68580" marT="0" marB="0"/>
                </a:tc>
                <a:tc>
                  <a:txBody>
                    <a:bodyPr/>
                    <a:lstStyle/>
                    <a:p>
                      <a:pPr indent="127000" algn="ctr">
                        <a:spcAft>
                          <a:spcPts val="0"/>
                        </a:spcAft>
                      </a:pPr>
                      <a:r>
                        <a:rPr lang="en-US" sz="800" kern="0"/>
                        <a:t>1.95%</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0.36%</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0.59%</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-10.72%</a:t>
                      </a:r>
                      <a:endParaRPr lang="zh-CN" sz="800" kern="100" dirty="0">
                        <a:latin typeface="Times New Roman"/>
                        <a:ea typeface="宋体"/>
                      </a:endParaRPr>
                    </a:p>
                  </a:txBody>
                  <a:tcPr marL="68580" marR="68580" marT="0" marB="0"/>
                </a:tc>
                <a:extLst>
                  <a:ext uri="{0D108BD9-81ED-4DB2-BD59-A6C34878D82A}">
                    <a16:rowId xmlns="" xmlns:a16="http://schemas.microsoft.com/office/drawing/2014/main" val="10004"/>
                  </a:ext>
                </a:extLst>
              </a:tr>
            </a:tbl>
          </a:graphicData>
        </a:graphic>
      </p:graphicFrame>
      <p:graphicFrame>
        <p:nvGraphicFramePr>
          <p:cNvPr id="3" name="内容占位符 4"/>
          <p:cNvGraphicFramePr>
            <a:graphicFrameLocks/>
          </p:cNvGraphicFramePr>
          <p:nvPr>
            <p:extLst>
              <p:ext uri="{D42A27DB-BD31-4B8C-83A1-F6EECF244321}">
                <p14:modId xmlns="" xmlns:p14="http://schemas.microsoft.com/office/powerpoint/2010/main" val="3296542688"/>
              </p:ext>
            </p:extLst>
          </p:nvPr>
        </p:nvGraphicFramePr>
        <p:xfrm>
          <a:off x="4662012" y="996575"/>
          <a:ext cx="4481988" cy="1080120"/>
        </p:xfrm>
        <a:graphic>
          <a:graphicData uri="http://schemas.openxmlformats.org/drawingml/2006/table">
            <a:tbl>
              <a:tblPr firstRow="1" bandRow="1">
                <a:tableStyleId>{306799F8-075E-4A3A-A7F6-7FBC6576F1A4}</a:tableStyleId>
              </a:tblPr>
              <a:tblGrid>
                <a:gridCol w="746998">
                  <a:extLst>
                    <a:ext uri="{9D8B030D-6E8A-4147-A177-3AD203B41FA5}">
                      <a16:colId xmlns="" xmlns:a16="http://schemas.microsoft.com/office/drawing/2014/main" val="20000"/>
                    </a:ext>
                  </a:extLst>
                </a:gridCol>
                <a:gridCol w="746998">
                  <a:extLst>
                    <a:ext uri="{9D8B030D-6E8A-4147-A177-3AD203B41FA5}">
                      <a16:colId xmlns="" xmlns:a16="http://schemas.microsoft.com/office/drawing/2014/main" val="20001"/>
                    </a:ext>
                  </a:extLst>
                </a:gridCol>
                <a:gridCol w="746998">
                  <a:extLst>
                    <a:ext uri="{9D8B030D-6E8A-4147-A177-3AD203B41FA5}">
                      <a16:colId xmlns="" xmlns:a16="http://schemas.microsoft.com/office/drawing/2014/main" val="20002"/>
                    </a:ext>
                  </a:extLst>
                </a:gridCol>
                <a:gridCol w="746998">
                  <a:extLst>
                    <a:ext uri="{9D8B030D-6E8A-4147-A177-3AD203B41FA5}">
                      <a16:colId xmlns="" xmlns:a16="http://schemas.microsoft.com/office/drawing/2014/main" val="20003"/>
                    </a:ext>
                  </a:extLst>
                </a:gridCol>
                <a:gridCol w="746998">
                  <a:extLst>
                    <a:ext uri="{9D8B030D-6E8A-4147-A177-3AD203B41FA5}">
                      <a16:colId xmlns="" xmlns:a16="http://schemas.microsoft.com/office/drawing/2014/main" val="20004"/>
                    </a:ext>
                  </a:extLst>
                </a:gridCol>
                <a:gridCol w="746998">
                  <a:extLst>
                    <a:ext uri="{9D8B030D-6E8A-4147-A177-3AD203B41FA5}">
                      <a16:colId xmlns="" xmlns:a16="http://schemas.microsoft.com/office/drawing/2014/main" val="20005"/>
                    </a:ext>
                  </a:extLst>
                </a:gridCol>
              </a:tblGrid>
              <a:tr h="225025">
                <a:tc>
                  <a:txBody>
                    <a:bodyPr/>
                    <a:lstStyle/>
                    <a:p>
                      <a:endParaRPr lang="zh-CN" sz="800" kern="100" dirty="0">
                        <a:latin typeface="Calibri"/>
                      </a:endParaRPr>
                    </a:p>
                  </a:txBody>
                  <a:tcPr marL="68580" marR="68580" marT="0" marB="0"/>
                </a:tc>
                <a:tc>
                  <a:txBody>
                    <a:bodyPr/>
                    <a:lstStyle/>
                    <a:p>
                      <a:pPr indent="127000" algn="ctr">
                        <a:spcAft>
                          <a:spcPts val="0"/>
                        </a:spcAft>
                      </a:pPr>
                      <a:r>
                        <a:rPr lang="en-US" sz="800" kern="0" dirty="0"/>
                        <a:t>2011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2012</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2013</a:t>
                      </a:r>
                      <a:endParaRPr lang="zh-CN" sz="800" kern="100">
                        <a:latin typeface="Times New Roman"/>
                        <a:ea typeface="宋体"/>
                      </a:endParaRPr>
                    </a:p>
                  </a:txBody>
                  <a:tcPr marL="68580" marR="68580" marT="0" marB="0"/>
                </a:tc>
                <a:tc>
                  <a:txBody>
                    <a:bodyPr/>
                    <a:lstStyle/>
                    <a:p>
                      <a:pPr indent="127000" algn="ctr">
                        <a:spcAft>
                          <a:spcPts val="0"/>
                        </a:spcAft>
                      </a:pPr>
                      <a:r>
                        <a:rPr lang="en-US" sz="800" kern="0"/>
                        <a:t>2014</a:t>
                      </a:r>
                      <a:endParaRPr lang="zh-CN" sz="800" kern="100">
                        <a:latin typeface="Times New Roman"/>
                        <a:ea typeface="宋体"/>
                      </a:endParaRPr>
                    </a:p>
                  </a:txBody>
                  <a:tcPr marL="68580" marR="68580" marT="0" marB="0"/>
                </a:tc>
                <a:tc>
                  <a:txBody>
                    <a:bodyPr/>
                    <a:lstStyle/>
                    <a:p>
                      <a:pPr indent="127000" algn="ctr">
                        <a:spcAft>
                          <a:spcPts val="0"/>
                        </a:spcAft>
                      </a:pPr>
                      <a:r>
                        <a:rPr lang="en-US" sz="800" kern="0"/>
                        <a:t>2015</a:t>
                      </a:r>
                      <a:endParaRPr lang="zh-CN" sz="800" kern="100">
                        <a:latin typeface="Times New Roman"/>
                        <a:ea typeface="宋体"/>
                      </a:endParaRPr>
                    </a:p>
                  </a:txBody>
                  <a:tcPr marL="68580" marR="68580" marT="0" marB="0"/>
                </a:tc>
                <a:extLst>
                  <a:ext uri="{0D108BD9-81ED-4DB2-BD59-A6C34878D82A}">
                    <a16:rowId xmlns="" xmlns:a16="http://schemas.microsoft.com/office/drawing/2014/main" val="10000"/>
                  </a:ext>
                </a:extLst>
              </a:tr>
              <a:tr h="270030">
                <a:tc>
                  <a:txBody>
                    <a:bodyPr/>
                    <a:lstStyle/>
                    <a:p>
                      <a:pPr indent="127000" algn="ctr">
                        <a:spcAft>
                          <a:spcPts val="0"/>
                        </a:spcAft>
                      </a:pPr>
                      <a:r>
                        <a:rPr lang="zh-CN" sz="800" kern="0"/>
                        <a:t>资产负债率</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73.52</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77.38</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32.64</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34.34</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17.86</a:t>
                      </a:r>
                      <a:endParaRPr lang="zh-CN" sz="800" kern="100" dirty="0">
                        <a:latin typeface="Times New Roman"/>
                        <a:ea typeface="宋体"/>
                      </a:endParaRPr>
                    </a:p>
                  </a:txBody>
                  <a:tcPr marL="68580" marR="68580" marT="0" marB="0"/>
                </a:tc>
                <a:extLst>
                  <a:ext uri="{0D108BD9-81ED-4DB2-BD59-A6C34878D82A}">
                    <a16:rowId xmlns="" xmlns:a16="http://schemas.microsoft.com/office/drawing/2014/main" val="10001"/>
                  </a:ext>
                </a:extLst>
              </a:tr>
              <a:tr h="315035">
                <a:tc>
                  <a:txBody>
                    <a:bodyPr/>
                    <a:lstStyle/>
                    <a:p>
                      <a:pPr indent="127000" algn="ctr">
                        <a:spcAft>
                          <a:spcPts val="0"/>
                        </a:spcAft>
                      </a:pPr>
                      <a:r>
                        <a:rPr lang="zh-CN" sz="800" kern="0"/>
                        <a:t>速动比率</a:t>
                      </a:r>
                      <a:endParaRPr lang="zh-CN" sz="800" kern="100">
                        <a:latin typeface="Times New Roman"/>
                        <a:ea typeface="宋体"/>
                      </a:endParaRPr>
                    </a:p>
                  </a:txBody>
                  <a:tcPr marL="68580" marR="68580" marT="0" marB="0"/>
                </a:tc>
                <a:tc>
                  <a:txBody>
                    <a:bodyPr/>
                    <a:lstStyle/>
                    <a:p>
                      <a:pPr indent="127000" algn="ctr">
                        <a:spcAft>
                          <a:spcPts val="0"/>
                        </a:spcAft>
                      </a:pPr>
                      <a:r>
                        <a:rPr lang="en-US" sz="800" kern="0"/>
                        <a:t>0.68</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0.66</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2.41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1.36</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1.45</a:t>
                      </a:r>
                      <a:endParaRPr lang="zh-CN" sz="800" kern="100">
                        <a:latin typeface="Times New Roman"/>
                        <a:ea typeface="宋体"/>
                      </a:endParaRPr>
                    </a:p>
                  </a:txBody>
                  <a:tcPr marL="68580" marR="68580" marT="0" marB="0"/>
                </a:tc>
                <a:extLst>
                  <a:ext uri="{0D108BD9-81ED-4DB2-BD59-A6C34878D82A}">
                    <a16:rowId xmlns="" xmlns:a16="http://schemas.microsoft.com/office/drawing/2014/main" val="10002"/>
                  </a:ext>
                </a:extLst>
              </a:tr>
              <a:tr h="270030">
                <a:tc>
                  <a:txBody>
                    <a:bodyPr/>
                    <a:lstStyle/>
                    <a:p>
                      <a:pPr indent="127000" algn="ctr">
                        <a:spcAft>
                          <a:spcPts val="0"/>
                        </a:spcAft>
                      </a:pPr>
                      <a:r>
                        <a:rPr lang="zh-CN" sz="800" kern="0" dirty="0"/>
                        <a:t>流动比率</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a:t>0.97</a:t>
                      </a:r>
                      <a:endParaRPr lang="zh-CN" sz="800" kern="100">
                        <a:latin typeface="Times New Roman"/>
                        <a:ea typeface="宋体"/>
                      </a:endParaRPr>
                    </a:p>
                  </a:txBody>
                  <a:tcPr marL="68580" marR="68580" marT="0" marB="0"/>
                </a:tc>
                <a:tc>
                  <a:txBody>
                    <a:bodyPr/>
                    <a:lstStyle/>
                    <a:p>
                      <a:pPr indent="127000" algn="ctr">
                        <a:spcAft>
                          <a:spcPts val="0"/>
                        </a:spcAft>
                      </a:pPr>
                      <a:r>
                        <a:rPr lang="en-US" sz="800" kern="0" dirty="0"/>
                        <a:t>0.94</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2.11</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1.75</a:t>
                      </a:r>
                      <a:endParaRPr lang="zh-CN" sz="800" kern="100" dirty="0">
                        <a:latin typeface="Times New Roman"/>
                        <a:ea typeface="宋体"/>
                      </a:endParaRPr>
                    </a:p>
                  </a:txBody>
                  <a:tcPr marL="68580" marR="68580" marT="0" marB="0"/>
                </a:tc>
                <a:tc>
                  <a:txBody>
                    <a:bodyPr/>
                    <a:lstStyle/>
                    <a:p>
                      <a:pPr indent="127000" algn="ctr">
                        <a:spcAft>
                          <a:spcPts val="0"/>
                        </a:spcAft>
                      </a:pPr>
                      <a:r>
                        <a:rPr lang="en-US" sz="800" kern="0" dirty="0"/>
                        <a:t>1.88</a:t>
                      </a:r>
                      <a:endParaRPr lang="zh-CN" sz="800" kern="100" dirty="0">
                        <a:latin typeface="Times New Roman"/>
                        <a:ea typeface="宋体"/>
                      </a:endParaRPr>
                    </a:p>
                  </a:txBody>
                  <a:tcPr marL="68580" marR="68580" marT="0" marB="0"/>
                </a:tc>
                <a:extLst>
                  <a:ext uri="{0D108BD9-81ED-4DB2-BD59-A6C34878D82A}">
                    <a16:rowId xmlns="" xmlns:a16="http://schemas.microsoft.com/office/drawing/2014/main" val="10003"/>
                  </a:ext>
                </a:extLst>
              </a:tr>
            </a:tbl>
          </a:graphicData>
        </a:graphic>
      </p:graphicFrame>
      <p:graphicFrame>
        <p:nvGraphicFramePr>
          <p:cNvPr id="4" name="内容占位符 3"/>
          <p:cNvGraphicFramePr>
            <a:graphicFrameLocks/>
          </p:cNvGraphicFramePr>
          <p:nvPr>
            <p:extLst>
              <p:ext uri="{D42A27DB-BD31-4B8C-83A1-F6EECF244321}">
                <p14:modId xmlns="" xmlns:p14="http://schemas.microsoft.com/office/powerpoint/2010/main" val="4181794708"/>
              </p:ext>
            </p:extLst>
          </p:nvPr>
        </p:nvGraphicFramePr>
        <p:xfrm>
          <a:off x="0" y="3066805"/>
          <a:ext cx="4590510" cy="1375639"/>
        </p:xfrm>
        <a:graphic>
          <a:graphicData uri="http://schemas.openxmlformats.org/drawingml/2006/table">
            <a:tbl>
              <a:tblPr firstRow="1" bandRow="1">
                <a:tableStyleId>{306799F8-075E-4A3A-A7F6-7FBC6576F1A4}</a:tableStyleId>
              </a:tblPr>
              <a:tblGrid>
                <a:gridCol w="765085">
                  <a:extLst>
                    <a:ext uri="{9D8B030D-6E8A-4147-A177-3AD203B41FA5}">
                      <a16:colId xmlns="" xmlns:a16="http://schemas.microsoft.com/office/drawing/2014/main" val="20000"/>
                    </a:ext>
                  </a:extLst>
                </a:gridCol>
                <a:gridCol w="765085">
                  <a:extLst>
                    <a:ext uri="{9D8B030D-6E8A-4147-A177-3AD203B41FA5}">
                      <a16:colId xmlns="" xmlns:a16="http://schemas.microsoft.com/office/drawing/2014/main" val="20001"/>
                    </a:ext>
                  </a:extLst>
                </a:gridCol>
                <a:gridCol w="765085">
                  <a:extLst>
                    <a:ext uri="{9D8B030D-6E8A-4147-A177-3AD203B41FA5}">
                      <a16:colId xmlns="" xmlns:a16="http://schemas.microsoft.com/office/drawing/2014/main" val="20002"/>
                    </a:ext>
                  </a:extLst>
                </a:gridCol>
                <a:gridCol w="765085">
                  <a:extLst>
                    <a:ext uri="{9D8B030D-6E8A-4147-A177-3AD203B41FA5}">
                      <a16:colId xmlns="" xmlns:a16="http://schemas.microsoft.com/office/drawing/2014/main" val="20003"/>
                    </a:ext>
                  </a:extLst>
                </a:gridCol>
                <a:gridCol w="765085">
                  <a:extLst>
                    <a:ext uri="{9D8B030D-6E8A-4147-A177-3AD203B41FA5}">
                      <a16:colId xmlns="" xmlns:a16="http://schemas.microsoft.com/office/drawing/2014/main" val="20004"/>
                    </a:ext>
                  </a:extLst>
                </a:gridCol>
                <a:gridCol w="765085">
                  <a:extLst>
                    <a:ext uri="{9D8B030D-6E8A-4147-A177-3AD203B41FA5}">
                      <a16:colId xmlns="" xmlns:a16="http://schemas.microsoft.com/office/drawing/2014/main" val="20005"/>
                    </a:ext>
                  </a:extLst>
                </a:gridCol>
              </a:tblGrid>
              <a:tr h="279788">
                <a:tc>
                  <a:txBody>
                    <a:bodyPr/>
                    <a:lstStyle/>
                    <a:p>
                      <a:endParaRPr lang="zh-CN" sz="800" kern="100" dirty="0">
                        <a:latin typeface="Calibri"/>
                      </a:endParaRPr>
                    </a:p>
                  </a:txBody>
                  <a:tcPr marL="68580" marR="68580" marT="0" marB="0">
                    <a:cell3D prstMaterial="dkEdge">
                      <a:bevel/>
                      <a:lightRig rig="flood" dir="t"/>
                    </a:cell3D>
                  </a:tcPr>
                </a:tc>
                <a:tc>
                  <a:txBody>
                    <a:bodyPr/>
                    <a:lstStyle/>
                    <a:p>
                      <a:pPr indent="127000" algn="ctr">
                        <a:spcAft>
                          <a:spcPts val="0"/>
                        </a:spcAft>
                      </a:pPr>
                      <a:r>
                        <a:rPr lang="en-US" sz="800" kern="0"/>
                        <a:t>2011</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2012</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2013</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2014</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2015</a:t>
                      </a:r>
                      <a:endParaRPr lang="zh-CN" sz="800" kern="10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0"/>
                  </a:ext>
                </a:extLst>
              </a:tr>
              <a:tr h="260272">
                <a:tc>
                  <a:txBody>
                    <a:bodyPr/>
                    <a:lstStyle/>
                    <a:p>
                      <a:pPr indent="127000" algn="ctr">
                        <a:spcAft>
                          <a:spcPts val="0"/>
                        </a:spcAft>
                      </a:pPr>
                      <a:r>
                        <a:rPr lang="zh-CN" sz="800" kern="0" dirty="0"/>
                        <a:t>总资产周转率</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71.34</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81.66</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39.11</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30.63</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15.83</a:t>
                      </a:r>
                      <a:endParaRPr lang="zh-CN" sz="800" kern="10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1"/>
                  </a:ext>
                </a:extLst>
              </a:tr>
              <a:tr h="295519">
                <a:tc>
                  <a:txBody>
                    <a:bodyPr/>
                    <a:lstStyle/>
                    <a:p>
                      <a:pPr indent="127000" algn="ctr">
                        <a:spcAft>
                          <a:spcPts val="0"/>
                        </a:spcAft>
                      </a:pPr>
                      <a:r>
                        <a:rPr lang="zh-CN" sz="800" kern="0"/>
                        <a:t>存货周转率</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3.25</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3.27</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2.64</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1.9</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1.41</a:t>
                      </a:r>
                      <a:endParaRPr lang="zh-CN" sz="800" kern="10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2"/>
                  </a:ext>
                </a:extLst>
              </a:tr>
              <a:tr h="270030">
                <a:tc>
                  <a:txBody>
                    <a:bodyPr/>
                    <a:lstStyle/>
                    <a:p>
                      <a:pPr indent="127000" algn="ctr">
                        <a:spcAft>
                          <a:spcPts val="0"/>
                        </a:spcAft>
                      </a:pPr>
                      <a:r>
                        <a:rPr lang="zh-CN" sz="800" kern="0"/>
                        <a:t>应收账款周转率</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3.47</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3.96</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3.13</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3.26</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2.51</a:t>
                      </a:r>
                      <a:endParaRPr lang="zh-CN" sz="800" kern="10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3"/>
                  </a:ext>
                </a:extLst>
              </a:tr>
              <a:tr h="270030">
                <a:tc>
                  <a:txBody>
                    <a:bodyPr/>
                    <a:lstStyle/>
                    <a:p>
                      <a:pPr indent="127000" algn="ctr">
                        <a:spcAft>
                          <a:spcPts val="0"/>
                        </a:spcAft>
                      </a:pPr>
                      <a:r>
                        <a:rPr lang="zh-CN" sz="800" kern="0"/>
                        <a:t>固定资产周转率</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3.52</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5.14</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3.57</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4.23</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1.62</a:t>
                      </a:r>
                      <a:endParaRPr lang="zh-CN" sz="800" kern="100" dirty="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4"/>
                  </a:ext>
                </a:extLst>
              </a:tr>
            </a:tbl>
          </a:graphicData>
        </a:graphic>
      </p:graphicFrame>
      <p:graphicFrame>
        <p:nvGraphicFramePr>
          <p:cNvPr id="5" name="内容占位符 3"/>
          <p:cNvGraphicFramePr>
            <a:graphicFrameLocks/>
          </p:cNvGraphicFramePr>
          <p:nvPr>
            <p:extLst>
              <p:ext uri="{D42A27DB-BD31-4B8C-83A1-F6EECF244321}">
                <p14:modId xmlns="" xmlns:p14="http://schemas.microsoft.com/office/powerpoint/2010/main" val="4164139483"/>
              </p:ext>
            </p:extLst>
          </p:nvPr>
        </p:nvGraphicFramePr>
        <p:xfrm>
          <a:off x="4797024" y="3066805"/>
          <a:ext cx="4346976" cy="1080120"/>
        </p:xfrm>
        <a:graphic>
          <a:graphicData uri="http://schemas.openxmlformats.org/drawingml/2006/table">
            <a:tbl>
              <a:tblPr firstRow="1" bandRow="1">
                <a:tableStyleId>{306799F8-075E-4A3A-A7F6-7FBC6576F1A4}</a:tableStyleId>
              </a:tblPr>
              <a:tblGrid>
                <a:gridCol w="724496">
                  <a:extLst>
                    <a:ext uri="{9D8B030D-6E8A-4147-A177-3AD203B41FA5}">
                      <a16:colId xmlns="" xmlns:a16="http://schemas.microsoft.com/office/drawing/2014/main" val="20000"/>
                    </a:ext>
                  </a:extLst>
                </a:gridCol>
                <a:gridCol w="724496">
                  <a:extLst>
                    <a:ext uri="{9D8B030D-6E8A-4147-A177-3AD203B41FA5}">
                      <a16:colId xmlns="" xmlns:a16="http://schemas.microsoft.com/office/drawing/2014/main" val="20001"/>
                    </a:ext>
                  </a:extLst>
                </a:gridCol>
                <a:gridCol w="724496">
                  <a:extLst>
                    <a:ext uri="{9D8B030D-6E8A-4147-A177-3AD203B41FA5}">
                      <a16:colId xmlns="" xmlns:a16="http://schemas.microsoft.com/office/drawing/2014/main" val="20002"/>
                    </a:ext>
                  </a:extLst>
                </a:gridCol>
                <a:gridCol w="724496">
                  <a:extLst>
                    <a:ext uri="{9D8B030D-6E8A-4147-A177-3AD203B41FA5}">
                      <a16:colId xmlns="" xmlns:a16="http://schemas.microsoft.com/office/drawing/2014/main" val="20003"/>
                    </a:ext>
                  </a:extLst>
                </a:gridCol>
                <a:gridCol w="724496">
                  <a:extLst>
                    <a:ext uri="{9D8B030D-6E8A-4147-A177-3AD203B41FA5}">
                      <a16:colId xmlns="" xmlns:a16="http://schemas.microsoft.com/office/drawing/2014/main" val="20004"/>
                    </a:ext>
                  </a:extLst>
                </a:gridCol>
                <a:gridCol w="724496">
                  <a:extLst>
                    <a:ext uri="{9D8B030D-6E8A-4147-A177-3AD203B41FA5}">
                      <a16:colId xmlns="" xmlns:a16="http://schemas.microsoft.com/office/drawing/2014/main" val="20005"/>
                    </a:ext>
                  </a:extLst>
                </a:gridCol>
              </a:tblGrid>
              <a:tr h="270030">
                <a:tc>
                  <a:txBody>
                    <a:bodyPr/>
                    <a:lstStyle/>
                    <a:p>
                      <a:endParaRPr lang="zh-CN" sz="800" kern="100" dirty="0">
                        <a:latin typeface="Calibri"/>
                      </a:endParaRPr>
                    </a:p>
                  </a:txBody>
                  <a:tcPr marL="68580" marR="68580" marT="0" marB="0">
                    <a:cell3D prstMaterial="dkEdge">
                      <a:bevel/>
                      <a:lightRig rig="flood" dir="t"/>
                    </a:cell3D>
                  </a:tcPr>
                </a:tc>
                <a:tc>
                  <a:txBody>
                    <a:bodyPr/>
                    <a:lstStyle/>
                    <a:p>
                      <a:pPr indent="127000" algn="ctr">
                        <a:spcAft>
                          <a:spcPts val="0"/>
                        </a:spcAft>
                      </a:pPr>
                      <a:r>
                        <a:rPr lang="en-US" sz="800" kern="0" dirty="0"/>
                        <a:t>2011</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2012</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2013</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2014</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2015</a:t>
                      </a:r>
                      <a:endParaRPr lang="zh-CN" sz="800" kern="100" dirty="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0"/>
                  </a:ext>
                </a:extLst>
              </a:tr>
              <a:tr h="270030">
                <a:tc>
                  <a:txBody>
                    <a:bodyPr/>
                    <a:lstStyle/>
                    <a:p>
                      <a:pPr indent="127000" algn="ctr">
                        <a:spcAft>
                          <a:spcPts val="0"/>
                        </a:spcAft>
                      </a:pPr>
                      <a:r>
                        <a:rPr lang="zh-CN" sz="800" kern="0"/>
                        <a:t>总资产增长率</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0.21</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0.2</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1.92</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0.01</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-0.2</a:t>
                      </a:r>
                      <a:endParaRPr lang="zh-CN" sz="800" kern="10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1"/>
                  </a:ext>
                </a:extLst>
              </a:tr>
              <a:tr h="270030">
                <a:tc>
                  <a:txBody>
                    <a:bodyPr/>
                    <a:lstStyle/>
                    <a:p>
                      <a:pPr indent="127000" algn="ctr">
                        <a:spcAft>
                          <a:spcPts val="0"/>
                        </a:spcAft>
                      </a:pPr>
                      <a:r>
                        <a:rPr lang="zh-CN" sz="800" kern="0"/>
                        <a:t>主营业务收入增长率</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-0.19</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0.38</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0.02</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0.17</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-0.53</a:t>
                      </a:r>
                      <a:endParaRPr lang="zh-CN" sz="800" kern="10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2"/>
                  </a:ext>
                </a:extLst>
              </a:tr>
              <a:tr h="270030">
                <a:tc>
                  <a:txBody>
                    <a:bodyPr/>
                    <a:lstStyle/>
                    <a:p>
                      <a:pPr indent="127000" algn="ctr">
                        <a:spcAft>
                          <a:spcPts val="0"/>
                        </a:spcAft>
                      </a:pPr>
                      <a:r>
                        <a:rPr lang="zh-CN" sz="800" kern="0"/>
                        <a:t>主营利润增长率</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a:t>-0.28</a:t>
                      </a:r>
                      <a:endParaRPr lang="zh-CN" sz="800" kern="10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0.53</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0.09</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1.49</a:t>
                      </a:r>
                      <a:endParaRPr lang="zh-CN" sz="800" kern="100" dirty="0">
                        <a:latin typeface="Times New Roman"/>
                        <a:ea typeface="宋体"/>
                      </a:endParaRPr>
                    </a:p>
                  </a:txBody>
                  <a:tcPr marL="68580" marR="68580" marT="0" marB="0">
                    <a:cell3D prstMaterial="dkEdge">
                      <a:bevel/>
                      <a:lightRig rig="flood" dir="t"/>
                    </a:cell3D>
                  </a:tcPr>
                </a:tc>
                <a:tc>
                  <a:txBody>
                    <a:bodyPr/>
                    <a:lstStyle/>
                    <a:p>
                      <a:pPr indent="127000" algn="ctr">
                        <a:spcAft>
                          <a:spcPts val="0"/>
                        </a:spcAft>
                      </a:pPr>
                      <a:r>
                        <a:rPr lang="en-US" sz="800" kern="0" dirty="0"/>
                        <a:t>-0.96</a:t>
                      </a:r>
                      <a:endParaRPr lang="zh-CN" sz="800" kern="100" dirty="0">
                        <a:latin typeface="Times New Roman"/>
                        <a:ea typeface="宋体"/>
                      </a:endParaRPr>
                    </a:p>
                  </a:txBody>
                  <a:tcPr marL="68580" marR="68580" marT="0" marB="0">
                    <a:cell3D prstMaterial="dkEdge">
                      <a:bevel/>
                      <a:lightRig rig="flood" dir="t"/>
                    </a:cell3D>
                  </a:tcPr>
                </a:tc>
                <a:extLst>
                  <a:ext uri="{0D108BD9-81ED-4DB2-BD59-A6C34878D82A}">
                    <a16:rowId xmlns="" xmlns:a16="http://schemas.microsoft.com/office/drawing/2014/main" val="10003"/>
                  </a:ext>
                </a:extLst>
              </a:tr>
            </a:tbl>
          </a:graphicData>
        </a:graphic>
      </p:graphicFrame>
      <p:sp>
        <p:nvSpPr>
          <p:cNvPr id="6" name="箭头: 五边形 6"/>
          <p:cNvSpPr/>
          <p:nvPr/>
        </p:nvSpPr>
        <p:spPr>
          <a:xfrm>
            <a:off x="0" y="456515"/>
            <a:ext cx="1845205" cy="495055"/>
          </a:xfrm>
          <a:prstGeom prst="homePlate">
            <a:avLst/>
          </a:prstGeom>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盈利能力指标</a:t>
            </a:r>
          </a:p>
        </p:txBody>
      </p:sp>
      <p:sp>
        <p:nvSpPr>
          <p:cNvPr id="7" name="箭头: 五边形 3"/>
          <p:cNvSpPr/>
          <p:nvPr/>
        </p:nvSpPr>
        <p:spPr>
          <a:xfrm>
            <a:off x="4662010" y="456515"/>
            <a:ext cx="1845205" cy="495055"/>
          </a:xfrm>
          <a:prstGeom prst="homePlate">
            <a:avLst/>
          </a:prstGeom>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偿债能力指标</a:t>
            </a:r>
          </a:p>
        </p:txBody>
      </p:sp>
      <p:sp>
        <p:nvSpPr>
          <p:cNvPr id="8" name="箭头: 五边形 4"/>
          <p:cNvSpPr/>
          <p:nvPr/>
        </p:nvSpPr>
        <p:spPr>
          <a:xfrm>
            <a:off x="0" y="2526745"/>
            <a:ext cx="2250250" cy="495055"/>
          </a:xfrm>
          <a:prstGeom prst="homePlate">
            <a:avLst/>
          </a:prstGeom>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资产运营能力指标</a:t>
            </a:r>
          </a:p>
        </p:txBody>
      </p:sp>
      <p:sp>
        <p:nvSpPr>
          <p:cNvPr id="9" name="箭头: 五边形 2"/>
          <p:cNvSpPr/>
          <p:nvPr/>
        </p:nvSpPr>
        <p:spPr>
          <a:xfrm>
            <a:off x="4797025" y="2526745"/>
            <a:ext cx="1845205" cy="495055"/>
          </a:xfrm>
          <a:prstGeom prst="homePlate">
            <a:avLst/>
          </a:prstGeom>
          <a:solidFill>
            <a:srgbClr val="E8626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发展能力指标</a:t>
            </a:r>
          </a:p>
        </p:txBody>
      </p:sp>
    </p:spTree>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虚尾箭头 3"/>
          <p:cNvSpPr/>
          <p:nvPr/>
        </p:nvSpPr>
        <p:spPr>
          <a:xfrm>
            <a:off x="11181" y="1860671"/>
            <a:ext cx="1728192" cy="1296144"/>
          </a:xfrm>
          <a:prstGeom prst="striped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a:t>经营层面的影响</a:t>
            </a:r>
            <a:endParaRPr lang="zh-CN" altLang="en-US" dirty="0"/>
          </a:p>
        </p:txBody>
      </p:sp>
      <p:sp>
        <p:nvSpPr>
          <p:cNvPr id="3" name="右箭头 10"/>
          <p:cNvSpPr/>
          <p:nvPr/>
        </p:nvSpPr>
        <p:spPr>
          <a:xfrm>
            <a:off x="1630853" y="492519"/>
            <a:ext cx="2232248" cy="129614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smtClean="0"/>
              <a:t>战略</a:t>
            </a:r>
            <a:r>
              <a:rPr lang="zh-CN" altLang="zh-CN" dirty="0"/>
              <a:t>思路的转变</a:t>
            </a:r>
            <a:endParaRPr lang="zh-CN" altLang="en-US" dirty="0"/>
          </a:p>
        </p:txBody>
      </p:sp>
      <p:sp>
        <p:nvSpPr>
          <p:cNvPr id="4" name="右箭头 11"/>
          <p:cNvSpPr/>
          <p:nvPr/>
        </p:nvSpPr>
        <p:spPr>
          <a:xfrm>
            <a:off x="1630853" y="3300831"/>
            <a:ext cx="2232248" cy="1296144"/>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smtClean="0"/>
              <a:t>如何进行</a:t>
            </a:r>
            <a:r>
              <a:rPr lang="zh-CN" altLang="zh-CN" dirty="0"/>
              <a:t>产业布局</a:t>
            </a:r>
            <a:endParaRPr lang="zh-CN" altLang="en-US" dirty="0"/>
          </a:p>
        </p:txBody>
      </p:sp>
      <p:sp>
        <p:nvSpPr>
          <p:cNvPr id="5" name="矩形 4"/>
          <p:cNvSpPr/>
          <p:nvPr/>
        </p:nvSpPr>
        <p:spPr>
          <a:xfrm>
            <a:off x="4079125" y="276495"/>
            <a:ext cx="4824536" cy="144016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dirty="0"/>
              <a:t>公司将以柴油发动机作为长期战略目标和主营业务，巩固各项核心的技术优势，择机对产业链上下游的企业进行产业纵向整合</a:t>
            </a:r>
            <a:endParaRPr lang="zh-CN" altLang="en-US" dirty="0"/>
          </a:p>
        </p:txBody>
      </p:sp>
      <p:sp>
        <p:nvSpPr>
          <p:cNvPr id="6" name="矩形 5"/>
          <p:cNvSpPr/>
          <p:nvPr/>
        </p:nvSpPr>
        <p:spPr>
          <a:xfrm>
            <a:off x="4079125" y="3012799"/>
            <a:ext cx="4824536" cy="187220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dirty="0"/>
              <a:t>一、加大研发投入，保持核心技术优势</a:t>
            </a:r>
          </a:p>
          <a:p>
            <a:r>
              <a:rPr lang="zh-CN" altLang="zh-CN" dirty="0"/>
              <a:t>二、加强营销策略</a:t>
            </a:r>
          </a:p>
          <a:p>
            <a:r>
              <a:rPr lang="zh-CN" altLang="zh-CN" dirty="0"/>
              <a:t>三、加快产能建设</a:t>
            </a:r>
          </a:p>
          <a:p>
            <a:r>
              <a:rPr lang="zh-CN" altLang="zh-CN" dirty="0"/>
              <a:t>四、寻找和发展新的项目</a:t>
            </a:r>
          </a:p>
          <a:p>
            <a:r>
              <a:rPr lang="zh-CN" altLang="zh-CN" dirty="0"/>
              <a:t>五、促进并购企业与被并购企业的交流和沟通</a:t>
            </a:r>
            <a:endParaRPr lang="zh-CN" altLang="en-US" dirty="0"/>
          </a:p>
        </p:txBody>
      </p:sp>
    </p:spTree>
    <p:extLst>
      <p:ext uri="{BB962C8B-B14F-4D97-AF65-F5344CB8AC3E}">
        <p14:creationId xmlns="" xmlns:p14="http://schemas.microsoft.com/office/powerpoint/2010/main" val="1631565552"/>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86262"/>
        </a:solidFill>
        <a:effectLst/>
      </p:bgPr>
    </p:bg>
    <p:spTree>
      <p:nvGrpSpPr>
        <p:cNvPr id="1" name=""/>
        <p:cNvGrpSpPr/>
        <p:nvPr/>
      </p:nvGrpSpPr>
      <p:grpSpPr>
        <a:xfrm>
          <a:off x="0" y="0"/>
          <a:ext cx="0" cy="0"/>
          <a:chOff x="0" y="0"/>
          <a:chExt cx="0" cy="0"/>
        </a:xfrm>
      </p:grpSpPr>
      <p:sp>
        <p:nvSpPr>
          <p:cNvPr id="6" name="矩形 5"/>
          <p:cNvSpPr/>
          <p:nvPr/>
        </p:nvSpPr>
        <p:spPr>
          <a:xfrm>
            <a:off x="0" y="2166705"/>
            <a:ext cx="9144000" cy="450051"/>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TextBox 3"/>
          <p:cNvSpPr txBox="1"/>
          <p:nvPr/>
        </p:nvSpPr>
        <p:spPr>
          <a:xfrm>
            <a:off x="26495" y="-1433695"/>
            <a:ext cx="3879588"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华文细黑" panose="02010600040101010101" pitchFamily="2" charset="-122"/>
                <a:ea typeface="华文细黑" panose="02010600040101010101" pitchFamily="2" charset="-122"/>
              </a:rPr>
              <a:t>5</a:t>
            </a:r>
            <a:endParaRPr lang="zh-CN" altLang="en-US" sz="52000" dirty="0">
              <a:solidFill>
                <a:schemeClr val="bg1"/>
              </a:solidFill>
              <a:latin typeface="华文细黑" panose="02010600040101010101" pitchFamily="2" charset="-122"/>
              <a:ea typeface="华文细黑" panose="02010600040101010101" pitchFamily="2" charset="-122"/>
            </a:endParaRPr>
          </a:p>
        </p:txBody>
      </p:sp>
      <p:sp>
        <p:nvSpPr>
          <p:cNvPr id="5" name="矩形 4"/>
          <p:cNvSpPr/>
          <p:nvPr/>
        </p:nvSpPr>
        <p:spPr>
          <a:xfrm>
            <a:off x="3311860" y="2155090"/>
            <a:ext cx="5445605" cy="461665"/>
          </a:xfrm>
          <a:prstGeom prst="rect">
            <a:avLst/>
          </a:prstGeom>
        </p:spPr>
        <p:txBody>
          <a:bodyPr wrap="square">
            <a:spAutoFit/>
          </a:bodyPr>
          <a:lstStyle/>
          <a:p>
            <a:pPr algn="r"/>
            <a:r>
              <a:rPr lang="zh-CN" altLang="en-US" sz="2400" dirty="0" smtClean="0">
                <a:solidFill>
                  <a:schemeClr val="bg1"/>
                </a:solidFill>
              </a:rPr>
              <a:t>基于事件研究法研究新模式的股价效应</a:t>
            </a:r>
            <a:endParaRPr lang="zh-CN" altLang="en-US" sz="2400" dirty="0">
              <a:solidFill>
                <a:schemeClr val="bg1"/>
              </a:solidFill>
              <a:latin typeface="华文细黑" panose="02010600040101010101" pitchFamily="2" charset="-122"/>
              <a:ea typeface="华文细黑" panose="02010600040101010101" pitchFamily="2" charset="-122"/>
            </a:endParaRPr>
          </a:p>
        </p:txBody>
      </p:sp>
      <p:sp>
        <p:nvSpPr>
          <p:cNvPr id="3" name="矩形 2"/>
          <p:cNvSpPr/>
          <p:nvPr/>
        </p:nvSpPr>
        <p:spPr>
          <a:xfrm>
            <a:off x="5996773" y="1397264"/>
            <a:ext cx="2760692" cy="769441"/>
          </a:xfrm>
          <a:prstGeom prst="rect">
            <a:avLst/>
          </a:prstGeom>
        </p:spPr>
        <p:txBody>
          <a:bodyPr wrap="none">
            <a:spAutoFit/>
          </a:bodyPr>
          <a:lstStyle/>
          <a:p>
            <a:pPr lvl="0" algn="r"/>
            <a:r>
              <a:rPr lang="en-US" altLang="zh-CN" sz="4400" dirty="0">
                <a:solidFill>
                  <a:schemeClr val="bg1"/>
                </a:solidFill>
                <a:latin typeface="华文细黑" panose="02010600040101010101" pitchFamily="2" charset="-122"/>
                <a:ea typeface="华文细黑" panose="02010600040101010101" pitchFamily="2" charset="-122"/>
              </a:rPr>
              <a:t>PART FIVE</a:t>
            </a:r>
            <a:endParaRPr lang="zh-CN" altLang="en-US" sz="44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412547070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圆角矩形 231"/>
          <p:cNvSpPr/>
          <p:nvPr/>
        </p:nvSpPr>
        <p:spPr>
          <a:xfrm>
            <a:off x="4567947" y="3102842"/>
            <a:ext cx="2839282" cy="113412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a:p>
        </p:txBody>
      </p:sp>
      <p:sp>
        <p:nvSpPr>
          <p:cNvPr id="54" name="圆角矩形 231"/>
          <p:cNvSpPr/>
          <p:nvPr/>
        </p:nvSpPr>
        <p:spPr>
          <a:xfrm>
            <a:off x="1385756" y="3094475"/>
            <a:ext cx="2839282" cy="113412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a:p>
        </p:txBody>
      </p:sp>
      <p:cxnSp>
        <p:nvCxnSpPr>
          <p:cNvPr id="3" name="肘形连接符 4"/>
          <p:cNvCxnSpPr>
            <a:cxnSpLocks/>
            <a:stCxn id="102" idx="2"/>
            <a:endCxn id="5" idx="0"/>
          </p:cNvCxnSpPr>
          <p:nvPr/>
        </p:nvCxnSpPr>
        <p:spPr>
          <a:xfrm rot="5400000">
            <a:off x="3385433" y="-481604"/>
            <a:ext cx="135466" cy="1974799"/>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cxnSp>
        <p:nvCxnSpPr>
          <p:cNvPr id="4" name="肘形连接符 9"/>
          <p:cNvCxnSpPr>
            <a:cxnSpLocks/>
            <a:stCxn id="102" idx="2"/>
            <a:endCxn id="6" idx="0"/>
          </p:cNvCxnSpPr>
          <p:nvPr/>
        </p:nvCxnSpPr>
        <p:spPr>
          <a:xfrm rot="16200000" flipH="1">
            <a:off x="5478165" y="-599538"/>
            <a:ext cx="135466" cy="2210666"/>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sp>
        <p:nvSpPr>
          <p:cNvPr id="5" name="圆角矩形 11"/>
          <p:cNvSpPr/>
          <p:nvPr/>
        </p:nvSpPr>
        <p:spPr>
          <a:xfrm>
            <a:off x="1709682" y="573528"/>
            <a:ext cx="1512168" cy="3780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分析研究背景、阐释研究意义</a:t>
            </a:r>
          </a:p>
        </p:txBody>
      </p:sp>
      <p:sp>
        <p:nvSpPr>
          <p:cNvPr id="6" name="圆角矩形 13"/>
          <p:cNvSpPr/>
          <p:nvPr/>
        </p:nvSpPr>
        <p:spPr>
          <a:xfrm>
            <a:off x="5598114" y="573528"/>
            <a:ext cx="2106234" cy="3780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介绍本文主要内容、说明本文的研究方法和创新点</a:t>
            </a:r>
          </a:p>
        </p:txBody>
      </p:sp>
      <p:sp>
        <p:nvSpPr>
          <p:cNvPr id="8" name="圆角矩形 73"/>
          <p:cNvSpPr/>
          <p:nvPr/>
        </p:nvSpPr>
        <p:spPr>
          <a:xfrm>
            <a:off x="3545886" y="573528"/>
            <a:ext cx="1782198" cy="3780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分析国内外文献综述对本文的启示和影响</a:t>
            </a:r>
          </a:p>
        </p:txBody>
      </p:sp>
      <p:cxnSp>
        <p:nvCxnSpPr>
          <p:cNvPr id="9" name="肘形连接符 75"/>
          <p:cNvCxnSpPr>
            <a:cxnSpLocks/>
            <a:stCxn id="102" idx="2"/>
            <a:endCxn id="8" idx="0"/>
          </p:cNvCxnSpPr>
          <p:nvPr/>
        </p:nvCxnSpPr>
        <p:spPr>
          <a:xfrm rot="5400000">
            <a:off x="4371042" y="504005"/>
            <a:ext cx="135466" cy="3580"/>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sp>
        <p:nvSpPr>
          <p:cNvPr id="10" name="下箭头 88"/>
          <p:cNvSpPr/>
          <p:nvPr/>
        </p:nvSpPr>
        <p:spPr>
          <a:xfrm>
            <a:off x="4009609" y="1011989"/>
            <a:ext cx="864096"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a:p>
        </p:txBody>
      </p:sp>
      <p:sp>
        <p:nvSpPr>
          <p:cNvPr id="11" name="圆角矩形 89"/>
          <p:cNvSpPr/>
          <p:nvPr/>
        </p:nvSpPr>
        <p:spPr>
          <a:xfrm>
            <a:off x="2591780" y="1370591"/>
            <a:ext cx="3690410"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“上市公司</a:t>
            </a:r>
            <a:r>
              <a:rPr lang="en-US" altLang="zh-CN" sz="1200" dirty="0"/>
              <a:t>+PE</a:t>
            </a:r>
            <a:r>
              <a:rPr lang="zh-CN" altLang="en-US" sz="1200" dirty="0"/>
              <a:t>”式并购基金的相关概念概述</a:t>
            </a:r>
          </a:p>
        </p:txBody>
      </p:sp>
      <p:cxnSp>
        <p:nvCxnSpPr>
          <p:cNvPr id="13" name="肘形连接符 95"/>
          <p:cNvCxnSpPr>
            <a:cxnSpLocks/>
            <a:stCxn id="11" idx="3"/>
            <a:endCxn id="21" idx="1"/>
          </p:cNvCxnSpPr>
          <p:nvPr/>
        </p:nvCxnSpPr>
        <p:spPr>
          <a:xfrm flipV="1">
            <a:off x="6282190" y="1005576"/>
            <a:ext cx="1556792" cy="473027"/>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cxnSp>
        <p:nvCxnSpPr>
          <p:cNvPr id="14" name="肘形连接符 99"/>
          <p:cNvCxnSpPr>
            <a:cxnSpLocks/>
            <a:stCxn id="11" idx="3"/>
            <a:endCxn id="20" idx="1"/>
          </p:cNvCxnSpPr>
          <p:nvPr/>
        </p:nvCxnSpPr>
        <p:spPr>
          <a:xfrm flipV="1">
            <a:off x="6282190" y="1254821"/>
            <a:ext cx="1568004" cy="223782"/>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sp>
        <p:nvSpPr>
          <p:cNvPr id="17" name="圆角矩形 111"/>
          <p:cNvSpPr/>
          <p:nvPr/>
        </p:nvSpPr>
        <p:spPr>
          <a:xfrm>
            <a:off x="7850194" y="1894543"/>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面临的风险</a:t>
            </a:r>
          </a:p>
        </p:txBody>
      </p:sp>
      <p:sp>
        <p:nvSpPr>
          <p:cNvPr id="18" name="圆角矩形 112"/>
          <p:cNvSpPr/>
          <p:nvPr/>
        </p:nvSpPr>
        <p:spPr>
          <a:xfrm>
            <a:off x="7850194" y="1645299"/>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动机分析</a:t>
            </a:r>
          </a:p>
        </p:txBody>
      </p:sp>
      <p:sp>
        <p:nvSpPr>
          <p:cNvPr id="19" name="圆角矩形 113"/>
          <p:cNvSpPr/>
          <p:nvPr/>
        </p:nvSpPr>
        <p:spPr>
          <a:xfrm>
            <a:off x="7838982" y="1396054"/>
            <a:ext cx="1145338"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类型</a:t>
            </a:r>
          </a:p>
        </p:txBody>
      </p:sp>
      <p:sp>
        <p:nvSpPr>
          <p:cNvPr id="20" name="圆角矩形 114"/>
          <p:cNvSpPr/>
          <p:nvPr/>
        </p:nvSpPr>
        <p:spPr>
          <a:xfrm>
            <a:off x="7850194" y="1146809"/>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形成的原因</a:t>
            </a:r>
          </a:p>
        </p:txBody>
      </p:sp>
      <p:sp>
        <p:nvSpPr>
          <p:cNvPr id="21" name="圆角矩形 115"/>
          <p:cNvSpPr/>
          <p:nvPr/>
        </p:nvSpPr>
        <p:spPr>
          <a:xfrm>
            <a:off x="7838982" y="897564"/>
            <a:ext cx="1145338"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定义</a:t>
            </a:r>
          </a:p>
        </p:txBody>
      </p:sp>
      <p:sp>
        <p:nvSpPr>
          <p:cNvPr id="22" name="下箭头 169"/>
          <p:cNvSpPr/>
          <p:nvPr/>
        </p:nvSpPr>
        <p:spPr>
          <a:xfrm>
            <a:off x="4004937" y="2583565"/>
            <a:ext cx="864096"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a:p>
        </p:txBody>
      </p:sp>
      <p:sp>
        <p:nvSpPr>
          <p:cNvPr id="24" name="圆角矩形 172"/>
          <p:cNvSpPr/>
          <p:nvPr/>
        </p:nvSpPr>
        <p:spPr>
          <a:xfrm>
            <a:off x="3410871" y="1806999"/>
            <a:ext cx="2052228"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新模式的运作模式</a:t>
            </a:r>
          </a:p>
        </p:txBody>
      </p:sp>
      <p:cxnSp>
        <p:nvCxnSpPr>
          <p:cNvPr id="25" name="肘形连接符 175"/>
          <p:cNvCxnSpPr>
            <a:stCxn id="24" idx="2"/>
            <a:endCxn id="32" idx="0"/>
          </p:cNvCxnSpPr>
          <p:nvPr/>
        </p:nvCxnSpPr>
        <p:spPr>
          <a:xfrm rot="5400000">
            <a:off x="3225947" y="1101167"/>
            <a:ext cx="289183" cy="2132894"/>
          </a:xfrm>
          <a:prstGeom prst="bentConnector3">
            <a:avLst>
              <a:gd name="adj1" fmla="val 50000"/>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6" name="肘形连接符 177"/>
          <p:cNvCxnSpPr>
            <a:stCxn id="24" idx="2"/>
            <a:endCxn id="30" idx="0"/>
          </p:cNvCxnSpPr>
          <p:nvPr/>
        </p:nvCxnSpPr>
        <p:spPr>
          <a:xfrm rot="16200000" flipH="1">
            <a:off x="4684109" y="1775899"/>
            <a:ext cx="289183" cy="783430"/>
          </a:xfrm>
          <a:prstGeom prst="bentConnector3">
            <a:avLst>
              <a:gd name="adj1" fmla="val 50000"/>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7" name="肘形连接符 179"/>
          <p:cNvCxnSpPr>
            <a:stCxn id="24" idx="2"/>
            <a:endCxn id="29" idx="0"/>
          </p:cNvCxnSpPr>
          <p:nvPr/>
        </p:nvCxnSpPr>
        <p:spPr>
          <a:xfrm rot="16200000" flipH="1">
            <a:off x="5440193" y="1019815"/>
            <a:ext cx="289183" cy="2295598"/>
          </a:xfrm>
          <a:prstGeom prst="bentConnector3">
            <a:avLst>
              <a:gd name="adj1" fmla="val 50000"/>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8" name="肘形连接符 181"/>
          <p:cNvCxnSpPr>
            <a:stCxn id="24" idx="2"/>
            <a:endCxn id="31" idx="0"/>
          </p:cNvCxnSpPr>
          <p:nvPr/>
        </p:nvCxnSpPr>
        <p:spPr>
          <a:xfrm rot="5400000">
            <a:off x="3955028" y="1830248"/>
            <a:ext cx="289183" cy="674732"/>
          </a:xfrm>
          <a:prstGeom prst="bentConnector3">
            <a:avLst>
              <a:gd name="adj1" fmla="val 50000"/>
            </a:avLst>
          </a:prstGeom>
          <a:ln>
            <a:tailEnd type="arrow"/>
          </a:ln>
        </p:spPr>
        <p:style>
          <a:lnRef idx="1">
            <a:schemeClr val="accent2"/>
          </a:lnRef>
          <a:fillRef idx="2">
            <a:schemeClr val="accent2"/>
          </a:fillRef>
          <a:effectRef idx="1">
            <a:schemeClr val="accent2"/>
          </a:effectRef>
          <a:fontRef idx="minor">
            <a:schemeClr val="dk1"/>
          </a:fontRef>
        </p:style>
      </p:cxnSp>
      <p:sp>
        <p:nvSpPr>
          <p:cNvPr id="29" name="圆角矩形 182"/>
          <p:cNvSpPr/>
          <p:nvPr/>
        </p:nvSpPr>
        <p:spPr>
          <a:xfrm>
            <a:off x="6165520" y="2312206"/>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进阶之路</a:t>
            </a:r>
          </a:p>
        </p:txBody>
      </p:sp>
      <p:sp>
        <p:nvSpPr>
          <p:cNvPr id="30" name="圆角矩形 184"/>
          <p:cNvSpPr/>
          <p:nvPr/>
        </p:nvSpPr>
        <p:spPr>
          <a:xfrm>
            <a:off x="4653352" y="2312206"/>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盈利模式</a:t>
            </a:r>
          </a:p>
        </p:txBody>
      </p:sp>
      <p:sp>
        <p:nvSpPr>
          <p:cNvPr id="31" name="圆角矩形 185"/>
          <p:cNvSpPr/>
          <p:nvPr/>
        </p:nvSpPr>
        <p:spPr>
          <a:xfrm>
            <a:off x="3195190" y="2312206"/>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运作团队</a:t>
            </a:r>
          </a:p>
        </p:txBody>
      </p:sp>
      <p:sp>
        <p:nvSpPr>
          <p:cNvPr id="32" name="圆角矩形 186"/>
          <p:cNvSpPr/>
          <p:nvPr/>
        </p:nvSpPr>
        <p:spPr>
          <a:xfrm>
            <a:off x="1737028" y="2312206"/>
            <a:ext cx="1134126"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运作过程</a:t>
            </a:r>
          </a:p>
        </p:txBody>
      </p:sp>
      <p:sp>
        <p:nvSpPr>
          <p:cNvPr id="36" name="矩形 35"/>
          <p:cNvSpPr/>
          <p:nvPr/>
        </p:nvSpPr>
        <p:spPr>
          <a:xfrm>
            <a:off x="7850194" y="2216962"/>
            <a:ext cx="540060"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初阶</a:t>
            </a:r>
          </a:p>
        </p:txBody>
      </p:sp>
      <p:sp>
        <p:nvSpPr>
          <p:cNvPr id="37" name="矩形 36"/>
          <p:cNvSpPr/>
          <p:nvPr/>
        </p:nvSpPr>
        <p:spPr>
          <a:xfrm>
            <a:off x="7850194" y="2465925"/>
            <a:ext cx="540060"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中阶</a:t>
            </a:r>
          </a:p>
        </p:txBody>
      </p:sp>
      <p:sp>
        <p:nvSpPr>
          <p:cNvPr id="38" name="矩形 37"/>
          <p:cNvSpPr/>
          <p:nvPr/>
        </p:nvSpPr>
        <p:spPr>
          <a:xfrm>
            <a:off x="7850194" y="2714889"/>
            <a:ext cx="540060" cy="2160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高阶</a:t>
            </a:r>
          </a:p>
        </p:txBody>
      </p:sp>
      <p:sp>
        <p:nvSpPr>
          <p:cNvPr id="39" name="圆角矩形 207"/>
          <p:cNvSpPr/>
          <p:nvPr/>
        </p:nvSpPr>
        <p:spPr>
          <a:xfrm>
            <a:off x="1393282" y="2920142"/>
            <a:ext cx="283928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博盈投资案例分析</a:t>
            </a:r>
          </a:p>
        </p:txBody>
      </p:sp>
      <p:sp>
        <p:nvSpPr>
          <p:cNvPr id="40" name="圆角矩形 208"/>
          <p:cNvSpPr/>
          <p:nvPr/>
        </p:nvSpPr>
        <p:spPr>
          <a:xfrm>
            <a:off x="4567947" y="2915989"/>
            <a:ext cx="2839282" cy="2151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基于事件研究法研究新模式的股价效应</a:t>
            </a:r>
          </a:p>
        </p:txBody>
      </p:sp>
      <p:sp>
        <p:nvSpPr>
          <p:cNvPr id="42" name="圆角矩形 213"/>
          <p:cNvSpPr/>
          <p:nvPr/>
        </p:nvSpPr>
        <p:spPr>
          <a:xfrm>
            <a:off x="5222185" y="3138803"/>
            <a:ext cx="172819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理论分析并提出假设</a:t>
            </a:r>
          </a:p>
        </p:txBody>
      </p:sp>
      <p:sp>
        <p:nvSpPr>
          <p:cNvPr id="43" name="圆角矩形 220"/>
          <p:cNvSpPr/>
          <p:nvPr/>
        </p:nvSpPr>
        <p:spPr>
          <a:xfrm>
            <a:off x="5222185" y="3408833"/>
            <a:ext cx="172819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指标选择与模型构建</a:t>
            </a:r>
          </a:p>
        </p:txBody>
      </p:sp>
      <p:sp>
        <p:nvSpPr>
          <p:cNvPr id="44" name="圆角矩形 221"/>
          <p:cNvSpPr/>
          <p:nvPr/>
        </p:nvSpPr>
        <p:spPr>
          <a:xfrm>
            <a:off x="5222185" y="3678863"/>
            <a:ext cx="172819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样本选择</a:t>
            </a:r>
          </a:p>
        </p:txBody>
      </p:sp>
      <p:sp>
        <p:nvSpPr>
          <p:cNvPr id="45" name="圆角矩形 222"/>
          <p:cNvSpPr/>
          <p:nvPr/>
        </p:nvSpPr>
        <p:spPr>
          <a:xfrm>
            <a:off x="5222185" y="3948893"/>
            <a:ext cx="172819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结果分析</a:t>
            </a:r>
          </a:p>
        </p:txBody>
      </p:sp>
      <p:sp>
        <p:nvSpPr>
          <p:cNvPr id="46" name="圆角矩形 223"/>
          <p:cNvSpPr/>
          <p:nvPr/>
        </p:nvSpPr>
        <p:spPr>
          <a:xfrm>
            <a:off x="1574777" y="314848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交易主体</a:t>
            </a:r>
          </a:p>
        </p:txBody>
      </p:sp>
      <p:sp>
        <p:nvSpPr>
          <p:cNvPr id="47" name="圆角矩形 224"/>
          <p:cNvSpPr/>
          <p:nvPr/>
        </p:nvSpPr>
        <p:spPr>
          <a:xfrm>
            <a:off x="1574777" y="341851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运作过程</a:t>
            </a:r>
          </a:p>
        </p:txBody>
      </p:sp>
      <p:sp>
        <p:nvSpPr>
          <p:cNvPr id="48" name="圆角矩形 225"/>
          <p:cNvSpPr/>
          <p:nvPr/>
        </p:nvSpPr>
        <p:spPr>
          <a:xfrm>
            <a:off x="1574777" y="368854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好处</a:t>
            </a:r>
          </a:p>
        </p:txBody>
      </p:sp>
      <p:sp>
        <p:nvSpPr>
          <p:cNvPr id="49" name="圆角矩形 226"/>
          <p:cNvSpPr/>
          <p:nvPr/>
        </p:nvSpPr>
        <p:spPr>
          <a:xfrm>
            <a:off x="1574777" y="395857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市场反应</a:t>
            </a:r>
          </a:p>
        </p:txBody>
      </p:sp>
      <p:sp>
        <p:nvSpPr>
          <p:cNvPr id="50" name="圆角矩形 227"/>
          <p:cNvSpPr/>
          <p:nvPr/>
        </p:nvSpPr>
        <p:spPr>
          <a:xfrm>
            <a:off x="2816915" y="395857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公司影响</a:t>
            </a:r>
          </a:p>
        </p:txBody>
      </p:sp>
      <p:sp>
        <p:nvSpPr>
          <p:cNvPr id="51" name="圆角矩形 228"/>
          <p:cNvSpPr/>
          <p:nvPr/>
        </p:nvSpPr>
        <p:spPr>
          <a:xfrm>
            <a:off x="2816915" y="368854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疑虑</a:t>
            </a:r>
          </a:p>
        </p:txBody>
      </p:sp>
      <p:sp>
        <p:nvSpPr>
          <p:cNvPr id="52" name="圆角矩形 229"/>
          <p:cNvSpPr/>
          <p:nvPr/>
        </p:nvSpPr>
        <p:spPr>
          <a:xfrm>
            <a:off x="2816915" y="341851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亮点分析</a:t>
            </a:r>
          </a:p>
        </p:txBody>
      </p:sp>
      <p:sp>
        <p:nvSpPr>
          <p:cNvPr id="53" name="圆角矩形 230"/>
          <p:cNvSpPr/>
          <p:nvPr/>
        </p:nvSpPr>
        <p:spPr>
          <a:xfrm>
            <a:off x="2816915" y="3148481"/>
            <a:ext cx="1188132" cy="2160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背景介绍</a:t>
            </a:r>
          </a:p>
        </p:txBody>
      </p:sp>
      <p:sp>
        <p:nvSpPr>
          <p:cNvPr id="56" name="下箭头 233"/>
          <p:cNvSpPr/>
          <p:nvPr/>
        </p:nvSpPr>
        <p:spPr>
          <a:xfrm>
            <a:off x="3953786" y="4236968"/>
            <a:ext cx="864096" cy="32403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a:p>
        </p:txBody>
      </p:sp>
      <p:sp>
        <p:nvSpPr>
          <p:cNvPr id="57" name="圆角矩形 234"/>
          <p:cNvSpPr/>
          <p:nvPr/>
        </p:nvSpPr>
        <p:spPr>
          <a:xfrm>
            <a:off x="3359720" y="4579640"/>
            <a:ext cx="2052228" cy="3780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对未来的发展趋势作出预测 并提出相关建议</a:t>
            </a:r>
          </a:p>
        </p:txBody>
      </p:sp>
      <p:cxnSp>
        <p:nvCxnSpPr>
          <p:cNvPr id="73" name="肘形连接符 99"/>
          <p:cNvCxnSpPr>
            <a:cxnSpLocks/>
            <a:stCxn id="11" idx="3"/>
            <a:endCxn id="19" idx="1"/>
          </p:cNvCxnSpPr>
          <p:nvPr/>
        </p:nvCxnSpPr>
        <p:spPr>
          <a:xfrm>
            <a:off x="6282190" y="1478603"/>
            <a:ext cx="1556792" cy="25463"/>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cxnSp>
        <p:nvCxnSpPr>
          <p:cNvPr id="78" name="肘形连接符 99"/>
          <p:cNvCxnSpPr>
            <a:cxnSpLocks/>
            <a:stCxn id="11" idx="3"/>
            <a:endCxn id="18" idx="1"/>
          </p:cNvCxnSpPr>
          <p:nvPr/>
        </p:nvCxnSpPr>
        <p:spPr>
          <a:xfrm>
            <a:off x="6282190" y="1478603"/>
            <a:ext cx="1568004" cy="274708"/>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cxnSp>
        <p:nvCxnSpPr>
          <p:cNvPr id="79" name="肘形连接符 99"/>
          <p:cNvCxnSpPr>
            <a:cxnSpLocks/>
            <a:stCxn id="11" idx="3"/>
            <a:endCxn id="17" idx="1"/>
          </p:cNvCxnSpPr>
          <p:nvPr/>
        </p:nvCxnSpPr>
        <p:spPr>
          <a:xfrm>
            <a:off x="6282190" y="1478603"/>
            <a:ext cx="1568004" cy="523952"/>
          </a:xfrm>
          <a:prstGeom prst="bentConnector3">
            <a:avLst>
              <a:gd name="adj1" fmla="val 50000"/>
            </a:avLst>
          </a:prstGeom>
        </p:spPr>
        <p:style>
          <a:lnRef idx="1">
            <a:schemeClr val="accent2"/>
          </a:lnRef>
          <a:fillRef idx="2">
            <a:schemeClr val="accent2"/>
          </a:fillRef>
          <a:effectRef idx="1">
            <a:schemeClr val="accent2"/>
          </a:effectRef>
          <a:fontRef idx="minor">
            <a:schemeClr val="dk1"/>
          </a:fontRef>
        </p:style>
      </p:cxnSp>
      <p:sp>
        <p:nvSpPr>
          <p:cNvPr id="102" name="圆角矩形 2"/>
          <p:cNvSpPr/>
          <p:nvPr/>
        </p:nvSpPr>
        <p:spPr>
          <a:xfrm>
            <a:off x="4063248" y="158419"/>
            <a:ext cx="754634" cy="27964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dirty="0"/>
              <a:t>导论</a:t>
            </a:r>
          </a:p>
        </p:txBody>
      </p:sp>
      <p:cxnSp>
        <p:nvCxnSpPr>
          <p:cNvPr id="119" name="直接箭头连接符 118"/>
          <p:cNvCxnSpPr>
            <a:cxnSpLocks/>
            <a:stCxn id="11" idx="2"/>
            <a:endCxn id="24" idx="0"/>
          </p:cNvCxnSpPr>
          <p:nvPr/>
        </p:nvCxnSpPr>
        <p:spPr>
          <a:xfrm>
            <a:off x="4436985" y="1586615"/>
            <a:ext cx="0" cy="220384"/>
          </a:xfrm>
          <a:prstGeom prst="straightConnector1">
            <a:avLst/>
          </a:prstGeom>
          <a:ln>
            <a:solidFill>
              <a:srgbClr val="6A868F"/>
            </a:solidFill>
            <a:headEnd type="none"/>
            <a:tailEnd type="arrow"/>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cxnSp>
      <p:cxnSp>
        <p:nvCxnSpPr>
          <p:cNvPr id="143" name="连接符: 肘形 142"/>
          <p:cNvCxnSpPr>
            <a:stCxn id="29" idx="3"/>
            <a:endCxn id="36" idx="1"/>
          </p:cNvCxnSpPr>
          <p:nvPr/>
        </p:nvCxnSpPr>
        <p:spPr>
          <a:xfrm flipV="1">
            <a:off x="7299646" y="2324974"/>
            <a:ext cx="550548" cy="95244"/>
          </a:xfrm>
          <a:prstGeom prst="bentConnector3">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7" name="连接符: 肘形 146"/>
          <p:cNvCxnSpPr>
            <a:stCxn id="29" idx="3"/>
            <a:endCxn id="37" idx="1"/>
          </p:cNvCxnSpPr>
          <p:nvPr/>
        </p:nvCxnSpPr>
        <p:spPr>
          <a:xfrm>
            <a:off x="7299646" y="2420218"/>
            <a:ext cx="550548" cy="153719"/>
          </a:xfrm>
          <a:prstGeom prst="bentConnector3">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49" name="连接符: 肘形 148"/>
          <p:cNvCxnSpPr>
            <a:stCxn id="29" idx="3"/>
            <a:endCxn id="38" idx="1"/>
          </p:cNvCxnSpPr>
          <p:nvPr/>
        </p:nvCxnSpPr>
        <p:spPr>
          <a:xfrm>
            <a:off x="7299646" y="2420218"/>
            <a:ext cx="550548" cy="402683"/>
          </a:xfrm>
          <a:prstGeom prst="bentConnector3">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 xmlns:p14="http://schemas.microsoft.com/office/powerpoint/2010/main" val="1244915088"/>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虚尾箭头 4"/>
          <p:cNvSpPr/>
          <p:nvPr/>
        </p:nvSpPr>
        <p:spPr>
          <a:xfrm>
            <a:off x="-6876" y="1950681"/>
            <a:ext cx="1979712" cy="1296144"/>
          </a:xfrm>
          <a:prstGeom prst="striped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a:t>理论分析和研究假设</a:t>
            </a:r>
            <a:endParaRPr lang="zh-CN" altLang="en-US" dirty="0"/>
          </a:p>
        </p:txBody>
      </p:sp>
      <p:sp>
        <p:nvSpPr>
          <p:cNvPr id="3" name="五边形 5"/>
          <p:cNvSpPr/>
          <p:nvPr/>
        </p:nvSpPr>
        <p:spPr>
          <a:xfrm>
            <a:off x="2009348" y="1446625"/>
            <a:ext cx="4680520" cy="2376264"/>
          </a:xfrm>
          <a:prstGeom prst="homePlat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dirty="0"/>
              <a:t>我国资本市场的投资者在获得上市公司设立并购基金的信息后，对上市公司的未来价值就可能做出新的判断，从而影响上市公司的短期股票价格，即产生股价效应。 </a:t>
            </a:r>
          </a:p>
        </p:txBody>
      </p:sp>
      <p:sp>
        <p:nvSpPr>
          <p:cNvPr id="4" name="圆角矩形 6"/>
          <p:cNvSpPr/>
          <p:nvPr/>
        </p:nvSpPr>
        <p:spPr>
          <a:xfrm>
            <a:off x="6833884" y="1734657"/>
            <a:ext cx="2123728" cy="1728192"/>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dirty="0"/>
              <a:t>提出以下假设：</a:t>
            </a:r>
          </a:p>
          <a:p>
            <a:r>
              <a:rPr lang="zh-CN" altLang="zh-CN" dirty="0"/>
              <a:t>上市公司和</a:t>
            </a:r>
            <a:r>
              <a:rPr lang="en-US" altLang="zh-CN" dirty="0"/>
              <a:t>PE</a:t>
            </a:r>
            <a:r>
              <a:rPr lang="zh-CN" altLang="zh-CN" dirty="0"/>
              <a:t>合作设立并购基金存在股价效应。 </a:t>
            </a:r>
          </a:p>
        </p:txBody>
      </p:sp>
    </p:spTree>
    <p:extLst>
      <p:ext uri="{BB962C8B-B14F-4D97-AF65-F5344CB8AC3E}">
        <p14:creationId xmlns="" xmlns:p14="http://schemas.microsoft.com/office/powerpoint/2010/main" val="205951659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虚尾箭头 3"/>
          <p:cNvSpPr/>
          <p:nvPr/>
        </p:nvSpPr>
        <p:spPr>
          <a:xfrm>
            <a:off x="-4031" y="2042846"/>
            <a:ext cx="1979712" cy="1368152"/>
          </a:xfrm>
          <a:prstGeom prst="striped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sz="1400" dirty="0"/>
              <a:t>指标选择与模型构建 </a:t>
            </a:r>
            <a:endParaRPr lang="zh-CN" altLang="en-US" sz="1400" dirty="0"/>
          </a:p>
        </p:txBody>
      </p:sp>
      <p:sp>
        <p:nvSpPr>
          <p:cNvPr id="4" name="五边形 5"/>
          <p:cNvSpPr/>
          <p:nvPr/>
        </p:nvSpPr>
        <p:spPr>
          <a:xfrm>
            <a:off x="1939677" y="2996952"/>
            <a:ext cx="4896544" cy="2063384"/>
          </a:xfrm>
          <a:prstGeom prst="homePlat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400" dirty="0" smtClean="0"/>
              <a:t>假设</a:t>
            </a:r>
            <a:r>
              <a:rPr lang="zh-CN" altLang="zh-CN" sz="1400" dirty="0" smtClean="0"/>
              <a:t>基于</a:t>
            </a:r>
            <a:r>
              <a:rPr lang="zh-CN" altLang="zh-CN" sz="1400" dirty="0"/>
              <a:t>我国上市公司设立并购基金公告事件对样本股票不产生影响的假设前提下，日超额收益率（</a:t>
            </a:r>
            <a:r>
              <a:rPr lang="en-US" altLang="zh-CN" sz="1400" dirty="0"/>
              <a:t>AR</a:t>
            </a:r>
            <a:r>
              <a:rPr lang="zh-CN" altLang="zh-CN" sz="1400" dirty="0"/>
              <a:t>）和累计超额收益率（</a:t>
            </a:r>
            <a:r>
              <a:rPr lang="en-US" altLang="zh-CN" sz="1400" dirty="0"/>
              <a:t>CAR</a:t>
            </a:r>
            <a:r>
              <a:rPr lang="zh-CN" altLang="zh-CN" sz="1400" dirty="0"/>
              <a:t>）均服从均值为</a:t>
            </a:r>
            <a:r>
              <a:rPr lang="en-US" altLang="zh-CN" sz="1400" dirty="0"/>
              <a:t> 0 </a:t>
            </a:r>
            <a:r>
              <a:rPr lang="zh-CN" altLang="zh-CN" sz="1400" dirty="0"/>
              <a:t>的正态分布。</a:t>
            </a:r>
          </a:p>
          <a:p>
            <a:r>
              <a:rPr lang="zh-CN" altLang="zh-CN" sz="1400" dirty="0"/>
              <a:t>因此，假设检验如下：</a:t>
            </a:r>
          </a:p>
          <a:p>
            <a:r>
              <a:rPr lang="zh-CN" altLang="zh-CN" sz="1400" dirty="0"/>
              <a:t>原假设（</a:t>
            </a:r>
            <a:r>
              <a:rPr lang="en-US" altLang="zh-CN" sz="1400" dirty="0"/>
              <a:t>H</a:t>
            </a:r>
            <a:r>
              <a:rPr lang="en-US" altLang="zh-CN" sz="1400" baseline="-25000" dirty="0"/>
              <a:t>0</a:t>
            </a:r>
            <a:r>
              <a:rPr lang="zh-CN" altLang="zh-CN" sz="1400" dirty="0"/>
              <a:t>）：</a:t>
            </a:r>
            <a:r>
              <a:rPr lang="en-US" altLang="zh-CN" sz="1400" dirty="0" err="1"/>
              <a:t>AAR</a:t>
            </a:r>
            <a:r>
              <a:rPr lang="en-US" altLang="zh-CN" sz="1400" baseline="-25000" dirty="0" err="1"/>
              <a:t>t</a:t>
            </a:r>
            <a:r>
              <a:rPr lang="en-US" altLang="zh-CN" sz="1400" dirty="0"/>
              <a:t>=0</a:t>
            </a:r>
            <a:r>
              <a:rPr lang="zh-CN" altLang="zh-CN" sz="1400" dirty="0"/>
              <a:t>，</a:t>
            </a:r>
            <a:r>
              <a:rPr lang="en-US" altLang="zh-CN" sz="1400" dirty="0" err="1"/>
              <a:t>CAAR</a:t>
            </a:r>
            <a:r>
              <a:rPr lang="en-US" altLang="zh-CN" sz="1400" baseline="-25000" dirty="0" err="1"/>
              <a:t>t</a:t>
            </a:r>
            <a:r>
              <a:rPr lang="en-US" altLang="zh-CN" sz="1400" dirty="0"/>
              <a:t>=0</a:t>
            </a:r>
            <a:r>
              <a:rPr lang="zh-CN" altLang="zh-CN" sz="1400" dirty="0"/>
              <a:t>；</a:t>
            </a:r>
          </a:p>
          <a:p>
            <a:r>
              <a:rPr lang="zh-CN" altLang="zh-CN" sz="1400" dirty="0"/>
              <a:t>备择假设</a:t>
            </a:r>
            <a:r>
              <a:rPr lang="en-US" altLang="zh-CN" sz="1400" dirty="0"/>
              <a:t>(H</a:t>
            </a:r>
            <a:r>
              <a:rPr lang="en-US" altLang="zh-CN" sz="1400" baseline="-25000" dirty="0"/>
              <a:t>1</a:t>
            </a:r>
            <a:r>
              <a:rPr lang="en-US" altLang="zh-CN" sz="1400" dirty="0"/>
              <a:t>)</a:t>
            </a:r>
            <a:r>
              <a:rPr lang="zh-CN" altLang="zh-CN" sz="1400" dirty="0"/>
              <a:t>：</a:t>
            </a:r>
            <a:r>
              <a:rPr lang="en-US" altLang="zh-CN" sz="1400" dirty="0" err="1"/>
              <a:t>AAR</a:t>
            </a:r>
            <a:r>
              <a:rPr lang="en-US" altLang="zh-CN" sz="1400" baseline="-25000" dirty="0" err="1"/>
              <a:t>t</a:t>
            </a:r>
            <a:r>
              <a:rPr lang="zh-CN" altLang="en-US" sz="1400" baseline="-25000" dirty="0"/>
              <a:t>，</a:t>
            </a:r>
            <a:r>
              <a:rPr lang="en-US" altLang="zh-CN" sz="1400" baseline="-25000" dirty="0"/>
              <a:t> </a:t>
            </a:r>
            <a:r>
              <a:rPr lang="en-US" altLang="zh-CN" sz="1400" dirty="0" err="1"/>
              <a:t>CAAR</a:t>
            </a:r>
            <a:r>
              <a:rPr lang="en-US" altLang="zh-CN" sz="1400" baseline="-25000" dirty="0" err="1"/>
              <a:t>t</a:t>
            </a:r>
            <a:r>
              <a:rPr lang="zh-CN" altLang="en-US" sz="1400" dirty="0"/>
              <a:t>不为</a:t>
            </a:r>
            <a:r>
              <a:rPr lang="en-US" altLang="zh-CN" sz="1400" dirty="0"/>
              <a:t>0</a:t>
            </a:r>
            <a:endParaRPr lang="zh-CN" altLang="zh-CN" sz="1400" dirty="0"/>
          </a:p>
        </p:txBody>
      </p:sp>
      <p:sp>
        <p:nvSpPr>
          <p:cNvPr id="5" name="右箭头 6"/>
          <p:cNvSpPr/>
          <p:nvPr/>
        </p:nvSpPr>
        <p:spPr>
          <a:xfrm>
            <a:off x="607529" y="800708"/>
            <a:ext cx="1296144" cy="1008112"/>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指标选择</a:t>
            </a:r>
          </a:p>
        </p:txBody>
      </p:sp>
      <p:sp>
        <p:nvSpPr>
          <p:cNvPr id="6" name="右箭头 7"/>
          <p:cNvSpPr/>
          <p:nvPr/>
        </p:nvSpPr>
        <p:spPr>
          <a:xfrm>
            <a:off x="631529" y="3645024"/>
            <a:ext cx="1296144" cy="1008112"/>
          </a:xfrm>
          <a:prstGeom prst="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t>模型构建</a:t>
            </a:r>
          </a:p>
        </p:txBody>
      </p:sp>
      <p:sp>
        <p:nvSpPr>
          <p:cNvPr id="7" name="矩形 6"/>
          <p:cNvSpPr/>
          <p:nvPr/>
        </p:nvSpPr>
        <p:spPr>
          <a:xfrm>
            <a:off x="2051720" y="456515"/>
            <a:ext cx="2115743" cy="175519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lvl="0"/>
            <a:r>
              <a:rPr lang="zh-CN" altLang="zh-CN" sz="1400" dirty="0"/>
              <a:t>超额收益率（</a:t>
            </a:r>
            <a:r>
              <a:rPr lang="en-US" altLang="zh-CN" sz="1400" dirty="0" err="1"/>
              <a:t>ARi</a:t>
            </a:r>
            <a:r>
              <a:rPr lang="zh-CN" altLang="zh-CN" sz="1400" dirty="0"/>
              <a:t>）</a:t>
            </a:r>
            <a:endParaRPr lang="en-US" altLang="zh-CN" sz="1400" dirty="0"/>
          </a:p>
          <a:p>
            <a:pPr lvl="0"/>
            <a:r>
              <a:rPr lang="zh-CN" altLang="zh-CN" sz="1400" dirty="0"/>
              <a:t>累计超额收益率（</a:t>
            </a:r>
            <a:r>
              <a:rPr lang="en-US" altLang="zh-CN" sz="1400" dirty="0" err="1"/>
              <a:t>CARi</a:t>
            </a:r>
            <a:r>
              <a:rPr lang="zh-CN" altLang="zh-CN" sz="1400" dirty="0"/>
              <a:t>）</a:t>
            </a:r>
            <a:endParaRPr lang="en-US" altLang="zh-CN" sz="1400" dirty="0"/>
          </a:p>
          <a:p>
            <a:pPr lvl="0"/>
            <a:r>
              <a:rPr lang="zh-CN" altLang="zh-CN" sz="1400" dirty="0"/>
              <a:t>日超额收益率均值（</a:t>
            </a:r>
            <a:r>
              <a:rPr lang="en-US" altLang="zh-CN" sz="1400" dirty="0" err="1"/>
              <a:t>AARt</a:t>
            </a:r>
            <a:r>
              <a:rPr lang="zh-CN" altLang="zh-CN" sz="1400" dirty="0"/>
              <a:t>）</a:t>
            </a:r>
            <a:endParaRPr lang="en-US" altLang="zh-CN" sz="1400" dirty="0"/>
          </a:p>
          <a:p>
            <a:pPr lvl="0"/>
            <a:r>
              <a:rPr lang="zh-CN" altLang="zh-CN" sz="1400" dirty="0"/>
              <a:t>累积超额收益率均值（</a:t>
            </a:r>
            <a:r>
              <a:rPr lang="en-US" altLang="zh-CN" sz="1400" dirty="0" err="1"/>
              <a:t>CAARt</a:t>
            </a:r>
            <a:r>
              <a:rPr lang="zh-CN" altLang="zh-CN" sz="1400" dirty="0"/>
              <a:t>）</a:t>
            </a:r>
            <a:endParaRPr lang="zh-CN" altLang="en-US" sz="1400" dirty="0"/>
          </a:p>
        </p:txBody>
      </p:sp>
    </p:spTree>
    <p:extLst>
      <p:ext uri="{BB962C8B-B14F-4D97-AF65-F5344CB8AC3E}">
        <p14:creationId xmlns="" xmlns:p14="http://schemas.microsoft.com/office/powerpoint/2010/main" val="3145723259"/>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虚尾箭头 4"/>
          <p:cNvSpPr/>
          <p:nvPr/>
        </p:nvSpPr>
        <p:spPr>
          <a:xfrm>
            <a:off x="-14389" y="1968683"/>
            <a:ext cx="1979712" cy="1152128"/>
          </a:xfrm>
          <a:prstGeom prst="striped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a:t>样本选取和数据来源</a:t>
            </a:r>
            <a:endParaRPr lang="zh-CN" altLang="en-US" dirty="0"/>
          </a:p>
        </p:txBody>
      </p:sp>
      <p:sp>
        <p:nvSpPr>
          <p:cNvPr id="3" name="流程图: 过程 2"/>
          <p:cNvSpPr/>
          <p:nvPr/>
        </p:nvSpPr>
        <p:spPr>
          <a:xfrm>
            <a:off x="2037331" y="816555"/>
            <a:ext cx="1944216" cy="3528392"/>
          </a:xfrm>
          <a:prstGeom prst="flowChartProcess">
            <a:avLst/>
          </a:prstGeom>
          <a:gradFill flip="none" rotWithShape="1">
            <a:gsLst>
              <a:gs pos="0">
                <a:srgbClr val="354B5E"/>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dirty="0"/>
              <a:t>以</a:t>
            </a:r>
            <a:r>
              <a:rPr lang="en-US" altLang="zh-CN" dirty="0"/>
              <a:t> 2014</a:t>
            </a:r>
            <a:r>
              <a:rPr lang="zh-CN" altLang="zh-CN" dirty="0"/>
              <a:t>年</a:t>
            </a:r>
            <a:r>
              <a:rPr lang="en-US" altLang="zh-CN" dirty="0"/>
              <a:t> 1 </a:t>
            </a:r>
            <a:r>
              <a:rPr lang="zh-CN" altLang="zh-CN" dirty="0"/>
              <a:t>月</a:t>
            </a:r>
            <a:r>
              <a:rPr lang="en-US" altLang="zh-CN" dirty="0"/>
              <a:t> 1 </a:t>
            </a:r>
            <a:r>
              <a:rPr lang="zh-CN" altLang="zh-CN" dirty="0"/>
              <a:t>日</a:t>
            </a:r>
            <a:r>
              <a:rPr lang="en-US" altLang="zh-CN" dirty="0"/>
              <a:t>-2016 </a:t>
            </a:r>
            <a:r>
              <a:rPr lang="zh-CN" altLang="zh-CN" dirty="0"/>
              <a:t>年</a:t>
            </a:r>
            <a:r>
              <a:rPr lang="en-US" altLang="zh-CN" dirty="0"/>
              <a:t> 12 </a:t>
            </a:r>
            <a:r>
              <a:rPr lang="zh-CN" altLang="zh-CN" dirty="0"/>
              <a:t>月</a:t>
            </a:r>
            <a:r>
              <a:rPr lang="en-US" altLang="zh-CN" dirty="0"/>
              <a:t> 31 </a:t>
            </a:r>
            <a:r>
              <a:rPr lang="zh-CN" altLang="zh-CN" dirty="0"/>
              <a:t>日期间，宣布与</a:t>
            </a:r>
            <a:r>
              <a:rPr lang="en-US" altLang="zh-CN" dirty="0"/>
              <a:t>PE</a:t>
            </a:r>
            <a:r>
              <a:rPr lang="zh-CN" altLang="zh-CN" dirty="0"/>
              <a:t>合作设立并购基金公告的</a:t>
            </a:r>
            <a:r>
              <a:rPr lang="en-US" altLang="zh-CN" dirty="0"/>
              <a:t> </a:t>
            </a:r>
            <a:r>
              <a:rPr lang="zh-CN" altLang="zh-CN" dirty="0"/>
              <a:t>上市公司作为研究样本，所用交易数据均来自 </a:t>
            </a:r>
            <a:r>
              <a:rPr lang="en-US" altLang="zh-CN" dirty="0"/>
              <a:t>wind</a:t>
            </a:r>
            <a:r>
              <a:rPr lang="zh-CN" altLang="zh-CN" dirty="0"/>
              <a:t>数据库。 </a:t>
            </a:r>
          </a:p>
        </p:txBody>
      </p:sp>
      <p:sp>
        <p:nvSpPr>
          <p:cNvPr id="4" name="五边形 8"/>
          <p:cNvSpPr/>
          <p:nvPr/>
        </p:nvSpPr>
        <p:spPr>
          <a:xfrm>
            <a:off x="4125563" y="1968683"/>
            <a:ext cx="1584176" cy="936104"/>
          </a:xfrm>
          <a:prstGeom prst="homePlat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a:t>经过手工整理和筛选</a:t>
            </a:r>
            <a:endParaRPr lang="zh-CN" altLang="en-US" dirty="0"/>
          </a:p>
        </p:txBody>
      </p:sp>
      <p:sp>
        <p:nvSpPr>
          <p:cNvPr id="5" name="圆角矩形 9"/>
          <p:cNvSpPr/>
          <p:nvPr/>
        </p:nvSpPr>
        <p:spPr>
          <a:xfrm>
            <a:off x="5925763" y="1752659"/>
            <a:ext cx="2592288" cy="129614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dirty="0"/>
              <a:t>最终得</a:t>
            </a:r>
            <a:r>
              <a:rPr lang="en-US" altLang="zh-CN" dirty="0"/>
              <a:t>150</a:t>
            </a:r>
            <a:r>
              <a:rPr lang="zh-CN" altLang="zh-CN" dirty="0"/>
              <a:t>家样本数据</a:t>
            </a:r>
            <a:endParaRPr lang="zh-CN" altLang="en-US" dirty="0"/>
          </a:p>
        </p:txBody>
      </p:sp>
    </p:spTree>
    <p:extLst>
      <p:ext uri="{BB962C8B-B14F-4D97-AF65-F5344CB8AC3E}">
        <p14:creationId xmlns="" xmlns:p14="http://schemas.microsoft.com/office/powerpoint/2010/main" val="1037166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虚尾箭头 2"/>
          <p:cNvSpPr/>
          <p:nvPr/>
        </p:nvSpPr>
        <p:spPr>
          <a:xfrm>
            <a:off x="8158" y="516795"/>
            <a:ext cx="2555776" cy="2016224"/>
          </a:xfrm>
          <a:prstGeom prst="striped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sz="1600" dirty="0"/>
              <a:t>总体样本股价效应的实证结果与分析</a:t>
            </a:r>
            <a:endParaRPr lang="zh-CN" altLang="en-US" sz="1600" dirty="0"/>
          </a:p>
        </p:txBody>
      </p:sp>
      <p:sp>
        <p:nvSpPr>
          <p:cNvPr id="3" name="虚尾箭头 3"/>
          <p:cNvSpPr/>
          <p:nvPr/>
        </p:nvSpPr>
        <p:spPr>
          <a:xfrm>
            <a:off x="8158" y="3109083"/>
            <a:ext cx="2555776" cy="2016224"/>
          </a:xfrm>
          <a:prstGeom prst="stripedRightArrow">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zh-CN" sz="1600" dirty="0"/>
              <a:t>总体样本股价效应的均值检验</a:t>
            </a:r>
            <a:endParaRPr lang="zh-CN" altLang="en-US" sz="1600" dirty="0"/>
          </a:p>
        </p:txBody>
      </p:sp>
      <p:sp>
        <p:nvSpPr>
          <p:cNvPr id="4" name="流程图: 过程 3"/>
          <p:cNvSpPr/>
          <p:nvPr/>
        </p:nvSpPr>
        <p:spPr>
          <a:xfrm>
            <a:off x="2600446" y="516795"/>
            <a:ext cx="5544616" cy="864096"/>
          </a:xfrm>
          <a:prstGeom prst="flowChartProcess">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en-US" sz="1600" dirty="0"/>
              <a:t>进行</a:t>
            </a:r>
            <a:r>
              <a:rPr lang="zh-CN" altLang="zh-CN" sz="1600" dirty="0"/>
              <a:t>日超额收益率（</a:t>
            </a:r>
            <a:r>
              <a:rPr lang="en-US" altLang="zh-CN" sz="1600" dirty="0"/>
              <a:t>AR</a:t>
            </a:r>
            <a:r>
              <a:rPr lang="zh-CN" altLang="zh-CN" sz="1600" dirty="0"/>
              <a:t>）和累计超额收益率（</a:t>
            </a:r>
            <a:r>
              <a:rPr lang="en-US" altLang="zh-CN" sz="1600" dirty="0"/>
              <a:t>CAR</a:t>
            </a:r>
            <a:r>
              <a:rPr lang="zh-CN" altLang="zh-CN" sz="1600" dirty="0"/>
              <a:t>）的描述性统计</a:t>
            </a:r>
            <a:endParaRPr lang="zh-CN" altLang="en-US" sz="1600" dirty="0"/>
          </a:p>
        </p:txBody>
      </p:sp>
      <p:sp>
        <p:nvSpPr>
          <p:cNvPr id="5" name="流程图: 过程 4"/>
          <p:cNvSpPr/>
          <p:nvPr/>
        </p:nvSpPr>
        <p:spPr>
          <a:xfrm>
            <a:off x="2600446" y="1812939"/>
            <a:ext cx="5544616" cy="864096"/>
          </a:xfrm>
          <a:prstGeom prst="flowChartProcess">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sz="1600" dirty="0"/>
              <a:t>研究分析日超额收益率均值（</a:t>
            </a:r>
            <a:r>
              <a:rPr lang="en-US" altLang="zh-CN" sz="1600" dirty="0"/>
              <a:t>AAR</a:t>
            </a:r>
            <a:r>
              <a:rPr lang="zh-CN" altLang="zh-CN" sz="1600" dirty="0"/>
              <a:t>）</a:t>
            </a:r>
            <a:r>
              <a:rPr lang="zh-CN" altLang="en-US" sz="1600" dirty="0"/>
              <a:t>和累计超额收益率均值（</a:t>
            </a:r>
            <a:r>
              <a:rPr lang="en-US" altLang="zh-CN" sz="1600" dirty="0"/>
              <a:t>CCAR</a:t>
            </a:r>
            <a:r>
              <a:rPr lang="zh-CN" altLang="en-US" sz="1600" dirty="0"/>
              <a:t>）的</a:t>
            </a:r>
            <a:r>
              <a:rPr lang="zh-CN" altLang="zh-CN" sz="1600" dirty="0"/>
              <a:t>变动情况</a:t>
            </a:r>
            <a:endParaRPr lang="zh-CN" altLang="en-US" sz="1600" dirty="0"/>
          </a:p>
        </p:txBody>
      </p:sp>
      <p:sp>
        <p:nvSpPr>
          <p:cNvPr id="6" name="流程图: 过程 5"/>
          <p:cNvSpPr/>
          <p:nvPr/>
        </p:nvSpPr>
        <p:spPr>
          <a:xfrm>
            <a:off x="2600446" y="3469123"/>
            <a:ext cx="5472608" cy="1296144"/>
          </a:xfrm>
          <a:prstGeom prst="flowChartProcess">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r>
              <a:rPr lang="zh-CN" altLang="zh-CN" sz="1600" dirty="0"/>
              <a:t>为验证上市公司设立并购基金股价效应的存在是否显著，对总体样本的日超额收益率（</a:t>
            </a:r>
            <a:r>
              <a:rPr lang="en-US" altLang="zh-CN" sz="1600" dirty="0"/>
              <a:t>AR</a:t>
            </a:r>
            <a:r>
              <a:rPr lang="zh-CN" altLang="zh-CN" sz="1600" dirty="0"/>
              <a:t>）和累计超额收益率（</a:t>
            </a:r>
            <a:r>
              <a:rPr lang="en-US" altLang="zh-CN" sz="1600" dirty="0"/>
              <a:t>CAR</a:t>
            </a:r>
            <a:r>
              <a:rPr lang="zh-CN" altLang="zh-CN" sz="1600" dirty="0"/>
              <a:t>）进行均值检验</a:t>
            </a:r>
            <a:endParaRPr lang="zh-CN" altLang="en-US" sz="1600" dirty="0"/>
          </a:p>
        </p:txBody>
      </p:sp>
      <p:sp>
        <p:nvSpPr>
          <p:cNvPr id="7" name="椭圆 6"/>
          <p:cNvSpPr/>
          <p:nvPr/>
        </p:nvSpPr>
        <p:spPr>
          <a:xfrm>
            <a:off x="8158" y="2389003"/>
            <a:ext cx="1475656" cy="936104"/>
          </a:xfrm>
          <a:prstGeom prst="ellipse">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实证结果与分析</a:t>
            </a:r>
          </a:p>
        </p:txBody>
      </p:sp>
    </p:spTree>
    <p:extLst>
      <p:ext uri="{BB962C8B-B14F-4D97-AF65-F5344CB8AC3E}">
        <p14:creationId xmlns="" xmlns:p14="http://schemas.microsoft.com/office/powerpoint/2010/main" val="836314166"/>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 xmlns:p14="http://schemas.microsoft.com/office/powerpoint/2010/main" val="399419531"/>
              </p:ext>
            </p:extLst>
          </p:nvPr>
        </p:nvGraphicFramePr>
        <p:xfrm>
          <a:off x="5206072" y="240520"/>
          <a:ext cx="3937928" cy="2682240"/>
        </p:xfrm>
        <a:graphic>
          <a:graphicData uri="http://schemas.openxmlformats.org/drawingml/2006/table">
            <a:tbl>
              <a:tblPr>
                <a:tableStyleId>{284E427A-3D55-4303-BF80-6455036E1DE7}</a:tableStyleId>
              </a:tblPr>
              <a:tblGrid>
                <a:gridCol w="640506">
                  <a:extLst>
                    <a:ext uri="{9D8B030D-6E8A-4147-A177-3AD203B41FA5}">
                      <a16:colId xmlns="" xmlns:a16="http://schemas.microsoft.com/office/drawing/2014/main" val="20000"/>
                    </a:ext>
                  </a:extLst>
                </a:gridCol>
                <a:gridCol w="640506">
                  <a:extLst>
                    <a:ext uri="{9D8B030D-6E8A-4147-A177-3AD203B41FA5}">
                      <a16:colId xmlns="" xmlns:a16="http://schemas.microsoft.com/office/drawing/2014/main" val="20001"/>
                    </a:ext>
                  </a:extLst>
                </a:gridCol>
                <a:gridCol w="676090">
                  <a:extLst>
                    <a:ext uri="{9D8B030D-6E8A-4147-A177-3AD203B41FA5}">
                      <a16:colId xmlns="" xmlns:a16="http://schemas.microsoft.com/office/drawing/2014/main" val="20002"/>
                    </a:ext>
                  </a:extLst>
                </a:gridCol>
                <a:gridCol w="652368">
                  <a:extLst>
                    <a:ext uri="{9D8B030D-6E8A-4147-A177-3AD203B41FA5}">
                      <a16:colId xmlns="" xmlns:a16="http://schemas.microsoft.com/office/drawing/2014/main" val="20003"/>
                    </a:ext>
                  </a:extLst>
                </a:gridCol>
                <a:gridCol w="676090">
                  <a:extLst>
                    <a:ext uri="{9D8B030D-6E8A-4147-A177-3AD203B41FA5}">
                      <a16:colId xmlns="" xmlns:a16="http://schemas.microsoft.com/office/drawing/2014/main" val="20004"/>
                    </a:ext>
                  </a:extLst>
                </a:gridCol>
                <a:gridCol w="652368">
                  <a:extLst>
                    <a:ext uri="{9D8B030D-6E8A-4147-A177-3AD203B41FA5}">
                      <a16:colId xmlns="" xmlns:a16="http://schemas.microsoft.com/office/drawing/2014/main" val="20005"/>
                    </a:ext>
                  </a:extLst>
                </a:gridCol>
              </a:tblGrid>
              <a:tr h="97782">
                <a:tc>
                  <a:txBody>
                    <a:bodyPr/>
                    <a:lstStyle/>
                    <a:p>
                      <a:pPr indent="127000" algn="ctr">
                        <a:spcAft>
                          <a:spcPts val="0"/>
                        </a:spcAft>
                      </a:pPr>
                      <a:r>
                        <a:rPr lang="zh-CN" sz="800" kern="0" dirty="0"/>
                        <a:t>指标</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N</a:t>
                      </a:r>
                      <a:endParaRPr lang="zh-CN" sz="800" kern="100">
                        <a:latin typeface="Times New Roman"/>
                        <a:ea typeface="宋体"/>
                      </a:endParaRPr>
                    </a:p>
                  </a:txBody>
                  <a:tcPr marL="65373" marR="65373" marT="0" marB="0"/>
                </a:tc>
                <a:tc>
                  <a:txBody>
                    <a:bodyPr/>
                    <a:lstStyle/>
                    <a:p>
                      <a:pPr indent="127000" algn="ctr">
                        <a:spcAft>
                          <a:spcPts val="0"/>
                        </a:spcAft>
                      </a:pPr>
                      <a:r>
                        <a:rPr lang="zh-CN" sz="800" kern="0" dirty="0"/>
                        <a:t>极小值</a:t>
                      </a:r>
                      <a:endParaRPr lang="zh-CN" sz="800" kern="100" dirty="0">
                        <a:latin typeface="Times New Roman"/>
                        <a:ea typeface="宋体"/>
                      </a:endParaRPr>
                    </a:p>
                  </a:txBody>
                  <a:tcPr marL="65373" marR="65373" marT="0" marB="0"/>
                </a:tc>
                <a:tc>
                  <a:txBody>
                    <a:bodyPr/>
                    <a:lstStyle/>
                    <a:p>
                      <a:pPr indent="127000" algn="ctr">
                        <a:spcAft>
                          <a:spcPts val="0"/>
                        </a:spcAft>
                      </a:pPr>
                      <a:r>
                        <a:rPr lang="zh-CN" sz="800" kern="0" dirty="0"/>
                        <a:t>极大值</a:t>
                      </a:r>
                      <a:endParaRPr lang="zh-CN" sz="800" kern="100" dirty="0">
                        <a:latin typeface="Times New Roman"/>
                        <a:ea typeface="宋体"/>
                      </a:endParaRPr>
                    </a:p>
                  </a:txBody>
                  <a:tcPr marL="65373" marR="65373" marT="0" marB="0"/>
                </a:tc>
                <a:tc>
                  <a:txBody>
                    <a:bodyPr/>
                    <a:lstStyle/>
                    <a:p>
                      <a:pPr indent="127000" algn="ctr">
                        <a:spcAft>
                          <a:spcPts val="0"/>
                        </a:spcAft>
                      </a:pPr>
                      <a:r>
                        <a:rPr lang="zh-CN" sz="800" kern="0"/>
                        <a:t>均值</a:t>
                      </a:r>
                      <a:endParaRPr lang="zh-CN" sz="800" kern="100">
                        <a:latin typeface="Times New Roman"/>
                        <a:ea typeface="宋体"/>
                      </a:endParaRPr>
                    </a:p>
                  </a:txBody>
                  <a:tcPr marL="65373" marR="65373" marT="0" marB="0"/>
                </a:tc>
                <a:tc>
                  <a:txBody>
                    <a:bodyPr/>
                    <a:lstStyle/>
                    <a:p>
                      <a:pPr indent="127000" algn="ctr">
                        <a:spcAft>
                          <a:spcPts val="0"/>
                        </a:spcAft>
                      </a:pPr>
                      <a:r>
                        <a:rPr lang="zh-CN" sz="800" kern="0"/>
                        <a:t>标准差</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0"/>
                  </a:ext>
                </a:extLst>
              </a:tr>
              <a:tr h="97782">
                <a:tc>
                  <a:txBody>
                    <a:bodyPr/>
                    <a:lstStyle/>
                    <a:p>
                      <a:pPr indent="127000" algn="ctr">
                        <a:spcAft>
                          <a:spcPts val="0"/>
                        </a:spcAft>
                      </a:pPr>
                      <a:r>
                        <a:rPr lang="en-US" sz="800" kern="0" dirty="0"/>
                        <a:t>AR-10</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-6.29%</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8.70%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0.13%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2.02%</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1"/>
                  </a:ext>
                </a:extLst>
              </a:tr>
              <a:tr h="97782">
                <a:tc>
                  <a:txBody>
                    <a:bodyPr/>
                    <a:lstStyle/>
                    <a:p>
                      <a:pPr indent="127000" algn="ctr">
                        <a:spcAft>
                          <a:spcPts val="0"/>
                        </a:spcAft>
                      </a:pPr>
                      <a:r>
                        <a:rPr lang="en-US" sz="800" kern="0" dirty="0"/>
                        <a:t>AR-9</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dirty="0"/>
                        <a:t>150</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dirty="0"/>
                        <a:t>-9.44%</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10.42%</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0.25%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3.04%</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2"/>
                  </a:ext>
                </a:extLst>
              </a:tr>
              <a:tr h="97782">
                <a:tc>
                  <a:txBody>
                    <a:bodyPr/>
                    <a:lstStyle/>
                    <a:p>
                      <a:pPr indent="127000" algn="ctr">
                        <a:spcAft>
                          <a:spcPts val="0"/>
                        </a:spcAft>
                      </a:pPr>
                      <a:r>
                        <a:rPr lang="en-US" sz="800" kern="0"/>
                        <a:t>AR-8</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150</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-9.89%</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9.43%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0.05%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3.00%</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3"/>
                  </a:ext>
                </a:extLst>
              </a:tr>
              <a:tr h="97782">
                <a:tc>
                  <a:txBody>
                    <a:bodyPr/>
                    <a:lstStyle/>
                    <a:p>
                      <a:pPr indent="127000" algn="ctr">
                        <a:spcAft>
                          <a:spcPts val="0"/>
                        </a:spcAft>
                      </a:pPr>
                      <a:r>
                        <a:rPr lang="en-US" sz="800" kern="0"/>
                        <a:t>AR-7</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150</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-10.34%</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9.58%</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-0.02%</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3.08%</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4"/>
                  </a:ext>
                </a:extLst>
              </a:tr>
              <a:tr h="97782">
                <a:tc>
                  <a:txBody>
                    <a:bodyPr/>
                    <a:lstStyle/>
                    <a:p>
                      <a:pPr indent="127000" algn="ctr">
                        <a:spcAft>
                          <a:spcPts val="0"/>
                        </a:spcAft>
                      </a:pPr>
                      <a:r>
                        <a:rPr lang="en-US" sz="800" kern="0"/>
                        <a:t>AR-6</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-10.28%</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9.05%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-0.01%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2.70%</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5"/>
                  </a:ext>
                </a:extLst>
              </a:tr>
              <a:tr h="97782">
                <a:tc>
                  <a:txBody>
                    <a:bodyPr/>
                    <a:lstStyle/>
                    <a:p>
                      <a:pPr indent="127000" algn="ctr">
                        <a:spcAft>
                          <a:spcPts val="0"/>
                        </a:spcAft>
                      </a:pPr>
                      <a:r>
                        <a:rPr lang="en-US" sz="800" kern="0"/>
                        <a:t>AR-5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-6.55%</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9.51%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0.08%</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2.26%</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6"/>
                  </a:ext>
                </a:extLst>
              </a:tr>
              <a:tr h="97782">
                <a:tc>
                  <a:txBody>
                    <a:bodyPr/>
                    <a:lstStyle/>
                    <a:p>
                      <a:pPr indent="127000" algn="ctr">
                        <a:spcAft>
                          <a:spcPts val="0"/>
                        </a:spcAft>
                      </a:pPr>
                      <a:r>
                        <a:rPr lang="en-US" sz="800" kern="0"/>
                        <a:t>AR-4</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-9.32%</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9.75%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0.16%</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2.56%</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7"/>
                  </a:ext>
                </a:extLst>
              </a:tr>
              <a:tr h="97782">
                <a:tc>
                  <a:txBody>
                    <a:bodyPr/>
                    <a:lstStyle/>
                    <a:p>
                      <a:pPr indent="127000" algn="ctr">
                        <a:spcAft>
                          <a:spcPts val="0"/>
                        </a:spcAft>
                      </a:pPr>
                      <a:r>
                        <a:rPr lang="en-US" sz="800" kern="0"/>
                        <a:t>AR-3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-9.62%</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8.25%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-0.20%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2.35%</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8"/>
                  </a:ext>
                </a:extLst>
              </a:tr>
              <a:tr h="97782">
                <a:tc>
                  <a:txBody>
                    <a:bodyPr/>
                    <a:lstStyle/>
                    <a:p>
                      <a:pPr indent="127000" algn="ctr">
                        <a:spcAft>
                          <a:spcPts val="0"/>
                        </a:spcAft>
                      </a:pPr>
                      <a:r>
                        <a:rPr lang="en-US" sz="800" kern="0" dirty="0"/>
                        <a:t>AR-2</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-7.87%</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9.71%</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0.31%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2.96%</a:t>
                      </a:r>
                      <a:endParaRPr lang="zh-CN" sz="800" kern="100">
                        <a:latin typeface="Times New Roman"/>
                        <a:ea typeface="宋体"/>
                      </a:endParaRPr>
                    </a:p>
                  </a:txBody>
                  <a:tcPr marL="65373" marR="65373" marT="0" marB="0"/>
                </a:tc>
                <a:extLst>
                  <a:ext uri="{0D108BD9-81ED-4DB2-BD59-A6C34878D82A}">
                    <a16:rowId xmlns="" xmlns:a16="http://schemas.microsoft.com/office/drawing/2014/main" val="10009"/>
                  </a:ext>
                </a:extLst>
              </a:tr>
              <a:tr h="97782">
                <a:tc>
                  <a:txBody>
                    <a:bodyPr/>
                    <a:lstStyle/>
                    <a:p>
                      <a:pPr indent="127000" algn="ctr">
                        <a:spcAft>
                          <a:spcPts val="0"/>
                        </a:spcAft>
                      </a:pPr>
                      <a:r>
                        <a:rPr lang="en-US" sz="800" kern="0"/>
                        <a:t>AR-1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-8.73%</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9.30%</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0.71%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2.99%</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0"/>
                  </a:ext>
                </a:extLst>
              </a:tr>
              <a:tr h="97782">
                <a:tc>
                  <a:txBody>
                    <a:bodyPr/>
                    <a:lstStyle/>
                    <a:p>
                      <a:pPr indent="127000" algn="ctr">
                        <a:spcAft>
                          <a:spcPts val="0"/>
                        </a:spcAft>
                      </a:pPr>
                      <a:r>
                        <a:rPr lang="en-US" sz="800" kern="0"/>
                        <a:t>AR0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-7.31%</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9.45%</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1.24%</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3.19%</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1"/>
                  </a:ext>
                </a:extLst>
              </a:tr>
              <a:tr h="97782">
                <a:tc>
                  <a:txBody>
                    <a:bodyPr/>
                    <a:lstStyle/>
                    <a:p>
                      <a:pPr indent="127000" algn="ctr">
                        <a:spcAft>
                          <a:spcPts val="0"/>
                        </a:spcAft>
                      </a:pPr>
                      <a:r>
                        <a:rPr lang="en-US" sz="800" kern="0"/>
                        <a:t>AR+1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-6.63%</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9.34%</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0.24%</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2.23%</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2"/>
                  </a:ext>
                </a:extLst>
              </a:tr>
              <a:tr h="97782">
                <a:tc>
                  <a:txBody>
                    <a:bodyPr/>
                    <a:lstStyle/>
                    <a:p>
                      <a:pPr indent="127000" algn="ctr">
                        <a:spcAft>
                          <a:spcPts val="0"/>
                        </a:spcAft>
                      </a:pPr>
                      <a:r>
                        <a:rPr lang="en-US" sz="800" kern="0"/>
                        <a:t>AR+2</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-9.00%</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9.52%</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0.12%</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2.41%</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3"/>
                  </a:ext>
                </a:extLst>
              </a:tr>
              <a:tr h="97782">
                <a:tc>
                  <a:txBody>
                    <a:bodyPr/>
                    <a:lstStyle/>
                    <a:p>
                      <a:pPr indent="127000" algn="ctr">
                        <a:spcAft>
                          <a:spcPts val="0"/>
                        </a:spcAft>
                      </a:pPr>
                      <a:r>
                        <a:rPr lang="en-US" sz="800" kern="0"/>
                        <a:t>AR+3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-8.41%</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10.04%</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dirty="0"/>
                        <a:t>0.06%</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2.48%</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4"/>
                  </a:ext>
                </a:extLst>
              </a:tr>
              <a:tr h="97782">
                <a:tc>
                  <a:txBody>
                    <a:bodyPr/>
                    <a:lstStyle/>
                    <a:p>
                      <a:pPr indent="127000" algn="ctr">
                        <a:spcAft>
                          <a:spcPts val="0"/>
                        </a:spcAft>
                      </a:pPr>
                      <a:r>
                        <a:rPr lang="en-US" sz="800" kern="0"/>
                        <a:t>AR+4</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-7.33%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8.66%</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-0.05%</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2.39%</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5"/>
                  </a:ext>
                </a:extLst>
              </a:tr>
              <a:tr h="97782">
                <a:tc>
                  <a:txBody>
                    <a:bodyPr/>
                    <a:lstStyle/>
                    <a:p>
                      <a:pPr indent="127000" algn="ctr">
                        <a:spcAft>
                          <a:spcPts val="0"/>
                        </a:spcAft>
                      </a:pPr>
                      <a:r>
                        <a:rPr lang="en-US" sz="800" kern="0"/>
                        <a:t>AR+5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-9.93%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9.34%</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-0.26%</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2.84%</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6"/>
                  </a:ext>
                </a:extLst>
              </a:tr>
              <a:tr h="97782">
                <a:tc>
                  <a:txBody>
                    <a:bodyPr/>
                    <a:lstStyle/>
                    <a:p>
                      <a:pPr indent="127000" algn="ctr">
                        <a:spcAft>
                          <a:spcPts val="0"/>
                        </a:spcAft>
                      </a:pPr>
                      <a:r>
                        <a:rPr lang="en-US" sz="800" kern="0"/>
                        <a:t>AR+6</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-10.11%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9.53%</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0.10%</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a:t>3.25%</a:t>
                      </a:r>
                      <a:endParaRPr lang="zh-CN" sz="800" kern="100">
                        <a:latin typeface="Times New Roman"/>
                        <a:ea typeface="宋体"/>
                      </a:endParaRPr>
                    </a:p>
                  </a:txBody>
                  <a:tcPr marL="65373" marR="65373" marT="0" marB="0"/>
                </a:tc>
                <a:extLst>
                  <a:ext uri="{0D108BD9-81ED-4DB2-BD59-A6C34878D82A}">
                    <a16:rowId xmlns="" xmlns:a16="http://schemas.microsoft.com/office/drawing/2014/main" val="10017"/>
                  </a:ext>
                </a:extLst>
              </a:tr>
              <a:tr h="97782">
                <a:tc>
                  <a:txBody>
                    <a:bodyPr/>
                    <a:lstStyle/>
                    <a:p>
                      <a:pPr indent="127000" algn="ctr">
                        <a:spcAft>
                          <a:spcPts val="0"/>
                        </a:spcAft>
                      </a:pPr>
                      <a:r>
                        <a:rPr lang="en-US" sz="800" kern="0"/>
                        <a:t>AR+7</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-9.03%</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7.52%</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0.09%</a:t>
                      </a:r>
                      <a:endParaRPr lang="zh-CN" sz="800" kern="100" dirty="0">
                        <a:latin typeface="Times New Roman"/>
                        <a:ea typeface="宋体"/>
                      </a:endParaRPr>
                    </a:p>
                  </a:txBody>
                  <a:tcPr marL="65373" marR="65373" marT="0" marB="0"/>
                </a:tc>
                <a:tc>
                  <a:txBody>
                    <a:bodyPr/>
                    <a:lstStyle/>
                    <a:p>
                      <a:pPr indent="127000" algn="ctr">
                        <a:spcAft>
                          <a:spcPts val="0"/>
                        </a:spcAft>
                      </a:pPr>
                      <a:r>
                        <a:rPr lang="en-US" sz="800" kern="0" dirty="0"/>
                        <a:t>2.49%</a:t>
                      </a:r>
                      <a:endParaRPr lang="zh-CN" sz="800" kern="100" dirty="0">
                        <a:latin typeface="Times New Roman"/>
                        <a:ea typeface="宋体"/>
                      </a:endParaRPr>
                    </a:p>
                  </a:txBody>
                  <a:tcPr marL="65373" marR="65373" marT="0" marB="0"/>
                </a:tc>
                <a:extLst>
                  <a:ext uri="{0D108BD9-81ED-4DB2-BD59-A6C34878D82A}">
                    <a16:rowId xmlns="" xmlns:a16="http://schemas.microsoft.com/office/drawing/2014/main" val="10018"/>
                  </a:ext>
                </a:extLst>
              </a:tr>
              <a:tr h="97782">
                <a:tc>
                  <a:txBody>
                    <a:bodyPr/>
                    <a:lstStyle/>
                    <a:p>
                      <a:pPr indent="127000" algn="ctr">
                        <a:spcAft>
                          <a:spcPts val="0"/>
                        </a:spcAft>
                      </a:pPr>
                      <a:r>
                        <a:rPr lang="en-US" sz="800" kern="0"/>
                        <a:t>AR+8</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-6.78%</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8.86%</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-0.08%</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2.11%</a:t>
                      </a:r>
                      <a:endParaRPr lang="zh-CN" sz="800" kern="100" dirty="0">
                        <a:latin typeface="Times New Roman"/>
                        <a:ea typeface="宋体"/>
                      </a:endParaRPr>
                    </a:p>
                  </a:txBody>
                  <a:tcPr marL="65373" marR="65373" marT="0" marB="0"/>
                </a:tc>
                <a:extLst>
                  <a:ext uri="{0D108BD9-81ED-4DB2-BD59-A6C34878D82A}">
                    <a16:rowId xmlns="" xmlns:a16="http://schemas.microsoft.com/office/drawing/2014/main" val="10019"/>
                  </a:ext>
                </a:extLst>
              </a:tr>
              <a:tr h="97782">
                <a:tc>
                  <a:txBody>
                    <a:bodyPr/>
                    <a:lstStyle/>
                    <a:p>
                      <a:pPr indent="127000" algn="ctr">
                        <a:spcAft>
                          <a:spcPts val="0"/>
                        </a:spcAft>
                      </a:pPr>
                      <a:r>
                        <a:rPr lang="en-US" sz="800" kern="0"/>
                        <a:t>AR+9</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-8.15%</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8.16%</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-0.19%</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1.78%</a:t>
                      </a:r>
                      <a:endParaRPr lang="zh-CN" sz="800" kern="100" dirty="0">
                        <a:latin typeface="Times New Roman"/>
                        <a:ea typeface="宋体"/>
                      </a:endParaRPr>
                    </a:p>
                  </a:txBody>
                  <a:tcPr marL="65373" marR="65373" marT="0" marB="0"/>
                </a:tc>
                <a:extLst>
                  <a:ext uri="{0D108BD9-81ED-4DB2-BD59-A6C34878D82A}">
                    <a16:rowId xmlns="" xmlns:a16="http://schemas.microsoft.com/office/drawing/2014/main" val="10020"/>
                  </a:ext>
                </a:extLst>
              </a:tr>
              <a:tr h="97782">
                <a:tc>
                  <a:txBody>
                    <a:bodyPr/>
                    <a:lstStyle/>
                    <a:p>
                      <a:pPr indent="127000" algn="ctr">
                        <a:spcAft>
                          <a:spcPts val="0"/>
                        </a:spcAft>
                      </a:pPr>
                      <a:r>
                        <a:rPr lang="en-US" sz="800" kern="0"/>
                        <a:t>AR+10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150</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-8.07%</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7.11%</a:t>
                      </a:r>
                      <a:endParaRPr lang="zh-CN" sz="800" kern="100">
                        <a:latin typeface="Times New Roman"/>
                        <a:ea typeface="宋体"/>
                      </a:endParaRPr>
                    </a:p>
                  </a:txBody>
                  <a:tcPr marL="65373" marR="65373" marT="0" marB="0"/>
                </a:tc>
                <a:tc>
                  <a:txBody>
                    <a:bodyPr/>
                    <a:lstStyle/>
                    <a:p>
                      <a:pPr indent="127000" algn="ctr">
                        <a:spcAft>
                          <a:spcPts val="0"/>
                        </a:spcAft>
                      </a:pPr>
                      <a:r>
                        <a:rPr lang="en-US" sz="800" kern="0"/>
                        <a:t>-0.11%</a:t>
                      </a:r>
                      <a:endParaRPr lang="zh-CN" sz="800" kern="100">
                        <a:latin typeface="Times New Roman"/>
                        <a:ea typeface="宋体"/>
                      </a:endParaRPr>
                    </a:p>
                  </a:txBody>
                  <a:tcPr marL="65373" marR="65373" marT="0" marB="0"/>
                </a:tc>
                <a:tc>
                  <a:txBody>
                    <a:bodyPr/>
                    <a:lstStyle/>
                    <a:p>
                      <a:pPr indent="127000" algn="ctr">
                        <a:spcAft>
                          <a:spcPts val="0"/>
                        </a:spcAft>
                      </a:pPr>
                      <a:r>
                        <a:rPr lang="en-US" sz="800" kern="0" dirty="0"/>
                        <a:t>2.21%</a:t>
                      </a:r>
                      <a:endParaRPr lang="zh-CN" sz="800" kern="100" dirty="0">
                        <a:latin typeface="Times New Roman"/>
                        <a:ea typeface="宋体"/>
                      </a:endParaRPr>
                    </a:p>
                  </a:txBody>
                  <a:tcPr marL="65373" marR="65373" marT="0" marB="0"/>
                </a:tc>
                <a:extLst>
                  <a:ext uri="{0D108BD9-81ED-4DB2-BD59-A6C34878D82A}">
                    <a16:rowId xmlns="" xmlns:a16="http://schemas.microsoft.com/office/drawing/2014/main" val="10021"/>
                  </a:ext>
                </a:extLst>
              </a:tr>
            </a:tbl>
          </a:graphicData>
        </a:graphic>
      </p:graphicFrame>
      <p:sp>
        <p:nvSpPr>
          <p:cNvPr id="6" name="矩形 5"/>
          <p:cNvSpPr/>
          <p:nvPr/>
        </p:nvSpPr>
        <p:spPr>
          <a:xfrm>
            <a:off x="5202070" y="0"/>
            <a:ext cx="5704936" cy="230832"/>
          </a:xfrm>
          <a:prstGeom prst="rect">
            <a:avLst/>
          </a:prstGeom>
        </p:spPr>
        <p:txBody>
          <a:bodyPr wrap="square">
            <a:spAutoFit/>
          </a:bodyPr>
          <a:lstStyle/>
          <a:p>
            <a:r>
              <a:rPr lang="zh-CN" altLang="zh-CN" sz="900" dirty="0"/>
              <a:t>总体样本股票日超额</a:t>
            </a:r>
            <a:r>
              <a:rPr lang="zh-CN" altLang="zh-CN" sz="900" dirty="0" smtClean="0"/>
              <a:t>收益率描述性统计</a:t>
            </a:r>
            <a:r>
              <a:rPr lang="zh-CN" altLang="zh-CN" sz="900" dirty="0"/>
              <a:t>结果</a:t>
            </a:r>
            <a:r>
              <a:rPr lang="zh-CN" altLang="en-US" sz="900" dirty="0"/>
              <a:t>：</a:t>
            </a:r>
          </a:p>
        </p:txBody>
      </p:sp>
      <p:graphicFrame>
        <p:nvGraphicFramePr>
          <p:cNvPr id="7" name="表格 6"/>
          <p:cNvGraphicFramePr>
            <a:graphicFrameLocks noGrp="1"/>
          </p:cNvGraphicFramePr>
          <p:nvPr>
            <p:extLst>
              <p:ext uri="{D42A27DB-BD31-4B8C-83A1-F6EECF244321}">
                <p14:modId xmlns="" xmlns:p14="http://schemas.microsoft.com/office/powerpoint/2010/main" val="1587719536"/>
              </p:ext>
            </p:extLst>
          </p:nvPr>
        </p:nvGraphicFramePr>
        <p:xfrm>
          <a:off x="5206074" y="3201820"/>
          <a:ext cx="3937926" cy="1828800"/>
        </p:xfrm>
        <a:graphic>
          <a:graphicData uri="http://schemas.openxmlformats.org/drawingml/2006/table">
            <a:tbl>
              <a:tblPr>
                <a:tableStyleId>{284E427A-3D55-4303-BF80-6455036E1DE7}</a:tableStyleId>
              </a:tblPr>
              <a:tblGrid>
                <a:gridCol w="656321">
                  <a:extLst>
                    <a:ext uri="{9D8B030D-6E8A-4147-A177-3AD203B41FA5}">
                      <a16:colId xmlns="" xmlns:a16="http://schemas.microsoft.com/office/drawing/2014/main" val="20000"/>
                    </a:ext>
                  </a:extLst>
                </a:gridCol>
                <a:gridCol w="656321">
                  <a:extLst>
                    <a:ext uri="{9D8B030D-6E8A-4147-A177-3AD203B41FA5}">
                      <a16:colId xmlns="" xmlns:a16="http://schemas.microsoft.com/office/drawing/2014/main" val="20001"/>
                    </a:ext>
                  </a:extLst>
                </a:gridCol>
                <a:gridCol w="656321">
                  <a:extLst>
                    <a:ext uri="{9D8B030D-6E8A-4147-A177-3AD203B41FA5}">
                      <a16:colId xmlns="" xmlns:a16="http://schemas.microsoft.com/office/drawing/2014/main" val="20002"/>
                    </a:ext>
                  </a:extLst>
                </a:gridCol>
                <a:gridCol w="656321">
                  <a:extLst>
                    <a:ext uri="{9D8B030D-6E8A-4147-A177-3AD203B41FA5}">
                      <a16:colId xmlns="" xmlns:a16="http://schemas.microsoft.com/office/drawing/2014/main" val="20003"/>
                    </a:ext>
                  </a:extLst>
                </a:gridCol>
                <a:gridCol w="656321">
                  <a:extLst>
                    <a:ext uri="{9D8B030D-6E8A-4147-A177-3AD203B41FA5}">
                      <a16:colId xmlns="" xmlns:a16="http://schemas.microsoft.com/office/drawing/2014/main" val="20004"/>
                    </a:ext>
                  </a:extLst>
                </a:gridCol>
                <a:gridCol w="656321">
                  <a:extLst>
                    <a:ext uri="{9D8B030D-6E8A-4147-A177-3AD203B41FA5}">
                      <a16:colId xmlns="" xmlns:a16="http://schemas.microsoft.com/office/drawing/2014/main" val="20005"/>
                    </a:ext>
                  </a:extLst>
                </a:gridCol>
              </a:tblGrid>
              <a:tr h="121920">
                <a:tc>
                  <a:txBody>
                    <a:bodyPr/>
                    <a:lstStyle/>
                    <a:p>
                      <a:pPr indent="127000" algn="ctr">
                        <a:spcAft>
                          <a:spcPts val="0"/>
                        </a:spcAft>
                      </a:pPr>
                      <a:r>
                        <a:rPr lang="zh-CN" sz="800" kern="0" dirty="0"/>
                        <a:t>指标</a:t>
                      </a:r>
                      <a:endParaRPr lang="zh-CN" sz="800" kern="100" dirty="0">
                        <a:latin typeface="Times New Roman"/>
                        <a:ea typeface="宋体"/>
                      </a:endParaRPr>
                    </a:p>
                  </a:txBody>
                  <a:tcPr marL="57172" marR="57172" marT="0" marB="0"/>
                </a:tc>
                <a:tc>
                  <a:txBody>
                    <a:bodyPr/>
                    <a:lstStyle/>
                    <a:p>
                      <a:pPr indent="127000" algn="ctr">
                        <a:spcAft>
                          <a:spcPts val="0"/>
                        </a:spcAft>
                      </a:pPr>
                      <a:r>
                        <a:rPr lang="en-US" sz="800" kern="0"/>
                        <a:t>N</a:t>
                      </a:r>
                      <a:endParaRPr lang="zh-CN" sz="800" kern="100">
                        <a:latin typeface="Times New Roman"/>
                        <a:ea typeface="宋体"/>
                      </a:endParaRPr>
                    </a:p>
                  </a:txBody>
                  <a:tcPr marL="57172" marR="57172" marT="0" marB="0"/>
                </a:tc>
                <a:tc>
                  <a:txBody>
                    <a:bodyPr/>
                    <a:lstStyle/>
                    <a:p>
                      <a:pPr indent="127000" algn="ctr">
                        <a:spcAft>
                          <a:spcPts val="0"/>
                        </a:spcAft>
                      </a:pPr>
                      <a:r>
                        <a:rPr lang="zh-CN" sz="800" kern="0"/>
                        <a:t>极小值</a:t>
                      </a:r>
                      <a:endParaRPr lang="zh-CN" sz="800" kern="100">
                        <a:latin typeface="Times New Roman"/>
                        <a:ea typeface="宋体"/>
                      </a:endParaRPr>
                    </a:p>
                  </a:txBody>
                  <a:tcPr marL="57172" marR="57172" marT="0" marB="0"/>
                </a:tc>
                <a:tc>
                  <a:txBody>
                    <a:bodyPr/>
                    <a:lstStyle/>
                    <a:p>
                      <a:pPr indent="127000" algn="ctr">
                        <a:spcAft>
                          <a:spcPts val="0"/>
                        </a:spcAft>
                      </a:pPr>
                      <a:r>
                        <a:rPr lang="zh-CN" sz="800" kern="0"/>
                        <a:t>极大值</a:t>
                      </a:r>
                      <a:endParaRPr lang="zh-CN" sz="800" kern="100">
                        <a:latin typeface="Times New Roman"/>
                        <a:ea typeface="宋体"/>
                      </a:endParaRPr>
                    </a:p>
                  </a:txBody>
                  <a:tcPr marL="57172" marR="57172" marT="0" marB="0"/>
                </a:tc>
                <a:tc>
                  <a:txBody>
                    <a:bodyPr/>
                    <a:lstStyle/>
                    <a:p>
                      <a:pPr indent="127000" algn="ctr">
                        <a:spcAft>
                          <a:spcPts val="0"/>
                        </a:spcAft>
                      </a:pPr>
                      <a:r>
                        <a:rPr lang="zh-CN" sz="800" kern="0"/>
                        <a:t>均值</a:t>
                      </a:r>
                      <a:endParaRPr lang="zh-CN" sz="800" kern="100">
                        <a:latin typeface="Times New Roman"/>
                        <a:ea typeface="宋体"/>
                      </a:endParaRPr>
                    </a:p>
                  </a:txBody>
                  <a:tcPr marL="57172" marR="57172" marT="0" marB="0"/>
                </a:tc>
                <a:tc>
                  <a:txBody>
                    <a:bodyPr/>
                    <a:lstStyle/>
                    <a:p>
                      <a:pPr indent="127000" algn="ctr">
                        <a:spcAft>
                          <a:spcPts val="0"/>
                        </a:spcAft>
                      </a:pPr>
                      <a:r>
                        <a:rPr lang="zh-CN" sz="800" kern="0"/>
                        <a:t>标准差</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0"/>
                  </a:ext>
                </a:extLst>
              </a:tr>
              <a:tr h="121920">
                <a:tc>
                  <a:txBody>
                    <a:bodyPr/>
                    <a:lstStyle/>
                    <a:p>
                      <a:pPr indent="127000" algn="ctr">
                        <a:spcAft>
                          <a:spcPts val="0"/>
                        </a:spcAft>
                      </a:pPr>
                      <a:r>
                        <a:rPr lang="en-US" sz="800" kern="0"/>
                        <a:t>CAR-3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-36.73%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41.37%</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1.18%</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9.74%</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1"/>
                  </a:ext>
                </a:extLst>
              </a:tr>
              <a:tr h="121920">
                <a:tc>
                  <a:txBody>
                    <a:bodyPr/>
                    <a:lstStyle/>
                    <a:p>
                      <a:pPr indent="127000" algn="ctr">
                        <a:spcAft>
                          <a:spcPts val="0"/>
                        </a:spcAft>
                      </a:pPr>
                      <a:r>
                        <a:rPr lang="en-US" sz="800" kern="0"/>
                        <a:t>CAR-2</a:t>
                      </a:r>
                      <a:endParaRPr lang="zh-CN" sz="800" kern="100">
                        <a:latin typeface="Times New Roman"/>
                        <a:ea typeface="宋体"/>
                      </a:endParaRPr>
                    </a:p>
                  </a:txBody>
                  <a:tcPr marL="57172" marR="57172" marT="0" marB="0"/>
                </a:tc>
                <a:tc>
                  <a:txBody>
                    <a:bodyPr/>
                    <a:lstStyle/>
                    <a:p>
                      <a:pPr indent="127000" algn="ctr">
                        <a:spcAft>
                          <a:spcPts val="0"/>
                        </a:spcAft>
                      </a:pPr>
                      <a:r>
                        <a:rPr lang="en-US" sz="800" kern="0" dirty="0"/>
                        <a:t>150</a:t>
                      </a:r>
                      <a:endParaRPr lang="zh-CN" sz="800" kern="100" dirty="0">
                        <a:latin typeface="Times New Roman"/>
                        <a:ea typeface="宋体"/>
                      </a:endParaRPr>
                    </a:p>
                  </a:txBody>
                  <a:tcPr marL="57172" marR="57172" marT="0" marB="0"/>
                </a:tc>
                <a:tc>
                  <a:txBody>
                    <a:bodyPr/>
                    <a:lstStyle/>
                    <a:p>
                      <a:pPr indent="127000" algn="ctr">
                        <a:spcAft>
                          <a:spcPts val="0"/>
                        </a:spcAft>
                      </a:pPr>
                      <a:r>
                        <a:rPr lang="en-US" sz="800" kern="0"/>
                        <a:t>-32.78%</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36.17%</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1.48%</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10.38%</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2"/>
                  </a:ext>
                </a:extLst>
              </a:tr>
              <a:tr h="121920">
                <a:tc>
                  <a:txBody>
                    <a:bodyPr/>
                    <a:lstStyle/>
                    <a:p>
                      <a:pPr indent="127000" algn="ctr">
                        <a:spcAft>
                          <a:spcPts val="0"/>
                        </a:spcAft>
                      </a:pPr>
                      <a:r>
                        <a:rPr lang="en-US" sz="800" kern="0"/>
                        <a:t>CAR-1</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-27.10%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33.40%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2.19%</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10.68%</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3"/>
                  </a:ext>
                </a:extLst>
              </a:tr>
              <a:tr h="121920">
                <a:tc>
                  <a:txBody>
                    <a:bodyPr/>
                    <a:lstStyle/>
                    <a:p>
                      <a:pPr indent="127000" algn="ctr">
                        <a:spcAft>
                          <a:spcPts val="0"/>
                        </a:spcAft>
                      </a:pPr>
                      <a:r>
                        <a:rPr lang="en-US" sz="800" kern="0"/>
                        <a:t>CAR0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-22.41%</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38.37%</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3.44%</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11.39%</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4"/>
                  </a:ext>
                </a:extLst>
              </a:tr>
              <a:tr h="121920">
                <a:tc>
                  <a:txBody>
                    <a:bodyPr/>
                    <a:lstStyle/>
                    <a:p>
                      <a:pPr indent="127000" algn="ctr">
                        <a:spcAft>
                          <a:spcPts val="0"/>
                        </a:spcAft>
                      </a:pPr>
                      <a:r>
                        <a:rPr lang="en-US" sz="800" kern="0"/>
                        <a:t>CAR1</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-25.60%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36.68%</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3.67%</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11.41%</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5"/>
                  </a:ext>
                </a:extLst>
              </a:tr>
              <a:tr h="121920">
                <a:tc>
                  <a:txBody>
                    <a:bodyPr/>
                    <a:lstStyle/>
                    <a:p>
                      <a:pPr indent="127000" algn="ctr">
                        <a:spcAft>
                          <a:spcPts val="0"/>
                        </a:spcAft>
                      </a:pPr>
                      <a:r>
                        <a:rPr lang="en-US" sz="800" kern="0"/>
                        <a:t>CAR2</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-24.51%</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41.83%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3.79%</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11.90%</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6"/>
                  </a:ext>
                </a:extLst>
              </a:tr>
              <a:tr h="121920">
                <a:tc>
                  <a:txBody>
                    <a:bodyPr/>
                    <a:lstStyle/>
                    <a:p>
                      <a:pPr indent="127000" algn="ctr">
                        <a:spcAft>
                          <a:spcPts val="0"/>
                        </a:spcAft>
                      </a:pPr>
                      <a:r>
                        <a:rPr lang="en-US" sz="800" kern="0"/>
                        <a:t>CAR3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-26.92%</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45.16%</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3.86%</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12.28%</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7"/>
                  </a:ext>
                </a:extLst>
              </a:tr>
              <a:tr h="121920">
                <a:tc>
                  <a:txBody>
                    <a:bodyPr/>
                    <a:lstStyle/>
                    <a:p>
                      <a:pPr indent="127000" algn="ctr">
                        <a:spcAft>
                          <a:spcPts val="0"/>
                        </a:spcAft>
                      </a:pPr>
                      <a:r>
                        <a:rPr lang="en-US" sz="800" kern="0"/>
                        <a:t>CAR4</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-27.09%</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50.74%</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3.81%</a:t>
                      </a:r>
                      <a:endParaRPr lang="zh-CN" sz="800" kern="100">
                        <a:latin typeface="Times New Roman"/>
                        <a:ea typeface="宋体"/>
                      </a:endParaRPr>
                    </a:p>
                  </a:txBody>
                  <a:tcPr marL="57172" marR="57172" marT="0" marB="0"/>
                </a:tc>
                <a:tc>
                  <a:txBody>
                    <a:bodyPr/>
                    <a:lstStyle/>
                    <a:p>
                      <a:pPr indent="127000" algn="ctr">
                        <a:spcAft>
                          <a:spcPts val="0"/>
                        </a:spcAft>
                      </a:pPr>
                      <a:r>
                        <a:rPr lang="en-US" sz="800" kern="0" dirty="0"/>
                        <a:t>13.02%</a:t>
                      </a:r>
                      <a:endParaRPr lang="zh-CN" sz="800" kern="100" dirty="0">
                        <a:latin typeface="Times New Roman"/>
                        <a:ea typeface="宋体"/>
                      </a:endParaRPr>
                    </a:p>
                  </a:txBody>
                  <a:tcPr marL="57172" marR="57172" marT="0" marB="0"/>
                </a:tc>
                <a:extLst>
                  <a:ext uri="{0D108BD9-81ED-4DB2-BD59-A6C34878D82A}">
                    <a16:rowId xmlns="" xmlns:a16="http://schemas.microsoft.com/office/drawing/2014/main" val="10008"/>
                  </a:ext>
                </a:extLst>
              </a:tr>
              <a:tr h="121920">
                <a:tc>
                  <a:txBody>
                    <a:bodyPr/>
                    <a:lstStyle/>
                    <a:p>
                      <a:pPr indent="127000" algn="ctr">
                        <a:spcAft>
                          <a:spcPts val="0"/>
                        </a:spcAft>
                      </a:pPr>
                      <a:r>
                        <a:rPr lang="en-US" sz="800" kern="0"/>
                        <a:t>CAR5</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-33.03%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48.32%</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3.55%</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13.37%</a:t>
                      </a:r>
                      <a:endParaRPr lang="zh-CN" sz="800" kern="100">
                        <a:latin typeface="Times New Roman"/>
                        <a:ea typeface="宋体"/>
                      </a:endParaRPr>
                    </a:p>
                  </a:txBody>
                  <a:tcPr marL="57172" marR="57172" marT="0" marB="0"/>
                </a:tc>
                <a:extLst>
                  <a:ext uri="{0D108BD9-81ED-4DB2-BD59-A6C34878D82A}">
                    <a16:rowId xmlns="" xmlns:a16="http://schemas.microsoft.com/office/drawing/2014/main" val="10009"/>
                  </a:ext>
                </a:extLst>
              </a:tr>
              <a:tr h="121920">
                <a:tc>
                  <a:txBody>
                    <a:bodyPr/>
                    <a:lstStyle/>
                    <a:p>
                      <a:pPr indent="127000" algn="ctr">
                        <a:spcAft>
                          <a:spcPts val="0"/>
                        </a:spcAft>
                      </a:pPr>
                      <a:r>
                        <a:rPr lang="en-US" sz="800" kern="0"/>
                        <a:t>CAR6</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-42.14%</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47.94%</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3.65%</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13.89%</a:t>
                      </a:r>
                      <a:endParaRPr lang="zh-CN" sz="800" kern="100">
                        <a:latin typeface="Times New Roman"/>
                        <a:ea typeface="宋体"/>
                      </a:endParaRPr>
                    </a:p>
                  </a:txBody>
                  <a:tcPr marL="57172" marR="57172" marT="0" marB="0"/>
                </a:tc>
                <a:extLst>
                  <a:ext uri="{0D108BD9-81ED-4DB2-BD59-A6C34878D82A}">
                    <a16:rowId xmlns="" xmlns:a16="http://schemas.microsoft.com/office/drawing/2014/main" val="10010"/>
                  </a:ext>
                </a:extLst>
              </a:tr>
              <a:tr h="121920">
                <a:tc>
                  <a:txBody>
                    <a:bodyPr/>
                    <a:lstStyle/>
                    <a:p>
                      <a:pPr indent="127000" algn="ctr">
                        <a:spcAft>
                          <a:spcPts val="0"/>
                        </a:spcAft>
                      </a:pPr>
                      <a:r>
                        <a:rPr lang="en-US" sz="800" kern="0"/>
                        <a:t>CAR7</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-34.61%</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46.40%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3.74%</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13.64%</a:t>
                      </a:r>
                      <a:endParaRPr lang="zh-CN" sz="800" kern="100">
                        <a:latin typeface="Times New Roman"/>
                        <a:ea typeface="宋体"/>
                      </a:endParaRPr>
                    </a:p>
                  </a:txBody>
                  <a:tcPr marL="57172" marR="57172" marT="0" marB="0"/>
                </a:tc>
                <a:extLst>
                  <a:ext uri="{0D108BD9-81ED-4DB2-BD59-A6C34878D82A}">
                    <a16:rowId xmlns="" xmlns:a16="http://schemas.microsoft.com/office/drawing/2014/main" val="10011"/>
                  </a:ext>
                </a:extLst>
              </a:tr>
              <a:tr h="121920">
                <a:tc>
                  <a:txBody>
                    <a:bodyPr/>
                    <a:lstStyle/>
                    <a:p>
                      <a:pPr indent="127000" algn="ctr">
                        <a:spcAft>
                          <a:spcPts val="0"/>
                        </a:spcAft>
                      </a:pPr>
                      <a:r>
                        <a:rPr lang="en-US" sz="800" kern="0"/>
                        <a:t>CAR8</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-37.43%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51.63%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3.66%</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14.07%</a:t>
                      </a:r>
                      <a:endParaRPr lang="zh-CN" sz="800" kern="100">
                        <a:latin typeface="Times New Roman"/>
                        <a:ea typeface="宋体"/>
                      </a:endParaRPr>
                    </a:p>
                  </a:txBody>
                  <a:tcPr marL="57172" marR="57172" marT="0" marB="0"/>
                </a:tc>
                <a:extLst>
                  <a:ext uri="{0D108BD9-81ED-4DB2-BD59-A6C34878D82A}">
                    <a16:rowId xmlns="" xmlns:a16="http://schemas.microsoft.com/office/drawing/2014/main" val="10012"/>
                  </a:ext>
                </a:extLst>
              </a:tr>
              <a:tr h="121920">
                <a:tc>
                  <a:txBody>
                    <a:bodyPr/>
                    <a:lstStyle/>
                    <a:p>
                      <a:pPr indent="127000" algn="ctr">
                        <a:spcAft>
                          <a:spcPts val="0"/>
                        </a:spcAft>
                      </a:pPr>
                      <a:r>
                        <a:rPr lang="en-US" sz="800" kern="0"/>
                        <a:t>CAR9</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-37.33%</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51.31%</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3.47%</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14.03%</a:t>
                      </a:r>
                      <a:endParaRPr lang="zh-CN" sz="800" kern="100">
                        <a:latin typeface="Times New Roman"/>
                        <a:ea typeface="宋体"/>
                      </a:endParaRPr>
                    </a:p>
                  </a:txBody>
                  <a:tcPr marL="57172" marR="57172" marT="0" marB="0"/>
                </a:tc>
                <a:extLst>
                  <a:ext uri="{0D108BD9-81ED-4DB2-BD59-A6C34878D82A}">
                    <a16:rowId xmlns="" xmlns:a16="http://schemas.microsoft.com/office/drawing/2014/main" val="10013"/>
                  </a:ext>
                </a:extLst>
              </a:tr>
              <a:tr h="121920">
                <a:tc>
                  <a:txBody>
                    <a:bodyPr/>
                    <a:lstStyle/>
                    <a:p>
                      <a:pPr indent="127000" algn="ctr">
                        <a:spcAft>
                          <a:spcPts val="0"/>
                        </a:spcAft>
                      </a:pPr>
                      <a:r>
                        <a:rPr lang="en-US" sz="800" kern="0"/>
                        <a:t>CAR10</a:t>
                      </a:r>
                      <a:endParaRPr lang="zh-CN" sz="800" kern="100">
                        <a:latin typeface="Times New Roman"/>
                        <a:ea typeface="宋体"/>
                      </a:endParaRPr>
                    </a:p>
                  </a:txBody>
                  <a:tcPr marL="57172" marR="57172" marT="0" marB="0"/>
                </a:tc>
                <a:tc>
                  <a:txBody>
                    <a:bodyPr/>
                    <a:lstStyle/>
                    <a:p>
                      <a:pPr indent="127000" algn="ctr">
                        <a:spcAft>
                          <a:spcPts val="0"/>
                        </a:spcAft>
                      </a:pPr>
                      <a:r>
                        <a:rPr lang="en-US" sz="800" kern="0"/>
                        <a:t>150</a:t>
                      </a:r>
                      <a:endParaRPr lang="zh-CN" sz="800" kern="100">
                        <a:latin typeface="Times New Roman"/>
                        <a:ea typeface="宋体"/>
                      </a:endParaRPr>
                    </a:p>
                  </a:txBody>
                  <a:tcPr marL="57172" marR="57172" marT="0" marB="0"/>
                </a:tc>
                <a:tc>
                  <a:txBody>
                    <a:bodyPr/>
                    <a:lstStyle/>
                    <a:p>
                      <a:pPr indent="127000" algn="ctr">
                        <a:spcAft>
                          <a:spcPts val="0"/>
                        </a:spcAft>
                      </a:pPr>
                      <a:r>
                        <a:rPr lang="en-US" sz="800" kern="0" dirty="0"/>
                        <a:t>-37.21%</a:t>
                      </a:r>
                      <a:endParaRPr lang="zh-CN" sz="800" kern="100" dirty="0">
                        <a:latin typeface="Times New Roman"/>
                        <a:ea typeface="宋体"/>
                      </a:endParaRPr>
                    </a:p>
                  </a:txBody>
                  <a:tcPr marL="57172" marR="57172" marT="0" marB="0"/>
                </a:tc>
                <a:tc>
                  <a:txBody>
                    <a:bodyPr/>
                    <a:lstStyle/>
                    <a:p>
                      <a:pPr indent="127000" algn="ctr">
                        <a:spcAft>
                          <a:spcPts val="0"/>
                        </a:spcAft>
                      </a:pPr>
                      <a:r>
                        <a:rPr lang="en-US" sz="800" kern="0"/>
                        <a:t>50.98%</a:t>
                      </a:r>
                      <a:endParaRPr lang="zh-CN" sz="800" kern="100">
                        <a:latin typeface="Times New Roman"/>
                        <a:ea typeface="宋体"/>
                      </a:endParaRPr>
                    </a:p>
                  </a:txBody>
                  <a:tcPr marL="57172" marR="57172" marT="0" marB="0"/>
                </a:tc>
                <a:tc>
                  <a:txBody>
                    <a:bodyPr/>
                    <a:lstStyle/>
                    <a:p>
                      <a:pPr indent="127000" algn="ctr">
                        <a:spcAft>
                          <a:spcPts val="0"/>
                        </a:spcAft>
                      </a:pPr>
                      <a:r>
                        <a:rPr lang="en-US" sz="800" kern="0" dirty="0"/>
                        <a:t>3.36%</a:t>
                      </a:r>
                      <a:endParaRPr lang="zh-CN" sz="800" kern="100" dirty="0">
                        <a:latin typeface="Times New Roman"/>
                        <a:ea typeface="宋体"/>
                      </a:endParaRPr>
                    </a:p>
                  </a:txBody>
                  <a:tcPr marL="57172" marR="57172" marT="0" marB="0"/>
                </a:tc>
                <a:tc>
                  <a:txBody>
                    <a:bodyPr/>
                    <a:lstStyle/>
                    <a:p>
                      <a:pPr indent="127000" algn="ctr">
                        <a:spcAft>
                          <a:spcPts val="0"/>
                        </a:spcAft>
                      </a:pPr>
                      <a:r>
                        <a:rPr lang="en-US" sz="800" kern="0" dirty="0"/>
                        <a:t>14.12%</a:t>
                      </a:r>
                      <a:endParaRPr lang="zh-CN" sz="800" kern="100" dirty="0">
                        <a:latin typeface="Times New Roman"/>
                        <a:ea typeface="宋体"/>
                      </a:endParaRPr>
                    </a:p>
                  </a:txBody>
                  <a:tcPr marL="57172" marR="57172" marT="0" marB="0"/>
                </a:tc>
                <a:extLst>
                  <a:ext uri="{0D108BD9-81ED-4DB2-BD59-A6C34878D82A}">
                    <a16:rowId xmlns="" xmlns:a16="http://schemas.microsoft.com/office/drawing/2014/main" val="10014"/>
                  </a:ext>
                </a:extLst>
              </a:tr>
            </a:tbl>
          </a:graphicData>
        </a:graphic>
      </p:graphicFrame>
      <p:sp>
        <p:nvSpPr>
          <p:cNvPr id="8" name="矩形 7"/>
          <p:cNvSpPr/>
          <p:nvPr/>
        </p:nvSpPr>
        <p:spPr>
          <a:xfrm>
            <a:off x="5157065" y="2976795"/>
            <a:ext cx="3375375" cy="230832"/>
          </a:xfrm>
          <a:prstGeom prst="rect">
            <a:avLst/>
          </a:prstGeom>
        </p:spPr>
        <p:txBody>
          <a:bodyPr wrap="square">
            <a:spAutoFit/>
          </a:bodyPr>
          <a:lstStyle/>
          <a:p>
            <a:r>
              <a:rPr lang="zh-CN" altLang="zh-CN" sz="900" dirty="0"/>
              <a:t>总体样本股票累计超额</a:t>
            </a:r>
            <a:r>
              <a:rPr lang="zh-CN" altLang="zh-CN" sz="900" dirty="0" smtClean="0"/>
              <a:t>收益率描述性统计</a:t>
            </a:r>
            <a:r>
              <a:rPr lang="zh-CN" altLang="zh-CN" sz="900" dirty="0"/>
              <a:t>结果</a:t>
            </a:r>
            <a:r>
              <a:rPr lang="zh-CN" altLang="en-US" sz="900" dirty="0"/>
              <a:t>：</a:t>
            </a:r>
          </a:p>
        </p:txBody>
      </p:sp>
      <p:graphicFrame>
        <p:nvGraphicFramePr>
          <p:cNvPr id="11" name="图表 10"/>
          <p:cNvGraphicFramePr/>
          <p:nvPr>
            <p:extLst>
              <p:ext uri="{D42A27DB-BD31-4B8C-83A1-F6EECF244321}">
                <p14:modId xmlns="" xmlns:p14="http://schemas.microsoft.com/office/powerpoint/2010/main" val="856441517"/>
              </p:ext>
            </p:extLst>
          </p:nvPr>
        </p:nvGraphicFramePr>
        <p:xfrm>
          <a:off x="656565" y="186485"/>
          <a:ext cx="4185464" cy="23402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图表 11"/>
          <p:cNvGraphicFramePr/>
          <p:nvPr>
            <p:extLst>
              <p:ext uri="{D42A27DB-BD31-4B8C-83A1-F6EECF244321}">
                <p14:modId xmlns="" xmlns:p14="http://schemas.microsoft.com/office/powerpoint/2010/main" val="2008756191"/>
              </p:ext>
            </p:extLst>
          </p:nvPr>
        </p:nvGraphicFramePr>
        <p:xfrm>
          <a:off x="656565" y="2616755"/>
          <a:ext cx="4185465" cy="23917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 xmlns:p14="http://schemas.microsoft.com/office/powerpoint/2010/main" val="3611246714"/>
      </p:ext>
    </p:extLst>
  </p:cSld>
  <p:clrMapOvr>
    <a:masterClrMapping/>
  </p:clrMapOvr>
  <p:transition spd="slow">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 xmlns:p14="http://schemas.microsoft.com/office/powerpoint/2010/main" val="1085814526"/>
              </p:ext>
            </p:extLst>
          </p:nvPr>
        </p:nvGraphicFramePr>
        <p:xfrm>
          <a:off x="431540" y="726545"/>
          <a:ext cx="4095454" cy="4095454"/>
        </p:xfrm>
        <a:graphic>
          <a:graphicData uri="http://schemas.openxmlformats.org/drawingml/2006/table">
            <a:tbl>
              <a:tblPr>
                <a:tableStyleId>{284E427A-3D55-4303-BF80-6455036E1DE7}</a:tableStyleId>
              </a:tblPr>
              <a:tblGrid>
                <a:gridCol w="867272">
                  <a:extLst>
                    <a:ext uri="{9D8B030D-6E8A-4147-A177-3AD203B41FA5}">
                      <a16:colId xmlns="" xmlns:a16="http://schemas.microsoft.com/office/drawing/2014/main" val="20000"/>
                    </a:ext>
                  </a:extLst>
                </a:gridCol>
                <a:gridCol w="867272">
                  <a:extLst>
                    <a:ext uri="{9D8B030D-6E8A-4147-A177-3AD203B41FA5}">
                      <a16:colId xmlns="" xmlns:a16="http://schemas.microsoft.com/office/drawing/2014/main" val="20001"/>
                    </a:ext>
                  </a:extLst>
                </a:gridCol>
                <a:gridCol w="1236667">
                  <a:extLst>
                    <a:ext uri="{9D8B030D-6E8A-4147-A177-3AD203B41FA5}">
                      <a16:colId xmlns="" xmlns:a16="http://schemas.microsoft.com/office/drawing/2014/main" val="20002"/>
                    </a:ext>
                  </a:extLst>
                </a:gridCol>
                <a:gridCol w="1124243">
                  <a:extLst>
                    <a:ext uri="{9D8B030D-6E8A-4147-A177-3AD203B41FA5}">
                      <a16:colId xmlns="" xmlns:a16="http://schemas.microsoft.com/office/drawing/2014/main" val="20003"/>
                    </a:ext>
                  </a:extLst>
                </a:gridCol>
              </a:tblGrid>
              <a:tr h="186157">
                <a:tc>
                  <a:txBody>
                    <a:bodyPr/>
                    <a:lstStyle/>
                    <a:p>
                      <a:pPr indent="127000" algn="ctr">
                        <a:spcAft>
                          <a:spcPts val="0"/>
                        </a:spcAft>
                      </a:pPr>
                      <a:r>
                        <a:rPr lang="zh-CN" sz="1200" kern="0" dirty="0"/>
                        <a:t>指标</a:t>
                      </a:r>
                      <a:endParaRPr lang="zh-CN" sz="1200" kern="100" dirty="0">
                        <a:latin typeface="Times New Roman"/>
                        <a:ea typeface="宋体"/>
                      </a:endParaRPr>
                    </a:p>
                  </a:txBody>
                  <a:tcPr marL="68580" marR="68580" marT="0" marB="0"/>
                </a:tc>
                <a:tc>
                  <a:txBody>
                    <a:bodyPr/>
                    <a:lstStyle/>
                    <a:p>
                      <a:pPr indent="127000" algn="ctr">
                        <a:spcAft>
                          <a:spcPts val="0"/>
                        </a:spcAft>
                      </a:pPr>
                      <a:r>
                        <a:rPr lang="zh-CN" sz="1200" kern="0"/>
                        <a:t>均值</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T</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P</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0"/>
                  </a:ext>
                </a:extLst>
              </a:tr>
              <a:tr h="186157">
                <a:tc>
                  <a:txBody>
                    <a:bodyPr/>
                    <a:lstStyle/>
                    <a:p>
                      <a:pPr indent="127000" algn="ctr">
                        <a:spcAft>
                          <a:spcPts val="0"/>
                        </a:spcAft>
                      </a:pPr>
                      <a:r>
                        <a:rPr lang="en-US" sz="1200" kern="0"/>
                        <a:t>AR-10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0.7601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0.4484</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1"/>
                  </a:ext>
                </a:extLst>
              </a:tr>
              <a:tr h="186157">
                <a:tc>
                  <a:txBody>
                    <a:bodyPr/>
                    <a:lstStyle/>
                    <a:p>
                      <a:pPr indent="127000" algn="ctr">
                        <a:spcAft>
                          <a:spcPts val="0"/>
                        </a:spcAft>
                      </a:pPr>
                      <a:r>
                        <a:rPr lang="en-US" sz="1200" kern="0"/>
                        <a:t>AR-9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1.0241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0.3075</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2"/>
                  </a:ext>
                </a:extLst>
              </a:tr>
              <a:tr h="186157">
                <a:tc>
                  <a:txBody>
                    <a:bodyPr/>
                    <a:lstStyle/>
                    <a:p>
                      <a:pPr indent="127000" algn="ctr">
                        <a:spcAft>
                          <a:spcPts val="0"/>
                        </a:spcAft>
                      </a:pPr>
                      <a:r>
                        <a:rPr lang="en-US" sz="1200" kern="0"/>
                        <a:t>AR-8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0.1884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0.8508</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3"/>
                  </a:ext>
                </a:extLst>
              </a:tr>
              <a:tr h="186157">
                <a:tc>
                  <a:txBody>
                    <a:bodyPr/>
                    <a:lstStyle/>
                    <a:p>
                      <a:pPr indent="127000" algn="ctr">
                        <a:spcAft>
                          <a:spcPts val="0"/>
                        </a:spcAft>
                      </a:pPr>
                      <a:r>
                        <a:rPr lang="en-US" sz="1200" kern="0"/>
                        <a:t>AR-7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-0.0953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0.9242</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4"/>
                  </a:ext>
                </a:extLst>
              </a:tr>
              <a:tr h="186157">
                <a:tc>
                  <a:txBody>
                    <a:bodyPr/>
                    <a:lstStyle/>
                    <a:p>
                      <a:pPr indent="127000" algn="ctr">
                        <a:spcAft>
                          <a:spcPts val="0"/>
                        </a:spcAft>
                      </a:pPr>
                      <a:r>
                        <a:rPr lang="en-US" sz="1200" kern="0"/>
                        <a:t>AR-6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-0.0429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0.9658</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5"/>
                  </a:ext>
                </a:extLst>
              </a:tr>
              <a:tr h="186157">
                <a:tc>
                  <a:txBody>
                    <a:bodyPr/>
                    <a:lstStyle/>
                    <a:p>
                      <a:pPr indent="127000" algn="ctr">
                        <a:spcAft>
                          <a:spcPts val="0"/>
                        </a:spcAft>
                      </a:pPr>
                      <a:r>
                        <a:rPr lang="en-US" sz="1200" kern="0"/>
                        <a:t>AR-5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0.4522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0.6517</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6"/>
                  </a:ext>
                </a:extLst>
              </a:tr>
              <a:tr h="186157">
                <a:tc>
                  <a:txBody>
                    <a:bodyPr/>
                    <a:lstStyle/>
                    <a:p>
                      <a:pPr indent="127000" algn="ctr">
                        <a:spcAft>
                          <a:spcPts val="0"/>
                        </a:spcAft>
                      </a:pPr>
                      <a:r>
                        <a:rPr lang="en-US" sz="1200" kern="0"/>
                        <a:t>AR-4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0.7753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0.4394</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7"/>
                  </a:ext>
                </a:extLst>
              </a:tr>
              <a:tr h="186157">
                <a:tc>
                  <a:txBody>
                    <a:bodyPr/>
                    <a:lstStyle/>
                    <a:p>
                      <a:pPr indent="127000" algn="ctr">
                        <a:spcAft>
                          <a:spcPts val="0"/>
                        </a:spcAft>
                      </a:pPr>
                      <a:r>
                        <a:rPr lang="en-US" sz="1200" kern="0"/>
                        <a:t>AR-3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-1.0496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0.2956</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8"/>
                  </a:ext>
                </a:extLst>
              </a:tr>
              <a:tr h="186157">
                <a:tc>
                  <a:txBody>
                    <a:bodyPr/>
                    <a:lstStyle/>
                    <a:p>
                      <a:pPr indent="127000" algn="ctr">
                        <a:spcAft>
                          <a:spcPts val="0"/>
                        </a:spcAft>
                      </a:pPr>
                      <a:r>
                        <a:rPr lang="en-US" sz="1200" kern="0"/>
                        <a:t>AR-2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0.31%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1.2632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0.2085</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9"/>
                  </a:ext>
                </a:extLst>
              </a:tr>
              <a:tr h="186157">
                <a:tc>
                  <a:txBody>
                    <a:bodyPr/>
                    <a:lstStyle/>
                    <a:p>
                      <a:pPr indent="127000" algn="ctr">
                        <a:spcAft>
                          <a:spcPts val="0"/>
                        </a:spcAft>
                      </a:pPr>
                      <a:r>
                        <a:rPr lang="en-US" sz="1200" kern="0"/>
                        <a:t>AR-1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0.71%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2.9108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0.0042</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0"/>
                  </a:ext>
                </a:extLst>
              </a:tr>
              <a:tr h="186157">
                <a:tc>
                  <a:txBody>
                    <a:bodyPr/>
                    <a:lstStyle/>
                    <a:p>
                      <a:pPr indent="127000" algn="ctr">
                        <a:spcAft>
                          <a:spcPts val="0"/>
                        </a:spcAft>
                      </a:pPr>
                      <a:r>
                        <a:rPr lang="en-US" sz="1200" kern="0"/>
                        <a:t>AR0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1.24%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4.7697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0.0000</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1"/>
                  </a:ext>
                </a:extLst>
              </a:tr>
              <a:tr h="186157">
                <a:tc>
                  <a:txBody>
                    <a:bodyPr/>
                    <a:lstStyle/>
                    <a:p>
                      <a:pPr indent="127000" algn="ctr">
                        <a:spcAft>
                          <a:spcPts val="0"/>
                        </a:spcAft>
                      </a:pPr>
                      <a:r>
                        <a:rPr lang="en-US" sz="1200" kern="0"/>
                        <a:t>AR+1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1.2956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0.1971</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2"/>
                  </a:ext>
                </a:extLst>
              </a:tr>
              <a:tr h="186157">
                <a:tc>
                  <a:txBody>
                    <a:bodyPr/>
                    <a:lstStyle/>
                    <a:p>
                      <a:pPr indent="127000" algn="ctr">
                        <a:spcAft>
                          <a:spcPts val="0"/>
                        </a:spcAft>
                      </a:pPr>
                      <a:r>
                        <a:rPr lang="en-US" sz="1200" kern="0"/>
                        <a:t>AR+2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0.6191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0.5368</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3"/>
                  </a:ext>
                </a:extLst>
              </a:tr>
              <a:tr h="186157">
                <a:tc>
                  <a:txBody>
                    <a:bodyPr/>
                    <a:lstStyle/>
                    <a:p>
                      <a:pPr indent="127000" algn="ctr">
                        <a:spcAft>
                          <a:spcPts val="0"/>
                        </a:spcAft>
                      </a:pPr>
                      <a:r>
                        <a:rPr lang="en-US" sz="1200" kern="0"/>
                        <a:t>AR+3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0.3161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0.7524</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4"/>
                  </a:ext>
                </a:extLst>
              </a:tr>
              <a:tr h="186157">
                <a:tc>
                  <a:txBody>
                    <a:bodyPr/>
                    <a:lstStyle/>
                    <a:p>
                      <a:pPr indent="127000" algn="ctr">
                        <a:spcAft>
                          <a:spcPts val="0"/>
                        </a:spcAft>
                      </a:pPr>
                      <a:r>
                        <a:rPr lang="en-US" sz="1200" kern="0"/>
                        <a:t>AR+4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-0.2621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0.7936</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5"/>
                  </a:ext>
                </a:extLst>
              </a:tr>
              <a:tr h="186157">
                <a:tc>
                  <a:txBody>
                    <a:bodyPr/>
                    <a:lstStyle/>
                    <a:p>
                      <a:pPr indent="127000" algn="ctr">
                        <a:spcAft>
                          <a:spcPts val="0"/>
                        </a:spcAft>
                      </a:pPr>
                      <a:r>
                        <a:rPr lang="en-US" sz="1200" kern="0"/>
                        <a:t>AR+5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-1.1138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0.2671</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6"/>
                  </a:ext>
                </a:extLst>
              </a:tr>
              <a:tr h="186157">
                <a:tc>
                  <a:txBody>
                    <a:bodyPr/>
                    <a:lstStyle/>
                    <a:p>
                      <a:pPr indent="127000" algn="ctr">
                        <a:spcAft>
                          <a:spcPts val="0"/>
                        </a:spcAft>
                      </a:pPr>
                      <a:r>
                        <a:rPr lang="en-US" sz="1200" kern="0"/>
                        <a:t>AR+6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0.3851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0.7007</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7"/>
                  </a:ext>
                </a:extLst>
              </a:tr>
              <a:tr h="186157">
                <a:tc>
                  <a:txBody>
                    <a:bodyPr/>
                    <a:lstStyle/>
                    <a:p>
                      <a:pPr indent="127000" algn="ctr">
                        <a:spcAft>
                          <a:spcPts val="0"/>
                        </a:spcAft>
                      </a:pPr>
                      <a:r>
                        <a:rPr lang="en-US" sz="1200" kern="0"/>
                        <a:t>AR+7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0.4409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0.6599</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8"/>
                  </a:ext>
                </a:extLst>
              </a:tr>
              <a:tr h="186157">
                <a:tc>
                  <a:txBody>
                    <a:bodyPr/>
                    <a:lstStyle/>
                    <a:p>
                      <a:pPr indent="127000" algn="ctr">
                        <a:spcAft>
                          <a:spcPts val="0"/>
                        </a:spcAft>
                      </a:pPr>
                      <a:r>
                        <a:rPr lang="en-US" sz="1200" kern="0"/>
                        <a:t>AR+8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-0.4924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dirty="0"/>
                        <a:t>0.6232</a:t>
                      </a:r>
                      <a:endParaRPr lang="zh-CN" sz="1200" kern="100" dirty="0">
                        <a:latin typeface="Times New Roman"/>
                        <a:ea typeface="宋体"/>
                      </a:endParaRPr>
                    </a:p>
                  </a:txBody>
                  <a:tcPr marL="68580" marR="68580" marT="0" marB="0"/>
                </a:tc>
                <a:extLst>
                  <a:ext uri="{0D108BD9-81ED-4DB2-BD59-A6C34878D82A}">
                    <a16:rowId xmlns="" xmlns:a16="http://schemas.microsoft.com/office/drawing/2014/main" val="10019"/>
                  </a:ext>
                </a:extLst>
              </a:tr>
              <a:tr h="186157">
                <a:tc>
                  <a:txBody>
                    <a:bodyPr/>
                    <a:lstStyle/>
                    <a:p>
                      <a:pPr indent="127000" algn="ctr">
                        <a:spcAft>
                          <a:spcPts val="0"/>
                        </a:spcAft>
                      </a:pPr>
                      <a:r>
                        <a:rPr lang="en-US" sz="1200" kern="0"/>
                        <a:t>AR+9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-1.2986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0.1961</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20"/>
                  </a:ext>
                </a:extLst>
              </a:tr>
              <a:tr h="186157">
                <a:tc>
                  <a:txBody>
                    <a:bodyPr/>
                    <a:lstStyle/>
                    <a:p>
                      <a:pPr indent="127000" algn="ctr">
                        <a:spcAft>
                          <a:spcPts val="0"/>
                        </a:spcAft>
                      </a:pPr>
                      <a:r>
                        <a:rPr lang="en-US" sz="1200" kern="0"/>
                        <a:t>AR+10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-0.6040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dirty="0"/>
                        <a:t>0.5467</a:t>
                      </a:r>
                      <a:endParaRPr lang="zh-CN" sz="1200" kern="100" dirty="0">
                        <a:latin typeface="Times New Roman"/>
                        <a:ea typeface="宋体"/>
                      </a:endParaRPr>
                    </a:p>
                  </a:txBody>
                  <a:tcPr marL="68580" marR="68580" marT="0" marB="0"/>
                </a:tc>
                <a:extLst>
                  <a:ext uri="{0D108BD9-81ED-4DB2-BD59-A6C34878D82A}">
                    <a16:rowId xmlns="" xmlns:a16="http://schemas.microsoft.com/office/drawing/2014/main" val="10021"/>
                  </a:ext>
                </a:extLst>
              </a:tr>
            </a:tbl>
          </a:graphicData>
        </a:graphic>
      </p:graphicFrame>
      <p:sp>
        <p:nvSpPr>
          <p:cNvPr id="3" name="矩形 2"/>
          <p:cNvSpPr/>
          <p:nvPr/>
        </p:nvSpPr>
        <p:spPr>
          <a:xfrm>
            <a:off x="431540" y="366505"/>
            <a:ext cx="3510390" cy="369332"/>
          </a:xfrm>
          <a:prstGeom prst="rect">
            <a:avLst/>
          </a:prstGeom>
        </p:spPr>
        <p:txBody>
          <a:bodyPr wrap="square">
            <a:spAutoFit/>
          </a:bodyPr>
          <a:lstStyle/>
          <a:p>
            <a:r>
              <a:rPr lang="zh-CN" altLang="zh-CN" sz="1200" dirty="0"/>
              <a:t>总体样本股票日超额收益率的均值检验</a:t>
            </a:r>
            <a:r>
              <a:rPr lang="zh-CN" altLang="en-US" dirty="0"/>
              <a:t>：</a:t>
            </a:r>
          </a:p>
        </p:txBody>
      </p:sp>
      <p:graphicFrame>
        <p:nvGraphicFramePr>
          <p:cNvPr id="4" name="表格 3"/>
          <p:cNvGraphicFramePr>
            <a:graphicFrameLocks noGrp="1"/>
          </p:cNvGraphicFramePr>
          <p:nvPr>
            <p:extLst>
              <p:ext uri="{D42A27DB-BD31-4B8C-83A1-F6EECF244321}">
                <p14:modId xmlns="" xmlns:p14="http://schemas.microsoft.com/office/powerpoint/2010/main" val="382154157"/>
              </p:ext>
            </p:extLst>
          </p:nvPr>
        </p:nvGraphicFramePr>
        <p:xfrm>
          <a:off x="4887035" y="726545"/>
          <a:ext cx="3420380" cy="3645405"/>
        </p:xfrm>
        <a:graphic>
          <a:graphicData uri="http://schemas.openxmlformats.org/drawingml/2006/table">
            <a:tbl>
              <a:tblPr>
                <a:tableStyleId>{284E427A-3D55-4303-BF80-6455036E1DE7}</a:tableStyleId>
              </a:tblPr>
              <a:tblGrid>
                <a:gridCol w="789319">
                  <a:extLst>
                    <a:ext uri="{9D8B030D-6E8A-4147-A177-3AD203B41FA5}">
                      <a16:colId xmlns="" xmlns:a16="http://schemas.microsoft.com/office/drawing/2014/main" val="20000"/>
                    </a:ext>
                  </a:extLst>
                </a:gridCol>
                <a:gridCol w="789319">
                  <a:extLst>
                    <a:ext uri="{9D8B030D-6E8A-4147-A177-3AD203B41FA5}">
                      <a16:colId xmlns="" xmlns:a16="http://schemas.microsoft.com/office/drawing/2014/main" val="20001"/>
                    </a:ext>
                  </a:extLst>
                </a:gridCol>
                <a:gridCol w="920871">
                  <a:extLst>
                    <a:ext uri="{9D8B030D-6E8A-4147-A177-3AD203B41FA5}">
                      <a16:colId xmlns="" xmlns:a16="http://schemas.microsoft.com/office/drawing/2014/main" val="20002"/>
                    </a:ext>
                  </a:extLst>
                </a:gridCol>
                <a:gridCol w="920871">
                  <a:extLst>
                    <a:ext uri="{9D8B030D-6E8A-4147-A177-3AD203B41FA5}">
                      <a16:colId xmlns="" xmlns:a16="http://schemas.microsoft.com/office/drawing/2014/main" val="20003"/>
                    </a:ext>
                  </a:extLst>
                </a:gridCol>
              </a:tblGrid>
              <a:tr h="243027">
                <a:tc>
                  <a:txBody>
                    <a:bodyPr/>
                    <a:lstStyle/>
                    <a:p>
                      <a:pPr indent="127000" algn="ctr">
                        <a:spcAft>
                          <a:spcPts val="0"/>
                        </a:spcAft>
                      </a:pPr>
                      <a:r>
                        <a:rPr lang="zh-CN" sz="1200" kern="0" smtClean="0"/>
                        <a:t>指标</a:t>
                      </a:r>
                      <a:endParaRPr lang="zh-CN" sz="1200" kern="100" dirty="0">
                        <a:latin typeface="Times New Roman"/>
                        <a:ea typeface="宋体"/>
                      </a:endParaRPr>
                    </a:p>
                  </a:txBody>
                  <a:tcPr marL="68580" marR="68580" marT="0" marB="0"/>
                </a:tc>
                <a:tc>
                  <a:txBody>
                    <a:bodyPr/>
                    <a:lstStyle/>
                    <a:p>
                      <a:pPr indent="127000" algn="ctr">
                        <a:spcAft>
                          <a:spcPts val="0"/>
                        </a:spcAft>
                      </a:pPr>
                      <a:r>
                        <a:rPr lang="zh-CN" sz="1200" kern="0"/>
                        <a:t>均值</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T</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P</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0"/>
                  </a:ext>
                </a:extLst>
              </a:tr>
              <a:tr h="243027">
                <a:tc>
                  <a:txBody>
                    <a:bodyPr/>
                    <a:lstStyle/>
                    <a:p>
                      <a:pPr indent="127000" algn="ctr">
                        <a:spcAft>
                          <a:spcPts val="0"/>
                        </a:spcAft>
                      </a:pPr>
                      <a:r>
                        <a:rPr lang="en-US" sz="1200" kern="0" smtClean="0"/>
                        <a:t>CAR-3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1.18%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1.4812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0.1407</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1"/>
                  </a:ext>
                </a:extLst>
              </a:tr>
              <a:tr h="243027">
                <a:tc>
                  <a:txBody>
                    <a:bodyPr/>
                    <a:lstStyle/>
                    <a:p>
                      <a:pPr indent="127000" algn="ctr">
                        <a:spcAft>
                          <a:spcPts val="0"/>
                        </a:spcAft>
                      </a:pPr>
                      <a:r>
                        <a:rPr lang="en-US" sz="1200" kern="0" smtClean="0"/>
                        <a:t>CAR-2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1.48%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1.7489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0.0824</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2"/>
                  </a:ext>
                </a:extLst>
              </a:tr>
              <a:tr h="243027">
                <a:tc>
                  <a:txBody>
                    <a:bodyPr/>
                    <a:lstStyle/>
                    <a:p>
                      <a:pPr indent="127000" algn="ctr">
                        <a:spcAft>
                          <a:spcPts val="0"/>
                        </a:spcAft>
                      </a:pPr>
                      <a:r>
                        <a:rPr lang="en-US" sz="1200" kern="0" smtClean="0"/>
                        <a:t>CAR-1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2.19%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2.5177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0.0129</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3"/>
                  </a:ext>
                </a:extLst>
              </a:tr>
              <a:tr h="243027">
                <a:tc>
                  <a:txBody>
                    <a:bodyPr/>
                    <a:lstStyle/>
                    <a:p>
                      <a:pPr indent="127000" algn="ctr">
                        <a:spcAft>
                          <a:spcPts val="0"/>
                        </a:spcAft>
                      </a:pPr>
                      <a:r>
                        <a:rPr lang="en-US" sz="1200" kern="0" smtClean="0"/>
                        <a:t>CAR0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3.44%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3.6942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0.0003</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4"/>
                  </a:ext>
                </a:extLst>
              </a:tr>
              <a:tr h="243027">
                <a:tc>
                  <a:txBody>
                    <a:bodyPr/>
                    <a:lstStyle/>
                    <a:p>
                      <a:pPr indent="127000" algn="ctr">
                        <a:spcAft>
                          <a:spcPts val="0"/>
                        </a:spcAft>
                      </a:pPr>
                      <a:r>
                        <a:rPr lang="en-US" sz="1200" kern="0" smtClean="0"/>
                        <a:t>CAR1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3.67%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3.9418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0.0001</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5"/>
                  </a:ext>
                </a:extLst>
              </a:tr>
              <a:tr h="243027">
                <a:tc>
                  <a:txBody>
                    <a:bodyPr/>
                    <a:lstStyle/>
                    <a:p>
                      <a:pPr indent="127000" algn="ctr">
                        <a:spcAft>
                          <a:spcPts val="0"/>
                        </a:spcAft>
                      </a:pPr>
                      <a:r>
                        <a:rPr lang="en-US" sz="1200" kern="0" smtClean="0"/>
                        <a:t>CAR2</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3.79%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3.9046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0.0001</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6"/>
                  </a:ext>
                </a:extLst>
              </a:tr>
              <a:tr h="243027">
                <a:tc>
                  <a:txBody>
                    <a:bodyPr/>
                    <a:lstStyle/>
                    <a:p>
                      <a:pPr indent="127000" algn="ctr">
                        <a:spcAft>
                          <a:spcPts val="0"/>
                        </a:spcAft>
                      </a:pPr>
                      <a:r>
                        <a:rPr lang="en-US" sz="1200" kern="0" smtClean="0"/>
                        <a:t>CAR3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3.86%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3.8489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0.0002</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7"/>
                  </a:ext>
                </a:extLst>
              </a:tr>
              <a:tr h="243027">
                <a:tc>
                  <a:txBody>
                    <a:bodyPr/>
                    <a:lstStyle/>
                    <a:p>
                      <a:pPr indent="127000" algn="ctr">
                        <a:spcAft>
                          <a:spcPts val="0"/>
                        </a:spcAft>
                      </a:pPr>
                      <a:r>
                        <a:rPr lang="en-US" sz="1200" kern="0" smtClean="0"/>
                        <a:t>CAR4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3.81%</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3.5810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0.0005</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8"/>
                  </a:ext>
                </a:extLst>
              </a:tr>
              <a:tr h="243027">
                <a:tc>
                  <a:txBody>
                    <a:bodyPr/>
                    <a:lstStyle/>
                    <a:p>
                      <a:pPr indent="127000" algn="ctr">
                        <a:spcAft>
                          <a:spcPts val="0"/>
                        </a:spcAft>
                      </a:pPr>
                      <a:r>
                        <a:rPr lang="en-US" sz="1200" kern="0" smtClean="0"/>
                        <a:t>CAR5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3.55%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3.2523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0.0014</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09"/>
                  </a:ext>
                </a:extLst>
              </a:tr>
              <a:tr h="243027">
                <a:tc>
                  <a:txBody>
                    <a:bodyPr/>
                    <a:lstStyle/>
                    <a:p>
                      <a:pPr indent="127000" algn="ctr">
                        <a:spcAft>
                          <a:spcPts val="0"/>
                        </a:spcAft>
                      </a:pPr>
                      <a:r>
                        <a:rPr lang="en-US" sz="1200" kern="0" smtClean="0"/>
                        <a:t>CAR6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3.65%</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3.2204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0.0016</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0"/>
                  </a:ext>
                </a:extLst>
              </a:tr>
              <a:tr h="243027">
                <a:tc>
                  <a:txBody>
                    <a:bodyPr/>
                    <a:lstStyle/>
                    <a:p>
                      <a:pPr indent="127000" algn="ctr">
                        <a:spcAft>
                          <a:spcPts val="0"/>
                        </a:spcAft>
                      </a:pPr>
                      <a:r>
                        <a:rPr lang="en-US" sz="1200" kern="0" smtClean="0"/>
                        <a:t>CAR7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3.74%</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3.3590</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0.0010</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1"/>
                  </a:ext>
                </a:extLst>
              </a:tr>
              <a:tr h="243027">
                <a:tc>
                  <a:txBody>
                    <a:bodyPr/>
                    <a:lstStyle/>
                    <a:p>
                      <a:pPr indent="127000" algn="ctr">
                        <a:spcAft>
                          <a:spcPts val="0"/>
                        </a:spcAft>
                      </a:pPr>
                      <a:r>
                        <a:rPr lang="en-US" sz="1200" kern="0" smtClean="0"/>
                        <a:t>CAR8</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3.66%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3.1813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0.0018</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2"/>
                  </a:ext>
                </a:extLst>
              </a:tr>
              <a:tr h="243027">
                <a:tc>
                  <a:txBody>
                    <a:bodyPr/>
                    <a:lstStyle/>
                    <a:p>
                      <a:pPr indent="127000" algn="ctr">
                        <a:spcAft>
                          <a:spcPts val="0"/>
                        </a:spcAft>
                      </a:pPr>
                      <a:r>
                        <a:rPr lang="en-US" sz="1200" kern="0" smtClean="0"/>
                        <a:t>CAR9</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3.47%</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3.0266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0.0029</a:t>
                      </a:r>
                      <a:endParaRPr lang="zh-CN" sz="1200" kern="100">
                        <a:latin typeface="Times New Roman"/>
                        <a:ea typeface="宋体"/>
                      </a:endParaRPr>
                    </a:p>
                  </a:txBody>
                  <a:tcPr marL="68580" marR="68580" marT="0" marB="0"/>
                </a:tc>
                <a:extLst>
                  <a:ext uri="{0D108BD9-81ED-4DB2-BD59-A6C34878D82A}">
                    <a16:rowId xmlns="" xmlns:a16="http://schemas.microsoft.com/office/drawing/2014/main" val="10013"/>
                  </a:ext>
                </a:extLst>
              </a:tr>
              <a:tr h="243027">
                <a:tc>
                  <a:txBody>
                    <a:bodyPr/>
                    <a:lstStyle/>
                    <a:p>
                      <a:pPr indent="127000" algn="ctr">
                        <a:spcAft>
                          <a:spcPts val="0"/>
                        </a:spcAft>
                      </a:pPr>
                      <a:r>
                        <a:rPr lang="en-US" sz="1200" kern="0" dirty="0" smtClean="0"/>
                        <a:t>CAR10</a:t>
                      </a:r>
                      <a:endParaRPr lang="zh-CN" sz="1200" kern="100" dirty="0">
                        <a:latin typeface="Times New Roman"/>
                        <a:ea typeface="宋体"/>
                      </a:endParaRPr>
                    </a:p>
                  </a:txBody>
                  <a:tcPr marL="68580" marR="68580" marT="0" marB="0"/>
                </a:tc>
                <a:tc>
                  <a:txBody>
                    <a:bodyPr/>
                    <a:lstStyle/>
                    <a:p>
                      <a:pPr indent="127000" algn="ctr">
                        <a:spcAft>
                          <a:spcPts val="0"/>
                        </a:spcAft>
                      </a:pPr>
                      <a:r>
                        <a:rPr lang="en-US" sz="1200" kern="0"/>
                        <a:t>3.36%</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a:t>2.9123</a:t>
                      </a:r>
                      <a:endParaRPr lang="zh-CN" sz="1200" kern="100">
                        <a:latin typeface="Times New Roman"/>
                        <a:ea typeface="宋体"/>
                      </a:endParaRPr>
                    </a:p>
                  </a:txBody>
                  <a:tcPr marL="68580" marR="68580" marT="0" marB="0"/>
                </a:tc>
                <a:tc>
                  <a:txBody>
                    <a:bodyPr/>
                    <a:lstStyle/>
                    <a:p>
                      <a:pPr indent="127000" algn="ctr">
                        <a:spcAft>
                          <a:spcPts val="0"/>
                        </a:spcAft>
                      </a:pPr>
                      <a:r>
                        <a:rPr lang="en-US" sz="1200" kern="0" dirty="0"/>
                        <a:t>0.0041</a:t>
                      </a:r>
                      <a:endParaRPr lang="zh-CN" sz="1200" kern="100" dirty="0">
                        <a:latin typeface="Times New Roman"/>
                        <a:ea typeface="宋体"/>
                      </a:endParaRPr>
                    </a:p>
                  </a:txBody>
                  <a:tcPr marL="68580" marR="68580" marT="0" marB="0"/>
                </a:tc>
                <a:extLst>
                  <a:ext uri="{0D108BD9-81ED-4DB2-BD59-A6C34878D82A}">
                    <a16:rowId xmlns="" xmlns:a16="http://schemas.microsoft.com/office/drawing/2014/main" val="10014"/>
                  </a:ext>
                </a:extLst>
              </a:tr>
            </a:tbl>
          </a:graphicData>
        </a:graphic>
      </p:graphicFrame>
      <p:sp>
        <p:nvSpPr>
          <p:cNvPr id="5" name="矩形 4"/>
          <p:cNvSpPr/>
          <p:nvPr/>
        </p:nvSpPr>
        <p:spPr>
          <a:xfrm>
            <a:off x="4887035" y="456515"/>
            <a:ext cx="3108543" cy="276999"/>
          </a:xfrm>
          <a:prstGeom prst="rect">
            <a:avLst/>
          </a:prstGeom>
        </p:spPr>
        <p:txBody>
          <a:bodyPr wrap="none">
            <a:spAutoFit/>
          </a:bodyPr>
          <a:lstStyle/>
          <a:p>
            <a:r>
              <a:rPr lang="zh-CN" altLang="zh-CN" sz="1200" dirty="0" smtClean="0"/>
              <a:t>总体样本股票累计超额收益率的均值检验</a:t>
            </a:r>
            <a:r>
              <a:rPr lang="zh-CN" altLang="en-US" sz="1200" dirty="0" smtClean="0"/>
              <a:t>：</a:t>
            </a:r>
            <a:endParaRPr lang="zh-CN" altLang="en-US" sz="1200" dirty="0"/>
          </a:p>
        </p:txBody>
      </p:sp>
    </p:spTree>
    <p:extLst>
      <p:ext uri="{BB962C8B-B14F-4D97-AF65-F5344CB8AC3E}">
        <p14:creationId xmlns="" xmlns:p14="http://schemas.microsoft.com/office/powerpoint/2010/main" val="3611246714"/>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86262"/>
        </a:solidFill>
        <a:effectLst/>
      </p:bgPr>
    </p:bg>
    <p:spTree>
      <p:nvGrpSpPr>
        <p:cNvPr id="1" name=""/>
        <p:cNvGrpSpPr/>
        <p:nvPr/>
      </p:nvGrpSpPr>
      <p:grpSpPr>
        <a:xfrm>
          <a:off x="0" y="0"/>
          <a:ext cx="0" cy="0"/>
          <a:chOff x="0" y="0"/>
          <a:chExt cx="0" cy="0"/>
        </a:xfrm>
      </p:grpSpPr>
      <p:sp>
        <p:nvSpPr>
          <p:cNvPr id="6" name="矩形 5"/>
          <p:cNvSpPr/>
          <p:nvPr/>
        </p:nvSpPr>
        <p:spPr>
          <a:xfrm>
            <a:off x="0" y="2166705"/>
            <a:ext cx="9144000" cy="450051"/>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TextBox 3"/>
          <p:cNvSpPr txBox="1"/>
          <p:nvPr/>
        </p:nvSpPr>
        <p:spPr>
          <a:xfrm>
            <a:off x="26495" y="-1433695"/>
            <a:ext cx="3879588"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华文细黑" panose="02010600040101010101" pitchFamily="2" charset="-122"/>
                <a:ea typeface="华文细黑" panose="02010600040101010101" pitchFamily="2" charset="-122"/>
              </a:rPr>
              <a:t>6</a:t>
            </a:r>
            <a:endParaRPr lang="zh-CN" altLang="en-US" sz="52000" dirty="0">
              <a:solidFill>
                <a:schemeClr val="bg1"/>
              </a:solidFill>
              <a:latin typeface="华文细黑" panose="02010600040101010101" pitchFamily="2" charset="-122"/>
              <a:ea typeface="华文细黑" panose="02010600040101010101" pitchFamily="2" charset="-122"/>
            </a:endParaRPr>
          </a:p>
        </p:txBody>
      </p:sp>
      <p:sp>
        <p:nvSpPr>
          <p:cNvPr id="5" name="矩形 4"/>
          <p:cNvSpPr/>
          <p:nvPr/>
        </p:nvSpPr>
        <p:spPr>
          <a:xfrm>
            <a:off x="2996825" y="2155090"/>
            <a:ext cx="5760640" cy="461665"/>
          </a:xfrm>
          <a:prstGeom prst="rect">
            <a:avLst/>
          </a:prstGeom>
        </p:spPr>
        <p:txBody>
          <a:bodyPr wrap="square">
            <a:spAutoFit/>
          </a:bodyPr>
          <a:lstStyle/>
          <a:p>
            <a:pPr algn="r"/>
            <a:r>
              <a:rPr lang="zh-CN" altLang="en-US" sz="2400" dirty="0">
                <a:solidFill>
                  <a:schemeClr val="bg1"/>
                </a:solidFill>
                <a:latin typeface="华文细黑" panose="02010600040101010101" pitchFamily="2" charset="-122"/>
                <a:ea typeface="华文细黑" panose="02010600040101010101" pitchFamily="2" charset="-122"/>
              </a:rPr>
              <a:t>“上市公司</a:t>
            </a:r>
            <a:r>
              <a:rPr lang="en-US" altLang="zh-CN" sz="2400" dirty="0">
                <a:solidFill>
                  <a:schemeClr val="bg1"/>
                </a:solidFill>
                <a:latin typeface="华文细黑" panose="02010600040101010101" pitchFamily="2" charset="-122"/>
                <a:ea typeface="华文细黑" panose="02010600040101010101" pitchFamily="2" charset="-122"/>
              </a:rPr>
              <a:t>+PE”</a:t>
            </a:r>
            <a:r>
              <a:rPr lang="zh-CN" altLang="en-US" sz="2400" dirty="0">
                <a:solidFill>
                  <a:schemeClr val="bg1"/>
                </a:solidFill>
                <a:latin typeface="华文细黑" panose="02010600040101010101" pitchFamily="2" charset="-122"/>
                <a:ea typeface="华文细黑" panose="02010600040101010101" pitchFamily="2" charset="-122"/>
              </a:rPr>
              <a:t>模式 的发展趋势和建议</a:t>
            </a:r>
          </a:p>
        </p:txBody>
      </p:sp>
      <p:sp>
        <p:nvSpPr>
          <p:cNvPr id="3" name="矩形 2"/>
          <p:cNvSpPr/>
          <p:nvPr/>
        </p:nvSpPr>
        <p:spPr>
          <a:xfrm>
            <a:off x="6346227" y="1397264"/>
            <a:ext cx="2411238" cy="769441"/>
          </a:xfrm>
          <a:prstGeom prst="rect">
            <a:avLst/>
          </a:prstGeom>
        </p:spPr>
        <p:txBody>
          <a:bodyPr wrap="none">
            <a:spAutoFit/>
          </a:bodyPr>
          <a:lstStyle/>
          <a:p>
            <a:pPr lvl="0" algn="r"/>
            <a:r>
              <a:rPr lang="en-US" altLang="zh-CN" sz="4400" dirty="0">
                <a:solidFill>
                  <a:schemeClr val="bg1"/>
                </a:solidFill>
                <a:latin typeface="华文细黑" panose="02010600040101010101" pitchFamily="2" charset="-122"/>
                <a:ea typeface="华文细黑" panose="02010600040101010101" pitchFamily="2" charset="-122"/>
              </a:rPr>
              <a:t>PART SIX</a:t>
            </a:r>
            <a:endParaRPr lang="zh-CN" altLang="en-US" sz="4400" dirty="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542611735"/>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3"/>
          <p:cNvSpPr/>
          <p:nvPr/>
        </p:nvSpPr>
        <p:spPr>
          <a:xfrm>
            <a:off x="144040" y="2077887"/>
            <a:ext cx="2304256" cy="57606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发展趋势和建议</a:t>
            </a:r>
          </a:p>
        </p:txBody>
      </p:sp>
      <p:sp>
        <p:nvSpPr>
          <p:cNvPr id="4" name="左大括号 3"/>
          <p:cNvSpPr/>
          <p:nvPr/>
        </p:nvSpPr>
        <p:spPr>
          <a:xfrm>
            <a:off x="2494311" y="649551"/>
            <a:ext cx="231474" cy="3432737"/>
          </a:xfrm>
          <a:prstGeom prst="leftBrac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圆角矩形 5"/>
          <p:cNvSpPr/>
          <p:nvPr/>
        </p:nvSpPr>
        <p:spPr>
          <a:xfrm>
            <a:off x="2771800" y="770384"/>
            <a:ext cx="1440160"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未来发展趋势</a:t>
            </a:r>
          </a:p>
        </p:txBody>
      </p:sp>
      <p:sp>
        <p:nvSpPr>
          <p:cNvPr id="6" name="圆角矩形 6"/>
          <p:cNvSpPr/>
          <p:nvPr/>
        </p:nvSpPr>
        <p:spPr>
          <a:xfrm>
            <a:off x="2771800" y="3307704"/>
            <a:ext cx="1440160" cy="72008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发展建议</a:t>
            </a:r>
          </a:p>
        </p:txBody>
      </p:sp>
      <p:cxnSp>
        <p:nvCxnSpPr>
          <p:cNvPr id="8" name="肘形连接符 10"/>
          <p:cNvCxnSpPr>
            <a:stCxn id="5" idx="3"/>
            <a:endCxn id="13" idx="1"/>
          </p:cNvCxnSpPr>
          <p:nvPr/>
        </p:nvCxnSpPr>
        <p:spPr>
          <a:xfrm>
            <a:off x="4211960" y="1130424"/>
            <a:ext cx="1644627" cy="725760"/>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12"/>
          <p:cNvCxnSpPr>
            <a:stCxn id="5" idx="3"/>
            <a:endCxn id="12" idx="1"/>
          </p:cNvCxnSpPr>
          <p:nvPr/>
        </p:nvCxnSpPr>
        <p:spPr>
          <a:xfrm>
            <a:off x="4211960" y="1130424"/>
            <a:ext cx="1644627" cy="12700"/>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16"/>
          <p:cNvCxnSpPr>
            <a:stCxn id="5" idx="3"/>
            <a:endCxn id="11" idx="1"/>
          </p:cNvCxnSpPr>
          <p:nvPr/>
        </p:nvCxnSpPr>
        <p:spPr>
          <a:xfrm flipV="1">
            <a:off x="4211960" y="404664"/>
            <a:ext cx="1644627" cy="725760"/>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856587" y="188640"/>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可持续发展</a:t>
            </a:r>
          </a:p>
        </p:txBody>
      </p:sp>
      <p:sp>
        <p:nvSpPr>
          <p:cNvPr id="12" name="矩形 11"/>
          <p:cNvSpPr/>
          <p:nvPr/>
        </p:nvSpPr>
        <p:spPr>
          <a:xfrm>
            <a:off x="5856587" y="914400"/>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海外并购基金蓄势待发</a:t>
            </a:r>
          </a:p>
        </p:txBody>
      </p:sp>
      <p:sp>
        <p:nvSpPr>
          <p:cNvPr id="13" name="矩形 12"/>
          <p:cNvSpPr/>
          <p:nvPr/>
        </p:nvSpPr>
        <p:spPr>
          <a:xfrm>
            <a:off x="5856587" y="1640160"/>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en-US" dirty="0"/>
              <a:t>或有新亮点出现</a:t>
            </a:r>
          </a:p>
        </p:txBody>
      </p:sp>
      <p:cxnSp>
        <p:nvCxnSpPr>
          <p:cNvPr id="14" name="形状 30"/>
          <p:cNvCxnSpPr>
            <a:stCxn id="6" idx="3"/>
            <a:endCxn id="21" idx="1"/>
          </p:cNvCxnSpPr>
          <p:nvPr/>
        </p:nvCxnSpPr>
        <p:spPr>
          <a:xfrm flipV="1">
            <a:off x="4211960" y="2581944"/>
            <a:ext cx="1644627" cy="1085800"/>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32"/>
          <p:cNvCxnSpPr>
            <a:stCxn id="6" idx="3"/>
            <a:endCxn id="18" idx="1"/>
          </p:cNvCxnSpPr>
          <p:nvPr/>
        </p:nvCxnSpPr>
        <p:spPr>
          <a:xfrm flipV="1">
            <a:off x="4211960" y="3307704"/>
            <a:ext cx="1644627" cy="360040"/>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34"/>
          <p:cNvCxnSpPr>
            <a:stCxn id="6" idx="3"/>
            <a:endCxn id="19" idx="1"/>
          </p:cNvCxnSpPr>
          <p:nvPr/>
        </p:nvCxnSpPr>
        <p:spPr>
          <a:xfrm>
            <a:off x="4211960" y="3667744"/>
            <a:ext cx="1644627" cy="365720"/>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36"/>
          <p:cNvCxnSpPr>
            <a:stCxn id="6" idx="3"/>
            <a:endCxn id="20" idx="1"/>
          </p:cNvCxnSpPr>
          <p:nvPr/>
        </p:nvCxnSpPr>
        <p:spPr>
          <a:xfrm>
            <a:off x="4211960" y="3667744"/>
            <a:ext cx="1644627" cy="1091479"/>
          </a:xfrm>
          <a:prstGeom prst="bentConnector3">
            <a:avLst>
              <a:gd name="adj1" fmla="val 50000"/>
            </a:avLst>
          </a:prstGeom>
          <a:ln>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5856587" y="3091680"/>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完善信息披露制度</a:t>
            </a:r>
            <a:endParaRPr lang="zh-CN" altLang="en-US" dirty="0"/>
          </a:p>
        </p:txBody>
      </p:sp>
      <p:sp>
        <p:nvSpPr>
          <p:cNvPr id="19" name="矩形 18"/>
          <p:cNvSpPr/>
          <p:nvPr/>
        </p:nvSpPr>
        <p:spPr>
          <a:xfrm>
            <a:off x="5856587" y="3817440"/>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缓解</a:t>
            </a:r>
            <a:r>
              <a:rPr lang="zh-CN" altLang="en-US" dirty="0"/>
              <a:t>三层</a:t>
            </a:r>
            <a:r>
              <a:rPr lang="zh-CN" altLang="zh-CN" dirty="0"/>
              <a:t>委托代理问题</a:t>
            </a:r>
            <a:endParaRPr lang="zh-CN" altLang="en-US" dirty="0"/>
          </a:p>
        </p:txBody>
      </p:sp>
      <p:sp>
        <p:nvSpPr>
          <p:cNvPr id="20" name="矩形 19"/>
          <p:cNvSpPr/>
          <p:nvPr/>
        </p:nvSpPr>
        <p:spPr>
          <a:xfrm>
            <a:off x="5856587" y="4543199"/>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理性对待对赌协议</a:t>
            </a:r>
            <a:endParaRPr lang="zh-CN" altLang="en-US" dirty="0"/>
          </a:p>
        </p:txBody>
      </p:sp>
      <p:sp>
        <p:nvSpPr>
          <p:cNvPr id="21" name="矩形 20"/>
          <p:cNvSpPr/>
          <p:nvPr/>
        </p:nvSpPr>
        <p:spPr>
          <a:xfrm>
            <a:off x="5856587" y="2365920"/>
            <a:ext cx="2520280" cy="43204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zh-CN" altLang="zh-CN" dirty="0"/>
              <a:t>严控内幕信息</a:t>
            </a:r>
            <a:endParaRPr lang="zh-CN" altLang="en-US" dirty="0"/>
          </a:p>
        </p:txBody>
      </p:sp>
    </p:spTree>
    <p:extLst>
      <p:ext uri="{BB962C8B-B14F-4D97-AF65-F5344CB8AC3E}">
        <p14:creationId xmlns="" xmlns:p14="http://schemas.microsoft.com/office/powerpoint/2010/main" val="194849237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31740" y="1716655"/>
            <a:ext cx="4995555" cy="3426845"/>
            <a:chOff x="222865" y="1811109"/>
            <a:chExt cx="5732759" cy="4031176"/>
          </a:xfrm>
        </p:grpSpPr>
        <p:cxnSp>
          <p:nvCxnSpPr>
            <p:cNvPr id="3" name="Straight Connector 100"/>
            <p:cNvCxnSpPr/>
            <p:nvPr/>
          </p:nvCxnSpPr>
          <p:spPr>
            <a:xfrm>
              <a:off x="2903833" y="3969489"/>
              <a:ext cx="0" cy="1872796"/>
            </a:xfrm>
            <a:prstGeom prst="line">
              <a:avLst/>
            </a:prstGeom>
            <a:solidFill>
              <a:srgbClr val="13A081"/>
            </a:solidFill>
            <a:ln w="25400">
              <a:solidFill>
                <a:srgbClr val="13A081"/>
              </a:solidFill>
            </a:ln>
          </p:spPr>
          <p:style>
            <a:lnRef idx="1">
              <a:schemeClr val="accent1"/>
            </a:lnRef>
            <a:fillRef idx="0">
              <a:schemeClr val="accent1"/>
            </a:fillRef>
            <a:effectRef idx="0">
              <a:schemeClr val="accent1"/>
            </a:effectRef>
            <a:fontRef idx="minor">
              <a:schemeClr val="tx1"/>
            </a:fontRef>
          </p:style>
        </p:cxnSp>
        <p:cxnSp>
          <p:nvCxnSpPr>
            <p:cNvPr id="4" name="Straight Connector 137"/>
            <p:cNvCxnSpPr/>
            <p:nvPr/>
          </p:nvCxnSpPr>
          <p:spPr>
            <a:xfrm>
              <a:off x="2523474" y="3449939"/>
              <a:ext cx="0" cy="506851"/>
            </a:xfrm>
            <a:prstGeom prst="line">
              <a:avLst/>
            </a:prstGeom>
            <a:solidFill>
              <a:srgbClr val="13A081"/>
            </a:solidFill>
            <a:ln w="25400">
              <a:solidFill>
                <a:srgbClr val="13A081"/>
              </a:solidFill>
            </a:ln>
          </p:spPr>
          <p:style>
            <a:lnRef idx="1">
              <a:schemeClr val="accent1"/>
            </a:lnRef>
            <a:fillRef idx="0">
              <a:schemeClr val="accent1"/>
            </a:fillRef>
            <a:effectRef idx="0">
              <a:schemeClr val="accent1"/>
            </a:effectRef>
            <a:fontRef idx="minor">
              <a:schemeClr val="tx1"/>
            </a:fontRef>
          </p:style>
        </p:cxnSp>
        <p:cxnSp>
          <p:nvCxnSpPr>
            <p:cNvPr id="5" name="Straight Connector 139"/>
            <p:cNvCxnSpPr/>
            <p:nvPr/>
          </p:nvCxnSpPr>
          <p:spPr>
            <a:xfrm>
              <a:off x="3054414" y="2746674"/>
              <a:ext cx="470665" cy="277061"/>
            </a:xfrm>
            <a:prstGeom prst="line">
              <a:avLst/>
            </a:prstGeom>
            <a:solidFill>
              <a:srgbClr val="13A081"/>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102"/>
            <p:cNvCxnSpPr/>
            <p:nvPr/>
          </p:nvCxnSpPr>
          <p:spPr>
            <a:xfrm>
              <a:off x="3054415" y="2331842"/>
              <a:ext cx="0" cy="3510442"/>
            </a:xfrm>
            <a:prstGeom prst="line">
              <a:avLst/>
            </a:prstGeom>
            <a:solidFill>
              <a:srgbClr val="13A081"/>
            </a:solidFill>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98"/>
            <p:cNvCxnSpPr/>
            <p:nvPr/>
          </p:nvCxnSpPr>
          <p:spPr>
            <a:xfrm>
              <a:off x="2748975" y="4960499"/>
              <a:ext cx="0" cy="881784"/>
            </a:xfrm>
            <a:prstGeom prst="line">
              <a:avLst/>
            </a:prstGeom>
            <a:solidFill>
              <a:srgbClr val="13A081"/>
            </a:solidFill>
            <a:ln w="25400">
              <a:solidFill>
                <a:srgbClr val="1C252F"/>
              </a:solidFill>
            </a:ln>
          </p:spPr>
          <p:style>
            <a:lnRef idx="1">
              <a:schemeClr val="accent1"/>
            </a:lnRef>
            <a:fillRef idx="0">
              <a:schemeClr val="accent1"/>
            </a:fillRef>
            <a:effectRef idx="0">
              <a:schemeClr val="accent1"/>
            </a:effectRef>
            <a:fontRef idx="minor">
              <a:schemeClr val="tx1"/>
            </a:fontRef>
          </p:style>
        </p:cxnSp>
        <p:cxnSp>
          <p:nvCxnSpPr>
            <p:cNvPr id="8" name="Straight Connector 107"/>
            <p:cNvCxnSpPr/>
            <p:nvPr/>
          </p:nvCxnSpPr>
          <p:spPr>
            <a:xfrm>
              <a:off x="707235" y="4960499"/>
              <a:ext cx="2041740" cy="0"/>
            </a:xfrm>
            <a:prstGeom prst="line">
              <a:avLst/>
            </a:prstGeom>
            <a:solidFill>
              <a:srgbClr val="13A081"/>
            </a:solidFill>
            <a:ln w="25400">
              <a:solidFill>
                <a:srgbClr val="1C252F"/>
              </a:solidFill>
            </a:ln>
          </p:spPr>
          <p:style>
            <a:lnRef idx="1">
              <a:schemeClr val="accent1"/>
            </a:lnRef>
            <a:fillRef idx="0">
              <a:schemeClr val="accent1"/>
            </a:fillRef>
            <a:effectRef idx="0">
              <a:schemeClr val="accent1"/>
            </a:effectRef>
            <a:fontRef idx="minor">
              <a:schemeClr val="tx1"/>
            </a:fontRef>
          </p:style>
        </p:cxnSp>
        <p:cxnSp>
          <p:nvCxnSpPr>
            <p:cNvPr id="9" name="Straight Connector 103"/>
            <p:cNvCxnSpPr/>
            <p:nvPr/>
          </p:nvCxnSpPr>
          <p:spPr>
            <a:xfrm>
              <a:off x="3206514" y="3912090"/>
              <a:ext cx="0" cy="1930194"/>
            </a:xfrm>
            <a:prstGeom prst="line">
              <a:avLst/>
            </a:prstGeom>
            <a:solidFill>
              <a:srgbClr val="13A081"/>
            </a:solidFill>
            <a:ln w="25400">
              <a:solidFill>
                <a:srgbClr val="D65042"/>
              </a:solidFill>
            </a:ln>
          </p:spPr>
          <p:style>
            <a:lnRef idx="1">
              <a:schemeClr val="accent1"/>
            </a:lnRef>
            <a:fillRef idx="0">
              <a:schemeClr val="accent1"/>
            </a:fillRef>
            <a:effectRef idx="0">
              <a:schemeClr val="accent1"/>
            </a:effectRef>
            <a:fontRef idx="minor">
              <a:schemeClr val="tx1"/>
            </a:fontRef>
          </p:style>
        </p:cxnSp>
        <p:cxnSp>
          <p:nvCxnSpPr>
            <p:cNvPr id="10" name="Straight Connector 111"/>
            <p:cNvCxnSpPr/>
            <p:nvPr/>
          </p:nvCxnSpPr>
          <p:spPr>
            <a:xfrm flipV="1">
              <a:off x="3206514" y="3487621"/>
              <a:ext cx="796590" cy="862664"/>
            </a:xfrm>
            <a:prstGeom prst="line">
              <a:avLst/>
            </a:prstGeom>
            <a:solidFill>
              <a:srgbClr val="13A081"/>
            </a:solidFill>
            <a:ln w="25400">
              <a:solidFill>
                <a:srgbClr val="D65042"/>
              </a:solidFill>
            </a:ln>
          </p:spPr>
          <p:style>
            <a:lnRef idx="1">
              <a:schemeClr val="accent1"/>
            </a:lnRef>
            <a:fillRef idx="0">
              <a:schemeClr val="accent1"/>
            </a:fillRef>
            <a:effectRef idx="0">
              <a:schemeClr val="accent1"/>
            </a:effectRef>
            <a:fontRef idx="minor">
              <a:schemeClr val="tx1"/>
            </a:fontRef>
          </p:style>
        </p:cxnSp>
        <p:cxnSp>
          <p:nvCxnSpPr>
            <p:cNvPr id="11" name="Straight Connector 112"/>
            <p:cNvCxnSpPr/>
            <p:nvPr/>
          </p:nvCxnSpPr>
          <p:spPr>
            <a:xfrm>
              <a:off x="4003101" y="2860694"/>
              <a:ext cx="0" cy="653236"/>
            </a:xfrm>
            <a:prstGeom prst="line">
              <a:avLst/>
            </a:prstGeom>
            <a:solidFill>
              <a:srgbClr val="13A081"/>
            </a:solidFill>
            <a:ln w="25400">
              <a:solidFill>
                <a:srgbClr val="D65042"/>
              </a:solidFill>
            </a:ln>
          </p:spPr>
          <p:style>
            <a:lnRef idx="1">
              <a:schemeClr val="accent1"/>
            </a:lnRef>
            <a:fillRef idx="0">
              <a:schemeClr val="accent1"/>
            </a:fillRef>
            <a:effectRef idx="0">
              <a:schemeClr val="accent1"/>
            </a:effectRef>
            <a:fontRef idx="minor">
              <a:schemeClr val="tx1"/>
            </a:fontRef>
          </p:style>
        </p:cxnSp>
        <p:grpSp>
          <p:nvGrpSpPr>
            <p:cNvPr id="12" name="Group 27"/>
            <p:cNvGrpSpPr/>
            <p:nvPr/>
          </p:nvGrpSpPr>
          <p:grpSpPr>
            <a:xfrm>
              <a:off x="3361369" y="3760444"/>
              <a:ext cx="1225214" cy="2081840"/>
              <a:chOff x="6156116" y="3232702"/>
              <a:chExt cx="1343341" cy="2282558"/>
            </a:xfrm>
            <a:solidFill>
              <a:srgbClr val="13A081"/>
            </a:solidFill>
          </p:grpSpPr>
          <p:cxnSp>
            <p:nvCxnSpPr>
              <p:cNvPr id="36" name="Straight Connector 104"/>
              <p:cNvCxnSpPr/>
              <p:nvPr/>
            </p:nvCxnSpPr>
            <p:spPr>
              <a:xfrm>
                <a:off x="6156116" y="4224417"/>
                <a:ext cx="0" cy="1290843"/>
              </a:xfrm>
              <a:prstGeom prst="line">
                <a:avLst/>
              </a:prstGeom>
              <a:grpFill/>
              <a:ln w="25400">
                <a:solidFill>
                  <a:srgbClr val="F1970C"/>
                </a:solidFill>
              </a:ln>
            </p:spPr>
            <p:style>
              <a:lnRef idx="1">
                <a:schemeClr val="accent1"/>
              </a:lnRef>
              <a:fillRef idx="0">
                <a:schemeClr val="accent1"/>
              </a:fillRef>
              <a:effectRef idx="0">
                <a:schemeClr val="accent1"/>
              </a:effectRef>
              <a:fontRef idx="minor">
                <a:schemeClr val="tx1"/>
              </a:fontRef>
            </p:style>
          </p:cxnSp>
          <p:cxnSp>
            <p:nvCxnSpPr>
              <p:cNvPr id="37" name="Straight Connector 131"/>
              <p:cNvCxnSpPr/>
              <p:nvPr/>
            </p:nvCxnSpPr>
            <p:spPr>
              <a:xfrm flipV="1">
                <a:off x="6156116" y="4224417"/>
                <a:ext cx="1343341" cy="264164"/>
              </a:xfrm>
              <a:prstGeom prst="line">
                <a:avLst/>
              </a:prstGeom>
              <a:grpFill/>
              <a:ln w="25400">
                <a:solidFill>
                  <a:srgbClr val="F1970C"/>
                </a:solidFill>
              </a:ln>
            </p:spPr>
            <p:style>
              <a:lnRef idx="1">
                <a:schemeClr val="accent1"/>
              </a:lnRef>
              <a:fillRef idx="0">
                <a:schemeClr val="accent1"/>
              </a:fillRef>
              <a:effectRef idx="0">
                <a:schemeClr val="accent1"/>
              </a:effectRef>
              <a:fontRef idx="minor">
                <a:schemeClr val="tx1"/>
              </a:fontRef>
            </p:style>
          </p:cxnSp>
          <p:cxnSp>
            <p:nvCxnSpPr>
              <p:cNvPr id="38" name="Straight Connector 132"/>
              <p:cNvCxnSpPr/>
              <p:nvPr/>
            </p:nvCxnSpPr>
            <p:spPr>
              <a:xfrm>
                <a:off x="7499457" y="3232702"/>
                <a:ext cx="0" cy="991715"/>
              </a:xfrm>
              <a:prstGeom prst="line">
                <a:avLst/>
              </a:prstGeom>
              <a:grpFill/>
              <a:ln w="25400">
                <a:solidFill>
                  <a:srgbClr val="F1970C"/>
                </a:solidFill>
              </a:ln>
            </p:spPr>
            <p:style>
              <a:lnRef idx="1">
                <a:schemeClr val="accent1"/>
              </a:lnRef>
              <a:fillRef idx="0">
                <a:schemeClr val="accent1"/>
              </a:fillRef>
              <a:effectRef idx="0">
                <a:schemeClr val="accent1"/>
              </a:effectRef>
              <a:fontRef idx="minor">
                <a:schemeClr val="tx1"/>
              </a:fontRef>
            </p:style>
          </p:cxnSp>
        </p:grpSp>
        <p:sp>
          <p:nvSpPr>
            <p:cNvPr id="13" name="Oval 128"/>
            <p:cNvSpPr>
              <a:spLocks noChangeAspect="1"/>
            </p:cNvSpPr>
            <p:nvPr/>
          </p:nvSpPr>
          <p:spPr>
            <a:xfrm>
              <a:off x="3416669" y="3684984"/>
              <a:ext cx="454212" cy="454212"/>
            </a:xfrm>
            <a:prstGeom prst="ellipse">
              <a:avLst/>
            </a:prstGeom>
            <a:solidFill>
              <a:srgbClr val="C439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sp>
          <p:nvSpPr>
            <p:cNvPr id="14" name="Oval 176"/>
            <p:cNvSpPr>
              <a:spLocks noChangeAspect="1"/>
            </p:cNvSpPr>
            <p:nvPr/>
          </p:nvSpPr>
          <p:spPr>
            <a:xfrm>
              <a:off x="1882288" y="3473010"/>
              <a:ext cx="354846" cy="354846"/>
            </a:xfrm>
            <a:prstGeom prst="ellipse">
              <a:avLst/>
            </a:prstGeom>
            <a:solidFill>
              <a:srgbClr val="13A0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latin typeface="FontAwesome" pitchFamily="2" charset="0"/>
              </a:endParaRPr>
            </a:p>
          </p:txBody>
        </p:sp>
        <p:sp>
          <p:nvSpPr>
            <p:cNvPr id="15" name="Oval 178"/>
            <p:cNvSpPr>
              <a:spLocks noChangeAspect="1"/>
            </p:cNvSpPr>
            <p:nvPr/>
          </p:nvSpPr>
          <p:spPr>
            <a:xfrm>
              <a:off x="1669577" y="1978549"/>
              <a:ext cx="503453" cy="50345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sp>
          <p:nvSpPr>
            <p:cNvPr id="16" name="Rounded Rectangle 194"/>
            <p:cNvSpPr>
              <a:spLocks noChangeAspect="1"/>
            </p:cNvSpPr>
            <p:nvPr/>
          </p:nvSpPr>
          <p:spPr>
            <a:xfrm>
              <a:off x="2690226" y="1811109"/>
              <a:ext cx="728377" cy="728374"/>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dirty="0">
                <a:solidFill>
                  <a:schemeClr val="bg1"/>
                </a:solidFill>
                <a:latin typeface="FontAwesome" pitchFamily="2" charset="0"/>
              </a:endParaRPr>
            </a:p>
          </p:txBody>
        </p:sp>
        <p:sp>
          <p:nvSpPr>
            <p:cNvPr id="17" name="Rounded Rectangle 196"/>
            <p:cNvSpPr>
              <a:spLocks noChangeAspect="1"/>
            </p:cNvSpPr>
            <p:nvPr/>
          </p:nvSpPr>
          <p:spPr>
            <a:xfrm>
              <a:off x="4254829" y="3141254"/>
              <a:ext cx="663512" cy="663511"/>
            </a:xfrm>
            <a:prstGeom prst="roundRect">
              <a:avLst/>
            </a:prstGeom>
            <a:solidFill>
              <a:srgbClr val="F1970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200" dirty="0">
                <a:solidFill>
                  <a:schemeClr val="bg1"/>
                </a:solidFill>
                <a:latin typeface="FontAwesome" pitchFamily="2" charset="0"/>
              </a:endParaRPr>
            </a:p>
          </p:txBody>
        </p:sp>
        <p:sp>
          <p:nvSpPr>
            <p:cNvPr id="18" name="Oval 209"/>
            <p:cNvSpPr>
              <a:spLocks noChangeAspect="1"/>
            </p:cNvSpPr>
            <p:nvPr/>
          </p:nvSpPr>
          <p:spPr>
            <a:xfrm>
              <a:off x="800758" y="3639504"/>
              <a:ext cx="503453" cy="503452"/>
            </a:xfrm>
            <a:prstGeom prst="ellipse">
              <a:avLst/>
            </a:prstGeom>
            <a:solidFill>
              <a:srgbClr val="13A0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600" dirty="0">
                <a:solidFill>
                  <a:schemeClr val="bg1"/>
                </a:solidFill>
                <a:latin typeface="FontAwesome" pitchFamily="2" charset="0"/>
              </a:endParaRPr>
            </a:p>
          </p:txBody>
        </p:sp>
        <p:sp>
          <p:nvSpPr>
            <p:cNvPr id="19" name="Oval 210"/>
            <p:cNvSpPr>
              <a:spLocks noChangeAspect="1"/>
            </p:cNvSpPr>
            <p:nvPr/>
          </p:nvSpPr>
          <p:spPr>
            <a:xfrm>
              <a:off x="2346050" y="3107793"/>
              <a:ext cx="354846" cy="354846"/>
            </a:xfrm>
            <a:prstGeom prst="ellipse">
              <a:avLst/>
            </a:prstGeom>
            <a:solidFill>
              <a:srgbClr val="13A0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latin typeface="FontAwesome" pitchFamily="2" charset="0"/>
              </a:endParaRPr>
            </a:p>
          </p:txBody>
        </p:sp>
        <p:sp>
          <p:nvSpPr>
            <p:cNvPr id="20" name="Oval 214"/>
            <p:cNvSpPr>
              <a:spLocks noChangeAspect="1"/>
            </p:cNvSpPr>
            <p:nvPr/>
          </p:nvSpPr>
          <p:spPr>
            <a:xfrm>
              <a:off x="3347656" y="2846312"/>
              <a:ext cx="354846" cy="354846"/>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latin typeface="FontAwesome" pitchFamily="2" charset="0"/>
              </a:endParaRPr>
            </a:p>
          </p:txBody>
        </p:sp>
        <p:cxnSp>
          <p:nvCxnSpPr>
            <p:cNvPr id="21" name="Straight Connector 142"/>
            <p:cNvCxnSpPr/>
            <p:nvPr/>
          </p:nvCxnSpPr>
          <p:spPr>
            <a:xfrm>
              <a:off x="4586585" y="4212145"/>
              <a:ext cx="408790" cy="0"/>
            </a:xfrm>
            <a:prstGeom prst="line">
              <a:avLst/>
            </a:prstGeom>
            <a:solidFill>
              <a:srgbClr val="13A081"/>
            </a:solidFill>
            <a:ln w="25400">
              <a:solidFill>
                <a:srgbClr val="F1970C"/>
              </a:solidFill>
            </a:ln>
          </p:spPr>
          <p:style>
            <a:lnRef idx="1">
              <a:schemeClr val="accent1"/>
            </a:lnRef>
            <a:fillRef idx="0">
              <a:schemeClr val="accent1"/>
            </a:fillRef>
            <a:effectRef idx="0">
              <a:schemeClr val="accent1"/>
            </a:effectRef>
            <a:fontRef idx="minor">
              <a:schemeClr val="tx1"/>
            </a:fontRef>
          </p:style>
        </p:cxnSp>
        <p:cxnSp>
          <p:nvCxnSpPr>
            <p:cNvPr id="22" name="Straight Connector 144"/>
            <p:cNvCxnSpPr/>
            <p:nvPr/>
          </p:nvCxnSpPr>
          <p:spPr>
            <a:xfrm>
              <a:off x="4065861" y="4362240"/>
              <a:ext cx="0" cy="395664"/>
            </a:xfrm>
            <a:prstGeom prst="line">
              <a:avLst/>
            </a:prstGeom>
            <a:solidFill>
              <a:srgbClr val="13A081"/>
            </a:solidFill>
            <a:ln w="25400">
              <a:solidFill>
                <a:srgbClr val="F1970C"/>
              </a:solidFill>
            </a:ln>
          </p:spPr>
          <p:style>
            <a:lnRef idx="1">
              <a:schemeClr val="accent1"/>
            </a:lnRef>
            <a:fillRef idx="0">
              <a:schemeClr val="accent1"/>
            </a:fillRef>
            <a:effectRef idx="0">
              <a:schemeClr val="accent1"/>
            </a:effectRef>
            <a:fontRef idx="minor">
              <a:schemeClr val="tx1"/>
            </a:fontRef>
          </p:style>
        </p:cxnSp>
        <p:sp>
          <p:nvSpPr>
            <p:cNvPr id="23" name="Oval 141"/>
            <p:cNvSpPr>
              <a:spLocks noChangeAspect="1"/>
            </p:cNvSpPr>
            <p:nvPr/>
          </p:nvSpPr>
          <p:spPr>
            <a:xfrm>
              <a:off x="3888438" y="4091864"/>
              <a:ext cx="354846" cy="354846"/>
            </a:xfrm>
            <a:prstGeom prst="ellipse">
              <a:avLst/>
            </a:prstGeom>
            <a:solidFill>
              <a:srgbClr val="F1970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latin typeface="FontAwesome" pitchFamily="2" charset="0"/>
              </a:endParaRPr>
            </a:p>
          </p:txBody>
        </p:sp>
        <p:sp>
          <p:nvSpPr>
            <p:cNvPr id="24" name="Freeform 9"/>
            <p:cNvSpPr>
              <a:spLocks/>
            </p:cNvSpPr>
            <p:nvPr/>
          </p:nvSpPr>
          <p:spPr bwMode="auto">
            <a:xfrm>
              <a:off x="3513586" y="2326403"/>
              <a:ext cx="968741" cy="526444"/>
            </a:xfrm>
            <a:custGeom>
              <a:avLst/>
              <a:gdLst>
                <a:gd name="T0" fmla="*/ 453 w 495"/>
                <a:gd name="T1" fmla="*/ 148 h 299"/>
                <a:gd name="T2" fmla="*/ 363 w 495"/>
                <a:gd name="T3" fmla="*/ 57 h 299"/>
                <a:gd name="T4" fmla="*/ 351 w 495"/>
                <a:gd name="T5" fmla="*/ 58 h 299"/>
                <a:gd name="T6" fmla="*/ 250 w 495"/>
                <a:gd name="T7" fmla="*/ 0 h 299"/>
                <a:gd name="T8" fmla="*/ 135 w 495"/>
                <a:gd name="T9" fmla="*/ 91 h 299"/>
                <a:gd name="T10" fmla="*/ 124 w 495"/>
                <a:gd name="T11" fmla="*/ 90 h 299"/>
                <a:gd name="T12" fmla="*/ 61 w 495"/>
                <a:gd name="T13" fmla="*/ 140 h 299"/>
                <a:gd name="T14" fmla="*/ 0 w 495"/>
                <a:gd name="T15" fmla="*/ 218 h 299"/>
                <a:gd name="T16" fmla="*/ 81 w 495"/>
                <a:gd name="T17" fmla="*/ 299 h 299"/>
                <a:gd name="T18" fmla="*/ 414 w 495"/>
                <a:gd name="T19" fmla="*/ 299 h 299"/>
                <a:gd name="T20" fmla="*/ 495 w 495"/>
                <a:gd name="T21" fmla="*/ 218 h 299"/>
                <a:gd name="T22" fmla="*/ 453 w 495"/>
                <a:gd name="T23" fmla="*/ 14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99">
                  <a:moveTo>
                    <a:pt x="453" y="148"/>
                  </a:moveTo>
                  <a:cubicBezTo>
                    <a:pt x="453" y="98"/>
                    <a:pt x="413" y="57"/>
                    <a:pt x="363" y="57"/>
                  </a:cubicBezTo>
                  <a:cubicBezTo>
                    <a:pt x="359" y="57"/>
                    <a:pt x="355" y="58"/>
                    <a:pt x="351" y="58"/>
                  </a:cubicBezTo>
                  <a:cubicBezTo>
                    <a:pt x="331" y="23"/>
                    <a:pt x="293" y="0"/>
                    <a:pt x="250" y="0"/>
                  </a:cubicBezTo>
                  <a:cubicBezTo>
                    <a:pt x="194" y="0"/>
                    <a:pt x="147" y="39"/>
                    <a:pt x="135" y="91"/>
                  </a:cubicBezTo>
                  <a:cubicBezTo>
                    <a:pt x="131" y="91"/>
                    <a:pt x="128" y="90"/>
                    <a:pt x="124" y="90"/>
                  </a:cubicBezTo>
                  <a:cubicBezTo>
                    <a:pt x="94" y="90"/>
                    <a:pt x="68" y="112"/>
                    <a:pt x="61" y="140"/>
                  </a:cubicBezTo>
                  <a:cubicBezTo>
                    <a:pt x="26" y="149"/>
                    <a:pt x="0" y="180"/>
                    <a:pt x="0" y="218"/>
                  </a:cubicBezTo>
                  <a:cubicBezTo>
                    <a:pt x="0" y="263"/>
                    <a:pt x="37" y="299"/>
                    <a:pt x="81" y="299"/>
                  </a:cubicBezTo>
                  <a:cubicBezTo>
                    <a:pt x="414" y="299"/>
                    <a:pt x="414" y="299"/>
                    <a:pt x="414" y="299"/>
                  </a:cubicBezTo>
                  <a:cubicBezTo>
                    <a:pt x="459" y="299"/>
                    <a:pt x="495" y="263"/>
                    <a:pt x="495" y="218"/>
                  </a:cubicBezTo>
                  <a:cubicBezTo>
                    <a:pt x="495" y="188"/>
                    <a:pt x="478" y="162"/>
                    <a:pt x="453" y="148"/>
                  </a:cubicBezTo>
                  <a:close/>
                </a:path>
              </a:pathLst>
            </a:custGeom>
            <a:solidFill>
              <a:srgbClr val="C4392A"/>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25" name="Straight Connector 120"/>
            <p:cNvCxnSpPr>
              <a:stCxn id="18" idx="6"/>
            </p:cNvCxnSpPr>
            <p:nvPr/>
          </p:nvCxnSpPr>
          <p:spPr>
            <a:xfrm>
              <a:off x="1304210" y="3891230"/>
              <a:ext cx="1602519" cy="78259"/>
            </a:xfrm>
            <a:prstGeom prst="line">
              <a:avLst/>
            </a:prstGeom>
            <a:solidFill>
              <a:srgbClr val="13A081"/>
            </a:solidFill>
            <a:ln w="25400">
              <a:solidFill>
                <a:srgbClr val="13A081"/>
              </a:solidFill>
            </a:ln>
          </p:spPr>
          <p:style>
            <a:lnRef idx="1">
              <a:schemeClr val="accent1"/>
            </a:lnRef>
            <a:fillRef idx="0">
              <a:schemeClr val="accent1"/>
            </a:fillRef>
            <a:effectRef idx="0">
              <a:schemeClr val="accent1"/>
            </a:effectRef>
            <a:fontRef idx="minor">
              <a:schemeClr val="tx1"/>
            </a:fontRef>
          </p:style>
        </p:cxnSp>
        <p:cxnSp>
          <p:nvCxnSpPr>
            <p:cNvPr id="26" name="Straight Connector 122"/>
            <p:cNvCxnSpPr/>
            <p:nvPr/>
          </p:nvCxnSpPr>
          <p:spPr>
            <a:xfrm>
              <a:off x="1538243" y="3301428"/>
              <a:ext cx="0" cy="592838"/>
            </a:xfrm>
            <a:prstGeom prst="line">
              <a:avLst/>
            </a:prstGeom>
            <a:solidFill>
              <a:srgbClr val="13A081"/>
            </a:solidFill>
            <a:ln w="25400">
              <a:solidFill>
                <a:srgbClr val="13A081"/>
              </a:solidFill>
            </a:ln>
          </p:spPr>
          <p:style>
            <a:lnRef idx="1">
              <a:schemeClr val="accent1"/>
            </a:lnRef>
            <a:fillRef idx="0">
              <a:schemeClr val="accent1"/>
            </a:fillRef>
            <a:effectRef idx="0">
              <a:schemeClr val="accent1"/>
            </a:effectRef>
            <a:fontRef idx="minor">
              <a:schemeClr val="tx1"/>
            </a:fontRef>
          </p:style>
        </p:cxnSp>
        <p:sp>
          <p:nvSpPr>
            <p:cNvPr id="27" name="Rounded Rectangle 233"/>
            <p:cNvSpPr>
              <a:spLocks noChangeAspect="1"/>
            </p:cNvSpPr>
            <p:nvPr/>
          </p:nvSpPr>
          <p:spPr>
            <a:xfrm>
              <a:off x="1228098" y="2820470"/>
              <a:ext cx="591930" cy="591929"/>
            </a:xfrm>
            <a:prstGeom prst="roundRect">
              <a:avLst/>
            </a:prstGeom>
            <a:solidFill>
              <a:srgbClr val="13A0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latin typeface="FontAwesome" pitchFamily="2" charset="0"/>
              </a:endParaRPr>
            </a:p>
          </p:txBody>
        </p:sp>
        <p:cxnSp>
          <p:nvCxnSpPr>
            <p:cNvPr id="28" name="直接连接符 27"/>
            <p:cNvCxnSpPr>
              <a:endCxn id="14" idx="2"/>
            </p:cNvCxnSpPr>
            <p:nvPr/>
          </p:nvCxnSpPr>
          <p:spPr>
            <a:xfrm>
              <a:off x="1547615" y="3639504"/>
              <a:ext cx="334673" cy="10929"/>
            </a:xfrm>
            <a:prstGeom prst="line">
              <a:avLst/>
            </a:prstGeom>
            <a:solidFill>
              <a:srgbClr val="13A081"/>
            </a:solidFill>
            <a:ln w="25400">
              <a:solidFill>
                <a:srgbClr val="13A081"/>
              </a:solidFill>
            </a:ln>
          </p:spPr>
          <p:style>
            <a:lnRef idx="1">
              <a:schemeClr val="accent1"/>
            </a:lnRef>
            <a:fillRef idx="0">
              <a:schemeClr val="accent1"/>
            </a:fillRef>
            <a:effectRef idx="0">
              <a:schemeClr val="accent1"/>
            </a:effectRef>
            <a:fontRef idx="minor">
              <a:schemeClr val="tx1"/>
            </a:fontRef>
          </p:style>
        </p:cxnSp>
        <p:sp>
          <p:nvSpPr>
            <p:cNvPr id="29" name="Freeform 9"/>
            <p:cNvSpPr>
              <a:spLocks/>
            </p:cNvSpPr>
            <p:nvPr/>
          </p:nvSpPr>
          <p:spPr bwMode="auto">
            <a:xfrm>
              <a:off x="4986883" y="3823841"/>
              <a:ext cx="968741" cy="526444"/>
            </a:xfrm>
            <a:custGeom>
              <a:avLst/>
              <a:gdLst>
                <a:gd name="T0" fmla="*/ 453 w 495"/>
                <a:gd name="T1" fmla="*/ 148 h 299"/>
                <a:gd name="T2" fmla="*/ 363 w 495"/>
                <a:gd name="T3" fmla="*/ 57 h 299"/>
                <a:gd name="T4" fmla="*/ 351 w 495"/>
                <a:gd name="T5" fmla="*/ 58 h 299"/>
                <a:gd name="T6" fmla="*/ 250 w 495"/>
                <a:gd name="T7" fmla="*/ 0 h 299"/>
                <a:gd name="T8" fmla="*/ 135 w 495"/>
                <a:gd name="T9" fmla="*/ 91 h 299"/>
                <a:gd name="T10" fmla="*/ 124 w 495"/>
                <a:gd name="T11" fmla="*/ 90 h 299"/>
                <a:gd name="T12" fmla="*/ 61 w 495"/>
                <a:gd name="T13" fmla="*/ 140 h 299"/>
                <a:gd name="T14" fmla="*/ 0 w 495"/>
                <a:gd name="T15" fmla="*/ 218 h 299"/>
                <a:gd name="T16" fmla="*/ 81 w 495"/>
                <a:gd name="T17" fmla="*/ 299 h 299"/>
                <a:gd name="T18" fmla="*/ 414 w 495"/>
                <a:gd name="T19" fmla="*/ 299 h 299"/>
                <a:gd name="T20" fmla="*/ 495 w 495"/>
                <a:gd name="T21" fmla="*/ 218 h 299"/>
                <a:gd name="T22" fmla="*/ 453 w 495"/>
                <a:gd name="T23" fmla="*/ 14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99">
                  <a:moveTo>
                    <a:pt x="453" y="148"/>
                  </a:moveTo>
                  <a:cubicBezTo>
                    <a:pt x="453" y="98"/>
                    <a:pt x="413" y="57"/>
                    <a:pt x="363" y="57"/>
                  </a:cubicBezTo>
                  <a:cubicBezTo>
                    <a:pt x="359" y="57"/>
                    <a:pt x="355" y="58"/>
                    <a:pt x="351" y="58"/>
                  </a:cubicBezTo>
                  <a:cubicBezTo>
                    <a:pt x="331" y="23"/>
                    <a:pt x="293" y="0"/>
                    <a:pt x="250" y="0"/>
                  </a:cubicBezTo>
                  <a:cubicBezTo>
                    <a:pt x="194" y="0"/>
                    <a:pt x="147" y="39"/>
                    <a:pt x="135" y="91"/>
                  </a:cubicBezTo>
                  <a:cubicBezTo>
                    <a:pt x="131" y="91"/>
                    <a:pt x="128" y="90"/>
                    <a:pt x="124" y="90"/>
                  </a:cubicBezTo>
                  <a:cubicBezTo>
                    <a:pt x="94" y="90"/>
                    <a:pt x="68" y="112"/>
                    <a:pt x="61" y="140"/>
                  </a:cubicBezTo>
                  <a:cubicBezTo>
                    <a:pt x="26" y="149"/>
                    <a:pt x="0" y="180"/>
                    <a:pt x="0" y="218"/>
                  </a:cubicBezTo>
                  <a:cubicBezTo>
                    <a:pt x="0" y="263"/>
                    <a:pt x="37" y="299"/>
                    <a:pt x="81" y="299"/>
                  </a:cubicBezTo>
                  <a:cubicBezTo>
                    <a:pt x="414" y="299"/>
                    <a:pt x="414" y="299"/>
                    <a:pt x="414" y="299"/>
                  </a:cubicBezTo>
                  <a:cubicBezTo>
                    <a:pt x="459" y="299"/>
                    <a:pt x="495" y="263"/>
                    <a:pt x="495" y="218"/>
                  </a:cubicBezTo>
                  <a:cubicBezTo>
                    <a:pt x="495" y="188"/>
                    <a:pt x="478" y="162"/>
                    <a:pt x="453" y="148"/>
                  </a:cubicBezTo>
                  <a:close/>
                </a:path>
              </a:pathLst>
            </a:custGeom>
            <a:solidFill>
              <a:srgbClr val="F1970C"/>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30" name="Straight Connector 139"/>
            <p:cNvCxnSpPr/>
            <p:nvPr/>
          </p:nvCxnSpPr>
          <p:spPr>
            <a:xfrm>
              <a:off x="2085383" y="2352600"/>
              <a:ext cx="963286" cy="528088"/>
            </a:xfrm>
            <a:prstGeom prst="line">
              <a:avLst/>
            </a:prstGeom>
            <a:solidFill>
              <a:srgbClr val="13A081"/>
            </a:solidFill>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reeform 9"/>
            <p:cNvSpPr>
              <a:spLocks/>
            </p:cNvSpPr>
            <p:nvPr/>
          </p:nvSpPr>
          <p:spPr bwMode="auto">
            <a:xfrm>
              <a:off x="222865" y="4258975"/>
              <a:ext cx="968741" cy="526444"/>
            </a:xfrm>
            <a:custGeom>
              <a:avLst/>
              <a:gdLst>
                <a:gd name="T0" fmla="*/ 453 w 495"/>
                <a:gd name="T1" fmla="*/ 148 h 299"/>
                <a:gd name="T2" fmla="*/ 363 w 495"/>
                <a:gd name="T3" fmla="*/ 57 h 299"/>
                <a:gd name="T4" fmla="*/ 351 w 495"/>
                <a:gd name="T5" fmla="*/ 58 h 299"/>
                <a:gd name="T6" fmla="*/ 250 w 495"/>
                <a:gd name="T7" fmla="*/ 0 h 299"/>
                <a:gd name="T8" fmla="*/ 135 w 495"/>
                <a:gd name="T9" fmla="*/ 91 h 299"/>
                <a:gd name="T10" fmla="*/ 124 w 495"/>
                <a:gd name="T11" fmla="*/ 90 h 299"/>
                <a:gd name="T12" fmla="*/ 61 w 495"/>
                <a:gd name="T13" fmla="*/ 140 h 299"/>
                <a:gd name="T14" fmla="*/ 0 w 495"/>
                <a:gd name="T15" fmla="*/ 218 h 299"/>
                <a:gd name="T16" fmla="*/ 81 w 495"/>
                <a:gd name="T17" fmla="*/ 299 h 299"/>
                <a:gd name="T18" fmla="*/ 414 w 495"/>
                <a:gd name="T19" fmla="*/ 299 h 299"/>
                <a:gd name="T20" fmla="*/ 495 w 495"/>
                <a:gd name="T21" fmla="*/ 218 h 299"/>
                <a:gd name="T22" fmla="*/ 453 w 495"/>
                <a:gd name="T23" fmla="*/ 14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5" h="299">
                  <a:moveTo>
                    <a:pt x="453" y="148"/>
                  </a:moveTo>
                  <a:cubicBezTo>
                    <a:pt x="453" y="98"/>
                    <a:pt x="413" y="57"/>
                    <a:pt x="363" y="57"/>
                  </a:cubicBezTo>
                  <a:cubicBezTo>
                    <a:pt x="359" y="57"/>
                    <a:pt x="355" y="58"/>
                    <a:pt x="351" y="58"/>
                  </a:cubicBezTo>
                  <a:cubicBezTo>
                    <a:pt x="331" y="23"/>
                    <a:pt x="293" y="0"/>
                    <a:pt x="250" y="0"/>
                  </a:cubicBezTo>
                  <a:cubicBezTo>
                    <a:pt x="194" y="0"/>
                    <a:pt x="147" y="39"/>
                    <a:pt x="135" y="91"/>
                  </a:cubicBezTo>
                  <a:cubicBezTo>
                    <a:pt x="131" y="91"/>
                    <a:pt x="128" y="90"/>
                    <a:pt x="124" y="90"/>
                  </a:cubicBezTo>
                  <a:cubicBezTo>
                    <a:pt x="94" y="90"/>
                    <a:pt x="68" y="112"/>
                    <a:pt x="61" y="140"/>
                  </a:cubicBezTo>
                  <a:cubicBezTo>
                    <a:pt x="26" y="149"/>
                    <a:pt x="0" y="180"/>
                    <a:pt x="0" y="218"/>
                  </a:cubicBezTo>
                  <a:cubicBezTo>
                    <a:pt x="0" y="263"/>
                    <a:pt x="37" y="299"/>
                    <a:pt x="81" y="299"/>
                  </a:cubicBezTo>
                  <a:cubicBezTo>
                    <a:pt x="414" y="299"/>
                    <a:pt x="414" y="299"/>
                    <a:pt x="414" y="299"/>
                  </a:cubicBezTo>
                  <a:cubicBezTo>
                    <a:pt x="459" y="299"/>
                    <a:pt x="495" y="263"/>
                    <a:pt x="495" y="218"/>
                  </a:cubicBezTo>
                  <a:cubicBezTo>
                    <a:pt x="495" y="188"/>
                    <a:pt x="478" y="162"/>
                    <a:pt x="453" y="148"/>
                  </a:cubicBezTo>
                  <a:close/>
                </a:path>
              </a:pathLst>
            </a:custGeom>
            <a:solidFill>
              <a:srgbClr val="F1970C"/>
            </a:solidFill>
            <a:ln>
              <a:noFill/>
            </a:ln>
          </p:spPr>
          <p:txBody>
            <a:bodyPr vert="horz" wrap="square" lIns="91440" tIns="45720" rIns="91440" bIns="45720" numCol="1" anchor="t" anchorCtr="0" compatLnSpc="1">
              <a:prstTxWarp prst="textNoShape">
                <a:avLst/>
              </a:prstTxWarp>
            </a:bodyPr>
            <a:lstStyle/>
            <a:p>
              <a:endParaRPr lang="zh-CN" altLang="en-US"/>
            </a:p>
          </p:txBody>
        </p:sp>
        <p:cxnSp>
          <p:nvCxnSpPr>
            <p:cNvPr id="32" name="直接连接符 31"/>
            <p:cNvCxnSpPr/>
            <p:nvPr/>
          </p:nvCxnSpPr>
          <p:spPr>
            <a:xfrm flipV="1">
              <a:off x="707235" y="4785419"/>
              <a:ext cx="0" cy="175080"/>
            </a:xfrm>
            <a:prstGeom prst="line">
              <a:avLst/>
            </a:prstGeom>
            <a:ln w="19050">
              <a:solidFill>
                <a:srgbClr val="1C252F"/>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2346050" y="4664952"/>
              <a:ext cx="0" cy="295547"/>
            </a:xfrm>
            <a:prstGeom prst="line">
              <a:avLst/>
            </a:prstGeom>
            <a:ln w="28575">
              <a:solidFill>
                <a:srgbClr val="1C252F"/>
              </a:solidFill>
            </a:ln>
          </p:spPr>
          <p:style>
            <a:lnRef idx="1">
              <a:schemeClr val="accent1"/>
            </a:lnRef>
            <a:fillRef idx="0">
              <a:schemeClr val="accent1"/>
            </a:fillRef>
            <a:effectRef idx="0">
              <a:schemeClr val="accent1"/>
            </a:effectRef>
            <a:fontRef idx="minor">
              <a:schemeClr val="tx1"/>
            </a:fontRef>
          </p:style>
        </p:cxnSp>
        <p:cxnSp>
          <p:nvCxnSpPr>
            <p:cNvPr id="34" name="Straight Connector 139"/>
            <p:cNvCxnSpPr/>
            <p:nvPr/>
          </p:nvCxnSpPr>
          <p:spPr>
            <a:xfrm>
              <a:off x="1882288" y="4398080"/>
              <a:ext cx="470665" cy="277061"/>
            </a:xfrm>
            <a:prstGeom prst="line">
              <a:avLst/>
            </a:prstGeom>
            <a:solidFill>
              <a:srgbClr val="13A081"/>
            </a:solidFill>
            <a:ln w="25400">
              <a:solidFill>
                <a:srgbClr val="1C252F"/>
              </a:solidFill>
            </a:ln>
          </p:spPr>
          <p:style>
            <a:lnRef idx="1">
              <a:schemeClr val="accent1"/>
            </a:lnRef>
            <a:fillRef idx="0">
              <a:schemeClr val="accent1"/>
            </a:fillRef>
            <a:effectRef idx="0">
              <a:schemeClr val="accent1"/>
            </a:effectRef>
            <a:fontRef idx="minor">
              <a:schemeClr val="tx1"/>
            </a:fontRef>
          </p:style>
        </p:cxnSp>
        <p:sp>
          <p:nvSpPr>
            <p:cNvPr id="35" name="Oval 214"/>
            <p:cNvSpPr>
              <a:spLocks noChangeAspect="1"/>
            </p:cNvSpPr>
            <p:nvPr/>
          </p:nvSpPr>
          <p:spPr>
            <a:xfrm>
              <a:off x="1556461" y="4089977"/>
              <a:ext cx="354846" cy="354846"/>
            </a:xfrm>
            <a:prstGeom prst="ellipse">
              <a:avLst/>
            </a:prstGeom>
            <a:solidFill>
              <a:srgbClr val="1C252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1"/>
                </a:solidFill>
                <a:latin typeface="FontAwesome" pitchFamily="2" charset="0"/>
              </a:endParaRPr>
            </a:p>
          </p:txBody>
        </p:sp>
      </p:grpSp>
      <p:sp>
        <p:nvSpPr>
          <p:cNvPr id="39" name="文本框 38"/>
          <p:cNvSpPr txBox="1"/>
          <p:nvPr/>
        </p:nvSpPr>
        <p:spPr>
          <a:xfrm>
            <a:off x="2905048" y="416385"/>
            <a:ext cx="3578224" cy="1200329"/>
          </a:xfrm>
          <a:prstGeom prst="rect">
            <a:avLst/>
          </a:prstGeom>
          <a:noFill/>
        </p:spPr>
        <p:txBody>
          <a:bodyPr wrap="none" rtlCol="0">
            <a:spAutoFit/>
          </a:bodyPr>
          <a:lstStyle/>
          <a:p>
            <a:r>
              <a:rPr lang="en-US" altLang="zh-CN" sz="7200" dirty="0">
                <a:latin typeface="华文细黑" panose="02010600040101010101" pitchFamily="2" charset="-122"/>
                <a:ea typeface="华文细黑" panose="02010600040101010101" pitchFamily="2" charset="-122"/>
              </a:rPr>
              <a:t>THANKS</a:t>
            </a:r>
            <a:endParaRPr lang="zh-CN" altLang="en-US" sz="7200" dirty="0">
              <a:latin typeface="华文细黑" panose="02010600040101010101" pitchFamily="2" charset="-122"/>
              <a:ea typeface="华文细黑" panose="02010600040101010101" pitchFamily="2" charset="-122"/>
            </a:endParaRPr>
          </a:p>
        </p:txBody>
      </p:sp>
      <p:cxnSp>
        <p:nvCxnSpPr>
          <p:cNvPr id="41" name="直接连接符 40"/>
          <p:cNvCxnSpPr/>
          <p:nvPr/>
        </p:nvCxnSpPr>
        <p:spPr>
          <a:xfrm>
            <a:off x="2721716" y="1491630"/>
            <a:ext cx="3906911" cy="0"/>
          </a:xfrm>
          <a:prstGeom prst="line">
            <a:avLst/>
          </a:prstGeom>
          <a:ln w="47625">
            <a:gradFill>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75000"/>
                  </a:schemeClr>
                </a:gs>
              </a:gsLst>
              <a:lin ang="5400000" scaled="1"/>
            </a:gra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 xmlns:p14="http://schemas.microsoft.com/office/powerpoint/2010/main" val="2255315935"/>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6262"/>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TextBox 3"/>
          <p:cNvSpPr txBox="1"/>
          <p:nvPr/>
        </p:nvSpPr>
        <p:spPr>
          <a:xfrm>
            <a:off x="26495" y="-1433695"/>
            <a:ext cx="3879588"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华文细黑" panose="02010600040101010101" pitchFamily="2" charset="-122"/>
                <a:ea typeface="华文细黑" panose="02010600040101010101" pitchFamily="2" charset="-122"/>
              </a:rPr>
              <a:t>1</a:t>
            </a:r>
            <a:endParaRPr lang="zh-CN" altLang="en-US" sz="52000" dirty="0">
              <a:solidFill>
                <a:schemeClr val="bg1"/>
              </a:solidFill>
              <a:latin typeface="华文细黑" panose="02010600040101010101" pitchFamily="2" charset="-122"/>
              <a:ea typeface="华文细黑" panose="02010600040101010101" pitchFamily="2" charset="-122"/>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latin typeface="华文细黑" panose="02010600040101010101" pitchFamily="2" charset="-122"/>
                <a:ea typeface="华文细黑" panose="02010600040101010101" pitchFamily="2" charset="-122"/>
              </a:rPr>
              <a:t>导论</a:t>
            </a:r>
          </a:p>
        </p:txBody>
      </p:sp>
      <p:sp>
        <p:nvSpPr>
          <p:cNvPr id="3" name="矩形 2"/>
          <p:cNvSpPr/>
          <p:nvPr/>
        </p:nvSpPr>
        <p:spPr>
          <a:xfrm>
            <a:off x="5887769" y="1397264"/>
            <a:ext cx="2869696" cy="769441"/>
          </a:xfrm>
          <a:prstGeom prst="rect">
            <a:avLst/>
          </a:prstGeom>
        </p:spPr>
        <p:txBody>
          <a:bodyPr wrap="none">
            <a:spAutoFit/>
          </a:bodyPr>
          <a:lstStyle/>
          <a:p>
            <a:pPr lvl="0" algn="r"/>
            <a:r>
              <a:rPr lang="en-US" altLang="zh-CN" sz="4400">
                <a:solidFill>
                  <a:schemeClr val="bg1"/>
                </a:solidFill>
                <a:latin typeface="华文细黑" panose="02010600040101010101" pitchFamily="2" charset="-122"/>
                <a:ea typeface="华文细黑" panose="02010600040101010101" pitchFamily="2" charset="-122"/>
              </a:rPr>
              <a:t>PART ONE</a:t>
            </a:r>
            <a:endParaRPr lang="zh-CN" altLang="en-US" sz="440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117835216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44"/>
          <p:cNvSpPr/>
          <p:nvPr/>
        </p:nvSpPr>
        <p:spPr>
          <a:xfrm>
            <a:off x="2962234" y="1243992"/>
            <a:ext cx="2861380" cy="2861380"/>
          </a:xfrm>
          <a:custGeom>
            <a:avLst/>
            <a:gdLst>
              <a:gd name="connsiteX0" fmla="*/ 1473428 w 2946857"/>
              <a:gd name="connsiteY0" fmla="*/ 0 h 2946857"/>
              <a:gd name="connsiteX1" fmla="*/ 2946857 w 2946857"/>
              <a:gd name="connsiteY1" fmla="*/ 1473429 h 2946857"/>
              <a:gd name="connsiteX2" fmla="*/ 1473429 w 2946857"/>
              <a:gd name="connsiteY2" fmla="*/ 1473429 h 2946857"/>
              <a:gd name="connsiteX3" fmla="*/ 1473428 w 2946857"/>
              <a:gd name="connsiteY3" fmla="*/ 0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1473428" y="0"/>
                </a:moveTo>
                <a:cubicBezTo>
                  <a:pt x="2287180" y="0"/>
                  <a:pt x="2946857" y="659677"/>
                  <a:pt x="2946857" y="1473429"/>
                </a:cubicBezTo>
                <a:lnTo>
                  <a:pt x="1473429" y="1473429"/>
                </a:lnTo>
                <a:cubicBezTo>
                  <a:pt x="1473429" y="982286"/>
                  <a:pt x="1473428" y="491143"/>
                  <a:pt x="1473428" y="0"/>
                </a:cubicBezTo>
                <a:close/>
              </a:path>
            </a:pathLst>
          </a:custGeom>
          <a:solidFill>
            <a:srgbClr val="EBB69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7470" tIns="653951" rIns="338217" bIns="1572389" numCol="1" spcCol="1270" anchor="ctr" anchorCtr="0">
            <a:noAutofit/>
          </a:bodyPr>
          <a:lstStyle/>
          <a:p>
            <a:pPr lvl="0" algn="ctr" defTabSz="1511300">
              <a:lnSpc>
                <a:spcPct val="90000"/>
              </a:lnSpc>
              <a:spcBef>
                <a:spcPct val="0"/>
              </a:spcBef>
              <a:spcAft>
                <a:spcPct val="35000"/>
              </a:spcAft>
            </a:pPr>
            <a:endParaRPr lang="zh-CN" altLang="en-US" sz="3400" kern="1200">
              <a:latin typeface="华文细黑" panose="02010600040101010101" pitchFamily="2" charset="-122"/>
              <a:ea typeface="华文细黑" panose="02010600040101010101" pitchFamily="2" charset="-122"/>
            </a:endParaRPr>
          </a:p>
        </p:txBody>
      </p:sp>
      <p:sp>
        <p:nvSpPr>
          <p:cNvPr id="5" name="任意多边形 45"/>
          <p:cNvSpPr/>
          <p:nvPr/>
        </p:nvSpPr>
        <p:spPr>
          <a:xfrm>
            <a:off x="2962234" y="1243992"/>
            <a:ext cx="2861380" cy="2861380"/>
          </a:xfrm>
          <a:custGeom>
            <a:avLst/>
            <a:gdLst>
              <a:gd name="connsiteX0" fmla="*/ 2946857 w 2946857"/>
              <a:gd name="connsiteY0" fmla="*/ 1473429 h 2946857"/>
              <a:gd name="connsiteX1" fmla="*/ 1473428 w 2946857"/>
              <a:gd name="connsiteY1" fmla="*/ 2946858 h 2946857"/>
              <a:gd name="connsiteX2" fmla="*/ 1473429 w 2946857"/>
              <a:gd name="connsiteY2" fmla="*/ 1473429 h 2946857"/>
              <a:gd name="connsiteX3" fmla="*/ 2946857 w 2946857"/>
              <a:gd name="connsiteY3" fmla="*/ 1473429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2946857" y="1473429"/>
                </a:moveTo>
                <a:cubicBezTo>
                  <a:pt x="2946857" y="2287181"/>
                  <a:pt x="2287180" y="2946858"/>
                  <a:pt x="1473428" y="2946858"/>
                </a:cubicBezTo>
                <a:cubicBezTo>
                  <a:pt x="1473428" y="2455715"/>
                  <a:pt x="1473429" y="1964572"/>
                  <a:pt x="1473429" y="1473429"/>
                </a:cubicBezTo>
                <a:lnTo>
                  <a:pt x="2946857" y="1473429"/>
                </a:lnTo>
                <a:close/>
              </a:path>
            </a:pathLst>
          </a:custGeom>
          <a:solidFill>
            <a:srgbClr val="354B5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07470" tIns="1572388" rIns="338217" bIns="653952" numCol="1" spcCol="1270" anchor="ctr" anchorCtr="0">
            <a:noAutofit/>
          </a:bodyPr>
          <a:lstStyle/>
          <a:p>
            <a:pPr lvl="0" algn="ctr" defTabSz="1511300">
              <a:lnSpc>
                <a:spcPct val="90000"/>
              </a:lnSpc>
              <a:spcBef>
                <a:spcPct val="0"/>
              </a:spcBef>
              <a:spcAft>
                <a:spcPct val="35000"/>
              </a:spcAft>
            </a:pPr>
            <a:endParaRPr lang="zh-CN" altLang="en-US" sz="3400" kern="1200">
              <a:latin typeface="华文细黑" panose="02010600040101010101" pitchFamily="2" charset="-122"/>
              <a:ea typeface="华文细黑" panose="02010600040101010101" pitchFamily="2" charset="-122"/>
            </a:endParaRPr>
          </a:p>
        </p:txBody>
      </p:sp>
      <p:sp>
        <p:nvSpPr>
          <p:cNvPr id="6" name="任意多边形 46"/>
          <p:cNvSpPr/>
          <p:nvPr/>
        </p:nvSpPr>
        <p:spPr>
          <a:xfrm>
            <a:off x="2962234" y="1243992"/>
            <a:ext cx="2861380" cy="2861380"/>
          </a:xfrm>
          <a:custGeom>
            <a:avLst/>
            <a:gdLst>
              <a:gd name="connsiteX0" fmla="*/ 1473429 w 2946857"/>
              <a:gd name="connsiteY0" fmla="*/ 2946857 h 2946857"/>
              <a:gd name="connsiteX1" fmla="*/ 0 w 2946857"/>
              <a:gd name="connsiteY1" fmla="*/ 1473428 h 2946857"/>
              <a:gd name="connsiteX2" fmla="*/ 1473429 w 2946857"/>
              <a:gd name="connsiteY2" fmla="*/ 1473429 h 2946857"/>
              <a:gd name="connsiteX3" fmla="*/ 1473429 w 2946857"/>
              <a:gd name="connsiteY3" fmla="*/ 2946857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1473429" y="2946857"/>
                </a:moveTo>
                <a:cubicBezTo>
                  <a:pt x="659677" y="2946857"/>
                  <a:pt x="0" y="2287180"/>
                  <a:pt x="0" y="1473428"/>
                </a:cubicBezTo>
                <a:lnTo>
                  <a:pt x="1473429" y="1473429"/>
                </a:lnTo>
                <a:lnTo>
                  <a:pt x="1473429" y="2946857"/>
                </a:lnTo>
                <a:close/>
              </a:path>
            </a:pathLst>
          </a:custGeom>
          <a:solidFill>
            <a:srgbClr val="6A868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8216" tIns="1572388" rIns="1607471" bIns="653952" numCol="1" spcCol="1270" anchor="ctr" anchorCtr="0">
            <a:noAutofit/>
          </a:bodyPr>
          <a:lstStyle/>
          <a:p>
            <a:pPr lvl="0" algn="ctr" defTabSz="1511300">
              <a:lnSpc>
                <a:spcPct val="90000"/>
              </a:lnSpc>
              <a:spcBef>
                <a:spcPct val="0"/>
              </a:spcBef>
              <a:spcAft>
                <a:spcPct val="35000"/>
              </a:spcAft>
            </a:pPr>
            <a:endParaRPr lang="zh-CN" altLang="en-US" sz="3400" kern="1200">
              <a:latin typeface="华文细黑" panose="02010600040101010101" pitchFamily="2" charset="-122"/>
              <a:ea typeface="华文细黑" panose="02010600040101010101" pitchFamily="2" charset="-122"/>
            </a:endParaRPr>
          </a:p>
        </p:txBody>
      </p:sp>
      <p:sp>
        <p:nvSpPr>
          <p:cNvPr id="7" name="任意多边形 47"/>
          <p:cNvSpPr/>
          <p:nvPr/>
        </p:nvSpPr>
        <p:spPr>
          <a:xfrm>
            <a:off x="2962234" y="1243992"/>
            <a:ext cx="2861380" cy="2861380"/>
          </a:xfrm>
          <a:custGeom>
            <a:avLst/>
            <a:gdLst>
              <a:gd name="connsiteX0" fmla="*/ 0 w 2946857"/>
              <a:gd name="connsiteY0" fmla="*/ 1473429 h 2946857"/>
              <a:gd name="connsiteX1" fmla="*/ 1473429 w 2946857"/>
              <a:gd name="connsiteY1" fmla="*/ 0 h 2946857"/>
              <a:gd name="connsiteX2" fmla="*/ 1473429 w 2946857"/>
              <a:gd name="connsiteY2" fmla="*/ 1473429 h 2946857"/>
              <a:gd name="connsiteX3" fmla="*/ 0 w 2946857"/>
              <a:gd name="connsiteY3" fmla="*/ 1473429 h 2946857"/>
            </a:gdLst>
            <a:ahLst/>
            <a:cxnLst>
              <a:cxn ang="0">
                <a:pos x="connsiteX0" y="connsiteY0"/>
              </a:cxn>
              <a:cxn ang="0">
                <a:pos x="connsiteX1" y="connsiteY1"/>
              </a:cxn>
              <a:cxn ang="0">
                <a:pos x="connsiteX2" y="connsiteY2"/>
              </a:cxn>
              <a:cxn ang="0">
                <a:pos x="connsiteX3" y="connsiteY3"/>
              </a:cxn>
            </a:cxnLst>
            <a:rect l="l" t="t" r="r" b="b"/>
            <a:pathLst>
              <a:path w="2946857" h="2946857">
                <a:moveTo>
                  <a:pt x="0" y="1473429"/>
                </a:moveTo>
                <a:cubicBezTo>
                  <a:pt x="0" y="659677"/>
                  <a:pt x="659677" y="0"/>
                  <a:pt x="1473429" y="0"/>
                </a:cubicBezTo>
                <a:lnTo>
                  <a:pt x="1473429" y="1473429"/>
                </a:lnTo>
                <a:lnTo>
                  <a:pt x="0" y="1473429"/>
                </a:lnTo>
                <a:close/>
              </a:path>
            </a:pathLst>
          </a:custGeom>
          <a:solidFill>
            <a:srgbClr val="E8626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9806" tIns="675541" rIns="1629061" bIns="1593979" numCol="1" spcCol="1270" anchor="ctr" anchorCtr="0">
            <a:noAutofit/>
          </a:bodyPr>
          <a:lstStyle/>
          <a:p>
            <a:pPr lvl="0" algn="ctr" defTabSz="2266950">
              <a:lnSpc>
                <a:spcPct val="90000"/>
              </a:lnSpc>
              <a:spcBef>
                <a:spcPct val="0"/>
              </a:spcBef>
              <a:spcAft>
                <a:spcPct val="35000"/>
              </a:spcAft>
            </a:pPr>
            <a:endParaRPr lang="zh-CN" altLang="en-US" sz="5100" kern="1200">
              <a:latin typeface="华文细黑" panose="02010600040101010101" pitchFamily="2" charset="-122"/>
              <a:ea typeface="华文细黑" panose="02010600040101010101" pitchFamily="2" charset="-122"/>
            </a:endParaRPr>
          </a:p>
        </p:txBody>
      </p:sp>
      <p:sp>
        <p:nvSpPr>
          <p:cNvPr id="8" name="环形箭头 48"/>
          <p:cNvSpPr/>
          <p:nvPr/>
        </p:nvSpPr>
        <p:spPr>
          <a:xfrm>
            <a:off x="2785101" y="1066859"/>
            <a:ext cx="3215646" cy="3215646"/>
          </a:xfrm>
          <a:prstGeom prst="circularArrow">
            <a:avLst>
              <a:gd name="adj1" fmla="val 5085"/>
              <a:gd name="adj2" fmla="val 327528"/>
              <a:gd name="adj3" fmla="val 21272472"/>
              <a:gd name="adj4" fmla="val 16200000"/>
              <a:gd name="adj5" fmla="val 593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环形箭头 49"/>
          <p:cNvSpPr/>
          <p:nvPr/>
        </p:nvSpPr>
        <p:spPr>
          <a:xfrm>
            <a:off x="2785101" y="1066859"/>
            <a:ext cx="3215646" cy="3215646"/>
          </a:xfrm>
          <a:prstGeom prst="circularArrow">
            <a:avLst>
              <a:gd name="adj1" fmla="val 5085"/>
              <a:gd name="adj2" fmla="val 327528"/>
              <a:gd name="adj3" fmla="val 5072472"/>
              <a:gd name="adj4" fmla="val 0"/>
              <a:gd name="adj5" fmla="val 593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环形箭头 50"/>
          <p:cNvSpPr/>
          <p:nvPr/>
        </p:nvSpPr>
        <p:spPr>
          <a:xfrm>
            <a:off x="2785101" y="1066859"/>
            <a:ext cx="3215646" cy="3215646"/>
          </a:xfrm>
          <a:prstGeom prst="circularArrow">
            <a:avLst>
              <a:gd name="adj1" fmla="val 5085"/>
              <a:gd name="adj2" fmla="val 327528"/>
              <a:gd name="adj3" fmla="val 10472472"/>
              <a:gd name="adj4" fmla="val 5400000"/>
              <a:gd name="adj5" fmla="val 593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1" name="环形箭头 51"/>
          <p:cNvSpPr/>
          <p:nvPr/>
        </p:nvSpPr>
        <p:spPr>
          <a:xfrm>
            <a:off x="2785101" y="1066859"/>
            <a:ext cx="3215646" cy="3215646"/>
          </a:xfrm>
          <a:prstGeom prst="circularArrow">
            <a:avLst>
              <a:gd name="adj1" fmla="val 5085"/>
              <a:gd name="adj2" fmla="val 327528"/>
              <a:gd name="adj3" fmla="val 15872472"/>
              <a:gd name="adj4" fmla="val 10800000"/>
              <a:gd name="adj5" fmla="val 5932"/>
            </a:avLst>
          </a:prstGeom>
          <a:solidFill>
            <a:schemeClr val="bg1">
              <a:lumMod val="7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矩形 11"/>
          <p:cNvSpPr/>
          <p:nvPr/>
        </p:nvSpPr>
        <p:spPr>
          <a:xfrm>
            <a:off x="3457151" y="1873552"/>
            <a:ext cx="697627" cy="707886"/>
          </a:xfrm>
          <a:prstGeom prst="rect">
            <a:avLst/>
          </a:prstGeom>
        </p:spPr>
        <p:txBody>
          <a:bodyPr wrap="none">
            <a:spAutoFit/>
          </a:bodyPr>
          <a:lstStyle/>
          <a:p>
            <a:r>
              <a:rPr lang="zh-CN" altLang="en-US" sz="2000" b="1" dirty="0">
                <a:solidFill>
                  <a:schemeClr val="bg1"/>
                </a:solidFill>
                <a:latin typeface="华文细黑" panose="02010600040101010101" pitchFamily="2" charset="-122"/>
                <a:ea typeface="华文细黑" panose="02010600040101010101" pitchFamily="2" charset="-122"/>
              </a:rPr>
              <a:t>研究</a:t>
            </a:r>
            <a:endParaRPr lang="en-US" altLang="zh-CN" sz="2000" b="1" dirty="0">
              <a:solidFill>
                <a:schemeClr val="bg1"/>
              </a:solidFill>
              <a:latin typeface="华文细黑" panose="02010600040101010101" pitchFamily="2" charset="-122"/>
              <a:ea typeface="华文细黑" panose="02010600040101010101" pitchFamily="2" charset="-122"/>
            </a:endParaRPr>
          </a:p>
          <a:p>
            <a:r>
              <a:rPr lang="zh-CN" altLang="en-US" sz="2000" b="1" dirty="0">
                <a:solidFill>
                  <a:schemeClr val="bg1"/>
                </a:solidFill>
                <a:latin typeface="华文细黑" panose="02010600040101010101" pitchFamily="2" charset="-122"/>
                <a:ea typeface="华文细黑" panose="02010600040101010101" pitchFamily="2" charset="-122"/>
              </a:rPr>
              <a:t>背景</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3" name="矩形 12"/>
          <p:cNvSpPr/>
          <p:nvPr/>
        </p:nvSpPr>
        <p:spPr>
          <a:xfrm>
            <a:off x="3457151" y="2881664"/>
            <a:ext cx="697627" cy="707886"/>
          </a:xfrm>
          <a:prstGeom prst="rect">
            <a:avLst/>
          </a:prstGeom>
        </p:spPr>
        <p:txBody>
          <a:bodyPr wrap="none">
            <a:spAutoFit/>
          </a:bodyPr>
          <a:lstStyle/>
          <a:p>
            <a:r>
              <a:rPr lang="zh-CN" altLang="en-US" sz="2000" b="1" dirty="0">
                <a:solidFill>
                  <a:schemeClr val="bg1"/>
                </a:solidFill>
                <a:latin typeface="华文细黑" panose="02010600040101010101" pitchFamily="2" charset="-122"/>
                <a:ea typeface="华文细黑" panose="02010600040101010101" pitchFamily="2" charset="-122"/>
              </a:rPr>
              <a:t>研究</a:t>
            </a:r>
            <a:endParaRPr lang="en-US" altLang="zh-CN" sz="2000" b="1" dirty="0">
              <a:solidFill>
                <a:schemeClr val="bg1"/>
              </a:solidFill>
              <a:latin typeface="华文细黑" panose="02010600040101010101" pitchFamily="2" charset="-122"/>
              <a:ea typeface="华文细黑" panose="02010600040101010101" pitchFamily="2" charset="-122"/>
            </a:endParaRPr>
          </a:p>
          <a:p>
            <a:r>
              <a:rPr lang="zh-CN" altLang="en-US" sz="2000" b="1" dirty="0">
                <a:solidFill>
                  <a:schemeClr val="bg1"/>
                </a:solidFill>
                <a:latin typeface="华文细黑" panose="02010600040101010101" pitchFamily="2" charset="-122"/>
                <a:ea typeface="华文细黑" panose="02010600040101010101" pitchFamily="2" charset="-122"/>
              </a:rPr>
              <a:t>方法</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4" name="矩形 13"/>
          <p:cNvSpPr/>
          <p:nvPr/>
        </p:nvSpPr>
        <p:spPr>
          <a:xfrm>
            <a:off x="4631732" y="1873552"/>
            <a:ext cx="697627" cy="707886"/>
          </a:xfrm>
          <a:prstGeom prst="rect">
            <a:avLst/>
          </a:prstGeom>
        </p:spPr>
        <p:txBody>
          <a:bodyPr wrap="none">
            <a:spAutoFit/>
          </a:bodyPr>
          <a:lstStyle/>
          <a:p>
            <a:pPr algn="r"/>
            <a:r>
              <a:rPr lang="zh-CN" altLang="en-US" sz="2000" b="1" dirty="0">
                <a:solidFill>
                  <a:schemeClr val="bg1"/>
                </a:solidFill>
                <a:latin typeface="华文细黑" panose="02010600040101010101" pitchFamily="2" charset="-122"/>
                <a:ea typeface="华文细黑" panose="02010600040101010101" pitchFamily="2" charset="-122"/>
              </a:rPr>
              <a:t>研究</a:t>
            </a:r>
            <a:endParaRPr lang="en-US" altLang="zh-CN" sz="2000" b="1" dirty="0">
              <a:solidFill>
                <a:schemeClr val="bg1"/>
              </a:solidFill>
              <a:latin typeface="华文细黑" panose="02010600040101010101" pitchFamily="2" charset="-122"/>
              <a:ea typeface="华文细黑" panose="02010600040101010101" pitchFamily="2" charset="-122"/>
            </a:endParaRPr>
          </a:p>
          <a:p>
            <a:pPr algn="r"/>
            <a:r>
              <a:rPr lang="zh-CN" altLang="en-US" sz="2000" b="1" dirty="0">
                <a:solidFill>
                  <a:schemeClr val="bg1"/>
                </a:solidFill>
                <a:latin typeface="华文细黑" panose="02010600040101010101" pitchFamily="2" charset="-122"/>
                <a:ea typeface="华文细黑" panose="02010600040101010101" pitchFamily="2" charset="-122"/>
              </a:rPr>
              <a:t>意义</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5" name="矩形 14"/>
          <p:cNvSpPr/>
          <p:nvPr/>
        </p:nvSpPr>
        <p:spPr>
          <a:xfrm>
            <a:off x="4631732" y="2881664"/>
            <a:ext cx="697627" cy="707886"/>
          </a:xfrm>
          <a:prstGeom prst="rect">
            <a:avLst/>
          </a:prstGeom>
        </p:spPr>
        <p:txBody>
          <a:bodyPr wrap="none">
            <a:spAutoFit/>
          </a:bodyPr>
          <a:lstStyle/>
          <a:p>
            <a:pPr algn="r"/>
            <a:r>
              <a:rPr lang="zh-CN" altLang="en-US" sz="2000" b="1" dirty="0">
                <a:solidFill>
                  <a:schemeClr val="bg1"/>
                </a:solidFill>
                <a:latin typeface="华文细黑" panose="02010600040101010101" pitchFamily="2" charset="-122"/>
                <a:ea typeface="华文细黑" panose="02010600040101010101" pitchFamily="2" charset="-122"/>
              </a:rPr>
              <a:t>创新</a:t>
            </a:r>
            <a:endParaRPr lang="en-US" altLang="zh-CN" sz="2000" b="1" dirty="0">
              <a:solidFill>
                <a:schemeClr val="bg1"/>
              </a:solidFill>
              <a:latin typeface="华文细黑" panose="02010600040101010101" pitchFamily="2" charset="-122"/>
              <a:ea typeface="华文细黑" panose="02010600040101010101" pitchFamily="2" charset="-122"/>
            </a:endParaRPr>
          </a:p>
          <a:p>
            <a:pPr algn="ctr"/>
            <a:r>
              <a:rPr lang="zh-CN" altLang="en-US" sz="2000" b="1" dirty="0">
                <a:solidFill>
                  <a:schemeClr val="bg1"/>
                </a:solidFill>
                <a:latin typeface="华文细黑" panose="02010600040101010101" pitchFamily="2" charset="-122"/>
                <a:ea typeface="华文细黑" panose="02010600040101010101" pitchFamily="2" charset="-122"/>
              </a:rPr>
              <a:t>点</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19" name="矩形 18"/>
          <p:cNvSpPr/>
          <p:nvPr/>
        </p:nvSpPr>
        <p:spPr>
          <a:xfrm>
            <a:off x="5843339" y="1189847"/>
            <a:ext cx="2720691" cy="830997"/>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EBB690"/>
                </a:solidFill>
                <a:effectLst>
                  <a:outerShdw blurRad="50800" dist="38100" algn="l" rotWithShape="0">
                    <a:prstClr val="black">
                      <a:alpha val="40000"/>
                    </a:prstClr>
                  </a:outerShdw>
                </a:effectLst>
              </a:rPr>
              <a:t>可以更好的</a:t>
            </a:r>
            <a:r>
              <a:rPr lang="zh-CN" altLang="zh-CN" sz="1200" dirty="0">
                <a:solidFill>
                  <a:srgbClr val="EBB690"/>
                </a:solidFill>
                <a:effectLst>
                  <a:outerShdw blurRad="50800" dist="38100" algn="l" rotWithShape="0">
                    <a:prstClr val="black">
                      <a:alpha val="40000"/>
                    </a:prstClr>
                  </a:outerShdw>
                </a:effectLst>
              </a:rPr>
              <a:t>理解该类金融创新工具</a:t>
            </a:r>
            <a:endParaRPr lang="en-US" altLang="zh-CN" sz="1200" dirty="0">
              <a:solidFill>
                <a:srgbClr val="EBB690"/>
              </a:solidFill>
              <a:effectLst>
                <a:outerShdw blurRad="50800" dist="38100" algn="l" rotWithShape="0">
                  <a:prstClr val="black">
                    <a:alpha val="40000"/>
                  </a:prstClr>
                </a:outerShdw>
              </a:effectLst>
            </a:endParaRPr>
          </a:p>
          <a:p>
            <a:pPr marL="171450" indent="-171450">
              <a:buFont typeface="Arial" panose="020B0604020202020204" pitchFamily="34" charset="0"/>
              <a:buChar char="•"/>
            </a:pPr>
            <a:r>
              <a:rPr lang="zh-CN" altLang="zh-CN" sz="1200" dirty="0">
                <a:solidFill>
                  <a:srgbClr val="EBB690"/>
                </a:solidFill>
                <a:effectLst>
                  <a:outerShdw blurRad="50800" dist="38100" algn="l" rotWithShape="0">
                    <a:prstClr val="black">
                      <a:alpha val="40000"/>
                    </a:prstClr>
                  </a:outerShdw>
                </a:effectLst>
              </a:rPr>
              <a:t>防范可能的交易隐患与风险</a:t>
            </a:r>
            <a:endParaRPr lang="en-US" altLang="zh-CN" sz="1200" dirty="0">
              <a:solidFill>
                <a:srgbClr val="EBB690"/>
              </a:solidFill>
              <a:effectLst>
                <a:outerShdw blurRad="50800" dist="38100" algn="l" rotWithShape="0">
                  <a:prstClr val="black">
                    <a:alpha val="40000"/>
                  </a:prstClr>
                </a:outerShdw>
              </a:effectLst>
            </a:endParaRPr>
          </a:p>
          <a:p>
            <a:pPr marL="171450" indent="-171450">
              <a:buFont typeface="Arial" panose="020B0604020202020204" pitchFamily="34" charset="0"/>
              <a:buChar char="•"/>
            </a:pPr>
            <a:r>
              <a:rPr lang="zh-CN" altLang="zh-CN" sz="1200" dirty="0">
                <a:solidFill>
                  <a:srgbClr val="EBB690"/>
                </a:solidFill>
                <a:effectLst>
                  <a:outerShdw blurRad="50800" dist="38100" algn="l" rotWithShape="0">
                    <a:prstClr val="black">
                      <a:alpha val="40000"/>
                    </a:prstClr>
                  </a:outerShdw>
                </a:effectLst>
              </a:rPr>
              <a:t>促进中国资本市场的繁荣发展和推动中国经济结构的转型升级</a:t>
            </a:r>
          </a:p>
        </p:txBody>
      </p:sp>
      <p:sp>
        <p:nvSpPr>
          <p:cNvPr id="20" name="矩形 19"/>
          <p:cNvSpPr/>
          <p:nvPr/>
        </p:nvSpPr>
        <p:spPr>
          <a:xfrm>
            <a:off x="236093" y="1189847"/>
            <a:ext cx="4572000" cy="830997"/>
          </a:xfrm>
          <a:prstGeom prst="rect">
            <a:avLst/>
          </a:prstGeom>
          <a:noFill/>
        </p:spPr>
        <p:txBody>
          <a:bodyPr>
            <a:spAutoFit/>
          </a:bodyPr>
          <a:lstStyle/>
          <a:p>
            <a:pPr marL="171450" indent="-171450">
              <a:buFont typeface="Arial" panose="020B0604020202020204" pitchFamily="34" charset="0"/>
              <a:buChar char="•"/>
            </a:pPr>
            <a:r>
              <a:rPr lang="zh-CN" altLang="zh-CN" sz="1200" dirty="0">
                <a:solidFill>
                  <a:srgbClr val="E86262"/>
                </a:solidFill>
                <a:effectLst>
                  <a:outerShdw blurRad="50800" dist="38100" algn="l" rotWithShape="0">
                    <a:prstClr val="black">
                      <a:alpha val="40000"/>
                    </a:prstClr>
                  </a:outerShdw>
                </a:effectLst>
              </a:rPr>
              <a:t>我国经济发展对产业整合的需求逐渐提升。</a:t>
            </a:r>
            <a:endParaRPr lang="en-US" altLang="zh-CN" sz="1200" dirty="0">
              <a:solidFill>
                <a:srgbClr val="E86262"/>
              </a:solidFill>
              <a:effectLst>
                <a:outerShdw blurRad="50800" dist="38100" algn="l" rotWithShape="0">
                  <a:prstClr val="black">
                    <a:alpha val="40000"/>
                  </a:prstClr>
                </a:outerShdw>
              </a:effectLst>
            </a:endParaRPr>
          </a:p>
          <a:p>
            <a:pPr marL="171450" indent="-171450">
              <a:buFont typeface="Arial" panose="020B0604020202020204" pitchFamily="34" charset="0"/>
              <a:buChar char="•"/>
            </a:pPr>
            <a:r>
              <a:rPr lang="zh-CN" altLang="zh-CN" sz="1200" dirty="0">
                <a:solidFill>
                  <a:srgbClr val="E86262"/>
                </a:solidFill>
                <a:effectLst>
                  <a:outerShdw blurRad="50800" dist="38100" algn="l" rotWithShape="0">
                    <a:prstClr val="black">
                      <a:alpha val="40000"/>
                    </a:prstClr>
                  </a:outerShdw>
                </a:effectLst>
              </a:rPr>
              <a:t>良好的政策环境。</a:t>
            </a:r>
            <a:endParaRPr lang="en-US" altLang="zh-CN" sz="1200" dirty="0">
              <a:solidFill>
                <a:srgbClr val="E86262"/>
              </a:solidFill>
              <a:effectLst>
                <a:outerShdw blurRad="50800" dist="38100" algn="l" rotWithShape="0">
                  <a:prstClr val="black">
                    <a:alpha val="40000"/>
                  </a:prstClr>
                </a:outerShdw>
              </a:effectLst>
            </a:endParaRPr>
          </a:p>
          <a:p>
            <a:pPr marL="171450" indent="-171450">
              <a:buFont typeface="Arial" panose="020B0604020202020204" pitchFamily="34" charset="0"/>
              <a:buChar char="•"/>
            </a:pPr>
            <a:r>
              <a:rPr lang="zh-CN" altLang="zh-CN" sz="1200" dirty="0">
                <a:solidFill>
                  <a:srgbClr val="E86262"/>
                </a:solidFill>
                <a:effectLst>
                  <a:outerShdw blurRad="50800" dist="38100" algn="l" rotWithShape="0">
                    <a:prstClr val="black">
                      <a:alpha val="40000"/>
                    </a:prstClr>
                  </a:outerShdw>
                </a:effectLst>
              </a:rPr>
              <a:t>企业对于并购的需要旺盛。</a:t>
            </a:r>
            <a:endParaRPr lang="en-US" altLang="zh-CN" sz="1200" dirty="0">
              <a:solidFill>
                <a:srgbClr val="E86262"/>
              </a:solidFill>
              <a:effectLst>
                <a:outerShdw blurRad="50800" dist="38100" algn="l" rotWithShape="0">
                  <a:prstClr val="black">
                    <a:alpha val="40000"/>
                  </a:prstClr>
                </a:outerShdw>
              </a:effectLst>
            </a:endParaRPr>
          </a:p>
          <a:p>
            <a:pPr marL="171450" indent="-171450">
              <a:buFont typeface="Arial" panose="020B0604020202020204" pitchFamily="34" charset="0"/>
              <a:buChar char="•"/>
            </a:pPr>
            <a:r>
              <a:rPr lang="zh-CN" altLang="zh-CN" sz="1200" dirty="0">
                <a:solidFill>
                  <a:srgbClr val="E86262"/>
                </a:solidFill>
                <a:effectLst>
                  <a:outerShdw blurRad="50800" dist="38100" algn="l" rotWithShape="0">
                    <a:prstClr val="black">
                      <a:alpha val="40000"/>
                    </a:prstClr>
                  </a:outerShdw>
                </a:effectLst>
              </a:rPr>
              <a:t>新型并购基金在并购市场大放异彩。</a:t>
            </a:r>
            <a:endParaRPr lang="en-US" altLang="zh-CN" sz="1200" dirty="0">
              <a:solidFill>
                <a:srgbClr val="E86262"/>
              </a:solidFill>
              <a:effectLst>
                <a:outerShdw blurRad="50800" dist="38100" algn="l" rotWithShape="0">
                  <a:prstClr val="black">
                    <a:alpha val="40000"/>
                  </a:prstClr>
                </a:outerShdw>
              </a:effectLst>
            </a:endParaRPr>
          </a:p>
        </p:txBody>
      </p:sp>
      <p:sp>
        <p:nvSpPr>
          <p:cNvPr id="21" name="矩形 20"/>
          <p:cNvSpPr/>
          <p:nvPr/>
        </p:nvSpPr>
        <p:spPr>
          <a:xfrm>
            <a:off x="236093" y="4055439"/>
            <a:ext cx="4572000" cy="276999"/>
          </a:xfrm>
          <a:prstGeom prst="rect">
            <a:avLst/>
          </a:prstGeom>
        </p:spPr>
        <p:txBody>
          <a:bodyPr>
            <a:spAutoFit/>
          </a:bodyPr>
          <a:lstStyle/>
          <a:p>
            <a:pPr marL="171450" indent="-171450">
              <a:buFont typeface="Arial" panose="020B0604020202020204" pitchFamily="34" charset="0"/>
              <a:buChar char="•"/>
            </a:pPr>
            <a:r>
              <a:rPr lang="zh-CN" altLang="zh-CN" sz="1200" dirty="0">
                <a:solidFill>
                  <a:srgbClr val="6A868F"/>
                </a:solidFill>
                <a:effectLst>
                  <a:outerShdw blurRad="50800" dist="38100" algn="l" rotWithShape="0">
                    <a:prstClr val="black">
                      <a:alpha val="40000"/>
                    </a:prstClr>
                  </a:outerShdw>
                </a:effectLst>
              </a:rPr>
              <a:t>采取理论分析、案例研究和实证研究相结合的方法</a:t>
            </a:r>
            <a:endParaRPr lang="zh-CN" altLang="en-US" sz="1200" dirty="0">
              <a:solidFill>
                <a:srgbClr val="6A868F"/>
              </a:solidFill>
              <a:effectLst>
                <a:outerShdw blurRad="50800" dist="38100" algn="l" rotWithShape="0">
                  <a:prstClr val="black">
                    <a:alpha val="40000"/>
                  </a:prstClr>
                </a:outerShdw>
              </a:effectLst>
            </a:endParaRPr>
          </a:p>
        </p:txBody>
      </p:sp>
      <p:sp>
        <p:nvSpPr>
          <p:cNvPr id="22" name="矩形 21"/>
          <p:cNvSpPr/>
          <p:nvPr/>
        </p:nvSpPr>
        <p:spPr>
          <a:xfrm>
            <a:off x="5825157" y="2881664"/>
            <a:ext cx="3109753" cy="2123658"/>
          </a:xfrm>
          <a:prstGeom prst="rect">
            <a:avLst/>
          </a:prstGeom>
        </p:spPr>
        <p:txBody>
          <a:bodyPr wrap="square">
            <a:spAutoFit/>
          </a:bodyPr>
          <a:lstStyle/>
          <a:p>
            <a:pPr marL="171450" indent="-171450">
              <a:buFont typeface="Arial" panose="020B0604020202020204" pitchFamily="34" charset="0"/>
              <a:buChar char="•"/>
            </a:pPr>
            <a:r>
              <a:rPr lang="zh-CN" altLang="en-US" sz="1200" dirty="0">
                <a:solidFill>
                  <a:srgbClr val="354B5E"/>
                </a:solidFill>
                <a:effectLst>
                  <a:outerShdw blurRad="50800" dist="38100" algn="l" rotWithShape="0">
                    <a:prstClr val="black">
                      <a:alpha val="40000"/>
                    </a:prstClr>
                  </a:outerShdw>
                </a:effectLst>
              </a:rPr>
              <a:t>本文运用事件研究法，探讨了上市公司与PE合作设立并购基金的公告发布对上市公司股票价格的影响，是本文的主要创新点。 </a:t>
            </a:r>
          </a:p>
          <a:p>
            <a:pPr marL="171450" indent="-171450">
              <a:buFont typeface="Arial" panose="020B0604020202020204" pitchFamily="34" charset="0"/>
              <a:buChar char="•"/>
            </a:pPr>
            <a:r>
              <a:rPr lang="zh-CN" altLang="en-US" sz="1200" dirty="0">
                <a:solidFill>
                  <a:srgbClr val="354B5E"/>
                </a:solidFill>
                <a:effectLst>
                  <a:outerShdw blurRad="50800" dist="38100" algn="l" rotWithShape="0">
                    <a:prstClr val="black">
                      <a:alpha val="40000"/>
                    </a:prstClr>
                  </a:outerShdw>
                </a:effectLst>
              </a:rPr>
              <a:t>本文创新性的提出“上市公司+PE”式并购基金的进阶之路</a:t>
            </a:r>
          </a:p>
          <a:p>
            <a:pPr marL="171450" indent="-171450">
              <a:buFont typeface="Arial" panose="020B0604020202020204" pitchFamily="34" charset="0"/>
              <a:buChar char="•"/>
            </a:pPr>
            <a:r>
              <a:rPr lang="zh-CN" altLang="en-US" sz="1200" dirty="0">
                <a:solidFill>
                  <a:srgbClr val="354B5E"/>
                </a:solidFill>
                <a:effectLst>
                  <a:outerShdw blurRad="50800" dist="38100" algn="l" rotWithShape="0">
                    <a:prstClr val="black">
                      <a:alpha val="40000"/>
                    </a:prstClr>
                  </a:outerShdw>
                </a:effectLst>
              </a:rPr>
              <a:t>本文创新的提出新模式的三层委托代理</a:t>
            </a:r>
            <a:r>
              <a:rPr lang="zh-CN" altLang="en-US" sz="1200" dirty="0" smtClean="0">
                <a:solidFill>
                  <a:srgbClr val="354B5E"/>
                </a:solidFill>
                <a:effectLst>
                  <a:outerShdw blurRad="50800" dist="38100" algn="l" rotWithShape="0">
                    <a:prstClr val="black">
                      <a:alpha val="40000"/>
                    </a:prstClr>
                  </a:outerShdw>
                </a:effectLst>
              </a:rPr>
              <a:t>风险</a:t>
            </a:r>
            <a:endParaRPr lang="zh-CN" altLang="en-US" sz="1200" dirty="0">
              <a:solidFill>
                <a:srgbClr val="354B5E"/>
              </a:solidFill>
              <a:effectLst>
                <a:outerShdw blurRad="50800" dist="38100" algn="l" rotWithShape="0">
                  <a:prstClr val="black">
                    <a:alpha val="40000"/>
                  </a:prstClr>
                </a:outerShdw>
              </a:effectLst>
            </a:endParaRPr>
          </a:p>
          <a:p>
            <a:pPr marL="171450" indent="-171450">
              <a:buFont typeface="Arial" panose="020B0604020202020204" pitchFamily="34" charset="0"/>
              <a:buChar char="•"/>
            </a:pPr>
            <a:r>
              <a:rPr lang="zh-CN" altLang="en-US" sz="1200" dirty="0">
                <a:solidFill>
                  <a:srgbClr val="354B5E"/>
                </a:solidFill>
                <a:effectLst>
                  <a:outerShdw blurRad="50800" dist="38100" algn="l" rotWithShape="0">
                    <a:prstClr val="black">
                      <a:alpha val="40000"/>
                    </a:prstClr>
                  </a:outerShdw>
                </a:effectLst>
              </a:rPr>
              <a:t>本文对博盈投资这个案例进行了详细的分析，并对该公司发生并购之后的影响进行追踪分析</a:t>
            </a:r>
          </a:p>
        </p:txBody>
      </p:sp>
    </p:spTree>
    <p:extLst>
      <p:ext uri="{BB962C8B-B14F-4D97-AF65-F5344CB8AC3E}">
        <p14:creationId xmlns="" xmlns:p14="http://schemas.microsoft.com/office/powerpoint/2010/main" val="2649178922"/>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6262"/>
        </a:solidFill>
        <a:effectLst/>
      </p:bgPr>
    </p:bg>
    <p:spTree>
      <p:nvGrpSpPr>
        <p:cNvPr id="1" name=""/>
        <p:cNvGrpSpPr/>
        <p:nvPr/>
      </p:nvGrpSpPr>
      <p:grpSpPr>
        <a:xfrm>
          <a:off x="0" y="0"/>
          <a:ext cx="0" cy="0"/>
          <a:chOff x="0" y="0"/>
          <a:chExt cx="0" cy="0"/>
        </a:xfrm>
      </p:grpSpPr>
      <p:sp>
        <p:nvSpPr>
          <p:cNvPr id="6" name="矩形 5"/>
          <p:cNvSpPr/>
          <p:nvPr/>
        </p:nvSpPr>
        <p:spPr>
          <a:xfrm>
            <a:off x="1" y="2166704"/>
            <a:ext cx="9144000" cy="450051"/>
          </a:xfrm>
          <a:prstGeom prst="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4" name="TextBox 3"/>
          <p:cNvSpPr txBox="1"/>
          <p:nvPr/>
        </p:nvSpPr>
        <p:spPr>
          <a:xfrm>
            <a:off x="26495" y="-1433695"/>
            <a:ext cx="3879588" cy="8094524"/>
          </a:xfrm>
          <a:prstGeom prst="rect">
            <a:avLst/>
          </a:prstGeom>
          <a:noFill/>
          <a:effectLst>
            <a:outerShdw blurRad="165100" dist="76200" dir="1200000" algn="tl" rotWithShape="0">
              <a:prstClr val="black">
                <a:alpha val="10000"/>
              </a:prstClr>
            </a:outerShdw>
          </a:effectLst>
        </p:spPr>
        <p:txBody>
          <a:bodyPr wrap="none" rtlCol="0">
            <a:spAutoFit/>
          </a:bodyPr>
          <a:lstStyle/>
          <a:p>
            <a:r>
              <a:rPr lang="en-US" altLang="zh-CN" sz="52000" dirty="0">
                <a:solidFill>
                  <a:schemeClr val="bg1"/>
                </a:solidFill>
                <a:latin typeface="华文细黑" panose="02010600040101010101" pitchFamily="2" charset="-122"/>
                <a:ea typeface="华文细黑" panose="02010600040101010101" pitchFamily="2" charset="-122"/>
              </a:rPr>
              <a:t>2</a:t>
            </a:r>
            <a:endParaRPr lang="zh-CN" altLang="en-US" sz="52000" dirty="0">
              <a:solidFill>
                <a:schemeClr val="bg1"/>
              </a:solidFill>
              <a:latin typeface="华文细黑" panose="02010600040101010101" pitchFamily="2" charset="-122"/>
              <a:ea typeface="华文细黑" panose="02010600040101010101" pitchFamily="2" charset="-122"/>
            </a:endParaRPr>
          </a:p>
        </p:txBody>
      </p:sp>
      <p:sp>
        <p:nvSpPr>
          <p:cNvPr id="5" name="矩形 4"/>
          <p:cNvSpPr/>
          <p:nvPr/>
        </p:nvSpPr>
        <p:spPr>
          <a:xfrm>
            <a:off x="3579089" y="2155090"/>
            <a:ext cx="5178376" cy="461665"/>
          </a:xfrm>
          <a:prstGeom prst="rect">
            <a:avLst/>
          </a:prstGeom>
        </p:spPr>
        <p:txBody>
          <a:bodyPr wrap="square">
            <a:spAutoFit/>
          </a:bodyPr>
          <a:lstStyle/>
          <a:p>
            <a:pPr algn="r"/>
            <a:r>
              <a:rPr lang="zh-CN" altLang="en-US" sz="2400" dirty="0">
                <a:solidFill>
                  <a:schemeClr val="bg1"/>
                </a:solidFill>
                <a:latin typeface="华文细黑" panose="02010600040101010101" pitchFamily="2" charset="-122"/>
                <a:ea typeface="华文细黑" panose="02010600040101010101" pitchFamily="2" charset="-122"/>
              </a:rPr>
              <a:t>理论基础</a:t>
            </a:r>
          </a:p>
        </p:txBody>
      </p:sp>
      <p:sp>
        <p:nvSpPr>
          <p:cNvPr id="3" name="矩形 2"/>
          <p:cNvSpPr/>
          <p:nvPr/>
        </p:nvSpPr>
        <p:spPr>
          <a:xfrm>
            <a:off x="5825252" y="1397264"/>
            <a:ext cx="2932213" cy="769441"/>
          </a:xfrm>
          <a:prstGeom prst="rect">
            <a:avLst/>
          </a:prstGeom>
        </p:spPr>
        <p:txBody>
          <a:bodyPr wrap="none">
            <a:spAutoFit/>
          </a:bodyPr>
          <a:lstStyle/>
          <a:p>
            <a:pPr lvl="0" algn="r"/>
            <a:r>
              <a:rPr lang="en-US" altLang="zh-CN" sz="4400">
                <a:solidFill>
                  <a:schemeClr val="bg1"/>
                </a:solidFill>
                <a:latin typeface="华文细黑" panose="02010600040101010101" pitchFamily="2" charset="-122"/>
                <a:ea typeface="华文细黑" panose="02010600040101010101" pitchFamily="2" charset="-122"/>
              </a:rPr>
              <a:t>PART TWO</a:t>
            </a:r>
            <a:endParaRPr lang="zh-CN" altLang="en-US" sz="4400">
              <a:solidFill>
                <a:schemeClr val="bg1"/>
              </a:solidFill>
              <a:latin typeface="华文细黑" panose="02010600040101010101" pitchFamily="2" charset="-122"/>
              <a:ea typeface="华文细黑" panose="02010600040101010101" pitchFamily="2" charset="-122"/>
            </a:endParaRPr>
          </a:p>
        </p:txBody>
      </p:sp>
    </p:spTree>
    <p:extLst>
      <p:ext uri="{BB962C8B-B14F-4D97-AF65-F5344CB8AC3E}">
        <p14:creationId xmlns="" xmlns:p14="http://schemas.microsoft.com/office/powerpoint/2010/main" val="196688876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十字箭头 3"/>
          <p:cNvSpPr/>
          <p:nvPr/>
        </p:nvSpPr>
        <p:spPr>
          <a:xfrm flipH="1">
            <a:off x="2378590" y="1739238"/>
            <a:ext cx="4173630" cy="1656184"/>
          </a:xfrm>
          <a:prstGeom prst="quadArrow">
            <a:avLst>
              <a:gd name="adj1" fmla="val 44975"/>
              <a:gd name="adj2" fmla="val 33250"/>
              <a:gd name="adj3" fmla="val 22500"/>
            </a:avLst>
          </a:prstGeom>
          <a:solidFill>
            <a:srgbClr val="354B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“上市公司</a:t>
            </a:r>
            <a:r>
              <a:rPr lang="en-US" altLang="zh-CN" dirty="0"/>
              <a:t>+PE</a:t>
            </a:r>
            <a:r>
              <a:rPr lang="zh-CN" altLang="zh-CN" dirty="0"/>
              <a:t>”式并购基金</a:t>
            </a:r>
            <a:endParaRPr lang="zh-CN" altLang="en-US" dirty="0"/>
          </a:p>
        </p:txBody>
      </p:sp>
      <p:sp>
        <p:nvSpPr>
          <p:cNvPr id="16" name="椭圆 15"/>
          <p:cNvSpPr/>
          <p:nvPr/>
        </p:nvSpPr>
        <p:spPr>
          <a:xfrm>
            <a:off x="2845225" y="505932"/>
            <a:ext cx="3240360" cy="1152128"/>
          </a:xfrm>
          <a:prstGeom prst="ellipse">
            <a:avLst/>
          </a:prstGeom>
          <a:solidFill>
            <a:srgbClr val="354B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一般以</a:t>
            </a:r>
            <a:r>
              <a:rPr lang="zh-CN" altLang="zh-CN" dirty="0"/>
              <a:t>上市公司作为有限合伙人</a:t>
            </a:r>
            <a:r>
              <a:rPr lang="en-US" altLang="zh-CN" dirty="0"/>
              <a:t>(LP)</a:t>
            </a:r>
            <a:r>
              <a:rPr lang="zh-CN" altLang="zh-CN" dirty="0"/>
              <a:t>，</a:t>
            </a:r>
            <a:r>
              <a:rPr lang="en-US" altLang="zh-CN" dirty="0"/>
              <a:t>PE</a:t>
            </a:r>
            <a:r>
              <a:rPr lang="zh-CN" altLang="zh-CN" dirty="0"/>
              <a:t>作为普通合伙人</a:t>
            </a:r>
            <a:r>
              <a:rPr lang="en-US" altLang="zh-CN" dirty="0"/>
              <a:t>(GP)</a:t>
            </a:r>
            <a:endParaRPr lang="zh-CN" altLang="en-US" dirty="0"/>
          </a:p>
        </p:txBody>
      </p:sp>
      <p:sp>
        <p:nvSpPr>
          <p:cNvPr id="17" name="椭圆 16"/>
          <p:cNvSpPr/>
          <p:nvPr/>
        </p:nvSpPr>
        <p:spPr>
          <a:xfrm>
            <a:off x="110846" y="1453416"/>
            <a:ext cx="2267744" cy="2227828"/>
          </a:xfrm>
          <a:prstGeom prst="ellipse">
            <a:avLst/>
          </a:prstGeom>
          <a:solidFill>
            <a:srgbClr val="354B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收购或参股符合上市公司发展战略需要的产业链上下游企业</a:t>
            </a:r>
            <a:endParaRPr lang="zh-CN" altLang="en-US" dirty="0"/>
          </a:p>
        </p:txBody>
      </p:sp>
      <p:sp>
        <p:nvSpPr>
          <p:cNvPr id="21" name="椭圆 20"/>
          <p:cNvSpPr/>
          <p:nvPr/>
        </p:nvSpPr>
        <p:spPr>
          <a:xfrm>
            <a:off x="2917233" y="3539438"/>
            <a:ext cx="3096344" cy="1224136"/>
          </a:xfrm>
          <a:prstGeom prst="ellipse">
            <a:avLst/>
          </a:prstGeom>
          <a:solidFill>
            <a:srgbClr val="354B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上市公司</a:t>
            </a:r>
            <a:r>
              <a:rPr lang="zh-CN" altLang="en-US" dirty="0"/>
              <a:t>具有</a:t>
            </a:r>
            <a:r>
              <a:rPr lang="zh-CN" altLang="zh-CN" dirty="0"/>
              <a:t>极大的参与、管理及决策的权力</a:t>
            </a:r>
            <a:endParaRPr lang="zh-CN" altLang="en-US" dirty="0"/>
          </a:p>
        </p:txBody>
      </p:sp>
      <p:sp>
        <p:nvSpPr>
          <p:cNvPr id="22" name="椭圆 21"/>
          <p:cNvSpPr/>
          <p:nvPr/>
        </p:nvSpPr>
        <p:spPr>
          <a:xfrm>
            <a:off x="6552220" y="1437503"/>
            <a:ext cx="2267744" cy="2254831"/>
          </a:xfrm>
          <a:prstGeom prst="ellipse">
            <a:avLst/>
          </a:prstGeom>
          <a:solidFill>
            <a:srgbClr val="354B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上市公司可以利用优先购买权对基金的标的公司进行二次收购</a:t>
            </a:r>
            <a:endParaRPr lang="zh-CN" altLang="en-US" dirty="0"/>
          </a:p>
        </p:txBody>
      </p:sp>
      <p:sp>
        <p:nvSpPr>
          <p:cNvPr id="23" name="圆角矩形 10"/>
          <p:cNvSpPr/>
          <p:nvPr/>
        </p:nvSpPr>
        <p:spPr>
          <a:xfrm>
            <a:off x="4977045" y="1513379"/>
            <a:ext cx="1440160" cy="504056"/>
          </a:xfrm>
          <a:prstGeom prst="roundRect">
            <a:avLst/>
          </a:prstGeom>
          <a:solidFill>
            <a:srgbClr val="354B5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有限合伙制</a:t>
            </a:r>
          </a:p>
        </p:txBody>
      </p:sp>
    </p:spTree>
    <p:extLst>
      <p:ext uri="{BB962C8B-B14F-4D97-AF65-F5344CB8AC3E}">
        <p14:creationId xmlns="" xmlns:p14="http://schemas.microsoft.com/office/powerpoint/2010/main" val="3580057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amond(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amond(in)">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amond(in)">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amond(in)">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checkerboard(across)">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 name="组合 255"/>
          <p:cNvGrpSpPr/>
          <p:nvPr/>
        </p:nvGrpSpPr>
        <p:grpSpPr>
          <a:xfrm>
            <a:off x="2585317" y="-533594"/>
            <a:ext cx="4821998" cy="6255694"/>
            <a:chOff x="-420688" y="-312738"/>
            <a:chExt cx="8701089" cy="8296275"/>
          </a:xfrm>
          <a:solidFill>
            <a:srgbClr val="6ED5E0"/>
          </a:solidFill>
        </p:grpSpPr>
        <p:grpSp>
          <p:nvGrpSpPr>
            <p:cNvPr id="257" name="Group 205"/>
            <p:cNvGrpSpPr/>
            <p:nvPr/>
          </p:nvGrpSpPr>
          <p:grpSpPr bwMode="auto">
            <a:xfrm>
              <a:off x="-420688" y="-312738"/>
              <a:ext cx="8701089" cy="8296275"/>
              <a:chOff x="-265" y="-197"/>
              <a:chExt cx="5481" cy="5226"/>
            </a:xfrm>
            <a:grpFill/>
          </p:grpSpPr>
          <p:sp>
            <p:nvSpPr>
              <p:cNvPr id="283" name="Line 5"/>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4" name="Line 6"/>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5" name="Freeform 7"/>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6" name="Freeform 8"/>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7" name="Freeform 9"/>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8" name="Freeform 10"/>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9" name="Freeform 11"/>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0" name="Freeform 12"/>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1" name="Freeform 13"/>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2" name="Freeform 14"/>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3" name="Freeform 15"/>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4" name="Line 16"/>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5" name="Line 17"/>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6" name="Freeform 18"/>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7" name="Freeform 19"/>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8" name="Freeform 20"/>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9" name="Freeform 21"/>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0" name="Freeform 22"/>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1" name="Freeform 23"/>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2" name="Freeform 24"/>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3" name="Freeform 25"/>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4" name="Line 26"/>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5" name="Line 27"/>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6" name="Line 28"/>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7" name="Line 29"/>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8" name="Line 30"/>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9" name="Line 31"/>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0" name="Freeform 32"/>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1" name="Freeform 33"/>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2" name="Freeform 34"/>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3" name="Freeform 35"/>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4" name="Line 36"/>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5" name="Line 37"/>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6" name="Freeform 38"/>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7" name="Freeform 39"/>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8" name="Freeform 40"/>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9" name="Freeform 41"/>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0" name="Freeform 42"/>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1" name="Freeform 43"/>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2" name="Freeform 44"/>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3" name="Freeform 45"/>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4" name="Freeform 46"/>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5" name="Freeform 47"/>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6"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7" name="Freeform 49"/>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8" name="Freeform 50"/>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9"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0" name="Freeform 52"/>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1" name="Line 53"/>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2" name="Line 54"/>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3" name="Freeform 55"/>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4" name="Freeform 56"/>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5" name="Freeform 57"/>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6" name="Freeform 58"/>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7" name="Freeform 59"/>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8" name="Freeform 60"/>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9" name="Freeform 61"/>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0" name="Freeform 62"/>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1" name="Freeform 63"/>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2" name="Freeform 64"/>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3" name="Freeform 65"/>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4" name="Freeform 66"/>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5" name="Freeform 67"/>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6" name="Freeform 68"/>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7" name="Freeform 69"/>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8" name="Freeform 70"/>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9" name="Freeform 71"/>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0" name="Freeform 72"/>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1" name="Freeform 73"/>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2" name="Freeform 74"/>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3" name="Freeform 75"/>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4" name="Freeform 76"/>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5" name="Freeform 77"/>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6" name="Freeform 78"/>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7" name="Freeform 79"/>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8" name="Freeform 80"/>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9" name="Freeform 81"/>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0" name="Freeform 82"/>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1" name="Freeform 83"/>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2" name="Freeform 84"/>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3" name="Freeform 85"/>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4" name="Freeform 86"/>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5" name="Freeform 87"/>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6" name="Freeform 88"/>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7" name="Freeform 89"/>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8" name="Freeform 90"/>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9" name="Freeform 91"/>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0" name="Freeform 92"/>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1" name="Freeform 93"/>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2" name="Line 94"/>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3" name="Line 95"/>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4" name="Freeform 96"/>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5" name="Freeform 97"/>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6" name="Freeform 98"/>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7" name="Line 99"/>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8" name="Line 100"/>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9" name="Freeform 101"/>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0" name="Freeform 102"/>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1" name="Freeform 103"/>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2" name="Freeform 104"/>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3" name="Freeform 105"/>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4" name="Freeform 106"/>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5" name="Freeform 107"/>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6" name="Freeform 108"/>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7" name="Freeform 109"/>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8" name="Freeform 110"/>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9" name="Freeform 111"/>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0" name="Freeform 112"/>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1" name="Freeform 113"/>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2" name="Freeform 114"/>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3" name="Freeform 115"/>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4" name="Freeform 116"/>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5" name="Freeform 117"/>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6" name="Freeform 118"/>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7" name="Freeform 119"/>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8" name="Freeform 120"/>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9" name="Freeform 121"/>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0" name="Freeform 122"/>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1" name="Freeform 123"/>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2" name="Freeform 124"/>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3" name="Freeform 125"/>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4" name="Freeform 126"/>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5" name="Freeform 127"/>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6" name="Freeform 128"/>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7" name="Freeform 129"/>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8" name="Freeform 130"/>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9" name="Freeform 131"/>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0" name="Freeform 132"/>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1" name="Freeform 133"/>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2" name="Freeform 134"/>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3" name="Freeform 135"/>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4" name="Freeform 136"/>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5" name="Freeform 137"/>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6" name="Freeform 138"/>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7" name="Freeform 139"/>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8" name="Freeform 140"/>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9" name="Freeform 141"/>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0" name="Freeform 142"/>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1" name="Freeform 143"/>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2" name="Freeform 144"/>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3" name="Freeform 145"/>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4" name="Freeform 146"/>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5" name="Freeform 147"/>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6" name="Freeform 148"/>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7" name="Freeform 149"/>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8" name="Freeform 150"/>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9" name="Freeform 151"/>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0" name="Freeform 152"/>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1" name="Freeform 153"/>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2" name="Freeform 154"/>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3" name="Freeform 155"/>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4" name="Freeform 156"/>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5" name="Freeform 157"/>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6" name="Rectangle 158"/>
              <p:cNvSpPr>
                <a:spLocks noChangeArrowheads="1"/>
              </p:cNvSpPr>
              <p:nvPr/>
            </p:nvSpPr>
            <p:spPr bwMode="auto">
              <a:xfrm>
                <a:off x="-7" y="1663"/>
                <a:ext cx="1" cy="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7" name="Freeform 159"/>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8" name="Freeform 160"/>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9" name="Freeform 161"/>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0" name="Freeform 162"/>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1" name="Freeform 163"/>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2" name="Freeform 164"/>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3" name="Freeform 165"/>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4" name="Freeform 166"/>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5" name="Freeform 167"/>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6" name="Freeform 168"/>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7" name="Freeform 169"/>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8" name="Freeform 170"/>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9" name="Freeform 171"/>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0" name="Freeform 172"/>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1" name="Freeform 173"/>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2" name="Freeform 174"/>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3" name="Freeform 175"/>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4" name="Freeform 176"/>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5" name="Freeform 177"/>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6" name="Freeform 178"/>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7" name="Freeform 179"/>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8" name="Freeform 180"/>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9" name="Freeform 181"/>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0" name="Freeform 182"/>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1" name="Freeform 183"/>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2" name="Freeform 184"/>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3" name="Freeform 185"/>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4" name="Freeform 186"/>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5" name="Freeform 187"/>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6" name="Freeform 188"/>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7"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8" name="Freeform 190"/>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9" name="Freeform 191"/>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0"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1" name="Freeform 193"/>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2" name="Freeform 194"/>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3" name="Freeform 195"/>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4" name="Freeform 196"/>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197"/>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198"/>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199"/>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Freeform 200"/>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9" name="Freeform 201"/>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0" name="Freeform 202"/>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1" name="Freeform 203"/>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2" name="Freeform 204"/>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58" name="Freeform 206"/>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9" name="Freeform 207"/>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08"/>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09"/>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10"/>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3" name="Freeform 211"/>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12"/>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5" name="Freeform 213"/>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14"/>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7" name="Freeform 215"/>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8" name="Freeform 216"/>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17"/>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18"/>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19"/>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2" name="Freeform 220"/>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3" name="Freeform 221"/>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4" name="Freeform 222"/>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5" name="Freeform 223"/>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6" name="Freeform 224"/>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7" name="Freeform 225"/>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8" name="Freeform 226"/>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9" name="Freeform 227"/>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0" name="Freeform 228"/>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1" name="Freeform 229"/>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2" name="Freeform 230"/>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35" name="组合 234"/>
          <p:cNvGrpSpPr/>
          <p:nvPr/>
        </p:nvGrpSpPr>
        <p:grpSpPr>
          <a:xfrm rot="2700000">
            <a:off x="2952419" y="883029"/>
            <a:ext cx="3167308" cy="3197576"/>
            <a:chOff x="1932258" y="760101"/>
            <a:chExt cx="3767316" cy="3803319"/>
          </a:xfrm>
        </p:grpSpPr>
        <p:sp>
          <p:nvSpPr>
            <p:cNvPr id="236" name="椭圆 168"/>
            <p:cNvSpPr/>
            <p:nvPr/>
          </p:nvSpPr>
          <p:spPr>
            <a:xfrm>
              <a:off x="2710237" y="760101"/>
              <a:ext cx="2207694" cy="2207694"/>
            </a:xfrm>
            <a:custGeom>
              <a:avLst/>
              <a:gdLst/>
              <a:ahLst/>
              <a:cxnLst/>
              <a:rect l="l" t="t" r="r" b="b"/>
              <a:pathLst>
                <a:path w="2207694" h="2207694">
                  <a:moveTo>
                    <a:pt x="1240201" y="2198410"/>
                  </a:moveTo>
                  <a:cubicBezTo>
                    <a:pt x="1195601" y="2204855"/>
                    <a:pt x="1150057" y="2207694"/>
                    <a:pt x="1103851" y="2207694"/>
                  </a:cubicBezTo>
                  <a:close/>
                  <a:moveTo>
                    <a:pt x="1396176" y="2167304"/>
                  </a:moveTo>
                  <a:cubicBezTo>
                    <a:pt x="1355911" y="2179613"/>
                    <a:pt x="1314389" y="2188486"/>
                    <a:pt x="1271865" y="2193577"/>
                  </a:cubicBezTo>
                  <a:close/>
                  <a:moveTo>
                    <a:pt x="7872" y="976750"/>
                  </a:moveTo>
                  <a:lnTo>
                    <a:pt x="1" y="1103847"/>
                  </a:lnTo>
                  <a:cubicBezTo>
                    <a:pt x="1" y="1713485"/>
                    <a:pt x="494210" y="2207694"/>
                    <a:pt x="1103848" y="2207694"/>
                  </a:cubicBezTo>
                  <a:cubicBezTo>
                    <a:pt x="494209" y="2207694"/>
                    <a:pt x="0" y="1713485"/>
                    <a:pt x="0" y="1103847"/>
                  </a:cubicBezTo>
                  <a:cubicBezTo>
                    <a:pt x="0" y="1060839"/>
                    <a:pt x="2460" y="1018405"/>
                    <a:pt x="7872" y="976750"/>
                  </a:cubicBezTo>
                  <a:close/>
                  <a:moveTo>
                    <a:pt x="1103847" y="0"/>
                  </a:moveTo>
                  <a:cubicBezTo>
                    <a:pt x="1713485" y="0"/>
                    <a:pt x="2207694" y="494209"/>
                    <a:pt x="2207694" y="1103847"/>
                  </a:cubicBezTo>
                  <a:cubicBezTo>
                    <a:pt x="2207694" y="1612162"/>
                    <a:pt x="1864110" y="2040229"/>
                    <a:pt x="1396188" y="2167301"/>
                  </a:cubicBezTo>
                  <a:cubicBezTo>
                    <a:pt x="1418536" y="2082435"/>
                    <a:pt x="1429716" y="1993353"/>
                    <a:pt x="1429716" y="1901660"/>
                  </a:cubicBezTo>
                  <a:cubicBezTo>
                    <a:pt x="1429716" y="1292022"/>
                    <a:pt x="935507" y="797813"/>
                    <a:pt x="325869" y="797813"/>
                  </a:cubicBezTo>
                  <a:cubicBezTo>
                    <a:pt x="224547" y="797813"/>
                    <a:pt x="126413" y="811464"/>
                    <a:pt x="33529" y="838206"/>
                  </a:cubicBezTo>
                  <a:cubicBezTo>
                    <a:pt x="23934" y="874644"/>
                    <a:pt x="16397" y="911859"/>
                    <a:pt x="11973" y="949877"/>
                  </a:cubicBezTo>
                  <a:cubicBezTo>
                    <a:pt x="85667" y="413031"/>
                    <a:pt x="546523" y="0"/>
                    <a:pt x="1103847" y="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37" name="椭圆 161"/>
            <p:cNvSpPr/>
            <p:nvPr/>
          </p:nvSpPr>
          <p:spPr>
            <a:xfrm>
              <a:off x="1932258" y="1557914"/>
              <a:ext cx="2207690" cy="2207691"/>
            </a:xfrm>
            <a:custGeom>
              <a:avLst/>
              <a:gdLst/>
              <a:ahLst/>
              <a:cxnLst/>
              <a:rect l="l" t="t" r="r" b="b"/>
              <a:pathLst>
                <a:path w="2207690" h="2207691">
                  <a:moveTo>
                    <a:pt x="967503" y="2198411"/>
                  </a:moveTo>
                  <a:lnTo>
                    <a:pt x="1103795" y="2207691"/>
                  </a:lnTo>
                  <a:cubicBezTo>
                    <a:pt x="1057608" y="2207692"/>
                    <a:pt x="1012085" y="2204853"/>
                    <a:pt x="967503" y="2198411"/>
                  </a:cubicBezTo>
                  <a:close/>
                  <a:moveTo>
                    <a:pt x="811529" y="2167307"/>
                  </a:moveTo>
                  <a:lnTo>
                    <a:pt x="935821" y="2193576"/>
                  </a:lnTo>
                  <a:cubicBezTo>
                    <a:pt x="893304" y="2188486"/>
                    <a:pt x="851788" y="2179614"/>
                    <a:pt x="811529" y="2167307"/>
                  </a:cubicBezTo>
                  <a:close/>
                  <a:moveTo>
                    <a:pt x="2199826" y="976772"/>
                  </a:moveTo>
                  <a:cubicBezTo>
                    <a:pt x="2205232" y="1018393"/>
                    <a:pt x="2207691" y="1060793"/>
                    <a:pt x="2207690" y="1103766"/>
                  </a:cubicBezTo>
                  <a:close/>
                  <a:moveTo>
                    <a:pt x="2174170" y="838223"/>
                  </a:moveTo>
                  <a:cubicBezTo>
                    <a:pt x="2184491" y="874470"/>
                    <a:pt x="2191713" y="911752"/>
                    <a:pt x="2195714" y="949832"/>
                  </a:cubicBezTo>
                  <a:close/>
                  <a:moveTo>
                    <a:pt x="1103847" y="0"/>
                  </a:moveTo>
                  <a:cubicBezTo>
                    <a:pt x="1621792" y="0"/>
                    <a:pt x="2056420" y="356726"/>
                    <a:pt x="2174166" y="838207"/>
                  </a:cubicBezTo>
                  <a:cubicBezTo>
                    <a:pt x="2081282" y="811466"/>
                    <a:pt x="1983150" y="797814"/>
                    <a:pt x="1881827" y="797814"/>
                  </a:cubicBezTo>
                  <a:cubicBezTo>
                    <a:pt x="1272189" y="797814"/>
                    <a:pt x="777980" y="1292023"/>
                    <a:pt x="777980" y="1901661"/>
                  </a:cubicBezTo>
                  <a:cubicBezTo>
                    <a:pt x="777980" y="1993354"/>
                    <a:pt x="789160" y="2082435"/>
                    <a:pt x="811508" y="2167301"/>
                  </a:cubicBezTo>
                  <a:cubicBezTo>
                    <a:pt x="343585" y="2040230"/>
                    <a:pt x="0" y="1612163"/>
                    <a:pt x="0" y="1103847"/>
                  </a:cubicBezTo>
                  <a:cubicBezTo>
                    <a:pt x="0" y="494209"/>
                    <a:pt x="494209" y="0"/>
                    <a:pt x="1103847" y="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38" name="椭圆 162"/>
            <p:cNvSpPr/>
            <p:nvPr/>
          </p:nvSpPr>
          <p:spPr>
            <a:xfrm>
              <a:off x="3491880" y="1557913"/>
              <a:ext cx="2207694" cy="2207694"/>
            </a:xfrm>
            <a:custGeom>
              <a:avLst/>
              <a:gdLst/>
              <a:ahLst/>
              <a:cxnLst/>
              <a:rect l="l" t="t" r="r" b="b"/>
              <a:pathLst>
                <a:path w="2207694" h="2207694">
                  <a:moveTo>
                    <a:pt x="1269814" y="13804"/>
                  </a:moveTo>
                  <a:cubicBezTo>
                    <a:pt x="1800820" y="92567"/>
                    <a:pt x="2207694" y="550692"/>
                    <a:pt x="2207694" y="1103847"/>
                  </a:cubicBezTo>
                  <a:cubicBezTo>
                    <a:pt x="2207694" y="1713485"/>
                    <a:pt x="1713485" y="2207694"/>
                    <a:pt x="1103847" y="2207694"/>
                  </a:cubicBezTo>
                  <a:cubicBezTo>
                    <a:pt x="546709" y="2207694"/>
                    <a:pt x="85975" y="1794939"/>
                    <a:pt x="12055" y="1258354"/>
                  </a:cubicBezTo>
                  <a:lnTo>
                    <a:pt x="33789" y="1370498"/>
                  </a:lnTo>
                  <a:cubicBezTo>
                    <a:pt x="125494" y="1396610"/>
                    <a:pt x="222299" y="1409882"/>
                    <a:pt x="322205" y="1409882"/>
                  </a:cubicBezTo>
                  <a:cubicBezTo>
                    <a:pt x="931843" y="1409882"/>
                    <a:pt x="1426052" y="915673"/>
                    <a:pt x="1426052" y="306035"/>
                  </a:cubicBezTo>
                  <a:cubicBezTo>
                    <a:pt x="1426052" y="213979"/>
                    <a:pt x="1414784" y="124554"/>
                    <a:pt x="1392265" y="39385"/>
                  </a:cubicBezTo>
                  <a:cubicBezTo>
                    <a:pt x="1352416" y="28038"/>
                    <a:pt x="1311604" y="19116"/>
                    <a:pt x="1269814" y="13804"/>
                  </a:cubicBezTo>
                  <a:close/>
                  <a:moveTo>
                    <a:pt x="1103847" y="0"/>
                  </a:moveTo>
                  <a:cubicBezTo>
                    <a:pt x="1149577" y="0"/>
                    <a:pt x="1194657" y="2781"/>
                    <a:pt x="1238818" y="9073"/>
                  </a:cubicBezTo>
                  <a:lnTo>
                    <a:pt x="1103848" y="1"/>
                  </a:lnTo>
                  <a:cubicBezTo>
                    <a:pt x="494210" y="1"/>
                    <a:pt x="1" y="494210"/>
                    <a:pt x="1" y="1103848"/>
                  </a:cubicBezTo>
                  <a:cubicBezTo>
                    <a:pt x="1" y="1146981"/>
                    <a:pt x="2475" y="1189536"/>
                    <a:pt x="7924" y="1231287"/>
                  </a:cubicBezTo>
                  <a:cubicBezTo>
                    <a:pt x="2473" y="1189523"/>
                    <a:pt x="0" y="1146974"/>
                    <a:pt x="0" y="1103847"/>
                  </a:cubicBezTo>
                  <a:cubicBezTo>
                    <a:pt x="0" y="494209"/>
                    <a:pt x="494209" y="0"/>
                    <a:pt x="1103847" y="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sp>
          <p:nvSpPr>
            <p:cNvPr id="239" name="椭圆 163"/>
            <p:cNvSpPr/>
            <p:nvPr/>
          </p:nvSpPr>
          <p:spPr>
            <a:xfrm>
              <a:off x="2710237" y="2355728"/>
              <a:ext cx="2207690" cy="2207692"/>
            </a:xfrm>
            <a:custGeom>
              <a:avLst/>
              <a:gdLst/>
              <a:ahLst/>
              <a:cxnLst/>
              <a:rect l="l" t="t" r="r" b="b"/>
              <a:pathLst>
                <a:path w="2207690" h="2207692">
                  <a:moveTo>
                    <a:pt x="2195631" y="1258405"/>
                  </a:moveTo>
                  <a:cubicBezTo>
                    <a:pt x="2191595" y="1296645"/>
                    <a:pt x="2184315" y="1334081"/>
                    <a:pt x="2173913" y="1370472"/>
                  </a:cubicBezTo>
                  <a:close/>
                  <a:moveTo>
                    <a:pt x="2207690" y="1103924"/>
                  </a:moveTo>
                  <a:cubicBezTo>
                    <a:pt x="2207691" y="1147015"/>
                    <a:pt x="2205219" y="1189529"/>
                    <a:pt x="2199774" y="1231259"/>
                  </a:cubicBezTo>
                  <a:close/>
                  <a:moveTo>
                    <a:pt x="815432" y="39382"/>
                  </a:moveTo>
                  <a:cubicBezTo>
                    <a:pt x="792913" y="124550"/>
                    <a:pt x="781644" y="213975"/>
                    <a:pt x="781644" y="306031"/>
                  </a:cubicBezTo>
                  <a:cubicBezTo>
                    <a:pt x="781644" y="915669"/>
                    <a:pt x="1275853" y="1409878"/>
                    <a:pt x="1885491" y="1409878"/>
                  </a:cubicBezTo>
                  <a:cubicBezTo>
                    <a:pt x="1985397" y="1409878"/>
                    <a:pt x="2082202" y="1396606"/>
                    <a:pt x="2173907" y="1370494"/>
                  </a:cubicBezTo>
                  <a:cubicBezTo>
                    <a:pt x="2055810" y="1851467"/>
                    <a:pt x="1621429" y="2207692"/>
                    <a:pt x="1103847" y="2207692"/>
                  </a:cubicBezTo>
                  <a:cubicBezTo>
                    <a:pt x="494209" y="2207692"/>
                    <a:pt x="0" y="1713483"/>
                    <a:pt x="0" y="1103845"/>
                  </a:cubicBezTo>
                  <a:cubicBezTo>
                    <a:pt x="0" y="594112"/>
                    <a:pt x="345503" y="165076"/>
                    <a:pt x="815432" y="39382"/>
                  </a:cubicBezTo>
                  <a:close/>
                  <a:moveTo>
                    <a:pt x="937859" y="13805"/>
                  </a:moveTo>
                  <a:lnTo>
                    <a:pt x="815433" y="39382"/>
                  </a:lnTo>
                  <a:cubicBezTo>
                    <a:pt x="855095" y="27337"/>
                    <a:pt x="895991" y="18718"/>
                    <a:pt x="937859" y="13805"/>
                  </a:cubicBezTo>
                  <a:close/>
                  <a:moveTo>
                    <a:pt x="1103792" y="1"/>
                  </a:moveTo>
                  <a:lnTo>
                    <a:pt x="968896" y="9068"/>
                  </a:lnTo>
                  <a:cubicBezTo>
                    <a:pt x="1013034" y="2780"/>
                    <a:pt x="1058088" y="0"/>
                    <a:pt x="1103792" y="1"/>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endParaRPr>
            </a:p>
          </p:txBody>
        </p:sp>
      </p:grpSp>
      <p:sp>
        <p:nvSpPr>
          <p:cNvPr id="240" name="椭圆 239"/>
          <p:cNvSpPr/>
          <p:nvPr/>
        </p:nvSpPr>
        <p:spPr>
          <a:xfrm>
            <a:off x="3731609" y="1594782"/>
            <a:ext cx="1752715" cy="1735175"/>
          </a:xfrm>
          <a:prstGeom prst="ellips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zh-CN" sz="1600" dirty="0">
                <a:solidFill>
                  <a:schemeClr val="tx1">
                    <a:lumMod val="75000"/>
                    <a:lumOff val="25000"/>
                  </a:schemeClr>
                </a:solidFill>
              </a:rPr>
              <a:t>“上市公司</a:t>
            </a:r>
            <a:r>
              <a:rPr lang="en-US" altLang="zh-CN" sz="1600" dirty="0">
                <a:solidFill>
                  <a:schemeClr val="tx1">
                    <a:lumMod val="75000"/>
                    <a:lumOff val="25000"/>
                  </a:schemeClr>
                </a:solidFill>
              </a:rPr>
              <a:t>+PE</a:t>
            </a:r>
            <a:r>
              <a:rPr lang="zh-CN" altLang="en-US" sz="1600" dirty="0">
                <a:solidFill>
                  <a:schemeClr val="tx1">
                    <a:lumMod val="75000"/>
                    <a:lumOff val="25000"/>
                  </a:schemeClr>
                </a:solidFill>
              </a:rPr>
              <a:t>”</a:t>
            </a:r>
            <a:r>
              <a:rPr lang="zh-CN" altLang="zh-CN" sz="1600" dirty="0">
                <a:solidFill>
                  <a:schemeClr val="tx1">
                    <a:lumMod val="75000"/>
                    <a:lumOff val="25000"/>
                  </a:schemeClr>
                </a:solidFill>
              </a:rPr>
              <a:t>式并购基金热浪形成的原因</a:t>
            </a:r>
            <a:endParaRPr lang="zh-CN" altLang="en-US" sz="1600" dirty="0">
              <a:solidFill>
                <a:schemeClr val="tx1">
                  <a:lumMod val="75000"/>
                  <a:lumOff val="25000"/>
                </a:schemeClr>
              </a:solidFill>
            </a:endParaRPr>
          </a:p>
          <a:p>
            <a:pPr algn="ctr"/>
            <a:endParaRPr lang="zh-CN" altLang="en-US" sz="1600"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52" name="矩形: 剪去对角 251"/>
          <p:cNvSpPr/>
          <p:nvPr/>
        </p:nvSpPr>
        <p:spPr>
          <a:xfrm>
            <a:off x="749599" y="1132408"/>
            <a:ext cx="1329806" cy="458644"/>
          </a:xfrm>
          <a:prstGeom prst="snip2DiagRect">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政策环境</a:t>
            </a:r>
          </a:p>
        </p:txBody>
      </p:sp>
      <p:sp>
        <p:nvSpPr>
          <p:cNvPr id="253" name="矩形: 剪去对角 252"/>
          <p:cNvSpPr/>
          <p:nvPr/>
        </p:nvSpPr>
        <p:spPr>
          <a:xfrm>
            <a:off x="6533442" y="2380286"/>
            <a:ext cx="1329806" cy="458644"/>
          </a:xfrm>
          <a:prstGeom prst="snip2DiagRect">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市场环境</a:t>
            </a:r>
          </a:p>
        </p:txBody>
      </p:sp>
      <p:sp>
        <p:nvSpPr>
          <p:cNvPr id="254" name="矩形 253"/>
          <p:cNvSpPr/>
          <p:nvPr/>
        </p:nvSpPr>
        <p:spPr>
          <a:xfrm>
            <a:off x="192268" y="1673921"/>
            <a:ext cx="4572000" cy="523220"/>
          </a:xfrm>
          <a:prstGeom prst="rect">
            <a:avLst/>
          </a:prstGeom>
        </p:spPr>
        <p:txBody>
          <a:bodyPr>
            <a:spAutoFit/>
          </a:bodyPr>
          <a:lstStyle/>
          <a:p>
            <a:pPr marL="800100" lvl="1" indent="-342900">
              <a:buFont typeface="+mj-lt"/>
              <a:buAutoNum type="arabicPeriod"/>
            </a:pPr>
            <a:r>
              <a:rPr lang="zh-CN" altLang="zh-CN" sz="1400" dirty="0"/>
              <a:t>获监管部门鼓励</a:t>
            </a:r>
            <a:endParaRPr lang="zh-CN" altLang="en-US" sz="1400" dirty="0"/>
          </a:p>
          <a:p>
            <a:pPr marL="800100" lvl="1" indent="-342900">
              <a:buFont typeface="+mj-lt"/>
              <a:buAutoNum type="arabicPeriod"/>
            </a:pPr>
            <a:r>
              <a:rPr lang="zh-CN" altLang="zh-CN" sz="1400" dirty="0"/>
              <a:t>政策层面上</a:t>
            </a:r>
            <a:r>
              <a:rPr lang="zh-CN" altLang="en-US" sz="1400" dirty="0"/>
              <a:t>的</a:t>
            </a:r>
            <a:r>
              <a:rPr lang="zh-CN" altLang="zh-CN" sz="1400" dirty="0"/>
              <a:t>推动</a:t>
            </a:r>
            <a:endParaRPr lang="zh-CN" altLang="en-US" sz="1400" dirty="0"/>
          </a:p>
        </p:txBody>
      </p:sp>
      <p:sp>
        <p:nvSpPr>
          <p:cNvPr id="255" name="矩形 254"/>
          <p:cNvSpPr/>
          <p:nvPr/>
        </p:nvSpPr>
        <p:spPr>
          <a:xfrm>
            <a:off x="6160686" y="2966609"/>
            <a:ext cx="2697750" cy="1815882"/>
          </a:xfrm>
          <a:prstGeom prst="rect">
            <a:avLst/>
          </a:prstGeom>
        </p:spPr>
        <p:txBody>
          <a:bodyPr wrap="square">
            <a:spAutoFit/>
          </a:bodyPr>
          <a:lstStyle/>
          <a:p>
            <a:pPr marL="342900" indent="-342900">
              <a:buFont typeface="+mj-lt"/>
              <a:buAutoNum type="arabicPeriod"/>
            </a:pPr>
            <a:r>
              <a:rPr lang="zh-CN" altLang="en-US" sz="1400" dirty="0"/>
              <a:t>上市公司具有一定的资金储备</a:t>
            </a:r>
          </a:p>
          <a:p>
            <a:pPr marL="342900" indent="-342900">
              <a:buFont typeface="+mj-lt"/>
              <a:buAutoNum type="arabicPeriod"/>
            </a:pPr>
            <a:r>
              <a:rPr lang="zh-CN" altLang="en-US" sz="1400" dirty="0"/>
              <a:t>传统行业希望实现转型升级，新兴行业希望实现产业链的完整布局，上市公司希望实现外延式扩张</a:t>
            </a:r>
          </a:p>
          <a:p>
            <a:pPr marL="342900" indent="-342900">
              <a:buFont typeface="+mj-lt"/>
              <a:buAutoNum type="arabicPeriod"/>
            </a:pPr>
            <a:r>
              <a:rPr lang="zh-CN" altLang="en-US" sz="1400" dirty="0"/>
              <a:t>传统 PRE-IPO 投资失落， PE 亟须寻找新的投资方式</a:t>
            </a:r>
          </a:p>
        </p:txBody>
      </p:sp>
    </p:spTree>
    <p:extLst>
      <p:ext uri="{BB962C8B-B14F-4D97-AF65-F5344CB8AC3E}">
        <p14:creationId xmlns="" xmlns:p14="http://schemas.microsoft.com/office/powerpoint/2010/main" val="1723933372"/>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85317" y="-533594"/>
            <a:ext cx="4821998" cy="6255694"/>
            <a:chOff x="-420688" y="-312738"/>
            <a:chExt cx="8701089" cy="8296275"/>
          </a:xfrm>
          <a:solidFill>
            <a:srgbClr val="6ED5E0"/>
          </a:solidFill>
        </p:grpSpPr>
        <p:grpSp>
          <p:nvGrpSpPr>
            <p:cNvPr id="11" name="Group 205"/>
            <p:cNvGrpSpPr/>
            <p:nvPr/>
          </p:nvGrpSpPr>
          <p:grpSpPr bwMode="auto">
            <a:xfrm>
              <a:off x="-420688" y="-312738"/>
              <a:ext cx="8701089" cy="8296275"/>
              <a:chOff x="-265" y="-197"/>
              <a:chExt cx="5481" cy="5226"/>
            </a:xfrm>
            <a:grpFill/>
          </p:grpSpPr>
          <p:sp>
            <p:nvSpPr>
              <p:cNvPr id="37" name="Line 5"/>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Line 6"/>
              <p:cNvSpPr>
                <a:spLocks noChangeShapeType="1"/>
              </p:cNvSpPr>
              <p:nvPr/>
            </p:nvSpPr>
            <p:spPr bwMode="auto">
              <a:xfrm>
                <a:off x="2289" y="114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7"/>
              <p:cNvSpPr/>
              <p:nvPr/>
            </p:nvSpPr>
            <p:spPr bwMode="auto">
              <a:xfrm>
                <a:off x="2229" y="1108"/>
                <a:ext cx="23" cy="10"/>
              </a:xfrm>
              <a:custGeom>
                <a:avLst/>
                <a:gdLst>
                  <a:gd name="T0" fmla="*/ 5 w 5"/>
                  <a:gd name="T1" fmla="*/ 1 h 2"/>
                  <a:gd name="T2" fmla="*/ 2 w 5"/>
                  <a:gd name="T3" fmla="*/ 0 h 2"/>
                  <a:gd name="T4" fmla="*/ 5 w 5"/>
                  <a:gd name="T5" fmla="*/ 1 h 2"/>
                </a:gdLst>
                <a:ahLst/>
                <a:cxnLst>
                  <a:cxn ang="0">
                    <a:pos x="T0" y="T1"/>
                  </a:cxn>
                  <a:cxn ang="0">
                    <a:pos x="T2" y="T3"/>
                  </a:cxn>
                  <a:cxn ang="0">
                    <a:pos x="T4" y="T5"/>
                  </a:cxn>
                </a:cxnLst>
                <a:rect l="0" t="0" r="r" b="b"/>
                <a:pathLst>
                  <a:path w="5" h="2">
                    <a:moveTo>
                      <a:pt x="5" y="1"/>
                    </a:moveTo>
                    <a:cubicBezTo>
                      <a:pt x="5" y="0"/>
                      <a:pt x="2" y="0"/>
                      <a:pt x="2" y="0"/>
                    </a:cubicBezTo>
                    <a:cubicBezTo>
                      <a:pt x="0" y="1"/>
                      <a:pt x="5" y="2"/>
                      <a:pt x="5"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8"/>
              <p:cNvSpPr/>
              <p:nvPr/>
            </p:nvSpPr>
            <p:spPr bwMode="auto">
              <a:xfrm>
                <a:off x="4252" y="3099"/>
                <a:ext cx="139" cy="144"/>
              </a:xfrm>
              <a:custGeom>
                <a:avLst/>
                <a:gdLst>
                  <a:gd name="T0" fmla="*/ 19 w 30"/>
                  <a:gd name="T1" fmla="*/ 22 h 31"/>
                  <a:gd name="T2" fmla="*/ 24 w 30"/>
                  <a:gd name="T3" fmla="*/ 29 h 31"/>
                  <a:gd name="T4" fmla="*/ 23 w 30"/>
                  <a:gd name="T5" fmla="*/ 27 h 31"/>
                  <a:gd name="T6" fmla="*/ 27 w 30"/>
                  <a:gd name="T7" fmla="*/ 28 h 31"/>
                  <a:gd name="T8" fmla="*/ 14 w 30"/>
                  <a:gd name="T9" fmla="*/ 11 h 31"/>
                  <a:gd name="T10" fmla="*/ 0 w 30"/>
                  <a:gd name="T11" fmla="*/ 0 h 31"/>
                  <a:gd name="T12" fmla="*/ 19 w 30"/>
                  <a:gd name="T13" fmla="*/ 22 h 31"/>
                </a:gdLst>
                <a:ahLst/>
                <a:cxnLst>
                  <a:cxn ang="0">
                    <a:pos x="T0" y="T1"/>
                  </a:cxn>
                  <a:cxn ang="0">
                    <a:pos x="T2" y="T3"/>
                  </a:cxn>
                  <a:cxn ang="0">
                    <a:pos x="T4" y="T5"/>
                  </a:cxn>
                  <a:cxn ang="0">
                    <a:pos x="T6" y="T7"/>
                  </a:cxn>
                  <a:cxn ang="0">
                    <a:pos x="T8" y="T9"/>
                  </a:cxn>
                  <a:cxn ang="0">
                    <a:pos x="T10" y="T11"/>
                  </a:cxn>
                  <a:cxn ang="0">
                    <a:pos x="T12" y="T13"/>
                  </a:cxn>
                </a:cxnLst>
                <a:rect l="0" t="0" r="r" b="b"/>
                <a:pathLst>
                  <a:path w="30" h="31">
                    <a:moveTo>
                      <a:pt x="19" y="22"/>
                    </a:moveTo>
                    <a:cubicBezTo>
                      <a:pt x="19" y="28"/>
                      <a:pt x="19" y="28"/>
                      <a:pt x="24" y="29"/>
                    </a:cubicBezTo>
                    <a:cubicBezTo>
                      <a:pt x="23" y="29"/>
                      <a:pt x="22" y="27"/>
                      <a:pt x="23" y="27"/>
                    </a:cubicBezTo>
                    <a:cubicBezTo>
                      <a:pt x="23" y="27"/>
                      <a:pt x="27" y="31"/>
                      <a:pt x="27" y="28"/>
                    </a:cubicBezTo>
                    <a:cubicBezTo>
                      <a:pt x="30" y="20"/>
                      <a:pt x="20" y="16"/>
                      <a:pt x="14" y="11"/>
                    </a:cubicBezTo>
                    <a:cubicBezTo>
                      <a:pt x="9" y="7"/>
                      <a:pt x="5" y="0"/>
                      <a:pt x="0" y="0"/>
                    </a:cubicBezTo>
                    <a:cubicBezTo>
                      <a:pt x="9" y="8"/>
                      <a:pt x="13" y="16"/>
                      <a:pt x="19" y="2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9"/>
              <p:cNvSpPr/>
              <p:nvPr/>
            </p:nvSpPr>
            <p:spPr bwMode="auto">
              <a:xfrm>
                <a:off x="4464" y="3295"/>
                <a:ext cx="88" cy="93"/>
              </a:xfrm>
              <a:custGeom>
                <a:avLst/>
                <a:gdLst>
                  <a:gd name="T0" fmla="*/ 18 w 19"/>
                  <a:gd name="T1" fmla="*/ 20 h 20"/>
                  <a:gd name="T2" fmla="*/ 19 w 19"/>
                  <a:gd name="T3" fmla="*/ 19 h 20"/>
                  <a:gd name="T4" fmla="*/ 0 w 19"/>
                  <a:gd name="T5" fmla="*/ 0 h 20"/>
                  <a:gd name="T6" fmla="*/ 18 w 19"/>
                  <a:gd name="T7" fmla="*/ 20 h 20"/>
                </a:gdLst>
                <a:ahLst/>
                <a:cxnLst>
                  <a:cxn ang="0">
                    <a:pos x="T0" y="T1"/>
                  </a:cxn>
                  <a:cxn ang="0">
                    <a:pos x="T2" y="T3"/>
                  </a:cxn>
                  <a:cxn ang="0">
                    <a:pos x="T4" y="T5"/>
                  </a:cxn>
                  <a:cxn ang="0">
                    <a:pos x="T6" y="T7"/>
                  </a:cxn>
                </a:cxnLst>
                <a:rect l="0" t="0" r="r" b="b"/>
                <a:pathLst>
                  <a:path w="19" h="20">
                    <a:moveTo>
                      <a:pt x="18" y="20"/>
                    </a:moveTo>
                    <a:cubicBezTo>
                      <a:pt x="17" y="19"/>
                      <a:pt x="18" y="19"/>
                      <a:pt x="19" y="19"/>
                    </a:cubicBezTo>
                    <a:cubicBezTo>
                      <a:pt x="17" y="12"/>
                      <a:pt x="7" y="3"/>
                      <a:pt x="0" y="0"/>
                    </a:cubicBezTo>
                    <a:cubicBezTo>
                      <a:pt x="5" y="6"/>
                      <a:pt x="10" y="19"/>
                      <a:pt x="18" y="2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
              <p:cNvSpPr/>
              <p:nvPr/>
            </p:nvSpPr>
            <p:spPr bwMode="auto">
              <a:xfrm>
                <a:off x="2399" y="1271"/>
                <a:ext cx="46" cy="52"/>
              </a:xfrm>
              <a:custGeom>
                <a:avLst/>
                <a:gdLst>
                  <a:gd name="T0" fmla="*/ 10 w 10"/>
                  <a:gd name="T1" fmla="*/ 11 h 11"/>
                  <a:gd name="T2" fmla="*/ 0 w 10"/>
                  <a:gd name="T3" fmla="*/ 2 h 11"/>
                  <a:gd name="T4" fmla="*/ 10 w 10"/>
                  <a:gd name="T5" fmla="*/ 11 h 11"/>
                </a:gdLst>
                <a:ahLst/>
                <a:cxnLst>
                  <a:cxn ang="0">
                    <a:pos x="T0" y="T1"/>
                  </a:cxn>
                  <a:cxn ang="0">
                    <a:pos x="T2" y="T3"/>
                  </a:cxn>
                  <a:cxn ang="0">
                    <a:pos x="T4" y="T5"/>
                  </a:cxn>
                </a:cxnLst>
                <a:rect l="0" t="0" r="r" b="b"/>
                <a:pathLst>
                  <a:path w="10" h="11">
                    <a:moveTo>
                      <a:pt x="10" y="11"/>
                    </a:moveTo>
                    <a:cubicBezTo>
                      <a:pt x="8" y="9"/>
                      <a:pt x="5" y="0"/>
                      <a:pt x="0" y="2"/>
                    </a:cubicBezTo>
                    <a:cubicBezTo>
                      <a:pt x="1" y="3"/>
                      <a:pt x="5" y="11"/>
                      <a:pt x="10" y="1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1"/>
              <p:cNvSpPr/>
              <p:nvPr/>
            </p:nvSpPr>
            <p:spPr bwMode="auto">
              <a:xfrm>
                <a:off x="4123" y="2973"/>
                <a:ext cx="60" cy="70"/>
              </a:xfrm>
              <a:custGeom>
                <a:avLst/>
                <a:gdLst>
                  <a:gd name="T0" fmla="*/ 10 w 13"/>
                  <a:gd name="T1" fmla="*/ 13 h 15"/>
                  <a:gd name="T2" fmla="*/ 13 w 13"/>
                  <a:gd name="T3" fmla="*/ 12 h 15"/>
                  <a:gd name="T4" fmla="*/ 0 w 13"/>
                  <a:gd name="T5" fmla="*/ 2 h 15"/>
                  <a:gd name="T6" fmla="*/ 10 w 13"/>
                  <a:gd name="T7" fmla="*/ 13 h 15"/>
                </a:gdLst>
                <a:ahLst/>
                <a:cxnLst>
                  <a:cxn ang="0">
                    <a:pos x="T0" y="T1"/>
                  </a:cxn>
                  <a:cxn ang="0">
                    <a:pos x="T2" y="T3"/>
                  </a:cxn>
                  <a:cxn ang="0">
                    <a:pos x="T4" y="T5"/>
                  </a:cxn>
                  <a:cxn ang="0">
                    <a:pos x="T6" y="T7"/>
                  </a:cxn>
                </a:cxnLst>
                <a:rect l="0" t="0" r="r" b="b"/>
                <a:pathLst>
                  <a:path w="13" h="15">
                    <a:moveTo>
                      <a:pt x="10" y="13"/>
                    </a:moveTo>
                    <a:cubicBezTo>
                      <a:pt x="8" y="9"/>
                      <a:pt x="12" y="15"/>
                      <a:pt x="13" y="12"/>
                    </a:cubicBezTo>
                    <a:cubicBezTo>
                      <a:pt x="9" y="7"/>
                      <a:pt x="8" y="0"/>
                      <a:pt x="0" y="2"/>
                    </a:cubicBezTo>
                    <a:cubicBezTo>
                      <a:pt x="3" y="5"/>
                      <a:pt x="5" y="12"/>
                      <a:pt x="10" y="1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
              <p:cNvSpPr/>
              <p:nvPr/>
            </p:nvSpPr>
            <p:spPr bwMode="auto">
              <a:xfrm>
                <a:off x="2376" y="1248"/>
                <a:ext cx="23" cy="33"/>
              </a:xfrm>
              <a:custGeom>
                <a:avLst/>
                <a:gdLst>
                  <a:gd name="T0" fmla="*/ 5 w 5"/>
                  <a:gd name="T1" fmla="*/ 5 h 7"/>
                  <a:gd name="T2" fmla="*/ 0 w 5"/>
                  <a:gd name="T3" fmla="*/ 2 h 7"/>
                  <a:gd name="T4" fmla="*/ 5 w 5"/>
                  <a:gd name="T5" fmla="*/ 5 h 7"/>
                </a:gdLst>
                <a:ahLst/>
                <a:cxnLst>
                  <a:cxn ang="0">
                    <a:pos x="T0" y="T1"/>
                  </a:cxn>
                  <a:cxn ang="0">
                    <a:pos x="T2" y="T3"/>
                  </a:cxn>
                  <a:cxn ang="0">
                    <a:pos x="T4" y="T5"/>
                  </a:cxn>
                </a:cxnLst>
                <a:rect l="0" t="0" r="r" b="b"/>
                <a:pathLst>
                  <a:path w="5" h="7">
                    <a:moveTo>
                      <a:pt x="5" y="5"/>
                    </a:moveTo>
                    <a:cubicBezTo>
                      <a:pt x="3" y="4"/>
                      <a:pt x="1" y="0"/>
                      <a:pt x="0" y="2"/>
                    </a:cubicBezTo>
                    <a:cubicBezTo>
                      <a:pt x="1" y="3"/>
                      <a:pt x="3" y="7"/>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
              <p:cNvSpPr/>
              <p:nvPr/>
            </p:nvSpPr>
            <p:spPr bwMode="auto">
              <a:xfrm>
                <a:off x="2473" y="1360"/>
                <a:ext cx="249" cy="275"/>
              </a:xfrm>
              <a:custGeom>
                <a:avLst/>
                <a:gdLst>
                  <a:gd name="T0" fmla="*/ 13 w 54"/>
                  <a:gd name="T1" fmla="*/ 29 h 59"/>
                  <a:gd name="T2" fmla="*/ 26 w 54"/>
                  <a:gd name="T3" fmla="*/ 40 h 59"/>
                  <a:gd name="T4" fmla="*/ 24 w 54"/>
                  <a:gd name="T5" fmla="*/ 33 h 59"/>
                  <a:gd name="T6" fmla="*/ 26 w 54"/>
                  <a:gd name="T7" fmla="*/ 31 h 59"/>
                  <a:gd name="T8" fmla="*/ 38 w 54"/>
                  <a:gd name="T9" fmla="*/ 54 h 59"/>
                  <a:gd name="T10" fmla="*/ 43 w 54"/>
                  <a:gd name="T11" fmla="*/ 58 h 59"/>
                  <a:gd name="T12" fmla="*/ 47 w 54"/>
                  <a:gd name="T13" fmla="*/ 59 h 59"/>
                  <a:gd name="T14" fmla="*/ 30 w 54"/>
                  <a:gd name="T15" fmla="*/ 32 h 59"/>
                  <a:gd name="T16" fmla="*/ 27 w 54"/>
                  <a:gd name="T17" fmla="*/ 26 h 59"/>
                  <a:gd name="T18" fmla="*/ 0 w 54"/>
                  <a:gd name="T19" fmla="*/ 0 h 59"/>
                  <a:gd name="T20" fmla="*/ 13 w 54"/>
                  <a:gd name="T21"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 h="59">
                    <a:moveTo>
                      <a:pt x="13" y="29"/>
                    </a:moveTo>
                    <a:cubicBezTo>
                      <a:pt x="17" y="33"/>
                      <a:pt x="21" y="38"/>
                      <a:pt x="26" y="40"/>
                    </a:cubicBezTo>
                    <a:cubicBezTo>
                      <a:pt x="26" y="38"/>
                      <a:pt x="23" y="35"/>
                      <a:pt x="24" y="33"/>
                    </a:cubicBezTo>
                    <a:cubicBezTo>
                      <a:pt x="25" y="34"/>
                      <a:pt x="26" y="32"/>
                      <a:pt x="26" y="31"/>
                    </a:cubicBezTo>
                    <a:cubicBezTo>
                      <a:pt x="35" y="39"/>
                      <a:pt x="41" y="46"/>
                      <a:pt x="38" y="54"/>
                    </a:cubicBezTo>
                    <a:cubicBezTo>
                      <a:pt x="39" y="55"/>
                      <a:pt x="41" y="59"/>
                      <a:pt x="43" y="58"/>
                    </a:cubicBezTo>
                    <a:cubicBezTo>
                      <a:pt x="39" y="53"/>
                      <a:pt x="46" y="56"/>
                      <a:pt x="47" y="59"/>
                    </a:cubicBezTo>
                    <a:cubicBezTo>
                      <a:pt x="54" y="47"/>
                      <a:pt x="38" y="41"/>
                      <a:pt x="30" y="32"/>
                    </a:cubicBezTo>
                    <a:cubicBezTo>
                      <a:pt x="29" y="31"/>
                      <a:pt x="28" y="28"/>
                      <a:pt x="27" y="26"/>
                    </a:cubicBezTo>
                    <a:cubicBezTo>
                      <a:pt x="21" y="17"/>
                      <a:pt x="7" y="4"/>
                      <a:pt x="0" y="0"/>
                    </a:cubicBezTo>
                    <a:cubicBezTo>
                      <a:pt x="4" y="8"/>
                      <a:pt x="24" y="28"/>
                      <a:pt x="13" y="2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2634" y="1514"/>
                <a:ext cx="19" cy="18"/>
              </a:xfrm>
              <a:custGeom>
                <a:avLst/>
                <a:gdLst>
                  <a:gd name="T0" fmla="*/ 4 w 4"/>
                  <a:gd name="T1" fmla="*/ 3 h 4"/>
                  <a:gd name="T2" fmla="*/ 0 w 4"/>
                  <a:gd name="T3" fmla="*/ 1 h 4"/>
                  <a:gd name="T4" fmla="*/ 4 w 4"/>
                  <a:gd name="T5" fmla="*/ 3 h 4"/>
                </a:gdLst>
                <a:ahLst/>
                <a:cxnLst>
                  <a:cxn ang="0">
                    <a:pos x="T0" y="T1"/>
                  </a:cxn>
                  <a:cxn ang="0">
                    <a:pos x="T2" y="T3"/>
                  </a:cxn>
                  <a:cxn ang="0">
                    <a:pos x="T4" y="T5"/>
                  </a:cxn>
                </a:cxnLst>
                <a:rect l="0" t="0" r="r" b="b"/>
                <a:pathLst>
                  <a:path w="4" h="4">
                    <a:moveTo>
                      <a:pt x="4" y="3"/>
                    </a:moveTo>
                    <a:cubicBezTo>
                      <a:pt x="3" y="2"/>
                      <a:pt x="1" y="0"/>
                      <a:pt x="0" y="1"/>
                    </a:cubicBezTo>
                    <a:cubicBezTo>
                      <a:pt x="1" y="2"/>
                      <a:pt x="3" y="4"/>
                      <a:pt x="4"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5"/>
              <p:cNvSpPr/>
              <p:nvPr/>
            </p:nvSpPr>
            <p:spPr bwMode="auto">
              <a:xfrm>
                <a:off x="3994" y="2884"/>
                <a:ext cx="88" cy="84"/>
              </a:xfrm>
              <a:custGeom>
                <a:avLst/>
                <a:gdLst>
                  <a:gd name="T0" fmla="*/ 14 w 19"/>
                  <a:gd name="T1" fmla="*/ 18 h 18"/>
                  <a:gd name="T2" fmla="*/ 19 w 19"/>
                  <a:gd name="T3" fmla="*/ 13 h 18"/>
                  <a:gd name="T4" fmla="*/ 0 w 19"/>
                  <a:gd name="T5" fmla="*/ 0 h 18"/>
                  <a:gd name="T6" fmla="*/ 14 w 19"/>
                  <a:gd name="T7" fmla="*/ 18 h 18"/>
                </a:gdLst>
                <a:ahLst/>
                <a:cxnLst>
                  <a:cxn ang="0">
                    <a:pos x="T0" y="T1"/>
                  </a:cxn>
                  <a:cxn ang="0">
                    <a:pos x="T2" y="T3"/>
                  </a:cxn>
                  <a:cxn ang="0">
                    <a:pos x="T4" y="T5"/>
                  </a:cxn>
                  <a:cxn ang="0">
                    <a:pos x="T6" y="T7"/>
                  </a:cxn>
                </a:cxnLst>
                <a:rect l="0" t="0" r="r" b="b"/>
                <a:pathLst>
                  <a:path w="19" h="18">
                    <a:moveTo>
                      <a:pt x="14" y="18"/>
                    </a:moveTo>
                    <a:cubicBezTo>
                      <a:pt x="15" y="13"/>
                      <a:pt x="15" y="16"/>
                      <a:pt x="19" y="13"/>
                    </a:cubicBezTo>
                    <a:cubicBezTo>
                      <a:pt x="16" y="6"/>
                      <a:pt x="7" y="1"/>
                      <a:pt x="0" y="0"/>
                    </a:cubicBezTo>
                    <a:cubicBezTo>
                      <a:pt x="6" y="6"/>
                      <a:pt x="7" y="12"/>
                      <a:pt x="14" y="1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Line 16"/>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Line 17"/>
              <p:cNvSpPr>
                <a:spLocks noChangeShapeType="1"/>
              </p:cNvSpPr>
              <p:nvPr/>
            </p:nvSpPr>
            <p:spPr bwMode="auto">
              <a:xfrm>
                <a:off x="4584" y="3453"/>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8"/>
              <p:cNvSpPr/>
              <p:nvPr/>
            </p:nvSpPr>
            <p:spPr bwMode="auto">
              <a:xfrm>
                <a:off x="3543" y="2455"/>
                <a:ext cx="32" cy="33"/>
              </a:xfrm>
              <a:custGeom>
                <a:avLst/>
                <a:gdLst>
                  <a:gd name="T0" fmla="*/ 7 w 7"/>
                  <a:gd name="T1" fmla="*/ 6 h 7"/>
                  <a:gd name="T2" fmla="*/ 0 w 7"/>
                  <a:gd name="T3" fmla="*/ 1 h 7"/>
                  <a:gd name="T4" fmla="*/ 7 w 7"/>
                  <a:gd name="T5" fmla="*/ 6 h 7"/>
                </a:gdLst>
                <a:ahLst/>
                <a:cxnLst>
                  <a:cxn ang="0">
                    <a:pos x="T0" y="T1"/>
                  </a:cxn>
                  <a:cxn ang="0">
                    <a:pos x="T2" y="T3"/>
                  </a:cxn>
                  <a:cxn ang="0">
                    <a:pos x="T4" y="T5"/>
                  </a:cxn>
                </a:cxnLst>
                <a:rect l="0" t="0" r="r" b="b"/>
                <a:pathLst>
                  <a:path w="7" h="7">
                    <a:moveTo>
                      <a:pt x="7" y="6"/>
                    </a:moveTo>
                    <a:cubicBezTo>
                      <a:pt x="3" y="4"/>
                      <a:pt x="4" y="0"/>
                      <a:pt x="0" y="1"/>
                    </a:cubicBezTo>
                    <a:cubicBezTo>
                      <a:pt x="1" y="4"/>
                      <a:pt x="4" y="7"/>
                      <a:pt x="7"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9"/>
              <p:cNvSpPr/>
              <p:nvPr/>
            </p:nvSpPr>
            <p:spPr bwMode="auto">
              <a:xfrm>
                <a:off x="4409" y="3299"/>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3" y="4"/>
                      <a:pt x="4" y="0"/>
                      <a:pt x="0" y="2"/>
                    </a:cubicBezTo>
                    <a:cubicBezTo>
                      <a:pt x="2" y="3"/>
                      <a:pt x="4" y="8"/>
                      <a:pt x="6" y="6"/>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0"/>
              <p:cNvSpPr/>
              <p:nvPr/>
            </p:nvSpPr>
            <p:spPr bwMode="auto">
              <a:xfrm>
                <a:off x="4391" y="3318"/>
                <a:ext cx="184" cy="163"/>
              </a:xfrm>
              <a:custGeom>
                <a:avLst/>
                <a:gdLst>
                  <a:gd name="T0" fmla="*/ 9 w 40"/>
                  <a:gd name="T1" fmla="*/ 9 h 35"/>
                  <a:gd name="T2" fmla="*/ 6 w 40"/>
                  <a:gd name="T3" fmla="*/ 10 h 35"/>
                  <a:gd name="T4" fmla="*/ 14 w 40"/>
                  <a:gd name="T5" fmla="*/ 16 h 35"/>
                  <a:gd name="T6" fmla="*/ 10 w 40"/>
                  <a:gd name="T7" fmla="*/ 10 h 35"/>
                  <a:gd name="T8" fmla="*/ 40 w 40"/>
                  <a:gd name="T9" fmla="*/ 35 h 35"/>
                  <a:gd name="T10" fmla="*/ 0 w 40"/>
                  <a:gd name="T11" fmla="*/ 0 h 35"/>
                  <a:gd name="T12" fmla="*/ 9 w 40"/>
                  <a:gd name="T13" fmla="*/ 9 h 35"/>
                </a:gdLst>
                <a:ahLst/>
                <a:cxnLst>
                  <a:cxn ang="0">
                    <a:pos x="T0" y="T1"/>
                  </a:cxn>
                  <a:cxn ang="0">
                    <a:pos x="T2" y="T3"/>
                  </a:cxn>
                  <a:cxn ang="0">
                    <a:pos x="T4" y="T5"/>
                  </a:cxn>
                  <a:cxn ang="0">
                    <a:pos x="T6" y="T7"/>
                  </a:cxn>
                  <a:cxn ang="0">
                    <a:pos x="T8" y="T9"/>
                  </a:cxn>
                  <a:cxn ang="0">
                    <a:pos x="T10" y="T11"/>
                  </a:cxn>
                  <a:cxn ang="0">
                    <a:pos x="T12" y="T13"/>
                  </a:cxn>
                </a:cxnLst>
                <a:rect l="0" t="0" r="r" b="b"/>
                <a:pathLst>
                  <a:path w="40" h="35">
                    <a:moveTo>
                      <a:pt x="9" y="9"/>
                    </a:moveTo>
                    <a:cubicBezTo>
                      <a:pt x="8" y="10"/>
                      <a:pt x="7" y="9"/>
                      <a:pt x="6" y="10"/>
                    </a:cubicBezTo>
                    <a:cubicBezTo>
                      <a:pt x="9" y="12"/>
                      <a:pt x="11" y="17"/>
                      <a:pt x="14" y="16"/>
                    </a:cubicBezTo>
                    <a:cubicBezTo>
                      <a:pt x="12" y="14"/>
                      <a:pt x="10" y="12"/>
                      <a:pt x="10" y="10"/>
                    </a:cubicBezTo>
                    <a:cubicBezTo>
                      <a:pt x="21" y="17"/>
                      <a:pt x="29" y="30"/>
                      <a:pt x="40" y="35"/>
                    </a:cubicBezTo>
                    <a:cubicBezTo>
                      <a:pt x="30" y="21"/>
                      <a:pt x="13" y="10"/>
                      <a:pt x="0" y="0"/>
                    </a:cubicBezTo>
                    <a:cubicBezTo>
                      <a:pt x="1" y="4"/>
                      <a:pt x="6" y="4"/>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1"/>
              <p:cNvSpPr/>
              <p:nvPr/>
            </p:nvSpPr>
            <p:spPr bwMode="auto">
              <a:xfrm>
                <a:off x="3284" y="2227"/>
                <a:ext cx="37" cy="37"/>
              </a:xfrm>
              <a:custGeom>
                <a:avLst/>
                <a:gdLst>
                  <a:gd name="T0" fmla="*/ 8 w 8"/>
                  <a:gd name="T1" fmla="*/ 7 h 8"/>
                  <a:gd name="T2" fmla="*/ 0 w 8"/>
                  <a:gd name="T3" fmla="*/ 1 h 8"/>
                  <a:gd name="T4" fmla="*/ 8 w 8"/>
                  <a:gd name="T5" fmla="*/ 7 h 8"/>
                </a:gdLst>
                <a:ahLst/>
                <a:cxnLst>
                  <a:cxn ang="0">
                    <a:pos x="T0" y="T1"/>
                  </a:cxn>
                  <a:cxn ang="0">
                    <a:pos x="T2" y="T3"/>
                  </a:cxn>
                  <a:cxn ang="0">
                    <a:pos x="T4" y="T5"/>
                  </a:cxn>
                </a:cxnLst>
                <a:rect l="0" t="0" r="r" b="b"/>
                <a:pathLst>
                  <a:path w="8" h="8">
                    <a:moveTo>
                      <a:pt x="8" y="7"/>
                    </a:moveTo>
                    <a:cubicBezTo>
                      <a:pt x="6" y="4"/>
                      <a:pt x="4" y="0"/>
                      <a:pt x="0" y="1"/>
                    </a:cubicBezTo>
                    <a:cubicBezTo>
                      <a:pt x="3" y="4"/>
                      <a:pt x="4" y="8"/>
                      <a:pt x="8"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
              <p:cNvSpPr/>
              <p:nvPr/>
            </p:nvSpPr>
            <p:spPr bwMode="auto">
              <a:xfrm>
                <a:off x="4040" y="2973"/>
                <a:ext cx="28" cy="23"/>
              </a:xfrm>
              <a:custGeom>
                <a:avLst/>
                <a:gdLst>
                  <a:gd name="T0" fmla="*/ 6 w 6"/>
                  <a:gd name="T1" fmla="*/ 4 h 5"/>
                  <a:gd name="T2" fmla="*/ 0 w 6"/>
                  <a:gd name="T3" fmla="*/ 1 h 5"/>
                  <a:gd name="T4" fmla="*/ 6 w 6"/>
                  <a:gd name="T5" fmla="*/ 4 h 5"/>
                </a:gdLst>
                <a:ahLst/>
                <a:cxnLst>
                  <a:cxn ang="0">
                    <a:pos x="T0" y="T1"/>
                  </a:cxn>
                  <a:cxn ang="0">
                    <a:pos x="T2" y="T3"/>
                  </a:cxn>
                  <a:cxn ang="0">
                    <a:pos x="T4" y="T5"/>
                  </a:cxn>
                </a:cxnLst>
                <a:rect l="0" t="0" r="r" b="b"/>
                <a:pathLst>
                  <a:path w="6" h="5">
                    <a:moveTo>
                      <a:pt x="6" y="4"/>
                    </a:moveTo>
                    <a:cubicBezTo>
                      <a:pt x="6" y="0"/>
                      <a:pt x="3" y="1"/>
                      <a:pt x="0" y="1"/>
                    </a:cubicBezTo>
                    <a:cubicBezTo>
                      <a:pt x="2" y="3"/>
                      <a:pt x="4" y="5"/>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3"/>
              <p:cNvSpPr/>
              <p:nvPr/>
            </p:nvSpPr>
            <p:spPr bwMode="auto">
              <a:xfrm>
                <a:off x="4234" y="3173"/>
                <a:ext cx="28" cy="28"/>
              </a:xfrm>
              <a:custGeom>
                <a:avLst/>
                <a:gdLst>
                  <a:gd name="T0" fmla="*/ 6 w 6"/>
                  <a:gd name="T1" fmla="*/ 4 h 6"/>
                  <a:gd name="T2" fmla="*/ 0 w 6"/>
                  <a:gd name="T3" fmla="*/ 0 h 6"/>
                  <a:gd name="T4" fmla="*/ 6 w 6"/>
                  <a:gd name="T5" fmla="*/ 4 h 6"/>
                </a:gdLst>
                <a:ahLst/>
                <a:cxnLst>
                  <a:cxn ang="0">
                    <a:pos x="T0" y="T1"/>
                  </a:cxn>
                  <a:cxn ang="0">
                    <a:pos x="T2" y="T3"/>
                  </a:cxn>
                  <a:cxn ang="0">
                    <a:pos x="T4" y="T5"/>
                  </a:cxn>
                </a:cxnLst>
                <a:rect l="0" t="0" r="r" b="b"/>
                <a:pathLst>
                  <a:path w="6" h="6">
                    <a:moveTo>
                      <a:pt x="6" y="4"/>
                    </a:moveTo>
                    <a:cubicBezTo>
                      <a:pt x="5" y="2"/>
                      <a:pt x="3" y="0"/>
                      <a:pt x="0" y="0"/>
                    </a:cubicBezTo>
                    <a:cubicBezTo>
                      <a:pt x="2" y="1"/>
                      <a:pt x="4" y="6"/>
                      <a:pt x="6"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4"/>
              <p:cNvSpPr/>
              <p:nvPr/>
            </p:nvSpPr>
            <p:spPr bwMode="auto">
              <a:xfrm>
                <a:off x="2353" y="1318"/>
                <a:ext cx="37" cy="51"/>
              </a:xfrm>
              <a:custGeom>
                <a:avLst/>
                <a:gdLst>
                  <a:gd name="T0" fmla="*/ 7 w 8"/>
                  <a:gd name="T1" fmla="*/ 10 h 11"/>
                  <a:gd name="T2" fmla="*/ 0 w 8"/>
                  <a:gd name="T3" fmla="*/ 3 h 11"/>
                  <a:gd name="T4" fmla="*/ 7 w 8"/>
                  <a:gd name="T5" fmla="*/ 10 h 11"/>
                </a:gdLst>
                <a:ahLst/>
                <a:cxnLst>
                  <a:cxn ang="0">
                    <a:pos x="T0" y="T1"/>
                  </a:cxn>
                  <a:cxn ang="0">
                    <a:pos x="T2" y="T3"/>
                  </a:cxn>
                  <a:cxn ang="0">
                    <a:pos x="T4" y="T5"/>
                  </a:cxn>
                </a:cxnLst>
                <a:rect l="0" t="0" r="r" b="b"/>
                <a:pathLst>
                  <a:path w="8" h="11">
                    <a:moveTo>
                      <a:pt x="7" y="10"/>
                    </a:moveTo>
                    <a:cubicBezTo>
                      <a:pt x="8" y="8"/>
                      <a:pt x="0" y="0"/>
                      <a:pt x="0" y="3"/>
                    </a:cubicBezTo>
                    <a:cubicBezTo>
                      <a:pt x="4" y="5"/>
                      <a:pt x="3" y="11"/>
                      <a:pt x="7" y="1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5"/>
              <p:cNvSpPr/>
              <p:nvPr/>
            </p:nvSpPr>
            <p:spPr bwMode="auto">
              <a:xfrm>
                <a:off x="4114" y="3052"/>
                <a:ext cx="115" cy="107"/>
              </a:xfrm>
              <a:custGeom>
                <a:avLst/>
                <a:gdLst>
                  <a:gd name="T0" fmla="*/ 25 w 25"/>
                  <a:gd name="T1" fmla="*/ 23 h 23"/>
                  <a:gd name="T2" fmla="*/ 0 w 25"/>
                  <a:gd name="T3" fmla="*/ 0 h 23"/>
                  <a:gd name="T4" fmla="*/ 25 w 25"/>
                  <a:gd name="T5" fmla="*/ 23 h 23"/>
                </a:gdLst>
                <a:ahLst/>
                <a:cxnLst>
                  <a:cxn ang="0">
                    <a:pos x="T0" y="T1"/>
                  </a:cxn>
                  <a:cxn ang="0">
                    <a:pos x="T2" y="T3"/>
                  </a:cxn>
                  <a:cxn ang="0">
                    <a:pos x="T4" y="T5"/>
                  </a:cxn>
                </a:cxnLst>
                <a:rect l="0" t="0" r="r" b="b"/>
                <a:pathLst>
                  <a:path w="25" h="23">
                    <a:moveTo>
                      <a:pt x="25" y="23"/>
                    </a:moveTo>
                    <a:cubicBezTo>
                      <a:pt x="16" y="16"/>
                      <a:pt x="8" y="5"/>
                      <a:pt x="0" y="0"/>
                    </a:cubicBezTo>
                    <a:cubicBezTo>
                      <a:pt x="7" y="8"/>
                      <a:pt x="17" y="19"/>
                      <a:pt x="25" y="2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Line 26"/>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27"/>
              <p:cNvSpPr>
                <a:spLocks noChangeShapeType="1"/>
              </p:cNvSpPr>
              <p:nvPr/>
            </p:nvSpPr>
            <p:spPr bwMode="auto">
              <a:xfrm>
                <a:off x="4285" y="3215"/>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Line 28"/>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29"/>
              <p:cNvSpPr>
                <a:spLocks noChangeShapeType="1"/>
              </p:cNvSpPr>
              <p:nvPr/>
            </p:nvSpPr>
            <p:spPr bwMode="auto">
              <a:xfrm>
                <a:off x="4303" y="323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Line 30"/>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31"/>
              <p:cNvSpPr>
                <a:spLocks noChangeShapeType="1"/>
              </p:cNvSpPr>
              <p:nvPr/>
            </p:nvSpPr>
            <p:spPr bwMode="auto">
              <a:xfrm>
                <a:off x="4262" y="3211"/>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2"/>
              <p:cNvSpPr/>
              <p:nvPr/>
            </p:nvSpPr>
            <p:spPr bwMode="auto">
              <a:xfrm>
                <a:off x="2123" y="1132"/>
                <a:ext cx="37" cy="28"/>
              </a:xfrm>
              <a:custGeom>
                <a:avLst/>
                <a:gdLst>
                  <a:gd name="T0" fmla="*/ 5 w 8"/>
                  <a:gd name="T1" fmla="*/ 2 h 6"/>
                  <a:gd name="T2" fmla="*/ 0 w 8"/>
                  <a:gd name="T3" fmla="*/ 4 h 6"/>
                  <a:gd name="T4" fmla="*/ 8 w 8"/>
                  <a:gd name="T5" fmla="*/ 6 h 6"/>
                  <a:gd name="T6" fmla="*/ 5 w 8"/>
                  <a:gd name="T7" fmla="*/ 2 h 6"/>
                </a:gdLst>
                <a:ahLst/>
                <a:cxnLst>
                  <a:cxn ang="0">
                    <a:pos x="T0" y="T1"/>
                  </a:cxn>
                  <a:cxn ang="0">
                    <a:pos x="T2" y="T3"/>
                  </a:cxn>
                  <a:cxn ang="0">
                    <a:pos x="T4" y="T5"/>
                  </a:cxn>
                  <a:cxn ang="0">
                    <a:pos x="T6" y="T7"/>
                  </a:cxn>
                </a:cxnLst>
                <a:rect l="0" t="0" r="r" b="b"/>
                <a:pathLst>
                  <a:path w="8" h="6">
                    <a:moveTo>
                      <a:pt x="5" y="2"/>
                    </a:moveTo>
                    <a:cubicBezTo>
                      <a:pt x="3" y="5"/>
                      <a:pt x="2" y="0"/>
                      <a:pt x="0" y="4"/>
                    </a:cubicBezTo>
                    <a:cubicBezTo>
                      <a:pt x="3" y="5"/>
                      <a:pt x="5" y="6"/>
                      <a:pt x="8" y="6"/>
                    </a:cubicBezTo>
                    <a:cubicBezTo>
                      <a:pt x="5" y="5"/>
                      <a:pt x="7" y="3"/>
                      <a:pt x="5"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3"/>
              <p:cNvSpPr/>
              <p:nvPr/>
            </p:nvSpPr>
            <p:spPr bwMode="auto">
              <a:xfrm>
                <a:off x="2150" y="1169"/>
                <a:ext cx="51" cy="33"/>
              </a:xfrm>
              <a:custGeom>
                <a:avLst/>
                <a:gdLst>
                  <a:gd name="T0" fmla="*/ 7 w 11"/>
                  <a:gd name="T1" fmla="*/ 7 h 7"/>
                  <a:gd name="T2" fmla="*/ 3 w 11"/>
                  <a:gd name="T3" fmla="*/ 0 h 7"/>
                  <a:gd name="T4" fmla="*/ 7 w 11"/>
                  <a:gd name="T5" fmla="*/ 7 h 7"/>
                </a:gdLst>
                <a:ahLst/>
                <a:cxnLst>
                  <a:cxn ang="0">
                    <a:pos x="T0" y="T1"/>
                  </a:cxn>
                  <a:cxn ang="0">
                    <a:pos x="T2" y="T3"/>
                  </a:cxn>
                  <a:cxn ang="0">
                    <a:pos x="T4" y="T5"/>
                  </a:cxn>
                </a:cxnLst>
                <a:rect l="0" t="0" r="r" b="b"/>
                <a:pathLst>
                  <a:path w="11" h="7">
                    <a:moveTo>
                      <a:pt x="7" y="7"/>
                    </a:moveTo>
                    <a:cubicBezTo>
                      <a:pt x="11" y="3"/>
                      <a:pt x="6" y="1"/>
                      <a:pt x="3" y="0"/>
                    </a:cubicBezTo>
                    <a:cubicBezTo>
                      <a:pt x="0" y="2"/>
                      <a:pt x="6" y="4"/>
                      <a:pt x="7"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4"/>
              <p:cNvSpPr/>
              <p:nvPr/>
            </p:nvSpPr>
            <p:spPr bwMode="auto">
              <a:xfrm>
                <a:off x="2492" y="1491"/>
                <a:ext cx="64" cy="60"/>
              </a:xfrm>
              <a:custGeom>
                <a:avLst/>
                <a:gdLst>
                  <a:gd name="T0" fmla="*/ 0 w 14"/>
                  <a:gd name="T1" fmla="*/ 0 h 13"/>
                  <a:gd name="T2" fmla="*/ 14 w 14"/>
                  <a:gd name="T3" fmla="*/ 13 h 13"/>
                  <a:gd name="T4" fmla="*/ 0 w 14"/>
                  <a:gd name="T5" fmla="*/ 0 h 13"/>
                </a:gdLst>
                <a:ahLst/>
                <a:cxnLst>
                  <a:cxn ang="0">
                    <a:pos x="T0" y="T1"/>
                  </a:cxn>
                  <a:cxn ang="0">
                    <a:pos x="T2" y="T3"/>
                  </a:cxn>
                  <a:cxn ang="0">
                    <a:pos x="T4" y="T5"/>
                  </a:cxn>
                </a:cxnLst>
                <a:rect l="0" t="0" r="r" b="b"/>
                <a:pathLst>
                  <a:path w="14" h="13">
                    <a:moveTo>
                      <a:pt x="0" y="0"/>
                    </a:moveTo>
                    <a:cubicBezTo>
                      <a:pt x="3" y="4"/>
                      <a:pt x="9" y="12"/>
                      <a:pt x="14" y="13"/>
                    </a:cubicBezTo>
                    <a:cubicBezTo>
                      <a:pt x="7" y="7"/>
                      <a:pt x="6" y="2"/>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5"/>
              <p:cNvSpPr/>
              <p:nvPr/>
            </p:nvSpPr>
            <p:spPr bwMode="auto">
              <a:xfrm>
                <a:off x="3732" y="2726"/>
                <a:ext cx="50" cy="32"/>
              </a:xfrm>
              <a:custGeom>
                <a:avLst/>
                <a:gdLst>
                  <a:gd name="T0" fmla="*/ 11 w 11"/>
                  <a:gd name="T1" fmla="*/ 7 h 7"/>
                  <a:gd name="T2" fmla="*/ 0 w 11"/>
                  <a:gd name="T3" fmla="*/ 0 h 7"/>
                  <a:gd name="T4" fmla="*/ 11 w 11"/>
                  <a:gd name="T5" fmla="*/ 7 h 7"/>
                </a:gdLst>
                <a:ahLst/>
                <a:cxnLst>
                  <a:cxn ang="0">
                    <a:pos x="T0" y="T1"/>
                  </a:cxn>
                  <a:cxn ang="0">
                    <a:pos x="T2" y="T3"/>
                  </a:cxn>
                  <a:cxn ang="0">
                    <a:pos x="T4" y="T5"/>
                  </a:cxn>
                </a:cxnLst>
                <a:rect l="0" t="0" r="r" b="b"/>
                <a:pathLst>
                  <a:path w="11" h="7">
                    <a:moveTo>
                      <a:pt x="11" y="7"/>
                    </a:moveTo>
                    <a:cubicBezTo>
                      <a:pt x="8" y="4"/>
                      <a:pt x="4" y="1"/>
                      <a:pt x="0" y="0"/>
                    </a:cubicBezTo>
                    <a:cubicBezTo>
                      <a:pt x="4" y="3"/>
                      <a:pt x="8" y="7"/>
                      <a:pt x="11"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Line 36"/>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Line 37"/>
              <p:cNvSpPr>
                <a:spLocks noChangeShapeType="1"/>
              </p:cNvSpPr>
              <p:nvPr/>
            </p:nvSpPr>
            <p:spPr bwMode="auto">
              <a:xfrm>
                <a:off x="3727" y="27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8"/>
              <p:cNvSpPr/>
              <p:nvPr/>
            </p:nvSpPr>
            <p:spPr bwMode="auto">
              <a:xfrm>
                <a:off x="4280" y="3276"/>
                <a:ext cx="74" cy="65"/>
              </a:xfrm>
              <a:custGeom>
                <a:avLst/>
                <a:gdLst>
                  <a:gd name="T0" fmla="*/ 16 w 16"/>
                  <a:gd name="T1" fmla="*/ 14 h 14"/>
                  <a:gd name="T2" fmla="*/ 0 w 16"/>
                  <a:gd name="T3" fmla="*/ 0 h 14"/>
                  <a:gd name="T4" fmla="*/ 16 w 16"/>
                  <a:gd name="T5" fmla="*/ 14 h 14"/>
                </a:gdLst>
                <a:ahLst/>
                <a:cxnLst>
                  <a:cxn ang="0">
                    <a:pos x="T0" y="T1"/>
                  </a:cxn>
                  <a:cxn ang="0">
                    <a:pos x="T2" y="T3"/>
                  </a:cxn>
                  <a:cxn ang="0">
                    <a:pos x="T4" y="T5"/>
                  </a:cxn>
                </a:cxnLst>
                <a:rect l="0" t="0" r="r" b="b"/>
                <a:pathLst>
                  <a:path w="16" h="14">
                    <a:moveTo>
                      <a:pt x="16" y="14"/>
                    </a:moveTo>
                    <a:cubicBezTo>
                      <a:pt x="12" y="8"/>
                      <a:pt x="8" y="3"/>
                      <a:pt x="0" y="0"/>
                    </a:cubicBezTo>
                    <a:cubicBezTo>
                      <a:pt x="5" y="5"/>
                      <a:pt x="10" y="12"/>
                      <a:pt x="16" y="1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9"/>
              <p:cNvSpPr/>
              <p:nvPr/>
            </p:nvSpPr>
            <p:spPr bwMode="auto">
              <a:xfrm>
                <a:off x="2003" y="1052"/>
                <a:ext cx="23" cy="28"/>
              </a:xfrm>
              <a:custGeom>
                <a:avLst/>
                <a:gdLst>
                  <a:gd name="T0" fmla="*/ 5 w 5"/>
                  <a:gd name="T1" fmla="*/ 3 h 6"/>
                  <a:gd name="T2" fmla="*/ 0 w 5"/>
                  <a:gd name="T3" fmla="*/ 1 h 6"/>
                  <a:gd name="T4" fmla="*/ 5 w 5"/>
                  <a:gd name="T5" fmla="*/ 3 h 6"/>
                </a:gdLst>
                <a:ahLst/>
                <a:cxnLst>
                  <a:cxn ang="0">
                    <a:pos x="T0" y="T1"/>
                  </a:cxn>
                  <a:cxn ang="0">
                    <a:pos x="T2" y="T3"/>
                  </a:cxn>
                  <a:cxn ang="0">
                    <a:pos x="T4" y="T5"/>
                  </a:cxn>
                </a:cxnLst>
                <a:rect l="0" t="0" r="r" b="b"/>
                <a:pathLst>
                  <a:path w="5" h="6">
                    <a:moveTo>
                      <a:pt x="5" y="3"/>
                    </a:moveTo>
                    <a:cubicBezTo>
                      <a:pt x="3" y="1"/>
                      <a:pt x="1" y="0"/>
                      <a:pt x="0" y="1"/>
                    </a:cubicBezTo>
                    <a:cubicBezTo>
                      <a:pt x="2" y="3"/>
                      <a:pt x="1" y="6"/>
                      <a:pt x="5" y="3"/>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0"/>
              <p:cNvSpPr/>
              <p:nvPr/>
            </p:nvSpPr>
            <p:spPr bwMode="auto">
              <a:xfrm>
                <a:off x="1961" y="1337"/>
                <a:ext cx="47" cy="46"/>
              </a:xfrm>
              <a:custGeom>
                <a:avLst/>
                <a:gdLst>
                  <a:gd name="T0" fmla="*/ 4 w 10"/>
                  <a:gd name="T1" fmla="*/ 5 h 10"/>
                  <a:gd name="T2" fmla="*/ 0 w 10"/>
                  <a:gd name="T3" fmla="*/ 3 h 10"/>
                  <a:gd name="T4" fmla="*/ 3 w 10"/>
                  <a:gd name="T5" fmla="*/ 6 h 10"/>
                  <a:gd name="T6" fmla="*/ 1 w 10"/>
                  <a:gd name="T7" fmla="*/ 6 h 10"/>
                  <a:gd name="T8" fmla="*/ 5 w 10"/>
                  <a:gd name="T9" fmla="*/ 10 h 10"/>
                  <a:gd name="T10" fmla="*/ 10 w 10"/>
                  <a:gd name="T11" fmla="*/ 8 h 10"/>
                  <a:gd name="T12" fmla="*/ 7 w 10"/>
                  <a:gd name="T13" fmla="*/ 1 h 10"/>
                  <a:gd name="T14" fmla="*/ 4 w 10"/>
                  <a:gd name="T15" fmla="*/ 1 h 10"/>
                  <a:gd name="T16" fmla="*/ 4 w 10"/>
                  <a:gd name="T1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0">
                    <a:moveTo>
                      <a:pt x="4" y="5"/>
                    </a:moveTo>
                    <a:cubicBezTo>
                      <a:pt x="3" y="4"/>
                      <a:pt x="2" y="2"/>
                      <a:pt x="0" y="3"/>
                    </a:cubicBezTo>
                    <a:cubicBezTo>
                      <a:pt x="1" y="3"/>
                      <a:pt x="2" y="5"/>
                      <a:pt x="3" y="6"/>
                    </a:cubicBezTo>
                    <a:cubicBezTo>
                      <a:pt x="2" y="6"/>
                      <a:pt x="1" y="6"/>
                      <a:pt x="1" y="6"/>
                    </a:cubicBezTo>
                    <a:cubicBezTo>
                      <a:pt x="3" y="9"/>
                      <a:pt x="5" y="7"/>
                      <a:pt x="5" y="10"/>
                    </a:cubicBezTo>
                    <a:cubicBezTo>
                      <a:pt x="7" y="8"/>
                      <a:pt x="9" y="9"/>
                      <a:pt x="10" y="8"/>
                    </a:cubicBezTo>
                    <a:cubicBezTo>
                      <a:pt x="9" y="6"/>
                      <a:pt x="8" y="4"/>
                      <a:pt x="7" y="1"/>
                    </a:cubicBezTo>
                    <a:cubicBezTo>
                      <a:pt x="6" y="2"/>
                      <a:pt x="5" y="0"/>
                      <a:pt x="4" y="1"/>
                    </a:cubicBezTo>
                    <a:cubicBezTo>
                      <a:pt x="7" y="4"/>
                      <a:pt x="6" y="5"/>
                      <a:pt x="4"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1"/>
              <p:cNvSpPr/>
              <p:nvPr/>
            </p:nvSpPr>
            <p:spPr bwMode="auto">
              <a:xfrm>
                <a:off x="2054" y="1411"/>
                <a:ext cx="14" cy="28"/>
              </a:xfrm>
              <a:custGeom>
                <a:avLst/>
                <a:gdLst>
                  <a:gd name="T0" fmla="*/ 3 w 3"/>
                  <a:gd name="T1" fmla="*/ 5 h 6"/>
                  <a:gd name="T2" fmla="*/ 0 w 3"/>
                  <a:gd name="T3" fmla="*/ 2 h 6"/>
                  <a:gd name="T4" fmla="*/ 3 w 3"/>
                  <a:gd name="T5" fmla="*/ 5 h 6"/>
                </a:gdLst>
                <a:ahLst/>
                <a:cxnLst>
                  <a:cxn ang="0">
                    <a:pos x="T0" y="T1"/>
                  </a:cxn>
                  <a:cxn ang="0">
                    <a:pos x="T2" y="T3"/>
                  </a:cxn>
                  <a:cxn ang="0">
                    <a:pos x="T4" y="T5"/>
                  </a:cxn>
                </a:cxnLst>
                <a:rect l="0" t="0" r="r" b="b"/>
                <a:pathLst>
                  <a:path w="3" h="6">
                    <a:moveTo>
                      <a:pt x="3" y="5"/>
                    </a:moveTo>
                    <a:cubicBezTo>
                      <a:pt x="1" y="4"/>
                      <a:pt x="3" y="0"/>
                      <a:pt x="0" y="2"/>
                    </a:cubicBezTo>
                    <a:cubicBezTo>
                      <a:pt x="1" y="2"/>
                      <a:pt x="1" y="6"/>
                      <a:pt x="3"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2"/>
              <p:cNvSpPr/>
              <p:nvPr/>
            </p:nvSpPr>
            <p:spPr bwMode="auto">
              <a:xfrm>
                <a:off x="1865" y="1309"/>
                <a:ext cx="73" cy="51"/>
              </a:xfrm>
              <a:custGeom>
                <a:avLst/>
                <a:gdLst>
                  <a:gd name="T0" fmla="*/ 0 w 16"/>
                  <a:gd name="T1" fmla="*/ 0 h 11"/>
                  <a:gd name="T2" fmla="*/ 16 w 16"/>
                  <a:gd name="T3" fmla="*/ 11 h 11"/>
                  <a:gd name="T4" fmla="*/ 0 w 16"/>
                  <a:gd name="T5" fmla="*/ 0 h 11"/>
                </a:gdLst>
                <a:ahLst/>
                <a:cxnLst>
                  <a:cxn ang="0">
                    <a:pos x="T0" y="T1"/>
                  </a:cxn>
                  <a:cxn ang="0">
                    <a:pos x="T2" y="T3"/>
                  </a:cxn>
                  <a:cxn ang="0">
                    <a:pos x="T4" y="T5"/>
                  </a:cxn>
                </a:cxnLst>
                <a:rect l="0" t="0" r="r" b="b"/>
                <a:pathLst>
                  <a:path w="16" h="11">
                    <a:moveTo>
                      <a:pt x="0" y="0"/>
                    </a:moveTo>
                    <a:cubicBezTo>
                      <a:pt x="5" y="5"/>
                      <a:pt x="11" y="11"/>
                      <a:pt x="16" y="11"/>
                    </a:cubicBezTo>
                    <a:cubicBezTo>
                      <a:pt x="11" y="6"/>
                      <a:pt x="7" y="0"/>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3"/>
              <p:cNvSpPr/>
              <p:nvPr/>
            </p:nvSpPr>
            <p:spPr bwMode="auto">
              <a:xfrm>
                <a:off x="1703" y="1174"/>
                <a:ext cx="79" cy="55"/>
              </a:xfrm>
              <a:custGeom>
                <a:avLst/>
                <a:gdLst>
                  <a:gd name="T0" fmla="*/ 0 w 17"/>
                  <a:gd name="T1" fmla="*/ 0 h 12"/>
                  <a:gd name="T2" fmla="*/ 17 w 17"/>
                  <a:gd name="T3" fmla="*/ 12 h 12"/>
                  <a:gd name="T4" fmla="*/ 0 w 17"/>
                  <a:gd name="T5" fmla="*/ 0 h 12"/>
                </a:gdLst>
                <a:ahLst/>
                <a:cxnLst>
                  <a:cxn ang="0">
                    <a:pos x="T0" y="T1"/>
                  </a:cxn>
                  <a:cxn ang="0">
                    <a:pos x="T2" y="T3"/>
                  </a:cxn>
                  <a:cxn ang="0">
                    <a:pos x="T4" y="T5"/>
                  </a:cxn>
                </a:cxnLst>
                <a:rect l="0" t="0" r="r" b="b"/>
                <a:pathLst>
                  <a:path w="17" h="12">
                    <a:moveTo>
                      <a:pt x="0" y="0"/>
                    </a:moveTo>
                    <a:cubicBezTo>
                      <a:pt x="6" y="5"/>
                      <a:pt x="12" y="11"/>
                      <a:pt x="17" y="12"/>
                    </a:cubicBezTo>
                    <a:cubicBezTo>
                      <a:pt x="13" y="5"/>
                      <a:pt x="7" y="3"/>
                      <a:pt x="0"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4"/>
              <p:cNvSpPr/>
              <p:nvPr/>
            </p:nvSpPr>
            <p:spPr bwMode="auto">
              <a:xfrm>
                <a:off x="1772" y="1276"/>
                <a:ext cx="93" cy="56"/>
              </a:xfrm>
              <a:custGeom>
                <a:avLst/>
                <a:gdLst>
                  <a:gd name="T0" fmla="*/ 1 w 20"/>
                  <a:gd name="T1" fmla="*/ 0 h 12"/>
                  <a:gd name="T2" fmla="*/ 1 w 20"/>
                  <a:gd name="T3" fmla="*/ 0 h 12"/>
                  <a:gd name="T4" fmla="*/ 1 w 20"/>
                  <a:gd name="T5" fmla="*/ 0 h 12"/>
                  <a:gd name="T6" fmla="*/ 0 w 20"/>
                  <a:gd name="T7" fmla="*/ 1 h 12"/>
                  <a:gd name="T8" fmla="*/ 7 w 20"/>
                  <a:gd name="T9" fmla="*/ 6 h 12"/>
                  <a:gd name="T10" fmla="*/ 4 w 20"/>
                  <a:gd name="T11" fmla="*/ 2 h 12"/>
                  <a:gd name="T12" fmla="*/ 20 w 20"/>
                  <a:gd name="T13" fmla="*/ 12 h 12"/>
                  <a:gd name="T14" fmla="*/ 3 w 20"/>
                  <a:gd name="T15" fmla="*/ 1 h 12"/>
                  <a:gd name="T16" fmla="*/ 1 w 20"/>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 y="0"/>
                    </a:moveTo>
                    <a:cubicBezTo>
                      <a:pt x="1" y="0"/>
                      <a:pt x="1" y="0"/>
                      <a:pt x="1" y="0"/>
                    </a:cubicBezTo>
                    <a:cubicBezTo>
                      <a:pt x="1" y="0"/>
                      <a:pt x="1" y="0"/>
                      <a:pt x="1" y="0"/>
                    </a:cubicBezTo>
                    <a:cubicBezTo>
                      <a:pt x="0" y="1"/>
                      <a:pt x="0" y="1"/>
                      <a:pt x="0" y="1"/>
                    </a:cubicBezTo>
                    <a:cubicBezTo>
                      <a:pt x="0" y="4"/>
                      <a:pt x="3" y="8"/>
                      <a:pt x="7" y="6"/>
                    </a:cubicBezTo>
                    <a:cubicBezTo>
                      <a:pt x="6" y="5"/>
                      <a:pt x="5" y="3"/>
                      <a:pt x="4" y="2"/>
                    </a:cubicBezTo>
                    <a:cubicBezTo>
                      <a:pt x="10" y="5"/>
                      <a:pt x="14" y="12"/>
                      <a:pt x="20" y="12"/>
                    </a:cubicBezTo>
                    <a:cubicBezTo>
                      <a:pt x="14" y="7"/>
                      <a:pt x="9" y="2"/>
                      <a:pt x="3" y="1"/>
                    </a:cubicBezTo>
                    <a:cubicBezTo>
                      <a:pt x="2" y="0"/>
                      <a:pt x="2" y="0"/>
                      <a:pt x="1" y="0"/>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5"/>
              <p:cNvSpPr/>
              <p:nvPr/>
            </p:nvSpPr>
            <p:spPr bwMode="auto">
              <a:xfrm>
                <a:off x="2722" y="2213"/>
                <a:ext cx="14" cy="33"/>
              </a:xfrm>
              <a:custGeom>
                <a:avLst/>
                <a:gdLst>
                  <a:gd name="T0" fmla="*/ 3 w 3"/>
                  <a:gd name="T1" fmla="*/ 5 h 7"/>
                  <a:gd name="T2" fmla="*/ 0 w 3"/>
                  <a:gd name="T3" fmla="*/ 2 h 7"/>
                  <a:gd name="T4" fmla="*/ 3 w 3"/>
                  <a:gd name="T5" fmla="*/ 5 h 7"/>
                </a:gdLst>
                <a:ahLst/>
                <a:cxnLst>
                  <a:cxn ang="0">
                    <a:pos x="T0" y="T1"/>
                  </a:cxn>
                  <a:cxn ang="0">
                    <a:pos x="T2" y="T3"/>
                  </a:cxn>
                  <a:cxn ang="0">
                    <a:pos x="T4" y="T5"/>
                  </a:cxn>
                </a:cxnLst>
                <a:rect l="0" t="0" r="r" b="b"/>
                <a:pathLst>
                  <a:path w="3" h="7">
                    <a:moveTo>
                      <a:pt x="3" y="5"/>
                    </a:moveTo>
                    <a:cubicBezTo>
                      <a:pt x="3" y="4"/>
                      <a:pt x="2" y="0"/>
                      <a:pt x="0" y="2"/>
                    </a:cubicBezTo>
                    <a:cubicBezTo>
                      <a:pt x="0" y="3"/>
                      <a:pt x="1" y="7"/>
                      <a:pt x="3"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6"/>
              <p:cNvSpPr/>
              <p:nvPr/>
            </p:nvSpPr>
            <p:spPr bwMode="auto">
              <a:xfrm>
                <a:off x="2745" y="2306"/>
                <a:ext cx="51" cy="47"/>
              </a:xfrm>
              <a:custGeom>
                <a:avLst/>
                <a:gdLst>
                  <a:gd name="T0" fmla="*/ 0 w 11"/>
                  <a:gd name="T1" fmla="*/ 0 h 10"/>
                  <a:gd name="T2" fmla="*/ 11 w 11"/>
                  <a:gd name="T3" fmla="*/ 10 h 10"/>
                  <a:gd name="T4" fmla="*/ 0 w 11"/>
                  <a:gd name="T5" fmla="*/ 0 h 10"/>
                </a:gdLst>
                <a:ahLst/>
                <a:cxnLst>
                  <a:cxn ang="0">
                    <a:pos x="T0" y="T1"/>
                  </a:cxn>
                  <a:cxn ang="0">
                    <a:pos x="T2" y="T3"/>
                  </a:cxn>
                  <a:cxn ang="0">
                    <a:pos x="T4" y="T5"/>
                  </a:cxn>
                </a:cxnLst>
                <a:rect l="0" t="0" r="r" b="b"/>
                <a:pathLst>
                  <a:path w="11" h="10">
                    <a:moveTo>
                      <a:pt x="0" y="0"/>
                    </a:moveTo>
                    <a:cubicBezTo>
                      <a:pt x="4" y="3"/>
                      <a:pt x="7" y="9"/>
                      <a:pt x="11" y="10"/>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7"/>
              <p:cNvSpPr/>
              <p:nvPr/>
            </p:nvSpPr>
            <p:spPr bwMode="auto">
              <a:xfrm>
                <a:off x="1934" y="1066"/>
                <a:ext cx="0" cy="10"/>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8"/>
              <p:cNvSpPr>
                <a:spLocks noEditPoints="1"/>
              </p:cNvSpPr>
              <p:nvPr/>
            </p:nvSpPr>
            <p:spPr bwMode="auto">
              <a:xfrm>
                <a:off x="1210" y="1034"/>
                <a:ext cx="4006" cy="3911"/>
              </a:xfrm>
              <a:custGeom>
                <a:avLst/>
                <a:gdLst>
                  <a:gd name="T0" fmla="*/ 739 w 869"/>
                  <a:gd name="T1" fmla="*/ 533 h 839"/>
                  <a:gd name="T2" fmla="*/ 641 w 869"/>
                  <a:gd name="T3" fmla="*/ 456 h 839"/>
                  <a:gd name="T4" fmla="*/ 363 w 869"/>
                  <a:gd name="T5" fmla="*/ 161 h 839"/>
                  <a:gd name="T6" fmla="*/ 172 w 869"/>
                  <a:gd name="T7" fmla="*/ 14 h 839"/>
                  <a:gd name="T8" fmla="*/ 130 w 869"/>
                  <a:gd name="T9" fmla="*/ 16 h 839"/>
                  <a:gd name="T10" fmla="*/ 157 w 869"/>
                  <a:gd name="T11" fmla="*/ 62 h 839"/>
                  <a:gd name="T12" fmla="*/ 182 w 869"/>
                  <a:gd name="T13" fmla="*/ 98 h 839"/>
                  <a:gd name="T14" fmla="*/ 171 w 869"/>
                  <a:gd name="T15" fmla="*/ 111 h 839"/>
                  <a:gd name="T16" fmla="*/ 200 w 869"/>
                  <a:gd name="T17" fmla="*/ 131 h 839"/>
                  <a:gd name="T18" fmla="*/ 244 w 869"/>
                  <a:gd name="T19" fmla="*/ 186 h 839"/>
                  <a:gd name="T20" fmla="*/ 195 w 869"/>
                  <a:gd name="T21" fmla="*/ 143 h 839"/>
                  <a:gd name="T22" fmla="*/ 88 w 869"/>
                  <a:gd name="T23" fmla="*/ 53 h 839"/>
                  <a:gd name="T24" fmla="*/ 108 w 869"/>
                  <a:gd name="T25" fmla="*/ 92 h 839"/>
                  <a:gd name="T26" fmla="*/ 25 w 869"/>
                  <a:gd name="T27" fmla="*/ 42 h 839"/>
                  <a:gd name="T28" fmla="*/ 39 w 869"/>
                  <a:gd name="T29" fmla="*/ 96 h 839"/>
                  <a:gd name="T30" fmla="*/ 159 w 869"/>
                  <a:gd name="T31" fmla="*/ 213 h 839"/>
                  <a:gd name="T32" fmla="*/ 184 w 869"/>
                  <a:gd name="T33" fmla="*/ 245 h 839"/>
                  <a:gd name="T34" fmla="*/ 267 w 869"/>
                  <a:gd name="T35" fmla="*/ 320 h 839"/>
                  <a:gd name="T36" fmla="*/ 282 w 869"/>
                  <a:gd name="T37" fmla="*/ 332 h 839"/>
                  <a:gd name="T38" fmla="*/ 391 w 869"/>
                  <a:gd name="T39" fmla="*/ 465 h 839"/>
                  <a:gd name="T40" fmla="*/ 832 w 869"/>
                  <a:gd name="T41" fmla="*/ 790 h 839"/>
                  <a:gd name="T42" fmla="*/ 166 w 869"/>
                  <a:gd name="T43" fmla="*/ 51 h 839"/>
                  <a:gd name="T44" fmla="*/ 166 w 869"/>
                  <a:gd name="T45" fmla="*/ 48 h 839"/>
                  <a:gd name="T46" fmla="*/ 152 w 869"/>
                  <a:gd name="T47" fmla="*/ 82 h 839"/>
                  <a:gd name="T48" fmla="*/ 59 w 869"/>
                  <a:gd name="T49" fmla="*/ 77 h 839"/>
                  <a:gd name="T50" fmla="*/ 80 w 869"/>
                  <a:gd name="T51" fmla="*/ 96 h 839"/>
                  <a:gd name="T52" fmla="*/ 378 w 869"/>
                  <a:gd name="T53" fmla="*/ 415 h 839"/>
                  <a:gd name="T54" fmla="*/ 300 w 869"/>
                  <a:gd name="T55" fmla="*/ 256 h 839"/>
                  <a:gd name="T56" fmla="*/ 361 w 869"/>
                  <a:gd name="T57" fmla="*/ 307 h 839"/>
                  <a:gd name="T58" fmla="*/ 728 w 869"/>
                  <a:gd name="T59" fmla="*/ 540 h 839"/>
                  <a:gd name="T60" fmla="*/ 348 w 869"/>
                  <a:gd name="T61" fmla="*/ 322 h 839"/>
                  <a:gd name="T62" fmla="*/ 361 w 869"/>
                  <a:gd name="T63" fmla="*/ 309 h 839"/>
                  <a:gd name="T64" fmla="*/ 321 w 869"/>
                  <a:gd name="T65" fmla="*/ 377 h 839"/>
                  <a:gd name="T66" fmla="*/ 354 w 869"/>
                  <a:gd name="T67" fmla="*/ 409 h 839"/>
                  <a:gd name="T68" fmla="*/ 379 w 869"/>
                  <a:gd name="T69" fmla="*/ 426 h 839"/>
                  <a:gd name="T70" fmla="*/ 707 w 869"/>
                  <a:gd name="T71" fmla="*/ 535 h 839"/>
                  <a:gd name="T72" fmla="*/ 379 w 869"/>
                  <a:gd name="T73" fmla="*/ 297 h 839"/>
                  <a:gd name="T74" fmla="*/ 285 w 869"/>
                  <a:gd name="T75" fmla="*/ 196 h 839"/>
                  <a:gd name="T76" fmla="*/ 325 w 869"/>
                  <a:gd name="T77" fmla="*/ 238 h 839"/>
                  <a:gd name="T78" fmla="*/ 390 w 869"/>
                  <a:gd name="T79" fmla="*/ 314 h 839"/>
                  <a:gd name="T80" fmla="*/ 305 w 869"/>
                  <a:gd name="T81" fmla="*/ 257 h 839"/>
                  <a:gd name="T82" fmla="*/ 246 w 869"/>
                  <a:gd name="T83" fmla="*/ 204 h 839"/>
                  <a:gd name="T84" fmla="*/ 235 w 869"/>
                  <a:gd name="T85" fmla="*/ 189 h 839"/>
                  <a:gd name="T86" fmla="*/ 267 w 869"/>
                  <a:gd name="T87" fmla="*/ 228 h 839"/>
                  <a:gd name="T88" fmla="*/ 257 w 869"/>
                  <a:gd name="T89" fmla="*/ 259 h 839"/>
                  <a:gd name="T90" fmla="*/ 231 w 869"/>
                  <a:gd name="T91" fmla="*/ 246 h 839"/>
                  <a:gd name="T92" fmla="*/ 250 w 869"/>
                  <a:gd name="T93" fmla="*/ 229 h 839"/>
                  <a:gd name="T94" fmla="*/ 215 w 869"/>
                  <a:gd name="T95" fmla="*/ 175 h 839"/>
                  <a:gd name="T96" fmla="*/ 194 w 869"/>
                  <a:gd name="T97" fmla="*/ 165 h 839"/>
                  <a:gd name="T98" fmla="*/ 190 w 869"/>
                  <a:gd name="T99" fmla="*/ 151 h 839"/>
                  <a:gd name="T100" fmla="*/ 157 w 869"/>
                  <a:gd name="T101" fmla="*/ 128 h 839"/>
                  <a:gd name="T102" fmla="*/ 123 w 869"/>
                  <a:gd name="T103" fmla="*/ 175 h 839"/>
                  <a:gd name="T104" fmla="*/ 141 w 869"/>
                  <a:gd name="T105" fmla="*/ 120 h 839"/>
                  <a:gd name="T106" fmla="*/ 173 w 869"/>
                  <a:gd name="T107" fmla="*/ 213 h 839"/>
                  <a:gd name="T108" fmla="*/ 260 w 869"/>
                  <a:gd name="T109" fmla="*/ 300 h 839"/>
                  <a:gd name="T110" fmla="*/ 288 w 869"/>
                  <a:gd name="T111" fmla="*/ 278 h 839"/>
                  <a:gd name="T112" fmla="*/ 305 w 869"/>
                  <a:gd name="T113" fmla="*/ 354 h 839"/>
                  <a:gd name="T114" fmla="*/ 330 w 869"/>
                  <a:gd name="T115" fmla="*/ 389 h 839"/>
                  <a:gd name="T116" fmla="*/ 390 w 869"/>
                  <a:gd name="T117" fmla="*/ 413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69" h="839">
                    <a:moveTo>
                      <a:pt x="851" y="685"/>
                    </a:moveTo>
                    <a:cubicBezTo>
                      <a:pt x="856" y="681"/>
                      <a:pt x="858" y="676"/>
                      <a:pt x="860" y="670"/>
                    </a:cubicBezTo>
                    <a:cubicBezTo>
                      <a:pt x="863" y="660"/>
                      <a:pt x="866" y="650"/>
                      <a:pt x="869" y="641"/>
                    </a:cubicBezTo>
                    <a:cubicBezTo>
                      <a:pt x="859" y="626"/>
                      <a:pt x="844" y="608"/>
                      <a:pt x="833" y="594"/>
                    </a:cubicBezTo>
                    <a:cubicBezTo>
                      <a:pt x="822" y="582"/>
                      <a:pt x="808" y="574"/>
                      <a:pt x="798" y="563"/>
                    </a:cubicBezTo>
                    <a:cubicBezTo>
                      <a:pt x="797" y="562"/>
                      <a:pt x="797" y="560"/>
                      <a:pt x="796" y="559"/>
                    </a:cubicBezTo>
                    <a:cubicBezTo>
                      <a:pt x="787" y="548"/>
                      <a:pt x="772" y="537"/>
                      <a:pt x="764" y="532"/>
                    </a:cubicBezTo>
                    <a:cubicBezTo>
                      <a:pt x="753" y="525"/>
                      <a:pt x="745" y="513"/>
                      <a:pt x="732" y="512"/>
                    </a:cubicBezTo>
                    <a:cubicBezTo>
                      <a:pt x="736" y="520"/>
                      <a:pt x="748" y="529"/>
                      <a:pt x="757" y="538"/>
                    </a:cubicBezTo>
                    <a:cubicBezTo>
                      <a:pt x="756" y="541"/>
                      <a:pt x="758" y="547"/>
                      <a:pt x="761" y="544"/>
                    </a:cubicBezTo>
                    <a:cubicBezTo>
                      <a:pt x="760" y="543"/>
                      <a:pt x="758" y="542"/>
                      <a:pt x="759" y="541"/>
                    </a:cubicBezTo>
                    <a:cubicBezTo>
                      <a:pt x="761" y="543"/>
                      <a:pt x="770" y="550"/>
                      <a:pt x="764" y="548"/>
                    </a:cubicBezTo>
                    <a:cubicBezTo>
                      <a:pt x="767" y="549"/>
                      <a:pt x="776" y="553"/>
                      <a:pt x="773" y="558"/>
                    </a:cubicBezTo>
                    <a:cubicBezTo>
                      <a:pt x="762" y="552"/>
                      <a:pt x="750" y="538"/>
                      <a:pt x="739" y="533"/>
                    </a:cubicBezTo>
                    <a:cubicBezTo>
                      <a:pt x="739" y="537"/>
                      <a:pt x="748" y="538"/>
                      <a:pt x="747" y="542"/>
                    </a:cubicBezTo>
                    <a:cubicBezTo>
                      <a:pt x="738" y="538"/>
                      <a:pt x="728" y="525"/>
                      <a:pt x="719" y="520"/>
                    </a:cubicBezTo>
                    <a:cubicBezTo>
                      <a:pt x="716" y="518"/>
                      <a:pt x="720" y="522"/>
                      <a:pt x="717" y="523"/>
                    </a:cubicBezTo>
                    <a:cubicBezTo>
                      <a:pt x="710" y="520"/>
                      <a:pt x="703" y="511"/>
                      <a:pt x="696" y="505"/>
                    </a:cubicBezTo>
                    <a:cubicBezTo>
                      <a:pt x="693" y="503"/>
                      <a:pt x="689" y="499"/>
                      <a:pt x="686" y="500"/>
                    </a:cubicBezTo>
                    <a:cubicBezTo>
                      <a:pt x="698" y="513"/>
                      <a:pt x="717" y="526"/>
                      <a:pt x="722" y="536"/>
                    </a:cubicBezTo>
                    <a:cubicBezTo>
                      <a:pt x="715" y="532"/>
                      <a:pt x="709" y="530"/>
                      <a:pt x="706" y="522"/>
                    </a:cubicBezTo>
                    <a:cubicBezTo>
                      <a:pt x="697" y="521"/>
                      <a:pt x="690" y="510"/>
                      <a:pt x="682" y="503"/>
                    </a:cubicBezTo>
                    <a:cubicBezTo>
                      <a:pt x="669" y="492"/>
                      <a:pt x="656" y="482"/>
                      <a:pt x="648" y="472"/>
                    </a:cubicBezTo>
                    <a:cubicBezTo>
                      <a:pt x="652" y="476"/>
                      <a:pt x="655" y="476"/>
                      <a:pt x="659" y="481"/>
                    </a:cubicBezTo>
                    <a:cubicBezTo>
                      <a:pt x="662" y="481"/>
                      <a:pt x="659" y="476"/>
                      <a:pt x="660" y="474"/>
                    </a:cubicBezTo>
                    <a:cubicBezTo>
                      <a:pt x="662" y="477"/>
                      <a:pt x="663" y="480"/>
                      <a:pt x="666" y="479"/>
                    </a:cubicBezTo>
                    <a:cubicBezTo>
                      <a:pt x="658" y="473"/>
                      <a:pt x="653" y="464"/>
                      <a:pt x="645" y="457"/>
                    </a:cubicBezTo>
                    <a:cubicBezTo>
                      <a:pt x="644" y="456"/>
                      <a:pt x="641" y="456"/>
                      <a:pt x="641" y="456"/>
                    </a:cubicBezTo>
                    <a:cubicBezTo>
                      <a:pt x="631" y="449"/>
                      <a:pt x="619" y="434"/>
                      <a:pt x="613" y="429"/>
                    </a:cubicBezTo>
                    <a:cubicBezTo>
                      <a:pt x="591" y="410"/>
                      <a:pt x="568" y="383"/>
                      <a:pt x="546" y="364"/>
                    </a:cubicBezTo>
                    <a:cubicBezTo>
                      <a:pt x="534" y="354"/>
                      <a:pt x="521" y="346"/>
                      <a:pt x="513" y="335"/>
                    </a:cubicBezTo>
                    <a:cubicBezTo>
                      <a:pt x="511" y="332"/>
                      <a:pt x="510" y="329"/>
                      <a:pt x="508" y="326"/>
                    </a:cubicBezTo>
                    <a:cubicBezTo>
                      <a:pt x="504" y="321"/>
                      <a:pt x="499" y="316"/>
                      <a:pt x="494" y="311"/>
                    </a:cubicBezTo>
                    <a:cubicBezTo>
                      <a:pt x="454" y="268"/>
                      <a:pt x="423" y="234"/>
                      <a:pt x="386" y="199"/>
                    </a:cubicBezTo>
                    <a:cubicBezTo>
                      <a:pt x="389" y="198"/>
                      <a:pt x="392" y="203"/>
                      <a:pt x="395" y="203"/>
                    </a:cubicBezTo>
                    <a:cubicBezTo>
                      <a:pt x="394" y="198"/>
                      <a:pt x="387" y="190"/>
                      <a:pt x="382" y="187"/>
                    </a:cubicBezTo>
                    <a:cubicBezTo>
                      <a:pt x="378" y="190"/>
                      <a:pt x="385" y="192"/>
                      <a:pt x="380" y="195"/>
                    </a:cubicBezTo>
                    <a:cubicBezTo>
                      <a:pt x="377" y="189"/>
                      <a:pt x="377" y="177"/>
                      <a:pt x="369" y="176"/>
                    </a:cubicBezTo>
                    <a:cubicBezTo>
                      <a:pt x="371" y="179"/>
                      <a:pt x="374" y="181"/>
                      <a:pt x="371" y="183"/>
                    </a:cubicBezTo>
                    <a:cubicBezTo>
                      <a:pt x="368" y="182"/>
                      <a:pt x="364" y="180"/>
                      <a:pt x="360" y="176"/>
                    </a:cubicBezTo>
                    <a:cubicBezTo>
                      <a:pt x="362" y="174"/>
                      <a:pt x="363" y="175"/>
                      <a:pt x="365" y="173"/>
                    </a:cubicBezTo>
                    <a:cubicBezTo>
                      <a:pt x="363" y="168"/>
                      <a:pt x="363" y="164"/>
                      <a:pt x="363" y="161"/>
                    </a:cubicBezTo>
                    <a:cubicBezTo>
                      <a:pt x="361" y="160"/>
                      <a:pt x="360" y="160"/>
                      <a:pt x="359" y="160"/>
                    </a:cubicBezTo>
                    <a:cubicBezTo>
                      <a:pt x="358" y="160"/>
                      <a:pt x="357" y="160"/>
                      <a:pt x="356" y="159"/>
                    </a:cubicBezTo>
                    <a:cubicBezTo>
                      <a:pt x="354" y="162"/>
                      <a:pt x="357" y="170"/>
                      <a:pt x="354" y="171"/>
                    </a:cubicBezTo>
                    <a:cubicBezTo>
                      <a:pt x="350" y="170"/>
                      <a:pt x="344" y="163"/>
                      <a:pt x="343" y="159"/>
                    </a:cubicBezTo>
                    <a:cubicBezTo>
                      <a:pt x="345" y="160"/>
                      <a:pt x="347" y="164"/>
                      <a:pt x="348" y="162"/>
                    </a:cubicBezTo>
                    <a:cubicBezTo>
                      <a:pt x="350" y="156"/>
                      <a:pt x="348" y="146"/>
                      <a:pt x="340" y="142"/>
                    </a:cubicBezTo>
                    <a:cubicBezTo>
                      <a:pt x="342" y="147"/>
                      <a:pt x="343" y="152"/>
                      <a:pt x="341" y="157"/>
                    </a:cubicBezTo>
                    <a:cubicBezTo>
                      <a:pt x="324" y="149"/>
                      <a:pt x="305" y="125"/>
                      <a:pt x="294" y="115"/>
                    </a:cubicBezTo>
                    <a:cubicBezTo>
                      <a:pt x="291" y="115"/>
                      <a:pt x="287" y="111"/>
                      <a:pt x="284" y="108"/>
                    </a:cubicBezTo>
                    <a:cubicBezTo>
                      <a:pt x="267" y="89"/>
                      <a:pt x="243" y="72"/>
                      <a:pt x="227" y="59"/>
                    </a:cubicBezTo>
                    <a:cubicBezTo>
                      <a:pt x="226" y="57"/>
                      <a:pt x="229" y="56"/>
                      <a:pt x="226" y="54"/>
                    </a:cubicBezTo>
                    <a:cubicBezTo>
                      <a:pt x="224" y="59"/>
                      <a:pt x="214" y="48"/>
                      <a:pt x="213" y="45"/>
                    </a:cubicBezTo>
                    <a:cubicBezTo>
                      <a:pt x="218" y="48"/>
                      <a:pt x="219" y="51"/>
                      <a:pt x="224" y="53"/>
                    </a:cubicBezTo>
                    <a:cubicBezTo>
                      <a:pt x="207" y="37"/>
                      <a:pt x="191" y="19"/>
                      <a:pt x="172" y="14"/>
                    </a:cubicBezTo>
                    <a:cubicBezTo>
                      <a:pt x="173" y="14"/>
                      <a:pt x="174" y="14"/>
                      <a:pt x="175" y="14"/>
                    </a:cubicBezTo>
                    <a:cubicBezTo>
                      <a:pt x="176" y="15"/>
                      <a:pt x="177" y="15"/>
                      <a:pt x="178" y="14"/>
                    </a:cubicBezTo>
                    <a:cubicBezTo>
                      <a:pt x="176" y="12"/>
                      <a:pt x="172" y="13"/>
                      <a:pt x="172" y="9"/>
                    </a:cubicBezTo>
                    <a:cubicBezTo>
                      <a:pt x="170" y="10"/>
                      <a:pt x="171" y="12"/>
                      <a:pt x="171" y="13"/>
                    </a:cubicBezTo>
                    <a:cubicBezTo>
                      <a:pt x="166" y="11"/>
                      <a:pt x="164" y="8"/>
                      <a:pt x="159" y="7"/>
                    </a:cubicBezTo>
                    <a:cubicBezTo>
                      <a:pt x="161" y="8"/>
                      <a:pt x="159" y="9"/>
                      <a:pt x="157" y="9"/>
                    </a:cubicBezTo>
                    <a:cubicBezTo>
                      <a:pt x="158" y="12"/>
                      <a:pt x="162" y="14"/>
                      <a:pt x="163" y="18"/>
                    </a:cubicBezTo>
                    <a:cubicBezTo>
                      <a:pt x="173" y="22"/>
                      <a:pt x="179" y="29"/>
                      <a:pt x="177" y="38"/>
                    </a:cubicBezTo>
                    <a:cubicBezTo>
                      <a:pt x="170" y="31"/>
                      <a:pt x="162" y="28"/>
                      <a:pt x="159" y="21"/>
                    </a:cubicBezTo>
                    <a:cubicBezTo>
                      <a:pt x="160" y="22"/>
                      <a:pt x="162" y="22"/>
                      <a:pt x="163" y="21"/>
                    </a:cubicBezTo>
                    <a:cubicBezTo>
                      <a:pt x="159" y="16"/>
                      <a:pt x="153" y="14"/>
                      <a:pt x="150" y="12"/>
                    </a:cubicBezTo>
                    <a:cubicBezTo>
                      <a:pt x="144" y="8"/>
                      <a:pt x="139" y="0"/>
                      <a:pt x="133" y="3"/>
                    </a:cubicBezTo>
                    <a:cubicBezTo>
                      <a:pt x="138" y="8"/>
                      <a:pt x="144" y="11"/>
                      <a:pt x="145" y="17"/>
                    </a:cubicBezTo>
                    <a:cubicBezTo>
                      <a:pt x="138" y="10"/>
                      <a:pt x="134" y="13"/>
                      <a:pt x="130" y="16"/>
                    </a:cubicBezTo>
                    <a:cubicBezTo>
                      <a:pt x="127" y="14"/>
                      <a:pt x="125" y="10"/>
                      <a:pt x="123" y="12"/>
                    </a:cubicBezTo>
                    <a:cubicBezTo>
                      <a:pt x="130" y="18"/>
                      <a:pt x="130" y="23"/>
                      <a:pt x="130" y="25"/>
                    </a:cubicBezTo>
                    <a:cubicBezTo>
                      <a:pt x="137" y="33"/>
                      <a:pt x="143" y="33"/>
                      <a:pt x="147" y="42"/>
                    </a:cubicBezTo>
                    <a:cubicBezTo>
                      <a:pt x="141" y="39"/>
                      <a:pt x="137" y="39"/>
                      <a:pt x="132" y="42"/>
                    </a:cubicBezTo>
                    <a:cubicBezTo>
                      <a:pt x="128" y="36"/>
                      <a:pt x="124" y="38"/>
                      <a:pt x="125" y="33"/>
                    </a:cubicBezTo>
                    <a:cubicBezTo>
                      <a:pt x="117" y="31"/>
                      <a:pt x="109" y="20"/>
                      <a:pt x="102" y="19"/>
                    </a:cubicBezTo>
                    <a:cubicBezTo>
                      <a:pt x="111" y="28"/>
                      <a:pt x="125" y="33"/>
                      <a:pt x="126" y="45"/>
                    </a:cubicBezTo>
                    <a:cubicBezTo>
                      <a:pt x="129" y="47"/>
                      <a:pt x="130" y="50"/>
                      <a:pt x="134" y="53"/>
                    </a:cubicBezTo>
                    <a:cubicBezTo>
                      <a:pt x="135" y="53"/>
                      <a:pt x="136" y="53"/>
                      <a:pt x="138" y="53"/>
                    </a:cubicBezTo>
                    <a:cubicBezTo>
                      <a:pt x="139" y="53"/>
                      <a:pt x="140" y="53"/>
                      <a:pt x="141" y="53"/>
                    </a:cubicBezTo>
                    <a:cubicBezTo>
                      <a:pt x="143" y="54"/>
                      <a:pt x="145" y="56"/>
                      <a:pt x="148" y="57"/>
                    </a:cubicBezTo>
                    <a:cubicBezTo>
                      <a:pt x="149" y="59"/>
                      <a:pt x="150" y="61"/>
                      <a:pt x="152" y="60"/>
                    </a:cubicBezTo>
                    <a:cubicBezTo>
                      <a:pt x="155" y="63"/>
                      <a:pt x="158" y="65"/>
                      <a:pt x="162" y="68"/>
                    </a:cubicBezTo>
                    <a:cubicBezTo>
                      <a:pt x="161" y="65"/>
                      <a:pt x="158" y="63"/>
                      <a:pt x="157" y="62"/>
                    </a:cubicBezTo>
                    <a:cubicBezTo>
                      <a:pt x="161" y="60"/>
                      <a:pt x="165" y="63"/>
                      <a:pt x="170" y="63"/>
                    </a:cubicBezTo>
                    <a:cubicBezTo>
                      <a:pt x="168" y="62"/>
                      <a:pt x="166" y="61"/>
                      <a:pt x="167" y="60"/>
                    </a:cubicBezTo>
                    <a:cubicBezTo>
                      <a:pt x="169" y="61"/>
                      <a:pt x="170" y="62"/>
                      <a:pt x="172" y="61"/>
                    </a:cubicBezTo>
                    <a:cubicBezTo>
                      <a:pt x="172" y="58"/>
                      <a:pt x="169" y="60"/>
                      <a:pt x="170" y="58"/>
                    </a:cubicBezTo>
                    <a:cubicBezTo>
                      <a:pt x="179" y="63"/>
                      <a:pt x="182" y="70"/>
                      <a:pt x="184" y="77"/>
                    </a:cubicBezTo>
                    <a:cubicBezTo>
                      <a:pt x="183" y="77"/>
                      <a:pt x="182" y="77"/>
                      <a:pt x="181" y="77"/>
                    </a:cubicBezTo>
                    <a:cubicBezTo>
                      <a:pt x="186" y="79"/>
                      <a:pt x="189" y="85"/>
                      <a:pt x="190" y="89"/>
                    </a:cubicBezTo>
                    <a:cubicBezTo>
                      <a:pt x="188" y="87"/>
                      <a:pt x="187" y="89"/>
                      <a:pt x="187" y="86"/>
                    </a:cubicBezTo>
                    <a:cubicBezTo>
                      <a:pt x="184" y="89"/>
                      <a:pt x="191" y="92"/>
                      <a:pt x="188" y="95"/>
                    </a:cubicBezTo>
                    <a:cubicBezTo>
                      <a:pt x="185" y="92"/>
                      <a:pt x="185" y="87"/>
                      <a:pt x="181" y="89"/>
                    </a:cubicBezTo>
                    <a:cubicBezTo>
                      <a:pt x="183" y="91"/>
                      <a:pt x="185" y="93"/>
                      <a:pt x="185" y="95"/>
                    </a:cubicBezTo>
                    <a:cubicBezTo>
                      <a:pt x="180" y="91"/>
                      <a:pt x="177" y="85"/>
                      <a:pt x="171" y="86"/>
                    </a:cubicBezTo>
                    <a:cubicBezTo>
                      <a:pt x="176" y="90"/>
                      <a:pt x="180" y="94"/>
                      <a:pt x="185" y="95"/>
                    </a:cubicBezTo>
                    <a:cubicBezTo>
                      <a:pt x="185" y="96"/>
                      <a:pt x="184" y="97"/>
                      <a:pt x="182" y="98"/>
                    </a:cubicBezTo>
                    <a:cubicBezTo>
                      <a:pt x="184" y="101"/>
                      <a:pt x="190" y="103"/>
                      <a:pt x="188" y="107"/>
                    </a:cubicBezTo>
                    <a:cubicBezTo>
                      <a:pt x="183" y="101"/>
                      <a:pt x="176" y="97"/>
                      <a:pt x="168" y="93"/>
                    </a:cubicBezTo>
                    <a:cubicBezTo>
                      <a:pt x="166" y="89"/>
                      <a:pt x="172" y="90"/>
                      <a:pt x="168" y="86"/>
                    </a:cubicBezTo>
                    <a:cubicBezTo>
                      <a:pt x="159" y="87"/>
                      <a:pt x="153" y="74"/>
                      <a:pt x="144" y="70"/>
                    </a:cubicBezTo>
                    <a:cubicBezTo>
                      <a:pt x="145" y="70"/>
                      <a:pt x="144" y="71"/>
                      <a:pt x="143" y="70"/>
                    </a:cubicBezTo>
                    <a:cubicBezTo>
                      <a:pt x="142" y="72"/>
                      <a:pt x="143" y="74"/>
                      <a:pt x="144" y="75"/>
                    </a:cubicBezTo>
                    <a:cubicBezTo>
                      <a:pt x="139" y="71"/>
                      <a:pt x="135" y="68"/>
                      <a:pt x="130" y="66"/>
                    </a:cubicBezTo>
                    <a:cubicBezTo>
                      <a:pt x="136" y="71"/>
                      <a:pt x="142" y="76"/>
                      <a:pt x="148" y="80"/>
                    </a:cubicBezTo>
                    <a:cubicBezTo>
                      <a:pt x="147" y="81"/>
                      <a:pt x="146" y="80"/>
                      <a:pt x="145" y="79"/>
                    </a:cubicBezTo>
                    <a:cubicBezTo>
                      <a:pt x="144" y="79"/>
                      <a:pt x="143" y="78"/>
                      <a:pt x="142" y="80"/>
                    </a:cubicBezTo>
                    <a:cubicBezTo>
                      <a:pt x="146" y="84"/>
                      <a:pt x="151" y="89"/>
                      <a:pt x="155" y="89"/>
                    </a:cubicBezTo>
                    <a:cubicBezTo>
                      <a:pt x="154" y="90"/>
                      <a:pt x="153" y="91"/>
                      <a:pt x="152" y="91"/>
                    </a:cubicBezTo>
                    <a:cubicBezTo>
                      <a:pt x="155" y="94"/>
                      <a:pt x="162" y="97"/>
                      <a:pt x="159" y="102"/>
                    </a:cubicBezTo>
                    <a:cubicBezTo>
                      <a:pt x="163" y="104"/>
                      <a:pt x="167" y="110"/>
                      <a:pt x="171" y="111"/>
                    </a:cubicBezTo>
                    <a:cubicBezTo>
                      <a:pt x="168" y="109"/>
                      <a:pt x="167" y="105"/>
                      <a:pt x="171" y="105"/>
                    </a:cubicBezTo>
                    <a:cubicBezTo>
                      <a:pt x="169" y="104"/>
                      <a:pt x="168" y="100"/>
                      <a:pt x="166" y="102"/>
                    </a:cubicBezTo>
                    <a:cubicBezTo>
                      <a:pt x="168" y="103"/>
                      <a:pt x="168" y="108"/>
                      <a:pt x="166" y="106"/>
                    </a:cubicBezTo>
                    <a:cubicBezTo>
                      <a:pt x="165" y="105"/>
                      <a:pt x="161" y="103"/>
                      <a:pt x="162" y="101"/>
                    </a:cubicBezTo>
                    <a:cubicBezTo>
                      <a:pt x="163" y="100"/>
                      <a:pt x="164" y="101"/>
                      <a:pt x="165" y="100"/>
                    </a:cubicBezTo>
                    <a:cubicBezTo>
                      <a:pt x="161" y="97"/>
                      <a:pt x="157" y="93"/>
                      <a:pt x="158" y="88"/>
                    </a:cubicBezTo>
                    <a:cubicBezTo>
                      <a:pt x="159" y="88"/>
                      <a:pt x="159" y="88"/>
                      <a:pt x="159" y="88"/>
                    </a:cubicBezTo>
                    <a:cubicBezTo>
                      <a:pt x="160" y="90"/>
                      <a:pt x="161" y="91"/>
                      <a:pt x="162" y="92"/>
                    </a:cubicBezTo>
                    <a:cubicBezTo>
                      <a:pt x="161" y="93"/>
                      <a:pt x="161" y="96"/>
                      <a:pt x="163" y="94"/>
                    </a:cubicBezTo>
                    <a:cubicBezTo>
                      <a:pt x="163" y="94"/>
                      <a:pt x="163" y="93"/>
                      <a:pt x="163" y="93"/>
                    </a:cubicBezTo>
                    <a:cubicBezTo>
                      <a:pt x="172" y="101"/>
                      <a:pt x="182" y="110"/>
                      <a:pt x="188" y="118"/>
                    </a:cubicBezTo>
                    <a:cubicBezTo>
                      <a:pt x="190" y="121"/>
                      <a:pt x="192" y="123"/>
                      <a:pt x="195" y="126"/>
                    </a:cubicBezTo>
                    <a:cubicBezTo>
                      <a:pt x="196" y="128"/>
                      <a:pt x="198" y="130"/>
                      <a:pt x="199" y="132"/>
                    </a:cubicBezTo>
                    <a:cubicBezTo>
                      <a:pt x="199" y="131"/>
                      <a:pt x="200" y="131"/>
                      <a:pt x="200" y="131"/>
                    </a:cubicBezTo>
                    <a:cubicBezTo>
                      <a:pt x="202" y="133"/>
                      <a:pt x="204" y="134"/>
                      <a:pt x="206" y="136"/>
                    </a:cubicBezTo>
                    <a:cubicBezTo>
                      <a:pt x="206" y="136"/>
                      <a:pt x="206" y="137"/>
                      <a:pt x="206" y="137"/>
                    </a:cubicBezTo>
                    <a:cubicBezTo>
                      <a:pt x="205" y="138"/>
                      <a:pt x="204" y="136"/>
                      <a:pt x="204" y="135"/>
                    </a:cubicBezTo>
                    <a:cubicBezTo>
                      <a:pt x="203" y="134"/>
                      <a:pt x="202" y="133"/>
                      <a:pt x="201" y="133"/>
                    </a:cubicBezTo>
                    <a:cubicBezTo>
                      <a:pt x="201" y="137"/>
                      <a:pt x="205" y="137"/>
                      <a:pt x="205" y="141"/>
                    </a:cubicBezTo>
                    <a:cubicBezTo>
                      <a:pt x="203" y="140"/>
                      <a:pt x="202" y="136"/>
                      <a:pt x="200" y="137"/>
                    </a:cubicBezTo>
                    <a:cubicBezTo>
                      <a:pt x="202" y="139"/>
                      <a:pt x="202" y="140"/>
                      <a:pt x="200" y="140"/>
                    </a:cubicBezTo>
                    <a:cubicBezTo>
                      <a:pt x="205" y="143"/>
                      <a:pt x="210" y="145"/>
                      <a:pt x="215" y="148"/>
                    </a:cubicBezTo>
                    <a:cubicBezTo>
                      <a:pt x="210" y="144"/>
                      <a:pt x="208" y="141"/>
                      <a:pt x="207" y="137"/>
                    </a:cubicBezTo>
                    <a:cubicBezTo>
                      <a:pt x="218" y="146"/>
                      <a:pt x="229" y="154"/>
                      <a:pt x="237" y="164"/>
                    </a:cubicBezTo>
                    <a:cubicBezTo>
                      <a:pt x="242" y="163"/>
                      <a:pt x="247" y="166"/>
                      <a:pt x="249" y="171"/>
                    </a:cubicBezTo>
                    <a:cubicBezTo>
                      <a:pt x="241" y="175"/>
                      <a:pt x="232" y="158"/>
                      <a:pt x="224" y="158"/>
                    </a:cubicBezTo>
                    <a:cubicBezTo>
                      <a:pt x="233" y="168"/>
                      <a:pt x="244" y="179"/>
                      <a:pt x="254" y="189"/>
                    </a:cubicBezTo>
                    <a:cubicBezTo>
                      <a:pt x="251" y="187"/>
                      <a:pt x="247" y="185"/>
                      <a:pt x="244" y="186"/>
                    </a:cubicBezTo>
                    <a:cubicBezTo>
                      <a:pt x="243" y="185"/>
                      <a:pt x="246" y="183"/>
                      <a:pt x="243" y="181"/>
                    </a:cubicBezTo>
                    <a:cubicBezTo>
                      <a:pt x="231" y="173"/>
                      <a:pt x="219" y="160"/>
                      <a:pt x="208" y="152"/>
                    </a:cubicBezTo>
                    <a:cubicBezTo>
                      <a:pt x="210" y="154"/>
                      <a:pt x="211" y="156"/>
                      <a:pt x="211" y="158"/>
                    </a:cubicBezTo>
                    <a:cubicBezTo>
                      <a:pt x="210" y="157"/>
                      <a:pt x="209" y="155"/>
                      <a:pt x="207" y="155"/>
                    </a:cubicBezTo>
                    <a:cubicBezTo>
                      <a:pt x="206" y="154"/>
                      <a:pt x="205" y="153"/>
                      <a:pt x="204" y="151"/>
                    </a:cubicBezTo>
                    <a:cubicBezTo>
                      <a:pt x="205" y="151"/>
                      <a:pt x="206" y="151"/>
                      <a:pt x="207" y="150"/>
                    </a:cubicBezTo>
                    <a:cubicBezTo>
                      <a:pt x="206" y="149"/>
                      <a:pt x="206" y="149"/>
                      <a:pt x="206" y="149"/>
                    </a:cubicBezTo>
                    <a:cubicBezTo>
                      <a:pt x="207" y="149"/>
                      <a:pt x="207" y="149"/>
                      <a:pt x="207" y="149"/>
                    </a:cubicBezTo>
                    <a:cubicBezTo>
                      <a:pt x="205" y="146"/>
                      <a:pt x="203" y="146"/>
                      <a:pt x="202" y="145"/>
                    </a:cubicBezTo>
                    <a:cubicBezTo>
                      <a:pt x="200" y="144"/>
                      <a:pt x="199" y="143"/>
                      <a:pt x="198" y="142"/>
                    </a:cubicBezTo>
                    <a:cubicBezTo>
                      <a:pt x="199" y="141"/>
                      <a:pt x="199" y="140"/>
                      <a:pt x="199" y="140"/>
                    </a:cubicBezTo>
                    <a:cubicBezTo>
                      <a:pt x="195" y="136"/>
                      <a:pt x="191" y="137"/>
                      <a:pt x="188" y="135"/>
                    </a:cubicBezTo>
                    <a:cubicBezTo>
                      <a:pt x="190" y="137"/>
                      <a:pt x="193" y="141"/>
                      <a:pt x="196" y="143"/>
                    </a:cubicBezTo>
                    <a:cubicBezTo>
                      <a:pt x="195" y="143"/>
                      <a:pt x="195" y="143"/>
                      <a:pt x="195" y="143"/>
                    </a:cubicBezTo>
                    <a:cubicBezTo>
                      <a:pt x="191" y="141"/>
                      <a:pt x="185" y="134"/>
                      <a:pt x="179" y="132"/>
                    </a:cubicBezTo>
                    <a:cubicBezTo>
                      <a:pt x="183" y="131"/>
                      <a:pt x="177" y="127"/>
                      <a:pt x="177" y="124"/>
                    </a:cubicBezTo>
                    <a:cubicBezTo>
                      <a:pt x="175" y="126"/>
                      <a:pt x="173" y="125"/>
                      <a:pt x="171" y="123"/>
                    </a:cubicBezTo>
                    <a:cubicBezTo>
                      <a:pt x="168" y="121"/>
                      <a:pt x="166" y="119"/>
                      <a:pt x="166" y="122"/>
                    </a:cubicBezTo>
                    <a:cubicBezTo>
                      <a:pt x="166" y="124"/>
                      <a:pt x="172" y="124"/>
                      <a:pt x="170" y="129"/>
                    </a:cubicBezTo>
                    <a:cubicBezTo>
                      <a:pt x="166" y="127"/>
                      <a:pt x="157" y="120"/>
                      <a:pt x="157" y="115"/>
                    </a:cubicBezTo>
                    <a:cubicBezTo>
                      <a:pt x="159" y="117"/>
                      <a:pt x="160" y="116"/>
                      <a:pt x="160" y="115"/>
                    </a:cubicBezTo>
                    <a:cubicBezTo>
                      <a:pt x="161" y="114"/>
                      <a:pt x="162" y="113"/>
                      <a:pt x="163" y="114"/>
                    </a:cubicBezTo>
                    <a:cubicBezTo>
                      <a:pt x="155" y="108"/>
                      <a:pt x="144" y="100"/>
                      <a:pt x="138" y="92"/>
                    </a:cubicBezTo>
                    <a:cubicBezTo>
                      <a:pt x="136" y="92"/>
                      <a:pt x="136" y="92"/>
                      <a:pt x="136" y="93"/>
                    </a:cubicBezTo>
                    <a:cubicBezTo>
                      <a:pt x="136" y="93"/>
                      <a:pt x="136" y="94"/>
                      <a:pt x="135" y="93"/>
                    </a:cubicBezTo>
                    <a:cubicBezTo>
                      <a:pt x="135" y="89"/>
                      <a:pt x="130" y="86"/>
                      <a:pt x="126" y="84"/>
                    </a:cubicBezTo>
                    <a:cubicBezTo>
                      <a:pt x="125" y="86"/>
                      <a:pt x="131" y="85"/>
                      <a:pt x="128" y="88"/>
                    </a:cubicBezTo>
                    <a:cubicBezTo>
                      <a:pt x="112" y="76"/>
                      <a:pt x="103" y="64"/>
                      <a:pt x="88" y="53"/>
                    </a:cubicBezTo>
                    <a:cubicBezTo>
                      <a:pt x="88" y="54"/>
                      <a:pt x="91" y="56"/>
                      <a:pt x="88" y="57"/>
                    </a:cubicBezTo>
                    <a:cubicBezTo>
                      <a:pt x="83" y="50"/>
                      <a:pt x="82" y="50"/>
                      <a:pt x="75" y="46"/>
                    </a:cubicBezTo>
                    <a:cubicBezTo>
                      <a:pt x="79" y="45"/>
                      <a:pt x="73" y="43"/>
                      <a:pt x="77" y="42"/>
                    </a:cubicBezTo>
                    <a:cubicBezTo>
                      <a:pt x="74" y="42"/>
                      <a:pt x="73" y="40"/>
                      <a:pt x="71" y="39"/>
                    </a:cubicBezTo>
                    <a:cubicBezTo>
                      <a:pt x="69" y="37"/>
                      <a:pt x="67" y="35"/>
                      <a:pt x="64" y="37"/>
                    </a:cubicBezTo>
                    <a:cubicBezTo>
                      <a:pt x="65" y="41"/>
                      <a:pt x="76" y="46"/>
                      <a:pt x="69" y="46"/>
                    </a:cubicBezTo>
                    <a:cubicBezTo>
                      <a:pt x="70" y="49"/>
                      <a:pt x="71" y="48"/>
                      <a:pt x="72" y="47"/>
                    </a:cubicBezTo>
                    <a:cubicBezTo>
                      <a:pt x="73" y="47"/>
                      <a:pt x="74" y="47"/>
                      <a:pt x="75" y="47"/>
                    </a:cubicBezTo>
                    <a:cubicBezTo>
                      <a:pt x="73" y="51"/>
                      <a:pt x="79" y="51"/>
                      <a:pt x="79" y="54"/>
                    </a:cubicBezTo>
                    <a:cubicBezTo>
                      <a:pt x="77" y="52"/>
                      <a:pt x="76" y="52"/>
                      <a:pt x="74" y="52"/>
                    </a:cubicBezTo>
                    <a:cubicBezTo>
                      <a:pt x="86" y="66"/>
                      <a:pt x="102" y="76"/>
                      <a:pt x="118" y="98"/>
                    </a:cubicBezTo>
                    <a:cubicBezTo>
                      <a:pt x="117" y="96"/>
                      <a:pt x="116" y="97"/>
                      <a:pt x="116" y="98"/>
                    </a:cubicBezTo>
                    <a:cubicBezTo>
                      <a:pt x="115" y="99"/>
                      <a:pt x="115" y="100"/>
                      <a:pt x="114" y="99"/>
                    </a:cubicBezTo>
                    <a:cubicBezTo>
                      <a:pt x="113" y="95"/>
                      <a:pt x="107" y="96"/>
                      <a:pt x="108" y="92"/>
                    </a:cubicBezTo>
                    <a:cubicBezTo>
                      <a:pt x="109" y="94"/>
                      <a:pt x="111" y="95"/>
                      <a:pt x="112" y="94"/>
                    </a:cubicBezTo>
                    <a:cubicBezTo>
                      <a:pt x="113" y="90"/>
                      <a:pt x="105" y="91"/>
                      <a:pt x="109" y="88"/>
                    </a:cubicBezTo>
                    <a:cubicBezTo>
                      <a:pt x="93" y="78"/>
                      <a:pt x="79" y="61"/>
                      <a:pt x="63" y="53"/>
                    </a:cubicBezTo>
                    <a:cubicBezTo>
                      <a:pt x="77" y="68"/>
                      <a:pt x="93" y="78"/>
                      <a:pt x="106" y="92"/>
                    </a:cubicBezTo>
                    <a:cubicBezTo>
                      <a:pt x="94" y="89"/>
                      <a:pt x="84" y="77"/>
                      <a:pt x="73" y="71"/>
                    </a:cubicBezTo>
                    <a:cubicBezTo>
                      <a:pt x="76" y="75"/>
                      <a:pt x="75" y="74"/>
                      <a:pt x="73" y="73"/>
                    </a:cubicBezTo>
                    <a:cubicBezTo>
                      <a:pt x="71" y="73"/>
                      <a:pt x="70" y="73"/>
                      <a:pt x="70" y="74"/>
                    </a:cubicBezTo>
                    <a:cubicBezTo>
                      <a:pt x="72" y="73"/>
                      <a:pt x="75" y="77"/>
                      <a:pt x="74" y="79"/>
                    </a:cubicBezTo>
                    <a:cubicBezTo>
                      <a:pt x="69" y="74"/>
                      <a:pt x="64" y="73"/>
                      <a:pt x="63" y="65"/>
                    </a:cubicBezTo>
                    <a:cubicBezTo>
                      <a:pt x="56" y="61"/>
                      <a:pt x="50" y="56"/>
                      <a:pt x="43" y="51"/>
                    </a:cubicBezTo>
                    <a:cubicBezTo>
                      <a:pt x="39" y="56"/>
                      <a:pt x="48" y="58"/>
                      <a:pt x="51" y="61"/>
                    </a:cubicBezTo>
                    <a:cubicBezTo>
                      <a:pt x="57" y="67"/>
                      <a:pt x="63" y="76"/>
                      <a:pt x="69" y="77"/>
                    </a:cubicBezTo>
                    <a:cubicBezTo>
                      <a:pt x="68" y="79"/>
                      <a:pt x="70" y="80"/>
                      <a:pt x="68" y="82"/>
                    </a:cubicBezTo>
                    <a:cubicBezTo>
                      <a:pt x="52" y="66"/>
                      <a:pt x="39" y="54"/>
                      <a:pt x="25" y="42"/>
                    </a:cubicBezTo>
                    <a:cubicBezTo>
                      <a:pt x="21" y="43"/>
                      <a:pt x="18" y="41"/>
                      <a:pt x="15" y="38"/>
                    </a:cubicBezTo>
                    <a:cubicBezTo>
                      <a:pt x="12" y="35"/>
                      <a:pt x="9" y="32"/>
                      <a:pt x="5" y="33"/>
                    </a:cubicBezTo>
                    <a:cubicBezTo>
                      <a:pt x="18" y="48"/>
                      <a:pt x="27" y="48"/>
                      <a:pt x="33" y="60"/>
                    </a:cubicBezTo>
                    <a:cubicBezTo>
                      <a:pt x="45" y="64"/>
                      <a:pt x="53" y="76"/>
                      <a:pt x="64" y="87"/>
                    </a:cubicBezTo>
                    <a:cubicBezTo>
                      <a:pt x="63" y="87"/>
                      <a:pt x="62" y="86"/>
                      <a:pt x="62" y="86"/>
                    </a:cubicBezTo>
                    <a:cubicBezTo>
                      <a:pt x="64" y="88"/>
                      <a:pt x="66" y="88"/>
                      <a:pt x="68" y="90"/>
                    </a:cubicBezTo>
                    <a:cubicBezTo>
                      <a:pt x="64" y="93"/>
                      <a:pt x="72" y="96"/>
                      <a:pt x="69" y="100"/>
                    </a:cubicBezTo>
                    <a:cubicBezTo>
                      <a:pt x="66" y="96"/>
                      <a:pt x="62" y="92"/>
                      <a:pt x="59" y="89"/>
                    </a:cubicBezTo>
                    <a:cubicBezTo>
                      <a:pt x="53" y="84"/>
                      <a:pt x="41" y="73"/>
                      <a:pt x="38" y="77"/>
                    </a:cubicBezTo>
                    <a:cubicBezTo>
                      <a:pt x="42" y="81"/>
                      <a:pt x="54" y="91"/>
                      <a:pt x="56" y="97"/>
                    </a:cubicBezTo>
                    <a:cubicBezTo>
                      <a:pt x="36" y="79"/>
                      <a:pt x="22" y="63"/>
                      <a:pt x="0" y="53"/>
                    </a:cubicBezTo>
                    <a:cubicBezTo>
                      <a:pt x="8" y="62"/>
                      <a:pt x="15" y="73"/>
                      <a:pt x="25" y="82"/>
                    </a:cubicBezTo>
                    <a:cubicBezTo>
                      <a:pt x="29" y="85"/>
                      <a:pt x="34" y="87"/>
                      <a:pt x="38" y="91"/>
                    </a:cubicBezTo>
                    <a:cubicBezTo>
                      <a:pt x="39" y="92"/>
                      <a:pt x="38" y="94"/>
                      <a:pt x="39" y="96"/>
                    </a:cubicBezTo>
                    <a:cubicBezTo>
                      <a:pt x="44" y="102"/>
                      <a:pt x="54" y="108"/>
                      <a:pt x="59" y="115"/>
                    </a:cubicBezTo>
                    <a:cubicBezTo>
                      <a:pt x="65" y="122"/>
                      <a:pt x="74" y="128"/>
                      <a:pt x="77" y="136"/>
                    </a:cubicBezTo>
                    <a:cubicBezTo>
                      <a:pt x="75" y="136"/>
                      <a:pt x="74" y="132"/>
                      <a:pt x="72" y="133"/>
                    </a:cubicBezTo>
                    <a:cubicBezTo>
                      <a:pt x="73" y="136"/>
                      <a:pt x="76" y="136"/>
                      <a:pt x="78" y="138"/>
                    </a:cubicBezTo>
                    <a:cubicBezTo>
                      <a:pt x="82" y="142"/>
                      <a:pt x="85" y="149"/>
                      <a:pt x="90" y="153"/>
                    </a:cubicBezTo>
                    <a:cubicBezTo>
                      <a:pt x="90" y="153"/>
                      <a:pt x="92" y="153"/>
                      <a:pt x="94" y="154"/>
                    </a:cubicBezTo>
                    <a:cubicBezTo>
                      <a:pt x="100" y="159"/>
                      <a:pt x="104" y="166"/>
                      <a:pt x="110" y="170"/>
                    </a:cubicBezTo>
                    <a:cubicBezTo>
                      <a:pt x="108" y="170"/>
                      <a:pt x="107" y="171"/>
                      <a:pt x="108" y="173"/>
                    </a:cubicBezTo>
                    <a:cubicBezTo>
                      <a:pt x="109" y="173"/>
                      <a:pt x="110" y="172"/>
                      <a:pt x="110" y="172"/>
                    </a:cubicBezTo>
                    <a:cubicBezTo>
                      <a:pt x="112" y="172"/>
                      <a:pt x="113" y="171"/>
                      <a:pt x="114" y="172"/>
                    </a:cubicBezTo>
                    <a:cubicBezTo>
                      <a:pt x="121" y="180"/>
                      <a:pt x="129" y="193"/>
                      <a:pt x="138" y="195"/>
                    </a:cubicBezTo>
                    <a:cubicBezTo>
                      <a:pt x="138" y="197"/>
                      <a:pt x="139" y="197"/>
                      <a:pt x="140" y="197"/>
                    </a:cubicBezTo>
                    <a:cubicBezTo>
                      <a:pt x="141" y="197"/>
                      <a:pt x="143" y="197"/>
                      <a:pt x="144" y="198"/>
                    </a:cubicBezTo>
                    <a:cubicBezTo>
                      <a:pt x="141" y="204"/>
                      <a:pt x="155" y="213"/>
                      <a:pt x="159" y="213"/>
                    </a:cubicBezTo>
                    <a:cubicBezTo>
                      <a:pt x="157" y="222"/>
                      <a:pt x="173" y="225"/>
                      <a:pt x="173" y="231"/>
                    </a:cubicBezTo>
                    <a:cubicBezTo>
                      <a:pt x="174" y="229"/>
                      <a:pt x="175" y="229"/>
                      <a:pt x="176" y="229"/>
                    </a:cubicBezTo>
                    <a:cubicBezTo>
                      <a:pt x="176" y="229"/>
                      <a:pt x="177" y="230"/>
                      <a:pt x="177" y="229"/>
                    </a:cubicBezTo>
                    <a:cubicBezTo>
                      <a:pt x="176" y="224"/>
                      <a:pt x="165" y="219"/>
                      <a:pt x="164" y="214"/>
                    </a:cubicBezTo>
                    <a:cubicBezTo>
                      <a:pt x="173" y="219"/>
                      <a:pt x="181" y="228"/>
                      <a:pt x="189" y="236"/>
                    </a:cubicBezTo>
                    <a:cubicBezTo>
                      <a:pt x="189" y="236"/>
                      <a:pt x="189" y="236"/>
                      <a:pt x="189" y="237"/>
                    </a:cubicBezTo>
                    <a:cubicBezTo>
                      <a:pt x="190" y="236"/>
                      <a:pt x="190" y="236"/>
                      <a:pt x="190" y="236"/>
                    </a:cubicBezTo>
                    <a:cubicBezTo>
                      <a:pt x="192" y="238"/>
                      <a:pt x="193" y="239"/>
                      <a:pt x="195" y="240"/>
                    </a:cubicBezTo>
                    <a:cubicBezTo>
                      <a:pt x="196" y="241"/>
                      <a:pt x="196" y="243"/>
                      <a:pt x="197" y="244"/>
                    </a:cubicBezTo>
                    <a:cubicBezTo>
                      <a:pt x="192" y="243"/>
                      <a:pt x="190" y="238"/>
                      <a:pt x="186" y="236"/>
                    </a:cubicBezTo>
                    <a:cubicBezTo>
                      <a:pt x="184" y="234"/>
                      <a:pt x="181" y="231"/>
                      <a:pt x="179" y="229"/>
                    </a:cubicBezTo>
                    <a:cubicBezTo>
                      <a:pt x="177" y="231"/>
                      <a:pt x="179" y="233"/>
                      <a:pt x="177" y="235"/>
                    </a:cubicBezTo>
                    <a:cubicBezTo>
                      <a:pt x="180" y="239"/>
                      <a:pt x="187" y="242"/>
                      <a:pt x="187" y="246"/>
                    </a:cubicBezTo>
                    <a:cubicBezTo>
                      <a:pt x="186" y="245"/>
                      <a:pt x="185" y="244"/>
                      <a:pt x="184" y="245"/>
                    </a:cubicBezTo>
                    <a:cubicBezTo>
                      <a:pt x="186" y="247"/>
                      <a:pt x="188" y="246"/>
                      <a:pt x="188" y="244"/>
                    </a:cubicBezTo>
                    <a:cubicBezTo>
                      <a:pt x="193" y="245"/>
                      <a:pt x="194" y="249"/>
                      <a:pt x="198" y="250"/>
                    </a:cubicBezTo>
                    <a:cubicBezTo>
                      <a:pt x="201" y="252"/>
                      <a:pt x="204" y="254"/>
                      <a:pt x="206" y="255"/>
                    </a:cubicBezTo>
                    <a:cubicBezTo>
                      <a:pt x="207" y="258"/>
                      <a:pt x="207" y="262"/>
                      <a:pt x="206" y="264"/>
                    </a:cubicBezTo>
                    <a:cubicBezTo>
                      <a:pt x="209" y="270"/>
                      <a:pt x="217" y="269"/>
                      <a:pt x="223" y="276"/>
                    </a:cubicBezTo>
                    <a:cubicBezTo>
                      <a:pt x="223" y="279"/>
                      <a:pt x="222" y="277"/>
                      <a:pt x="220" y="280"/>
                    </a:cubicBezTo>
                    <a:cubicBezTo>
                      <a:pt x="224" y="288"/>
                      <a:pt x="232" y="288"/>
                      <a:pt x="238" y="290"/>
                    </a:cubicBezTo>
                    <a:cubicBezTo>
                      <a:pt x="235" y="280"/>
                      <a:pt x="217" y="274"/>
                      <a:pt x="216" y="264"/>
                    </a:cubicBezTo>
                    <a:cubicBezTo>
                      <a:pt x="229" y="279"/>
                      <a:pt x="248" y="292"/>
                      <a:pt x="248" y="299"/>
                    </a:cubicBezTo>
                    <a:cubicBezTo>
                      <a:pt x="244" y="296"/>
                      <a:pt x="241" y="290"/>
                      <a:pt x="238" y="293"/>
                    </a:cubicBezTo>
                    <a:cubicBezTo>
                      <a:pt x="243" y="294"/>
                      <a:pt x="238" y="295"/>
                      <a:pt x="239" y="297"/>
                    </a:cubicBezTo>
                    <a:cubicBezTo>
                      <a:pt x="240" y="304"/>
                      <a:pt x="248" y="308"/>
                      <a:pt x="254" y="312"/>
                    </a:cubicBezTo>
                    <a:cubicBezTo>
                      <a:pt x="258" y="310"/>
                      <a:pt x="250" y="303"/>
                      <a:pt x="249" y="299"/>
                    </a:cubicBezTo>
                    <a:cubicBezTo>
                      <a:pt x="255" y="306"/>
                      <a:pt x="262" y="309"/>
                      <a:pt x="267" y="320"/>
                    </a:cubicBezTo>
                    <a:cubicBezTo>
                      <a:pt x="265" y="321"/>
                      <a:pt x="263" y="319"/>
                      <a:pt x="261" y="317"/>
                    </a:cubicBezTo>
                    <a:cubicBezTo>
                      <a:pt x="259" y="316"/>
                      <a:pt x="257" y="314"/>
                      <a:pt x="255" y="315"/>
                    </a:cubicBezTo>
                    <a:cubicBezTo>
                      <a:pt x="256" y="315"/>
                      <a:pt x="256" y="316"/>
                      <a:pt x="256" y="316"/>
                    </a:cubicBezTo>
                    <a:cubicBezTo>
                      <a:pt x="252" y="312"/>
                      <a:pt x="247" y="309"/>
                      <a:pt x="245" y="309"/>
                    </a:cubicBezTo>
                    <a:cubicBezTo>
                      <a:pt x="250" y="314"/>
                      <a:pt x="257" y="323"/>
                      <a:pt x="263" y="325"/>
                    </a:cubicBezTo>
                    <a:cubicBezTo>
                      <a:pt x="270" y="334"/>
                      <a:pt x="278" y="341"/>
                      <a:pt x="283" y="346"/>
                    </a:cubicBezTo>
                    <a:cubicBezTo>
                      <a:pt x="285" y="343"/>
                      <a:pt x="285" y="346"/>
                      <a:pt x="289" y="347"/>
                    </a:cubicBezTo>
                    <a:cubicBezTo>
                      <a:pt x="282" y="340"/>
                      <a:pt x="275" y="336"/>
                      <a:pt x="273" y="326"/>
                    </a:cubicBezTo>
                    <a:cubicBezTo>
                      <a:pt x="274" y="325"/>
                      <a:pt x="275" y="324"/>
                      <a:pt x="276" y="324"/>
                    </a:cubicBezTo>
                    <a:cubicBezTo>
                      <a:pt x="276" y="325"/>
                      <a:pt x="277" y="325"/>
                      <a:pt x="277" y="326"/>
                    </a:cubicBezTo>
                    <a:cubicBezTo>
                      <a:pt x="273" y="327"/>
                      <a:pt x="278" y="327"/>
                      <a:pt x="278" y="327"/>
                    </a:cubicBezTo>
                    <a:cubicBezTo>
                      <a:pt x="279" y="328"/>
                      <a:pt x="279" y="329"/>
                      <a:pt x="280" y="331"/>
                    </a:cubicBezTo>
                    <a:cubicBezTo>
                      <a:pt x="280" y="332"/>
                      <a:pt x="280" y="332"/>
                      <a:pt x="281" y="332"/>
                    </a:cubicBezTo>
                    <a:cubicBezTo>
                      <a:pt x="281" y="332"/>
                      <a:pt x="282" y="331"/>
                      <a:pt x="282" y="332"/>
                    </a:cubicBezTo>
                    <a:cubicBezTo>
                      <a:pt x="281" y="334"/>
                      <a:pt x="281" y="334"/>
                      <a:pt x="281" y="334"/>
                    </a:cubicBezTo>
                    <a:cubicBezTo>
                      <a:pt x="289" y="344"/>
                      <a:pt x="306" y="355"/>
                      <a:pt x="313" y="368"/>
                    </a:cubicBezTo>
                    <a:cubicBezTo>
                      <a:pt x="310" y="368"/>
                      <a:pt x="312" y="370"/>
                      <a:pt x="312" y="371"/>
                    </a:cubicBezTo>
                    <a:cubicBezTo>
                      <a:pt x="309" y="367"/>
                      <a:pt x="305" y="363"/>
                      <a:pt x="300" y="363"/>
                    </a:cubicBezTo>
                    <a:cubicBezTo>
                      <a:pt x="300" y="362"/>
                      <a:pt x="300" y="362"/>
                      <a:pt x="300" y="362"/>
                    </a:cubicBezTo>
                    <a:cubicBezTo>
                      <a:pt x="300" y="356"/>
                      <a:pt x="291" y="348"/>
                      <a:pt x="285" y="351"/>
                    </a:cubicBezTo>
                    <a:cubicBezTo>
                      <a:pt x="291" y="360"/>
                      <a:pt x="299" y="365"/>
                      <a:pt x="305" y="368"/>
                    </a:cubicBezTo>
                    <a:cubicBezTo>
                      <a:pt x="306" y="368"/>
                      <a:pt x="306" y="368"/>
                      <a:pt x="306" y="368"/>
                    </a:cubicBezTo>
                    <a:cubicBezTo>
                      <a:pt x="304" y="370"/>
                      <a:pt x="304" y="371"/>
                      <a:pt x="304" y="372"/>
                    </a:cubicBezTo>
                    <a:cubicBezTo>
                      <a:pt x="296" y="364"/>
                      <a:pt x="288" y="356"/>
                      <a:pt x="279" y="350"/>
                    </a:cubicBezTo>
                    <a:cubicBezTo>
                      <a:pt x="276" y="351"/>
                      <a:pt x="281" y="355"/>
                      <a:pt x="278" y="353"/>
                    </a:cubicBezTo>
                    <a:cubicBezTo>
                      <a:pt x="269" y="345"/>
                      <a:pt x="256" y="325"/>
                      <a:pt x="248" y="327"/>
                    </a:cubicBezTo>
                    <a:cubicBezTo>
                      <a:pt x="272" y="353"/>
                      <a:pt x="304" y="383"/>
                      <a:pt x="330" y="410"/>
                    </a:cubicBezTo>
                    <a:cubicBezTo>
                      <a:pt x="349" y="429"/>
                      <a:pt x="372" y="448"/>
                      <a:pt x="391" y="465"/>
                    </a:cubicBezTo>
                    <a:cubicBezTo>
                      <a:pt x="421" y="490"/>
                      <a:pt x="456" y="510"/>
                      <a:pt x="485" y="537"/>
                    </a:cubicBezTo>
                    <a:cubicBezTo>
                      <a:pt x="549" y="593"/>
                      <a:pt x="608" y="650"/>
                      <a:pt x="664" y="711"/>
                    </a:cubicBezTo>
                    <a:cubicBezTo>
                      <a:pt x="684" y="732"/>
                      <a:pt x="698" y="753"/>
                      <a:pt x="718" y="774"/>
                    </a:cubicBezTo>
                    <a:cubicBezTo>
                      <a:pt x="730" y="788"/>
                      <a:pt x="750" y="800"/>
                      <a:pt x="762" y="809"/>
                    </a:cubicBezTo>
                    <a:cubicBezTo>
                      <a:pt x="777" y="819"/>
                      <a:pt x="789" y="831"/>
                      <a:pt x="802" y="835"/>
                    </a:cubicBezTo>
                    <a:cubicBezTo>
                      <a:pt x="813" y="839"/>
                      <a:pt x="821" y="834"/>
                      <a:pt x="831" y="834"/>
                    </a:cubicBezTo>
                    <a:cubicBezTo>
                      <a:pt x="829" y="831"/>
                      <a:pt x="824" y="832"/>
                      <a:pt x="825" y="828"/>
                    </a:cubicBezTo>
                    <a:cubicBezTo>
                      <a:pt x="830" y="826"/>
                      <a:pt x="832" y="824"/>
                      <a:pt x="833" y="827"/>
                    </a:cubicBezTo>
                    <a:cubicBezTo>
                      <a:pt x="836" y="825"/>
                      <a:pt x="842" y="824"/>
                      <a:pt x="842" y="821"/>
                    </a:cubicBezTo>
                    <a:cubicBezTo>
                      <a:pt x="837" y="820"/>
                      <a:pt x="838" y="813"/>
                      <a:pt x="833" y="812"/>
                    </a:cubicBezTo>
                    <a:cubicBezTo>
                      <a:pt x="838" y="810"/>
                      <a:pt x="832" y="807"/>
                      <a:pt x="833" y="805"/>
                    </a:cubicBezTo>
                    <a:cubicBezTo>
                      <a:pt x="834" y="805"/>
                      <a:pt x="835" y="805"/>
                      <a:pt x="836" y="805"/>
                    </a:cubicBezTo>
                    <a:cubicBezTo>
                      <a:pt x="839" y="805"/>
                      <a:pt x="843" y="805"/>
                      <a:pt x="843" y="802"/>
                    </a:cubicBezTo>
                    <a:cubicBezTo>
                      <a:pt x="842" y="799"/>
                      <a:pt x="829" y="798"/>
                      <a:pt x="832" y="790"/>
                    </a:cubicBezTo>
                    <a:cubicBezTo>
                      <a:pt x="834" y="790"/>
                      <a:pt x="835" y="792"/>
                      <a:pt x="837" y="794"/>
                    </a:cubicBezTo>
                    <a:cubicBezTo>
                      <a:pt x="838" y="790"/>
                      <a:pt x="841" y="791"/>
                      <a:pt x="843" y="792"/>
                    </a:cubicBezTo>
                    <a:cubicBezTo>
                      <a:pt x="845" y="793"/>
                      <a:pt x="847" y="793"/>
                      <a:pt x="849" y="792"/>
                    </a:cubicBezTo>
                    <a:cubicBezTo>
                      <a:pt x="850" y="787"/>
                      <a:pt x="850" y="780"/>
                      <a:pt x="856" y="777"/>
                    </a:cubicBezTo>
                    <a:cubicBezTo>
                      <a:pt x="859" y="756"/>
                      <a:pt x="829" y="731"/>
                      <a:pt x="815" y="713"/>
                    </a:cubicBezTo>
                    <a:cubicBezTo>
                      <a:pt x="815" y="715"/>
                      <a:pt x="818" y="717"/>
                      <a:pt x="816" y="719"/>
                    </a:cubicBezTo>
                    <a:cubicBezTo>
                      <a:pt x="808" y="710"/>
                      <a:pt x="799" y="700"/>
                      <a:pt x="792" y="690"/>
                    </a:cubicBezTo>
                    <a:cubicBezTo>
                      <a:pt x="798" y="694"/>
                      <a:pt x="804" y="697"/>
                      <a:pt x="810" y="698"/>
                    </a:cubicBezTo>
                    <a:cubicBezTo>
                      <a:pt x="821" y="700"/>
                      <a:pt x="841" y="694"/>
                      <a:pt x="851" y="685"/>
                    </a:cubicBezTo>
                    <a:moveTo>
                      <a:pt x="129" y="42"/>
                    </a:moveTo>
                    <a:cubicBezTo>
                      <a:pt x="131" y="44"/>
                      <a:pt x="132" y="45"/>
                      <a:pt x="132" y="47"/>
                    </a:cubicBezTo>
                    <a:cubicBezTo>
                      <a:pt x="130" y="49"/>
                      <a:pt x="127" y="44"/>
                      <a:pt x="129" y="42"/>
                    </a:cubicBezTo>
                    <a:moveTo>
                      <a:pt x="162" y="48"/>
                    </a:moveTo>
                    <a:cubicBezTo>
                      <a:pt x="163" y="51"/>
                      <a:pt x="165" y="49"/>
                      <a:pt x="166" y="51"/>
                    </a:cubicBezTo>
                    <a:cubicBezTo>
                      <a:pt x="165" y="55"/>
                      <a:pt x="158" y="51"/>
                      <a:pt x="162" y="48"/>
                    </a:cubicBezTo>
                    <a:moveTo>
                      <a:pt x="156" y="49"/>
                    </a:moveTo>
                    <a:cubicBezTo>
                      <a:pt x="152" y="47"/>
                      <a:pt x="149" y="49"/>
                      <a:pt x="146" y="45"/>
                    </a:cubicBezTo>
                    <a:cubicBezTo>
                      <a:pt x="149" y="44"/>
                      <a:pt x="152" y="44"/>
                      <a:pt x="156" y="49"/>
                    </a:cubicBezTo>
                    <a:moveTo>
                      <a:pt x="154" y="56"/>
                    </a:moveTo>
                    <a:cubicBezTo>
                      <a:pt x="149" y="55"/>
                      <a:pt x="148" y="55"/>
                      <a:pt x="143" y="49"/>
                    </a:cubicBezTo>
                    <a:cubicBezTo>
                      <a:pt x="148" y="44"/>
                      <a:pt x="154" y="56"/>
                      <a:pt x="160" y="60"/>
                    </a:cubicBezTo>
                    <a:cubicBezTo>
                      <a:pt x="158" y="62"/>
                      <a:pt x="152" y="59"/>
                      <a:pt x="154" y="56"/>
                    </a:cubicBezTo>
                    <a:moveTo>
                      <a:pt x="163" y="58"/>
                    </a:moveTo>
                    <a:cubicBezTo>
                      <a:pt x="161" y="57"/>
                      <a:pt x="162" y="56"/>
                      <a:pt x="160" y="54"/>
                    </a:cubicBezTo>
                    <a:cubicBezTo>
                      <a:pt x="162" y="53"/>
                      <a:pt x="163" y="55"/>
                      <a:pt x="164" y="56"/>
                    </a:cubicBezTo>
                    <a:cubicBezTo>
                      <a:pt x="165" y="57"/>
                      <a:pt x="165" y="58"/>
                      <a:pt x="166" y="57"/>
                    </a:cubicBezTo>
                    <a:cubicBezTo>
                      <a:pt x="168" y="59"/>
                      <a:pt x="164" y="59"/>
                      <a:pt x="163" y="58"/>
                    </a:cubicBezTo>
                    <a:moveTo>
                      <a:pt x="166" y="48"/>
                    </a:moveTo>
                    <a:cubicBezTo>
                      <a:pt x="163" y="47"/>
                      <a:pt x="168" y="45"/>
                      <a:pt x="165" y="44"/>
                    </a:cubicBezTo>
                    <a:cubicBezTo>
                      <a:pt x="166" y="42"/>
                      <a:pt x="168" y="44"/>
                      <a:pt x="170" y="46"/>
                    </a:cubicBezTo>
                    <a:cubicBezTo>
                      <a:pt x="169" y="46"/>
                      <a:pt x="167" y="47"/>
                      <a:pt x="166" y="48"/>
                    </a:cubicBezTo>
                    <a:moveTo>
                      <a:pt x="177" y="43"/>
                    </a:moveTo>
                    <a:cubicBezTo>
                      <a:pt x="174" y="47"/>
                      <a:pt x="173" y="42"/>
                      <a:pt x="172" y="39"/>
                    </a:cubicBezTo>
                    <a:cubicBezTo>
                      <a:pt x="174" y="38"/>
                      <a:pt x="176" y="42"/>
                      <a:pt x="177" y="43"/>
                    </a:cubicBezTo>
                    <a:moveTo>
                      <a:pt x="177" y="56"/>
                    </a:moveTo>
                    <a:cubicBezTo>
                      <a:pt x="175" y="54"/>
                      <a:pt x="174" y="53"/>
                      <a:pt x="172" y="51"/>
                    </a:cubicBezTo>
                    <a:cubicBezTo>
                      <a:pt x="173" y="50"/>
                      <a:pt x="174" y="51"/>
                      <a:pt x="175" y="51"/>
                    </a:cubicBezTo>
                    <a:cubicBezTo>
                      <a:pt x="176" y="52"/>
                      <a:pt x="177" y="52"/>
                      <a:pt x="178" y="50"/>
                    </a:cubicBezTo>
                    <a:cubicBezTo>
                      <a:pt x="180" y="52"/>
                      <a:pt x="179" y="54"/>
                      <a:pt x="177" y="56"/>
                    </a:cubicBezTo>
                    <a:moveTo>
                      <a:pt x="156" y="88"/>
                    </a:moveTo>
                    <a:cubicBezTo>
                      <a:pt x="154" y="87"/>
                      <a:pt x="151" y="87"/>
                      <a:pt x="149" y="83"/>
                    </a:cubicBezTo>
                    <a:cubicBezTo>
                      <a:pt x="150" y="82"/>
                      <a:pt x="151" y="82"/>
                      <a:pt x="152" y="82"/>
                    </a:cubicBezTo>
                    <a:cubicBezTo>
                      <a:pt x="153" y="83"/>
                      <a:pt x="154" y="84"/>
                      <a:pt x="156" y="86"/>
                    </a:cubicBezTo>
                    <a:cubicBezTo>
                      <a:pt x="156" y="86"/>
                      <a:pt x="157" y="87"/>
                      <a:pt x="156" y="88"/>
                    </a:cubicBezTo>
                    <a:moveTo>
                      <a:pt x="185" y="26"/>
                    </a:moveTo>
                    <a:cubicBezTo>
                      <a:pt x="194" y="28"/>
                      <a:pt x="198" y="35"/>
                      <a:pt x="207" y="44"/>
                    </a:cubicBezTo>
                    <a:cubicBezTo>
                      <a:pt x="199" y="42"/>
                      <a:pt x="191" y="34"/>
                      <a:pt x="185" y="26"/>
                    </a:cubicBezTo>
                    <a:moveTo>
                      <a:pt x="232" y="155"/>
                    </a:moveTo>
                    <a:cubicBezTo>
                      <a:pt x="226" y="148"/>
                      <a:pt x="219" y="147"/>
                      <a:pt x="212" y="137"/>
                    </a:cubicBezTo>
                    <a:cubicBezTo>
                      <a:pt x="216" y="138"/>
                      <a:pt x="224" y="144"/>
                      <a:pt x="229" y="149"/>
                    </a:cubicBezTo>
                    <a:cubicBezTo>
                      <a:pt x="231" y="151"/>
                      <a:pt x="235" y="153"/>
                      <a:pt x="232" y="155"/>
                    </a:cubicBezTo>
                    <a:moveTo>
                      <a:pt x="26" y="46"/>
                    </a:moveTo>
                    <a:cubicBezTo>
                      <a:pt x="27" y="45"/>
                      <a:pt x="28" y="46"/>
                      <a:pt x="28" y="47"/>
                    </a:cubicBezTo>
                    <a:cubicBezTo>
                      <a:pt x="29" y="48"/>
                      <a:pt x="28" y="49"/>
                      <a:pt x="26" y="46"/>
                    </a:cubicBezTo>
                    <a:moveTo>
                      <a:pt x="57" y="76"/>
                    </a:moveTo>
                    <a:cubicBezTo>
                      <a:pt x="59" y="76"/>
                      <a:pt x="59" y="76"/>
                      <a:pt x="59" y="77"/>
                    </a:cubicBezTo>
                    <a:cubicBezTo>
                      <a:pt x="59" y="78"/>
                      <a:pt x="58" y="79"/>
                      <a:pt x="57" y="76"/>
                    </a:cubicBezTo>
                    <a:moveTo>
                      <a:pt x="72" y="97"/>
                    </a:moveTo>
                    <a:cubicBezTo>
                      <a:pt x="70" y="98"/>
                      <a:pt x="70" y="94"/>
                      <a:pt x="69" y="94"/>
                    </a:cubicBezTo>
                    <a:cubicBezTo>
                      <a:pt x="70" y="93"/>
                      <a:pt x="71" y="94"/>
                      <a:pt x="72" y="93"/>
                    </a:cubicBezTo>
                    <a:cubicBezTo>
                      <a:pt x="72" y="93"/>
                      <a:pt x="73" y="94"/>
                      <a:pt x="73" y="94"/>
                    </a:cubicBezTo>
                    <a:cubicBezTo>
                      <a:pt x="72" y="95"/>
                      <a:pt x="72" y="96"/>
                      <a:pt x="72" y="97"/>
                    </a:cubicBezTo>
                    <a:moveTo>
                      <a:pt x="69" y="88"/>
                    </a:moveTo>
                    <a:cubicBezTo>
                      <a:pt x="71" y="86"/>
                      <a:pt x="72" y="90"/>
                      <a:pt x="74" y="91"/>
                    </a:cubicBezTo>
                    <a:cubicBezTo>
                      <a:pt x="72" y="92"/>
                      <a:pt x="71" y="88"/>
                      <a:pt x="69" y="88"/>
                    </a:cubicBezTo>
                    <a:moveTo>
                      <a:pt x="77" y="78"/>
                    </a:moveTo>
                    <a:cubicBezTo>
                      <a:pt x="81" y="76"/>
                      <a:pt x="85" y="83"/>
                      <a:pt x="89" y="84"/>
                    </a:cubicBezTo>
                    <a:cubicBezTo>
                      <a:pt x="85" y="86"/>
                      <a:pt x="78" y="82"/>
                      <a:pt x="77" y="78"/>
                    </a:cubicBezTo>
                    <a:moveTo>
                      <a:pt x="78" y="96"/>
                    </a:moveTo>
                    <a:cubicBezTo>
                      <a:pt x="79" y="96"/>
                      <a:pt x="79" y="96"/>
                      <a:pt x="80" y="96"/>
                    </a:cubicBezTo>
                    <a:cubicBezTo>
                      <a:pt x="81" y="95"/>
                      <a:pt x="79" y="94"/>
                      <a:pt x="78" y="93"/>
                    </a:cubicBezTo>
                    <a:cubicBezTo>
                      <a:pt x="80" y="92"/>
                      <a:pt x="82" y="94"/>
                      <a:pt x="84" y="96"/>
                    </a:cubicBezTo>
                    <a:cubicBezTo>
                      <a:pt x="82" y="98"/>
                      <a:pt x="80" y="98"/>
                      <a:pt x="78" y="96"/>
                    </a:cubicBezTo>
                    <a:moveTo>
                      <a:pt x="91" y="114"/>
                    </a:moveTo>
                    <a:cubicBezTo>
                      <a:pt x="85" y="116"/>
                      <a:pt x="86" y="107"/>
                      <a:pt x="81" y="105"/>
                    </a:cubicBezTo>
                    <a:cubicBezTo>
                      <a:pt x="85" y="105"/>
                      <a:pt x="89" y="107"/>
                      <a:pt x="92" y="111"/>
                    </a:cubicBezTo>
                    <a:cubicBezTo>
                      <a:pt x="90" y="112"/>
                      <a:pt x="87" y="111"/>
                      <a:pt x="91" y="114"/>
                    </a:cubicBezTo>
                    <a:moveTo>
                      <a:pt x="103" y="156"/>
                    </a:moveTo>
                    <a:cubicBezTo>
                      <a:pt x="106" y="157"/>
                      <a:pt x="110" y="159"/>
                      <a:pt x="110" y="161"/>
                    </a:cubicBezTo>
                    <a:cubicBezTo>
                      <a:pt x="108" y="162"/>
                      <a:pt x="106" y="157"/>
                      <a:pt x="103" y="156"/>
                    </a:cubicBezTo>
                    <a:moveTo>
                      <a:pt x="378" y="415"/>
                    </a:moveTo>
                    <a:cubicBezTo>
                      <a:pt x="379" y="416"/>
                      <a:pt x="380" y="417"/>
                      <a:pt x="380" y="419"/>
                    </a:cubicBezTo>
                    <a:cubicBezTo>
                      <a:pt x="380" y="418"/>
                      <a:pt x="379" y="418"/>
                      <a:pt x="379" y="418"/>
                    </a:cubicBezTo>
                    <a:cubicBezTo>
                      <a:pt x="379" y="417"/>
                      <a:pt x="379" y="416"/>
                      <a:pt x="378" y="415"/>
                    </a:cubicBezTo>
                    <a:moveTo>
                      <a:pt x="352" y="412"/>
                    </a:moveTo>
                    <a:cubicBezTo>
                      <a:pt x="350" y="411"/>
                      <a:pt x="347" y="410"/>
                      <a:pt x="345" y="409"/>
                    </a:cubicBezTo>
                    <a:cubicBezTo>
                      <a:pt x="346" y="408"/>
                      <a:pt x="347" y="408"/>
                      <a:pt x="348" y="407"/>
                    </a:cubicBezTo>
                    <a:cubicBezTo>
                      <a:pt x="349" y="408"/>
                      <a:pt x="350" y="409"/>
                      <a:pt x="352" y="410"/>
                    </a:cubicBezTo>
                    <a:cubicBezTo>
                      <a:pt x="352" y="411"/>
                      <a:pt x="352" y="411"/>
                      <a:pt x="352" y="412"/>
                    </a:cubicBezTo>
                    <a:moveTo>
                      <a:pt x="296" y="251"/>
                    </a:moveTo>
                    <a:cubicBezTo>
                      <a:pt x="292" y="254"/>
                      <a:pt x="293" y="248"/>
                      <a:pt x="289" y="246"/>
                    </a:cubicBezTo>
                    <a:cubicBezTo>
                      <a:pt x="293" y="244"/>
                      <a:pt x="295" y="250"/>
                      <a:pt x="296" y="251"/>
                    </a:cubicBezTo>
                    <a:moveTo>
                      <a:pt x="289" y="245"/>
                    </a:moveTo>
                    <a:cubicBezTo>
                      <a:pt x="288" y="245"/>
                      <a:pt x="288" y="244"/>
                      <a:pt x="287" y="244"/>
                    </a:cubicBezTo>
                    <a:cubicBezTo>
                      <a:pt x="288" y="243"/>
                      <a:pt x="288" y="243"/>
                      <a:pt x="289" y="242"/>
                    </a:cubicBezTo>
                    <a:cubicBezTo>
                      <a:pt x="289" y="243"/>
                      <a:pt x="290" y="243"/>
                      <a:pt x="290" y="244"/>
                    </a:cubicBezTo>
                    <a:cubicBezTo>
                      <a:pt x="290" y="244"/>
                      <a:pt x="289" y="245"/>
                      <a:pt x="289" y="245"/>
                    </a:cubicBezTo>
                    <a:moveTo>
                      <a:pt x="300" y="256"/>
                    </a:moveTo>
                    <a:cubicBezTo>
                      <a:pt x="303" y="257"/>
                      <a:pt x="306" y="259"/>
                      <a:pt x="307" y="262"/>
                    </a:cubicBezTo>
                    <a:cubicBezTo>
                      <a:pt x="303" y="262"/>
                      <a:pt x="303" y="261"/>
                      <a:pt x="301" y="263"/>
                    </a:cubicBezTo>
                    <a:cubicBezTo>
                      <a:pt x="300" y="263"/>
                      <a:pt x="300" y="262"/>
                      <a:pt x="299" y="262"/>
                    </a:cubicBezTo>
                    <a:cubicBezTo>
                      <a:pt x="300" y="261"/>
                      <a:pt x="300" y="261"/>
                      <a:pt x="299" y="260"/>
                    </a:cubicBezTo>
                    <a:cubicBezTo>
                      <a:pt x="304" y="261"/>
                      <a:pt x="301" y="259"/>
                      <a:pt x="300" y="256"/>
                    </a:cubicBezTo>
                    <a:moveTo>
                      <a:pt x="303" y="278"/>
                    </a:moveTo>
                    <a:cubicBezTo>
                      <a:pt x="306" y="276"/>
                      <a:pt x="299" y="276"/>
                      <a:pt x="303" y="273"/>
                    </a:cubicBezTo>
                    <a:cubicBezTo>
                      <a:pt x="307" y="276"/>
                      <a:pt x="309" y="280"/>
                      <a:pt x="308" y="283"/>
                    </a:cubicBezTo>
                    <a:cubicBezTo>
                      <a:pt x="308" y="284"/>
                      <a:pt x="300" y="285"/>
                      <a:pt x="306" y="287"/>
                    </a:cubicBezTo>
                    <a:cubicBezTo>
                      <a:pt x="300" y="286"/>
                      <a:pt x="298" y="278"/>
                      <a:pt x="296" y="275"/>
                    </a:cubicBezTo>
                    <a:cubicBezTo>
                      <a:pt x="298" y="272"/>
                      <a:pt x="300" y="276"/>
                      <a:pt x="303" y="278"/>
                    </a:cubicBezTo>
                    <a:moveTo>
                      <a:pt x="361" y="307"/>
                    </a:moveTo>
                    <a:cubicBezTo>
                      <a:pt x="360" y="306"/>
                      <a:pt x="359" y="305"/>
                      <a:pt x="358" y="303"/>
                    </a:cubicBezTo>
                    <a:cubicBezTo>
                      <a:pt x="360" y="304"/>
                      <a:pt x="361" y="306"/>
                      <a:pt x="361" y="307"/>
                    </a:cubicBezTo>
                    <a:moveTo>
                      <a:pt x="671" y="514"/>
                    </a:moveTo>
                    <a:cubicBezTo>
                      <a:pt x="673" y="510"/>
                      <a:pt x="668" y="512"/>
                      <a:pt x="666" y="510"/>
                    </a:cubicBezTo>
                    <a:cubicBezTo>
                      <a:pt x="668" y="509"/>
                      <a:pt x="668" y="507"/>
                      <a:pt x="667" y="506"/>
                    </a:cubicBezTo>
                    <a:cubicBezTo>
                      <a:pt x="675" y="509"/>
                      <a:pt x="683" y="520"/>
                      <a:pt x="687" y="525"/>
                    </a:cubicBezTo>
                    <a:cubicBezTo>
                      <a:pt x="686" y="526"/>
                      <a:pt x="683" y="521"/>
                      <a:pt x="681" y="520"/>
                    </a:cubicBezTo>
                    <a:cubicBezTo>
                      <a:pt x="681" y="520"/>
                      <a:pt x="680" y="520"/>
                      <a:pt x="680" y="521"/>
                    </a:cubicBezTo>
                    <a:cubicBezTo>
                      <a:pt x="678" y="521"/>
                      <a:pt x="677" y="522"/>
                      <a:pt x="675" y="519"/>
                    </a:cubicBezTo>
                    <a:cubicBezTo>
                      <a:pt x="675" y="522"/>
                      <a:pt x="681" y="525"/>
                      <a:pt x="683" y="528"/>
                    </a:cubicBezTo>
                    <a:cubicBezTo>
                      <a:pt x="674" y="527"/>
                      <a:pt x="665" y="516"/>
                      <a:pt x="656" y="508"/>
                    </a:cubicBezTo>
                    <a:cubicBezTo>
                      <a:pt x="663" y="508"/>
                      <a:pt x="665" y="512"/>
                      <a:pt x="671" y="514"/>
                    </a:cubicBezTo>
                    <a:moveTo>
                      <a:pt x="662" y="505"/>
                    </a:moveTo>
                    <a:cubicBezTo>
                      <a:pt x="664" y="505"/>
                      <a:pt x="665" y="506"/>
                      <a:pt x="665" y="507"/>
                    </a:cubicBezTo>
                    <a:cubicBezTo>
                      <a:pt x="666" y="508"/>
                      <a:pt x="665" y="509"/>
                      <a:pt x="662" y="505"/>
                    </a:cubicBezTo>
                    <a:moveTo>
                      <a:pt x="728" y="540"/>
                    </a:moveTo>
                    <a:cubicBezTo>
                      <a:pt x="729" y="539"/>
                      <a:pt x="730" y="541"/>
                      <a:pt x="731" y="542"/>
                    </a:cubicBezTo>
                    <a:cubicBezTo>
                      <a:pt x="729" y="543"/>
                      <a:pt x="728" y="542"/>
                      <a:pt x="728" y="540"/>
                    </a:cubicBezTo>
                    <a:moveTo>
                      <a:pt x="374" y="353"/>
                    </a:moveTo>
                    <a:cubicBezTo>
                      <a:pt x="374" y="353"/>
                      <a:pt x="380" y="357"/>
                      <a:pt x="378" y="360"/>
                    </a:cubicBezTo>
                    <a:cubicBezTo>
                      <a:pt x="379" y="359"/>
                      <a:pt x="369" y="349"/>
                      <a:pt x="374" y="353"/>
                    </a:cubicBezTo>
                    <a:moveTo>
                      <a:pt x="390" y="316"/>
                    </a:moveTo>
                    <a:cubicBezTo>
                      <a:pt x="390" y="316"/>
                      <a:pt x="390" y="316"/>
                      <a:pt x="390" y="316"/>
                    </a:cubicBezTo>
                    <a:cubicBezTo>
                      <a:pt x="390" y="316"/>
                      <a:pt x="390" y="316"/>
                      <a:pt x="390" y="316"/>
                    </a:cubicBezTo>
                    <a:cubicBezTo>
                      <a:pt x="390" y="316"/>
                      <a:pt x="390" y="316"/>
                      <a:pt x="390" y="316"/>
                    </a:cubicBezTo>
                    <a:moveTo>
                      <a:pt x="346" y="327"/>
                    </a:moveTo>
                    <a:cubicBezTo>
                      <a:pt x="343" y="324"/>
                      <a:pt x="341" y="324"/>
                      <a:pt x="339" y="322"/>
                    </a:cubicBezTo>
                    <a:cubicBezTo>
                      <a:pt x="341" y="323"/>
                      <a:pt x="344" y="322"/>
                      <a:pt x="346" y="322"/>
                    </a:cubicBezTo>
                    <a:cubicBezTo>
                      <a:pt x="347" y="323"/>
                      <a:pt x="349" y="326"/>
                      <a:pt x="350" y="324"/>
                    </a:cubicBezTo>
                    <a:cubicBezTo>
                      <a:pt x="349" y="324"/>
                      <a:pt x="348" y="323"/>
                      <a:pt x="348" y="322"/>
                    </a:cubicBezTo>
                    <a:cubicBezTo>
                      <a:pt x="349" y="322"/>
                      <a:pt x="350" y="323"/>
                      <a:pt x="351" y="325"/>
                    </a:cubicBezTo>
                    <a:cubicBezTo>
                      <a:pt x="349" y="325"/>
                      <a:pt x="347" y="327"/>
                      <a:pt x="346" y="327"/>
                    </a:cubicBezTo>
                    <a:moveTo>
                      <a:pt x="325" y="362"/>
                    </a:moveTo>
                    <a:cubicBezTo>
                      <a:pt x="321" y="361"/>
                      <a:pt x="326" y="355"/>
                      <a:pt x="328" y="362"/>
                    </a:cubicBezTo>
                    <a:cubicBezTo>
                      <a:pt x="328" y="363"/>
                      <a:pt x="327" y="362"/>
                      <a:pt x="326" y="361"/>
                    </a:cubicBezTo>
                    <a:cubicBezTo>
                      <a:pt x="325" y="361"/>
                      <a:pt x="324" y="360"/>
                      <a:pt x="325" y="362"/>
                    </a:cubicBezTo>
                    <a:moveTo>
                      <a:pt x="325" y="282"/>
                    </a:moveTo>
                    <a:cubicBezTo>
                      <a:pt x="324" y="284"/>
                      <a:pt x="323" y="283"/>
                      <a:pt x="322" y="282"/>
                    </a:cubicBezTo>
                    <a:cubicBezTo>
                      <a:pt x="321" y="280"/>
                      <a:pt x="321" y="279"/>
                      <a:pt x="320" y="280"/>
                    </a:cubicBezTo>
                    <a:cubicBezTo>
                      <a:pt x="319" y="278"/>
                      <a:pt x="324" y="279"/>
                      <a:pt x="326" y="280"/>
                    </a:cubicBezTo>
                    <a:cubicBezTo>
                      <a:pt x="325" y="281"/>
                      <a:pt x="325" y="282"/>
                      <a:pt x="325" y="282"/>
                    </a:cubicBezTo>
                    <a:moveTo>
                      <a:pt x="359" y="306"/>
                    </a:moveTo>
                    <a:cubicBezTo>
                      <a:pt x="359" y="307"/>
                      <a:pt x="360" y="308"/>
                      <a:pt x="361" y="309"/>
                    </a:cubicBezTo>
                    <a:cubicBezTo>
                      <a:pt x="361" y="309"/>
                      <a:pt x="361" y="309"/>
                      <a:pt x="361" y="309"/>
                    </a:cubicBezTo>
                    <a:cubicBezTo>
                      <a:pt x="359" y="308"/>
                      <a:pt x="359" y="307"/>
                      <a:pt x="359" y="306"/>
                    </a:cubicBezTo>
                    <a:moveTo>
                      <a:pt x="322" y="284"/>
                    </a:moveTo>
                    <a:cubicBezTo>
                      <a:pt x="321" y="286"/>
                      <a:pt x="319" y="282"/>
                      <a:pt x="318" y="281"/>
                    </a:cubicBezTo>
                    <a:cubicBezTo>
                      <a:pt x="319" y="279"/>
                      <a:pt x="321" y="283"/>
                      <a:pt x="322" y="284"/>
                    </a:cubicBezTo>
                    <a:moveTo>
                      <a:pt x="326" y="351"/>
                    </a:moveTo>
                    <a:cubicBezTo>
                      <a:pt x="325" y="351"/>
                      <a:pt x="324" y="351"/>
                      <a:pt x="323" y="350"/>
                    </a:cubicBezTo>
                    <a:cubicBezTo>
                      <a:pt x="322" y="349"/>
                      <a:pt x="321" y="349"/>
                      <a:pt x="320" y="350"/>
                    </a:cubicBezTo>
                    <a:cubicBezTo>
                      <a:pt x="320" y="347"/>
                      <a:pt x="319" y="345"/>
                      <a:pt x="316" y="342"/>
                    </a:cubicBezTo>
                    <a:cubicBezTo>
                      <a:pt x="319" y="342"/>
                      <a:pt x="325" y="347"/>
                      <a:pt x="326" y="351"/>
                    </a:cubicBezTo>
                    <a:moveTo>
                      <a:pt x="321" y="374"/>
                    </a:moveTo>
                    <a:cubicBezTo>
                      <a:pt x="321" y="372"/>
                      <a:pt x="316" y="371"/>
                      <a:pt x="318" y="367"/>
                    </a:cubicBezTo>
                    <a:cubicBezTo>
                      <a:pt x="321" y="369"/>
                      <a:pt x="324" y="372"/>
                      <a:pt x="321" y="374"/>
                    </a:cubicBezTo>
                    <a:moveTo>
                      <a:pt x="318" y="375"/>
                    </a:moveTo>
                    <a:cubicBezTo>
                      <a:pt x="319" y="375"/>
                      <a:pt x="320" y="376"/>
                      <a:pt x="321" y="377"/>
                    </a:cubicBezTo>
                    <a:cubicBezTo>
                      <a:pt x="321" y="378"/>
                      <a:pt x="320" y="379"/>
                      <a:pt x="318" y="375"/>
                    </a:cubicBezTo>
                    <a:moveTo>
                      <a:pt x="322" y="375"/>
                    </a:moveTo>
                    <a:cubicBezTo>
                      <a:pt x="323" y="372"/>
                      <a:pt x="335" y="383"/>
                      <a:pt x="331" y="385"/>
                    </a:cubicBezTo>
                    <a:cubicBezTo>
                      <a:pt x="328" y="381"/>
                      <a:pt x="325" y="377"/>
                      <a:pt x="322" y="375"/>
                    </a:cubicBezTo>
                    <a:moveTo>
                      <a:pt x="329" y="306"/>
                    </a:moveTo>
                    <a:cubicBezTo>
                      <a:pt x="332" y="306"/>
                      <a:pt x="332" y="307"/>
                      <a:pt x="333" y="309"/>
                    </a:cubicBezTo>
                    <a:cubicBezTo>
                      <a:pt x="330" y="311"/>
                      <a:pt x="330" y="308"/>
                      <a:pt x="329" y="306"/>
                    </a:cubicBezTo>
                    <a:moveTo>
                      <a:pt x="340" y="392"/>
                    </a:moveTo>
                    <a:cubicBezTo>
                      <a:pt x="337" y="391"/>
                      <a:pt x="334" y="389"/>
                      <a:pt x="332" y="385"/>
                    </a:cubicBezTo>
                    <a:cubicBezTo>
                      <a:pt x="335" y="385"/>
                      <a:pt x="340" y="390"/>
                      <a:pt x="340" y="392"/>
                    </a:cubicBezTo>
                    <a:moveTo>
                      <a:pt x="363" y="406"/>
                    </a:moveTo>
                    <a:cubicBezTo>
                      <a:pt x="369" y="406"/>
                      <a:pt x="365" y="412"/>
                      <a:pt x="363" y="406"/>
                    </a:cubicBezTo>
                    <a:moveTo>
                      <a:pt x="354" y="409"/>
                    </a:moveTo>
                    <a:cubicBezTo>
                      <a:pt x="354" y="409"/>
                      <a:pt x="354" y="409"/>
                      <a:pt x="354" y="409"/>
                    </a:cubicBezTo>
                    <a:cubicBezTo>
                      <a:pt x="353" y="408"/>
                      <a:pt x="353" y="407"/>
                      <a:pt x="352" y="406"/>
                    </a:cubicBezTo>
                    <a:cubicBezTo>
                      <a:pt x="353" y="404"/>
                      <a:pt x="358" y="408"/>
                      <a:pt x="354" y="409"/>
                    </a:cubicBezTo>
                    <a:moveTo>
                      <a:pt x="346" y="400"/>
                    </a:moveTo>
                    <a:cubicBezTo>
                      <a:pt x="347" y="399"/>
                      <a:pt x="349" y="400"/>
                      <a:pt x="350" y="402"/>
                    </a:cubicBezTo>
                    <a:cubicBezTo>
                      <a:pt x="351" y="403"/>
                      <a:pt x="351" y="405"/>
                      <a:pt x="348" y="402"/>
                    </a:cubicBezTo>
                    <a:cubicBezTo>
                      <a:pt x="346" y="402"/>
                      <a:pt x="347" y="401"/>
                      <a:pt x="346" y="400"/>
                    </a:cubicBezTo>
                    <a:moveTo>
                      <a:pt x="352" y="394"/>
                    </a:moveTo>
                    <a:cubicBezTo>
                      <a:pt x="353" y="393"/>
                      <a:pt x="354" y="394"/>
                      <a:pt x="355" y="395"/>
                    </a:cubicBezTo>
                    <a:cubicBezTo>
                      <a:pt x="355" y="396"/>
                      <a:pt x="354" y="397"/>
                      <a:pt x="352" y="394"/>
                    </a:cubicBezTo>
                    <a:moveTo>
                      <a:pt x="358" y="412"/>
                    </a:moveTo>
                    <a:cubicBezTo>
                      <a:pt x="359" y="412"/>
                      <a:pt x="360" y="413"/>
                      <a:pt x="361" y="414"/>
                    </a:cubicBezTo>
                    <a:cubicBezTo>
                      <a:pt x="360" y="413"/>
                      <a:pt x="359" y="413"/>
                      <a:pt x="358" y="412"/>
                    </a:cubicBezTo>
                    <a:moveTo>
                      <a:pt x="377" y="423"/>
                    </a:moveTo>
                    <a:cubicBezTo>
                      <a:pt x="378" y="424"/>
                      <a:pt x="379" y="425"/>
                      <a:pt x="379" y="426"/>
                    </a:cubicBezTo>
                    <a:cubicBezTo>
                      <a:pt x="378" y="425"/>
                      <a:pt x="378" y="425"/>
                      <a:pt x="378" y="425"/>
                    </a:cubicBezTo>
                    <a:cubicBezTo>
                      <a:pt x="378" y="425"/>
                      <a:pt x="378" y="424"/>
                      <a:pt x="377" y="423"/>
                    </a:cubicBezTo>
                    <a:moveTo>
                      <a:pt x="383" y="426"/>
                    </a:moveTo>
                    <a:cubicBezTo>
                      <a:pt x="381" y="425"/>
                      <a:pt x="379" y="419"/>
                      <a:pt x="376" y="422"/>
                    </a:cubicBezTo>
                    <a:cubicBezTo>
                      <a:pt x="373" y="417"/>
                      <a:pt x="367" y="414"/>
                      <a:pt x="368" y="409"/>
                    </a:cubicBezTo>
                    <a:cubicBezTo>
                      <a:pt x="375" y="415"/>
                      <a:pt x="378" y="420"/>
                      <a:pt x="383" y="426"/>
                    </a:cubicBezTo>
                    <a:moveTo>
                      <a:pt x="717" y="524"/>
                    </a:moveTo>
                    <a:cubicBezTo>
                      <a:pt x="722" y="521"/>
                      <a:pt x="725" y="527"/>
                      <a:pt x="727" y="529"/>
                    </a:cubicBezTo>
                    <a:cubicBezTo>
                      <a:pt x="732" y="533"/>
                      <a:pt x="738" y="539"/>
                      <a:pt x="743" y="543"/>
                    </a:cubicBezTo>
                    <a:cubicBezTo>
                      <a:pt x="733" y="543"/>
                      <a:pt x="728" y="531"/>
                      <a:pt x="717" y="524"/>
                    </a:cubicBezTo>
                    <a:moveTo>
                      <a:pt x="679" y="506"/>
                    </a:moveTo>
                    <a:cubicBezTo>
                      <a:pt x="683" y="509"/>
                      <a:pt x="689" y="512"/>
                      <a:pt x="690" y="518"/>
                    </a:cubicBezTo>
                    <a:cubicBezTo>
                      <a:pt x="700" y="524"/>
                      <a:pt x="707" y="532"/>
                      <a:pt x="716" y="540"/>
                    </a:cubicBezTo>
                    <a:cubicBezTo>
                      <a:pt x="712" y="541"/>
                      <a:pt x="710" y="537"/>
                      <a:pt x="707" y="535"/>
                    </a:cubicBezTo>
                    <a:cubicBezTo>
                      <a:pt x="698" y="528"/>
                      <a:pt x="691" y="524"/>
                      <a:pt x="681" y="513"/>
                    </a:cubicBezTo>
                    <a:cubicBezTo>
                      <a:pt x="675" y="507"/>
                      <a:pt x="667" y="500"/>
                      <a:pt x="662" y="493"/>
                    </a:cubicBezTo>
                    <a:cubicBezTo>
                      <a:pt x="667" y="492"/>
                      <a:pt x="673" y="501"/>
                      <a:pt x="679" y="506"/>
                    </a:cubicBezTo>
                    <a:moveTo>
                      <a:pt x="662" y="491"/>
                    </a:moveTo>
                    <a:cubicBezTo>
                      <a:pt x="658" y="493"/>
                      <a:pt x="658" y="490"/>
                      <a:pt x="656" y="487"/>
                    </a:cubicBezTo>
                    <a:cubicBezTo>
                      <a:pt x="658" y="485"/>
                      <a:pt x="660" y="490"/>
                      <a:pt x="662" y="491"/>
                    </a:cubicBezTo>
                    <a:moveTo>
                      <a:pt x="656" y="494"/>
                    </a:moveTo>
                    <a:cubicBezTo>
                      <a:pt x="651" y="497"/>
                      <a:pt x="649" y="490"/>
                      <a:pt x="646" y="487"/>
                    </a:cubicBezTo>
                    <a:cubicBezTo>
                      <a:pt x="650" y="486"/>
                      <a:pt x="654" y="491"/>
                      <a:pt x="656" y="494"/>
                    </a:cubicBezTo>
                    <a:moveTo>
                      <a:pt x="381" y="298"/>
                    </a:moveTo>
                    <a:cubicBezTo>
                      <a:pt x="381" y="298"/>
                      <a:pt x="381" y="298"/>
                      <a:pt x="381" y="299"/>
                    </a:cubicBezTo>
                    <a:cubicBezTo>
                      <a:pt x="381" y="299"/>
                      <a:pt x="381" y="300"/>
                      <a:pt x="381" y="301"/>
                    </a:cubicBezTo>
                    <a:cubicBezTo>
                      <a:pt x="380" y="300"/>
                      <a:pt x="379" y="298"/>
                      <a:pt x="377" y="297"/>
                    </a:cubicBezTo>
                    <a:cubicBezTo>
                      <a:pt x="378" y="298"/>
                      <a:pt x="378" y="297"/>
                      <a:pt x="379" y="297"/>
                    </a:cubicBezTo>
                    <a:cubicBezTo>
                      <a:pt x="380" y="297"/>
                      <a:pt x="380" y="296"/>
                      <a:pt x="381" y="298"/>
                    </a:cubicBezTo>
                    <a:moveTo>
                      <a:pt x="364" y="280"/>
                    </a:moveTo>
                    <a:cubicBezTo>
                      <a:pt x="368" y="285"/>
                      <a:pt x="373" y="290"/>
                      <a:pt x="377" y="296"/>
                    </a:cubicBezTo>
                    <a:cubicBezTo>
                      <a:pt x="377" y="297"/>
                      <a:pt x="377" y="297"/>
                      <a:pt x="377" y="297"/>
                    </a:cubicBezTo>
                    <a:cubicBezTo>
                      <a:pt x="372" y="292"/>
                      <a:pt x="367" y="287"/>
                      <a:pt x="361" y="282"/>
                    </a:cubicBezTo>
                    <a:cubicBezTo>
                      <a:pt x="363" y="281"/>
                      <a:pt x="363" y="281"/>
                      <a:pt x="364" y="280"/>
                    </a:cubicBezTo>
                    <a:moveTo>
                      <a:pt x="357" y="271"/>
                    </a:moveTo>
                    <a:cubicBezTo>
                      <a:pt x="357" y="272"/>
                      <a:pt x="357" y="272"/>
                      <a:pt x="357" y="272"/>
                    </a:cubicBezTo>
                    <a:cubicBezTo>
                      <a:pt x="356" y="271"/>
                      <a:pt x="356" y="271"/>
                      <a:pt x="355" y="270"/>
                    </a:cubicBezTo>
                    <a:cubicBezTo>
                      <a:pt x="356" y="270"/>
                      <a:pt x="356" y="270"/>
                      <a:pt x="357" y="271"/>
                    </a:cubicBezTo>
                    <a:moveTo>
                      <a:pt x="285" y="196"/>
                    </a:moveTo>
                    <a:cubicBezTo>
                      <a:pt x="289" y="200"/>
                      <a:pt x="302" y="209"/>
                      <a:pt x="301" y="216"/>
                    </a:cubicBezTo>
                    <a:cubicBezTo>
                      <a:pt x="297" y="211"/>
                      <a:pt x="292" y="210"/>
                      <a:pt x="292" y="205"/>
                    </a:cubicBezTo>
                    <a:cubicBezTo>
                      <a:pt x="288" y="203"/>
                      <a:pt x="282" y="200"/>
                      <a:pt x="285" y="196"/>
                    </a:cubicBezTo>
                    <a:moveTo>
                      <a:pt x="264" y="199"/>
                    </a:moveTo>
                    <a:cubicBezTo>
                      <a:pt x="263" y="199"/>
                      <a:pt x="262" y="199"/>
                      <a:pt x="261" y="199"/>
                    </a:cubicBezTo>
                    <a:cubicBezTo>
                      <a:pt x="261" y="197"/>
                      <a:pt x="260" y="196"/>
                      <a:pt x="259" y="194"/>
                    </a:cubicBezTo>
                    <a:cubicBezTo>
                      <a:pt x="261" y="196"/>
                      <a:pt x="262" y="197"/>
                      <a:pt x="264" y="199"/>
                    </a:cubicBezTo>
                    <a:moveTo>
                      <a:pt x="248" y="194"/>
                    </a:moveTo>
                    <a:cubicBezTo>
                      <a:pt x="254" y="195"/>
                      <a:pt x="261" y="208"/>
                      <a:pt x="268" y="203"/>
                    </a:cubicBezTo>
                    <a:cubicBezTo>
                      <a:pt x="277" y="212"/>
                      <a:pt x="285" y="221"/>
                      <a:pt x="292" y="229"/>
                    </a:cubicBezTo>
                    <a:cubicBezTo>
                      <a:pt x="301" y="241"/>
                      <a:pt x="309" y="244"/>
                      <a:pt x="318" y="251"/>
                    </a:cubicBezTo>
                    <a:cubicBezTo>
                      <a:pt x="319" y="251"/>
                      <a:pt x="320" y="251"/>
                      <a:pt x="320" y="251"/>
                    </a:cubicBezTo>
                    <a:cubicBezTo>
                      <a:pt x="320" y="250"/>
                      <a:pt x="321" y="249"/>
                      <a:pt x="323" y="251"/>
                    </a:cubicBezTo>
                    <a:cubicBezTo>
                      <a:pt x="326" y="248"/>
                      <a:pt x="321" y="248"/>
                      <a:pt x="322" y="246"/>
                    </a:cubicBezTo>
                    <a:cubicBezTo>
                      <a:pt x="324" y="246"/>
                      <a:pt x="324" y="249"/>
                      <a:pt x="327" y="248"/>
                    </a:cubicBezTo>
                    <a:cubicBezTo>
                      <a:pt x="325" y="240"/>
                      <a:pt x="311" y="236"/>
                      <a:pt x="313" y="226"/>
                    </a:cubicBezTo>
                    <a:cubicBezTo>
                      <a:pt x="318" y="229"/>
                      <a:pt x="321" y="234"/>
                      <a:pt x="325" y="238"/>
                    </a:cubicBezTo>
                    <a:cubicBezTo>
                      <a:pt x="325" y="238"/>
                      <a:pt x="325" y="238"/>
                      <a:pt x="325" y="238"/>
                    </a:cubicBezTo>
                    <a:cubicBezTo>
                      <a:pt x="326" y="238"/>
                      <a:pt x="326" y="238"/>
                      <a:pt x="326" y="238"/>
                    </a:cubicBezTo>
                    <a:cubicBezTo>
                      <a:pt x="327" y="240"/>
                      <a:pt x="329" y="242"/>
                      <a:pt x="330" y="243"/>
                    </a:cubicBezTo>
                    <a:cubicBezTo>
                      <a:pt x="331" y="245"/>
                      <a:pt x="333" y="247"/>
                      <a:pt x="334" y="247"/>
                    </a:cubicBezTo>
                    <a:cubicBezTo>
                      <a:pt x="337" y="251"/>
                      <a:pt x="341" y="254"/>
                      <a:pt x="345" y="256"/>
                    </a:cubicBezTo>
                    <a:cubicBezTo>
                      <a:pt x="346" y="261"/>
                      <a:pt x="348" y="266"/>
                      <a:pt x="353" y="270"/>
                    </a:cubicBezTo>
                    <a:cubicBezTo>
                      <a:pt x="353" y="271"/>
                      <a:pt x="354" y="271"/>
                      <a:pt x="354" y="271"/>
                    </a:cubicBezTo>
                    <a:cubicBezTo>
                      <a:pt x="357" y="274"/>
                      <a:pt x="362" y="277"/>
                      <a:pt x="359" y="281"/>
                    </a:cubicBezTo>
                    <a:cubicBezTo>
                      <a:pt x="356" y="278"/>
                      <a:pt x="353" y="276"/>
                      <a:pt x="351" y="276"/>
                    </a:cubicBezTo>
                    <a:cubicBezTo>
                      <a:pt x="361" y="284"/>
                      <a:pt x="370" y="293"/>
                      <a:pt x="375" y="299"/>
                    </a:cubicBezTo>
                    <a:cubicBezTo>
                      <a:pt x="377" y="299"/>
                      <a:pt x="379" y="301"/>
                      <a:pt x="382" y="303"/>
                    </a:cubicBezTo>
                    <a:cubicBezTo>
                      <a:pt x="383" y="305"/>
                      <a:pt x="384" y="307"/>
                      <a:pt x="386" y="308"/>
                    </a:cubicBezTo>
                    <a:cubicBezTo>
                      <a:pt x="387" y="308"/>
                      <a:pt x="387" y="308"/>
                      <a:pt x="387" y="308"/>
                    </a:cubicBezTo>
                    <a:cubicBezTo>
                      <a:pt x="388" y="310"/>
                      <a:pt x="389" y="312"/>
                      <a:pt x="390" y="314"/>
                    </a:cubicBezTo>
                    <a:cubicBezTo>
                      <a:pt x="389" y="313"/>
                      <a:pt x="386" y="311"/>
                      <a:pt x="386" y="310"/>
                    </a:cubicBezTo>
                    <a:cubicBezTo>
                      <a:pt x="385" y="311"/>
                      <a:pt x="385" y="311"/>
                      <a:pt x="384" y="312"/>
                    </a:cubicBezTo>
                    <a:cubicBezTo>
                      <a:pt x="381" y="309"/>
                      <a:pt x="378" y="307"/>
                      <a:pt x="375" y="305"/>
                    </a:cubicBezTo>
                    <a:cubicBezTo>
                      <a:pt x="374" y="306"/>
                      <a:pt x="371" y="305"/>
                      <a:pt x="368" y="303"/>
                    </a:cubicBezTo>
                    <a:cubicBezTo>
                      <a:pt x="365" y="301"/>
                      <a:pt x="362" y="300"/>
                      <a:pt x="360" y="301"/>
                    </a:cubicBezTo>
                    <a:cubicBezTo>
                      <a:pt x="361" y="300"/>
                      <a:pt x="361" y="299"/>
                      <a:pt x="362" y="299"/>
                    </a:cubicBezTo>
                    <a:cubicBezTo>
                      <a:pt x="363" y="300"/>
                      <a:pt x="365" y="301"/>
                      <a:pt x="367" y="299"/>
                    </a:cubicBezTo>
                    <a:cubicBezTo>
                      <a:pt x="365" y="297"/>
                      <a:pt x="364" y="296"/>
                      <a:pt x="362" y="295"/>
                    </a:cubicBezTo>
                    <a:cubicBezTo>
                      <a:pt x="356" y="288"/>
                      <a:pt x="347" y="281"/>
                      <a:pt x="343" y="278"/>
                    </a:cubicBezTo>
                    <a:cubicBezTo>
                      <a:pt x="345" y="284"/>
                      <a:pt x="353" y="285"/>
                      <a:pt x="352" y="292"/>
                    </a:cubicBezTo>
                    <a:cubicBezTo>
                      <a:pt x="356" y="293"/>
                      <a:pt x="360" y="296"/>
                      <a:pt x="359" y="300"/>
                    </a:cubicBezTo>
                    <a:cubicBezTo>
                      <a:pt x="353" y="297"/>
                      <a:pt x="351" y="291"/>
                      <a:pt x="344" y="292"/>
                    </a:cubicBezTo>
                    <a:cubicBezTo>
                      <a:pt x="345" y="290"/>
                      <a:pt x="339" y="286"/>
                      <a:pt x="343" y="286"/>
                    </a:cubicBezTo>
                    <a:cubicBezTo>
                      <a:pt x="335" y="278"/>
                      <a:pt x="322" y="258"/>
                      <a:pt x="305" y="257"/>
                    </a:cubicBezTo>
                    <a:cubicBezTo>
                      <a:pt x="307" y="254"/>
                      <a:pt x="301" y="251"/>
                      <a:pt x="301" y="247"/>
                    </a:cubicBezTo>
                    <a:cubicBezTo>
                      <a:pt x="306" y="248"/>
                      <a:pt x="308" y="250"/>
                      <a:pt x="311" y="252"/>
                    </a:cubicBezTo>
                    <a:cubicBezTo>
                      <a:pt x="310" y="248"/>
                      <a:pt x="303" y="244"/>
                      <a:pt x="300" y="240"/>
                    </a:cubicBezTo>
                    <a:cubicBezTo>
                      <a:pt x="292" y="235"/>
                      <a:pt x="306" y="245"/>
                      <a:pt x="304" y="247"/>
                    </a:cubicBezTo>
                    <a:cubicBezTo>
                      <a:pt x="301" y="245"/>
                      <a:pt x="298" y="240"/>
                      <a:pt x="295" y="240"/>
                    </a:cubicBezTo>
                    <a:cubicBezTo>
                      <a:pt x="297" y="241"/>
                      <a:pt x="300" y="243"/>
                      <a:pt x="297" y="244"/>
                    </a:cubicBezTo>
                    <a:cubicBezTo>
                      <a:pt x="285" y="235"/>
                      <a:pt x="273" y="213"/>
                      <a:pt x="259" y="208"/>
                    </a:cubicBezTo>
                    <a:cubicBezTo>
                      <a:pt x="262" y="210"/>
                      <a:pt x="258" y="210"/>
                      <a:pt x="257" y="211"/>
                    </a:cubicBezTo>
                    <a:cubicBezTo>
                      <a:pt x="261" y="213"/>
                      <a:pt x="257" y="216"/>
                      <a:pt x="257" y="220"/>
                    </a:cubicBezTo>
                    <a:cubicBezTo>
                      <a:pt x="252" y="218"/>
                      <a:pt x="249" y="213"/>
                      <a:pt x="246" y="208"/>
                    </a:cubicBezTo>
                    <a:cubicBezTo>
                      <a:pt x="247" y="208"/>
                      <a:pt x="247" y="208"/>
                      <a:pt x="247" y="208"/>
                    </a:cubicBezTo>
                    <a:cubicBezTo>
                      <a:pt x="246" y="207"/>
                      <a:pt x="246" y="206"/>
                      <a:pt x="247" y="205"/>
                    </a:cubicBezTo>
                    <a:cubicBezTo>
                      <a:pt x="247" y="205"/>
                      <a:pt x="248" y="206"/>
                      <a:pt x="249" y="206"/>
                    </a:cubicBezTo>
                    <a:cubicBezTo>
                      <a:pt x="249" y="203"/>
                      <a:pt x="247" y="204"/>
                      <a:pt x="246" y="204"/>
                    </a:cubicBezTo>
                    <a:cubicBezTo>
                      <a:pt x="245" y="204"/>
                      <a:pt x="244" y="205"/>
                      <a:pt x="243" y="204"/>
                    </a:cubicBezTo>
                    <a:cubicBezTo>
                      <a:pt x="242" y="203"/>
                      <a:pt x="242" y="203"/>
                      <a:pt x="242" y="203"/>
                    </a:cubicBezTo>
                    <a:cubicBezTo>
                      <a:pt x="243" y="202"/>
                      <a:pt x="244" y="202"/>
                      <a:pt x="245" y="202"/>
                    </a:cubicBezTo>
                    <a:cubicBezTo>
                      <a:pt x="242" y="202"/>
                      <a:pt x="239" y="196"/>
                      <a:pt x="237" y="197"/>
                    </a:cubicBezTo>
                    <a:cubicBezTo>
                      <a:pt x="237" y="198"/>
                      <a:pt x="237" y="198"/>
                      <a:pt x="236" y="199"/>
                    </a:cubicBezTo>
                    <a:cubicBezTo>
                      <a:pt x="237" y="200"/>
                      <a:pt x="239" y="202"/>
                      <a:pt x="240" y="203"/>
                    </a:cubicBezTo>
                    <a:cubicBezTo>
                      <a:pt x="239" y="205"/>
                      <a:pt x="238" y="204"/>
                      <a:pt x="236" y="204"/>
                    </a:cubicBezTo>
                    <a:cubicBezTo>
                      <a:pt x="235" y="204"/>
                      <a:pt x="235" y="204"/>
                      <a:pt x="235" y="204"/>
                    </a:cubicBezTo>
                    <a:cubicBezTo>
                      <a:pt x="235" y="203"/>
                      <a:pt x="236" y="202"/>
                      <a:pt x="234" y="201"/>
                    </a:cubicBezTo>
                    <a:cubicBezTo>
                      <a:pt x="234" y="200"/>
                      <a:pt x="234" y="200"/>
                      <a:pt x="234" y="200"/>
                    </a:cubicBezTo>
                    <a:cubicBezTo>
                      <a:pt x="232" y="197"/>
                      <a:pt x="228" y="195"/>
                      <a:pt x="225" y="192"/>
                    </a:cubicBezTo>
                    <a:cubicBezTo>
                      <a:pt x="226" y="191"/>
                      <a:pt x="226" y="191"/>
                      <a:pt x="226" y="191"/>
                    </a:cubicBezTo>
                    <a:cubicBezTo>
                      <a:pt x="228" y="194"/>
                      <a:pt x="232" y="197"/>
                      <a:pt x="234" y="198"/>
                    </a:cubicBezTo>
                    <a:cubicBezTo>
                      <a:pt x="233" y="195"/>
                      <a:pt x="235" y="192"/>
                      <a:pt x="235" y="189"/>
                    </a:cubicBezTo>
                    <a:cubicBezTo>
                      <a:pt x="234" y="187"/>
                      <a:pt x="228" y="185"/>
                      <a:pt x="231" y="183"/>
                    </a:cubicBezTo>
                    <a:cubicBezTo>
                      <a:pt x="231" y="183"/>
                      <a:pt x="231" y="183"/>
                      <a:pt x="231" y="183"/>
                    </a:cubicBezTo>
                    <a:cubicBezTo>
                      <a:pt x="233" y="186"/>
                      <a:pt x="235" y="189"/>
                      <a:pt x="238" y="191"/>
                    </a:cubicBezTo>
                    <a:cubicBezTo>
                      <a:pt x="238" y="191"/>
                      <a:pt x="238" y="191"/>
                      <a:pt x="238" y="191"/>
                    </a:cubicBezTo>
                    <a:cubicBezTo>
                      <a:pt x="243" y="198"/>
                      <a:pt x="249" y="205"/>
                      <a:pt x="256" y="207"/>
                    </a:cubicBezTo>
                    <a:cubicBezTo>
                      <a:pt x="257" y="208"/>
                      <a:pt x="257" y="208"/>
                      <a:pt x="257" y="208"/>
                    </a:cubicBezTo>
                    <a:cubicBezTo>
                      <a:pt x="257" y="208"/>
                      <a:pt x="257" y="208"/>
                      <a:pt x="257" y="208"/>
                    </a:cubicBezTo>
                    <a:cubicBezTo>
                      <a:pt x="257" y="208"/>
                      <a:pt x="257" y="208"/>
                      <a:pt x="257" y="208"/>
                    </a:cubicBezTo>
                    <a:cubicBezTo>
                      <a:pt x="257" y="207"/>
                      <a:pt x="257" y="207"/>
                      <a:pt x="257" y="207"/>
                    </a:cubicBezTo>
                    <a:cubicBezTo>
                      <a:pt x="256" y="206"/>
                      <a:pt x="256" y="205"/>
                      <a:pt x="255" y="205"/>
                    </a:cubicBezTo>
                    <a:cubicBezTo>
                      <a:pt x="255" y="204"/>
                      <a:pt x="257" y="204"/>
                      <a:pt x="259" y="205"/>
                    </a:cubicBezTo>
                    <a:cubicBezTo>
                      <a:pt x="256" y="201"/>
                      <a:pt x="251" y="199"/>
                      <a:pt x="248" y="196"/>
                    </a:cubicBezTo>
                    <a:cubicBezTo>
                      <a:pt x="248" y="194"/>
                      <a:pt x="248" y="194"/>
                      <a:pt x="248" y="194"/>
                    </a:cubicBezTo>
                    <a:moveTo>
                      <a:pt x="267" y="228"/>
                    </a:moveTo>
                    <a:cubicBezTo>
                      <a:pt x="269" y="227"/>
                      <a:pt x="270" y="227"/>
                      <a:pt x="269" y="226"/>
                    </a:cubicBezTo>
                    <a:cubicBezTo>
                      <a:pt x="274" y="224"/>
                      <a:pt x="275" y="232"/>
                      <a:pt x="276" y="234"/>
                    </a:cubicBezTo>
                    <a:cubicBezTo>
                      <a:pt x="275" y="235"/>
                      <a:pt x="274" y="234"/>
                      <a:pt x="273" y="234"/>
                    </a:cubicBezTo>
                    <a:cubicBezTo>
                      <a:pt x="273" y="235"/>
                      <a:pt x="273" y="236"/>
                      <a:pt x="272" y="237"/>
                    </a:cubicBezTo>
                    <a:cubicBezTo>
                      <a:pt x="271" y="235"/>
                      <a:pt x="269" y="234"/>
                      <a:pt x="268" y="233"/>
                    </a:cubicBezTo>
                    <a:cubicBezTo>
                      <a:pt x="271" y="231"/>
                      <a:pt x="270" y="229"/>
                      <a:pt x="267" y="228"/>
                    </a:cubicBezTo>
                    <a:moveTo>
                      <a:pt x="276" y="261"/>
                    </a:moveTo>
                    <a:cubicBezTo>
                      <a:pt x="274" y="262"/>
                      <a:pt x="274" y="261"/>
                      <a:pt x="274" y="260"/>
                    </a:cubicBezTo>
                    <a:cubicBezTo>
                      <a:pt x="274" y="259"/>
                      <a:pt x="276" y="258"/>
                      <a:pt x="276" y="261"/>
                    </a:cubicBezTo>
                    <a:moveTo>
                      <a:pt x="257" y="259"/>
                    </a:moveTo>
                    <a:cubicBezTo>
                      <a:pt x="259" y="261"/>
                      <a:pt x="265" y="266"/>
                      <a:pt x="265" y="268"/>
                    </a:cubicBezTo>
                    <a:cubicBezTo>
                      <a:pt x="265" y="268"/>
                      <a:pt x="256" y="262"/>
                      <a:pt x="254" y="258"/>
                    </a:cubicBezTo>
                    <a:cubicBezTo>
                      <a:pt x="253" y="255"/>
                      <a:pt x="259" y="260"/>
                      <a:pt x="265" y="264"/>
                    </a:cubicBezTo>
                    <a:cubicBezTo>
                      <a:pt x="273" y="271"/>
                      <a:pt x="280" y="279"/>
                      <a:pt x="257" y="259"/>
                    </a:cubicBezTo>
                    <a:moveTo>
                      <a:pt x="253" y="230"/>
                    </a:moveTo>
                    <a:cubicBezTo>
                      <a:pt x="250" y="226"/>
                      <a:pt x="244" y="225"/>
                      <a:pt x="241" y="221"/>
                    </a:cubicBezTo>
                    <a:cubicBezTo>
                      <a:pt x="240" y="220"/>
                      <a:pt x="241" y="218"/>
                      <a:pt x="239" y="217"/>
                    </a:cubicBezTo>
                    <a:cubicBezTo>
                      <a:pt x="239" y="216"/>
                      <a:pt x="238" y="216"/>
                      <a:pt x="238" y="215"/>
                    </a:cubicBezTo>
                    <a:cubicBezTo>
                      <a:pt x="242" y="218"/>
                      <a:pt x="246" y="220"/>
                      <a:pt x="250" y="222"/>
                    </a:cubicBezTo>
                    <a:cubicBezTo>
                      <a:pt x="252" y="225"/>
                      <a:pt x="253" y="227"/>
                      <a:pt x="253" y="230"/>
                    </a:cubicBezTo>
                    <a:moveTo>
                      <a:pt x="252" y="257"/>
                    </a:moveTo>
                    <a:cubicBezTo>
                      <a:pt x="250" y="254"/>
                      <a:pt x="248" y="252"/>
                      <a:pt x="246" y="249"/>
                    </a:cubicBezTo>
                    <a:cubicBezTo>
                      <a:pt x="248" y="251"/>
                      <a:pt x="250" y="252"/>
                      <a:pt x="252" y="254"/>
                    </a:cubicBezTo>
                    <a:cubicBezTo>
                      <a:pt x="252" y="255"/>
                      <a:pt x="255" y="256"/>
                      <a:pt x="252" y="257"/>
                    </a:cubicBezTo>
                    <a:moveTo>
                      <a:pt x="231" y="246"/>
                    </a:moveTo>
                    <a:cubicBezTo>
                      <a:pt x="230" y="246"/>
                      <a:pt x="230" y="245"/>
                      <a:pt x="230" y="245"/>
                    </a:cubicBezTo>
                    <a:cubicBezTo>
                      <a:pt x="231" y="245"/>
                      <a:pt x="231" y="246"/>
                      <a:pt x="232" y="246"/>
                    </a:cubicBezTo>
                    <a:cubicBezTo>
                      <a:pt x="232" y="246"/>
                      <a:pt x="231" y="246"/>
                      <a:pt x="231" y="246"/>
                    </a:cubicBezTo>
                    <a:moveTo>
                      <a:pt x="178" y="172"/>
                    </a:moveTo>
                    <a:cubicBezTo>
                      <a:pt x="180" y="171"/>
                      <a:pt x="181" y="172"/>
                      <a:pt x="182" y="174"/>
                    </a:cubicBezTo>
                    <a:cubicBezTo>
                      <a:pt x="180" y="174"/>
                      <a:pt x="181" y="171"/>
                      <a:pt x="178" y="172"/>
                    </a:cubicBezTo>
                    <a:cubicBezTo>
                      <a:pt x="178" y="172"/>
                      <a:pt x="178" y="172"/>
                      <a:pt x="178" y="172"/>
                    </a:cubicBezTo>
                    <a:moveTo>
                      <a:pt x="252" y="235"/>
                    </a:moveTo>
                    <a:cubicBezTo>
                      <a:pt x="251" y="238"/>
                      <a:pt x="248" y="236"/>
                      <a:pt x="251" y="238"/>
                    </a:cubicBezTo>
                    <a:cubicBezTo>
                      <a:pt x="249" y="239"/>
                      <a:pt x="244" y="235"/>
                      <a:pt x="241" y="232"/>
                    </a:cubicBezTo>
                    <a:cubicBezTo>
                      <a:pt x="241" y="232"/>
                      <a:pt x="241" y="232"/>
                      <a:pt x="241" y="232"/>
                    </a:cubicBezTo>
                    <a:cubicBezTo>
                      <a:pt x="240" y="231"/>
                      <a:pt x="239" y="230"/>
                      <a:pt x="238" y="229"/>
                    </a:cubicBezTo>
                    <a:cubicBezTo>
                      <a:pt x="236" y="227"/>
                      <a:pt x="236" y="226"/>
                      <a:pt x="243" y="230"/>
                    </a:cubicBezTo>
                    <a:cubicBezTo>
                      <a:pt x="244" y="228"/>
                      <a:pt x="238" y="225"/>
                      <a:pt x="237" y="223"/>
                    </a:cubicBezTo>
                    <a:cubicBezTo>
                      <a:pt x="240" y="221"/>
                      <a:pt x="244" y="226"/>
                      <a:pt x="248" y="228"/>
                    </a:cubicBezTo>
                    <a:cubicBezTo>
                      <a:pt x="244" y="229"/>
                      <a:pt x="250" y="235"/>
                      <a:pt x="252" y="235"/>
                    </a:cubicBezTo>
                    <a:moveTo>
                      <a:pt x="250" y="229"/>
                    </a:moveTo>
                    <a:cubicBezTo>
                      <a:pt x="251" y="229"/>
                      <a:pt x="252" y="230"/>
                      <a:pt x="252" y="231"/>
                    </a:cubicBezTo>
                    <a:cubicBezTo>
                      <a:pt x="252" y="231"/>
                      <a:pt x="251" y="232"/>
                      <a:pt x="251" y="232"/>
                    </a:cubicBezTo>
                    <a:cubicBezTo>
                      <a:pt x="249" y="231"/>
                      <a:pt x="249" y="230"/>
                      <a:pt x="250" y="229"/>
                    </a:cubicBezTo>
                    <a:moveTo>
                      <a:pt x="227" y="212"/>
                    </a:moveTo>
                    <a:cubicBezTo>
                      <a:pt x="223" y="213"/>
                      <a:pt x="219" y="209"/>
                      <a:pt x="214" y="206"/>
                    </a:cubicBezTo>
                    <a:cubicBezTo>
                      <a:pt x="214" y="205"/>
                      <a:pt x="214" y="204"/>
                      <a:pt x="212" y="203"/>
                    </a:cubicBezTo>
                    <a:cubicBezTo>
                      <a:pt x="211" y="203"/>
                      <a:pt x="211" y="203"/>
                      <a:pt x="211" y="203"/>
                    </a:cubicBezTo>
                    <a:cubicBezTo>
                      <a:pt x="210" y="202"/>
                      <a:pt x="210" y="201"/>
                      <a:pt x="209" y="201"/>
                    </a:cubicBezTo>
                    <a:cubicBezTo>
                      <a:pt x="215" y="199"/>
                      <a:pt x="221" y="207"/>
                      <a:pt x="227" y="212"/>
                    </a:cubicBezTo>
                    <a:moveTo>
                      <a:pt x="237" y="245"/>
                    </a:moveTo>
                    <a:cubicBezTo>
                      <a:pt x="236" y="244"/>
                      <a:pt x="235" y="242"/>
                      <a:pt x="235" y="241"/>
                    </a:cubicBezTo>
                    <a:cubicBezTo>
                      <a:pt x="236" y="242"/>
                      <a:pt x="237" y="243"/>
                      <a:pt x="238" y="245"/>
                    </a:cubicBezTo>
                    <a:cubicBezTo>
                      <a:pt x="237" y="245"/>
                      <a:pt x="237" y="245"/>
                      <a:pt x="237" y="245"/>
                    </a:cubicBezTo>
                    <a:moveTo>
                      <a:pt x="215" y="175"/>
                    </a:moveTo>
                    <a:cubicBezTo>
                      <a:pt x="216" y="175"/>
                      <a:pt x="216" y="175"/>
                      <a:pt x="217" y="176"/>
                    </a:cubicBezTo>
                    <a:cubicBezTo>
                      <a:pt x="216" y="176"/>
                      <a:pt x="216" y="176"/>
                      <a:pt x="215" y="175"/>
                    </a:cubicBezTo>
                    <a:moveTo>
                      <a:pt x="194" y="165"/>
                    </a:moveTo>
                    <a:cubicBezTo>
                      <a:pt x="192" y="163"/>
                      <a:pt x="191" y="160"/>
                      <a:pt x="190" y="159"/>
                    </a:cubicBezTo>
                    <a:cubicBezTo>
                      <a:pt x="193" y="160"/>
                      <a:pt x="194" y="162"/>
                      <a:pt x="194" y="165"/>
                    </a:cubicBezTo>
                    <a:moveTo>
                      <a:pt x="194" y="165"/>
                    </a:moveTo>
                    <a:cubicBezTo>
                      <a:pt x="194" y="165"/>
                      <a:pt x="193" y="166"/>
                      <a:pt x="193" y="167"/>
                    </a:cubicBezTo>
                    <a:cubicBezTo>
                      <a:pt x="194" y="168"/>
                      <a:pt x="194" y="169"/>
                      <a:pt x="195" y="170"/>
                    </a:cubicBezTo>
                    <a:cubicBezTo>
                      <a:pt x="194" y="170"/>
                      <a:pt x="192" y="168"/>
                      <a:pt x="190" y="166"/>
                    </a:cubicBezTo>
                    <a:cubicBezTo>
                      <a:pt x="188" y="164"/>
                      <a:pt x="186" y="162"/>
                      <a:pt x="184" y="163"/>
                    </a:cubicBezTo>
                    <a:cubicBezTo>
                      <a:pt x="185" y="161"/>
                      <a:pt x="183" y="159"/>
                      <a:pt x="180" y="156"/>
                    </a:cubicBezTo>
                    <a:cubicBezTo>
                      <a:pt x="182" y="157"/>
                      <a:pt x="185" y="157"/>
                      <a:pt x="188" y="158"/>
                    </a:cubicBezTo>
                    <a:cubicBezTo>
                      <a:pt x="187" y="158"/>
                      <a:pt x="187" y="158"/>
                      <a:pt x="187" y="158"/>
                    </a:cubicBezTo>
                    <a:cubicBezTo>
                      <a:pt x="188" y="160"/>
                      <a:pt x="191" y="165"/>
                      <a:pt x="194" y="165"/>
                    </a:cubicBezTo>
                    <a:moveTo>
                      <a:pt x="261" y="235"/>
                    </a:moveTo>
                    <a:cubicBezTo>
                      <a:pt x="262" y="236"/>
                      <a:pt x="262" y="236"/>
                      <a:pt x="261" y="237"/>
                    </a:cubicBezTo>
                    <a:cubicBezTo>
                      <a:pt x="261" y="236"/>
                      <a:pt x="260" y="235"/>
                      <a:pt x="259" y="235"/>
                    </a:cubicBezTo>
                    <a:cubicBezTo>
                      <a:pt x="260" y="235"/>
                      <a:pt x="261" y="235"/>
                      <a:pt x="261" y="235"/>
                    </a:cubicBezTo>
                    <a:moveTo>
                      <a:pt x="265" y="237"/>
                    </a:moveTo>
                    <a:cubicBezTo>
                      <a:pt x="265" y="238"/>
                      <a:pt x="266" y="239"/>
                      <a:pt x="266" y="240"/>
                    </a:cubicBezTo>
                    <a:cubicBezTo>
                      <a:pt x="266" y="240"/>
                      <a:pt x="265" y="240"/>
                      <a:pt x="265" y="240"/>
                    </a:cubicBezTo>
                    <a:cubicBezTo>
                      <a:pt x="265" y="239"/>
                      <a:pt x="265" y="238"/>
                      <a:pt x="265" y="237"/>
                    </a:cubicBezTo>
                    <a:moveTo>
                      <a:pt x="212" y="159"/>
                    </a:moveTo>
                    <a:cubicBezTo>
                      <a:pt x="211" y="158"/>
                      <a:pt x="211" y="158"/>
                      <a:pt x="211" y="158"/>
                    </a:cubicBezTo>
                    <a:cubicBezTo>
                      <a:pt x="211" y="158"/>
                      <a:pt x="211" y="159"/>
                      <a:pt x="212" y="159"/>
                    </a:cubicBezTo>
                    <a:moveTo>
                      <a:pt x="200" y="158"/>
                    </a:moveTo>
                    <a:cubicBezTo>
                      <a:pt x="199" y="158"/>
                      <a:pt x="198" y="158"/>
                      <a:pt x="196" y="158"/>
                    </a:cubicBezTo>
                    <a:cubicBezTo>
                      <a:pt x="195" y="156"/>
                      <a:pt x="193" y="153"/>
                      <a:pt x="190" y="151"/>
                    </a:cubicBezTo>
                    <a:cubicBezTo>
                      <a:pt x="194" y="152"/>
                      <a:pt x="197" y="155"/>
                      <a:pt x="200" y="158"/>
                    </a:cubicBezTo>
                    <a:moveTo>
                      <a:pt x="176" y="129"/>
                    </a:moveTo>
                    <a:cubicBezTo>
                      <a:pt x="170" y="129"/>
                      <a:pt x="176" y="124"/>
                      <a:pt x="176" y="129"/>
                    </a:cubicBezTo>
                    <a:moveTo>
                      <a:pt x="183" y="148"/>
                    </a:moveTo>
                    <a:cubicBezTo>
                      <a:pt x="180" y="152"/>
                      <a:pt x="176" y="144"/>
                      <a:pt x="172" y="141"/>
                    </a:cubicBezTo>
                    <a:cubicBezTo>
                      <a:pt x="176" y="140"/>
                      <a:pt x="180" y="146"/>
                      <a:pt x="183" y="148"/>
                    </a:cubicBezTo>
                    <a:moveTo>
                      <a:pt x="166" y="143"/>
                    </a:moveTo>
                    <a:cubicBezTo>
                      <a:pt x="165" y="145"/>
                      <a:pt x="162" y="141"/>
                      <a:pt x="165" y="140"/>
                    </a:cubicBezTo>
                    <a:cubicBezTo>
                      <a:pt x="165" y="141"/>
                      <a:pt x="166" y="141"/>
                      <a:pt x="166" y="142"/>
                    </a:cubicBezTo>
                    <a:cubicBezTo>
                      <a:pt x="165" y="142"/>
                      <a:pt x="166" y="143"/>
                      <a:pt x="166" y="143"/>
                    </a:cubicBezTo>
                    <a:moveTo>
                      <a:pt x="160" y="125"/>
                    </a:moveTo>
                    <a:cubicBezTo>
                      <a:pt x="169" y="126"/>
                      <a:pt x="168" y="134"/>
                      <a:pt x="160" y="125"/>
                    </a:cubicBezTo>
                    <a:moveTo>
                      <a:pt x="159" y="132"/>
                    </a:moveTo>
                    <a:cubicBezTo>
                      <a:pt x="157" y="131"/>
                      <a:pt x="158" y="129"/>
                      <a:pt x="157" y="128"/>
                    </a:cubicBezTo>
                    <a:cubicBezTo>
                      <a:pt x="159" y="126"/>
                      <a:pt x="162" y="130"/>
                      <a:pt x="159" y="132"/>
                    </a:cubicBezTo>
                    <a:moveTo>
                      <a:pt x="156" y="114"/>
                    </a:moveTo>
                    <a:cubicBezTo>
                      <a:pt x="154" y="116"/>
                      <a:pt x="149" y="111"/>
                      <a:pt x="149" y="110"/>
                    </a:cubicBezTo>
                    <a:cubicBezTo>
                      <a:pt x="151" y="110"/>
                      <a:pt x="154" y="112"/>
                      <a:pt x="156" y="114"/>
                    </a:cubicBezTo>
                    <a:moveTo>
                      <a:pt x="144" y="102"/>
                    </a:moveTo>
                    <a:cubicBezTo>
                      <a:pt x="144" y="103"/>
                      <a:pt x="145" y="103"/>
                      <a:pt x="145" y="104"/>
                    </a:cubicBezTo>
                    <a:cubicBezTo>
                      <a:pt x="145" y="104"/>
                      <a:pt x="144" y="105"/>
                      <a:pt x="144" y="105"/>
                    </a:cubicBezTo>
                    <a:cubicBezTo>
                      <a:pt x="143" y="105"/>
                      <a:pt x="143" y="104"/>
                      <a:pt x="142" y="104"/>
                    </a:cubicBezTo>
                    <a:cubicBezTo>
                      <a:pt x="143" y="103"/>
                      <a:pt x="143" y="103"/>
                      <a:pt x="144" y="102"/>
                    </a:cubicBezTo>
                    <a:moveTo>
                      <a:pt x="117" y="102"/>
                    </a:moveTo>
                    <a:cubicBezTo>
                      <a:pt x="117" y="101"/>
                      <a:pt x="116" y="101"/>
                      <a:pt x="116" y="100"/>
                    </a:cubicBezTo>
                    <a:cubicBezTo>
                      <a:pt x="117" y="98"/>
                      <a:pt x="118" y="100"/>
                      <a:pt x="120" y="101"/>
                    </a:cubicBezTo>
                    <a:cubicBezTo>
                      <a:pt x="119" y="102"/>
                      <a:pt x="118" y="101"/>
                      <a:pt x="117" y="102"/>
                    </a:cubicBezTo>
                    <a:moveTo>
                      <a:pt x="123" y="175"/>
                    </a:moveTo>
                    <a:cubicBezTo>
                      <a:pt x="123" y="175"/>
                      <a:pt x="122" y="174"/>
                      <a:pt x="122" y="174"/>
                    </a:cubicBezTo>
                    <a:cubicBezTo>
                      <a:pt x="122" y="173"/>
                      <a:pt x="123" y="173"/>
                      <a:pt x="123" y="172"/>
                    </a:cubicBezTo>
                    <a:cubicBezTo>
                      <a:pt x="124" y="173"/>
                      <a:pt x="124" y="173"/>
                      <a:pt x="125" y="174"/>
                    </a:cubicBezTo>
                    <a:cubicBezTo>
                      <a:pt x="124" y="174"/>
                      <a:pt x="124" y="175"/>
                      <a:pt x="123" y="175"/>
                    </a:cubicBezTo>
                    <a:moveTo>
                      <a:pt x="127" y="179"/>
                    </a:moveTo>
                    <a:cubicBezTo>
                      <a:pt x="128" y="179"/>
                      <a:pt x="129" y="179"/>
                      <a:pt x="130" y="180"/>
                    </a:cubicBezTo>
                    <a:cubicBezTo>
                      <a:pt x="130" y="181"/>
                      <a:pt x="130" y="183"/>
                      <a:pt x="127" y="179"/>
                    </a:cubicBezTo>
                    <a:moveTo>
                      <a:pt x="142" y="194"/>
                    </a:moveTo>
                    <a:cubicBezTo>
                      <a:pt x="144" y="192"/>
                      <a:pt x="146" y="197"/>
                      <a:pt x="148" y="197"/>
                    </a:cubicBezTo>
                    <a:cubicBezTo>
                      <a:pt x="146" y="199"/>
                      <a:pt x="144" y="195"/>
                      <a:pt x="142" y="194"/>
                    </a:cubicBezTo>
                    <a:moveTo>
                      <a:pt x="149" y="200"/>
                    </a:moveTo>
                    <a:cubicBezTo>
                      <a:pt x="151" y="199"/>
                      <a:pt x="153" y="201"/>
                      <a:pt x="155" y="203"/>
                    </a:cubicBezTo>
                    <a:cubicBezTo>
                      <a:pt x="153" y="207"/>
                      <a:pt x="151" y="201"/>
                      <a:pt x="149" y="200"/>
                    </a:cubicBezTo>
                    <a:moveTo>
                      <a:pt x="141" y="120"/>
                    </a:moveTo>
                    <a:cubicBezTo>
                      <a:pt x="137" y="116"/>
                      <a:pt x="131" y="114"/>
                      <a:pt x="127" y="108"/>
                    </a:cubicBezTo>
                    <a:cubicBezTo>
                      <a:pt x="134" y="107"/>
                      <a:pt x="138" y="117"/>
                      <a:pt x="146" y="124"/>
                    </a:cubicBezTo>
                    <a:cubicBezTo>
                      <a:pt x="151" y="127"/>
                      <a:pt x="157" y="132"/>
                      <a:pt x="162" y="137"/>
                    </a:cubicBezTo>
                    <a:cubicBezTo>
                      <a:pt x="152" y="134"/>
                      <a:pt x="148" y="127"/>
                      <a:pt x="141" y="120"/>
                    </a:cubicBezTo>
                    <a:moveTo>
                      <a:pt x="169" y="209"/>
                    </a:moveTo>
                    <a:cubicBezTo>
                      <a:pt x="169" y="209"/>
                      <a:pt x="170" y="208"/>
                      <a:pt x="170" y="208"/>
                    </a:cubicBezTo>
                    <a:cubicBezTo>
                      <a:pt x="171" y="208"/>
                      <a:pt x="171" y="209"/>
                      <a:pt x="172" y="209"/>
                    </a:cubicBezTo>
                    <a:cubicBezTo>
                      <a:pt x="171" y="210"/>
                      <a:pt x="171" y="210"/>
                      <a:pt x="170" y="211"/>
                    </a:cubicBezTo>
                    <a:cubicBezTo>
                      <a:pt x="170" y="210"/>
                      <a:pt x="169" y="210"/>
                      <a:pt x="169" y="209"/>
                    </a:cubicBezTo>
                    <a:moveTo>
                      <a:pt x="173" y="213"/>
                    </a:moveTo>
                    <a:cubicBezTo>
                      <a:pt x="172" y="212"/>
                      <a:pt x="172" y="212"/>
                      <a:pt x="171" y="211"/>
                    </a:cubicBezTo>
                    <a:cubicBezTo>
                      <a:pt x="172" y="211"/>
                      <a:pt x="172" y="210"/>
                      <a:pt x="173" y="210"/>
                    </a:cubicBezTo>
                    <a:cubicBezTo>
                      <a:pt x="173" y="210"/>
                      <a:pt x="174" y="211"/>
                      <a:pt x="174" y="211"/>
                    </a:cubicBezTo>
                    <a:cubicBezTo>
                      <a:pt x="174" y="212"/>
                      <a:pt x="173" y="212"/>
                      <a:pt x="173" y="213"/>
                    </a:cubicBezTo>
                    <a:moveTo>
                      <a:pt x="199" y="246"/>
                    </a:moveTo>
                    <a:cubicBezTo>
                      <a:pt x="200" y="247"/>
                      <a:pt x="201" y="248"/>
                      <a:pt x="202" y="249"/>
                    </a:cubicBezTo>
                    <a:cubicBezTo>
                      <a:pt x="201" y="248"/>
                      <a:pt x="200" y="247"/>
                      <a:pt x="199" y="246"/>
                    </a:cubicBezTo>
                    <a:moveTo>
                      <a:pt x="223" y="261"/>
                    </a:moveTo>
                    <a:cubicBezTo>
                      <a:pt x="225" y="262"/>
                      <a:pt x="228" y="264"/>
                      <a:pt x="229" y="267"/>
                    </a:cubicBezTo>
                    <a:cubicBezTo>
                      <a:pt x="228" y="267"/>
                      <a:pt x="224" y="265"/>
                      <a:pt x="223" y="261"/>
                    </a:cubicBezTo>
                    <a:moveTo>
                      <a:pt x="245" y="286"/>
                    </a:moveTo>
                    <a:cubicBezTo>
                      <a:pt x="245" y="283"/>
                      <a:pt x="242" y="281"/>
                      <a:pt x="240" y="280"/>
                    </a:cubicBezTo>
                    <a:cubicBezTo>
                      <a:pt x="239" y="279"/>
                      <a:pt x="238" y="277"/>
                      <a:pt x="237" y="276"/>
                    </a:cubicBezTo>
                    <a:cubicBezTo>
                      <a:pt x="242" y="277"/>
                      <a:pt x="245" y="285"/>
                      <a:pt x="250" y="289"/>
                    </a:cubicBezTo>
                    <a:cubicBezTo>
                      <a:pt x="247" y="288"/>
                      <a:pt x="246" y="287"/>
                      <a:pt x="245" y="286"/>
                    </a:cubicBezTo>
                    <a:moveTo>
                      <a:pt x="258" y="297"/>
                    </a:moveTo>
                    <a:cubicBezTo>
                      <a:pt x="259" y="297"/>
                      <a:pt x="259" y="298"/>
                      <a:pt x="260" y="298"/>
                    </a:cubicBezTo>
                    <a:cubicBezTo>
                      <a:pt x="259" y="299"/>
                      <a:pt x="259" y="299"/>
                      <a:pt x="260" y="300"/>
                    </a:cubicBezTo>
                    <a:cubicBezTo>
                      <a:pt x="258" y="302"/>
                      <a:pt x="255" y="298"/>
                      <a:pt x="258" y="297"/>
                    </a:cubicBezTo>
                    <a:moveTo>
                      <a:pt x="275" y="253"/>
                    </a:moveTo>
                    <a:cubicBezTo>
                      <a:pt x="273" y="256"/>
                      <a:pt x="278" y="255"/>
                      <a:pt x="278" y="258"/>
                    </a:cubicBezTo>
                    <a:cubicBezTo>
                      <a:pt x="276" y="259"/>
                      <a:pt x="274" y="257"/>
                      <a:pt x="272" y="256"/>
                    </a:cubicBezTo>
                    <a:cubicBezTo>
                      <a:pt x="274" y="259"/>
                      <a:pt x="269" y="260"/>
                      <a:pt x="272" y="260"/>
                    </a:cubicBezTo>
                    <a:cubicBezTo>
                      <a:pt x="271" y="263"/>
                      <a:pt x="266" y="260"/>
                      <a:pt x="265" y="259"/>
                    </a:cubicBezTo>
                    <a:cubicBezTo>
                      <a:pt x="262" y="257"/>
                      <a:pt x="261" y="252"/>
                      <a:pt x="258" y="250"/>
                    </a:cubicBezTo>
                    <a:cubicBezTo>
                      <a:pt x="262" y="250"/>
                      <a:pt x="266" y="255"/>
                      <a:pt x="269" y="255"/>
                    </a:cubicBezTo>
                    <a:cubicBezTo>
                      <a:pt x="269" y="253"/>
                      <a:pt x="268" y="251"/>
                      <a:pt x="265" y="250"/>
                    </a:cubicBezTo>
                    <a:cubicBezTo>
                      <a:pt x="268" y="247"/>
                      <a:pt x="271" y="248"/>
                      <a:pt x="273" y="249"/>
                    </a:cubicBezTo>
                    <a:cubicBezTo>
                      <a:pt x="274" y="250"/>
                      <a:pt x="276" y="251"/>
                      <a:pt x="277" y="250"/>
                    </a:cubicBezTo>
                    <a:cubicBezTo>
                      <a:pt x="277" y="252"/>
                      <a:pt x="278" y="253"/>
                      <a:pt x="280" y="255"/>
                    </a:cubicBezTo>
                    <a:cubicBezTo>
                      <a:pt x="278" y="255"/>
                      <a:pt x="277" y="254"/>
                      <a:pt x="275" y="253"/>
                    </a:cubicBezTo>
                    <a:moveTo>
                      <a:pt x="288" y="278"/>
                    </a:moveTo>
                    <a:cubicBezTo>
                      <a:pt x="287" y="280"/>
                      <a:pt x="285" y="279"/>
                      <a:pt x="284" y="278"/>
                    </a:cubicBezTo>
                    <a:cubicBezTo>
                      <a:pt x="285" y="277"/>
                      <a:pt x="286" y="277"/>
                      <a:pt x="288" y="278"/>
                    </a:cubicBezTo>
                    <a:moveTo>
                      <a:pt x="289" y="335"/>
                    </a:moveTo>
                    <a:cubicBezTo>
                      <a:pt x="291" y="335"/>
                      <a:pt x="291" y="336"/>
                      <a:pt x="291" y="336"/>
                    </a:cubicBezTo>
                    <a:cubicBezTo>
                      <a:pt x="291" y="337"/>
                      <a:pt x="289" y="338"/>
                      <a:pt x="289" y="335"/>
                    </a:cubicBezTo>
                    <a:moveTo>
                      <a:pt x="303" y="354"/>
                    </a:moveTo>
                    <a:cubicBezTo>
                      <a:pt x="302" y="350"/>
                      <a:pt x="299" y="348"/>
                      <a:pt x="297" y="345"/>
                    </a:cubicBezTo>
                    <a:cubicBezTo>
                      <a:pt x="301" y="347"/>
                      <a:pt x="306" y="351"/>
                      <a:pt x="303" y="354"/>
                    </a:cubicBezTo>
                    <a:moveTo>
                      <a:pt x="285" y="318"/>
                    </a:moveTo>
                    <a:cubicBezTo>
                      <a:pt x="294" y="326"/>
                      <a:pt x="301" y="330"/>
                      <a:pt x="304" y="339"/>
                    </a:cubicBezTo>
                    <a:cubicBezTo>
                      <a:pt x="298" y="336"/>
                      <a:pt x="291" y="325"/>
                      <a:pt x="285" y="318"/>
                    </a:cubicBezTo>
                    <a:moveTo>
                      <a:pt x="305" y="354"/>
                    </a:moveTo>
                    <a:cubicBezTo>
                      <a:pt x="307" y="353"/>
                      <a:pt x="306" y="355"/>
                      <a:pt x="307" y="356"/>
                    </a:cubicBezTo>
                    <a:cubicBezTo>
                      <a:pt x="305" y="357"/>
                      <a:pt x="306" y="355"/>
                      <a:pt x="305" y="354"/>
                    </a:cubicBezTo>
                    <a:moveTo>
                      <a:pt x="308" y="332"/>
                    </a:moveTo>
                    <a:cubicBezTo>
                      <a:pt x="306" y="330"/>
                      <a:pt x="304" y="326"/>
                      <a:pt x="301" y="330"/>
                    </a:cubicBezTo>
                    <a:cubicBezTo>
                      <a:pt x="300" y="327"/>
                      <a:pt x="300" y="328"/>
                      <a:pt x="298" y="326"/>
                    </a:cubicBezTo>
                    <a:cubicBezTo>
                      <a:pt x="302" y="321"/>
                      <a:pt x="311" y="327"/>
                      <a:pt x="308" y="332"/>
                    </a:cubicBezTo>
                    <a:moveTo>
                      <a:pt x="311" y="348"/>
                    </a:moveTo>
                    <a:cubicBezTo>
                      <a:pt x="312" y="347"/>
                      <a:pt x="311" y="346"/>
                      <a:pt x="311" y="345"/>
                    </a:cubicBezTo>
                    <a:cubicBezTo>
                      <a:pt x="314" y="347"/>
                      <a:pt x="324" y="351"/>
                      <a:pt x="320" y="355"/>
                    </a:cubicBezTo>
                    <a:cubicBezTo>
                      <a:pt x="321" y="356"/>
                      <a:pt x="321" y="357"/>
                      <a:pt x="322" y="357"/>
                    </a:cubicBezTo>
                    <a:cubicBezTo>
                      <a:pt x="317" y="358"/>
                      <a:pt x="315" y="352"/>
                      <a:pt x="311" y="348"/>
                    </a:cubicBezTo>
                    <a:moveTo>
                      <a:pt x="314" y="382"/>
                    </a:moveTo>
                    <a:cubicBezTo>
                      <a:pt x="318" y="385"/>
                      <a:pt x="322" y="388"/>
                      <a:pt x="326" y="390"/>
                    </a:cubicBezTo>
                    <a:cubicBezTo>
                      <a:pt x="326" y="389"/>
                      <a:pt x="326" y="388"/>
                      <a:pt x="326" y="387"/>
                    </a:cubicBezTo>
                    <a:cubicBezTo>
                      <a:pt x="327" y="388"/>
                      <a:pt x="328" y="388"/>
                      <a:pt x="328" y="389"/>
                    </a:cubicBezTo>
                    <a:cubicBezTo>
                      <a:pt x="329" y="389"/>
                      <a:pt x="329" y="390"/>
                      <a:pt x="330" y="389"/>
                    </a:cubicBezTo>
                    <a:cubicBezTo>
                      <a:pt x="329" y="388"/>
                      <a:pt x="327" y="386"/>
                      <a:pt x="326" y="385"/>
                    </a:cubicBezTo>
                    <a:cubicBezTo>
                      <a:pt x="326" y="384"/>
                      <a:pt x="326" y="384"/>
                      <a:pt x="325" y="383"/>
                    </a:cubicBezTo>
                    <a:cubicBezTo>
                      <a:pt x="330" y="386"/>
                      <a:pt x="332" y="388"/>
                      <a:pt x="333" y="391"/>
                    </a:cubicBezTo>
                    <a:cubicBezTo>
                      <a:pt x="332" y="391"/>
                      <a:pt x="332" y="390"/>
                      <a:pt x="331" y="390"/>
                    </a:cubicBezTo>
                    <a:cubicBezTo>
                      <a:pt x="332" y="391"/>
                      <a:pt x="333" y="391"/>
                      <a:pt x="333" y="392"/>
                    </a:cubicBezTo>
                    <a:cubicBezTo>
                      <a:pt x="334" y="393"/>
                      <a:pt x="334" y="395"/>
                      <a:pt x="334" y="397"/>
                    </a:cubicBezTo>
                    <a:cubicBezTo>
                      <a:pt x="331" y="396"/>
                      <a:pt x="328" y="393"/>
                      <a:pt x="325" y="393"/>
                    </a:cubicBezTo>
                    <a:cubicBezTo>
                      <a:pt x="326" y="393"/>
                      <a:pt x="326" y="393"/>
                      <a:pt x="326" y="393"/>
                    </a:cubicBezTo>
                    <a:cubicBezTo>
                      <a:pt x="322" y="390"/>
                      <a:pt x="318" y="386"/>
                      <a:pt x="314" y="382"/>
                    </a:cubicBezTo>
                    <a:moveTo>
                      <a:pt x="396" y="422"/>
                    </a:moveTo>
                    <a:cubicBezTo>
                      <a:pt x="389" y="416"/>
                      <a:pt x="383" y="414"/>
                      <a:pt x="377" y="411"/>
                    </a:cubicBezTo>
                    <a:cubicBezTo>
                      <a:pt x="377" y="412"/>
                      <a:pt x="377" y="412"/>
                      <a:pt x="378" y="413"/>
                    </a:cubicBezTo>
                    <a:cubicBezTo>
                      <a:pt x="376" y="411"/>
                      <a:pt x="374" y="409"/>
                      <a:pt x="374" y="408"/>
                    </a:cubicBezTo>
                    <a:cubicBezTo>
                      <a:pt x="379" y="406"/>
                      <a:pt x="385" y="412"/>
                      <a:pt x="390" y="413"/>
                    </a:cubicBezTo>
                    <a:cubicBezTo>
                      <a:pt x="390" y="412"/>
                      <a:pt x="390" y="412"/>
                      <a:pt x="390" y="412"/>
                    </a:cubicBezTo>
                    <a:cubicBezTo>
                      <a:pt x="391" y="413"/>
                      <a:pt x="392" y="414"/>
                      <a:pt x="393" y="415"/>
                    </a:cubicBezTo>
                    <a:cubicBezTo>
                      <a:pt x="393" y="415"/>
                      <a:pt x="392" y="415"/>
                      <a:pt x="391" y="415"/>
                    </a:cubicBezTo>
                    <a:cubicBezTo>
                      <a:pt x="391" y="415"/>
                      <a:pt x="390" y="415"/>
                      <a:pt x="390" y="416"/>
                    </a:cubicBezTo>
                    <a:cubicBezTo>
                      <a:pt x="392" y="419"/>
                      <a:pt x="397" y="417"/>
                      <a:pt x="396" y="422"/>
                    </a:cubicBezTo>
                    <a:moveTo>
                      <a:pt x="786" y="569"/>
                    </a:moveTo>
                    <a:cubicBezTo>
                      <a:pt x="782" y="566"/>
                      <a:pt x="778" y="565"/>
                      <a:pt x="775" y="562"/>
                    </a:cubicBezTo>
                    <a:cubicBezTo>
                      <a:pt x="779" y="562"/>
                      <a:pt x="780" y="564"/>
                      <a:pt x="782" y="561"/>
                    </a:cubicBezTo>
                    <a:cubicBezTo>
                      <a:pt x="785" y="567"/>
                      <a:pt x="794" y="573"/>
                      <a:pt x="797" y="579"/>
                    </a:cubicBezTo>
                    <a:cubicBezTo>
                      <a:pt x="794" y="580"/>
                      <a:pt x="790" y="573"/>
                      <a:pt x="786" y="56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9"/>
              <p:cNvSpPr/>
              <p:nvPr/>
            </p:nvSpPr>
            <p:spPr bwMode="auto">
              <a:xfrm>
                <a:off x="1796" y="1066"/>
                <a:ext cx="32" cy="28"/>
              </a:xfrm>
              <a:custGeom>
                <a:avLst/>
                <a:gdLst>
                  <a:gd name="T0" fmla="*/ 7 w 7"/>
                  <a:gd name="T1" fmla="*/ 4 h 6"/>
                  <a:gd name="T2" fmla="*/ 4 w 7"/>
                  <a:gd name="T3" fmla="*/ 0 h 6"/>
                  <a:gd name="T4" fmla="*/ 3 w 7"/>
                  <a:gd name="T5" fmla="*/ 5 h 6"/>
                  <a:gd name="T6" fmla="*/ 1 w 7"/>
                  <a:gd name="T7" fmla="*/ 4 h 6"/>
                  <a:gd name="T8" fmla="*/ 7 w 7"/>
                  <a:gd name="T9" fmla="*/ 4 h 6"/>
                </a:gdLst>
                <a:ahLst/>
                <a:cxnLst>
                  <a:cxn ang="0">
                    <a:pos x="T0" y="T1"/>
                  </a:cxn>
                  <a:cxn ang="0">
                    <a:pos x="T2" y="T3"/>
                  </a:cxn>
                  <a:cxn ang="0">
                    <a:pos x="T4" y="T5"/>
                  </a:cxn>
                  <a:cxn ang="0">
                    <a:pos x="T6" y="T7"/>
                  </a:cxn>
                  <a:cxn ang="0">
                    <a:pos x="T8" y="T9"/>
                  </a:cxn>
                </a:cxnLst>
                <a:rect l="0" t="0" r="r" b="b"/>
                <a:pathLst>
                  <a:path w="7" h="6">
                    <a:moveTo>
                      <a:pt x="7" y="4"/>
                    </a:moveTo>
                    <a:cubicBezTo>
                      <a:pt x="7" y="3"/>
                      <a:pt x="6" y="1"/>
                      <a:pt x="4" y="0"/>
                    </a:cubicBezTo>
                    <a:cubicBezTo>
                      <a:pt x="0" y="2"/>
                      <a:pt x="4" y="3"/>
                      <a:pt x="3" y="5"/>
                    </a:cubicBezTo>
                    <a:cubicBezTo>
                      <a:pt x="3" y="5"/>
                      <a:pt x="2" y="4"/>
                      <a:pt x="1" y="4"/>
                    </a:cubicBezTo>
                    <a:cubicBezTo>
                      <a:pt x="3" y="6"/>
                      <a:pt x="5" y="6"/>
                      <a:pt x="7"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50"/>
              <p:cNvSpPr/>
              <p:nvPr/>
            </p:nvSpPr>
            <p:spPr bwMode="auto">
              <a:xfrm>
                <a:off x="2197" y="1071"/>
                <a:ext cx="27" cy="19"/>
              </a:xfrm>
              <a:custGeom>
                <a:avLst/>
                <a:gdLst>
                  <a:gd name="T0" fmla="*/ 0 w 6"/>
                  <a:gd name="T1" fmla="*/ 2 h 4"/>
                  <a:gd name="T2" fmla="*/ 6 w 6"/>
                  <a:gd name="T3" fmla="*/ 4 h 4"/>
                  <a:gd name="T4" fmla="*/ 0 w 6"/>
                  <a:gd name="T5" fmla="*/ 2 h 4"/>
                </a:gdLst>
                <a:ahLst/>
                <a:cxnLst>
                  <a:cxn ang="0">
                    <a:pos x="T0" y="T1"/>
                  </a:cxn>
                  <a:cxn ang="0">
                    <a:pos x="T2" y="T3"/>
                  </a:cxn>
                  <a:cxn ang="0">
                    <a:pos x="T4" y="T5"/>
                  </a:cxn>
                </a:cxnLst>
                <a:rect l="0" t="0" r="r" b="b"/>
                <a:pathLst>
                  <a:path w="6" h="4">
                    <a:moveTo>
                      <a:pt x="0" y="2"/>
                    </a:moveTo>
                    <a:cubicBezTo>
                      <a:pt x="2" y="3"/>
                      <a:pt x="4" y="4"/>
                      <a:pt x="6" y="4"/>
                    </a:cubicBezTo>
                    <a:cubicBezTo>
                      <a:pt x="4" y="3"/>
                      <a:pt x="2"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1"/>
              <p:cNvSpPr>
                <a:spLocks noEditPoints="1"/>
              </p:cNvSpPr>
              <p:nvPr/>
            </p:nvSpPr>
            <p:spPr bwMode="auto">
              <a:xfrm>
                <a:off x="1929" y="973"/>
                <a:ext cx="281" cy="163"/>
              </a:xfrm>
              <a:custGeom>
                <a:avLst/>
                <a:gdLst>
                  <a:gd name="T0" fmla="*/ 31 w 61"/>
                  <a:gd name="T1" fmla="*/ 23 h 35"/>
                  <a:gd name="T2" fmla="*/ 30 w 61"/>
                  <a:gd name="T3" fmla="*/ 26 h 35"/>
                  <a:gd name="T4" fmla="*/ 33 w 61"/>
                  <a:gd name="T5" fmla="*/ 30 h 35"/>
                  <a:gd name="T6" fmla="*/ 36 w 61"/>
                  <a:gd name="T7" fmla="*/ 24 h 35"/>
                  <a:gd name="T8" fmla="*/ 45 w 61"/>
                  <a:gd name="T9" fmla="*/ 24 h 35"/>
                  <a:gd name="T10" fmla="*/ 61 w 61"/>
                  <a:gd name="T11" fmla="*/ 35 h 35"/>
                  <a:gd name="T12" fmla="*/ 52 w 61"/>
                  <a:gd name="T13" fmla="*/ 25 h 35"/>
                  <a:gd name="T14" fmla="*/ 55 w 61"/>
                  <a:gd name="T15" fmla="*/ 24 h 35"/>
                  <a:gd name="T16" fmla="*/ 55 w 61"/>
                  <a:gd name="T17" fmla="*/ 21 h 35"/>
                  <a:gd name="T18" fmla="*/ 43 w 61"/>
                  <a:gd name="T19" fmla="*/ 15 h 35"/>
                  <a:gd name="T20" fmla="*/ 46 w 61"/>
                  <a:gd name="T21" fmla="*/ 13 h 35"/>
                  <a:gd name="T22" fmla="*/ 34 w 61"/>
                  <a:gd name="T23" fmla="*/ 6 h 35"/>
                  <a:gd name="T24" fmla="*/ 33 w 61"/>
                  <a:gd name="T25" fmla="*/ 10 h 35"/>
                  <a:gd name="T26" fmla="*/ 14 w 61"/>
                  <a:gd name="T27" fmla="*/ 0 h 35"/>
                  <a:gd name="T28" fmla="*/ 23 w 61"/>
                  <a:gd name="T29" fmla="*/ 10 h 35"/>
                  <a:gd name="T30" fmla="*/ 22 w 61"/>
                  <a:gd name="T31" fmla="*/ 12 h 35"/>
                  <a:gd name="T32" fmla="*/ 0 w 61"/>
                  <a:gd name="T33" fmla="*/ 3 h 35"/>
                  <a:gd name="T34" fmla="*/ 34 w 61"/>
                  <a:gd name="T35" fmla="*/ 24 h 35"/>
                  <a:gd name="T36" fmla="*/ 31 w 61"/>
                  <a:gd name="T37" fmla="*/ 23 h 35"/>
                  <a:gd name="T38" fmla="*/ 40 w 61"/>
                  <a:gd name="T39" fmla="*/ 14 h 35"/>
                  <a:gd name="T40" fmla="*/ 40 w 61"/>
                  <a:gd name="T41" fmla="*/ 14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35">
                    <a:moveTo>
                      <a:pt x="31" y="23"/>
                    </a:moveTo>
                    <a:cubicBezTo>
                      <a:pt x="34" y="26"/>
                      <a:pt x="32" y="26"/>
                      <a:pt x="30" y="26"/>
                    </a:cubicBezTo>
                    <a:cubicBezTo>
                      <a:pt x="30" y="28"/>
                      <a:pt x="33" y="27"/>
                      <a:pt x="33" y="30"/>
                    </a:cubicBezTo>
                    <a:cubicBezTo>
                      <a:pt x="37" y="28"/>
                      <a:pt x="37" y="28"/>
                      <a:pt x="36" y="24"/>
                    </a:cubicBezTo>
                    <a:cubicBezTo>
                      <a:pt x="39" y="25"/>
                      <a:pt x="42" y="22"/>
                      <a:pt x="45" y="24"/>
                    </a:cubicBezTo>
                    <a:cubicBezTo>
                      <a:pt x="50" y="28"/>
                      <a:pt x="56" y="35"/>
                      <a:pt x="61" y="35"/>
                    </a:cubicBezTo>
                    <a:cubicBezTo>
                      <a:pt x="58" y="31"/>
                      <a:pt x="51" y="30"/>
                      <a:pt x="52" y="25"/>
                    </a:cubicBezTo>
                    <a:cubicBezTo>
                      <a:pt x="53" y="25"/>
                      <a:pt x="54" y="25"/>
                      <a:pt x="55" y="24"/>
                    </a:cubicBezTo>
                    <a:cubicBezTo>
                      <a:pt x="55" y="23"/>
                      <a:pt x="54" y="22"/>
                      <a:pt x="55" y="21"/>
                    </a:cubicBezTo>
                    <a:cubicBezTo>
                      <a:pt x="51" y="15"/>
                      <a:pt x="47" y="22"/>
                      <a:pt x="43" y="15"/>
                    </a:cubicBezTo>
                    <a:cubicBezTo>
                      <a:pt x="44" y="14"/>
                      <a:pt x="45" y="15"/>
                      <a:pt x="46" y="13"/>
                    </a:cubicBezTo>
                    <a:cubicBezTo>
                      <a:pt x="41" y="11"/>
                      <a:pt x="39" y="10"/>
                      <a:pt x="34" y="6"/>
                    </a:cubicBezTo>
                    <a:cubicBezTo>
                      <a:pt x="32" y="7"/>
                      <a:pt x="34" y="9"/>
                      <a:pt x="33" y="10"/>
                    </a:cubicBezTo>
                    <a:cubicBezTo>
                      <a:pt x="27" y="5"/>
                      <a:pt x="20" y="2"/>
                      <a:pt x="14" y="0"/>
                    </a:cubicBezTo>
                    <a:cubicBezTo>
                      <a:pt x="16" y="5"/>
                      <a:pt x="21" y="4"/>
                      <a:pt x="23" y="10"/>
                    </a:cubicBezTo>
                    <a:cubicBezTo>
                      <a:pt x="22" y="11"/>
                      <a:pt x="23" y="12"/>
                      <a:pt x="22" y="12"/>
                    </a:cubicBezTo>
                    <a:cubicBezTo>
                      <a:pt x="15" y="11"/>
                      <a:pt x="5" y="2"/>
                      <a:pt x="0" y="3"/>
                    </a:cubicBezTo>
                    <a:cubicBezTo>
                      <a:pt x="11" y="11"/>
                      <a:pt x="26" y="15"/>
                      <a:pt x="34" y="24"/>
                    </a:cubicBezTo>
                    <a:cubicBezTo>
                      <a:pt x="33" y="23"/>
                      <a:pt x="32" y="23"/>
                      <a:pt x="31" y="23"/>
                    </a:cubicBezTo>
                    <a:close/>
                    <a:moveTo>
                      <a:pt x="40" y="14"/>
                    </a:moveTo>
                    <a:cubicBezTo>
                      <a:pt x="40" y="14"/>
                      <a:pt x="40" y="14"/>
                      <a:pt x="40" y="1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2"/>
              <p:cNvSpPr/>
              <p:nvPr/>
            </p:nvSpPr>
            <p:spPr bwMode="auto">
              <a:xfrm>
                <a:off x="4303" y="3239"/>
                <a:ext cx="37" cy="28"/>
              </a:xfrm>
              <a:custGeom>
                <a:avLst/>
                <a:gdLst>
                  <a:gd name="T0" fmla="*/ 8 w 8"/>
                  <a:gd name="T1" fmla="*/ 5 h 6"/>
                  <a:gd name="T2" fmla="*/ 1 w 8"/>
                  <a:gd name="T3" fmla="*/ 0 h 6"/>
                  <a:gd name="T4" fmla="*/ 8 w 8"/>
                  <a:gd name="T5" fmla="*/ 5 h 6"/>
                </a:gdLst>
                <a:ahLst/>
                <a:cxnLst>
                  <a:cxn ang="0">
                    <a:pos x="T0" y="T1"/>
                  </a:cxn>
                  <a:cxn ang="0">
                    <a:pos x="T2" y="T3"/>
                  </a:cxn>
                  <a:cxn ang="0">
                    <a:pos x="T4" y="T5"/>
                  </a:cxn>
                </a:cxnLst>
                <a:rect l="0" t="0" r="r" b="b"/>
                <a:pathLst>
                  <a:path w="8" h="6">
                    <a:moveTo>
                      <a:pt x="8" y="5"/>
                    </a:moveTo>
                    <a:cubicBezTo>
                      <a:pt x="6" y="2"/>
                      <a:pt x="4" y="3"/>
                      <a:pt x="1" y="0"/>
                    </a:cubicBezTo>
                    <a:cubicBezTo>
                      <a:pt x="0" y="0"/>
                      <a:pt x="6" y="6"/>
                      <a:pt x="8"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Line 53"/>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Line 54"/>
              <p:cNvSpPr>
                <a:spLocks noChangeShapeType="1"/>
              </p:cNvSpPr>
              <p:nvPr/>
            </p:nvSpPr>
            <p:spPr bwMode="auto">
              <a:xfrm>
                <a:off x="2418" y="1416"/>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5"/>
              <p:cNvSpPr/>
              <p:nvPr/>
            </p:nvSpPr>
            <p:spPr bwMode="auto">
              <a:xfrm>
                <a:off x="1961" y="982"/>
                <a:ext cx="37" cy="19"/>
              </a:xfrm>
              <a:custGeom>
                <a:avLst/>
                <a:gdLst>
                  <a:gd name="T0" fmla="*/ 8 w 8"/>
                  <a:gd name="T1" fmla="*/ 4 h 4"/>
                  <a:gd name="T2" fmla="*/ 3 w 8"/>
                  <a:gd name="T3" fmla="*/ 2 h 4"/>
                  <a:gd name="T4" fmla="*/ 8 w 8"/>
                  <a:gd name="T5" fmla="*/ 4 h 4"/>
                </a:gdLst>
                <a:ahLst/>
                <a:cxnLst>
                  <a:cxn ang="0">
                    <a:pos x="T0" y="T1"/>
                  </a:cxn>
                  <a:cxn ang="0">
                    <a:pos x="T2" y="T3"/>
                  </a:cxn>
                  <a:cxn ang="0">
                    <a:pos x="T4" y="T5"/>
                  </a:cxn>
                </a:cxnLst>
                <a:rect l="0" t="0" r="r" b="b"/>
                <a:pathLst>
                  <a:path w="8" h="4">
                    <a:moveTo>
                      <a:pt x="8" y="4"/>
                    </a:moveTo>
                    <a:cubicBezTo>
                      <a:pt x="7" y="0"/>
                      <a:pt x="0" y="2"/>
                      <a:pt x="3" y="2"/>
                    </a:cubicBezTo>
                    <a:cubicBezTo>
                      <a:pt x="5" y="2"/>
                      <a:pt x="7" y="4"/>
                      <a:pt x="8"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6"/>
              <p:cNvSpPr/>
              <p:nvPr/>
            </p:nvSpPr>
            <p:spPr bwMode="auto">
              <a:xfrm>
                <a:off x="2008" y="1341"/>
                <a:ext cx="41" cy="52"/>
              </a:xfrm>
              <a:custGeom>
                <a:avLst/>
                <a:gdLst>
                  <a:gd name="T0" fmla="*/ 9 w 9"/>
                  <a:gd name="T1" fmla="*/ 9 h 11"/>
                  <a:gd name="T2" fmla="*/ 0 w 9"/>
                  <a:gd name="T3" fmla="*/ 2 h 11"/>
                  <a:gd name="T4" fmla="*/ 7 w 9"/>
                  <a:gd name="T5" fmla="*/ 11 h 11"/>
                  <a:gd name="T6" fmla="*/ 9 w 9"/>
                  <a:gd name="T7" fmla="*/ 9 h 11"/>
                </a:gdLst>
                <a:ahLst/>
                <a:cxnLst>
                  <a:cxn ang="0">
                    <a:pos x="T0" y="T1"/>
                  </a:cxn>
                  <a:cxn ang="0">
                    <a:pos x="T2" y="T3"/>
                  </a:cxn>
                  <a:cxn ang="0">
                    <a:pos x="T4" y="T5"/>
                  </a:cxn>
                  <a:cxn ang="0">
                    <a:pos x="T6" y="T7"/>
                  </a:cxn>
                </a:cxnLst>
                <a:rect l="0" t="0" r="r" b="b"/>
                <a:pathLst>
                  <a:path w="9" h="11">
                    <a:moveTo>
                      <a:pt x="9" y="9"/>
                    </a:moveTo>
                    <a:cubicBezTo>
                      <a:pt x="7" y="5"/>
                      <a:pt x="4" y="0"/>
                      <a:pt x="0" y="2"/>
                    </a:cubicBezTo>
                    <a:cubicBezTo>
                      <a:pt x="4" y="4"/>
                      <a:pt x="6" y="11"/>
                      <a:pt x="7" y="11"/>
                    </a:cubicBezTo>
                    <a:cubicBezTo>
                      <a:pt x="6" y="10"/>
                      <a:pt x="8" y="9"/>
                      <a:pt x="9" y="9"/>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7"/>
              <p:cNvSpPr/>
              <p:nvPr/>
            </p:nvSpPr>
            <p:spPr bwMode="auto">
              <a:xfrm>
                <a:off x="1772" y="1155"/>
                <a:ext cx="42" cy="42"/>
              </a:xfrm>
              <a:custGeom>
                <a:avLst/>
                <a:gdLst>
                  <a:gd name="T0" fmla="*/ 9 w 9"/>
                  <a:gd name="T1" fmla="*/ 8 h 9"/>
                  <a:gd name="T2" fmla="*/ 0 w 9"/>
                  <a:gd name="T3" fmla="*/ 2 h 9"/>
                  <a:gd name="T4" fmla="*/ 9 w 9"/>
                  <a:gd name="T5" fmla="*/ 8 h 9"/>
                </a:gdLst>
                <a:ahLst/>
                <a:cxnLst>
                  <a:cxn ang="0">
                    <a:pos x="T0" y="T1"/>
                  </a:cxn>
                  <a:cxn ang="0">
                    <a:pos x="T2" y="T3"/>
                  </a:cxn>
                  <a:cxn ang="0">
                    <a:pos x="T4" y="T5"/>
                  </a:cxn>
                </a:cxnLst>
                <a:rect l="0" t="0" r="r" b="b"/>
                <a:pathLst>
                  <a:path w="9" h="9">
                    <a:moveTo>
                      <a:pt x="9" y="8"/>
                    </a:moveTo>
                    <a:cubicBezTo>
                      <a:pt x="7" y="5"/>
                      <a:pt x="0" y="0"/>
                      <a:pt x="0" y="2"/>
                    </a:cubicBezTo>
                    <a:cubicBezTo>
                      <a:pt x="5" y="4"/>
                      <a:pt x="5" y="9"/>
                      <a:pt x="9" y="8"/>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8"/>
              <p:cNvSpPr/>
              <p:nvPr/>
            </p:nvSpPr>
            <p:spPr bwMode="auto">
              <a:xfrm>
                <a:off x="1948" y="2148"/>
                <a:ext cx="83" cy="98"/>
              </a:xfrm>
              <a:custGeom>
                <a:avLst/>
                <a:gdLst>
                  <a:gd name="T0" fmla="*/ 18 w 18"/>
                  <a:gd name="T1" fmla="*/ 21 h 21"/>
                  <a:gd name="T2" fmla="*/ 1 w 18"/>
                  <a:gd name="T3" fmla="*/ 0 h 21"/>
                  <a:gd name="T4" fmla="*/ 18 w 18"/>
                  <a:gd name="T5" fmla="*/ 21 h 21"/>
                </a:gdLst>
                <a:ahLst/>
                <a:cxnLst>
                  <a:cxn ang="0">
                    <a:pos x="T0" y="T1"/>
                  </a:cxn>
                  <a:cxn ang="0">
                    <a:pos x="T2" y="T3"/>
                  </a:cxn>
                  <a:cxn ang="0">
                    <a:pos x="T4" y="T5"/>
                  </a:cxn>
                </a:cxnLst>
                <a:rect l="0" t="0" r="r" b="b"/>
                <a:pathLst>
                  <a:path w="18" h="21">
                    <a:moveTo>
                      <a:pt x="18" y="21"/>
                    </a:moveTo>
                    <a:cubicBezTo>
                      <a:pt x="13" y="14"/>
                      <a:pt x="6" y="7"/>
                      <a:pt x="1" y="0"/>
                    </a:cubicBezTo>
                    <a:cubicBezTo>
                      <a:pt x="0" y="7"/>
                      <a:pt x="12" y="21"/>
                      <a:pt x="18" y="2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9"/>
              <p:cNvSpPr/>
              <p:nvPr/>
            </p:nvSpPr>
            <p:spPr bwMode="auto">
              <a:xfrm>
                <a:off x="1911" y="2111"/>
                <a:ext cx="27" cy="32"/>
              </a:xfrm>
              <a:custGeom>
                <a:avLst/>
                <a:gdLst>
                  <a:gd name="T0" fmla="*/ 3 w 6"/>
                  <a:gd name="T1" fmla="*/ 0 h 7"/>
                  <a:gd name="T2" fmla="*/ 6 w 6"/>
                  <a:gd name="T3" fmla="*/ 6 h 7"/>
                  <a:gd name="T4" fmla="*/ 3 w 6"/>
                  <a:gd name="T5" fmla="*/ 0 h 7"/>
                </a:gdLst>
                <a:ahLst/>
                <a:cxnLst>
                  <a:cxn ang="0">
                    <a:pos x="T0" y="T1"/>
                  </a:cxn>
                  <a:cxn ang="0">
                    <a:pos x="T2" y="T3"/>
                  </a:cxn>
                  <a:cxn ang="0">
                    <a:pos x="T4" y="T5"/>
                  </a:cxn>
                </a:cxnLst>
                <a:rect l="0" t="0" r="r" b="b"/>
                <a:pathLst>
                  <a:path w="6" h="7">
                    <a:moveTo>
                      <a:pt x="3" y="0"/>
                    </a:moveTo>
                    <a:cubicBezTo>
                      <a:pt x="0" y="2"/>
                      <a:pt x="4" y="7"/>
                      <a:pt x="6" y="6"/>
                    </a:cubicBezTo>
                    <a:cubicBezTo>
                      <a:pt x="3" y="4"/>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60"/>
              <p:cNvSpPr/>
              <p:nvPr/>
            </p:nvSpPr>
            <p:spPr bwMode="auto">
              <a:xfrm>
                <a:off x="1957" y="2120"/>
                <a:ext cx="41" cy="56"/>
              </a:xfrm>
              <a:custGeom>
                <a:avLst/>
                <a:gdLst>
                  <a:gd name="T0" fmla="*/ 5 w 9"/>
                  <a:gd name="T1" fmla="*/ 0 h 12"/>
                  <a:gd name="T2" fmla="*/ 3 w 9"/>
                  <a:gd name="T3" fmla="*/ 1 h 12"/>
                  <a:gd name="T4" fmla="*/ 0 w 9"/>
                  <a:gd name="T5" fmla="*/ 1 h 12"/>
                  <a:gd name="T6" fmla="*/ 8 w 9"/>
                  <a:gd name="T7" fmla="*/ 10 h 12"/>
                  <a:gd name="T8" fmla="*/ 5 w 9"/>
                  <a:gd name="T9" fmla="*/ 0 h 12"/>
                </a:gdLst>
                <a:ahLst/>
                <a:cxnLst>
                  <a:cxn ang="0">
                    <a:pos x="T0" y="T1"/>
                  </a:cxn>
                  <a:cxn ang="0">
                    <a:pos x="T2" y="T3"/>
                  </a:cxn>
                  <a:cxn ang="0">
                    <a:pos x="T4" y="T5"/>
                  </a:cxn>
                  <a:cxn ang="0">
                    <a:pos x="T6" y="T7"/>
                  </a:cxn>
                  <a:cxn ang="0">
                    <a:pos x="T8" y="T9"/>
                  </a:cxn>
                </a:cxnLst>
                <a:rect l="0" t="0" r="r" b="b"/>
                <a:pathLst>
                  <a:path w="9" h="12">
                    <a:moveTo>
                      <a:pt x="5" y="0"/>
                    </a:moveTo>
                    <a:cubicBezTo>
                      <a:pt x="5" y="0"/>
                      <a:pt x="4" y="1"/>
                      <a:pt x="3" y="1"/>
                    </a:cubicBezTo>
                    <a:cubicBezTo>
                      <a:pt x="2" y="1"/>
                      <a:pt x="1" y="2"/>
                      <a:pt x="0" y="1"/>
                    </a:cubicBezTo>
                    <a:cubicBezTo>
                      <a:pt x="0" y="5"/>
                      <a:pt x="7" y="12"/>
                      <a:pt x="8" y="10"/>
                    </a:cubicBezTo>
                    <a:cubicBezTo>
                      <a:pt x="1" y="7"/>
                      <a:pt x="9" y="4"/>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1"/>
              <p:cNvSpPr/>
              <p:nvPr/>
            </p:nvSpPr>
            <p:spPr bwMode="auto">
              <a:xfrm>
                <a:off x="2132" y="2292"/>
                <a:ext cx="23" cy="38"/>
              </a:xfrm>
              <a:custGeom>
                <a:avLst/>
                <a:gdLst>
                  <a:gd name="T0" fmla="*/ 0 w 5"/>
                  <a:gd name="T1" fmla="*/ 2 h 8"/>
                  <a:gd name="T2" fmla="*/ 5 w 5"/>
                  <a:gd name="T3" fmla="*/ 5 h 8"/>
                  <a:gd name="T4" fmla="*/ 0 w 5"/>
                  <a:gd name="T5" fmla="*/ 2 h 8"/>
                </a:gdLst>
                <a:ahLst/>
                <a:cxnLst>
                  <a:cxn ang="0">
                    <a:pos x="T0" y="T1"/>
                  </a:cxn>
                  <a:cxn ang="0">
                    <a:pos x="T2" y="T3"/>
                  </a:cxn>
                  <a:cxn ang="0">
                    <a:pos x="T4" y="T5"/>
                  </a:cxn>
                </a:cxnLst>
                <a:rect l="0" t="0" r="r" b="b"/>
                <a:pathLst>
                  <a:path w="5" h="8">
                    <a:moveTo>
                      <a:pt x="0" y="2"/>
                    </a:moveTo>
                    <a:cubicBezTo>
                      <a:pt x="1" y="4"/>
                      <a:pt x="2" y="8"/>
                      <a:pt x="5" y="5"/>
                    </a:cubicBezTo>
                    <a:cubicBezTo>
                      <a:pt x="3" y="5"/>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2"/>
              <p:cNvSpPr/>
              <p:nvPr/>
            </p:nvSpPr>
            <p:spPr bwMode="auto">
              <a:xfrm>
                <a:off x="2003" y="2171"/>
                <a:ext cx="14" cy="14"/>
              </a:xfrm>
              <a:custGeom>
                <a:avLst/>
                <a:gdLst>
                  <a:gd name="T0" fmla="*/ 0 w 3"/>
                  <a:gd name="T1" fmla="*/ 0 h 3"/>
                  <a:gd name="T2" fmla="*/ 2 w 3"/>
                  <a:gd name="T3" fmla="*/ 1 h 3"/>
                  <a:gd name="T4" fmla="*/ 0 w 3"/>
                  <a:gd name="T5" fmla="*/ 0 h 3"/>
                </a:gdLst>
                <a:ahLst/>
                <a:cxnLst>
                  <a:cxn ang="0">
                    <a:pos x="T0" y="T1"/>
                  </a:cxn>
                  <a:cxn ang="0">
                    <a:pos x="T2" y="T3"/>
                  </a:cxn>
                  <a:cxn ang="0">
                    <a:pos x="T4" y="T5"/>
                  </a:cxn>
                </a:cxnLst>
                <a:rect l="0" t="0" r="r" b="b"/>
                <a:pathLst>
                  <a:path w="3" h="3">
                    <a:moveTo>
                      <a:pt x="0" y="0"/>
                    </a:moveTo>
                    <a:cubicBezTo>
                      <a:pt x="0" y="3"/>
                      <a:pt x="2" y="2"/>
                      <a:pt x="2"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3"/>
              <p:cNvSpPr/>
              <p:nvPr/>
            </p:nvSpPr>
            <p:spPr bwMode="auto">
              <a:xfrm>
                <a:off x="1911" y="2073"/>
                <a:ext cx="50" cy="38"/>
              </a:xfrm>
              <a:custGeom>
                <a:avLst/>
                <a:gdLst>
                  <a:gd name="T0" fmla="*/ 10 w 11"/>
                  <a:gd name="T1" fmla="*/ 4 h 8"/>
                  <a:gd name="T2" fmla="*/ 0 w 11"/>
                  <a:gd name="T3" fmla="*/ 0 h 8"/>
                  <a:gd name="T4" fmla="*/ 8 w 11"/>
                  <a:gd name="T5" fmla="*/ 7 h 8"/>
                  <a:gd name="T6" fmla="*/ 10 w 11"/>
                  <a:gd name="T7" fmla="*/ 4 h 8"/>
                </a:gdLst>
                <a:ahLst/>
                <a:cxnLst>
                  <a:cxn ang="0">
                    <a:pos x="T0" y="T1"/>
                  </a:cxn>
                  <a:cxn ang="0">
                    <a:pos x="T2" y="T3"/>
                  </a:cxn>
                  <a:cxn ang="0">
                    <a:pos x="T4" y="T5"/>
                  </a:cxn>
                  <a:cxn ang="0">
                    <a:pos x="T6" y="T7"/>
                  </a:cxn>
                </a:cxnLst>
                <a:rect l="0" t="0" r="r" b="b"/>
                <a:pathLst>
                  <a:path w="11" h="8">
                    <a:moveTo>
                      <a:pt x="10" y="4"/>
                    </a:moveTo>
                    <a:cubicBezTo>
                      <a:pt x="7" y="0"/>
                      <a:pt x="4" y="0"/>
                      <a:pt x="0" y="0"/>
                    </a:cubicBezTo>
                    <a:cubicBezTo>
                      <a:pt x="2" y="2"/>
                      <a:pt x="5" y="8"/>
                      <a:pt x="8" y="7"/>
                    </a:cubicBezTo>
                    <a:cubicBezTo>
                      <a:pt x="6" y="5"/>
                      <a:pt x="11" y="6"/>
                      <a:pt x="10"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4"/>
              <p:cNvSpPr/>
              <p:nvPr/>
            </p:nvSpPr>
            <p:spPr bwMode="auto">
              <a:xfrm>
                <a:off x="2132" y="2278"/>
                <a:ext cx="65" cy="66"/>
              </a:xfrm>
              <a:custGeom>
                <a:avLst/>
                <a:gdLst>
                  <a:gd name="T0" fmla="*/ 13 w 14"/>
                  <a:gd name="T1" fmla="*/ 12 h 14"/>
                  <a:gd name="T2" fmla="*/ 3 w 14"/>
                  <a:gd name="T3" fmla="*/ 0 h 14"/>
                  <a:gd name="T4" fmla="*/ 13 w 14"/>
                  <a:gd name="T5" fmla="*/ 12 h 14"/>
                </a:gdLst>
                <a:ahLst/>
                <a:cxnLst>
                  <a:cxn ang="0">
                    <a:pos x="T0" y="T1"/>
                  </a:cxn>
                  <a:cxn ang="0">
                    <a:pos x="T2" y="T3"/>
                  </a:cxn>
                  <a:cxn ang="0">
                    <a:pos x="T4" y="T5"/>
                  </a:cxn>
                </a:cxnLst>
                <a:rect l="0" t="0" r="r" b="b"/>
                <a:pathLst>
                  <a:path w="14" h="14">
                    <a:moveTo>
                      <a:pt x="13" y="12"/>
                    </a:moveTo>
                    <a:cubicBezTo>
                      <a:pt x="7" y="7"/>
                      <a:pt x="6" y="4"/>
                      <a:pt x="3" y="0"/>
                    </a:cubicBezTo>
                    <a:cubicBezTo>
                      <a:pt x="0" y="4"/>
                      <a:pt x="14" y="14"/>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5"/>
              <p:cNvSpPr/>
              <p:nvPr/>
            </p:nvSpPr>
            <p:spPr bwMode="auto">
              <a:xfrm>
                <a:off x="1892" y="2031"/>
                <a:ext cx="28" cy="28"/>
              </a:xfrm>
              <a:custGeom>
                <a:avLst/>
                <a:gdLst>
                  <a:gd name="T0" fmla="*/ 0 w 6"/>
                  <a:gd name="T1" fmla="*/ 3 h 6"/>
                  <a:gd name="T2" fmla="*/ 3 w 6"/>
                  <a:gd name="T3" fmla="*/ 6 h 6"/>
                  <a:gd name="T4" fmla="*/ 0 w 6"/>
                  <a:gd name="T5" fmla="*/ 3 h 6"/>
                </a:gdLst>
                <a:ahLst/>
                <a:cxnLst>
                  <a:cxn ang="0">
                    <a:pos x="T0" y="T1"/>
                  </a:cxn>
                  <a:cxn ang="0">
                    <a:pos x="T2" y="T3"/>
                  </a:cxn>
                  <a:cxn ang="0">
                    <a:pos x="T4" y="T5"/>
                  </a:cxn>
                </a:cxnLst>
                <a:rect l="0" t="0" r="r" b="b"/>
                <a:pathLst>
                  <a:path w="6" h="6">
                    <a:moveTo>
                      <a:pt x="0" y="3"/>
                    </a:moveTo>
                    <a:cubicBezTo>
                      <a:pt x="1" y="4"/>
                      <a:pt x="2" y="5"/>
                      <a:pt x="3" y="6"/>
                    </a:cubicBezTo>
                    <a:cubicBezTo>
                      <a:pt x="6" y="4"/>
                      <a:pt x="2" y="0"/>
                      <a:pt x="0"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6"/>
              <p:cNvSpPr/>
              <p:nvPr/>
            </p:nvSpPr>
            <p:spPr bwMode="auto">
              <a:xfrm>
                <a:off x="2086" y="2199"/>
                <a:ext cx="23" cy="23"/>
              </a:xfrm>
              <a:custGeom>
                <a:avLst/>
                <a:gdLst>
                  <a:gd name="T0" fmla="*/ 0 w 5"/>
                  <a:gd name="T1" fmla="*/ 2 h 5"/>
                  <a:gd name="T2" fmla="*/ 2 w 5"/>
                  <a:gd name="T3" fmla="*/ 5 h 5"/>
                  <a:gd name="T4" fmla="*/ 0 w 5"/>
                  <a:gd name="T5" fmla="*/ 2 h 5"/>
                </a:gdLst>
                <a:ahLst/>
                <a:cxnLst>
                  <a:cxn ang="0">
                    <a:pos x="T0" y="T1"/>
                  </a:cxn>
                  <a:cxn ang="0">
                    <a:pos x="T2" y="T3"/>
                  </a:cxn>
                  <a:cxn ang="0">
                    <a:pos x="T4" y="T5"/>
                  </a:cxn>
                </a:cxnLst>
                <a:rect l="0" t="0" r="r" b="b"/>
                <a:pathLst>
                  <a:path w="5" h="5">
                    <a:moveTo>
                      <a:pt x="0" y="2"/>
                    </a:moveTo>
                    <a:cubicBezTo>
                      <a:pt x="0" y="3"/>
                      <a:pt x="0" y="4"/>
                      <a:pt x="2" y="5"/>
                    </a:cubicBezTo>
                    <a:cubicBezTo>
                      <a:pt x="5" y="4"/>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7"/>
              <p:cNvSpPr/>
              <p:nvPr/>
            </p:nvSpPr>
            <p:spPr bwMode="auto">
              <a:xfrm>
                <a:off x="1855" y="1985"/>
                <a:ext cx="37" cy="18"/>
              </a:xfrm>
              <a:custGeom>
                <a:avLst/>
                <a:gdLst>
                  <a:gd name="T0" fmla="*/ 3 w 8"/>
                  <a:gd name="T1" fmla="*/ 4 h 4"/>
                  <a:gd name="T2" fmla="*/ 3 w 8"/>
                  <a:gd name="T3" fmla="*/ 4 h 4"/>
                </a:gdLst>
                <a:ahLst/>
                <a:cxnLst>
                  <a:cxn ang="0">
                    <a:pos x="T0" y="T1"/>
                  </a:cxn>
                  <a:cxn ang="0">
                    <a:pos x="T2" y="T3"/>
                  </a:cxn>
                </a:cxnLst>
                <a:rect l="0" t="0" r="r" b="b"/>
                <a:pathLst>
                  <a:path w="8" h="4">
                    <a:moveTo>
                      <a:pt x="3" y="4"/>
                    </a:moveTo>
                    <a:cubicBezTo>
                      <a:pt x="8" y="0"/>
                      <a:pt x="0" y="0"/>
                      <a:pt x="3" y="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8"/>
              <p:cNvSpPr/>
              <p:nvPr/>
            </p:nvSpPr>
            <p:spPr bwMode="auto">
              <a:xfrm>
                <a:off x="5073" y="4730"/>
                <a:ext cx="32" cy="19"/>
              </a:xfrm>
              <a:custGeom>
                <a:avLst/>
                <a:gdLst>
                  <a:gd name="T0" fmla="*/ 0 w 7"/>
                  <a:gd name="T1" fmla="*/ 2 h 4"/>
                  <a:gd name="T2" fmla="*/ 2 w 7"/>
                  <a:gd name="T3" fmla="*/ 4 h 4"/>
                  <a:gd name="T4" fmla="*/ 7 w 7"/>
                  <a:gd name="T5" fmla="*/ 3 h 4"/>
                  <a:gd name="T6" fmla="*/ 0 w 7"/>
                  <a:gd name="T7" fmla="*/ 2 h 4"/>
                </a:gdLst>
                <a:ahLst/>
                <a:cxnLst>
                  <a:cxn ang="0">
                    <a:pos x="T0" y="T1"/>
                  </a:cxn>
                  <a:cxn ang="0">
                    <a:pos x="T2" y="T3"/>
                  </a:cxn>
                  <a:cxn ang="0">
                    <a:pos x="T4" y="T5"/>
                  </a:cxn>
                  <a:cxn ang="0">
                    <a:pos x="T6" y="T7"/>
                  </a:cxn>
                </a:cxnLst>
                <a:rect l="0" t="0" r="r" b="b"/>
                <a:pathLst>
                  <a:path w="7" h="4">
                    <a:moveTo>
                      <a:pt x="0" y="2"/>
                    </a:moveTo>
                    <a:cubicBezTo>
                      <a:pt x="1" y="3"/>
                      <a:pt x="1" y="3"/>
                      <a:pt x="2" y="4"/>
                    </a:cubicBezTo>
                    <a:cubicBezTo>
                      <a:pt x="4" y="1"/>
                      <a:pt x="5" y="4"/>
                      <a:pt x="7" y="3"/>
                    </a:cubicBezTo>
                    <a:cubicBezTo>
                      <a:pt x="4" y="0"/>
                      <a:pt x="2" y="2"/>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9"/>
              <p:cNvSpPr/>
              <p:nvPr/>
            </p:nvSpPr>
            <p:spPr bwMode="auto">
              <a:xfrm>
                <a:off x="2464" y="2017"/>
                <a:ext cx="69" cy="56"/>
              </a:xfrm>
              <a:custGeom>
                <a:avLst/>
                <a:gdLst>
                  <a:gd name="T0" fmla="*/ 13 w 15"/>
                  <a:gd name="T1" fmla="*/ 12 h 12"/>
                  <a:gd name="T2" fmla="*/ 6 w 15"/>
                  <a:gd name="T3" fmla="*/ 5 h 12"/>
                  <a:gd name="T4" fmla="*/ 4 w 15"/>
                  <a:gd name="T5" fmla="*/ 5 h 12"/>
                  <a:gd name="T6" fmla="*/ 13 w 15"/>
                  <a:gd name="T7" fmla="*/ 12 h 12"/>
                </a:gdLst>
                <a:ahLst/>
                <a:cxnLst>
                  <a:cxn ang="0">
                    <a:pos x="T0" y="T1"/>
                  </a:cxn>
                  <a:cxn ang="0">
                    <a:pos x="T2" y="T3"/>
                  </a:cxn>
                  <a:cxn ang="0">
                    <a:pos x="T4" y="T5"/>
                  </a:cxn>
                  <a:cxn ang="0">
                    <a:pos x="T6" y="T7"/>
                  </a:cxn>
                </a:cxnLst>
                <a:rect l="0" t="0" r="r" b="b"/>
                <a:pathLst>
                  <a:path w="15" h="12">
                    <a:moveTo>
                      <a:pt x="13" y="12"/>
                    </a:moveTo>
                    <a:cubicBezTo>
                      <a:pt x="15" y="9"/>
                      <a:pt x="8" y="7"/>
                      <a:pt x="6" y="5"/>
                    </a:cubicBezTo>
                    <a:cubicBezTo>
                      <a:pt x="3" y="3"/>
                      <a:pt x="0" y="0"/>
                      <a:pt x="4" y="5"/>
                    </a:cubicBezTo>
                    <a:cubicBezTo>
                      <a:pt x="6" y="7"/>
                      <a:pt x="10" y="11"/>
                      <a:pt x="13" y="1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70"/>
              <p:cNvSpPr/>
              <p:nvPr/>
            </p:nvSpPr>
            <p:spPr bwMode="auto">
              <a:xfrm>
                <a:off x="2671" y="2208"/>
                <a:ext cx="88" cy="89"/>
              </a:xfrm>
              <a:custGeom>
                <a:avLst/>
                <a:gdLst>
                  <a:gd name="T0" fmla="*/ 15 w 19"/>
                  <a:gd name="T1" fmla="*/ 15 h 19"/>
                  <a:gd name="T2" fmla="*/ 0 w 19"/>
                  <a:gd name="T3" fmla="*/ 2 h 19"/>
                  <a:gd name="T4" fmla="*/ 15 w 19"/>
                  <a:gd name="T5" fmla="*/ 15 h 19"/>
                </a:gdLst>
                <a:ahLst/>
                <a:cxnLst>
                  <a:cxn ang="0">
                    <a:pos x="T0" y="T1"/>
                  </a:cxn>
                  <a:cxn ang="0">
                    <a:pos x="T2" y="T3"/>
                  </a:cxn>
                  <a:cxn ang="0">
                    <a:pos x="T4" y="T5"/>
                  </a:cxn>
                </a:cxnLst>
                <a:rect l="0" t="0" r="r" b="b"/>
                <a:pathLst>
                  <a:path w="19" h="19">
                    <a:moveTo>
                      <a:pt x="15" y="15"/>
                    </a:moveTo>
                    <a:cubicBezTo>
                      <a:pt x="11" y="11"/>
                      <a:pt x="5" y="0"/>
                      <a:pt x="0" y="2"/>
                    </a:cubicBezTo>
                    <a:cubicBezTo>
                      <a:pt x="2" y="6"/>
                      <a:pt x="19" y="19"/>
                      <a:pt x="15" y="1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71"/>
              <p:cNvSpPr/>
              <p:nvPr/>
            </p:nvSpPr>
            <p:spPr bwMode="auto">
              <a:xfrm>
                <a:off x="2164" y="2390"/>
                <a:ext cx="199" cy="168"/>
              </a:xfrm>
              <a:custGeom>
                <a:avLst/>
                <a:gdLst>
                  <a:gd name="T0" fmla="*/ 43 w 43"/>
                  <a:gd name="T1" fmla="*/ 34 h 36"/>
                  <a:gd name="T2" fmla="*/ 32 w 43"/>
                  <a:gd name="T3" fmla="*/ 24 h 36"/>
                  <a:gd name="T4" fmla="*/ 26 w 43"/>
                  <a:gd name="T5" fmla="*/ 22 h 36"/>
                  <a:gd name="T6" fmla="*/ 9 w 43"/>
                  <a:gd name="T7" fmla="*/ 7 h 36"/>
                  <a:gd name="T8" fmla="*/ 6 w 43"/>
                  <a:gd name="T9" fmla="*/ 1 h 36"/>
                  <a:gd name="T10" fmla="*/ 4 w 43"/>
                  <a:gd name="T11" fmla="*/ 1 h 36"/>
                  <a:gd name="T12" fmla="*/ 0 w 43"/>
                  <a:gd name="T13" fmla="*/ 2 h 36"/>
                  <a:gd name="T14" fmla="*/ 39 w 43"/>
                  <a:gd name="T15" fmla="*/ 36 h 36"/>
                  <a:gd name="T16" fmla="*/ 41 w 43"/>
                  <a:gd name="T17" fmla="*/ 34 h 36"/>
                  <a:gd name="T18" fmla="*/ 43 w 43"/>
                  <a:gd name="T19" fmla="*/ 3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36">
                    <a:moveTo>
                      <a:pt x="43" y="34"/>
                    </a:moveTo>
                    <a:cubicBezTo>
                      <a:pt x="37" y="33"/>
                      <a:pt x="34" y="30"/>
                      <a:pt x="32" y="24"/>
                    </a:cubicBezTo>
                    <a:cubicBezTo>
                      <a:pt x="30" y="23"/>
                      <a:pt x="28" y="23"/>
                      <a:pt x="26" y="22"/>
                    </a:cubicBezTo>
                    <a:cubicBezTo>
                      <a:pt x="26" y="17"/>
                      <a:pt x="14" y="13"/>
                      <a:pt x="9" y="7"/>
                    </a:cubicBezTo>
                    <a:cubicBezTo>
                      <a:pt x="6" y="5"/>
                      <a:pt x="9" y="3"/>
                      <a:pt x="6" y="1"/>
                    </a:cubicBezTo>
                    <a:cubicBezTo>
                      <a:pt x="5" y="1"/>
                      <a:pt x="4" y="1"/>
                      <a:pt x="4" y="1"/>
                    </a:cubicBezTo>
                    <a:cubicBezTo>
                      <a:pt x="2" y="0"/>
                      <a:pt x="1" y="0"/>
                      <a:pt x="0" y="2"/>
                    </a:cubicBezTo>
                    <a:cubicBezTo>
                      <a:pt x="11" y="11"/>
                      <a:pt x="29" y="25"/>
                      <a:pt x="39" y="36"/>
                    </a:cubicBezTo>
                    <a:cubicBezTo>
                      <a:pt x="39" y="34"/>
                      <a:pt x="40" y="34"/>
                      <a:pt x="41" y="34"/>
                    </a:cubicBezTo>
                    <a:cubicBezTo>
                      <a:pt x="42" y="35"/>
                      <a:pt x="42" y="35"/>
                      <a:pt x="43" y="34"/>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72"/>
              <p:cNvSpPr/>
              <p:nvPr/>
            </p:nvSpPr>
            <p:spPr bwMode="auto">
              <a:xfrm>
                <a:off x="2155" y="2320"/>
                <a:ext cx="28" cy="38"/>
              </a:xfrm>
              <a:custGeom>
                <a:avLst/>
                <a:gdLst>
                  <a:gd name="T0" fmla="*/ 4 w 6"/>
                  <a:gd name="T1" fmla="*/ 5 h 8"/>
                  <a:gd name="T2" fmla="*/ 2 w 6"/>
                  <a:gd name="T3" fmla="*/ 3 h 8"/>
                  <a:gd name="T4" fmla="*/ 4 w 6"/>
                  <a:gd name="T5" fmla="*/ 5 h 8"/>
                </a:gdLst>
                <a:ahLst/>
                <a:cxnLst>
                  <a:cxn ang="0">
                    <a:pos x="T0" y="T1"/>
                  </a:cxn>
                  <a:cxn ang="0">
                    <a:pos x="T2" y="T3"/>
                  </a:cxn>
                  <a:cxn ang="0">
                    <a:pos x="T4" y="T5"/>
                  </a:cxn>
                </a:cxnLst>
                <a:rect l="0" t="0" r="r" b="b"/>
                <a:pathLst>
                  <a:path w="6" h="8">
                    <a:moveTo>
                      <a:pt x="4" y="5"/>
                    </a:moveTo>
                    <a:cubicBezTo>
                      <a:pt x="2" y="4"/>
                      <a:pt x="2" y="0"/>
                      <a:pt x="2" y="3"/>
                    </a:cubicBezTo>
                    <a:cubicBezTo>
                      <a:pt x="0" y="4"/>
                      <a:pt x="6" y="8"/>
                      <a:pt x="4" y="5"/>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3"/>
              <p:cNvSpPr/>
              <p:nvPr/>
            </p:nvSpPr>
            <p:spPr bwMode="auto">
              <a:xfrm>
                <a:off x="2095" y="2246"/>
                <a:ext cx="37" cy="23"/>
              </a:xfrm>
              <a:custGeom>
                <a:avLst/>
                <a:gdLst>
                  <a:gd name="T0" fmla="*/ 0 w 8"/>
                  <a:gd name="T1" fmla="*/ 1 h 5"/>
                  <a:gd name="T2" fmla="*/ 4 w 8"/>
                  <a:gd name="T3" fmla="*/ 5 h 5"/>
                  <a:gd name="T4" fmla="*/ 6 w 8"/>
                  <a:gd name="T5" fmla="*/ 4 h 5"/>
                  <a:gd name="T6" fmla="*/ 7 w 8"/>
                  <a:gd name="T7" fmla="*/ 4 h 5"/>
                  <a:gd name="T8" fmla="*/ 4 w 8"/>
                  <a:gd name="T9" fmla="*/ 2 h 5"/>
                  <a:gd name="T10" fmla="*/ 0 w 8"/>
                  <a:gd name="T11" fmla="*/ 1 h 5"/>
                </a:gdLst>
                <a:ahLst/>
                <a:cxnLst>
                  <a:cxn ang="0">
                    <a:pos x="T0" y="T1"/>
                  </a:cxn>
                  <a:cxn ang="0">
                    <a:pos x="T2" y="T3"/>
                  </a:cxn>
                  <a:cxn ang="0">
                    <a:pos x="T4" y="T5"/>
                  </a:cxn>
                  <a:cxn ang="0">
                    <a:pos x="T6" y="T7"/>
                  </a:cxn>
                  <a:cxn ang="0">
                    <a:pos x="T8" y="T9"/>
                  </a:cxn>
                  <a:cxn ang="0">
                    <a:pos x="T10" y="T11"/>
                  </a:cxn>
                </a:cxnLst>
                <a:rect l="0" t="0" r="r" b="b"/>
                <a:pathLst>
                  <a:path w="8" h="5">
                    <a:moveTo>
                      <a:pt x="0" y="1"/>
                    </a:moveTo>
                    <a:cubicBezTo>
                      <a:pt x="1" y="3"/>
                      <a:pt x="2" y="4"/>
                      <a:pt x="4" y="5"/>
                    </a:cubicBezTo>
                    <a:cubicBezTo>
                      <a:pt x="4" y="3"/>
                      <a:pt x="5" y="4"/>
                      <a:pt x="6" y="4"/>
                    </a:cubicBezTo>
                    <a:cubicBezTo>
                      <a:pt x="7" y="5"/>
                      <a:pt x="8" y="5"/>
                      <a:pt x="7" y="4"/>
                    </a:cubicBezTo>
                    <a:cubicBezTo>
                      <a:pt x="6" y="4"/>
                      <a:pt x="5" y="3"/>
                      <a:pt x="4" y="2"/>
                    </a:cubicBezTo>
                    <a:cubicBezTo>
                      <a:pt x="3" y="1"/>
                      <a:pt x="1"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4"/>
              <p:cNvSpPr/>
              <p:nvPr/>
            </p:nvSpPr>
            <p:spPr bwMode="auto">
              <a:xfrm>
                <a:off x="1639" y="1798"/>
                <a:ext cx="14" cy="14"/>
              </a:xfrm>
              <a:custGeom>
                <a:avLst/>
                <a:gdLst>
                  <a:gd name="T0" fmla="*/ 0 w 3"/>
                  <a:gd name="T1" fmla="*/ 0 h 3"/>
                  <a:gd name="T2" fmla="*/ 3 w 3"/>
                  <a:gd name="T3" fmla="*/ 1 h 3"/>
                  <a:gd name="T4" fmla="*/ 0 w 3"/>
                  <a:gd name="T5" fmla="*/ 0 h 3"/>
                </a:gdLst>
                <a:ahLst/>
                <a:cxnLst>
                  <a:cxn ang="0">
                    <a:pos x="T0" y="T1"/>
                  </a:cxn>
                  <a:cxn ang="0">
                    <a:pos x="T2" y="T3"/>
                  </a:cxn>
                  <a:cxn ang="0">
                    <a:pos x="T4" y="T5"/>
                  </a:cxn>
                </a:cxnLst>
                <a:rect l="0" t="0" r="r" b="b"/>
                <a:pathLst>
                  <a:path w="3" h="3">
                    <a:moveTo>
                      <a:pt x="0" y="0"/>
                    </a:moveTo>
                    <a:cubicBezTo>
                      <a:pt x="2" y="3"/>
                      <a:pt x="3" y="2"/>
                      <a:pt x="3" y="1"/>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5"/>
              <p:cNvSpPr/>
              <p:nvPr/>
            </p:nvSpPr>
            <p:spPr bwMode="auto">
              <a:xfrm>
                <a:off x="1533" y="1682"/>
                <a:ext cx="83" cy="84"/>
              </a:xfrm>
              <a:custGeom>
                <a:avLst/>
                <a:gdLst>
                  <a:gd name="T0" fmla="*/ 8 w 18"/>
                  <a:gd name="T1" fmla="*/ 9 h 18"/>
                  <a:gd name="T2" fmla="*/ 18 w 18"/>
                  <a:gd name="T3" fmla="*/ 18 h 18"/>
                  <a:gd name="T4" fmla="*/ 2 w 18"/>
                  <a:gd name="T5" fmla="*/ 0 h 18"/>
                  <a:gd name="T6" fmla="*/ 8 w 18"/>
                  <a:gd name="T7" fmla="*/ 9 h 18"/>
                </a:gdLst>
                <a:ahLst/>
                <a:cxnLst>
                  <a:cxn ang="0">
                    <a:pos x="T0" y="T1"/>
                  </a:cxn>
                  <a:cxn ang="0">
                    <a:pos x="T2" y="T3"/>
                  </a:cxn>
                  <a:cxn ang="0">
                    <a:pos x="T4" y="T5"/>
                  </a:cxn>
                  <a:cxn ang="0">
                    <a:pos x="T6" y="T7"/>
                  </a:cxn>
                </a:cxnLst>
                <a:rect l="0" t="0" r="r" b="b"/>
                <a:pathLst>
                  <a:path w="18" h="18">
                    <a:moveTo>
                      <a:pt x="8" y="9"/>
                    </a:moveTo>
                    <a:cubicBezTo>
                      <a:pt x="11" y="12"/>
                      <a:pt x="15" y="15"/>
                      <a:pt x="18" y="18"/>
                    </a:cubicBezTo>
                    <a:cubicBezTo>
                      <a:pt x="14" y="12"/>
                      <a:pt x="7" y="6"/>
                      <a:pt x="2" y="0"/>
                    </a:cubicBezTo>
                    <a:cubicBezTo>
                      <a:pt x="0" y="3"/>
                      <a:pt x="7" y="8"/>
                      <a:pt x="8" y="9"/>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6"/>
              <p:cNvSpPr/>
              <p:nvPr/>
            </p:nvSpPr>
            <p:spPr bwMode="auto">
              <a:xfrm>
                <a:off x="1722" y="1845"/>
                <a:ext cx="23" cy="18"/>
              </a:xfrm>
              <a:custGeom>
                <a:avLst/>
                <a:gdLst>
                  <a:gd name="T0" fmla="*/ 0 w 5"/>
                  <a:gd name="T1" fmla="*/ 1 h 4"/>
                  <a:gd name="T2" fmla="*/ 5 w 5"/>
                  <a:gd name="T3" fmla="*/ 3 h 4"/>
                  <a:gd name="T4" fmla="*/ 0 w 5"/>
                  <a:gd name="T5" fmla="*/ 1 h 4"/>
                </a:gdLst>
                <a:ahLst/>
                <a:cxnLst>
                  <a:cxn ang="0">
                    <a:pos x="T0" y="T1"/>
                  </a:cxn>
                  <a:cxn ang="0">
                    <a:pos x="T2" y="T3"/>
                  </a:cxn>
                  <a:cxn ang="0">
                    <a:pos x="T4" y="T5"/>
                  </a:cxn>
                </a:cxnLst>
                <a:rect l="0" t="0" r="r" b="b"/>
                <a:pathLst>
                  <a:path w="5" h="4">
                    <a:moveTo>
                      <a:pt x="0" y="1"/>
                    </a:moveTo>
                    <a:cubicBezTo>
                      <a:pt x="2" y="3"/>
                      <a:pt x="3" y="4"/>
                      <a:pt x="5" y="3"/>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7"/>
              <p:cNvSpPr/>
              <p:nvPr/>
            </p:nvSpPr>
            <p:spPr bwMode="auto">
              <a:xfrm>
                <a:off x="1653" y="1775"/>
                <a:ext cx="13" cy="14"/>
              </a:xfrm>
              <a:custGeom>
                <a:avLst/>
                <a:gdLst>
                  <a:gd name="T0" fmla="*/ 0 w 3"/>
                  <a:gd name="T1" fmla="*/ 2 h 3"/>
                  <a:gd name="T2" fmla="*/ 1 w 3"/>
                  <a:gd name="T3" fmla="*/ 3 h 3"/>
                  <a:gd name="T4" fmla="*/ 3 w 3"/>
                  <a:gd name="T5" fmla="*/ 2 h 3"/>
                  <a:gd name="T6" fmla="*/ 1 w 3"/>
                  <a:gd name="T7" fmla="*/ 0 h 3"/>
                  <a:gd name="T8" fmla="*/ 0 w 3"/>
                  <a:gd name="T9" fmla="*/ 2 h 3"/>
                </a:gdLst>
                <a:ahLst/>
                <a:cxnLst>
                  <a:cxn ang="0">
                    <a:pos x="T0" y="T1"/>
                  </a:cxn>
                  <a:cxn ang="0">
                    <a:pos x="T2" y="T3"/>
                  </a:cxn>
                  <a:cxn ang="0">
                    <a:pos x="T4" y="T5"/>
                  </a:cxn>
                  <a:cxn ang="0">
                    <a:pos x="T6" y="T7"/>
                  </a:cxn>
                  <a:cxn ang="0">
                    <a:pos x="T8" y="T9"/>
                  </a:cxn>
                </a:cxnLst>
                <a:rect l="0" t="0" r="r" b="b"/>
                <a:pathLst>
                  <a:path w="3" h="3">
                    <a:moveTo>
                      <a:pt x="0" y="2"/>
                    </a:moveTo>
                    <a:cubicBezTo>
                      <a:pt x="0" y="2"/>
                      <a:pt x="1" y="3"/>
                      <a:pt x="1" y="3"/>
                    </a:cubicBezTo>
                    <a:cubicBezTo>
                      <a:pt x="2" y="3"/>
                      <a:pt x="2" y="2"/>
                      <a:pt x="3" y="2"/>
                    </a:cubicBezTo>
                    <a:cubicBezTo>
                      <a:pt x="2" y="1"/>
                      <a:pt x="2" y="1"/>
                      <a:pt x="1" y="0"/>
                    </a:cubicBezTo>
                    <a:cubicBezTo>
                      <a:pt x="1" y="1"/>
                      <a:pt x="0" y="1"/>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8"/>
              <p:cNvSpPr/>
              <p:nvPr/>
            </p:nvSpPr>
            <p:spPr bwMode="auto">
              <a:xfrm>
                <a:off x="1436" y="1560"/>
                <a:ext cx="28" cy="28"/>
              </a:xfrm>
              <a:custGeom>
                <a:avLst/>
                <a:gdLst>
                  <a:gd name="T0" fmla="*/ 0 w 6"/>
                  <a:gd name="T1" fmla="*/ 1 h 6"/>
                  <a:gd name="T2" fmla="*/ 6 w 6"/>
                  <a:gd name="T3" fmla="*/ 5 h 6"/>
                  <a:gd name="T4" fmla="*/ 0 w 6"/>
                  <a:gd name="T5" fmla="*/ 1 h 6"/>
                </a:gdLst>
                <a:ahLst/>
                <a:cxnLst>
                  <a:cxn ang="0">
                    <a:pos x="T0" y="T1"/>
                  </a:cxn>
                  <a:cxn ang="0">
                    <a:pos x="T2" y="T3"/>
                  </a:cxn>
                  <a:cxn ang="0">
                    <a:pos x="T4" y="T5"/>
                  </a:cxn>
                </a:cxnLst>
                <a:rect l="0" t="0" r="r" b="b"/>
                <a:pathLst>
                  <a:path w="6" h="6">
                    <a:moveTo>
                      <a:pt x="0" y="1"/>
                    </a:moveTo>
                    <a:cubicBezTo>
                      <a:pt x="2" y="2"/>
                      <a:pt x="4" y="6"/>
                      <a:pt x="6" y="5"/>
                    </a:cubicBezTo>
                    <a:cubicBezTo>
                      <a:pt x="4"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9"/>
              <p:cNvSpPr/>
              <p:nvPr/>
            </p:nvSpPr>
            <p:spPr bwMode="auto">
              <a:xfrm>
                <a:off x="1505" y="1612"/>
                <a:ext cx="23" cy="28"/>
              </a:xfrm>
              <a:custGeom>
                <a:avLst/>
                <a:gdLst>
                  <a:gd name="T0" fmla="*/ 0 w 5"/>
                  <a:gd name="T1" fmla="*/ 1 h 6"/>
                  <a:gd name="T2" fmla="*/ 5 w 5"/>
                  <a:gd name="T3" fmla="*/ 5 h 6"/>
                  <a:gd name="T4" fmla="*/ 0 w 5"/>
                  <a:gd name="T5" fmla="*/ 1 h 6"/>
                </a:gdLst>
                <a:ahLst/>
                <a:cxnLst>
                  <a:cxn ang="0">
                    <a:pos x="T0" y="T1"/>
                  </a:cxn>
                  <a:cxn ang="0">
                    <a:pos x="T2" y="T3"/>
                  </a:cxn>
                  <a:cxn ang="0">
                    <a:pos x="T4" y="T5"/>
                  </a:cxn>
                </a:cxnLst>
                <a:rect l="0" t="0" r="r" b="b"/>
                <a:pathLst>
                  <a:path w="5" h="6">
                    <a:moveTo>
                      <a:pt x="0" y="1"/>
                    </a:moveTo>
                    <a:cubicBezTo>
                      <a:pt x="2" y="2"/>
                      <a:pt x="3" y="6"/>
                      <a:pt x="5" y="5"/>
                    </a:cubicBezTo>
                    <a:cubicBezTo>
                      <a:pt x="3" y="4"/>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0"/>
              <p:cNvSpPr/>
              <p:nvPr/>
            </p:nvSpPr>
            <p:spPr bwMode="auto">
              <a:xfrm>
                <a:off x="1477" y="1584"/>
                <a:ext cx="19" cy="18"/>
              </a:xfrm>
              <a:custGeom>
                <a:avLst/>
                <a:gdLst>
                  <a:gd name="T0" fmla="*/ 0 w 4"/>
                  <a:gd name="T1" fmla="*/ 1 h 4"/>
                  <a:gd name="T2" fmla="*/ 3 w 4"/>
                  <a:gd name="T3" fmla="*/ 2 h 4"/>
                  <a:gd name="T4" fmla="*/ 0 w 4"/>
                  <a:gd name="T5" fmla="*/ 1 h 4"/>
                </a:gdLst>
                <a:ahLst/>
                <a:cxnLst>
                  <a:cxn ang="0">
                    <a:pos x="T0" y="T1"/>
                  </a:cxn>
                  <a:cxn ang="0">
                    <a:pos x="T2" y="T3"/>
                  </a:cxn>
                  <a:cxn ang="0">
                    <a:pos x="T4" y="T5"/>
                  </a:cxn>
                </a:cxnLst>
                <a:rect l="0" t="0" r="r" b="b"/>
                <a:pathLst>
                  <a:path w="4" h="4">
                    <a:moveTo>
                      <a:pt x="0" y="1"/>
                    </a:moveTo>
                    <a:cubicBezTo>
                      <a:pt x="3" y="4"/>
                      <a:pt x="4" y="3"/>
                      <a:pt x="3" y="2"/>
                    </a:cubicBezTo>
                    <a:cubicBezTo>
                      <a:pt x="3" y="1"/>
                      <a:pt x="2" y="0"/>
                      <a:pt x="0"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81"/>
              <p:cNvSpPr/>
              <p:nvPr/>
            </p:nvSpPr>
            <p:spPr bwMode="auto">
              <a:xfrm>
                <a:off x="1367" y="1360"/>
                <a:ext cx="14" cy="19"/>
              </a:xfrm>
              <a:custGeom>
                <a:avLst/>
                <a:gdLst>
                  <a:gd name="T0" fmla="*/ 0 w 3"/>
                  <a:gd name="T1" fmla="*/ 2 h 4"/>
                  <a:gd name="T2" fmla="*/ 1 w 3"/>
                  <a:gd name="T3" fmla="*/ 4 h 4"/>
                  <a:gd name="T4" fmla="*/ 3 w 3"/>
                  <a:gd name="T5" fmla="*/ 3 h 4"/>
                  <a:gd name="T6" fmla="*/ 0 w 3"/>
                  <a:gd name="T7" fmla="*/ 2 h 4"/>
                </a:gdLst>
                <a:ahLst/>
                <a:cxnLst>
                  <a:cxn ang="0">
                    <a:pos x="T0" y="T1"/>
                  </a:cxn>
                  <a:cxn ang="0">
                    <a:pos x="T2" y="T3"/>
                  </a:cxn>
                  <a:cxn ang="0">
                    <a:pos x="T4" y="T5"/>
                  </a:cxn>
                  <a:cxn ang="0">
                    <a:pos x="T6" y="T7"/>
                  </a:cxn>
                </a:cxnLst>
                <a:rect l="0" t="0" r="r" b="b"/>
                <a:pathLst>
                  <a:path w="3" h="4">
                    <a:moveTo>
                      <a:pt x="0" y="2"/>
                    </a:moveTo>
                    <a:cubicBezTo>
                      <a:pt x="0" y="3"/>
                      <a:pt x="1" y="3"/>
                      <a:pt x="1" y="4"/>
                    </a:cubicBezTo>
                    <a:cubicBezTo>
                      <a:pt x="2" y="3"/>
                      <a:pt x="3" y="4"/>
                      <a:pt x="3" y="3"/>
                    </a:cubicBezTo>
                    <a:cubicBezTo>
                      <a:pt x="2" y="2"/>
                      <a:pt x="1"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82"/>
              <p:cNvSpPr/>
              <p:nvPr/>
            </p:nvSpPr>
            <p:spPr bwMode="auto">
              <a:xfrm>
                <a:off x="1436" y="1383"/>
                <a:ext cx="18" cy="24"/>
              </a:xfrm>
              <a:custGeom>
                <a:avLst/>
                <a:gdLst>
                  <a:gd name="T0" fmla="*/ 4 w 4"/>
                  <a:gd name="T1" fmla="*/ 3 h 5"/>
                  <a:gd name="T2" fmla="*/ 0 w 4"/>
                  <a:gd name="T3" fmla="*/ 1 h 5"/>
                  <a:gd name="T4" fmla="*/ 4 w 4"/>
                  <a:gd name="T5" fmla="*/ 3 h 5"/>
                </a:gdLst>
                <a:ahLst/>
                <a:cxnLst>
                  <a:cxn ang="0">
                    <a:pos x="T0" y="T1"/>
                  </a:cxn>
                  <a:cxn ang="0">
                    <a:pos x="T2" y="T3"/>
                  </a:cxn>
                  <a:cxn ang="0">
                    <a:pos x="T4" y="T5"/>
                  </a:cxn>
                </a:cxnLst>
                <a:rect l="0" t="0" r="r" b="b"/>
                <a:pathLst>
                  <a:path w="4" h="5">
                    <a:moveTo>
                      <a:pt x="4" y="3"/>
                    </a:moveTo>
                    <a:cubicBezTo>
                      <a:pt x="3" y="2"/>
                      <a:pt x="2" y="0"/>
                      <a:pt x="0" y="1"/>
                    </a:cubicBezTo>
                    <a:cubicBezTo>
                      <a:pt x="1" y="3"/>
                      <a:pt x="2" y="5"/>
                      <a:pt x="4"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3"/>
              <p:cNvSpPr/>
              <p:nvPr/>
            </p:nvSpPr>
            <p:spPr bwMode="auto">
              <a:xfrm>
                <a:off x="1381" y="1341"/>
                <a:ext cx="41" cy="33"/>
              </a:xfrm>
              <a:custGeom>
                <a:avLst/>
                <a:gdLst>
                  <a:gd name="T0" fmla="*/ 9 w 9"/>
                  <a:gd name="T1" fmla="*/ 7 h 7"/>
                  <a:gd name="T2" fmla="*/ 3 w 9"/>
                  <a:gd name="T3" fmla="*/ 0 h 7"/>
                  <a:gd name="T4" fmla="*/ 9 w 9"/>
                  <a:gd name="T5" fmla="*/ 7 h 7"/>
                </a:gdLst>
                <a:ahLst/>
                <a:cxnLst>
                  <a:cxn ang="0">
                    <a:pos x="T0" y="T1"/>
                  </a:cxn>
                  <a:cxn ang="0">
                    <a:pos x="T2" y="T3"/>
                  </a:cxn>
                  <a:cxn ang="0">
                    <a:pos x="T4" y="T5"/>
                  </a:cxn>
                </a:cxnLst>
                <a:rect l="0" t="0" r="r" b="b"/>
                <a:pathLst>
                  <a:path w="9" h="7">
                    <a:moveTo>
                      <a:pt x="9" y="7"/>
                    </a:moveTo>
                    <a:cubicBezTo>
                      <a:pt x="8" y="3"/>
                      <a:pt x="4" y="3"/>
                      <a:pt x="3" y="0"/>
                    </a:cubicBezTo>
                    <a:cubicBezTo>
                      <a:pt x="0" y="2"/>
                      <a:pt x="8" y="7"/>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4"/>
              <p:cNvSpPr/>
              <p:nvPr/>
            </p:nvSpPr>
            <p:spPr bwMode="auto">
              <a:xfrm>
                <a:off x="1510" y="1341"/>
                <a:ext cx="23" cy="33"/>
              </a:xfrm>
              <a:custGeom>
                <a:avLst/>
                <a:gdLst>
                  <a:gd name="T0" fmla="*/ 5 w 5"/>
                  <a:gd name="T1" fmla="*/ 6 h 7"/>
                  <a:gd name="T2" fmla="*/ 0 w 5"/>
                  <a:gd name="T3" fmla="*/ 1 h 7"/>
                  <a:gd name="T4" fmla="*/ 5 w 5"/>
                  <a:gd name="T5" fmla="*/ 6 h 7"/>
                </a:gdLst>
                <a:ahLst/>
                <a:cxnLst>
                  <a:cxn ang="0">
                    <a:pos x="T0" y="T1"/>
                  </a:cxn>
                  <a:cxn ang="0">
                    <a:pos x="T2" y="T3"/>
                  </a:cxn>
                  <a:cxn ang="0">
                    <a:pos x="T4" y="T5"/>
                  </a:cxn>
                </a:cxnLst>
                <a:rect l="0" t="0" r="r" b="b"/>
                <a:pathLst>
                  <a:path w="5" h="7">
                    <a:moveTo>
                      <a:pt x="5" y="6"/>
                    </a:moveTo>
                    <a:cubicBezTo>
                      <a:pt x="5" y="5"/>
                      <a:pt x="2" y="0"/>
                      <a:pt x="0" y="1"/>
                    </a:cubicBezTo>
                    <a:cubicBezTo>
                      <a:pt x="0" y="3"/>
                      <a:pt x="3" y="7"/>
                      <a:pt x="5"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5"/>
              <p:cNvSpPr/>
              <p:nvPr/>
            </p:nvSpPr>
            <p:spPr bwMode="auto">
              <a:xfrm>
                <a:off x="1459" y="1253"/>
                <a:ext cx="28" cy="32"/>
              </a:xfrm>
              <a:custGeom>
                <a:avLst/>
                <a:gdLst>
                  <a:gd name="T0" fmla="*/ 0 w 6"/>
                  <a:gd name="T1" fmla="*/ 0 h 7"/>
                  <a:gd name="T2" fmla="*/ 0 w 6"/>
                  <a:gd name="T3" fmla="*/ 0 h 7"/>
                </a:gdLst>
                <a:ahLst/>
                <a:cxnLst>
                  <a:cxn ang="0">
                    <a:pos x="T0" y="T1"/>
                  </a:cxn>
                  <a:cxn ang="0">
                    <a:pos x="T2" y="T3"/>
                  </a:cxn>
                </a:cxnLst>
                <a:rect l="0" t="0" r="r" b="b"/>
                <a:pathLst>
                  <a:path w="6" h="7">
                    <a:moveTo>
                      <a:pt x="0" y="0"/>
                    </a:moveTo>
                    <a:cubicBezTo>
                      <a:pt x="6" y="7"/>
                      <a:pt x="6"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6"/>
              <p:cNvSpPr/>
              <p:nvPr/>
            </p:nvSpPr>
            <p:spPr bwMode="auto">
              <a:xfrm>
                <a:off x="1528" y="1262"/>
                <a:ext cx="28" cy="37"/>
              </a:xfrm>
              <a:custGeom>
                <a:avLst/>
                <a:gdLst>
                  <a:gd name="T0" fmla="*/ 6 w 6"/>
                  <a:gd name="T1" fmla="*/ 6 h 8"/>
                  <a:gd name="T2" fmla="*/ 0 w 6"/>
                  <a:gd name="T3" fmla="*/ 2 h 8"/>
                  <a:gd name="T4" fmla="*/ 6 w 6"/>
                  <a:gd name="T5" fmla="*/ 6 h 8"/>
                </a:gdLst>
                <a:ahLst/>
                <a:cxnLst>
                  <a:cxn ang="0">
                    <a:pos x="T0" y="T1"/>
                  </a:cxn>
                  <a:cxn ang="0">
                    <a:pos x="T2" y="T3"/>
                  </a:cxn>
                  <a:cxn ang="0">
                    <a:pos x="T4" y="T5"/>
                  </a:cxn>
                </a:cxnLst>
                <a:rect l="0" t="0" r="r" b="b"/>
                <a:pathLst>
                  <a:path w="6" h="8">
                    <a:moveTo>
                      <a:pt x="6" y="6"/>
                    </a:moveTo>
                    <a:cubicBezTo>
                      <a:pt x="4" y="5"/>
                      <a:pt x="2" y="0"/>
                      <a:pt x="0" y="2"/>
                    </a:cubicBezTo>
                    <a:cubicBezTo>
                      <a:pt x="2" y="4"/>
                      <a:pt x="3" y="8"/>
                      <a:pt x="6" y="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7"/>
              <p:cNvSpPr/>
              <p:nvPr/>
            </p:nvSpPr>
            <p:spPr bwMode="auto">
              <a:xfrm>
                <a:off x="1717" y="1360"/>
                <a:ext cx="42" cy="37"/>
              </a:xfrm>
              <a:custGeom>
                <a:avLst/>
                <a:gdLst>
                  <a:gd name="T0" fmla="*/ 9 w 9"/>
                  <a:gd name="T1" fmla="*/ 7 h 8"/>
                  <a:gd name="T2" fmla="*/ 0 w 9"/>
                  <a:gd name="T3" fmla="*/ 0 h 8"/>
                  <a:gd name="T4" fmla="*/ 9 w 9"/>
                  <a:gd name="T5" fmla="*/ 7 h 8"/>
                </a:gdLst>
                <a:ahLst/>
                <a:cxnLst>
                  <a:cxn ang="0">
                    <a:pos x="T0" y="T1"/>
                  </a:cxn>
                  <a:cxn ang="0">
                    <a:pos x="T2" y="T3"/>
                  </a:cxn>
                  <a:cxn ang="0">
                    <a:pos x="T4" y="T5"/>
                  </a:cxn>
                </a:cxnLst>
                <a:rect l="0" t="0" r="r" b="b"/>
                <a:pathLst>
                  <a:path w="9" h="8">
                    <a:moveTo>
                      <a:pt x="9" y="7"/>
                    </a:moveTo>
                    <a:cubicBezTo>
                      <a:pt x="7" y="3"/>
                      <a:pt x="4" y="0"/>
                      <a:pt x="0" y="0"/>
                    </a:cubicBezTo>
                    <a:cubicBezTo>
                      <a:pt x="3" y="2"/>
                      <a:pt x="6" y="8"/>
                      <a:pt x="9" y="7"/>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8"/>
              <p:cNvSpPr/>
              <p:nvPr/>
            </p:nvSpPr>
            <p:spPr bwMode="auto">
              <a:xfrm>
                <a:off x="1699" y="1318"/>
                <a:ext cx="23" cy="33"/>
              </a:xfrm>
              <a:custGeom>
                <a:avLst/>
                <a:gdLst>
                  <a:gd name="T0" fmla="*/ 0 w 5"/>
                  <a:gd name="T1" fmla="*/ 2 h 7"/>
                  <a:gd name="T2" fmla="*/ 5 w 5"/>
                  <a:gd name="T3" fmla="*/ 5 h 7"/>
                  <a:gd name="T4" fmla="*/ 0 w 5"/>
                  <a:gd name="T5" fmla="*/ 2 h 7"/>
                </a:gdLst>
                <a:ahLst/>
                <a:cxnLst>
                  <a:cxn ang="0">
                    <a:pos x="T0" y="T1"/>
                  </a:cxn>
                  <a:cxn ang="0">
                    <a:pos x="T2" y="T3"/>
                  </a:cxn>
                  <a:cxn ang="0">
                    <a:pos x="T4" y="T5"/>
                  </a:cxn>
                </a:cxnLst>
                <a:rect l="0" t="0" r="r" b="b"/>
                <a:pathLst>
                  <a:path w="5" h="7">
                    <a:moveTo>
                      <a:pt x="0" y="2"/>
                    </a:moveTo>
                    <a:cubicBezTo>
                      <a:pt x="2" y="3"/>
                      <a:pt x="3" y="7"/>
                      <a:pt x="5" y="5"/>
                    </a:cubicBezTo>
                    <a:cubicBezTo>
                      <a:pt x="3" y="4"/>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9"/>
              <p:cNvSpPr/>
              <p:nvPr/>
            </p:nvSpPr>
            <p:spPr bwMode="auto">
              <a:xfrm>
                <a:off x="1786" y="1346"/>
                <a:ext cx="102" cy="131"/>
              </a:xfrm>
              <a:custGeom>
                <a:avLst/>
                <a:gdLst>
                  <a:gd name="T0" fmla="*/ 10 w 22"/>
                  <a:gd name="T1" fmla="*/ 20 h 28"/>
                  <a:gd name="T2" fmla="*/ 19 w 22"/>
                  <a:gd name="T3" fmla="*/ 28 h 28"/>
                  <a:gd name="T4" fmla="*/ 22 w 22"/>
                  <a:gd name="T5" fmla="*/ 25 h 28"/>
                  <a:gd name="T6" fmla="*/ 14 w 22"/>
                  <a:gd name="T7" fmla="*/ 10 h 28"/>
                  <a:gd name="T8" fmla="*/ 8 w 22"/>
                  <a:gd name="T9" fmla="*/ 6 h 28"/>
                  <a:gd name="T10" fmla="*/ 1 w 22"/>
                  <a:gd name="T11" fmla="*/ 2 h 28"/>
                  <a:gd name="T12" fmla="*/ 0 w 22"/>
                  <a:gd name="T13" fmla="*/ 5 h 28"/>
                  <a:gd name="T14" fmla="*/ 6 w 22"/>
                  <a:gd name="T15" fmla="*/ 10 h 28"/>
                  <a:gd name="T16" fmla="*/ 5 w 22"/>
                  <a:gd name="T17" fmla="*/ 6 h 28"/>
                  <a:gd name="T18" fmla="*/ 18 w 22"/>
                  <a:gd name="T19" fmla="*/ 24 h 28"/>
                  <a:gd name="T20" fmla="*/ 14 w 22"/>
                  <a:gd name="T21" fmla="*/ 21 h 28"/>
                  <a:gd name="T22" fmla="*/ 10 w 22"/>
                  <a:gd name="T23"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8">
                    <a:moveTo>
                      <a:pt x="10" y="20"/>
                    </a:moveTo>
                    <a:cubicBezTo>
                      <a:pt x="13" y="23"/>
                      <a:pt x="15" y="23"/>
                      <a:pt x="19" y="28"/>
                    </a:cubicBezTo>
                    <a:cubicBezTo>
                      <a:pt x="20" y="27"/>
                      <a:pt x="21" y="26"/>
                      <a:pt x="22" y="25"/>
                    </a:cubicBezTo>
                    <a:cubicBezTo>
                      <a:pt x="18" y="18"/>
                      <a:pt x="15" y="16"/>
                      <a:pt x="14" y="10"/>
                    </a:cubicBezTo>
                    <a:cubicBezTo>
                      <a:pt x="12" y="11"/>
                      <a:pt x="10" y="8"/>
                      <a:pt x="8" y="6"/>
                    </a:cubicBezTo>
                    <a:cubicBezTo>
                      <a:pt x="6" y="3"/>
                      <a:pt x="4" y="0"/>
                      <a:pt x="1" y="2"/>
                    </a:cubicBezTo>
                    <a:cubicBezTo>
                      <a:pt x="6" y="6"/>
                      <a:pt x="4" y="5"/>
                      <a:pt x="0" y="5"/>
                    </a:cubicBezTo>
                    <a:cubicBezTo>
                      <a:pt x="2" y="7"/>
                      <a:pt x="4" y="11"/>
                      <a:pt x="6" y="10"/>
                    </a:cubicBezTo>
                    <a:cubicBezTo>
                      <a:pt x="6" y="9"/>
                      <a:pt x="5" y="7"/>
                      <a:pt x="5" y="6"/>
                    </a:cubicBezTo>
                    <a:cubicBezTo>
                      <a:pt x="12" y="9"/>
                      <a:pt x="15" y="21"/>
                      <a:pt x="18" y="24"/>
                    </a:cubicBezTo>
                    <a:cubicBezTo>
                      <a:pt x="16" y="25"/>
                      <a:pt x="15" y="23"/>
                      <a:pt x="14" y="21"/>
                    </a:cubicBezTo>
                    <a:cubicBezTo>
                      <a:pt x="13" y="20"/>
                      <a:pt x="12" y="18"/>
                      <a:pt x="10" y="2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90"/>
              <p:cNvSpPr/>
              <p:nvPr/>
            </p:nvSpPr>
            <p:spPr bwMode="auto">
              <a:xfrm>
                <a:off x="1699" y="1304"/>
                <a:ext cx="18" cy="14"/>
              </a:xfrm>
              <a:custGeom>
                <a:avLst/>
                <a:gdLst>
                  <a:gd name="T0" fmla="*/ 0 w 4"/>
                  <a:gd name="T1" fmla="*/ 2 h 3"/>
                  <a:gd name="T2" fmla="*/ 2 w 4"/>
                  <a:gd name="T3" fmla="*/ 3 h 3"/>
                  <a:gd name="T4" fmla="*/ 4 w 4"/>
                  <a:gd name="T5" fmla="*/ 3 h 3"/>
                  <a:gd name="T6" fmla="*/ 0 w 4"/>
                  <a:gd name="T7" fmla="*/ 2 h 3"/>
                </a:gdLst>
                <a:ahLst/>
                <a:cxnLst>
                  <a:cxn ang="0">
                    <a:pos x="T0" y="T1"/>
                  </a:cxn>
                  <a:cxn ang="0">
                    <a:pos x="T2" y="T3"/>
                  </a:cxn>
                  <a:cxn ang="0">
                    <a:pos x="T4" y="T5"/>
                  </a:cxn>
                  <a:cxn ang="0">
                    <a:pos x="T6" y="T7"/>
                  </a:cxn>
                </a:cxnLst>
                <a:rect l="0" t="0" r="r" b="b"/>
                <a:pathLst>
                  <a:path w="4" h="3">
                    <a:moveTo>
                      <a:pt x="0" y="2"/>
                    </a:moveTo>
                    <a:cubicBezTo>
                      <a:pt x="1" y="2"/>
                      <a:pt x="1" y="3"/>
                      <a:pt x="2" y="3"/>
                    </a:cubicBezTo>
                    <a:cubicBezTo>
                      <a:pt x="3" y="3"/>
                      <a:pt x="3" y="3"/>
                      <a:pt x="4" y="3"/>
                    </a:cubicBezTo>
                    <a:cubicBezTo>
                      <a:pt x="3" y="2"/>
                      <a:pt x="1" y="0"/>
                      <a:pt x="0" y="2"/>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91"/>
              <p:cNvSpPr/>
              <p:nvPr/>
            </p:nvSpPr>
            <p:spPr bwMode="auto">
              <a:xfrm>
                <a:off x="1740" y="1341"/>
                <a:ext cx="32" cy="24"/>
              </a:xfrm>
              <a:custGeom>
                <a:avLst/>
                <a:gdLst>
                  <a:gd name="T0" fmla="*/ 3 w 7"/>
                  <a:gd name="T1" fmla="*/ 0 h 5"/>
                  <a:gd name="T2" fmla="*/ 4 w 7"/>
                  <a:gd name="T3" fmla="*/ 5 h 5"/>
                  <a:gd name="T4" fmla="*/ 3 w 7"/>
                  <a:gd name="T5" fmla="*/ 0 h 5"/>
                </a:gdLst>
                <a:ahLst/>
                <a:cxnLst>
                  <a:cxn ang="0">
                    <a:pos x="T0" y="T1"/>
                  </a:cxn>
                  <a:cxn ang="0">
                    <a:pos x="T2" y="T3"/>
                  </a:cxn>
                  <a:cxn ang="0">
                    <a:pos x="T4" y="T5"/>
                  </a:cxn>
                </a:cxnLst>
                <a:rect l="0" t="0" r="r" b="b"/>
                <a:pathLst>
                  <a:path w="7" h="5">
                    <a:moveTo>
                      <a:pt x="3" y="0"/>
                    </a:moveTo>
                    <a:cubicBezTo>
                      <a:pt x="0" y="2"/>
                      <a:pt x="5" y="3"/>
                      <a:pt x="4" y="5"/>
                    </a:cubicBezTo>
                    <a:cubicBezTo>
                      <a:pt x="7" y="3"/>
                      <a:pt x="6"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2"/>
              <p:cNvSpPr/>
              <p:nvPr/>
            </p:nvSpPr>
            <p:spPr bwMode="auto">
              <a:xfrm>
                <a:off x="1911" y="1481"/>
                <a:ext cx="23" cy="28"/>
              </a:xfrm>
              <a:custGeom>
                <a:avLst/>
                <a:gdLst>
                  <a:gd name="T0" fmla="*/ 0 w 5"/>
                  <a:gd name="T1" fmla="*/ 2 h 6"/>
                  <a:gd name="T2" fmla="*/ 2 w 5"/>
                  <a:gd name="T3" fmla="*/ 6 h 6"/>
                  <a:gd name="T4" fmla="*/ 1 w 5"/>
                  <a:gd name="T5" fmla="*/ 1 h 6"/>
                  <a:gd name="T6" fmla="*/ 0 w 5"/>
                  <a:gd name="T7" fmla="*/ 2 h 6"/>
                </a:gdLst>
                <a:ahLst/>
                <a:cxnLst>
                  <a:cxn ang="0">
                    <a:pos x="T0" y="T1"/>
                  </a:cxn>
                  <a:cxn ang="0">
                    <a:pos x="T2" y="T3"/>
                  </a:cxn>
                  <a:cxn ang="0">
                    <a:pos x="T4" y="T5"/>
                  </a:cxn>
                  <a:cxn ang="0">
                    <a:pos x="T6" y="T7"/>
                  </a:cxn>
                </a:cxnLst>
                <a:rect l="0" t="0" r="r" b="b"/>
                <a:pathLst>
                  <a:path w="5" h="6">
                    <a:moveTo>
                      <a:pt x="0" y="2"/>
                    </a:moveTo>
                    <a:cubicBezTo>
                      <a:pt x="2" y="3"/>
                      <a:pt x="1" y="5"/>
                      <a:pt x="2" y="6"/>
                    </a:cubicBezTo>
                    <a:cubicBezTo>
                      <a:pt x="4" y="5"/>
                      <a:pt x="5" y="0"/>
                      <a:pt x="1" y="1"/>
                    </a:cubicBezTo>
                    <a:cubicBezTo>
                      <a:pt x="2" y="2"/>
                      <a:pt x="1" y="2"/>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3"/>
              <p:cNvSpPr/>
              <p:nvPr/>
            </p:nvSpPr>
            <p:spPr bwMode="auto">
              <a:xfrm>
                <a:off x="1975" y="1542"/>
                <a:ext cx="23" cy="28"/>
              </a:xfrm>
              <a:custGeom>
                <a:avLst/>
                <a:gdLst>
                  <a:gd name="T0" fmla="*/ 5 w 5"/>
                  <a:gd name="T1" fmla="*/ 5 h 6"/>
                  <a:gd name="T2" fmla="*/ 0 w 5"/>
                  <a:gd name="T3" fmla="*/ 2 h 6"/>
                  <a:gd name="T4" fmla="*/ 5 w 5"/>
                  <a:gd name="T5" fmla="*/ 5 h 6"/>
                </a:gdLst>
                <a:ahLst/>
                <a:cxnLst>
                  <a:cxn ang="0">
                    <a:pos x="T0" y="T1"/>
                  </a:cxn>
                  <a:cxn ang="0">
                    <a:pos x="T2" y="T3"/>
                  </a:cxn>
                  <a:cxn ang="0">
                    <a:pos x="T4" y="T5"/>
                  </a:cxn>
                </a:cxnLst>
                <a:rect l="0" t="0" r="r" b="b"/>
                <a:pathLst>
                  <a:path w="5" h="6">
                    <a:moveTo>
                      <a:pt x="5" y="5"/>
                    </a:moveTo>
                    <a:cubicBezTo>
                      <a:pt x="3" y="4"/>
                      <a:pt x="2" y="0"/>
                      <a:pt x="0" y="2"/>
                    </a:cubicBezTo>
                    <a:cubicBezTo>
                      <a:pt x="2" y="2"/>
                      <a:pt x="3" y="6"/>
                      <a:pt x="5" y="5"/>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Line 94"/>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Line 95"/>
              <p:cNvSpPr>
                <a:spLocks noChangeShapeType="1"/>
              </p:cNvSpPr>
              <p:nvPr/>
            </p:nvSpPr>
            <p:spPr bwMode="auto">
              <a:xfrm>
                <a:off x="2008" y="1574"/>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96"/>
              <p:cNvSpPr/>
              <p:nvPr/>
            </p:nvSpPr>
            <p:spPr bwMode="auto">
              <a:xfrm>
                <a:off x="2694" y="2208"/>
                <a:ext cx="14" cy="19"/>
              </a:xfrm>
              <a:custGeom>
                <a:avLst/>
                <a:gdLst>
                  <a:gd name="T0" fmla="*/ 0 w 3"/>
                  <a:gd name="T1" fmla="*/ 0 h 4"/>
                  <a:gd name="T2" fmla="*/ 3 w 3"/>
                  <a:gd name="T3" fmla="*/ 1 h 4"/>
                  <a:gd name="T4" fmla="*/ 0 w 3"/>
                  <a:gd name="T5" fmla="*/ 0 h 4"/>
                </a:gdLst>
                <a:ahLst/>
                <a:cxnLst>
                  <a:cxn ang="0">
                    <a:pos x="T0" y="T1"/>
                  </a:cxn>
                  <a:cxn ang="0">
                    <a:pos x="T2" y="T3"/>
                  </a:cxn>
                  <a:cxn ang="0">
                    <a:pos x="T4" y="T5"/>
                  </a:cxn>
                </a:cxnLst>
                <a:rect l="0" t="0" r="r" b="b"/>
                <a:pathLst>
                  <a:path w="3" h="4">
                    <a:moveTo>
                      <a:pt x="0" y="0"/>
                    </a:moveTo>
                    <a:cubicBezTo>
                      <a:pt x="2" y="4"/>
                      <a:pt x="3" y="3"/>
                      <a:pt x="3" y="1"/>
                    </a:cubicBezTo>
                    <a:cubicBezTo>
                      <a:pt x="2" y="1"/>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97"/>
              <p:cNvSpPr/>
              <p:nvPr/>
            </p:nvSpPr>
            <p:spPr bwMode="auto">
              <a:xfrm>
                <a:off x="2229" y="1756"/>
                <a:ext cx="18" cy="14"/>
              </a:xfrm>
              <a:custGeom>
                <a:avLst/>
                <a:gdLst>
                  <a:gd name="T0" fmla="*/ 0 w 4"/>
                  <a:gd name="T1" fmla="*/ 0 h 3"/>
                  <a:gd name="T2" fmla="*/ 3 w 4"/>
                  <a:gd name="T3" fmla="*/ 1 h 3"/>
                  <a:gd name="T4" fmla="*/ 0 w 4"/>
                  <a:gd name="T5" fmla="*/ 0 h 3"/>
                </a:gdLst>
                <a:ahLst/>
                <a:cxnLst>
                  <a:cxn ang="0">
                    <a:pos x="T0" y="T1"/>
                  </a:cxn>
                  <a:cxn ang="0">
                    <a:pos x="T2" y="T3"/>
                  </a:cxn>
                  <a:cxn ang="0">
                    <a:pos x="T4" y="T5"/>
                  </a:cxn>
                </a:cxnLst>
                <a:rect l="0" t="0" r="r" b="b"/>
                <a:pathLst>
                  <a:path w="4" h="3">
                    <a:moveTo>
                      <a:pt x="0" y="0"/>
                    </a:moveTo>
                    <a:cubicBezTo>
                      <a:pt x="3" y="3"/>
                      <a:pt x="4" y="2"/>
                      <a:pt x="3" y="1"/>
                    </a:cubicBezTo>
                    <a:cubicBezTo>
                      <a:pt x="3" y="0"/>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98"/>
              <p:cNvSpPr/>
              <p:nvPr/>
            </p:nvSpPr>
            <p:spPr bwMode="auto">
              <a:xfrm>
                <a:off x="1985" y="1491"/>
                <a:ext cx="23" cy="28"/>
              </a:xfrm>
              <a:custGeom>
                <a:avLst/>
                <a:gdLst>
                  <a:gd name="T0" fmla="*/ 5 w 5"/>
                  <a:gd name="T1" fmla="*/ 4 h 6"/>
                  <a:gd name="T2" fmla="*/ 0 w 5"/>
                  <a:gd name="T3" fmla="*/ 1 h 6"/>
                  <a:gd name="T4" fmla="*/ 5 w 5"/>
                  <a:gd name="T5" fmla="*/ 4 h 6"/>
                </a:gdLst>
                <a:ahLst/>
                <a:cxnLst>
                  <a:cxn ang="0">
                    <a:pos x="T0" y="T1"/>
                  </a:cxn>
                  <a:cxn ang="0">
                    <a:pos x="T2" y="T3"/>
                  </a:cxn>
                  <a:cxn ang="0">
                    <a:pos x="T4" y="T5"/>
                  </a:cxn>
                </a:cxnLst>
                <a:rect l="0" t="0" r="r" b="b"/>
                <a:pathLst>
                  <a:path w="5" h="6">
                    <a:moveTo>
                      <a:pt x="5" y="4"/>
                    </a:moveTo>
                    <a:cubicBezTo>
                      <a:pt x="3" y="4"/>
                      <a:pt x="2" y="0"/>
                      <a:pt x="0" y="1"/>
                    </a:cubicBezTo>
                    <a:cubicBezTo>
                      <a:pt x="2" y="2"/>
                      <a:pt x="4" y="6"/>
                      <a:pt x="5" y="4"/>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Line 99"/>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Line 100"/>
              <p:cNvSpPr>
                <a:spLocks noChangeShapeType="1"/>
              </p:cNvSpPr>
              <p:nvPr/>
            </p:nvSpPr>
            <p:spPr bwMode="auto">
              <a:xfrm>
                <a:off x="1809" y="1318"/>
                <a:ext cx="0" cy="0"/>
              </a:xfrm>
              <a:prstGeom prst="line">
                <a:avLst/>
              </a:pr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1"/>
              <p:cNvSpPr/>
              <p:nvPr/>
            </p:nvSpPr>
            <p:spPr bwMode="auto">
              <a:xfrm>
                <a:off x="1874" y="1337"/>
                <a:ext cx="46" cy="42"/>
              </a:xfrm>
              <a:custGeom>
                <a:avLst/>
                <a:gdLst>
                  <a:gd name="T0" fmla="*/ 10 w 10"/>
                  <a:gd name="T1" fmla="*/ 7 h 9"/>
                  <a:gd name="T2" fmla="*/ 0 w 10"/>
                  <a:gd name="T3" fmla="*/ 0 h 9"/>
                  <a:gd name="T4" fmla="*/ 10 w 10"/>
                  <a:gd name="T5" fmla="*/ 7 h 9"/>
                </a:gdLst>
                <a:ahLst/>
                <a:cxnLst>
                  <a:cxn ang="0">
                    <a:pos x="T0" y="T1"/>
                  </a:cxn>
                  <a:cxn ang="0">
                    <a:pos x="T2" y="T3"/>
                  </a:cxn>
                  <a:cxn ang="0">
                    <a:pos x="T4" y="T5"/>
                  </a:cxn>
                </a:cxnLst>
                <a:rect l="0" t="0" r="r" b="b"/>
                <a:pathLst>
                  <a:path w="10" h="9">
                    <a:moveTo>
                      <a:pt x="10" y="7"/>
                    </a:moveTo>
                    <a:cubicBezTo>
                      <a:pt x="9" y="6"/>
                      <a:pt x="3" y="0"/>
                      <a:pt x="0" y="0"/>
                    </a:cubicBezTo>
                    <a:cubicBezTo>
                      <a:pt x="5" y="3"/>
                      <a:pt x="5" y="9"/>
                      <a:pt x="10" y="7"/>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2"/>
              <p:cNvSpPr/>
              <p:nvPr/>
            </p:nvSpPr>
            <p:spPr bwMode="auto">
              <a:xfrm>
                <a:off x="1920" y="1369"/>
                <a:ext cx="78" cy="56"/>
              </a:xfrm>
              <a:custGeom>
                <a:avLst/>
                <a:gdLst>
                  <a:gd name="T0" fmla="*/ 0 w 17"/>
                  <a:gd name="T1" fmla="*/ 1 h 12"/>
                  <a:gd name="T2" fmla="*/ 4 w 17"/>
                  <a:gd name="T3" fmla="*/ 5 h 12"/>
                  <a:gd name="T4" fmla="*/ 3 w 17"/>
                  <a:gd name="T5" fmla="*/ 6 h 12"/>
                  <a:gd name="T6" fmla="*/ 8 w 17"/>
                  <a:gd name="T7" fmla="*/ 8 h 12"/>
                  <a:gd name="T8" fmla="*/ 17 w 17"/>
                  <a:gd name="T9" fmla="*/ 12 h 12"/>
                  <a:gd name="T10" fmla="*/ 0 w 17"/>
                  <a:gd name="T11" fmla="*/ 1 h 12"/>
                </a:gdLst>
                <a:ahLst/>
                <a:cxnLst>
                  <a:cxn ang="0">
                    <a:pos x="T0" y="T1"/>
                  </a:cxn>
                  <a:cxn ang="0">
                    <a:pos x="T2" y="T3"/>
                  </a:cxn>
                  <a:cxn ang="0">
                    <a:pos x="T4" y="T5"/>
                  </a:cxn>
                  <a:cxn ang="0">
                    <a:pos x="T6" y="T7"/>
                  </a:cxn>
                  <a:cxn ang="0">
                    <a:pos x="T8" y="T9"/>
                  </a:cxn>
                  <a:cxn ang="0">
                    <a:pos x="T10" y="T11"/>
                  </a:cxn>
                </a:cxnLst>
                <a:rect l="0" t="0" r="r" b="b"/>
                <a:pathLst>
                  <a:path w="17" h="12">
                    <a:moveTo>
                      <a:pt x="0" y="1"/>
                    </a:moveTo>
                    <a:cubicBezTo>
                      <a:pt x="1" y="3"/>
                      <a:pt x="3" y="4"/>
                      <a:pt x="4" y="5"/>
                    </a:cubicBezTo>
                    <a:cubicBezTo>
                      <a:pt x="3" y="6"/>
                      <a:pt x="3" y="6"/>
                      <a:pt x="3" y="6"/>
                    </a:cubicBezTo>
                    <a:cubicBezTo>
                      <a:pt x="5" y="7"/>
                      <a:pt x="6" y="11"/>
                      <a:pt x="8" y="8"/>
                    </a:cubicBezTo>
                    <a:cubicBezTo>
                      <a:pt x="11" y="11"/>
                      <a:pt x="13" y="12"/>
                      <a:pt x="17" y="12"/>
                    </a:cubicBezTo>
                    <a:cubicBezTo>
                      <a:pt x="11" y="7"/>
                      <a:pt x="5" y="0"/>
                      <a:pt x="0" y="1"/>
                    </a:cubicBezTo>
                    <a:close/>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3"/>
              <p:cNvSpPr/>
              <p:nvPr/>
            </p:nvSpPr>
            <p:spPr bwMode="auto">
              <a:xfrm>
                <a:off x="2367" y="2022"/>
                <a:ext cx="28" cy="37"/>
              </a:xfrm>
              <a:custGeom>
                <a:avLst/>
                <a:gdLst>
                  <a:gd name="T0" fmla="*/ 0 w 6"/>
                  <a:gd name="T1" fmla="*/ 2 h 8"/>
                  <a:gd name="T2" fmla="*/ 6 w 6"/>
                  <a:gd name="T3" fmla="*/ 4 h 8"/>
                  <a:gd name="T4" fmla="*/ 4 w 6"/>
                  <a:gd name="T5" fmla="*/ 2 h 8"/>
                  <a:gd name="T6" fmla="*/ 0 w 6"/>
                  <a:gd name="T7" fmla="*/ 2 h 8"/>
                </a:gdLst>
                <a:ahLst/>
                <a:cxnLst>
                  <a:cxn ang="0">
                    <a:pos x="T0" y="T1"/>
                  </a:cxn>
                  <a:cxn ang="0">
                    <a:pos x="T2" y="T3"/>
                  </a:cxn>
                  <a:cxn ang="0">
                    <a:pos x="T4" y="T5"/>
                  </a:cxn>
                  <a:cxn ang="0">
                    <a:pos x="T6" y="T7"/>
                  </a:cxn>
                </a:cxnLst>
                <a:rect l="0" t="0" r="r" b="b"/>
                <a:pathLst>
                  <a:path w="6" h="8">
                    <a:moveTo>
                      <a:pt x="0" y="2"/>
                    </a:moveTo>
                    <a:cubicBezTo>
                      <a:pt x="3" y="3"/>
                      <a:pt x="5" y="8"/>
                      <a:pt x="6" y="4"/>
                    </a:cubicBezTo>
                    <a:cubicBezTo>
                      <a:pt x="5" y="5"/>
                      <a:pt x="5" y="4"/>
                      <a:pt x="4" y="2"/>
                    </a:cubicBezTo>
                    <a:cubicBezTo>
                      <a:pt x="3" y="1"/>
                      <a:pt x="2" y="0"/>
                      <a:pt x="0" y="2"/>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4"/>
              <p:cNvSpPr/>
              <p:nvPr/>
            </p:nvSpPr>
            <p:spPr bwMode="auto">
              <a:xfrm>
                <a:off x="1690" y="1332"/>
                <a:ext cx="32" cy="28"/>
              </a:xfrm>
              <a:custGeom>
                <a:avLst/>
                <a:gdLst>
                  <a:gd name="T0" fmla="*/ 2 w 7"/>
                  <a:gd name="T1" fmla="*/ 1 h 6"/>
                  <a:gd name="T2" fmla="*/ 3 w 7"/>
                  <a:gd name="T3" fmla="*/ 3 h 6"/>
                  <a:gd name="T4" fmla="*/ 2 w 7"/>
                  <a:gd name="T5" fmla="*/ 1 h 6"/>
                </a:gdLst>
                <a:ahLst/>
                <a:cxnLst>
                  <a:cxn ang="0">
                    <a:pos x="T0" y="T1"/>
                  </a:cxn>
                  <a:cxn ang="0">
                    <a:pos x="T2" y="T3"/>
                  </a:cxn>
                  <a:cxn ang="0">
                    <a:pos x="T4" y="T5"/>
                  </a:cxn>
                </a:cxnLst>
                <a:rect l="0" t="0" r="r" b="b"/>
                <a:pathLst>
                  <a:path w="7" h="6">
                    <a:moveTo>
                      <a:pt x="2" y="1"/>
                    </a:moveTo>
                    <a:cubicBezTo>
                      <a:pt x="0" y="0"/>
                      <a:pt x="2" y="1"/>
                      <a:pt x="3" y="3"/>
                    </a:cubicBezTo>
                    <a:cubicBezTo>
                      <a:pt x="5" y="4"/>
                      <a:pt x="7" y="6"/>
                      <a:pt x="2" y="1"/>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5"/>
              <p:cNvSpPr/>
              <p:nvPr/>
            </p:nvSpPr>
            <p:spPr bwMode="auto">
              <a:xfrm>
                <a:off x="1722" y="1323"/>
                <a:ext cx="27" cy="23"/>
              </a:xfrm>
              <a:custGeom>
                <a:avLst/>
                <a:gdLst>
                  <a:gd name="T0" fmla="*/ 5 w 6"/>
                  <a:gd name="T1" fmla="*/ 3 h 5"/>
                  <a:gd name="T2" fmla="*/ 0 w 6"/>
                  <a:gd name="T3" fmla="*/ 1 h 5"/>
                  <a:gd name="T4" fmla="*/ 5 w 6"/>
                  <a:gd name="T5" fmla="*/ 3 h 5"/>
                </a:gdLst>
                <a:ahLst/>
                <a:cxnLst>
                  <a:cxn ang="0">
                    <a:pos x="T0" y="T1"/>
                  </a:cxn>
                  <a:cxn ang="0">
                    <a:pos x="T2" y="T3"/>
                  </a:cxn>
                  <a:cxn ang="0">
                    <a:pos x="T4" y="T5"/>
                  </a:cxn>
                </a:cxnLst>
                <a:rect l="0" t="0" r="r" b="b"/>
                <a:pathLst>
                  <a:path w="6" h="5">
                    <a:moveTo>
                      <a:pt x="5" y="3"/>
                    </a:moveTo>
                    <a:cubicBezTo>
                      <a:pt x="3" y="2"/>
                      <a:pt x="2" y="0"/>
                      <a:pt x="0" y="1"/>
                    </a:cubicBezTo>
                    <a:cubicBezTo>
                      <a:pt x="1" y="2"/>
                      <a:pt x="6" y="5"/>
                      <a:pt x="5" y="3"/>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6"/>
              <p:cNvSpPr/>
              <p:nvPr/>
            </p:nvSpPr>
            <p:spPr bwMode="auto">
              <a:xfrm>
                <a:off x="2727" y="2199"/>
                <a:ext cx="60" cy="75"/>
              </a:xfrm>
              <a:custGeom>
                <a:avLst/>
                <a:gdLst>
                  <a:gd name="T0" fmla="*/ 13 w 13"/>
                  <a:gd name="T1" fmla="*/ 16 h 16"/>
                  <a:gd name="T2" fmla="*/ 0 w 13"/>
                  <a:gd name="T3" fmla="*/ 0 h 16"/>
                  <a:gd name="T4" fmla="*/ 13 w 13"/>
                  <a:gd name="T5" fmla="*/ 16 h 16"/>
                </a:gdLst>
                <a:ahLst/>
                <a:cxnLst>
                  <a:cxn ang="0">
                    <a:pos x="T0" y="T1"/>
                  </a:cxn>
                  <a:cxn ang="0">
                    <a:pos x="T2" y="T3"/>
                  </a:cxn>
                  <a:cxn ang="0">
                    <a:pos x="T4" y="T5"/>
                  </a:cxn>
                </a:cxnLst>
                <a:rect l="0" t="0" r="r" b="b"/>
                <a:pathLst>
                  <a:path w="13" h="16">
                    <a:moveTo>
                      <a:pt x="13" y="16"/>
                    </a:moveTo>
                    <a:cubicBezTo>
                      <a:pt x="7" y="11"/>
                      <a:pt x="4" y="2"/>
                      <a:pt x="0" y="0"/>
                    </a:cubicBezTo>
                    <a:cubicBezTo>
                      <a:pt x="3" y="6"/>
                      <a:pt x="6" y="16"/>
                      <a:pt x="13" y="16"/>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07"/>
              <p:cNvSpPr/>
              <p:nvPr/>
            </p:nvSpPr>
            <p:spPr bwMode="auto">
              <a:xfrm>
                <a:off x="3681" y="4171"/>
                <a:ext cx="55" cy="60"/>
              </a:xfrm>
              <a:custGeom>
                <a:avLst/>
                <a:gdLst>
                  <a:gd name="T0" fmla="*/ 7 w 12"/>
                  <a:gd name="T1" fmla="*/ 0 h 13"/>
                  <a:gd name="T2" fmla="*/ 0 w 12"/>
                  <a:gd name="T3" fmla="*/ 3 h 13"/>
                  <a:gd name="T4" fmla="*/ 4 w 12"/>
                  <a:gd name="T5" fmla="*/ 13 h 13"/>
                  <a:gd name="T6" fmla="*/ 5 w 12"/>
                  <a:gd name="T7" fmla="*/ 12 h 13"/>
                  <a:gd name="T8" fmla="*/ 6 w 12"/>
                  <a:gd name="T9" fmla="*/ 12 h 13"/>
                  <a:gd name="T10" fmla="*/ 7 w 12"/>
                  <a:gd name="T11" fmla="*/ 13 h 13"/>
                  <a:gd name="T12" fmla="*/ 8 w 12"/>
                  <a:gd name="T13" fmla="*/ 12 h 13"/>
                  <a:gd name="T14" fmla="*/ 8 w 12"/>
                  <a:gd name="T15" fmla="*/ 7 h 13"/>
                  <a:gd name="T16" fmla="*/ 12 w 12"/>
                  <a:gd name="T17" fmla="*/ 10 h 13"/>
                  <a:gd name="T18" fmla="*/ 12 w 12"/>
                  <a:gd name="T19" fmla="*/ 9 h 13"/>
                  <a:gd name="T20" fmla="*/ 9 w 12"/>
                  <a:gd name="T21" fmla="*/ 6 h 13"/>
                  <a:gd name="T22" fmla="*/ 12 w 12"/>
                  <a:gd name="T23" fmla="*/ 6 h 13"/>
                  <a:gd name="T24" fmla="*/ 7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7" y="0"/>
                    </a:moveTo>
                    <a:cubicBezTo>
                      <a:pt x="4" y="3"/>
                      <a:pt x="2" y="2"/>
                      <a:pt x="0" y="3"/>
                    </a:cubicBezTo>
                    <a:cubicBezTo>
                      <a:pt x="2" y="6"/>
                      <a:pt x="4" y="8"/>
                      <a:pt x="4" y="13"/>
                    </a:cubicBezTo>
                    <a:cubicBezTo>
                      <a:pt x="4" y="12"/>
                      <a:pt x="5" y="12"/>
                      <a:pt x="5" y="12"/>
                    </a:cubicBezTo>
                    <a:cubicBezTo>
                      <a:pt x="5" y="12"/>
                      <a:pt x="6" y="12"/>
                      <a:pt x="6" y="12"/>
                    </a:cubicBezTo>
                    <a:cubicBezTo>
                      <a:pt x="6" y="13"/>
                      <a:pt x="7" y="13"/>
                      <a:pt x="7" y="13"/>
                    </a:cubicBezTo>
                    <a:cubicBezTo>
                      <a:pt x="7" y="13"/>
                      <a:pt x="8" y="13"/>
                      <a:pt x="8" y="12"/>
                    </a:cubicBezTo>
                    <a:cubicBezTo>
                      <a:pt x="4" y="9"/>
                      <a:pt x="5" y="7"/>
                      <a:pt x="8" y="7"/>
                    </a:cubicBezTo>
                    <a:cubicBezTo>
                      <a:pt x="9" y="8"/>
                      <a:pt x="10" y="10"/>
                      <a:pt x="12" y="10"/>
                    </a:cubicBezTo>
                    <a:cubicBezTo>
                      <a:pt x="12" y="10"/>
                      <a:pt x="12" y="10"/>
                      <a:pt x="12" y="9"/>
                    </a:cubicBezTo>
                    <a:cubicBezTo>
                      <a:pt x="11" y="9"/>
                      <a:pt x="10" y="7"/>
                      <a:pt x="9" y="6"/>
                    </a:cubicBezTo>
                    <a:cubicBezTo>
                      <a:pt x="10" y="6"/>
                      <a:pt x="11" y="6"/>
                      <a:pt x="12" y="6"/>
                    </a:cubicBezTo>
                    <a:cubicBezTo>
                      <a:pt x="10" y="3"/>
                      <a:pt x="7" y="4"/>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8"/>
              <p:cNvSpPr/>
              <p:nvPr/>
            </p:nvSpPr>
            <p:spPr bwMode="auto">
              <a:xfrm>
                <a:off x="3607" y="4110"/>
                <a:ext cx="18" cy="24"/>
              </a:xfrm>
              <a:custGeom>
                <a:avLst/>
                <a:gdLst>
                  <a:gd name="T0" fmla="*/ 1 w 4"/>
                  <a:gd name="T1" fmla="*/ 0 h 5"/>
                  <a:gd name="T2" fmla="*/ 0 w 4"/>
                  <a:gd name="T3" fmla="*/ 1 h 5"/>
                  <a:gd name="T4" fmla="*/ 3 w 4"/>
                  <a:gd name="T5" fmla="*/ 5 h 5"/>
                  <a:gd name="T6" fmla="*/ 4 w 4"/>
                  <a:gd name="T7" fmla="*/ 5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1" y="1"/>
                      <a:pt x="0" y="1"/>
                    </a:cubicBezTo>
                    <a:cubicBezTo>
                      <a:pt x="2" y="2"/>
                      <a:pt x="1" y="5"/>
                      <a:pt x="3" y="5"/>
                    </a:cubicBezTo>
                    <a:cubicBezTo>
                      <a:pt x="3" y="5"/>
                      <a:pt x="3" y="5"/>
                      <a:pt x="4"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9"/>
              <p:cNvSpPr/>
              <p:nvPr/>
            </p:nvSpPr>
            <p:spPr bwMode="auto">
              <a:xfrm>
                <a:off x="3768" y="4203"/>
                <a:ext cx="93" cy="66"/>
              </a:xfrm>
              <a:custGeom>
                <a:avLst/>
                <a:gdLst>
                  <a:gd name="T0" fmla="*/ 0 w 20"/>
                  <a:gd name="T1" fmla="*/ 0 h 14"/>
                  <a:gd name="T2" fmla="*/ 0 w 20"/>
                  <a:gd name="T3" fmla="*/ 0 h 14"/>
                  <a:gd name="T4" fmla="*/ 20 w 20"/>
                  <a:gd name="T5" fmla="*/ 14 h 14"/>
                  <a:gd name="T6" fmla="*/ 0 w 20"/>
                  <a:gd name="T7" fmla="*/ 0 h 14"/>
                </a:gdLst>
                <a:ahLst/>
                <a:cxnLst>
                  <a:cxn ang="0">
                    <a:pos x="T0" y="T1"/>
                  </a:cxn>
                  <a:cxn ang="0">
                    <a:pos x="T2" y="T3"/>
                  </a:cxn>
                  <a:cxn ang="0">
                    <a:pos x="T4" y="T5"/>
                  </a:cxn>
                  <a:cxn ang="0">
                    <a:pos x="T6" y="T7"/>
                  </a:cxn>
                </a:cxnLst>
                <a:rect l="0" t="0" r="r" b="b"/>
                <a:pathLst>
                  <a:path w="20" h="14">
                    <a:moveTo>
                      <a:pt x="0" y="0"/>
                    </a:moveTo>
                    <a:cubicBezTo>
                      <a:pt x="0" y="0"/>
                      <a:pt x="0" y="0"/>
                      <a:pt x="0" y="0"/>
                    </a:cubicBezTo>
                    <a:cubicBezTo>
                      <a:pt x="6" y="6"/>
                      <a:pt x="11" y="14"/>
                      <a:pt x="20" y="14"/>
                    </a:cubicBezTo>
                    <a:cubicBezTo>
                      <a:pt x="13" y="7"/>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10"/>
              <p:cNvSpPr/>
              <p:nvPr/>
            </p:nvSpPr>
            <p:spPr bwMode="auto">
              <a:xfrm>
                <a:off x="3962" y="4367"/>
                <a:ext cx="92" cy="70"/>
              </a:xfrm>
              <a:custGeom>
                <a:avLst/>
                <a:gdLst>
                  <a:gd name="T0" fmla="*/ 0 w 20"/>
                  <a:gd name="T1" fmla="*/ 0 h 15"/>
                  <a:gd name="T2" fmla="*/ 20 w 20"/>
                  <a:gd name="T3" fmla="*/ 15 h 15"/>
                  <a:gd name="T4" fmla="*/ 0 w 20"/>
                  <a:gd name="T5" fmla="*/ 0 h 15"/>
                </a:gdLst>
                <a:ahLst/>
                <a:cxnLst>
                  <a:cxn ang="0">
                    <a:pos x="T0" y="T1"/>
                  </a:cxn>
                  <a:cxn ang="0">
                    <a:pos x="T2" y="T3"/>
                  </a:cxn>
                  <a:cxn ang="0">
                    <a:pos x="T4" y="T5"/>
                  </a:cxn>
                </a:cxnLst>
                <a:rect l="0" t="0" r="r" b="b"/>
                <a:pathLst>
                  <a:path w="20" h="15">
                    <a:moveTo>
                      <a:pt x="0" y="0"/>
                    </a:moveTo>
                    <a:cubicBezTo>
                      <a:pt x="6" y="8"/>
                      <a:pt x="13" y="11"/>
                      <a:pt x="20" y="15"/>
                    </a:cubicBezTo>
                    <a:cubicBezTo>
                      <a:pt x="14" y="9"/>
                      <a:pt x="7"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11"/>
              <p:cNvSpPr/>
              <p:nvPr/>
            </p:nvSpPr>
            <p:spPr bwMode="auto">
              <a:xfrm>
                <a:off x="3856" y="4241"/>
                <a:ext cx="115" cy="65"/>
              </a:xfrm>
              <a:custGeom>
                <a:avLst/>
                <a:gdLst>
                  <a:gd name="T0" fmla="*/ 1 w 25"/>
                  <a:gd name="T1" fmla="*/ 0 h 14"/>
                  <a:gd name="T2" fmla="*/ 0 w 25"/>
                  <a:gd name="T3" fmla="*/ 0 h 14"/>
                  <a:gd name="T4" fmla="*/ 22 w 25"/>
                  <a:gd name="T5" fmla="*/ 13 h 14"/>
                  <a:gd name="T6" fmla="*/ 24 w 25"/>
                  <a:gd name="T7" fmla="*/ 14 h 14"/>
                  <a:gd name="T8" fmla="*/ 24 w 25"/>
                  <a:gd name="T9" fmla="*/ 14 h 14"/>
                  <a:gd name="T10" fmla="*/ 25 w 25"/>
                  <a:gd name="T11" fmla="*/ 14 h 14"/>
                  <a:gd name="T12" fmla="*/ 24 w 25"/>
                  <a:gd name="T13" fmla="*/ 14 h 14"/>
                  <a:gd name="T14" fmla="*/ 25 w 25"/>
                  <a:gd name="T15" fmla="*/ 13 h 14"/>
                  <a:gd name="T16" fmla="*/ 19 w 25"/>
                  <a:gd name="T17" fmla="*/ 6 h 14"/>
                  <a:gd name="T18" fmla="*/ 17 w 25"/>
                  <a:gd name="T19" fmla="*/ 7 h 14"/>
                  <a:gd name="T20" fmla="*/ 20 w 25"/>
                  <a:gd name="T21" fmla="*/ 12 h 14"/>
                  <a:gd name="T22" fmla="*/ 1 w 25"/>
                  <a:gd name="T2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14">
                    <a:moveTo>
                      <a:pt x="1" y="0"/>
                    </a:moveTo>
                    <a:cubicBezTo>
                      <a:pt x="1" y="0"/>
                      <a:pt x="1" y="0"/>
                      <a:pt x="0" y="0"/>
                    </a:cubicBezTo>
                    <a:cubicBezTo>
                      <a:pt x="8" y="6"/>
                      <a:pt x="15" y="11"/>
                      <a:pt x="22" y="13"/>
                    </a:cubicBezTo>
                    <a:cubicBezTo>
                      <a:pt x="23" y="14"/>
                      <a:pt x="23" y="14"/>
                      <a:pt x="24" y="14"/>
                    </a:cubicBezTo>
                    <a:cubicBezTo>
                      <a:pt x="24" y="14"/>
                      <a:pt x="24" y="14"/>
                      <a:pt x="24" y="14"/>
                    </a:cubicBezTo>
                    <a:cubicBezTo>
                      <a:pt x="25" y="14"/>
                      <a:pt x="25" y="14"/>
                      <a:pt x="25" y="14"/>
                    </a:cubicBezTo>
                    <a:cubicBezTo>
                      <a:pt x="24" y="14"/>
                      <a:pt x="24" y="14"/>
                      <a:pt x="24" y="14"/>
                    </a:cubicBezTo>
                    <a:cubicBezTo>
                      <a:pt x="25" y="14"/>
                      <a:pt x="25" y="14"/>
                      <a:pt x="25" y="13"/>
                    </a:cubicBezTo>
                    <a:cubicBezTo>
                      <a:pt x="25" y="10"/>
                      <a:pt x="23" y="6"/>
                      <a:pt x="19" y="6"/>
                    </a:cubicBezTo>
                    <a:cubicBezTo>
                      <a:pt x="19" y="6"/>
                      <a:pt x="18" y="6"/>
                      <a:pt x="17" y="7"/>
                    </a:cubicBezTo>
                    <a:cubicBezTo>
                      <a:pt x="18" y="8"/>
                      <a:pt x="19" y="10"/>
                      <a:pt x="20" y="12"/>
                    </a:cubicBezTo>
                    <a:cubicBezTo>
                      <a:pt x="13" y="8"/>
                      <a:pt x="9"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12"/>
              <p:cNvSpPr/>
              <p:nvPr/>
            </p:nvSpPr>
            <p:spPr bwMode="auto">
              <a:xfrm>
                <a:off x="2787" y="3122"/>
                <a:ext cx="18" cy="23"/>
              </a:xfrm>
              <a:custGeom>
                <a:avLst/>
                <a:gdLst>
                  <a:gd name="T0" fmla="*/ 1 w 4"/>
                  <a:gd name="T1" fmla="*/ 0 h 5"/>
                  <a:gd name="T2" fmla="*/ 0 w 4"/>
                  <a:gd name="T3" fmla="*/ 1 h 5"/>
                  <a:gd name="T4" fmla="*/ 3 w 4"/>
                  <a:gd name="T5" fmla="*/ 5 h 5"/>
                  <a:gd name="T6" fmla="*/ 4 w 4"/>
                  <a:gd name="T7" fmla="*/ 4 h 5"/>
                  <a:gd name="T8" fmla="*/ 1 w 4"/>
                  <a:gd name="T9" fmla="*/ 0 h 5"/>
                </a:gdLst>
                <a:ahLst/>
                <a:cxnLst>
                  <a:cxn ang="0">
                    <a:pos x="T0" y="T1"/>
                  </a:cxn>
                  <a:cxn ang="0">
                    <a:pos x="T2" y="T3"/>
                  </a:cxn>
                  <a:cxn ang="0">
                    <a:pos x="T4" y="T5"/>
                  </a:cxn>
                  <a:cxn ang="0">
                    <a:pos x="T6" y="T7"/>
                  </a:cxn>
                  <a:cxn ang="0">
                    <a:pos x="T8" y="T9"/>
                  </a:cxn>
                </a:cxnLst>
                <a:rect l="0" t="0" r="r" b="b"/>
                <a:pathLst>
                  <a:path w="4" h="5">
                    <a:moveTo>
                      <a:pt x="1" y="0"/>
                    </a:moveTo>
                    <a:cubicBezTo>
                      <a:pt x="1" y="0"/>
                      <a:pt x="0" y="0"/>
                      <a:pt x="0" y="1"/>
                    </a:cubicBezTo>
                    <a:cubicBezTo>
                      <a:pt x="0" y="1"/>
                      <a:pt x="1" y="5"/>
                      <a:pt x="3" y="5"/>
                    </a:cubicBezTo>
                    <a:cubicBezTo>
                      <a:pt x="3" y="5"/>
                      <a:pt x="3" y="5"/>
                      <a:pt x="4"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13"/>
              <p:cNvSpPr/>
              <p:nvPr/>
            </p:nvSpPr>
            <p:spPr bwMode="auto">
              <a:xfrm>
                <a:off x="2713" y="2982"/>
                <a:ext cx="64" cy="56"/>
              </a:xfrm>
              <a:custGeom>
                <a:avLst/>
                <a:gdLst>
                  <a:gd name="T0" fmla="*/ 0 w 14"/>
                  <a:gd name="T1" fmla="*/ 0 h 12"/>
                  <a:gd name="T2" fmla="*/ 14 w 14"/>
                  <a:gd name="T3" fmla="*/ 12 h 12"/>
                  <a:gd name="T4" fmla="*/ 0 w 14"/>
                  <a:gd name="T5" fmla="*/ 0 h 12"/>
                </a:gdLst>
                <a:ahLst/>
                <a:cxnLst>
                  <a:cxn ang="0">
                    <a:pos x="T0" y="T1"/>
                  </a:cxn>
                  <a:cxn ang="0">
                    <a:pos x="T2" y="T3"/>
                  </a:cxn>
                  <a:cxn ang="0">
                    <a:pos x="T4" y="T5"/>
                  </a:cxn>
                </a:cxnLst>
                <a:rect l="0" t="0" r="r" b="b"/>
                <a:pathLst>
                  <a:path w="14" h="12">
                    <a:moveTo>
                      <a:pt x="0" y="0"/>
                    </a:moveTo>
                    <a:cubicBezTo>
                      <a:pt x="4" y="4"/>
                      <a:pt x="9" y="12"/>
                      <a:pt x="14" y="12"/>
                    </a:cubicBezTo>
                    <a:cubicBezTo>
                      <a:pt x="9" y="9"/>
                      <a:pt x="4"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4"/>
              <p:cNvSpPr/>
              <p:nvPr/>
            </p:nvSpPr>
            <p:spPr bwMode="auto">
              <a:xfrm>
                <a:off x="3773" y="4553"/>
                <a:ext cx="5" cy="9"/>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1" y="1"/>
                      <a:pt x="1"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15"/>
              <p:cNvSpPr/>
              <p:nvPr/>
            </p:nvSpPr>
            <p:spPr bwMode="auto">
              <a:xfrm>
                <a:off x="3907" y="4534"/>
                <a:ext cx="37" cy="33"/>
              </a:xfrm>
              <a:custGeom>
                <a:avLst/>
                <a:gdLst>
                  <a:gd name="T0" fmla="*/ 3 w 8"/>
                  <a:gd name="T1" fmla="*/ 0 h 7"/>
                  <a:gd name="T2" fmla="*/ 0 w 8"/>
                  <a:gd name="T3" fmla="*/ 1 h 7"/>
                  <a:gd name="T4" fmla="*/ 3 w 8"/>
                  <a:gd name="T5" fmla="*/ 7 h 7"/>
                  <a:gd name="T6" fmla="*/ 4 w 8"/>
                  <a:gd name="T7" fmla="*/ 0 h 7"/>
                  <a:gd name="T8" fmla="*/ 6 w 8"/>
                  <a:gd name="T9" fmla="*/ 1 h 7"/>
                  <a:gd name="T10" fmla="*/ 7 w 8"/>
                  <a:gd name="T11" fmla="*/ 1 h 7"/>
                  <a:gd name="T12" fmla="*/ 3 w 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8" h="7">
                    <a:moveTo>
                      <a:pt x="3" y="0"/>
                    </a:moveTo>
                    <a:cubicBezTo>
                      <a:pt x="2" y="0"/>
                      <a:pt x="1" y="0"/>
                      <a:pt x="0" y="1"/>
                    </a:cubicBezTo>
                    <a:cubicBezTo>
                      <a:pt x="0" y="3"/>
                      <a:pt x="1" y="5"/>
                      <a:pt x="3" y="7"/>
                    </a:cubicBezTo>
                    <a:cubicBezTo>
                      <a:pt x="8" y="5"/>
                      <a:pt x="3" y="2"/>
                      <a:pt x="4" y="0"/>
                    </a:cubicBezTo>
                    <a:cubicBezTo>
                      <a:pt x="5" y="1"/>
                      <a:pt x="6" y="1"/>
                      <a:pt x="6" y="1"/>
                    </a:cubicBezTo>
                    <a:cubicBezTo>
                      <a:pt x="7" y="1"/>
                      <a:pt x="7" y="1"/>
                      <a:pt x="7" y="1"/>
                    </a:cubicBezTo>
                    <a:cubicBezTo>
                      <a:pt x="6" y="0"/>
                      <a:pt x="5"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16"/>
              <p:cNvSpPr/>
              <p:nvPr/>
            </p:nvSpPr>
            <p:spPr bwMode="auto">
              <a:xfrm>
                <a:off x="3635" y="4166"/>
                <a:ext cx="50" cy="51"/>
              </a:xfrm>
              <a:custGeom>
                <a:avLst/>
                <a:gdLst>
                  <a:gd name="T0" fmla="*/ 2 w 11"/>
                  <a:gd name="T1" fmla="*/ 0 h 11"/>
                  <a:gd name="T2" fmla="*/ 0 w 11"/>
                  <a:gd name="T3" fmla="*/ 2 h 11"/>
                  <a:gd name="T4" fmla="*/ 9 w 11"/>
                  <a:gd name="T5" fmla="*/ 11 h 11"/>
                  <a:gd name="T6" fmla="*/ 11 w 11"/>
                  <a:gd name="T7" fmla="*/ 11 h 11"/>
                  <a:gd name="T8" fmla="*/ 2 w 11"/>
                  <a:gd name="T9" fmla="*/ 0 h 11"/>
                </a:gdLst>
                <a:ahLst/>
                <a:cxnLst>
                  <a:cxn ang="0">
                    <a:pos x="T0" y="T1"/>
                  </a:cxn>
                  <a:cxn ang="0">
                    <a:pos x="T2" y="T3"/>
                  </a:cxn>
                  <a:cxn ang="0">
                    <a:pos x="T4" y="T5"/>
                  </a:cxn>
                  <a:cxn ang="0">
                    <a:pos x="T6" y="T7"/>
                  </a:cxn>
                  <a:cxn ang="0">
                    <a:pos x="T8" y="T9"/>
                  </a:cxn>
                </a:cxnLst>
                <a:rect l="0" t="0" r="r" b="b"/>
                <a:pathLst>
                  <a:path w="11" h="11">
                    <a:moveTo>
                      <a:pt x="2" y="0"/>
                    </a:moveTo>
                    <a:cubicBezTo>
                      <a:pt x="3" y="1"/>
                      <a:pt x="1" y="1"/>
                      <a:pt x="0" y="2"/>
                    </a:cubicBezTo>
                    <a:cubicBezTo>
                      <a:pt x="2" y="6"/>
                      <a:pt x="4" y="11"/>
                      <a:pt x="9" y="11"/>
                    </a:cubicBezTo>
                    <a:cubicBezTo>
                      <a:pt x="10" y="11"/>
                      <a:pt x="10" y="11"/>
                      <a:pt x="11" y="11"/>
                    </a:cubicBezTo>
                    <a:cubicBezTo>
                      <a:pt x="6" y="8"/>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17"/>
              <p:cNvSpPr/>
              <p:nvPr/>
            </p:nvSpPr>
            <p:spPr bwMode="auto">
              <a:xfrm>
                <a:off x="3920" y="4409"/>
                <a:ext cx="51" cy="37"/>
              </a:xfrm>
              <a:custGeom>
                <a:avLst/>
                <a:gdLst>
                  <a:gd name="T0" fmla="*/ 1 w 11"/>
                  <a:gd name="T1" fmla="*/ 0 h 8"/>
                  <a:gd name="T2" fmla="*/ 0 w 11"/>
                  <a:gd name="T3" fmla="*/ 0 h 8"/>
                  <a:gd name="T4" fmla="*/ 10 w 11"/>
                  <a:gd name="T5" fmla="*/ 8 h 8"/>
                  <a:gd name="T6" fmla="*/ 11 w 11"/>
                  <a:gd name="T7" fmla="*/ 8 h 8"/>
                  <a:gd name="T8" fmla="*/ 1 w 11"/>
                  <a:gd name="T9" fmla="*/ 0 h 8"/>
                </a:gdLst>
                <a:ahLst/>
                <a:cxnLst>
                  <a:cxn ang="0">
                    <a:pos x="T0" y="T1"/>
                  </a:cxn>
                  <a:cxn ang="0">
                    <a:pos x="T2" y="T3"/>
                  </a:cxn>
                  <a:cxn ang="0">
                    <a:pos x="T4" y="T5"/>
                  </a:cxn>
                  <a:cxn ang="0">
                    <a:pos x="T6" y="T7"/>
                  </a:cxn>
                  <a:cxn ang="0">
                    <a:pos x="T8" y="T9"/>
                  </a:cxn>
                </a:cxnLst>
                <a:rect l="0" t="0" r="r" b="b"/>
                <a:pathLst>
                  <a:path w="11" h="8">
                    <a:moveTo>
                      <a:pt x="1" y="0"/>
                    </a:moveTo>
                    <a:cubicBezTo>
                      <a:pt x="1" y="0"/>
                      <a:pt x="0" y="0"/>
                      <a:pt x="0" y="0"/>
                    </a:cubicBezTo>
                    <a:cubicBezTo>
                      <a:pt x="2" y="4"/>
                      <a:pt x="8" y="8"/>
                      <a:pt x="10" y="8"/>
                    </a:cubicBezTo>
                    <a:cubicBezTo>
                      <a:pt x="11" y="8"/>
                      <a:pt x="11" y="8"/>
                      <a:pt x="11" y="8"/>
                    </a:cubicBezTo>
                    <a:cubicBezTo>
                      <a:pt x="6" y="6"/>
                      <a:pt x="5"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8"/>
              <p:cNvSpPr/>
              <p:nvPr/>
            </p:nvSpPr>
            <p:spPr bwMode="auto">
              <a:xfrm>
                <a:off x="3653" y="3113"/>
                <a:ext cx="106" cy="121"/>
              </a:xfrm>
              <a:custGeom>
                <a:avLst/>
                <a:gdLst>
                  <a:gd name="T0" fmla="*/ 0 w 23"/>
                  <a:gd name="T1" fmla="*/ 0 h 26"/>
                  <a:gd name="T2" fmla="*/ 22 w 23"/>
                  <a:gd name="T3" fmla="*/ 26 h 26"/>
                  <a:gd name="T4" fmla="*/ 0 w 23"/>
                  <a:gd name="T5" fmla="*/ 0 h 26"/>
                </a:gdLst>
                <a:ahLst/>
                <a:cxnLst>
                  <a:cxn ang="0">
                    <a:pos x="T0" y="T1"/>
                  </a:cxn>
                  <a:cxn ang="0">
                    <a:pos x="T2" y="T3"/>
                  </a:cxn>
                  <a:cxn ang="0">
                    <a:pos x="T4" y="T5"/>
                  </a:cxn>
                </a:cxnLst>
                <a:rect l="0" t="0" r="r" b="b"/>
                <a:pathLst>
                  <a:path w="23" h="26">
                    <a:moveTo>
                      <a:pt x="0" y="0"/>
                    </a:moveTo>
                    <a:cubicBezTo>
                      <a:pt x="6" y="9"/>
                      <a:pt x="16" y="17"/>
                      <a:pt x="22" y="26"/>
                    </a:cubicBezTo>
                    <a:cubicBezTo>
                      <a:pt x="23" y="17"/>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19"/>
              <p:cNvSpPr/>
              <p:nvPr/>
            </p:nvSpPr>
            <p:spPr bwMode="auto">
              <a:xfrm>
                <a:off x="3768" y="3243"/>
                <a:ext cx="33" cy="33"/>
              </a:xfrm>
              <a:custGeom>
                <a:avLst/>
                <a:gdLst>
                  <a:gd name="T0" fmla="*/ 1 w 7"/>
                  <a:gd name="T1" fmla="*/ 0 h 7"/>
                  <a:gd name="T2" fmla="*/ 0 w 7"/>
                  <a:gd name="T3" fmla="*/ 0 h 7"/>
                  <a:gd name="T4" fmla="*/ 4 w 7"/>
                  <a:gd name="T5" fmla="*/ 7 h 7"/>
                  <a:gd name="T6" fmla="*/ 1 w 7"/>
                  <a:gd name="T7" fmla="*/ 0 h 7"/>
                </a:gdLst>
                <a:ahLst/>
                <a:cxnLst>
                  <a:cxn ang="0">
                    <a:pos x="T0" y="T1"/>
                  </a:cxn>
                  <a:cxn ang="0">
                    <a:pos x="T2" y="T3"/>
                  </a:cxn>
                  <a:cxn ang="0">
                    <a:pos x="T4" y="T5"/>
                  </a:cxn>
                  <a:cxn ang="0">
                    <a:pos x="T6" y="T7"/>
                  </a:cxn>
                </a:cxnLst>
                <a:rect l="0" t="0" r="r" b="b"/>
                <a:pathLst>
                  <a:path w="7" h="7">
                    <a:moveTo>
                      <a:pt x="1" y="0"/>
                    </a:moveTo>
                    <a:cubicBezTo>
                      <a:pt x="1" y="0"/>
                      <a:pt x="1" y="0"/>
                      <a:pt x="0" y="0"/>
                    </a:cubicBezTo>
                    <a:cubicBezTo>
                      <a:pt x="4" y="3"/>
                      <a:pt x="0" y="5"/>
                      <a:pt x="4" y="7"/>
                    </a:cubicBezTo>
                    <a:cubicBezTo>
                      <a:pt x="7" y="6"/>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0"/>
              <p:cNvSpPr/>
              <p:nvPr/>
            </p:nvSpPr>
            <p:spPr bwMode="auto">
              <a:xfrm>
                <a:off x="3695" y="3206"/>
                <a:ext cx="50" cy="61"/>
              </a:xfrm>
              <a:custGeom>
                <a:avLst/>
                <a:gdLst>
                  <a:gd name="T0" fmla="*/ 2 w 11"/>
                  <a:gd name="T1" fmla="*/ 0 h 13"/>
                  <a:gd name="T2" fmla="*/ 2 w 11"/>
                  <a:gd name="T3" fmla="*/ 1 h 13"/>
                  <a:gd name="T4" fmla="*/ 5 w 11"/>
                  <a:gd name="T5" fmla="*/ 13 h 13"/>
                  <a:gd name="T6" fmla="*/ 5 w 11"/>
                  <a:gd name="T7" fmla="*/ 13 h 13"/>
                  <a:gd name="T8" fmla="*/ 7 w 11"/>
                  <a:gd name="T9" fmla="*/ 12 h 13"/>
                  <a:gd name="T10" fmla="*/ 10 w 11"/>
                  <a:gd name="T11" fmla="*/ 12 h 13"/>
                  <a:gd name="T12" fmla="*/ 11 w 11"/>
                  <a:gd name="T13" fmla="*/ 12 h 13"/>
                  <a:gd name="T14" fmla="*/ 2 w 11"/>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3">
                    <a:moveTo>
                      <a:pt x="2" y="0"/>
                    </a:moveTo>
                    <a:cubicBezTo>
                      <a:pt x="2" y="0"/>
                      <a:pt x="2" y="1"/>
                      <a:pt x="2" y="1"/>
                    </a:cubicBezTo>
                    <a:cubicBezTo>
                      <a:pt x="9" y="5"/>
                      <a:pt x="0" y="9"/>
                      <a:pt x="5" y="13"/>
                    </a:cubicBezTo>
                    <a:cubicBezTo>
                      <a:pt x="5" y="13"/>
                      <a:pt x="5" y="13"/>
                      <a:pt x="5" y="13"/>
                    </a:cubicBezTo>
                    <a:cubicBezTo>
                      <a:pt x="6" y="13"/>
                      <a:pt x="7" y="13"/>
                      <a:pt x="7" y="12"/>
                    </a:cubicBezTo>
                    <a:cubicBezTo>
                      <a:pt x="8" y="12"/>
                      <a:pt x="9" y="12"/>
                      <a:pt x="10" y="12"/>
                    </a:cubicBezTo>
                    <a:cubicBezTo>
                      <a:pt x="10" y="12"/>
                      <a:pt x="11" y="12"/>
                      <a:pt x="11" y="12"/>
                    </a:cubicBezTo>
                    <a:cubicBezTo>
                      <a:pt x="11" y="8"/>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1"/>
              <p:cNvSpPr/>
              <p:nvPr/>
            </p:nvSpPr>
            <p:spPr bwMode="auto">
              <a:xfrm>
                <a:off x="3501" y="3019"/>
                <a:ext cx="32" cy="28"/>
              </a:xfrm>
              <a:custGeom>
                <a:avLst/>
                <a:gdLst>
                  <a:gd name="T0" fmla="*/ 2 w 7"/>
                  <a:gd name="T1" fmla="*/ 0 h 6"/>
                  <a:gd name="T2" fmla="*/ 0 w 7"/>
                  <a:gd name="T3" fmla="*/ 1 h 6"/>
                  <a:gd name="T4" fmla="*/ 6 w 7"/>
                  <a:gd name="T5" fmla="*/ 6 h 6"/>
                  <a:gd name="T6" fmla="*/ 7 w 7"/>
                  <a:gd name="T7" fmla="*/ 6 h 6"/>
                  <a:gd name="T8" fmla="*/ 2 w 7"/>
                  <a:gd name="T9" fmla="*/ 0 h 6"/>
                </a:gdLst>
                <a:ahLst/>
                <a:cxnLst>
                  <a:cxn ang="0">
                    <a:pos x="T0" y="T1"/>
                  </a:cxn>
                  <a:cxn ang="0">
                    <a:pos x="T2" y="T3"/>
                  </a:cxn>
                  <a:cxn ang="0">
                    <a:pos x="T4" y="T5"/>
                  </a:cxn>
                  <a:cxn ang="0">
                    <a:pos x="T6" y="T7"/>
                  </a:cxn>
                  <a:cxn ang="0">
                    <a:pos x="T8" y="T9"/>
                  </a:cxn>
                </a:cxnLst>
                <a:rect l="0" t="0" r="r" b="b"/>
                <a:pathLst>
                  <a:path w="7" h="6">
                    <a:moveTo>
                      <a:pt x="2" y="0"/>
                    </a:moveTo>
                    <a:cubicBezTo>
                      <a:pt x="2" y="0"/>
                      <a:pt x="1" y="0"/>
                      <a:pt x="0" y="1"/>
                    </a:cubicBezTo>
                    <a:cubicBezTo>
                      <a:pt x="2" y="2"/>
                      <a:pt x="4" y="6"/>
                      <a:pt x="6" y="6"/>
                    </a:cubicBezTo>
                    <a:cubicBezTo>
                      <a:pt x="6" y="6"/>
                      <a:pt x="7" y="6"/>
                      <a:pt x="7" y="6"/>
                    </a:cubicBezTo>
                    <a:cubicBezTo>
                      <a:pt x="6" y="4"/>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2"/>
              <p:cNvSpPr/>
              <p:nvPr/>
            </p:nvSpPr>
            <p:spPr bwMode="auto">
              <a:xfrm>
                <a:off x="3676" y="3197"/>
                <a:ext cx="14" cy="9"/>
              </a:xfrm>
              <a:custGeom>
                <a:avLst/>
                <a:gdLst>
                  <a:gd name="T0" fmla="*/ 1 w 3"/>
                  <a:gd name="T1" fmla="*/ 0 h 2"/>
                  <a:gd name="T2" fmla="*/ 0 w 3"/>
                  <a:gd name="T3" fmla="*/ 1 h 2"/>
                  <a:gd name="T4" fmla="*/ 2 w 3"/>
                  <a:gd name="T5" fmla="*/ 2 h 2"/>
                  <a:gd name="T6" fmla="*/ 3 w 3"/>
                  <a:gd name="T7" fmla="*/ 2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1"/>
                    </a:cubicBezTo>
                    <a:cubicBezTo>
                      <a:pt x="0" y="2"/>
                      <a:pt x="0" y="2"/>
                      <a:pt x="2" y="2"/>
                    </a:cubicBezTo>
                    <a:cubicBezTo>
                      <a:pt x="2" y="2"/>
                      <a:pt x="2" y="2"/>
                      <a:pt x="3" y="2"/>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3"/>
              <p:cNvSpPr/>
              <p:nvPr/>
            </p:nvSpPr>
            <p:spPr bwMode="auto">
              <a:xfrm>
                <a:off x="3741" y="3281"/>
                <a:ext cx="60" cy="46"/>
              </a:xfrm>
              <a:custGeom>
                <a:avLst/>
                <a:gdLst>
                  <a:gd name="T0" fmla="*/ 4 w 13"/>
                  <a:gd name="T1" fmla="*/ 0 h 10"/>
                  <a:gd name="T2" fmla="*/ 4 w 13"/>
                  <a:gd name="T3" fmla="*/ 0 h 10"/>
                  <a:gd name="T4" fmla="*/ 1 w 13"/>
                  <a:gd name="T5" fmla="*/ 5 h 10"/>
                  <a:gd name="T6" fmla="*/ 12 w 13"/>
                  <a:gd name="T7" fmla="*/ 10 h 10"/>
                  <a:gd name="T8" fmla="*/ 13 w 13"/>
                  <a:gd name="T9" fmla="*/ 10 h 10"/>
                  <a:gd name="T10" fmla="*/ 4 w 13"/>
                  <a:gd name="T11" fmla="*/ 0 h 10"/>
                </a:gdLst>
                <a:ahLst/>
                <a:cxnLst>
                  <a:cxn ang="0">
                    <a:pos x="T0" y="T1"/>
                  </a:cxn>
                  <a:cxn ang="0">
                    <a:pos x="T2" y="T3"/>
                  </a:cxn>
                  <a:cxn ang="0">
                    <a:pos x="T4" y="T5"/>
                  </a:cxn>
                  <a:cxn ang="0">
                    <a:pos x="T6" y="T7"/>
                  </a:cxn>
                  <a:cxn ang="0">
                    <a:pos x="T8" y="T9"/>
                  </a:cxn>
                  <a:cxn ang="0">
                    <a:pos x="T10" y="T11"/>
                  </a:cxn>
                </a:cxnLst>
                <a:rect l="0" t="0" r="r" b="b"/>
                <a:pathLst>
                  <a:path w="13" h="10">
                    <a:moveTo>
                      <a:pt x="4" y="0"/>
                    </a:moveTo>
                    <a:cubicBezTo>
                      <a:pt x="4" y="0"/>
                      <a:pt x="4" y="0"/>
                      <a:pt x="4" y="0"/>
                    </a:cubicBezTo>
                    <a:cubicBezTo>
                      <a:pt x="6" y="4"/>
                      <a:pt x="0" y="2"/>
                      <a:pt x="1" y="5"/>
                    </a:cubicBezTo>
                    <a:cubicBezTo>
                      <a:pt x="5" y="9"/>
                      <a:pt x="8" y="10"/>
                      <a:pt x="12" y="10"/>
                    </a:cubicBezTo>
                    <a:cubicBezTo>
                      <a:pt x="12" y="10"/>
                      <a:pt x="13" y="10"/>
                      <a:pt x="13" y="10"/>
                    </a:cubicBezTo>
                    <a:cubicBezTo>
                      <a:pt x="12" y="7"/>
                      <a:pt x="8" y="0"/>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4"/>
              <p:cNvSpPr/>
              <p:nvPr/>
            </p:nvSpPr>
            <p:spPr bwMode="auto">
              <a:xfrm>
                <a:off x="3455" y="3001"/>
                <a:ext cx="74" cy="70"/>
              </a:xfrm>
              <a:custGeom>
                <a:avLst/>
                <a:gdLst>
                  <a:gd name="T0" fmla="*/ 0 w 16"/>
                  <a:gd name="T1" fmla="*/ 0 h 15"/>
                  <a:gd name="T2" fmla="*/ 0 w 16"/>
                  <a:gd name="T3" fmla="*/ 1 h 15"/>
                  <a:gd name="T4" fmla="*/ 13 w 16"/>
                  <a:gd name="T5" fmla="*/ 15 h 15"/>
                  <a:gd name="T6" fmla="*/ 0 w 16"/>
                  <a:gd name="T7" fmla="*/ 0 h 15"/>
                </a:gdLst>
                <a:ahLst/>
                <a:cxnLst>
                  <a:cxn ang="0">
                    <a:pos x="T0" y="T1"/>
                  </a:cxn>
                  <a:cxn ang="0">
                    <a:pos x="T2" y="T3"/>
                  </a:cxn>
                  <a:cxn ang="0">
                    <a:pos x="T4" y="T5"/>
                  </a:cxn>
                  <a:cxn ang="0">
                    <a:pos x="T6" y="T7"/>
                  </a:cxn>
                </a:cxnLst>
                <a:rect l="0" t="0" r="r" b="b"/>
                <a:pathLst>
                  <a:path w="16" h="15">
                    <a:moveTo>
                      <a:pt x="0" y="0"/>
                    </a:moveTo>
                    <a:cubicBezTo>
                      <a:pt x="0" y="0"/>
                      <a:pt x="0" y="0"/>
                      <a:pt x="0" y="1"/>
                    </a:cubicBezTo>
                    <a:cubicBezTo>
                      <a:pt x="7" y="7"/>
                      <a:pt x="9" y="10"/>
                      <a:pt x="13" y="15"/>
                    </a:cubicBezTo>
                    <a:cubicBezTo>
                      <a:pt x="16" y="1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25"/>
              <p:cNvSpPr/>
              <p:nvPr/>
            </p:nvSpPr>
            <p:spPr bwMode="auto">
              <a:xfrm>
                <a:off x="3796" y="3341"/>
                <a:ext cx="32" cy="28"/>
              </a:xfrm>
              <a:custGeom>
                <a:avLst/>
                <a:gdLst>
                  <a:gd name="T0" fmla="*/ 3 w 7"/>
                  <a:gd name="T1" fmla="*/ 0 h 6"/>
                  <a:gd name="T2" fmla="*/ 4 w 7"/>
                  <a:gd name="T3" fmla="*/ 6 h 6"/>
                  <a:gd name="T4" fmla="*/ 7 w 7"/>
                  <a:gd name="T5" fmla="*/ 4 h 6"/>
                  <a:gd name="T6" fmla="*/ 3 w 7"/>
                  <a:gd name="T7" fmla="*/ 0 h 6"/>
                </a:gdLst>
                <a:ahLst/>
                <a:cxnLst>
                  <a:cxn ang="0">
                    <a:pos x="T0" y="T1"/>
                  </a:cxn>
                  <a:cxn ang="0">
                    <a:pos x="T2" y="T3"/>
                  </a:cxn>
                  <a:cxn ang="0">
                    <a:pos x="T4" y="T5"/>
                  </a:cxn>
                  <a:cxn ang="0">
                    <a:pos x="T6" y="T7"/>
                  </a:cxn>
                </a:cxnLst>
                <a:rect l="0" t="0" r="r" b="b"/>
                <a:pathLst>
                  <a:path w="7" h="6">
                    <a:moveTo>
                      <a:pt x="3" y="0"/>
                    </a:moveTo>
                    <a:cubicBezTo>
                      <a:pt x="0" y="2"/>
                      <a:pt x="2" y="6"/>
                      <a:pt x="4" y="6"/>
                    </a:cubicBezTo>
                    <a:cubicBezTo>
                      <a:pt x="5" y="6"/>
                      <a:pt x="6" y="5"/>
                      <a:pt x="7" y="4"/>
                    </a:cubicBezTo>
                    <a:cubicBezTo>
                      <a:pt x="6" y="3"/>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26"/>
              <p:cNvSpPr/>
              <p:nvPr/>
            </p:nvSpPr>
            <p:spPr bwMode="auto">
              <a:xfrm>
                <a:off x="3561" y="3141"/>
                <a:ext cx="28" cy="23"/>
              </a:xfrm>
              <a:custGeom>
                <a:avLst/>
                <a:gdLst>
                  <a:gd name="T0" fmla="*/ 4 w 6"/>
                  <a:gd name="T1" fmla="*/ 0 h 5"/>
                  <a:gd name="T2" fmla="*/ 6 w 6"/>
                  <a:gd name="T3" fmla="*/ 5 h 5"/>
                  <a:gd name="T4" fmla="*/ 6 w 6"/>
                  <a:gd name="T5" fmla="*/ 4 h 5"/>
                  <a:gd name="T6" fmla="*/ 4 w 6"/>
                  <a:gd name="T7" fmla="*/ 0 h 5"/>
                </a:gdLst>
                <a:ahLst/>
                <a:cxnLst>
                  <a:cxn ang="0">
                    <a:pos x="T0" y="T1"/>
                  </a:cxn>
                  <a:cxn ang="0">
                    <a:pos x="T2" y="T3"/>
                  </a:cxn>
                  <a:cxn ang="0">
                    <a:pos x="T4" y="T5"/>
                  </a:cxn>
                  <a:cxn ang="0">
                    <a:pos x="T6" y="T7"/>
                  </a:cxn>
                </a:cxnLst>
                <a:rect l="0" t="0" r="r" b="b"/>
                <a:pathLst>
                  <a:path w="6" h="5">
                    <a:moveTo>
                      <a:pt x="4" y="0"/>
                    </a:moveTo>
                    <a:cubicBezTo>
                      <a:pt x="0" y="1"/>
                      <a:pt x="4" y="5"/>
                      <a:pt x="6" y="5"/>
                    </a:cubicBezTo>
                    <a:cubicBezTo>
                      <a:pt x="6" y="5"/>
                      <a:pt x="6" y="5"/>
                      <a:pt x="6" y="4"/>
                    </a:cubicBezTo>
                    <a:cubicBezTo>
                      <a:pt x="5" y="3"/>
                      <a:pt x="6" y="1"/>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27"/>
              <p:cNvSpPr/>
              <p:nvPr/>
            </p:nvSpPr>
            <p:spPr bwMode="auto">
              <a:xfrm>
                <a:off x="3842" y="3411"/>
                <a:ext cx="19" cy="19"/>
              </a:xfrm>
              <a:custGeom>
                <a:avLst/>
                <a:gdLst>
                  <a:gd name="T0" fmla="*/ 3 w 4"/>
                  <a:gd name="T1" fmla="*/ 0 h 4"/>
                  <a:gd name="T2" fmla="*/ 2 w 4"/>
                  <a:gd name="T3" fmla="*/ 4 h 4"/>
                  <a:gd name="T4" fmla="*/ 3 w 4"/>
                  <a:gd name="T5" fmla="*/ 0 h 4"/>
                </a:gdLst>
                <a:ahLst/>
                <a:cxnLst>
                  <a:cxn ang="0">
                    <a:pos x="T0" y="T1"/>
                  </a:cxn>
                  <a:cxn ang="0">
                    <a:pos x="T2" y="T3"/>
                  </a:cxn>
                  <a:cxn ang="0">
                    <a:pos x="T4" y="T5"/>
                  </a:cxn>
                </a:cxnLst>
                <a:rect l="0" t="0" r="r" b="b"/>
                <a:pathLst>
                  <a:path w="4" h="4">
                    <a:moveTo>
                      <a:pt x="3" y="0"/>
                    </a:moveTo>
                    <a:cubicBezTo>
                      <a:pt x="0" y="2"/>
                      <a:pt x="0" y="4"/>
                      <a:pt x="2" y="4"/>
                    </a:cubicBezTo>
                    <a:cubicBezTo>
                      <a:pt x="3"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28"/>
              <p:cNvSpPr/>
              <p:nvPr/>
            </p:nvSpPr>
            <p:spPr bwMode="auto">
              <a:xfrm>
                <a:off x="-127" y="32"/>
                <a:ext cx="37" cy="14"/>
              </a:xfrm>
              <a:custGeom>
                <a:avLst/>
                <a:gdLst>
                  <a:gd name="T0" fmla="*/ 5 w 8"/>
                  <a:gd name="T1" fmla="*/ 0 h 3"/>
                  <a:gd name="T2" fmla="*/ 3 w 8"/>
                  <a:gd name="T3" fmla="*/ 1 h 3"/>
                  <a:gd name="T4" fmla="*/ 2 w 8"/>
                  <a:gd name="T5" fmla="*/ 1 h 3"/>
                  <a:gd name="T6" fmla="*/ 1 w 8"/>
                  <a:gd name="T7" fmla="*/ 1 h 3"/>
                  <a:gd name="T8" fmla="*/ 0 w 8"/>
                  <a:gd name="T9" fmla="*/ 2 h 3"/>
                  <a:gd name="T10" fmla="*/ 3 w 8"/>
                  <a:gd name="T11" fmla="*/ 3 h 3"/>
                  <a:gd name="T12" fmla="*/ 8 w 8"/>
                  <a:gd name="T13" fmla="*/ 2 h 3"/>
                  <a:gd name="T14" fmla="*/ 5 w 8"/>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3">
                    <a:moveTo>
                      <a:pt x="5" y="0"/>
                    </a:moveTo>
                    <a:cubicBezTo>
                      <a:pt x="4" y="1"/>
                      <a:pt x="4" y="1"/>
                      <a:pt x="3" y="1"/>
                    </a:cubicBezTo>
                    <a:cubicBezTo>
                      <a:pt x="3" y="1"/>
                      <a:pt x="2" y="1"/>
                      <a:pt x="2" y="1"/>
                    </a:cubicBezTo>
                    <a:cubicBezTo>
                      <a:pt x="2" y="1"/>
                      <a:pt x="1" y="1"/>
                      <a:pt x="1" y="1"/>
                    </a:cubicBezTo>
                    <a:cubicBezTo>
                      <a:pt x="1" y="1"/>
                      <a:pt x="0" y="1"/>
                      <a:pt x="0" y="2"/>
                    </a:cubicBezTo>
                    <a:cubicBezTo>
                      <a:pt x="1" y="3"/>
                      <a:pt x="2" y="3"/>
                      <a:pt x="3" y="3"/>
                    </a:cubicBezTo>
                    <a:cubicBezTo>
                      <a:pt x="5" y="3"/>
                      <a:pt x="6" y="3"/>
                      <a:pt x="8" y="2"/>
                    </a:cubicBezTo>
                    <a:cubicBezTo>
                      <a:pt x="7" y="1"/>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29"/>
              <p:cNvSpPr/>
              <p:nvPr/>
            </p:nvSpPr>
            <p:spPr bwMode="auto">
              <a:xfrm>
                <a:off x="3035" y="3322"/>
                <a:ext cx="79" cy="61"/>
              </a:xfrm>
              <a:custGeom>
                <a:avLst/>
                <a:gdLst>
                  <a:gd name="T0" fmla="*/ 3 w 17"/>
                  <a:gd name="T1" fmla="*/ 0 h 13"/>
                  <a:gd name="T2" fmla="*/ 11 w 17"/>
                  <a:gd name="T3" fmla="*/ 9 h 13"/>
                  <a:gd name="T4" fmla="*/ 16 w 17"/>
                  <a:gd name="T5" fmla="*/ 13 h 13"/>
                  <a:gd name="T6" fmla="*/ 14 w 17"/>
                  <a:gd name="T7" fmla="*/ 10 h 13"/>
                  <a:gd name="T8" fmla="*/ 3 w 17"/>
                  <a:gd name="T9" fmla="*/ 0 h 13"/>
                </a:gdLst>
                <a:ahLst/>
                <a:cxnLst>
                  <a:cxn ang="0">
                    <a:pos x="T0" y="T1"/>
                  </a:cxn>
                  <a:cxn ang="0">
                    <a:pos x="T2" y="T3"/>
                  </a:cxn>
                  <a:cxn ang="0">
                    <a:pos x="T4" y="T5"/>
                  </a:cxn>
                  <a:cxn ang="0">
                    <a:pos x="T6" y="T7"/>
                  </a:cxn>
                  <a:cxn ang="0">
                    <a:pos x="T8" y="T9"/>
                  </a:cxn>
                </a:cxnLst>
                <a:rect l="0" t="0" r="r" b="b"/>
                <a:pathLst>
                  <a:path w="17" h="13">
                    <a:moveTo>
                      <a:pt x="3" y="0"/>
                    </a:moveTo>
                    <a:cubicBezTo>
                      <a:pt x="0" y="5"/>
                      <a:pt x="9" y="7"/>
                      <a:pt x="11" y="9"/>
                    </a:cubicBezTo>
                    <a:cubicBezTo>
                      <a:pt x="13" y="10"/>
                      <a:pt x="16" y="13"/>
                      <a:pt x="16" y="13"/>
                    </a:cubicBezTo>
                    <a:cubicBezTo>
                      <a:pt x="17" y="13"/>
                      <a:pt x="16" y="12"/>
                      <a:pt x="14" y="10"/>
                    </a:cubicBezTo>
                    <a:cubicBezTo>
                      <a:pt x="12" y="7"/>
                      <a:pt x="7"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0"/>
              <p:cNvSpPr/>
              <p:nvPr/>
            </p:nvSpPr>
            <p:spPr bwMode="auto">
              <a:xfrm>
                <a:off x="2782" y="3071"/>
                <a:ext cx="83" cy="79"/>
              </a:xfrm>
              <a:custGeom>
                <a:avLst/>
                <a:gdLst>
                  <a:gd name="T0" fmla="*/ 0 w 18"/>
                  <a:gd name="T1" fmla="*/ 0 h 17"/>
                  <a:gd name="T2" fmla="*/ 0 w 18"/>
                  <a:gd name="T3" fmla="*/ 1 h 17"/>
                  <a:gd name="T4" fmla="*/ 17 w 18"/>
                  <a:gd name="T5" fmla="*/ 17 h 17"/>
                  <a:gd name="T6" fmla="*/ 18 w 18"/>
                  <a:gd name="T7" fmla="*/ 16 h 17"/>
                  <a:gd name="T8" fmla="*/ 0 w 18"/>
                  <a:gd name="T9" fmla="*/ 0 h 17"/>
                </a:gdLst>
                <a:ahLst/>
                <a:cxnLst>
                  <a:cxn ang="0">
                    <a:pos x="T0" y="T1"/>
                  </a:cxn>
                  <a:cxn ang="0">
                    <a:pos x="T2" y="T3"/>
                  </a:cxn>
                  <a:cxn ang="0">
                    <a:pos x="T4" y="T5"/>
                  </a:cxn>
                  <a:cxn ang="0">
                    <a:pos x="T6" y="T7"/>
                  </a:cxn>
                  <a:cxn ang="0">
                    <a:pos x="T8" y="T9"/>
                  </a:cxn>
                </a:cxnLst>
                <a:rect l="0" t="0" r="r" b="b"/>
                <a:pathLst>
                  <a:path w="18" h="17">
                    <a:moveTo>
                      <a:pt x="0" y="0"/>
                    </a:moveTo>
                    <a:cubicBezTo>
                      <a:pt x="0" y="0"/>
                      <a:pt x="0" y="0"/>
                      <a:pt x="0" y="1"/>
                    </a:cubicBezTo>
                    <a:cubicBezTo>
                      <a:pt x="4" y="5"/>
                      <a:pt x="11" y="17"/>
                      <a:pt x="17" y="17"/>
                    </a:cubicBezTo>
                    <a:cubicBezTo>
                      <a:pt x="17" y="17"/>
                      <a:pt x="18" y="17"/>
                      <a:pt x="18" y="16"/>
                    </a:cubicBezTo>
                    <a:cubicBezTo>
                      <a:pt x="16" y="13"/>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1"/>
              <p:cNvSpPr/>
              <p:nvPr/>
            </p:nvSpPr>
            <p:spPr bwMode="auto">
              <a:xfrm>
                <a:off x="3248" y="2730"/>
                <a:ext cx="239" cy="201"/>
              </a:xfrm>
              <a:custGeom>
                <a:avLst/>
                <a:gdLst>
                  <a:gd name="T0" fmla="*/ 5 w 52"/>
                  <a:gd name="T1" fmla="*/ 0 h 43"/>
                  <a:gd name="T2" fmla="*/ 3 w 52"/>
                  <a:gd name="T3" fmla="*/ 2 h 43"/>
                  <a:gd name="T4" fmla="*/ 2 w 52"/>
                  <a:gd name="T5" fmla="*/ 1 h 43"/>
                  <a:gd name="T6" fmla="*/ 1 w 52"/>
                  <a:gd name="T7" fmla="*/ 1 h 43"/>
                  <a:gd name="T8" fmla="*/ 0 w 52"/>
                  <a:gd name="T9" fmla="*/ 2 h 43"/>
                  <a:gd name="T10" fmla="*/ 13 w 52"/>
                  <a:gd name="T11" fmla="*/ 15 h 43"/>
                  <a:gd name="T12" fmla="*/ 20 w 52"/>
                  <a:gd name="T13" fmla="*/ 16 h 43"/>
                  <a:gd name="T14" fmla="*/ 42 w 52"/>
                  <a:gd name="T15" fmla="*/ 36 h 43"/>
                  <a:gd name="T16" fmla="*/ 46 w 52"/>
                  <a:gd name="T17" fmla="*/ 43 h 43"/>
                  <a:gd name="T18" fmla="*/ 47 w 52"/>
                  <a:gd name="T19" fmla="*/ 43 h 43"/>
                  <a:gd name="T20" fmla="*/ 48 w 52"/>
                  <a:gd name="T21" fmla="*/ 43 h 43"/>
                  <a:gd name="T22" fmla="*/ 50 w 52"/>
                  <a:gd name="T23" fmla="*/ 43 h 43"/>
                  <a:gd name="T24" fmla="*/ 52 w 52"/>
                  <a:gd name="T25" fmla="*/ 42 h 43"/>
                  <a:gd name="T26" fmla="*/ 5 w 52"/>
                  <a:gd name="T2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43">
                    <a:moveTo>
                      <a:pt x="5" y="0"/>
                    </a:moveTo>
                    <a:cubicBezTo>
                      <a:pt x="5" y="1"/>
                      <a:pt x="4" y="2"/>
                      <a:pt x="3" y="2"/>
                    </a:cubicBezTo>
                    <a:cubicBezTo>
                      <a:pt x="3" y="2"/>
                      <a:pt x="3" y="2"/>
                      <a:pt x="2" y="1"/>
                    </a:cubicBezTo>
                    <a:cubicBezTo>
                      <a:pt x="2" y="1"/>
                      <a:pt x="2" y="1"/>
                      <a:pt x="1" y="1"/>
                    </a:cubicBezTo>
                    <a:cubicBezTo>
                      <a:pt x="1" y="1"/>
                      <a:pt x="0" y="2"/>
                      <a:pt x="0" y="2"/>
                    </a:cubicBezTo>
                    <a:cubicBezTo>
                      <a:pt x="7" y="3"/>
                      <a:pt x="11" y="7"/>
                      <a:pt x="13" y="15"/>
                    </a:cubicBezTo>
                    <a:cubicBezTo>
                      <a:pt x="15" y="15"/>
                      <a:pt x="18" y="15"/>
                      <a:pt x="20" y="16"/>
                    </a:cubicBezTo>
                    <a:cubicBezTo>
                      <a:pt x="21" y="23"/>
                      <a:pt x="36" y="28"/>
                      <a:pt x="42" y="36"/>
                    </a:cubicBezTo>
                    <a:cubicBezTo>
                      <a:pt x="45" y="38"/>
                      <a:pt x="41" y="40"/>
                      <a:pt x="46" y="43"/>
                    </a:cubicBezTo>
                    <a:cubicBezTo>
                      <a:pt x="46" y="43"/>
                      <a:pt x="46" y="43"/>
                      <a:pt x="47" y="43"/>
                    </a:cubicBezTo>
                    <a:cubicBezTo>
                      <a:pt x="47" y="43"/>
                      <a:pt x="48" y="43"/>
                      <a:pt x="48" y="43"/>
                    </a:cubicBezTo>
                    <a:cubicBezTo>
                      <a:pt x="49" y="43"/>
                      <a:pt x="50" y="43"/>
                      <a:pt x="50" y="43"/>
                    </a:cubicBezTo>
                    <a:cubicBezTo>
                      <a:pt x="51" y="43"/>
                      <a:pt x="52" y="43"/>
                      <a:pt x="52" y="42"/>
                    </a:cubicBezTo>
                    <a:cubicBezTo>
                      <a:pt x="40" y="30"/>
                      <a:pt x="17" y="13"/>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2"/>
              <p:cNvSpPr/>
              <p:nvPr/>
            </p:nvSpPr>
            <p:spPr bwMode="auto">
              <a:xfrm>
                <a:off x="3478" y="2987"/>
                <a:ext cx="23" cy="23"/>
              </a:xfrm>
              <a:custGeom>
                <a:avLst/>
                <a:gdLst>
                  <a:gd name="T0" fmla="*/ 0 w 5"/>
                  <a:gd name="T1" fmla="*/ 0 h 5"/>
                  <a:gd name="T2" fmla="*/ 1 w 5"/>
                  <a:gd name="T3" fmla="*/ 2 h 5"/>
                  <a:gd name="T4" fmla="*/ 3 w 5"/>
                  <a:gd name="T5" fmla="*/ 5 h 5"/>
                  <a:gd name="T6" fmla="*/ 3 w 5"/>
                  <a:gd name="T7" fmla="*/ 3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1" y="2"/>
                    </a:cubicBezTo>
                    <a:cubicBezTo>
                      <a:pt x="2" y="3"/>
                      <a:pt x="3" y="5"/>
                      <a:pt x="3" y="5"/>
                    </a:cubicBezTo>
                    <a:cubicBezTo>
                      <a:pt x="3" y="5"/>
                      <a:pt x="3" y="5"/>
                      <a:pt x="3" y="3"/>
                    </a:cubicBezTo>
                    <a:cubicBezTo>
                      <a:pt x="5"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3"/>
              <p:cNvSpPr/>
              <p:nvPr/>
            </p:nvSpPr>
            <p:spPr bwMode="auto">
              <a:xfrm>
                <a:off x="3533" y="3085"/>
                <a:ext cx="42" cy="23"/>
              </a:xfrm>
              <a:custGeom>
                <a:avLst/>
                <a:gdLst>
                  <a:gd name="T0" fmla="*/ 5 w 9"/>
                  <a:gd name="T1" fmla="*/ 0 h 5"/>
                  <a:gd name="T2" fmla="*/ 3 w 9"/>
                  <a:gd name="T3" fmla="*/ 1 h 5"/>
                  <a:gd name="T4" fmla="*/ 2 w 9"/>
                  <a:gd name="T5" fmla="*/ 1 h 5"/>
                  <a:gd name="T6" fmla="*/ 1 w 9"/>
                  <a:gd name="T7" fmla="*/ 0 h 5"/>
                  <a:gd name="T8" fmla="*/ 1 w 9"/>
                  <a:gd name="T9" fmla="*/ 2 h 5"/>
                  <a:gd name="T10" fmla="*/ 1 w 9"/>
                  <a:gd name="T11" fmla="*/ 2 h 5"/>
                  <a:gd name="T12" fmla="*/ 5 w 9"/>
                  <a:gd name="T13" fmla="*/ 3 h 5"/>
                  <a:gd name="T14" fmla="*/ 8 w 9"/>
                  <a:gd name="T15" fmla="*/ 5 h 5"/>
                  <a:gd name="T16" fmla="*/ 9 w 9"/>
                  <a:gd name="T17" fmla="*/ 4 h 5"/>
                  <a:gd name="T18" fmla="*/ 5 w 9"/>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5" y="0"/>
                    </a:moveTo>
                    <a:cubicBezTo>
                      <a:pt x="4" y="1"/>
                      <a:pt x="4" y="1"/>
                      <a:pt x="3" y="1"/>
                    </a:cubicBezTo>
                    <a:cubicBezTo>
                      <a:pt x="3" y="1"/>
                      <a:pt x="2" y="1"/>
                      <a:pt x="2" y="1"/>
                    </a:cubicBezTo>
                    <a:cubicBezTo>
                      <a:pt x="1" y="0"/>
                      <a:pt x="1" y="0"/>
                      <a:pt x="1" y="0"/>
                    </a:cubicBezTo>
                    <a:cubicBezTo>
                      <a:pt x="0" y="0"/>
                      <a:pt x="0" y="1"/>
                      <a:pt x="1" y="2"/>
                    </a:cubicBezTo>
                    <a:cubicBezTo>
                      <a:pt x="1" y="2"/>
                      <a:pt x="1" y="2"/>
                      <a:pt x="1" y="2"/>
                    </a:cubicBezTo>
                    <a:cubicBezTo>
                      <a:pt x="2" y="2"/>
                      <a:pt x="3" y="3"/>
                      <a:pt x="5" y="3"/>
                    </a:cubicBezTo>
                    <a:cubicBezTo>
                      <a:pt x="6" y="4"/>
                      <a:pt x="7" y="5"/>
                      <a:pt x="8" y="5"/>
                    </a:cubicBezTo>
                    <a:cubicBezTo>
                      <a:pt x="8" y="5"/>
                      <a:pt x="9" y="5"/>
                      <a:pt x="9" y="4"/>
                    </a:cubicBezTo>
                    <a:cubicBezTo>
                      <a:pt x="8" y="3"/>
                      <a:pt x="6" y="1"/>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4"/>
              <p:cNvSpPr/>
              <p:nvPr/>
            </p:nvSpPr>
            <p:spPr bwMode="auto">
              <a:xfrm>
                <a:off x="643" y="2842"/>
                <a:ext cx="28" cy="24"/>
              </a:xfrm>
              <a:custGeom>
                <a:avLst/>
                <a:gdLst>
                  <a:gd name="T0" fmla="*/ 1 w 6"/>
                  <a:gd name="T1" fmla="*/ 0 h 5"/>
                  <a:gd name="T2" fmla="*/ 0 w 6"/>
                  <a:gd name="T3" fmla="*/ 0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0"/>
                    </a:cubicBezTo>
                    <a:cubicBezTo>
                      <a:pt x="2" y="1"/>
                      <a:pt x="3" y="5"/>
                      <a:pt x="5" y="5"/>
                    </a:cubicBezTo>
                    <a:cubicBezTo>
                      <a:pt x="6" y="5"/>
                      <a:pt x="6" y="5"/>
                      <a:pt x="6" y="5"/>
                    </a:cubicBezTo>
                    <a:cubicBezTo>
                      <a:pt x="4"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35"/>
              <p:cNvSpPr/>
              <p:nvPr/>
            </p:nvSpPr>
            <p:spPr bwMode="auto">
              <a:xfrm>
                <a:off x="818" y="2954"/>
                <a:ext cx="46" cy="42"/>
              </a:xfrm>
              <a:custGeom>
                <a:avLst/>
                <a:gdLst>
                  <a:gd name="T0" fmla="*/ 1 w 10"/>
                  <a:gd name="T1" fmla="*/ 0 h 9"/>
                  <a:gd name="T2" fmla="*/ 0 w 10"/>
                  <a:gd name="T3" fmla="*/ 0 h 9"/>
                  <a:gd name="T4" fmla="*/ 10 w 10"/>
                  <a:gd name="T5" fmla="*/ 9 h 9"/>
                  <a:gd name="T6" fmla="*/ 10 w 10"/>
                  <a:gd name="T7" fmla="*/ 9 h 9"/>
                  <a:gd name="T8" fmla="*/ 1 w 10"/>
                  <a:gd name="T9" fmla="*/ 0 h 9"/>
                </a:gdLst>
                <a:ahLst/>
                <a:cxnLst>
                  <a:cxn ang="0">
                    <a:pos x="T0" y="T1"/>
                  </a:cxn>
                  <a:cxn ang="0">
                    <a:pos x="T2" y="T3"/>
                  </a:cxn>
                  <a:cxn ang="0">
                    <a:pos x="T4" y="T5"/>
                  </a:cxn>
                  <a:cxn ang="0">
                    <a:pos x="T6" y="T7"/>
                  </a:cxn>
                  <a:cxn ang="0">
                    <a:pos x="T8" y="T9"/>
                  </a:cxn>
                </a:cxnLst>
                <a:rect l="0" t="0" r="r" b="b"/>
                <a:pathLst>
                  <a:path w="10" h="9">
                    <a:moveTo>
                      <a:pt x="1" y="0"/>
                    </a:moveTo>
                    <a:cubicBezTo>
                      <a:pt x="0" y="0"/>
                      <a:pt x="0" y="0"/>
                      <a:pt x="0" y="0"/>
                    </a:cubicBezTo>
                    <a:cubicBezTo>
                      <a:pt x="3" y="3"/>
                      <a:pt x="7" y="9"/>
                      <a:pt x="10" y="9"/>
                    </a:cubicBezTo>
                    <a:cubicBezTo>
                      <a:pt x="10" y="9"/>
                      <a:pt x="10" y="9"/>
                      <a:pt x="10" y="9"/>
                    </a:cubicBezTo>
                    <a:cubicBezTo>
                      <a:pt x="7" y="7"/>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36"/>
              <p:cNvSpPr/>
              <p:nvPr/>
            </p:nvSpPr>
            <p:spPr bwMode="auto">
              <a:xfrm>
                <a:off x="745" y="2884"/>
                <a:ext cx="36" cy="33"/>
              </a:xfrm>
              <a:custGeom>
                <a:avLst/>
                <a:gdLst>
                  <a:gd name="T0" fmla="*/ 1 w 8"/>
                  <a:gd name="T1" fmla="*/ 0 h 7"/>
                  <a:gd name="T2" fmla="*/ 0 w 8"/>
                  <a:gd name="T3" fmla="*/ 0 h 7"/>
                  <a:gd name="T4" fmla="*/ 8 w 8"/>
                  <a:gd name="T5" fmla="*/ 7 h 7"/>
                  <a:gd name="T6" fmla="*/ 8 w 8"/>
                  <a:gd name="T7" fmla="*/ 6 h 7"/>
                  <a:gd name="T8" fmla="*/ 1 w 8"/>
                  <a:gd name="T9" fmla="*/ 0 h 7"/>
                </a:gdLst>
                <a:ahLst/>
                <a:cxnLst>
                  <a:cxn ang="0">
                    <a:pos x="T0" y="T1"/>
                  </a:cxn>
                  <a:cxn ang="0">
                    <a:pos x="T2" y="T3"/>
                  </a:cxn>
                  <a:cxn ang="0">
                    <a:pos x="T4" y="T5"/>
                  </a:cxn>
                  <a:cxn ang="0">
                    <a:pos x="T6" y="T7"/>
                  </a:cxn>
                  <a:cxn ang="0">
                    <a:pos x="T8" y="T9"/>
                  </a:cxn>
                </a:cxnLst>
                <a:rect l="0" t="0" r="r" b="b"/>
                <a:pathLst>
                  <a:path w="8" h="7">
                    <a:moveTo>
                      <a:pt x="1" y="0"/>
                    </a:moveTo>
                    <a:cubicBezTo>
                      <a:pt x="1" y="0"/>
                      <a:pt x="0" y="0"/>
                      <a:pt x="0" y="0"/>
                    </a:cubicBezTo>
                    <a:cubicBezTo>
                      <a:pt x="3" y="1"/>
                      <a:pt x="5" y="7"/>
                      <a:pt x="8" y="7"/>
                    </a:cubicBezTo>
                    <a:cubicBezTo>
                      <a:pt x="8" y="7"/>
                      <a:pt x="8" y="6"/>
                      <a:pt x="8"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37"/>
              <p:cNvSpPr/>
              <p:nvPr/>
            </p:nvSpPr>
            <p:spPr bwMode="auto">
              <a:xfrm>
                <a:off x="864" y="2908"/>
                <a:ext cx="47" cy="37"/>
              </a:xfrm>
              <a:custGeom>
                <a:avLst/>
                <a:gdLst>
                  <a:gd name="T0" fmla="*/ 0 w 10"/>
                  <a:gd name="T1" fmla="*/ 0 h 8"/>
                  <a:gd name="T2" fmla="*/ 10 w 10"/>
                  <a:gd name="T3" fmla="*/ 8 h 8"/>
                  <a:gd name="T4" fmla="*/ 10 w 10"/>
                  <a:gd name="T5" fmla="*/ 8 h 8"/>
                  <a:gd name="T6" fmla="*/ 0 w 10"/>
                  <a:gd name="T7" fmla="*/ 0 h 8"/>
                </a:gdLst>
                <a:ahLst/>
                <a:cxnLst>
                  <a:cxn ang="0">
                    <a:pos x="T0" y="T1"/>
                  </a:cxn>
                  <a:cxn ang="0">
                    <a:pos x="T2" y="T3"/>
                  </a:cxn>
                  <a:cxn ang="0">
                    <a:pos x="T4" y="T5"/>
                  </a:cxn>
                  <a:cxn ang="0">
                    <a:pos x="T6" y="T7"/>
                  </a:cxn>
                </a:cxnLst>
                <a:rect l="0" t="0" r="r" b="b"/>
                <a:pathLst>
                  <a:path w="10" h="8">
                    <a:moveTo>
                      <a:pt x="0" y="0"/>
                    </a:moveTo>
                    <a:cubicBezTo>
                      <a:pt x="3" y="2"/>
                      <a:pt x="7" y="8"/>
                      <a:pt x="10" y="8"/>
                    </a:cubicBezTo>
                    <a:cubicBezTo>
                      <a:pt x="10" y="8"/>
                      <a:pt x="10" y="8"/>
                      <a:pt x="10" y="8"/>
                    </a:cubicBezTo>
                    <a:cubicBezTo>
                      <a:pt x="6" y="4"/>
                      <a:pt x="5" y="1"/>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38"/>
              <p:cNvSpPr/>
              <p:nvPr/>
            </p:nvSpPr>
            <p:spPr bwMode="auto">
              <a:xfrm>
                <a:off x="791" y="2833"/>
                <a:ext cx="32" cy="23"/>
              </a:xfrm>
              <a:custGeom>
                <a:avLst/>
                <a:gdLst>
                  <a:gd name="T0" fmla="*/ 1 w 7"/>
                  <a:gd name="T1" fmla="*/ 0 h 5"/>
                  <a:gd name="T2" fmla="*/ 0 w 7"/>
                  <a:gd name="T3" fmla="*/ 1 h 5"/>
                  <a:gd name="T4" fmla="*/ 5 w 7"/>
                  <a:gd name="T5" fmla="*/ 5 h 5"/>
                  <a:gd name="T6" fmla="*/ 7 w 7"/>
                  <a:gd name="T7" fmla="*/ 3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1"/>
                      <a:pt x="0" y="1"/>
                    </a:cubicBezTo>
                    <a:cubicBezTo>
                      <a:pt x="2" y="2"/>
                      <a:pt x="3" y="5"/>
                      <a:pt x="5" y="5"/>
                    </a:cubicBezTo>
                    <a:cubicBezTo>
                      <a:pt x="5" y="5"/>
                      <a:pt x="6" y="4"/>
                      <a:pt x="7" y="3"/>
                    </a:cubicBezTo>
                    <a:cubicBezTo>
                      <a:pt x="5" y="1"/>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39"/>
              <p:cNvSpPr/>
              <p:nvPr/>
            </p:nvSpPr>
            <p:spPr bwMode="auto">
              <a:xfrm>
                <a:off x="957" y="2987"/>
                <a:ext cx="23" cy="23"/>
              </a:xfrm>
              <a:custGeom>
                <a:avLst/>
                <a:gdLst>
                  <a:gd name="T0" fmla="*/ 1 w 5"/>
                  <a:gd name="T1" fmla="*/ 0 h 5"/>
                  <a:gd name="T2" fmla="*/ 0 w 5"/>
                  <a:gd name="T3" fmla="*/ 0 h 5"/>
                  <a:gd name="T4" fmla="*/ 4 w 5"/>
                  <a:gd name="T5" fmla="*/ 5 h 5"/>
                  <a:gd name="T6" fmla="*/ 5 w 5"/>
                  <a:gd name="T7" fmla="*/ 4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0" y="0"/>
                      <a:pt x="0" y="0"/>
                      <a:pt x="0" y="0"/>
                    </a:cubicBezTo>
                    <a:cubicBezTo>
                      <a:pt x="1" y="1"/>
                      <a:pt x="3" y="5"/>
                      <a:pt x="4" y="5"/>
                    </a:cubicBezTo>
                    <a:cubicBezTo>
                      <a:pt x="5" y="5"/>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40"/>
              <p:cNvSpPr/>
              <p:nvPr/>
            </p:nvSpPr>
            <p:spPr bwMode="auto">
              <a:xfrm>
                <a:off x="980" y="2917"/>
                <a:ext cx="69" cy="51"/>
              </a:xfrm>
              <a:custGeom>
                <a:avLst/>
                <a:gdLst>
                  <a:gd name="T0" fmla="*/ 3 w 15"/>
                  <a:gd name="T1" fmla="*/ 0 h 11"/>
                  <a:gd name="T2" fmla="*/ 15 w 15"/>
                  <a:gd name="T3" fmla="*/ 11 h 11"/>
                  <a:gd name="T4" fmla="*/ 3 w 15"/>
                  <a:gd name="T5" fmla="*/ 0 h 11"/>
                </a:gdLst>
                <a:ahLst/>
                <a:cxnLst>
                  <a:cxn ang="0">
                    <a:pos x="T0" y="T1"/>
                  </a:cxn>
                  <a:cxn ang="0">
                    <a:pos x="T2" y="T3"/>
                  </a:cxn>
                  <a:cxn ang="0">
                    <a:pos x="T4" y="T5"/>
                  </a:cxn>
                </a:cxnLst>
                <a:rect l="0" t="0" r="r" b="b"/>
                <a:pathLst>
                  <a:path w="15" h="11">
                    <a:moveTo>
                      <a:pt x="3" y="0"/>
                    </a:moveTo>
                    <a:cubicBezTo>
                      <a:pt x="0" y="5"/>
                      <a:pt x="10" y="10"/>
                      <a:pt x="15" y="11"/>
                    </a:cubicBezTo>
                    <a:cubicBezTo>
                      <a:pt x="11" y="6"/>
                      <a:pt x="8" y="5"/>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41"/>
              <p:cNvSpPr/>
              <p:nvPr/>
            </p:nvSpPr>
            <p:spPr bwMode="auto">
              <a:xfrm>
                <a:off x="915" y="2847"/>
                <a:ext cx="69" cy="61"/>
              </a:xfrm>
              <a:custGeom>
                <a:avLst/>
                <a:gdLst>
                  <a:gd name="T0" fmla="*/ 2 w 15"/>
                  <a:gd name="T1" fmla="*/ 0 h 13"/>
                  <a:gd name="T2" fmla="*/ 0 w 15"/>
                  <a:gd name="T3" fmla="*/ 0 h 13"/>
                  <a:gd name="T4" fmla="*/ 15 w 15"/>
                  <a:gd name="T5" fmla="*/ 13 h 13"/>
                  <a:gd name="T6" fmla="*/ 15 w 15"/>
                  <a:gd name="T7" fmla="*/ 13 h 13"/>
                  <a:gd name="T8" fmla="*/ 2 w 15"/>
                  <a:gd name="T9" fmla="*/ 0 h 13"/>
                </a:gdLst>
                <a:ahLst/>
                <a:cxnLst>
                  <a:cxn ang="0">
                    <a:pos x="T0" y="T1"/>
                  </a:cxn>
                  <a:cxn ang="0">
                    <a:pos x="T2" y="T3"/>
                  </a:cxn>
                  <a:cxn ang="0">
                    <a:pos x="T4" y="T5"/>
                  </a:cxn>
                  <a:cxn ang="0">
                    <a:pos x="T6" y="T7"/>
                  </a:cxn>
                  <a:cxn ang="0">
                    <a:pos x="T8" y="T9"/>
                  </a:cxn>
                </a:cxnLst>
                <a:rect l="0" t="0" r="r" b="b"/>
                <a:pathLst>
                  <a:path w="15" h="13">
                    <a:moveTo>
                      <a:pt x="2" y="0"/>
                    </a:moveTo>
                    <a:cubicBezTo>
                      <a:pt x="1" y="0"/>
                      <a:pt x="0" y="0"/>
                      <a:pt x="0" y="0"/>
                    </a:cubicBezTo>
                    <a:cubicBezTo>
                      <a:pt x="4" y="5"/>
                      <a:pt x="9" y="13"/>
                      <a:pt x="15" y="13"/>
                    </a:cubicBezTo>
                    <a:cubicBezTo>
                      <a:pt x="15" y="13"/>
                      <a:pt x="15" y="13"/>
                      <a:pt x="15" y="13"/>
                    </a:cubicBezTo>
                    <a:cubicBezTo>
                      <a:pt x="10" y="12"/>
                      <a:pt x="8"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42"/>
              <p:cNvSpPr/>
              <p:nvPr/>
            </p:nvSpPr>
            <p:spPr bwMode="auto">
              <a:xfrm>
                <a:off x="1049" y="2908"/>
                <a:ext cx="97" cy="84"/>
              </a:xfrm>
              <a:custGeom>
                <a:avLst/>
                <a:gdLst>
                  <a:gd name="T0" fmla="*/ 1 w 21"/>
                  <a:gd name="T1" fmla="*/ 0 h 18"/>
                  <a:gd name="T2" fmla="*/ 0 w 21"/>
                  <a:gd name="T3" fmla="*/ 0 h 18"/>
                  <a:gd name="T4" fmla="*/ 21 w 21"/>
                  <a:gd name="T5" fmla="*/ 18 h 18"/>
                  <a:gd name="T6" fmla="*/ 1 w 21"/>
                  <a:gd name="T7" fmla="*/ 0 h 18"/>
                </a:gdLst>
                <a:ahLst/>
                <a:cxnLst>
                  <a:cxn ang="0">
                    <a:pos x="T0" y="T1"/>
                  </a:cxn>
                  <a:cxn ang="0">
                    <a:pos x="T2" y="T3"/>
                  </a:cxn>
                  <a:cxn ang="0">
                    <a:pos x="T4" y="T5"/>
                  </a:cxn>
                  <a:cxn ang="0">
                    <a:pos x="T6" y="T7"/>
                  </a:cxn>
                </a:cxnLst>
                <a:rect l="0" t="0" r="r" b="b"/>
                <a:pathLst>
                  <a:path w="21" h="18">
                    <a:moveTo>
                      <a:pt x="1" y="0"/>
                    </a:moveTo>
                    <a:cubicBezTo>
                      <a:pt x="1" y="0"/>
                      <a:pt x="0" y="0"/>
                      <a:pt x="0" y="0"/>
                    </a:cubicBezTo>
                    <a:cubicBezTo>
                      <a:pt x="9" y="6"/>
                      <a:pt x="14" y="15"/>
                      <a:pt x="21" y="18"/>
                    </a:cubicBezTo>
                    <a:cubicBezTo>
                      <a:pt x="18" y="12"/>
                      <a:pt x="8"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43"/>
              <p:cNvSpPr/>
              <p:nvPr/>
            </p:nvSpPr>
            <p:spPr bwMode="auto">
              <a:xfrm>
                <a:off x="1076" y="2842"/>
                <a:ext cx="33" cy="24"/>
              </a:xfrm>
              <a:custGeom>
                <a:avLst/>
                <a:gdLst>
                  <a:gd name="T0" fmla="*/ 0 w 7"/>
                  <a:gd name="T1" fmla="*/ 0 h 5"/>
                  <a:gd name="T2" fmla="*/ 5 w 7"/>
                  <a:gd name="T3" fmla="*/ 5 h 5"/>
                  <a:gd name="T4" fmla="*/ 0 w 7"/>
                  <a:gd name="T5" fmla="*/ 0 h 5"/>
                </a:gdLst>
                <a:ahLst/>
                <a:cxnLst>
                  <a:cxn ang="0">
                    <a:pos x="T0" y="T1"/>
                  </a:cxn>
                  <a:cxn ang="0">
                    <a:pos x="T2" y="T3"/>
                  </a:cxn>
                  <a:cxn ang="0">
                    <a:pos x="T4" y="T5"/>
                  </a:cxn>
                </a:cxnLst>
                <a:rect l="0" t="0" r="r" b="b"/>
                <a:pathLst>
                  <a:path w="7" h="5">
                    <a:moveTo>
                      <a:pt x="0" y="0"/>
                    </a:moveTo>
                    <a:cubicBezTo>
                      <a:pt x="3" y="4"/>
                      <a:pt x="5" y="5"/>
                      <a:pt x="5" y="5"/>
                    </a:cubicBezTo>
                    <a:cubicBezTo>
                      <a:pt x="7" y="5"/>
                      <a:pt x="5"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44"/>
              <p:cNvSpPr/>
              <p:nvPr/>
            </p:nvSpPr>
            <p:spPr bwMode="auto">
              <a:xfrm>
                <a:off x="970" y="2679"/>
                <a:ext cx="88" cy="89"/>
              </a:xfrm>
              <a:custGeom>
                <a:avLst/>
                <a:gdLst>
                  <a:gd name="T0" fmla="*/ 2 w 19"/>
                  <a:gd name="T1" fmla="*/ 0 h 19"/>
                  <a:gd name="T2" fmla="*/ 1 w 19"/>
                  <a:gd name="T3" fmla="*/ 0 h 19"/>
                  <a:gd name="T4" fmla="*/ 3 w 19"/>
                  <a:gd name="T5" fmla="*/ 7 h 19"/>
                  <a:gd name="T6" fmla="*/ 0 w 19"/>
                  <a:gd name="T7" fmla="*/ 6 h 19"/>
                  <a:gd name="T8" fmla="*/ 15 w 19"/>
                  <a:gd name="T9" fmla="*/ 19 h 19"/>
                  <a:gd name="T10" fmla="*/ 7 w 19"/>
                  <a:gd name="T11" fmla="*/ 9 h 19"/>
                  <a:gd name="T12" fmla="*/ 10 w 19"/>
                  <a:gd name="T13" fmla="*/ 6 h 19"/>
                  <a:gd name="T14" fmla="*/ 2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2" y="0"/>
                    </a:moveTo>
                    <a:cubicBezTo>
                      <a:pt x="2" y="0"/>
                      <a:pt x="1" y="0"/>
                      <a:pt x="1" y="0"/>
                    </a:cubicBezTo>
                    <a:cubicBezTo>
                      <a:pt x="5" y="3"/>
                      <a:pt x="6" y="7"/>
                      <a:pt x="3" y="7"/>
                    </a:cubicBezTo>
                    <a:cubicBezTo>
                      <a:pt x="3" y="7"/>
                      <a:pt x="2" y="7"/>
                      <a:pt x="0" y="6"/>
                    </a:cubicBezTo>
                    <a:cubicBezTo>
                      <a:pt x="5" y="10"/>
                      <a:pt x="10" y="18"/>
                      <a:pt x="15" y="19"/>
                    </a:cubicBezTo>
                    <a:cubicBezTo>
                      <a:pt x="19" y="15"/>
                      <a:pt x="9" y="10"/>
                      <a:pt x="7" y="9"/>
                    </a:cubicBezTo>
                    <a:cubicBezTo>
                      <a:pt x="8" y="8"/>
                      <a:pt x="9" y="7"/>
                      <a:pt x="10" y="6"/>
                    </a:cubicBezTo>
                    <a:cubicBezTo>
                      <a:pt x="7" y="5"/>
                      <a:pt x="5"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45"/>
              <p:cNvSpPr/>
              <p:nvPr/>
            </p:nvSpPr>
            <p:spPr bwMode="auto">
              <a:xfrm>
                <a:off x="-67" y="1668"/>
                <a:ext cx="33" cy="14"/>
              </a:xfrm>
              <a:custGeom>
                <a:avLst/>
                <a:gdLst>
                  <a:gd name="T0" fmla="*/ 2 w 7"/>
                  <a:gd name="T1" fmla="*/ 0 h 3"/>
                  <a:gd name="T2" fmla="*/ 7 w 7"/>
                  <a:gd name="T3" fmla="*/ 3 h 3"/>
                  <a:gd name="T4" fmla="*/ 2 w 7"/>
                  <a:gd name="T5" fmla="*/ 0 h 3"/>
                </a:gdLst>
                <a:ahLst/>
                <a:cxnLst>
                  <a:cxn ang="0">
                    <a:pos x="T0" y="T1"/>
                  </a:cxn>
                  <a:cxn ang="0">
                    <a:pos x="T2" y="T3"/>
                  </a:cxn>
                  <a:cxn ang="0">
                    <a:pos x="T4" y="T5"/>
                  </a:cxn>
                </a:cxnLst>
                <a:rect l="0" t="0" r="r" b="b"/>
                <a:pathLst>
                  <a:path w="7" h="3">
                    <a:moveTo>
                      <a:pt x="2" y="0"/>
                    </a:moveTo>
                    <a:cubicBezTo>
                      <a:pt x="0" y="0"/>
                      <a:pt x="0" y="3"/>
                      <a:pt x="7" y="3"/>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46"/>
              <p:cNvSpPr/>
              <p:nvPr/>
            </p:nvSpPr>
            <p:spPr bwMode="auto">
              <a:xfrm>
                <a:off x="1021" y="2716"/>
                <a:ext cx="28" cy="19"/>
              </a:xfrm>
              <a:custGeom>
                <a:avLst/>
                <a:gdLst>
                  <a:gd name="T0" fmla="*/ 1 w 6"/>
                  <a:gd name="T1" fmla="*/ 0 h 4"/>
                  <a:gd name="T2" fmla="*/ 0 w 6"/>
                  <a:gd name="T3" fmla="*/ 1 h 4"/>
                  <a:gd name="T4" fmla="*/ 5 w 6"/>
                  <a:gd name="T5" fmla="*/ 4 h 4"/>
                  <a:gd name="T6" fmla="*/ 6 w 6"/>
                  <a:gd name="T7" fmla="*/ 3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0" y="0"/>
                      <a:pt x="0" y="1"/>
                    </a:cubicBezTo>
                    <a:cubicBezTo>
                      <a:pt x="1" y="2"/>
                      <a:pt x="3" y="4"/>
                      <a:pt x="5" y="4"/>
                    </a:cubicBezTo>
                    <a:cubicBezTo>
                      <a:pt x="6" y="4"/>
                      <a:pt x="6" y="4"/>
                      <a:pt x="6" y="3"/>
                    </a:cubicBezTo>
                    <a:cubicBezTo>
                      <a:pt x="4" y="2"/>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47"/>
              <p:cNvSpPr/>
              <p:nvPr/>
            </p:nvSpPr>
            <p:spPr bwMode="auto">
              <a:xfrm>
                <a:off x="3229" y="4875"/>
                <a:ext cx="148" cy="130"/>
              </a:xfrm>
              <a:custGeom>
                <a:avLst/>
                <a:gdLst>
                  <a:gd name="T0" fmla="*/ 0 w 32"/>
                  <a:gd name="T1" fmla="*/ 0 h 28"/>
                  <a:gd name="T2" fmla="*/ 32 w 32"/>
                  <a:gd name="T3" fmla="*/ 28 h 28"/>
                  <a:gd name="T4" fmla="*/ 0 w 32"/>
                  <a:gd name="T5" fmla="*/ 0 h 28"/>
                </a:gdLst>
                <a:ahLst/>
                <a:cxnLst>
                  <a:cxn ang="0">
                    <a:pos x="T0" y="T1"/>
                  </a:cxn>
                  <a:cxn ang="0">
                    <a:pos x="T2" y="T3"/>
                  </a:cxn>
                  <a:cxn ang="0">
                    <a:pos x="T4" y="T5"/>
                  </a:cxn>
                </a:cxnLst>
                <a:rect l="0" t="0" r="r" b="b"/>
                <a:pathLst>
                  <a:path w="32" h="28">
                    <a:moveTo>
                      <a:pt x="0" y="0"/>
                    </a:moveTo>
                    <a:cubicBezTo>
                      <a:pt x="11" y="11"/>
                      <a:pt x="22" y="22"/>
                      <a:pt x="32" y="28"/>
                    </a:cubicBezTo>
                    <a:cubicBezTo>
                      <a:pt x="25" y="20"/>
                      <a:pt x="11" y="4"/>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48"/>
              <p:cNvSpPr/>
              <p:nvPr/>
            </p:nvSpPr>
            <p:spPr bwMode="auto">
              <a:xfrm>
                <a:off x="3165" y="4814"/>
                <a:ext cx="46" cy="33"/>
              </a:xfrm>
              <a:custGeom>
                <a:avLst/>
                <a:gdLst>
                  <a:gd name="T0" fmla="*/ 1 w 10"/>
                  <a:gd name="T1" fmla="*/ 0 h 7"/>
                  <a:gd name="T2" fmla="*/ 0 w 10"/>
                  <a:gd name="T3" fmla="*/ 0 h 7"/>
                  <a:gd name="T4" fmla="*/ 9 w 10"/>
                  <a:gd name="T5" fmla="*/ 7 h 7"/>
                  <a:gd name="T6" fmla="*/ 10 w 10"/>
                  <a:gd name="T7" fmla="*/ 7 h 7"/>
                  <a:gd name="T8" fmla="*/ 1 w 10"/>
                  <a:gd name="T9" fmla="*/ 0 h 7"/>
                </a:gdLst>
                <a:ahLst/>
                <a:cxnLst>
                  <a:cxn ang="0">
                    <a:pos x="T0" y="T1"/>
                  </a:cxn>
                  <a:cxn ang="0">
                    <a:pos x="T2" y="T3"/>
                  </a:cxn>
                  <a:cxn ang="0">
                    <a:pos x="T4" y="T5"/>
                  </a:cxn>
                  <a:cxn ang="0">
                    <a:pos x="T6" y="T7"/>
                  </a:cxn>
                  <a:cxn ang="0">
                    <a:pos x="T8" y="T9"/>
                  </a:cxn>
                </a:cxnLst>
                <a:rect l="0" t="0" r="r" b="b"/>
                <a:pathLst>
                  <a:path w="10" h="7">
                    <a:moveTo>
                      <a:pt x="1" y="0"/>
                    </a:moveTo>
                    <a:cubicBezTo>
                      <a:pt x="1" y="0"/>
                      <a:pt x="1" y="0"/>
                      <a:pt x="0" y="0"/>
                    </a:cubicBezTo>
                    <a:cubicBezTo>
                      <a:pt x="3" y="1"/>
                      <a:pt x="6" y="7"/>
                      <a:pt x="9" y="7"/>
                    </a:cubicBezTo>
                    <a:cubicBezTo>
                      <a:pt x="9" y="7"/>
                      <a:pt x="10" y="7"/>
                      <a:pt x="10" y="7"/>
                    </a:cubicBezTo>
                    <a:cubicBezTo>
                      <a:pt x="7" y="5"/>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49"/>
              <p:cNvSpPr/>
              <p:nvPr/>
            </p:nvSpPr>
            <p:spPr bwMode="auto">
              <a:xfrm>
                <a:off x="929" y="2614"/>
                <a:ext cx="83" cy="42"/>
              </a:xfrm>
              <a:custGeom>
                <a:avLst/>
                <a:gdLst>
                  <a:gd name="T0" fmla="*/ 3 w 18"/>
                  <a:gd name="T1" fmla="*/ 0 h 9"/>
                  <a:gd name="T2" fmla="*/ 11 w 18"/>
                  <a:gd name="T3" fmla="*/ 9 h 9"/>
                  <a:gd name="T4" fmla="*/ 11 w 18"/>
                  <a:gd name="T5" fmla="*/ 9 h 9"/>
                  <a:gd name="T6" fmla="*/ 11 w 18"/>
                  <a:gd name="T7" fmla="*/ 6 h 9"/>
                  <a:gd name="T8" fmla="*/ 14 w 18"/>
                  <a:gd name="T9" fmla="*/ 8 h 9"/>
                  <a:gd name="T10" fmla="*/ 18 w 18"/>
                  <a:gd name="T11" fmla="*/ 9 h 9"/>
                  <a:gd name="T12" fmla="*/ 18 w 18"/>
                  <a:gd name="T13" fmla="*/ 9 h 9"/>
                  <a:gd name="T14" fmla="*/ 11 w 18"/>
                  <a:gd name="T15" fmla="*/ 2 h 9"/>
                  <a:gd name="T16" fmla="*/ 9 w 18"/>
                  <a:gd name="T17" fmla="*/ 3 h 9"/>
                  <a:gd name="T18" fmla="*/ 8 w 18"/>
                  <a:gd name="T19" fmla="*/ 2 h 9"/>
                  <a:gd name="T20" fmla="*/ 6 w 18"/>
                  <a:gd name="T21" fmla="*/ 1 h 9"/>
                  <a:gd name="T22" fmla="*/ 5 w 18"/>
                  <a:gd name="T23" fmla="*/ 2 h 9"/>
                  <a:gd name="T24" fmla="*/ 6 w 18"/>
                  <a:gd name="T25" fmla="*/ 4 h 9"/>
                  <a:gd name="T26" fmla="*/ 3 w 18"/>
                  <a:gd name="T2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9">
                    <a:moveTo>
                      <a:pt x="3" y="0"/>
                    </a:moveTo>
                    <a:cubicBezTo>
                      <a:pt x="0" y="2"/>
                      <a:pt x="8" y="9"/>
                      <a:pt x="11" y="9"/>
                    </a:cubicBezTo>
                    <a:cubicBezTo>
                      <a:pt x="11" y="9"/>
                      <a:pt x="11" y="9"/>
                      <a:pt x="11" y="9"/>
                    </a:cubicBezTo>
                    <a:cubicBezTo>
                      <a:pt x="10" y="7"/>
                      <a:pt x="10" y="6"/>
                      <a:pt x="11" y="6"/>
                    </a:cubicBezTo>
                    <a:cubicBezTo>
                      <a:pt x="11" y="6"/>
                      <a:pt x="13" y="7"/>
                      <a:pt x="14" y="8"/>
                    </a:cubicBezTo>
                    <a:cubicBezTo>
                      <a:pt x="16" y="8"/>
                      <a:pt x="17" y="9"/>
                      <a:pt x="18" y="9"/>
                    </a:cubicBezTo>
                    <a:cubicBezTo>
                      <a:pt x="18" y="9"/>
                      <a:pt x="18" y="9"/>
                      <a:pt x="18" y="9"/>
                    </a:cubicBezTo>
                    <a:cubicBezTo>
                      <a:pt x="16" y="7"/>
                      <a:pt x="13" y="4"/>
                      <a:pt x="11" y="2"/>
                    </a:cubicBezTo>
                    <a:cubicBezTo>
                      <a:pt x="10" y="3"/>
                      <a:pt x="10" y="3"/>
                      <a:pt x="9" y="3"/>
                    </a:cubicBezTo>
                    <a:cubicBezTo>
                      <a:pt x="9" y="3"/>
                      <a:pt x="8" y="3"/>
                      <a:pt x="8" y="2"/>
                    </a:cubicBezTo>
                    <a:cubicBezTo>
                      <a:pt x="7" y="2"/>
                      <a:pt x="7" y="1"/>
                      <a:pt x="6" y="1"/>
                    </a:cubicBezTo>
                    <a:cubicBezTo>
                      <a:pt x="6" y="1"/>
                      <a:pt x="6" y="1"/>
                      <a:pt x="5" y="2"/>
                    </a:cubicBezTo>
                    <a:cubicBezTo>
                      <a:pt x="6" y="3"/>
                      <a:pt x="7" y="4"/>
                      <a:pt x="6" y="4"/>
                    </a:cubicBezTo>
                    <a:cubicBezTo>
                      <a:pt x="6" y="4"/>
                      <a:pt x="4" y="2"/>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50"/>
              <p:cNvSpPr/>
              <p:nvPr/>
            </p:nvSpPr>
            <p:spPr bwMode="auto">
              <a:xfrm>
                <a:off x="1035" y="2684"/>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0" y="0"/>
                      <a:pt x="0" y="0"/>
                    </a:cubicBezTo>
                    <a:cubicBezTo>
                      <a:pt x="2" y="1"/>
                      <a:pt x="3" y="5"/>
                      <a:pt x="5" y="5"/>
                    </a:cubicBezTo>
                    <a:cubicBezTo>
                      <a:pt x="5" y="5"/>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51"/>
              <p:cNvSpPr/>
              <p:nvPr/>
            </p:nvSpPr>
            <p:spPr bwMode="auto">
              <a:xfrm>
                <a:off x="2976" y="4558"/>
                <a:ext cx="55" cy="46"/>
              </a:xfrm>
              <a:custGeom>
                <a:avLst/>
                <a:gdLst>
                  <a:gd name="T0" fmla="*/ 1 w 12"/>
                  <a:gd name="T1" fmla="*/ 0 h 10"/>
                  <a:gd name="T2" fmla="*/ 0 w 12"/>
                  <a:gd name="T3" fmla="*/ 0 h 10"/>
                  <a:gd name="T4" fmla="*/ 11 w 12"/>
                  <a:gd name="T5" fmla="*/ 10 h 10"/>
                  <a:gd name="T6" fmla="*/ 12 w 12"/>
                  <a:gd name="T7" fmla="*/ 10 h 10"/>
                  <a:gd name="T8" fmla="*/ 1 w 12"/>
                  <a:gd name="T9" fmla="*/ 0 h 10"/>
                </a:gdLst>
                <a:ahLst/>
                <a:cxnLst>
                  <a:cxn ang="0">
                    <a:pos x="T0" y="T1"/>
                  </a:cxn>
                  <a:cxn ang="0">
                    <a:pos x="T2" y="T3"/>
                  </a:cxn>
                  <a:cxn ang="0">
                    <a:pos x="T4" y="T5"/>
                  </a:cxn>
                  <a:cxn ang="0">
                    <a:pos x="T6" y="T7"/>
                  </a:cxn>
                  <a:cxn ang="0">
                    <a:pos x="T8" y="T9"/>
                  </a:cxn>
                </a:cxnLst>
                <a:rect l="0" t="0" r="r" b="b"/>
                <a:pathLst>
                  <a:path w="12" h="10">
                    <a:moveTo>
                      <a:pt x="1" y="0"/>
                    </a:moveTo>
                    <a:cubicBezTo>
                      <a:pt x="1" y="0"/>
                      <a:pt x="0" y="0"/>
                      <a:pt x="0" y="0"/>
                    </a:cubicBezTo>
                    <a:cubicBezTo>
                      <a:pt x="1" y="4"/>
                      <a:pt x="9" y="10"/>
                      <a:pt x="11" y="10"/>
                    </a:cubicBezTo>
                    <a:cubicBezTo>
                      <a:pt x="12" y="10"/>
                      <a:pt x="12" y="10"/>
                      <a:pt x="12" y="10"/>
                    </a:cubicBezTo>
                    <a:cubicBezTo>
                      <a:pt x="7" y="6"/>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52"/>
              <p:cNvSpPr/>
              <p:nvPr/>
            </p:nvSpPr>
            <p:spPr bwMode="auto">
              <a:xfrm>
                <a:off x="1072" y="2651"/>
                <a:ext cx="28" cy="33"/>
              </a:xfrm>
              <a:custGeom>
                <a:avLst/>
                <a:gdLst>
                  <a:gd name="T0" fmla="*/ 2 w 6"/>
                  <a:gd name="T1" fmla="*/ 0 h 7"/>
                  <a:gd name="T2" fmla="*/ 0 w 6"/>
                  <a:gd name="T3" fmla="*/ 1 h 7"/>
                  <a:gd name="T4" fmla="*/ 5 w 6"/>
                  <a:gd name="T5" fmla="*/ 7 h 7"/>
                  <a:gd name="T6" fmla="*/ 6 w 6"/>
                  <a:gd name="T7" fmla="*/ 4 h 7"/>
                  <a:gd name="T8" fmla="*/ 5 w 6"/>
                  <a:gd name="T9" fmla="*/ 5 h 7"/>
                  <a:gd name="T10" fmla="*/ 4 w 6"/>
                  <a:gd name="T11" fmla="*/ 3 h 7"/>
                  <a:gd name="T12" fmla="*/ 2 w 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2" y="0"/>
                    </a:moveTo>
                    <a:cubicBezTo>
                      <a:pt x="1" y="0"/>
                      <a:pt x="1" y="0"/>
                      <a:pt x="0" y="1"/>
                    </a:cubicBezTo>
                    <a:cubicBezTo>
                      <a:pt x="0" y="3"/>
                      <a:pt x="3" y="7"/>
                      <a:pt x="5" y="7"/>
                    </a:cubicBezTo>
                    <a:cubicBezTo>
                      <a:pt x="5" y="7"/>
                      <a:pt x="6" y="6"/>
                      <a:pt x="6" y="4"/>
                    </a:cubicBezTo>
                    <a:cubicBezTo>
                      <a:pt x="6" y="5"/>
                      <a:pt x="5" y="5"/>
                      <a:pt x="5" y="5"/>
                    </a:cubicBezTo>
                    <a:cubicBezTo>
                      <a:pt x="5" y="5"/>
                      <a:pt x="4" y="4"/>
                      <a:pt x="4" y="3"/>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53"/>
              <p:cNvSpPr/>
              <p:nvPr/>
            </p:nvSpPr>
            <p:spPr bwMode="auto">
              <a:xfrm>
                <a:off x="1155" y="2740"/>
                <a:ext cx="23" cy="18"/>
              </a:xfrm>
              <a:custGeom>
                <a:avLst/>
                <a:gdLst>
                  <a:gd name="T0" fmla="*/ 3 w 5"/>
                  <a:gd name="T1" fmla="*/ 0 h 4"/>
                  <a:gd name="T2" fmla="*/ 4 w 5"/>
                  <a:gd name="T3" fmla="*/ 4 h 4"/>
                  <a:gd name="T4" fmla="*/ 5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cubicBezTo>
                      <a:pt x="0" y="1"/>
                      <a:pt x="2" y="4"/>
                      <a:pt x="4" y="4"/>
                    </a:cubicBezTo>
                    <a:cubicBezTo>
                      <a:pt x="4" y="4"/>
                      <a:pt x="5" y="4"/>
                      <a:pt x="5" y="4"/>
                    </a:cubicBezTo>
                    <a:cubicBezTo>
                      <a:pt x="4" y="3"/>
                      <a:pt x="4" y="2"/>
                      <a:pt x="5" y="2"/>
                    </a:cubicBezTo>
                    <a:cubicBezTo>
                      <a:pt x="4" y="1"/>
                      <a:pt x="4"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54"/>
              <p:cNvSpPr/>
              <p:nvPr/>
            </p:nvSpPr>
            <p:spPr bwMode="auto">
              <a:xfrm>
                <a:off x="1242" y="2805"/>
                <a:ext cx="42" cy="37"/>
              </a:xfrm>
              <a:custGeom>
                <a:avLst/>
                <a:gdLst>
                  <a:gd name="T0" fmla="*/ 0 w 9"/>
                  <a:gd name="T1" fmla="*/ 0 h 8"/>
                  <a:gd name="T2" fmla="*/ 0 w 9"/>
                  <a:gd name="T3" fmla="*/ 0 h 8"/>
                  <a:gd name="T4" fmla="*/ 6 w 9"/>
                  <a:gd name="T5" fmla="*/ 8 h 8"/>
                  <a:gd name="T6" fmla="*/ 7 w 9"/>
                  <a:gd name="T7" fmla="*/ 8 h 8"/>
                  <a:gd name="T8" fmla="*/ 9 w 9"/>
                  <a:gd name="T9" fmla="*/ 5 h 8"/>
                  <a:gd name="T10" fmla="*/ 0 w 9"/>
                  <a:gd name="T11" fmla="*/ 0 h 8"/>
                </a:gdLst>
                <a:ahLst/>
                <a:cxnLst>
                  <a:cxn ang="0">
                    <a:pos x="T0" y="T1"/>
                  </a:cxn>
                  <a:cxn ang="0">
                    <a:pos x="T2" y="T3"/>
                  </a:cxn>
                  <a:cxn ang="0">
                    <a:pos x="T4" y="T5"/>
                  </a:cxn>
                  <a:cxn ang="0">
                    <a:pos x="T6" y="T7"/>
                  </a:cxn>
                  <a:cxn ang="0">
                    <a:pos x="T8" y="T9"/>
                  </a:cxn>
                  <a:cxn ang="0">
                    <a:pos x="T10" y="T11"/>
                  </a:cxn>
                </a:cxnLst>
                <a:rect l="0" t="0" r="r" b="b"/>
                <a:pathLst>
                  <a:path w="9" h="8">
                    <a:moveTo>
                      <a:pt x="0" y="0"/>
                    </a:moveTo>
                    <a:cubicBezTo>
                      <a:pt x="0" y="0"/>
                      <a:pt x="0" y="0"/>
                      <a:pt x="0" y="0"/>
                    </a:cubicBezTo>
                    <a:cubicBezTo>
                      <a:pt x="6" y="2"/>
                      <a:pt x="3" y="8"/>
                      <a:pt x="6" y="8"/>
                    </a:cubicBezTo>
                    <a:cubicBezTo>
                      <a:pt x="6" y="8"/>
                      <a:pt x="6" y="8"/>
                      <a:pt x="7" y="8"/>
                    </a:cubicBezTo>
                    <a:cubicBezTo>
                      <a:pt x="5" y="6"/>
                      <a:pt x="8" y="7"/>
                      <a:pt x="9" y="5"/>
                    </a:cubicBezTo>
                    <a:cubicBezTo>
                      <a:pt x="6" y="2"/>
                      <a:pt x="3"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55"/>
              <p:cNvSpPr/>
              <p:nvPr/>
            </p:nvSpPr>
            <p:spPr bwMode="auto">
              <a:xfrm>
                <a:off x="1141" y="2712"/>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3" y="5"/>
                      <a:pt x="5" y="5"/>
                    </a:cubicBezTo>
                    <a:cubicBezTo>
                      <a:pt x="5" y="5"/>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56"/>
              <p:cNvSpPr/>
              <p:nvPr/>
            </p:nvSpPr>
            <p:spPr bwMode="auto">
              <a:xfrm>
                <a:off x="3639" y="4945"/>
                <a:ext cx="28" cy="23"/>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2" y="1"/>
                      <a:pt x="4" y="5"/>
                      <a:pt x="5" y="5"/>
                    </a:cubicBezTo>
                    <a:cubicBezTo>
                      <a:pt x="5" y="5"/>
                      <a:pt x="6" y="4"/>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57"/>
              <p:cNvSpPr/>
              <p:nvPr/>
            </p:nvSpPr>
            <p:spPr bwMode="auto">
              <a:xfrm>
                <a:off x="3865" y="4777"/>
                <a:ext cx="19" cy="14"/>
              </a:xfrm>
              <a:custGeom>
                <a:avLst/>
                <a:gdLst>
                  <a:gd name="T0" fmla="*/ 1 w 4"/>
                  <a:gd name="T1" fmla="*/ 0 h 3"/>
                  <a:gd name="T2" fmla="*/ 0 w 4"/>
                  <a:gd name="T3" fmla="*/ 0 h 3"/>
                  <a:gd name="T4" fmla="*/ 3 w 4"/>
                  <a:gd name="T5" fmla="*/ 3 h 3"/>
                  <a:gd name="T6" fmla="*/ 3 w 4"/>
                  <a:gd name="T7" fmla="*/ 1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0"/>
                      <a:pt x="0" y="0"/>
                    </a:cubicBezTo>
                    <a:cubicBezTo>
                      <a:pt x="1" y="2"/>
                      <a:pt x="2" y="3"/>
                      <a:pt x="3" y="3"/>
                    </a:cubicBezTo>
                    <a:cubicBezTo>
                      <a:pt x="4" y="3"/>
                      <a:pt x="4"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Rectangle 158"/>
              <p:cNvSpPr>
                <a:spLocks noChangeArrowheads="1"/>
              </p:cNvSpPr>
              <p:nvPr/>
            </p:nvSpPr>
            <p:spPr bwMode="auto">
              <a:xfrm>
                <a:off x="-7" y="1663"/>
                <a:ext cx="1" cy="1"/>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1" name="Freeform 159"/>
              <p:cNvSpPr/>
              <p:nvPr/>
            </p:nvSpPr>
            <p:spPr bwMode="auto">
              <a:xfrm>
                <a:off x="-7" y="166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60"/>
              <p:cNvSpPr/>
              <p:nvPr/>
            </p:nvSpPr>
            <p:spPr bwMode="auto">
              <a:xfrm>
                <a:off x="-25" y="1654"/>
                <a:ext cx="18" cy="9"/>
              </a:xfrm>
              <a:custGeom>
                <a:avLst/>
                <a:gdLst>
                  <a:gd name="T0" fmla="*/ 1 w 4"/>
                  <a:gd name="T1" fmla="*/ 0 h 2"/>
                  <a:gd name="T2" fmla="*/ 0 w 4"/>
                  <a:gd name="T3" fmla="*/ 1 h 2"/>
                  <a:gd name="T4" fmla="*/ 4 w 4"/>
                  <a:gd name="T5" fmla="*/ 2 h 2"/>
                  <a:gd name="T6" fmla="*/ 1 w 4"/>
                  <a:gd name="T7" fmla="*/ 0 h 2"/>
                </a:gdLst>
                <a:ahLst/>
                <a:cxnLst>
                  <a:cxn ang="0">
                    <a:pos x="T0" y="T1"/>
                  </a:cxn>
                  <a:cxn ang="0">
                    <a:pos x="T2" y="T3"/>
                  </a:cxn>
                  <a:cxn ang="0">
                    <a:pos x="T4" y="T5"/>
                  </a:cxn>
                  <a:cxn ang="0">
                    <a:pos x="T6" y="T7"/>
                  </a:cxn>
                </a:cxnLst>
                <a:rect l="0" t="0" r="r" b="b"/>
                <a:pathLst>
                  <a:path w="4" h="2">
                    <a:moveTo>
                      <a:pt x="1" y="0"/>
                    </a:moveTo>
                    <a:cubicBezTo>
                      <a:pt x="1" y="0"/>
                      <a:pt x="0" y="0"/>
                      <a:pt x="0" y="1"/>
                    </a:cubicBezTo>
                    <a:cubicBezTo>
                      <a:pt x="1" y="1"/>
                      <a:pt x="2" y="2"/>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61"/>
              <p:cNvSpPr/>
              <p:nvPr/>
            </p:nvSpPr>
            <p:spPr bwMode="auto">
              <a:xfrm>
                <a:off x="-103" y="1719"/>
                <a:ext cx="82" cy="75"/>
              </a:xfrm>
              <a:custGeom>
                <a:avLst/>
                <a:gdLst>
                  <a:gd name="T0" fmla="*/ 0 w 18"/>
                  <a:gd name="T1" fmla="*/ 0 h 16"/>
                  <a:gd name="T2" fmla="*/ 0 w 18"/>
                  <a:gd name="T3" fmla="*/ 1 h 16"/>
                  <a:gd name="T4" fmla="*/ 18 w 18"/>
                  <a:gd name="T5" fmla="*/ 16 h 16"/>
                  <a:gd name="T6" fmla="*/ 3 w 18"/>
                  <a:gd name="T7" fmla="*/ 3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0"/>
                      <a:pt x="0" y="1"/>
                      <a:pt x="0" y="1"/>
                    </a:cubicBezTo>
                    <a:cubicBezTo>
                      <a:pt x="6" y="6"/>
                      <a:pt x="14" y="10"/>
                      <a:pt x="18" y="16"/>
                    </a:cubicBezTo>
                    <a:cubicBezTo>
                      <a:pt x="18" y="9"/>
                      <a:pt x="7" y="4"/>
                      <a:pt x="3" y="3"/>
                    </a:cubicBezTo>
                    <a:cubicBezTo>
                      <a:pt x="2" y="2"/>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62"/>
              <p:cNvSpPr/>
              <p:nvPr/>
            </p:nvSpPr>
            <p:spPr bwMode="auto">
              <a:xfrm>
                <a:off x="4119" y="3653"/>
                <a:ext cx="18" cy="14"/>
              </a:xfrm>
              <a:custGeom>
                <a:avLst/>
                <a:gdLst>
                  <a:gd name="T0" fmla="*/ 1 w 4"/>
                  <a:gd name="T1" fmla="*/ 0 h 3"/>
                  <a:gd name="T2" fmla="*/ 1 w 4"/>
                  <a:gd name="T3" fmla="*/ 1 h 3"/>
                  <a:gd name="T4" fmla="*/ 4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0" y="0"/>
                      <a:pt x="1" y="1"/>
                    </a:cubicBezTo>
                    <a:cubicBezTo>
                      <a:pt x="1" y="2"/>
                      <a:pt x="2" y="3"/>
                      <a:pt x="4" y="3"/>
                    </a:cubicBezTo>
                    <a:cubicBezTo>
                      <a:pt x="4" y="3"/>
                      <a:pt x="4" y="3"/>
                      <a:pt x="4" y="3"/>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63"/>
              <p:cNvSpPr/>
              <p:nvPr/>
            </p:nvSpPr>
            <p:spPr bwMode="auto">
              <a:xfrm>
                <a:off x="4169" y="3705"/>
                <a:ext cx="102" cy="107"/>
              </a:xfrm>
              <a:custGeom>
                <a:avLst/>
                <a:gdLst>
                  <a:gd name="T0" fmla="*/ 0 w 22"/>
                  <a:gd name="T1" fmla="*/ 0 h 23"/>
                  <a:gd name="T2" fmla="*/ 20 w 22"/>
                  <a:gd name="T3" fmla="*/ 23 h 23"/>
                  <a:gd name="T4" fmla="*/ 11 w 22"/>
                  <a:gd name="T5" fmla="*/ 11 h 23"/>
                  <a:gd name="T6" fmla="*/ 0 w 22"/>
                  <a:gd name="T7" fmla="*/ 0 h 23"/>
                </a:gdLst>
                <a:ahLst/>
                <a:cxnLst>
                  <a:cxn ang="0">
                    <a:pos x="T0" y="T1"/>
                  </a:cxn>
                  <a:cxn ang="0">
                    <a:pos x="T2" y="T3"/>
                  </a:cxn>
                  <a:cxn ang="0">
                    <a:pos x="T4" y="T5"/>
                  </a:cxn>
                  <a:cxn ang="0">
                    <a:pos x="T6" y="T7"/>
                  </a:cxn>
                </a:cxnLst>
                <a:rect l="0" t="0" r="r" b="b"/>
                <a:pathLst>
                  <a:path w="22" h="23">
                    <a:moveTo>
                      <a:pt x="0" y="0"/>
                    </a:moveTo>
                    <a:cubicBezTo>
                      <a:pt x="5" y="7"/>
                      <a:pt x="12" y="15"/>
                      <a:pt x="20" y="23"/>
                    </a:cubicBezTo>
                    <a:cubicBezTo>
                      <a:pt x="22" y="18"/>
                      <a:pt x="13" y="12"/>
                      <a:pt x="11" y="11"/>
                    </a:cubicBezTo>
                    <a:cubicBezTo>
                      <a:pt x="7" y="7"/>
                      <a:pt x="4" y="3"/>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64"/>
              <p:cNvSpPr/>
              <p:nvPr/>
            </p:nvSpPr>
            <p:spPr bwMode="auto">
              <a:xfrm>
                <a:off x="4008" y="3588"/>
                <a:ext cx="28" cy="14"/>
              </a:xfrm>
              <a:custGeom>
                <a:avLst/>
                <a:gdLst>
                  <a:gd name="T0" fmla="*/ 2 w 6"/>
                  <a:gd name="T1" fmla="*/ 0 h 3"/>
                  <a:gd name="T2" fmla="*/ 0 w 6"/>
                  <a:gd name="T3" fmla="*/ 0 h 3"/>
                  <a:gd name="T4" fmla="*/ 4 w 6"/>
                  <a:gd name="T5" fmla="*/ 3 h 3"/>
                  <a:gd name="T6" fmla="*/ 6 w 6"/>
                  <a:gd name="T7" fmla="*/ 2 h 3"/>
                  <a:gd name="T8" fmla="*/ 2 w 6"/>
                  <a:gd name="T9" fmla="*/ 0 h 3"/>
                </a:gdLst>
                <a:ahLst/>
                <a:cxnLst>
                  <a:cxn ang="0">
                    <a:pos x="T0" y="T1"/>
                  </a:cxn>
                  <a:cxn ang="0">
                    <a:pos x="T2" y="T3"/>
                  </a:cxn>
                  <a:cxn ang="0">
                    <a:pos x="T4" y="T5"/>
                  </a:cxn>
                  <a:cxn ang="0">
                    <a:pos x="T6" y="T7"/>
                  </a:cxn>
                  <a:cxn ang="0">
                    <a:pos x="T8" y="T9"/>
                  </a:cxn>
                </a:cxnLst>
                <a:rect l="0" t="0" r="r" b="b"/>
                <a:pathLst>
                  <a:path w="6" h="3">
                    <a:moveTo>
                      <a:pt x="2" y="0"/>
                    </a:moveTo>
                    <a:cubicBezTo>
                      <a:pt x="1" y="0"/>
                      <a:pt x="1" y="0"/>
                      <a:pt x="0" y="0"/>
                    </a:cubicBezTo>
                    <a:cubicBezTo>
                      <a:pt x="2" y="2"/>
                      <a:pt x="3" y="3"/>
                      <a:pt x="4" y="3"/>
                    </a:cubicBezTo>
                    <a:cubicBezTo>
                      <a:pt x="5" y="3"/>
                      <a:pt x="5" y="3"/>
                      <a:pt x="6" y="2"/>
                    </a:cubicBezTo>
                    <a:cubicBezTo>
                      <a:pt x="5"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65"/>
              <p:cNvSpPr/>
              <p:nvPr/>
            </p:nvSpPr>
            <p:spPr bwMode="auto">
              <a:xfrm>
                <a:off x="4105" y="3672"/>
                <a:ext cx="18" cy="19"/>
              </a:xfrm>
              <a:custGeom>
                <a:avLst/>
                <a:gdLst>
                  <a:gd name="T0" fmla="*/ 2 w 4"/>
                  <a:gd name="T1" fmla="*/ 0 h 4"/>
                  <a:gd name="T2" fmla="*/ 0 w 4"/>
                  <a:gd name="T3" fmla="*/ 2 h 4"/>
                  <a:gd name="T4" fmla="*/ 2 w 4"/>
                  <a:gd name="T5" fmla="*/ 4 h 4"/>
                  <a:gd name="T6" fmla="*/ 4 w 4"/>
                  <a:gd name="T7" fmla="*/ 2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1"/>
                      <a:pt x="1" y="2"/>
                      <a:pt x="0" y="2"/>
                    </a:cubicBezTo>
                    <a:cubicBezTo>
                      <a:pt x="1" y="3"/>
                      <a:pt x="1" y="4"/>
                      <a:pt x="2" y="4"/>
                    </a:cubicBezTo>
                    <a:cubicBezTo>
                      <a:pt x="2" y="4"/>
                      <a:pt x="3" y="3"/>
                      <a:pt x="4" y="2"/>
                    </a:cubicBezTo>
                    <a:cubicBezTo>
                      <a:pt x="3" y="2"/>
                      <a:pt x="2"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66"/>
              <p:cNvSpPr/>
              <p:nvPr/>
            </p:nvSpPr>
            <p:spPr bwMode="auto">
              <a:xfrm>
                <a:off x="4354" y="3928"/>
                <a:ext cx="32" cy="24"/>
              </a:xfrm>
              <a:custGeom>
                <a:avLst/>
                <a:gdLst>
                  <a:gd name="T0" fmla="*/ 1 w 7"/>
                  <a:gd name="T1" fmla="*/ 0 h 5"/>
                  <a:gd name="T2" fmla="*/ 0 w 7"/>
                  <a:gd name="T3" fmla="*/ 0 h 5"/>
                  <a:gd name="T4" fmla="*/ 6 w 7"/>
                  <a:gd name="T5" fmla="*/ 5 h 5"/>
                  <a:gd name="T6" fmla="*/ 7 w 7"/>
                  <a:gd name="T7" fmla="*/ 5 h 5"/>
                  <a:gd name="T8" fmla="*/ 1 w 7"/>
                  <a:gd name="T9" fmla="*/ 0 h 5"/>
                </a:gdLst>
                <a:ahLst/>
                <a:cxnLst>
                  <a:cxn ang="0">
                    <a:pos x="T0" y="T1"/>
                  </a:cxn>
                  <a:cxn ang="0">
                    <a:pos x="T2" y="T3"/>
                  </a:cxn>
                  <a:cxn ang="0">
                    <a:pos x="T4" y="T5"/>
                  </a:cxn>
                  <a:cxn ang="0">
                    <a:pos x="T6" y="T7"/>
                  </a:cxn>
                  <a:cxn ang="0">
                    <a:pos x="T8" y="T9"/>
                  </a:cxn>
                </a:cxnLst>
                <a:rect l="0" t="0" r="r" b="b"/>
                <a:pathLst>
                  <a:path w="7" h="5">
                    <a:moveTo>
                      <a:pt x="1" y="0"/>
                    </a:moveTo>
                    <a:cubicBezTo>
                      <a:pt x="1" y="0"/>
                      <a:pt x="1" y="0"/>
                      <a:pt x="0" y="0"/>
                    </a:cubicBezTo>
                    <a:cubicBezTo>
                      <a:pt x="2" y="1"/>
                      <a:pt x="4" y="5"/>
                      <a:pt x="6" y="5"/>
                    </a:cubicBezTo>
                    <a:cubicBezTo>
                      <a:pt x="6" y="5"/>
                      <a:pt x="7" y="5"/>
                      <a:pt x="7"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167"/>
              <p:cNvSpPr/>
              <p:nvPr/>
            </p:nvSpPr>
            <p:spPr bwMode="auto">
              <a:xfrm>
                <a:off x="4275" y="3863"/>
                <a:ext cx="28" cy="23"/>
              </a:xfrm>
              <a:custGeom>
                <a:avLst/>
                <a:gdLst>
                  <a:gd name="T0" fmla="*/ 1 w 6"/>
                  <a:gd name="T1" fmla="*/ 0 h 5"/>
                  <a:gd name="T2" fmla="*/ 0 w 6"/>
                  <a:gd name="T3" fmla="*/ 1 h 5"/>
                  <a:gd name="T4" fmla="*/ 5 w 6"/>
                  <a:gd name="T5" fmla="*/ 5 h 5"/>
                  <a:gd name="T6" fmla="*/ 6 w 6"/>
                  <a:gd name="T7" fmla="*/ 5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0" y="0"/>
                      <a:pt x="0" y="0"/>
                      <a:pt x="0" y="1"/>
                    </a:cubicBezTo>
                    <a:cubicBezTo>
                      <a:pt x="1" y="1"/>
                      <a:pt x="3" y="5"/>
                      <a:pt x="5" y="5"/>
                    </a:cubicBezTo>
                    <a:cubicBezTo>
                      <a:pt x="6" y="5"/>
                      <a:pt x="6" y="5"/>
                      <a:pt x="6" y="5"/>
                    </a:cubicBezTo>
                    <a:cubicBezTo>
                      <a:pt x="4" y="4"/>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168"/>
              <p:cNvSpPr/>
              <p:nvPr/>
            </p:nvSpPr>
            <p:spPr bwMode="auto">
              <a:xfrm>
                <a:off x="4317" y="3910"/>
                <a:ext cx="18" cy="14"/>
              </a:xfrm>
              <a:custGeom>
                <a:avLst/>
                <a:gdLst>
                  <a:gd name="T0" fmla="*/ 1 w 4"/>
                  <a:gd name="T1" fmla="*/ 0 h 3"/>
                  <a:gd name="T2" fmla="*/ 0 w 4"/>
                  <a:gd name="T3" fmla="*/ 2 h 3"/>
                  <a:gd name="T4" fmla="*/ 3 w 4"/>
                  <a:gd name="T5" fmla="*/ 3 h 3"/>
                  <a:gd name="T6" fmla="*/ 4 w 4"/>
                  <a:gd name="T7" fmla="*/ 3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0" y="0"/>
                      <a:pt x="0" y="1"/>
                      <a:pt x="0" y="2"/>
                    </a:cubicBezTo>
                    <a:cubicBezTo>
                      <a:pt x="1" y="3"/>
                      <a:pt x="2" y="3"/>
                      <a:pt x="3" y="3"/>
                    </a:cubicBezTo>
                    <a:cubicBezTo>
                      <a:pt x="3" y="3"/>
                      <a:pt x="4" y="3"/>
                      <a:pt x="4" y="3"/>
                    </a:cubicBezTo>
                    <a:cubicBezTo>
                      <a:pt x="2" y="1"/>
                      <a:pt x="1"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169"/>
              <p:cNvSpPr/>
              <p:nvPr/>
            </p:nvSpPr>
            <p:spPr bwMode="auto">
              <a:xfrm>
                <a:off x="4455" y="4180"/>
                <a:ext cx="19" cy="14"/>
              </a:xfrm>
              <a:custGeom>
                <a:avLst/>
                <a:gdLst>
                  <a:gd name="T0" fmla="*/ 2 w 4"/>
                  <a:gd name="T1" fmla="*/ 0 h 3"/>
                  <a:gd name="T2" fmla="*/ 0 w 4"/>
                  <a:gd name="T3" fmla="*/ 1 h 3"/>
                  <a:gd name="T4" fmla="*/ 3 w 4"/>
                  <a:gd name="T5" fmla="*/ 3 h 3"/>
                  <a:gd name="T6" fmla="*/ 4 w 4"/>
                  <a:gd name="T7" fmla="*/ 2 h 3"/>
                  <a:gd name="T8" fmla="*/ 2 w 4"/>
                  <a:gd name="T9" fmla="*/ 0 h 3"/>
                </a:gdLst>
                <a:ahLst/>
                <a:cxnLst>
                  <a:cxn ang="0">
                    <a:pos x="T0" y="T1"/>
                  </a:cxn>
                  <a:cxn ang="0">
                    <a:pos x="T2" y="T3"/>
                  </a:cxn>
                  <a:cxn ang="0">
                    <a:pos x="T4" y="T5"/>
                  </a:cxn>
                  <a:cxn ang="0">
                    <a:pos x="T6" y="T7"/>
                  </a:cxn>
                  <a:cxn ang="0">
                    <a:pos x="T8" y="T9"/>
                  </a:cxn>
                </a:cxnLst>
                <a:rect l="0" t="0" r="r" b="b"/>
                <a:pathLst>
                  <a:path w="4" h="3">
                    <a:moveTo>
                      <a:pt x="2" y="0"/>
                    </a:moveTo>
                    <a:cubicBezTo>
                      <a:pt x="1" y="1"/>
                      <a:pt x="1" y="1"/>
                      <a:pt x="0" y="1"/>
                    </a:cubicBezTo>
                    <a:cubicBezTo>
                      <a:pt x="1" y="2"/>
                      <a:pt x="2" y="3"/>
                      <a:pt x="3" y="3"/>
                    </a:cubicBezTo>
                    <a:cubicBezTo>
                      <a:pt x="3" y="3"/>
                      <a:pt x="4" y="3"/>
                      <a:pt x="4" y="2"/>
                    </a:cubicBezTo>
                    <a:cubicBezTo>
                      <a:pt x="4" y="1"/>
                      <a:pt x="3" y="1"/>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170"/>
              <p:cNvSpPr/>
              <p:nvPr/>
            </p:nvSpPr>
            <p:spPr bwMode="auto">
              <a:xfrm>
                <a:off x="4363" y="4152"/>
                <a:ext cx="23" cy="19"/>
              </a:xfrm>
              <a:custGeom>
                <a:avLst/>
                <a:gdLst>
                  <a:gd name="T0" fmla="*/ 2 w 5"/>
                  <a:gd name="T1" fmla="*/ 0 h 4"/>
                  <a:gd name="T2" fmla="*/ 0 w 5"/>
                  <a:gd name="T3" fmla="*/ 1 h 4"/>
                  <a:gd name="T4" fmla="*/ 4 w 5"/>
                  <a:gd name="T5" fmla="*/ 4 h 4"/>
                  <a:gd name="T6" fmla="*/ 5 w 5"/>
                  <a:gd name="T7" fmla="*/ 4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1" y="0"/>
                      <a:pt x="1" y="1"/>
                      <a:pt x="0" y="1"/>
                    </a:cubicBezTo>
                    <a:cubicBezTo>
                      <a:pt x="1" y="2"/>
                      <a:pt x="3" y="4"/>
                      <a:pt x="4" y="4"/>
                    </a:cubicBezTo>
                    <a:cubicBezTo>
                      <a:pt x="4" y="4"/>
                      <a:pt x="5" y="4"/>
                      <a:pt x="5"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171"/>
              <p:cNvSpPr/>
              <p:nvPr/>
            </p:nvSpPr>
            <p:spPr bwMode="auto">
              <a:xfrm>
                <a:off x="4404" y="4185"/>
                <a:ext cx="51" cy="42"/>
              </a:xfrm>
              <a:custGeom>
                <a:avLst/>
                <a:gdLst>
                  <a:gd name="T0" fmla="*/ 0 w 11"/>
                  <a:gd name="T1" fmla="*/ 0 h 9"/>
                  <a:gd name="T2" fmla="*/ 0 w 11"/>
                  <a:gd name="T3" fmla="*/ 0 h 9"/>
                  <a:gd name="T4" fmla="*/ 7 w 11"/>
                  <a:gd name="T5" fmla="*/ 9 h 9"/>
                  <a:gd name="T6" fmla="*/ 0 w 11"/>
                  <a:gd name="T7" fmla="*/ 0 h 9"/>
                </a:gdLst>
                <a:ahLst/>
                <a:cxnLst>
                  <a:cxn ang="0">
                    <a:pos x="T0" y="T1"/>
                  </a:cxn>
                  <a:cxn ang="0">
                    <a:pos x="T2" y="T3"/>
                  </a:cxn>
                  <a:cxn ang="0">
                    <a:pos x="T4" y="T5"/>
                  </a:cxn>
                  <a:cxn ang="0">
                    <a:pos x="T6" y="T7"/>
                  </a:cxn>
                </a:cxnLst>
                <a:rect l="0" t="0" r="r" b="b"/>
                <a:pathLst>
                  <a:path w="11" h="9">
                    <a:moveTo>
                      <a:pt x="0" y="0"/>
                    </a:moveTo>
                    <a:cubicBezTo>
                      <a:pt x="0" y="0"/>
                      <a:pt x="0" y="0"/>
                      <a:pt x="0" y="0"/>
                    </a:cubicBezTo>
                    <a:cubicBezTo>
                      <a:pt x="2" y="5"/>
                      <a:pt x="6" y="5"/>
                      <a:pt x="7" y="9"/>
                    </a:cubicBezTo>
                    <a:cubicBezTo>
                      <a:pt x="11" y="7"/>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172"/>
              <p:cNvSpPr/>
              <p:nvPr/>
            </p:nvSpPr>
            <p:spPr bwMode="auto">
              <a:xfrm>
                <a:off x="4271" y="4189"/>
                <a:ext cx="27" cy="33"/>
              </a:xfrm>
              <a:custGeom>
                <a:avLst/>
                <a:gdLst>
                  <a:gd name="T0" fmla="*/ 1 w 6"/>
                  <a:gd name="T1" fmla="*/ 0 h 7"/>
                  <a:gd name="T2" fmla="*/ 0 w 6"/>
                  <a:gd name="T3" fmla="*/ 1 h 7"/>
                  <a:gd name="T4" fmla="*/ 5 w 6"/>
                  <a:gd name="T5" fmla="*/ 7 h 7"/>
                  <a:gd name="T6" fmla="*/ 6 w 6"/>
                  <a:gd name="T7" fmla="*/ 6 h 7"/>
                  <a:gd name="T8" fmla="*/ 1 w 6"/>
                  <a:gd name="T9" fmla="*/ 0 h 7"/>
                </a:gdLst>
                <a:ahLst/>
                <a:cxnLst>
                  <a:cxn ang="0">
                    <a:pos x="T0" y="T1"/>
                  </a:cxn>
                  <a:cxn ang="0">
                    <a:pos x="T2" y="T3"/>
                  </a:cxn>
                  <a:cxn ang="0">
                    <a:pos x="T4" y="T5"/>
                  </a:cxn>
                  <a:cxn ang="0">
                    <a:pos x="T6" y="T7"/>
                  </a:cxn>
                  <a:cxn ang="0">
                    <a:pos x="T8" y="T9"/>
                  </a:cxn>
                </a:cxnLst>
                <a:rect l="0" t="0" r="r" b="b"/>
                <a:pathLst>
                  <a:path w="6" h="7">
                    <a:moveTo>
                      <a:pt x="1" y="0"/>
                    </a:moveTo>
                    <a:cubicBezTo>
                      <a:pt x="1" y="0"/>
                      <a:pt x="0" y="1"/>
                      <a:pt x="0" y="1"/>
                    </a:cubicBezTo>
                    <a:cubicBezTo>
                      <a:pt x="0" y="2"/>
                      <a:pt x="2" y="7"/>
                      <a:pt x="5" y="7"/>
                    </a:cubicBezTo>
                    <a:cubicBezTo>
                      <a:pt x="5" y="7"/>
                      <a:pt x="5" y="6"/>
                      <a:pt x="6" y="6"/>
                    </a:cubicBezTo>
                    <a:cubicBezTo>
                      <a:pt x="6" y="5"/>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5" name="Freeform 173"/>
              <p:cNvSpPr/>
              <p:nvPr/>
            </p:nvSpPr>
            <p:spPr bwMode="auto">
              <a:xfrm>
                <a:off x="4331" y="4320"/>
                <a:ext cx="27" cy="19"/>
              </a:xfrm>
              <a:custGeom>
                <a:avLst/>
                <a:gdLst>
                  <a:gd name="T0" fmla="*/ 1 w 6"/>
                  <a:gd name="T1" fmla="*/ 0 h 4"/>
                  <a:gd name="T2" fmla="*/ 6 w 6"/>
                  <a:gd name="T3" fmla="*/ 4 h 4"/>
                  <a:gd name="T4" fmla="*/ 1 w 6"/>
                  <a:gd name="T5" fmla="*/ 0 h 4"/>
                </a:gdLst>
                <a:ahLst/>
                <a:cxnLst>
                  <a:cxn ang="0">
                    <a:pos x="T0" y="T1"/>
                  </a:cxn>
                  <a:cxn ang="0">
                    <a:pos x="T2" y="T3"/>
                  </a:cxn>
                  <a:cxn ang="0">
                    <a:pos x="T4" y="T5"/>
                  </a:cxn>
                </a:cxnLst>
                <a:rect l="0" t="0" r="r" b="b"/>
                <a:pathLst>
                  <a:path w="6" h="4">
                    <a:moveTo>
                      <a:pt x="1" y="0"/>
                    </a:moveTo>
                    <a:cubicBezTo>
                      <a:pt x="0" y="0"/>
                      <a:pt x="2" y="3"/>
                      <a:pt x="6" y="4"/>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174"/>
              <p:cNvSpPr/>
              <p:nvPr/>
            </p:nvSpPr>
            <p:spPr bwMode="auto">
              <a:xfrm>
                <a:off x="4239" y="4283"/>
                <a:ext cx="32" cy="32"/>
              </a:xfrm>
              <a:custGeom>
                <a:avLst/>
                <a:gdLst>
                  <a:gd name="T0" fmla="*/ 2 w 7"/>
                  <a:gd name="T1" fmla="*/ 0 h 7"/>
                  <a:gd name="T2" fmla="*/ 0 w 7"/>
                  <a:gd name="T3" fmla="*/ 1 h 7"/>
                  <a:gd name="T4" fmla="*/ 6 w 7"/>
                  <a:gd name="T5" fmla="*/ 7 h 7"/>
                  <a:gd name="T6" fmla="*/ 7 w 7"/>
                  <a:gd name="T7" fmla="*/ 7 h 7"/>
                  <a:gd name="T8" fmla="*/ 2 w 7"/>
                  <a:gd name="T9" fmla="*/ 0 h 7"/>
                </a:gdLst>
                <a:ahLst/>
                <a:cxnLst>
                  <a:cxn ang="0">
                    <a:pos x="T0" y="T1"/>
                  </a:cxn>
                  <a:cxn ang="0">
                    <a:pos x="T2" y="T3"/>
                  </a:cxn>
                  <a:cxn ang="0">
                    <a:pos x="T4" y="T5"/>
                  </a:cxn>
                  <a:cxn ang="0">
                    <a:pos x="T6" y="T7"/>
                  </a:cxn>
                  <a:cxn ang="0">
                    <a:pos x="T8" y="T9"/>
                  </a:cxn>
                </a:cxnLst>
                <a:rect l="0" t="0" r="r" b="b"/>
                <a:pathLst>
                  <a:path w="7" h="7">
                    <a:moveTo>
                      <a:pt x="2" y="0"/>
                    </a:moveTo>
                    <a:cubicBezTo>
                      <a:pt x="1" y="0"/>
                      <a:pt x="1" y="1"/>
                      <a:pt x="0" y="1"/>
                    </a:cubicBezTo>
                    <a:cubicBezTo>
                      <a:pt x="2" y="2"/>
                      <a:pt x="4" y="7"/>
                      <a:pt x="6" y="7"/>
                    </a:cubicBezTo>
                    <a:cubicBezTo>
                      <a:pt x="7" y="7"/>
                      <a:pt x="7" y="7"/>
                      <a:pt x="7" y="7"/>
                    </a:cubicBezTo>
                    <a:cubicBezTo>
                      <a:pt x="6" y="5"/>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7" name="Freeform 175"/>
              <p:cNvSpPr/>
              <p:nvPr/>
            </p:nvSpPr>
            <p:spPr bwMode="auto">
              <a:xfrm>
                <a:off x="3990" y="4162"/>
                <a:ext cx="50" cy="41"/>
              </a:xfrm>
              <a:custGeom>
                <a:avLst/>
                <a:gdLst>
                  <a:gd name="T0" fmla="*/ 0 w 11"/>
                  <a:gd name="T1" fmla="*/ 0 h 9"/>
                  <a:gd name="T2" fmla="*/ 0 w 11"/>
                  <a:gd name="T3" fmla="*/ 0 h 9"/>
                  <a:gd name="T4" fmla="*/ 11 w 11"/>
                  <a:gd name="T5" fmla="*/ 9 h 9"/>
                  <a:gd name="T6" fmla="*/ 11 w 11"/>
                  <a:gd name="T7" fmla="*/ 9 h 9"/>
                  <a:gd name="T8" fmla="*/ 0 w 11"/>
                  <a:gd name="T9" fmla="*/ 0 h 9"/>
                </a:gdLst>
                <a:ahLst/>
                <a:cxnLst>
                  <a:cxn ang="0">
                    <a:pos x="T0" y="T1"/>
                  </a:cxn>
                  <a:cxn ang="0">
                    <a:pos x="T2" y="T3"/>
                  </a:cxn>
                  <a:cxn ang="0">
                    <a:pos x="T4" y="T5"/>
                  </a:cxn>
                  <a:cxn ang="0">
                    <a:pos x="T6" y="T7"/>
                  </a:cxn>
                  <a:cxn ang="0">
                    <a:pos x="T8" y="T9"/>
                  </a:cxn>
                </a:cxnLst>
                <a:rect l="0" t="0" r="r" b="b"/>
                <a:pathLst>
                  <a:path w="11" h="9">
                    <a:moveTo>
                      <a:pt x="0" y="0"/>
                    </a:moveTo>
                    <a:cubicBezTo>
                      <a:pt x="0" y="0"/>
                      <a:pt x="0" y="0"/>
                      <a:pt x="0" y="0"/>
                    </a:cubicBezTo>
                    <a:cubicBezTo>
                      <a:pt x="2" y="5"/>
                      <a:pt x="6" y="9"/>
                      <a:pt x="11" y="9"/>
                    </a:cubicBezTo>
                    <a:cubicBezTo>
                      <a:pt x="11" y="9"/>
                      <a:pt x="11" y="9"/>
                      <a:pt x="11" y="9"/>
                    </a:cubicBezTo>
                    <a:cubicBezTo>
                      <a:pt x="7" y="7"/>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76"/>
              <p:cNvSpPr/>
              <p:nvPr/>
            </p:nvSpPr>
            <p:spPr bwMode="auto">
              <a:xfrm>
                <a:off x="4036" y="4227"/>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77"/>
              <p:cNvSpPr/>
              <p:nvPr/>
            </p:nvSpPr>
            <p:spPr bwMode="auto">
              <a:xfrm>
                <a:off x="3833" y="4064"/>
                <a:ext cx="124" cy="149"/>
              </a:xfrm>
              <a:custGeom>
                <a:avLst/>
                <a:gdLst>
                  <a:gd name="T0" fmla="*/ 4 w 27"/>
                  <a:gd name="T1" fmla="*/ 0 h 32"/>
                  <a:gd name="T2" fmla="*/ 0 w 27"/>
                  <a:gd name="T3" fmla="*/ 3 h 32"/>
                  <a:gd name="T4" fmla="*/ 10 w 27"/>
                  <a:gd name="T5" fmla="*/ 22 h 32"/>
                  <a:gd name="T6" fmla="*/ 11 w 27"/>
                  <a:gd name="T7" fmla="*/ 22 h 32"/>
                  <a:gd name="T8" fmla="*/ 17 w 27"/>
                  <a:gd name="T9" fmla="*/ 27 h 32"/>
                  <a:gd name="T10" fmla="*/ 24 w 27"/>
                  <a:gd name="T11" fmla="*/ 32 h 32"/>
                  <a:gd name="T12" fmla="*/ 26 w 27"/>
                  <a:gd name="T13" fmla="*/ 32 h 32"/>
                  <a:gd name="T14" fmla="*/ 27 w 27"/>
                  <a:gd name="T15" fmla="*/ 27 h 32"/>
                  <a:gd name="T16" fmla="*/ 20 w 27"/>
                  <a:gd name="T17" fmla="*/ 21 h 32"/>
                  <a:gd name="T18" fmla="*/ 19 w 27"/>
                  <a:gd name="T19" fmla="*/ 22 h 32"/>
                  <a:gd name="T20" fmla="*/ 20 w 27"/>
                  <a:gd name="T21" fmla="*/ 26 h 32"/>
                  <a:gd name="T22" fmla="*/ 5 w 27"/>
                  <a:gd name="T23" fmla="*/ 4 h 32"/>
                  <a:gd name="T24" fmla="*/ 6 w 27"/>
                  <a:gd name="T25" fmla="*/ 4 h 32"/>
                  <a:gd name="T26" fmla="*/ 10 w 27"/>
                  <a:gd name="T27" fmla="*/ 7 h 32"/>
                  <a:gd name="T28" fmla="*/ 13 w 27"/>
                  <a:gd name="T29" fmla="*/ 11 h 32"/>
                  <a:gd name="T30" fmla="*/ 14 w 27"/>
                  <a:gd name="T31" fmla="*/ 10 h 32"/>
                  <a:gd name="T32" fmla="*/ 4 w 27"/>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2">
                    <a:moveTo>
                      <a:pt x="4" y="0"/>
                    </a:moveTo>
                    <a:cubicBezTo>
                      <a:pt x="3" y="1"/>
                      <a:pt x="1" y="2"/>
                      <a:pt x="0" y="3"/>
                    </a:cubicBezTo>
                    <a:cubicBezTo>
                      <a:pt x="4" y="12"/>
                      <a:pt x="9" y="14"/>
                      <a:pt x="10" y="22"/>
                    </a:cubicBezTo>
                    <a:cubicBezTo>
                      <a:pt x="10" y="22"/>
                      <a:pt x="11" y="22"/>
                      <a:pt x="11" y="22"/>
                    </a:cubicBezTo>
                    <a:cubicBezTo>
                      <a:pt x="13" y="22"/>
                      <a:pt x="15" y="24"/>
                      <a:pt x="17" y="27"/>
                    </a:cubicBezTo>
                    <a:cubicBezTo>
                      <a:pt x="19" y="30"/>
                      <a:pt x="21" y="32"/>
                      <a:pt x="24" y="32"/>
                    </a:cubicBezTo>
                    <a:cubicBezTo>
                      <a:pt x="24" y="32"/>
                      <a:pt x="25" y="32"/>
                      <a:pt x="26" y="32"/>
                    </a:cubicBezTo>
                    <a:cubicBezTo>
                      <a:pt x="20" y="26"/>
                      <a:pt x="22" y="27"/>
                      <a:pt x="27" y="27"/>
                    </a:cubicBezTo>
                    <a:cubicBezTo>
                      <a:pt x="24" y="26"/>
                      <a:pt x="22" y="21"/>
                      <a:pt x="20" y="21"/>
                    </a:cubicBezTo>
                    <a:cubicBezTo>
                      <a:pt x="20" y="21"/>
                      <a:pt x="19" y="21"/>
                      <a:pt x="19" y="22"/>
                    </a:cubicBezTo>
                    <a:cubicBezTo>
                      <a:pt x="20" y="23"/>
                      <a:pt x="20" y="25"/>
                      <a:pt x="20" y="26"/>
                    </a:cubicBezTo>
                    <a:cubicBezTo>
                      <a:pt x="12" y="22"/>
                      <a:pt x="8" y="8"/>
                      <a:pt x="5" y="4"/>
                    </a:cubicBezTo>
                    <a:cubicBezTo>
                      <a:pt x="5" y="4"/>
                      <a:pt x="6" y="4"/>
                      <a:pt x="6" y="4"/>
                    </a:cubicBezTo>
                    <a:cubicBezTo>
                      <a:pt x="8" y="4"/>
                      <a:pt x="9" y="6"/>
                      <a:pt x="10" y="7"/>
                    </a:cubicBezTo>
                    <a:cubicBezTo>
                      <a:pt x="11" y="9"/>
                      <a:pt x="11" y="11"/>
                      <a:pt x="13" y="11"/>
                    </a:cubicBezTo>
                    <a:cubicBezTo>
                      <a:pt x="13" y="11"/>
                      <a:pt x="14" y="10"/>
                      <a:pt x="14" y="10"/>
                    </a:cubicBezTo>
                    <a:cubicBezTo>
                      <a:pt x="11" y="5"/>
                      <a:pt x="9" y="5"/>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0" name="Freeform 178"/>
              <p:cNvSpPr/>
              <p:nvPr/>
            </p:nvSpPr>
            <p:spPr bwMode="auto">
              <a:xfrm>
                <a:off x="4040" y="4255"/>
                <a:ext cx="23" cy="14"/>
              </a:xfrm>
              <a:custGeom>
                <a:avLst/>
                <a:gdLst>
                  <a:gd name="T0" fmla="*/ 3 w 5"/>
                  <a:gd name="T1" fmla="*/ 0 h 3"/>
                  <a:gd name="T2" fmla="*/ 0 w 5"/>
                  <a:gd name="T3" fmla="*/ 1 h 3"/>
                  <a:gd name="T4" fmla="*/ 3 w 5"/>
                  <a:gd name="T5" fmla="*/ 3 h 3"/>
                  <a:gd name="T6" fmla="*/ 5 w 5"/>
                  <a:gd name="T7" fmla="*/ 1 h 3"/>
                  <a:gd name="T8" fmla="*/ 3 w 5"/>
                  <a:gd name="T9" fmla="*/ 0 h 3"/>
                </a:gdLst>
                <a:ahLst/>
                <a:cxnLst>
                  <a:cxn ang="0">
                    <a:pos x="T0" y="T1"/>
                  </a:cxn>
                  <a:cxn ang="0">
                    <a:pos x="T2" y="T3"/>
                  </a:cxn>
                  <a:cxn ang="0">
                    <a:pos x="T4" y="T5"/>
                  </a:cxn>
                  <a:cxn ang="0">
                    <a:pos x="T6" y="T7"/>
                  </a:cxn>
                  <a:cxn ang="0">
                    <a:pos x="T8" y="T9"/>
                  </a:cxn>
                </a:cxnLst>
                <a:rect l="0" t="0" r="r" b="b"/>
                <a:pathLst>
                  <a:path w="5" h="3">
                    <a:moveTo>
                      <a:pt x="3" y="0"/>
                    </a:moveTo>
                    <a:cubicBezTo>
                      <a:pt x="2" y="0"/>
                      <a:pt x="1" y="0"/>
                      <a:pt x="0" y="1"/>
                    </a:cubicBezTo>
                    <a:cubicBezTo>
                      <a:pt x="1" y="1"/>
                      <a:pt x="2" y="3"/>
                      <a:pt x="3" y="3"/>
                    </a:cubicBezTo>
                    <a:cubicBezTo>
                      <a:pt x="4" y="3"/>
                      <a:pt x="4" y="2"/>
                      <a:pt x="5" y="1"/>
                    </a:cubicBezTo>
                    <a:cubicBezTo>
                      <a:pt x="4"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179"/>
              <p:cNvSpPr/>
              <p:nvPr/>
            </p:nvSpPr>
            <p:spPr bwMode="auto">
              <a:xfrm>
                <a:off x="3971" y="4199"/>
                <a:ext cx="42" cy="28"/>
              </a:xfrm>
              <a:custGeom>
                <a:avLst/>
                <a:gdLst>
                  <a:gd name="T0" fmla="*/ 4 w 9"/>
                  <a:gd name="T1" fmla="*/ 0 h 6"/>
                  <a:gd name="T2" fmla="*/ 5 w 9"/>
                  <a:gd name="T3" fmla="*/ 6 h 6"/>
                  <a:gd name="T4" fmla="*/ 4 w 9"/>
                  <a:gd name="T5" fmla="*/ 0 h 6"/>
                </a:gdLst>
                <a:ahLst/>
                <a:cxnLst>
                  <a:cxn ang="0">
                    <a:pos x="T0" y="T1"/>
                  </a:cxn>
                  <a:cxn ang="0">
                    <a:pos x="T2" y="T3"/>
                  </a:cxn>
                  <a:cxn ang="0">
                    <a:pos x="T4" y="T5"/>
                  </a:cxn>
                </a:cxnLst>
                <a:rect l="0" t="0" r="r" b="b"/>
                <a:pathLst>
                  <a:path w="9" h="6">
                    <a:moveTo>
                      <a:pt x="4" y="0"/>
                    </a:moveTo>
                    <a:cubicBezTo>
                      <a:pt x="0" y="2"/>
                      <a:pt x="2" y="4"/>
                      <a:pt x="5" y="6"/>
                    </a:cubicBezTo>
                    <a:cubicBezTo>
                      <a:pt x="9" y="4"/>
                      <a:pt x="3" y="2"/>
                      <a:pt x="4"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180"/>
              <p:cNvSpPr/>
              <p:nvPr/>
            </p:nvSpPr>
            <p:spPr bwMode="auto">
              <a:xfrm>
                <a:off x="3778" y="4022"/>
                <a:ext cx="27" cy="28"/>
              </a:xfrm>
              <a:custGeom>
                <a:avLst/>
                <a:gdLst>
                  <a:gd name="T0" fmla="*/ 3 w 6"/>
                  <a:gd name="T1" fmla="*/ 0 h 6"/>
                  <a:gd name="T2" fmla="*/ 3 w 6"/>
                  <a:gd name="T3" fmla="*/ 6 h 6"/>
                  <a:gd name="T4" fmla="*/ 4 w 6"/>
                  <a:gd name="T5" fmla="*/ 6 h 6"/>
                  <a:gd name="T6" fmla="*/ 6 w 6"/>
                  <a:gd name="T7" fmla="*/ 4 h 6"/>
                  <a:gd name="T8" fmla="*/ 3 w 6"/>
                  <a:gd name="T9" fmla="*/ 0 h 6"/>
                </a:gdLst>
                <a:ahLst/>
                <a:cxnLst>
                  <a:cxn ang="0">
                    <a:pos x="T0" y="T1"/>
                  </a:cxn>
                  <a:cxn ang="0">
                    <a:pos x="T2" y="T3"/>
                  </a:cxn>
                  <a:cxn ang="0">
                    <a:pos x="T4" y="T5"/>
                  </a:cxn>
                  <a:cxn ang="0">
                    <a:pos x="T6" y="T7"/>
                  </a:cxn>
                  <a:cxn ang="0">
                    <a:pos x="T8" y="T9"/>
                  </a:cxn>
                </a:cxnLst>
                <a:rect l="0" t="0" r="r" b="b"/>
                <a:pathLst>
                  <a:path w="6" h="6">
                    <a:moveTo>
                      <a:pt x="3" y="0"/>
                    </a:moveTo>
                    <a:cubicBezTo>
                      <a:pt x="1" y="1"/>
                      <a:pt x="0" y="6"/>
                      <a:pt x="3" y="6"/>
                    </a:cubicBezTo>
                    <a:cubicBezTo>
                      <a:pt x="3" y="6"/>
                      <a:pt x="3" y="6"/>
                      <a:pt x="4" y="6"/>
                    </a:cubicBezTo>
                    <a:cubicBezTo>
                      <a:pt x="3" y="5"/>
                      <a:pt x="4" y="5"/>
                      <a:pt x="6" y="4"/>
                    </a:cubicBezTo>
                    <a:cubicBezTo>
                      <a:pt x="4" y="3"/>
                      <a:pt x="5" y="1"/>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181"/>
              <p:cNvSpPr/>
              <p:nvPr/>
            </p:nvSpPr>
            <p:spPr bwMode="auto">
              <a:xfrm>
                <a:off x="3695" y="3952"/>
                <a:ext cx="27" cy="18"/>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6"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182"/>
              <p:cNvSpPr/>
              <p:nvPr/>
            </p:nvSpPr>
            <p:spPr bwMode="auto">
              <a:xfrm>
                <a:off x="3667" y="3928"/>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83"/>
              <p:cNvSpPr/>
              <p:nvPr/>
            </p:nvSpPr>
            <p:spPr bwMode="auto">
              <a:xfrm>
                <a:off x="2823" y="3145"/>
                <a:ext cx="14" cy="14"/>
              </a:xfrm>
              <a:custGeom>
                <a:avLst/>
                <a:gdLst>
                  <a:gd name="T0" fmla="*/ 0 w 3"/>
                  <a:gd name="T1" fmla="*/ 0 h 3"/>
                  <a:gd name="T2" fmla="*/ 0 w 3"/>
                  <a:gd name="T3" fmla="*/ 1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3"/>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84"/>
              <p:cNvSpPr/>
              <p:nvPr/>
            </p:nvSpPr>
            <p:spPr bwMode="auto">
              <a:xfrm>
                <a:off x="3395" y="3705"/>
                <a:ext cx="14" cy="14"/>
              </a:xfrm>
              <a:custGeom>
                <a:avLst/>
                <a:gdLst>
                  <a:gd name="T0" fmla="*/ 0 w 3"/>
                  <a:gd name="T1" fmla="*/ 0 h 3"/>
                  <a:gd name="T2" fmla="*/ 0 w 3"/>
                  <a:gd name="T3" fmla="*/ 1 h 3"/>
                  <a:gd name="T4" fmla="*/ 3 w 3"/>
                  <a:gd name="T5" fmla="*/ 3 h 3"/>
                  <a:gd name="T6" fmla="*/ 3 w 3"/>
                  <a:gd name="T7" fmla="*/ 2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1"/>
                    </a:cubicBezTo>
                    <a:cubicBezTo>
                      <a:pt x="0" y="2"/>
                      <a:pt x="1" y="3"/>
                      <a:pt x="3" y="3"/>
                    </a:cubicBezTo>
                    <a:cubicBezTo>
                      <a:pt x="3" y="3"/>
                      <a:pt x="3" y="3"/>
                      <a:pt x="3" y="2"/>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85"/>
              <p:cNvSpPr/>
              <p:nvPr/>
            </p:nvSpPr>
            <p:spPr bwMode="auto">
              <a:xfrm>
                <a:off x="3685" y="4017"/>
                <a:ext cx="23" cy="19"/>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8" name="Freeform 186"/>
              <p:cNvSpPr/>
              <p:nvPr/>
            </p:nvSpPr>
            <p:spPr bwMode="auto">
              <a:xfrm>
                <a:off x="3893" y="4231"/>
                <a:ext cx="32" cy="24"/>
              </a:xfrm>
              <a:custGeom>
                <a:avLst/>
                <a:gdLst>
                  <a:gd name="T0" fmla="*/ 2 w 7"/>
                  <a:gd name="T1" fmla="*/ 0 h 5"/>
                  <a:gd name="T2" fmla="*/ 7 w 7"/>
                  <a:gd name="T3" fmla="*/ 5 h 5"/>
                  <a:gd name="T4" fmla="*/ 2 w 7"/>
                  <a:gd name="T5" fmla="*/ 0 h 5"/>
                </a:gdLst>
                <a:ahLst/>
                <a:cxnLst>
                  <a:cxn ang="0">
                    <a:pos x="T0" y="T1"/>
                  </a:cxn>
                  <a:cxn ang="0">
                    <a:pos x="T2" y="T3"/>
                  </a:cxn>
                  <a:cxn ang="0">
                    <a:pos x="T4" y="T5"/>
                  </a:cxn>
                </a:cxnLst>
                <a:rect l="0" t="0" r="r" b="b"/>
                <a:pathLst>
                  <a:path w="7" h="5">
                    <a:moveTo>
                      <a:pt x="2" y="0"/>
                    </a:moveTo>
                    <a:cubicBezTo>
                      <a:pt x="0" y="0"/>
                      <a:pt x="1" y="2"/>
                      <a:pt x="7" y="5"/>
                    </a:cubicBezTo>
                    <a:cubicBezTo>
                      <a:pt x="6" y="2"/>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9" name="Freeform 187"/>
              <p:cNvSpPr/>
              <p:nvPr/>
            </p:nvSpPr>
            <p:spPr bwMode="auto">
              <a:xfrm>
                <a:off x="3791" y="4189"/>
                <a:ext cx="60" cy="42"/>
              </a:xfrm>
              <a:custGeom>
                <a:avLst/>
                <a:gdLst>
                  <a:gd name="T0" fmla="*/ 2 w 13"/>
                  <a:gd name="T1" fmla="*/ 0 h 9"/>
                  <a:gd name="T2" fmla="*/ 0 w 13"/>
                  <a:gd name="T3" fmla="*/ 1 h 9"/>
                  <a:gd name="T4" fmla="*/ 12 w 13"/>
                  <a:gd name="T5" fmla="*/ 9 h 9"/>
                  <a:gd name="T6" fmla="*/ 13 w 13"/>
                  <a:gd name="T7" fmla="*/ 9 h 9"/>
                  <a:gd name="T8" fmla="*/ 2 w 13"/>
                  <a:gd name="T9" fmla="*/ 0 h 9"/>
                </a:gdLst>
                <a:ahLst/>
                <a:cxnLst>
                  <a:cxn ang="0">
                    <a:pos x="T0" y="T1"/>
                  </a:cxn>
                  <a:cxn ang="0">
                    <a:pos x="T2" y="T3"/>
                  </a:cxn>
                  <a:cxn ang="0">
                    <a:pos x="T4" y="T5"/>
                  </a:cxn>
                  <a:cxn ang="0">
                    <a:pos x="T6" y="T7"/>
                  </a:cxn>
                  <a:cxn ang="0">
                    <a:pos x="T8" y="T9"/>
                  </a:cxn>
                </a:cxnLst>
                <a:rect l="0" t="0" r="r" b="b"/>
                <a:pathLst>
                  <a:path w="13" h="9">
                    <a:moveTo>
                      <a:pt x="2" y="0"/>
                    </a:moveTo>
                    <a:cubicBezTo>
                      <a:pt x="2" y="0"/>
                      <a:pt x="1" y="0"/>
                      <a:pt x="0" y="1"/>
                    </a:cubicBezTo>
                    <a:cubicBezTo>
                      <a:pt x="1" y="2"/>
                      <a:pt x="8" y="9"/>
                      <a:pt x="12" y="9"/>
                    </a:cubicBezTo>
                    <a:cubicBezTo>
                      <a:pt x="12" y="9"/>
                      <a:pt x="12" y="9"/>
                      <a:pt x="13" y="9"/>
                    </a:cubicBezTo>
                    <a:cubicBezTo>
                      <a:pt x="7" y="6"/>
                      <a:pt x="6"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188"/>
              <p:cNvSpPr/>
              <p:nvPr/>
            </p:nvSpPr>
            <p:spPr bwMode="auto">
              <a:xfrm>
                <a:off x="3695" y="4120"/>
                <a:ext cx="96" cy="65"/>
              </a:xfrm>
              <a:custGeom>
                <a:avLst/>
                <a:gdLst>
                  <a:gd name="T0" fmla="*/ 0 w 21"/>
                  <a:gd name="T1" fmla="*/ 0 h 14"/>
                  <a:gd name="T2" fmla="*/ 20 w 21"/>
                  <a:gd name="T3" fmla="*/ 14 h 14"/>
                  <a:gd name="T4" fmla="*/ 21 w 21"/>
                  <a:gd name="T5" fmla="*/ 14 h 14"/>
                  <a:gd name="T6" fmla="*/ 16 w 21"/>
                  <a:gd name="T7" fmla="*/ 10 h 14"/>
                  <a:gd name="T8" fmla="*/ 17 w 21"/>
                  <a:gd name="T9" fmla="*/ 8 h 14"/>
                  <a:gd name="T10" fmla="*/ 13 w 21"/>
                  <a:gd name="T11" fmla="*/ 4 h 14"/>
                  <a:gd name="T12" fmla="*/ 11 w 21"/>
                  <a:gd name="T13" fmla="*/ 5 h 14"/>
                  <a:gd name="T14" fmla="*/ 0 w 21"/>
                  <a:gd name="T15" fmla="*/ 0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4">
                    <a:moveTo>
                      <a:pt x="0" y="0"/>
                    </a:moveTo>
                    <a:cubicBezTo>
                      <a:pt x="7" y="7"/>
                      <a:pt x="13" y="14"/>
                      <a:pt x="20" y="14"/>
                    </a:cubicBezTo>
                    <a:cubicBezTo>
                      <a:pt x="20" y="14"/>
                      <a:pt x="21" y="14"/>
                      <a:pt x="21" y="14"/>
                    </a:cubicBezTo>
                    <a:cubicBezTo>
                      <a:pt x="20" y="12"/>
                      <a:pt x="18" y="11"/>
                      <a:pt x="16" y="10"/>
                    </a:cubicBezTo>
                    <a:cubicBezTo>
                      <a:pt x="17" y="9"/>
                      <a:pt x="17" y="9"/>
                      <a:pt x="17" y="8"/>
                    </a:cubicBezTo>
                    <a:cubicBezTo>
                      <a:pt x="16" y="8"/>
                      <a:pt x="14" y="4"/>
                      <a:pt x="13" y="4"/>
                    </a:cubicBezTo>
                    <a:cubicBezTo>
                      <a:pt x="12" y="4"/>
                      <a:pt x="12" y="5"/>
                      <a:pt x="11" y="5"/>
                    </a:cubicBezTo>
                    <a:cubicBezTo>
                      <a:pt x="8" y="3"/>
                      <a:pt x="5"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189"/>
              <p:cNvSpPr>
                <a:spLocks noEditPoints="1"/>
              </p:cNvSpPr>
              <p:nvPr/>
            </p:nvSpPr>
            <p:spPr bwMode="auto">
              <a:xfrm>
                <a:off x="-265" y="-197"/>
                <a:ext cx="4568" cy="5226"/>
              </a:xfrm>
              <a:custGeom>
                <a:avLst/>
                <a:gdLst>
                  <a:gd name="T0" fmla="*/ 678 w 991"/>
                  <a:gd name="T1" fmla="*/ 676 h 1121"/>
                  <a:gd name="T2" fmla="*/ 672 w 991"/>
                  <a:gd name="T3" fmla="*/ 670 h 1121"/>
                  <a:gd name="T4" fmla="*/ 650 w 991"/>
                  <a:gd name="T5" fmla="*/ 653 h 1121"/>
                  <a:gd name="T6" fmla="*/ 627 w 991"/>
                  <a:gd name="T7" fmla="*/ 620 h 1121"/>
                  <a:gd name="T8" fmla="*/ 618 w 991"/>
                  <a:gd name="T9" fmla="*/ 590 h 1121"/>
                  <a:gd name="T10" fmla="*/ 678 w 991"/>
                  <a:gd name="T11" fmla="*/ 567 h 1121"/>
                  <a:gd name="T12" fmla="*/ 683 w 991"/>
                  <a:gd name="T13" fmla="*/ 545 h 1121"/>
                  <a:gd name="T14" fmla="*/ 623 w 991"/>
                  <a:gd name="T15" fmla="*/ 537 h 1121"/>
                  <a:gd name="T16" fmla="*/ 621 w 991"/>
                  <a:gd name="T17" fmla="*/ 527 h 1121"/>
                  <a:gd name="T18" fmla="*/ 596 w 991"/>
                  <a:gd name="T19" fmla="*/ 514 h 1121"/>
                  <a:gd name="T20" fmla="*/ 580 w 991"/>
                  <a:gd name="T21" fmla="*/ 499 h 1121"/>
                  <a:gd name="T22" fmla="*/ 558 w 991"/>
                  <a:gd name="T23" fmla="*/ 487 h 1121"/>
                  <a:gd name="T24" fmla="*/ 470 w 991"/>
                  <a:gd name="T25" fmla="*/ 464 h 1121"/>
                  <a:gd name="T26" fmla="*/ 662 w 991"/>
                  <a:gd name="T27" fmla="*/ 530 h 1121"/>
                  <a:gd name="T28" fmla="*/ 563 w 991"/>
                  <a:gd name="T29" fmla="*/ 468 h 1121"/>
                  <a:gd name="T30" fmla="*/ 659 w 991"/>
                  <a:gd name="T31" fmla="*/ 543 h 1121"/>
                  <a:gd name="T32" fmla="*/ 663 w 991"/>
                  <a:gd name="T33" fmla="*/ 525 h 1121"/>
                  <a:gd name="T34" fmla="*/ 450 w 991"/>
                  <a:gd name="T35" fmla="*/ 445 h 1121"/>
                  <a:gd name="T36" fmla="*/ 515 w 991"/>
                  <a:gd name="T37" fmla="*/ 434 h 1121"/>
                  <a:gd name="T38" fmla="*/ 566 w 991"/>
                  <a:gd name="T39" fmla="*/ 450 h 1121"/>
                  <a:gd name="T40" fmla="*/ 486 w 991"/>
                  <a:gd name="T41" fmla="*/ 393 h 1121"/>
                  <a:gd name="T42" fmla="*/ 402 w 991"/>
                  <a:gd name="T43" fmla="*/ 369 h 1121"/>
                  <a:gd name="T44" fmla="*/ 389 w 991"/>
                  <a:gd name="T45" fmla="*/ 352 h 1121"/>
                  <a:gd name="T46" fmla="*/ 635 w 991"/>
                  <a:gd name="T47" fmla="*/ 1021 h 1121"/>
                  <a:gd name="T48" fmla="*/ 886 w 991"/>
                  <a:gd name="T49" fmla="*/ 975 h 1121"/>
                  <a:gd name="T50" fmla="*/ 866 w 991"/>
                  <a:gd name="T51" fmla="*/ 958 h 1121"/>
                  <a:gd name="T52" fmla="*/ 877 w 991"/>
                  <a:gd name="T53" fmla="*/ 922 h 1121"/>
                  <a:gd name="T54" fmla="*/ 855 w 991"/>
                  <a:gd name="T55" fmla="*/ 874 h 1121"/>
                  <a:gd name="T56" fmla="*/ 810 w 991"/>
                  <a:gd name="T57" fmla="*/ 835 h 1121"/>
                  <a:gd name="T58" fmla="*/ 407 w 991"/>
                  <a:gd name="T59" fmla="*/ 807 h 1121"/>
                  <a:gd name="T60" fmla="*/ 381 w 991"/>
                  <a:gd name="T61" fmla="*/ 779 h 1121"/>
                  <a:gd name="T62" fmla="*/ 350 w 991"/>
                  <a:gd name="T63" fmla="*/ 661 h 1121"/>
                  <a:gd name="T64" fmla="*/ 327 w 991"/>
                  <a:gd name="T65" fmla="*/ 635 h 1121"/>
                  <a:gd name="T66" fmla="*/ 299 w 991"/>
                  <a:gd name="T67" fmla="*/ 660 h 1121"/>
                  <a:gd name="T68" fmla="*/ 567 w 991"/>
                  <a:gd name="T69" fmla="*/ 589 h 1121"/>
                  <a:gd name="T70" fmla="*/ 512 w 991"/>
                  <a:gd name="T71" fmla="*/ 519 h 1121"/>
                  <a:gd name="T72" fmla="*/ 94 w 991"/>
                  <a:gd name="T73" fmla="*/ 495 h 1121"/>
                  <a:gd name="T74" fmla="*/ 416 w 991"/>
                  <a:gd name="T75" fmla="*/ 429 h 1121"/>
                  <a:gd name="T76" fmla="*/ 379 w 991"/>
                  <a:gd name="T77" fmla="*/ 383 h 1121"/>
                  <a:gd name="T78" fmla="*/ 372 w 991"/>
                  <a:gd name="T79" fmla="*/ 343 h 1121"/>
                  <a:gd name="T80" fmla="*/ 46 w 991"/>
                  <a:gd name="T81" fmla="*/ 3 h 1121"/>
                  <a:gd name="T82" fmla="*/ 62 w 991"/>
                  <a:gd name="T83" fmla="*/ 344 h 1121"/>
                  <a:gd name="T84" fmla="*/ 69 w 991"/>
                  <a:gd name="T85" fmla="*/ 455 h 1121"/>
                  <a:gd name="T86" fmla="*/ 210 w 991"/>
                  <a:gd name="T87" fmla="*/ 650 h 1121"/>
                  <a:gd name="T88" fmla="*/ 311 w 991"/>
                  <a:gd name="T89" fmla="*/ 692 h 1121"/>
                  <a:gd name="T90" fmla="*/ 609 w 991"/>
                  <a:gd name="T91" fmla="*/ 987 h 1121"/>
                  <a:gd name="T92" fmla="*/ 734 w 991"/>
                  <a:gd name="T93" fmla="*/ 1072 h 1121"/>
                  <a:gd name="T94" fmla="*/ 866 w 991"/>
                  <a:gd name="T95" fmla="*/ 1099 h 1121"/>
                  <a:gd name="T96" fmla="*/ 876 w 991"/>
                  <a:gd name="T97" fmla="*/ 1019 h 1121"/>
                  <a:gd name="T98" fmla="*/ 883 w 991"/>
                  <a:gd name="T99" fmla="*/ 956 h 1121"/>
                  <a:gd name="T100" fmla="*/ 893 w 991"/>
                  <a:gd name="T101" fmla="*/ 943 h 1121"/>
                  <a:gd name="T102" fmla="*/ 817 w 991"/>
                  <a:gd name="T103" fmla="*/ 863 h 1121"/>
                  <a:gd name="T104" fmla="*/ 815 w 991"/>
                  <a:gd name="T105" fmla="*/ 847 h 1121"/>
                  <a:gd name="T106" fmla="*/ 975 w 991"/>
                  <a:gd name="T107" fmla="*/ 979 h 1121"/>
                  <a:gd name="T108" fmla="*/ 805 w 991"/>
                  <a:gd name="T109" fmla="*/ 801 h 1121"/>
                  <a:gd name="T110" fmla="*/ 672 w 991"/>
                  <a:gd name="T111" fmla="*/ 721 h 1121"/>
                  <a:gd name="T112" fmla="*/ 626 w 991"/>
                  <a:gd name="T113" fmla="*/ 659 h 1121"/>
                  <a:gd name="T114" fmla="*/ 731 w 991"/>
                  <a:gd name="T115" fmla="*/ 744 h 1121"/>
                  <a:gd name="T116" fmla="*/ 596 w 991"/>
                  <a:gd name="T117" fmla="*/ 591 h 1121"/>
                  <a:gd name="T118" fmla="*/ 508 w 991"/>
                  <a:gd name="T119" fmla="*/ 508 h 1121"/>
                  <a:gd name="T120" fmla="*/ 428 w 991"/>
                  <a:gd name="T121" fmla="*/ 437 h 1121"/>
                  <a:gd name="T122" fmla="*/ 388 w 991"/>
                  <a:gd name="T123" fmla="*/ 346 h 1121"/>
                  <a:gd name="T124" fmla="*/ 391 w 991"/>
                  <a:gd name="T125" fmla="*/ 312 h 1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1" h="1121">
                    <a:moveTo>
                      <a:pt x="762" y="767"/>
                    </a:moveTo>
                    <a:cubicBezTo>
                      <a:pt x="764" y="769"/>
                      <a:pt x="766" y="772"/>
                      <a:pt x="767" y="774"/>
                    </a:cubicBezTo>
                    <a:cubicBezTo>
                      <a:pt x="767" y="774"/>
                      <a:pt x="766" y="774"/>
                      <a:pt x="766" y="774"/>
                    </a:cubicBezTo>
                    <a:cubicBezTo>
                      <a:pt x="767" y="775"/>
                      <a:pt x="767" y="777"/>
                      <a:pt x="766" y="778"/>
                    </a:cubicBezTo>
                    <a:cubicBezTo>
                      <a:pt x="765" y="777"/>
                      <a:pt x="765" y="777"/>
                      <a:pt x="764" y="777"/>
                    </a:cubicBezTo>
                    <a:cubicBezTo>
                      <a:pt x="764" y="777"/>
                      <a:pt x="764" y="777"/>
                      <a:pt x="763" y="777"/>
                    </a:cubicBezTo>
                    <a:cubicBezTo>
                      <a:pt x="763" y="779"/>
                      <a:pt x="764" y="779"/>
                      <a:pt x="765" y="779"/>
                    </a:cubicBezTo>
                    <a:cubicBezTo>
                      <a:pt x="766" y="779"/>
                      <a:pt x="766" y="779"/>
                      <a:pt x="767" y="779"/>
                    </a:cubicBezTo>
                    <a:cubicBezTo>
                      <a:pt x="768" y="779"/>
                      <a:pt x="769" y="779"/>
                      <a:pt x="769" y="779"/>
                    </a:cubicBezTo>
                    <a:cubicBezTo>
                      <a:pt x="770" y="779"/>
                      <a:pt x="770" y="779"/>
                      <a:pt x="771" y="779"/>
                    </a:cubicBezTo>
                    <a:cubicBezTo>
                      <a:pt x="771" y="780"/>
                      <a:pt x="771" y="780"/>
                      <a:pt x="771" y="780"/>
                    </a:cubicBezTo>
                    <a:cubicBezTo>
                      <a:pt x="770" y="781"/>
                      <a:pt x="769" y="781"/>
                      <a:pt x="768" y="781"/>
                    </a:cubicBezTo>
                    <a:cubicBezTo>
                      <a:pt x="771" y="782"/>
                      <a:pt x="775" y="788"/>
                      <a:pt x="778" y="788"/>
                    </a:cubicBezTo>
                    <a:cubicBezTo>
                      <a:pt x="778" y="788"/>
                      <a:pt x="778" y="788"/>
                      <a:pt x="778" y="788"/>
                    </a:cubicBezTo>
                    <a:cubicBezTo>
                      <a:pt x="778" y="787"/>
                      <a:pt x="778" y="786"/>
                      <a:pt x="779" y="785"/>
                    </a:cubicBezTo>
                    <a:cubicBezTo>
                      <a:pt x="777" y="784"/>
                      <a:pt x="776" y="782"/>
                      <a:pt x="774" y="780"/>
                    </a:cubicBezTo>
                    <a:cubicBezTo>
                      <a:pt x="775" y="779"/>
                      <a:pt x="775" y="778"/>
                      <a:pt x="776" y="778"/>
                    </a:cubicBezTo>
                    <a:cubicBezTo>
                      <a:pt x="777" y="778"/>
                      <a:pt x="777" y="779"/>
                      <a:pt x="778" y="779"/>
                    </a:cubicBezTo>
                    <a:cubicBezTo>
                      <a:pt x="773" y="775"/>
                      <a:pt x="767" y="771"/>
                      <a:pt x="762" y="767"/>
                    </a:cubicBezTo>
                    <a:moveTo>
                      <a:pt x="698" y="689"/>
                    </a:moveTo>
                    <a:cubicBezTo>
                      <a:pt x="698" y="689"/>
                      <a:pt x="698" y="689"/>
                      <a:pt x="698" y="689"/>
                    </a:cubicBezTo>
                    <a:cubicBezTo>
                      <a:pt x="699" y="690"/>
                      <a:pt x="699" y="690"/>
                      <a:pt x="699" y="690"/>
                    </a:cubicBezTo>
                    <a:cubicBezTo>
                      <a:pt x="699" y="690"/>
                      <a:pt x="699" y="690"/>
                      <a:pt x="699" y="689"/>
                    </a:cubicBezTo>
                    <a:cubicBezTo>
                      <a:pt x="698" y="689"/>
                      <a:pt x="698" y="689"/>
                      <a:pt x="698" y="689"/>
                    </a:cubicBezTo>
                    <a:moveTo>
                      <a:pt x="698" y="679"/>
                    </a:moveTo>
                    <a:cubicBezTo>
                      <a:pt x="699" y="680"/>
                      <a:pt x="699" y="680"/>
                      <a:pt x="699" y="680"/>
                    </a:cubicBezTo>
                    <a:cubicBezTo>
                      <a:pt x="699" y="680"/>
                      <a:pt x="699" y="681"/>
                      <a:pt x="699" y="681"/>
                    </a:cubicBezTo>
                    <a:cubicBezTo>
                      <a:pt x="699" y="680"/>
                      <a:pt x="699" y="680"/>
                      <a:pt x="698" y="679"/>
                    </a:cubicBezTo>
                    <a:moveTo>
                      <a:pt x="678" y="676"/>
                    </a:moveTo>
                    <a:cubicBezTo>
                      <a:pt x="679" y="677"/>
                      <a:pt x="680" y="677"/>
                      <a:pt x="681" y="678"/>
                    </a:cubicBezTo>
                    <a:cubicBezTo>
                      <a:pt x="680" y="677"/>
                      <a:pt x="679" y="676"/>
                      <a:pt x="678" y="676"/>
                    </a:cubicBezTo>
                    <a:moveTo>
                      <a:pt x="688" y="673"/>
                    </a:moveTo>
                    <a:cubicBezTo>
                      <a:pt x="687" y="676"/>
                      <a:pt x="689" y="678"/>
                      <a:pt x="692" y="681"/>
                    </a:cubicBezTo>
                    <a:cubicBezTo>
                      <a:pt x="693" y="680"/>
                      <a:pt x="694" y="680"/>
                      <a:pt x="695" y="680"/>
                    </a:cubicBezTo>
                    <a:cubicBezTo>
                      <a:pt x="693" y="677"/>
                      <a:pt x="691" y="675"/>
                      <a:pt x="688" y="673"/>
                    </a:cubicBezTo>
                    <a:moveTo>
                      <a:pt x="695" y="671"/>
                    </a:moveTo>
                    <a:cubicBezTo>
                      <a:pt x="695" y="671"/>
                      <a:pt x="694" y="671"/>
                      <a:pt x="694" y="672"/>
                    </a:cubicBezTo>
                    <a:cubicBezTo>
                      <a:pt x="694" y="673"/>
                      <a:pt x="696" y="675"/>
                      <a:pt x="698" y="677"/>
                    </a:cubicBezTo>
                    <a:cubicBezTo>
                      <a:pt x="697" y="676"/>
                      <a:pt x="697" y="676"/>
                      <a:pt x="697" y="675"/>
                    </a:cubicBezTo>
                    <a:cubicBezTo>
                      <a:pt x="703" y="678"/>
                      <a:pt x="709" y="680"/>
                      <a:pt x="716" y="686"/>
                    </a:cubicBezTo>
                    <a:cubicBezTo>
                      <a:pt x="717" y="681"/>
                      <a:pt x="712" y="683"/>
                      <a:pt x="710" y="680"/>
                    </a:cubicBezTo>
                    <a:cubicBezTo>
                      <a:pt x="710" y="679"/>
                      <a:pt x="711" y="679"/>
                      <a:pt x="711" y="679"/>
                    </a:cubicBezTo>
                    <a:cubicBezTo>
                      <a:pt x="711" y="679"/>
                      <a:pt x="711" y="679"/>
                      <a:pt x="711" y="679"/>
                    </a:cubicBezTo>
                    <a:cubicBezTo>
                      <a:pt x="711" y="679"/>
                      <a:pt x="712" y="679"/>
                      <a:pt x="712" y="679"/>
                    </a:cubicBezTo>
                    <a:cubicBezTo>
                      <a:pt x="712" y="679"/>
                      <a:pt x="713" y="679"/>
                      <a:pt x="713" y="679"/>
                    </a:cubicBezTo>
                    <a:cubicBezTo>
                      <a:pt x="712" y="678"/>
                      <a:pt x="711" y="677"/>
                      <a:pt x="710" y="676"/>
                    </a:cubicBezTo>
                    <a:cubicBezTo>
                      <a:pt x="710" y="677"/>
                      <a:pt x="710" y="677"/>
                      <a:pt x="710" y="677"/>
                    </a:cubicBezTo>
                    <a:cubicBezTo>
                      <a:pt x="705" y="676"/>
                      <a:pt x="700" y="671"/>
                      <a:pt x="695" y="671"/>
                    </a:cubicBezTo>
                    <a:moveTo>
                      <a:pt x="668" y="671"/>
                    </a:moveTo>
                    <a:cubicBezTo>
                      <a:pt x="667" y="672"/>
                      <a:pt x="666" y="672"/>
                      <a:pt x="665" y="673"/>
                    </a:cubicBezTo>
                    <a:cubicBezTo>
                      <a:pt x="667" y="674"/>
                      <a:pt x="670" y="675"/>
                      <a:pt x="672" y="676"/>
                    </a:cubicBezTo>
                    <a:cubicBezTo>
                      <a:pt x="672" y="675"/>
                      <a:pt x="672" y="675"/>
                      <a:pt x="672" y="674"/>
                    </a:cubicBezTo>
                    <a:cubicBezTo>
                      <a:pt x="670" y="673"/>
                      <a:pt x="669" y="672"/>
                      <a:pt x="668" y="671"/>
                    </a:cubicBezTo>
                    <a:moveTo>
                      <a:pt x="683" y="670"/>
                    </a:moveTo>
                    <a:cubicBezTo>
                      <a:pt x="684" y="672"/>
                      <a:pt x="685" y="673"/>
                      <a:pt x="685" y="673"/>
                    </a:cubicBezTo>
                    <a:cubicBezTo>
                      <a:pt x="687" y="673"/>
                      <a:pt x="687" y="670"/>
                      <a:pt x="683" y="670"/>
                    </a:cubicBezTo>
                    <a:moveTo>
                      <a:pt x="673" y="669"/>
                    </a:moveTo>
                    <a:cubicBezTo>
                      <a:pt x="673" y="669"/>
                      <a:pt x="672" y="669"/>
                      <a:pt x="672" y="670"/>
                    </a:cubicBezTo>
                    <a:cubicBezTo>
                      <a:pt x="673" y="671"/>
                      <a:pt x="673" y="672"/>
                      <a:pt x="674" y="673"/>
                    </a:cubicBezTo>
                    <a:cubicBezTo>
                      <a:pt x="674" y="673"/>
                      <a:pt x="674" y="673"/>
                      <a:pt x="674" y="673"/>
                    </a:cubicBezTo>
                    <a:cubicBezTo>
                      <a:pt x="677" y="673"/>
                      <a:pt x="674" y="669"/>
                      <a:pt x="673" y="669"/>
                    </a:cubicBezTo>
                    <a:moveTo>
                      <a:pt x="667" y="664"/>
                    </a:moveTo>
                    <a:cubicBezTo>
                      <a:pt x="666" y="664"/>
                      <a:pt x="666" y="664"/>
                      <a:pt x="666" y="664"/>
                    </a:cubicBezTo>
                    <a:cubicBezTo>
                      <a:pt x="667" y="665"/>
                      <a:pt x="666" y="666"/>
                      <a:pt x="668" y="666"/>
                    </a:cubicBezTo>
                    <a:cubicBezTo>
                      <a:pt x="670" y="667"/>
                      <a:pt x="670" y="668"/>
                      <a:pt x="671" y="668"/>
                    </a:cubicBezTo>
                    <a:cubicBezTo>
                      <a:pt x="671" y="668"/>
                      <a:pt x="670" y="667"/>
                      <a:pt x="670" y="666"/>
                    </a:cubicBezTo>
                    <a:cubicBezTo>
                      <a:pt x="669" y="665"/>
                      <a:pt x="668" y="664"/>
                      <a:pt x="667" y="664"/>
                    </a:cubicBezTo>
                    <a:moveTo>
                      <a:pt x="673" y="658"/>
                    </a:moveTo>
                    <a:cubicBezTo>
                      <a:pt x="672" y="658"/>
                      <a:pt x="672" y="658"/>
                      <a:pt x="672" y="658"/>
                    </a:cubicBezTo>
                    <a:cubicBezTo>
                      <a:pt x="673" y="659"/>
                      <a:pt x="674" y="660"/>
                      <a:pt x="675" y="660"/>
                    </a:cubicBezTo>
                    <a:cubicBezTo>
                      <a:pt x="675" y="660"/>
                      <a:pt x="675" y="659"/>
                      <a:pt x="675" y="659"/>
                    </a:cubicBezTo>
                    <a:cubicBezTo>
                      <a:pt x="674" y="658"/>
                      <a:pt x="674" y="658"/>
                      <a:pt x="673" y="658"/>
                    </a:cubicBezTo>
                    <a:moveTo>
                      <a:pt x="653" y="649"/>
                    </a:moveTo>
                    <a:cubicBezTo>
                      <a:pt x="652" y="649"/>
                      <a:pt x="652" y="649"/>
                      <a:pt x="652" y="649"/>
                    </a:cubicBezTo>
                    <a:cubicBezTo>
                      <a:pt x="654" y="653"/>
                      <a:pt x="657" y="655"/>
                      <a:pt x="660" y="656"/>
                    </a:cubicBezTo>
                    <a:cubicBezTo>
                      <a:pt x="660" y="654"/>
                      <a:pt x="655" y="649"/>
                      <a:pt x="653" y="649"/>
                    </a:cubicBezTo>
                    <a:moveTo>
                      <a:pt x="634" y="646"/>
                    </a:moveTo>
                    <a:cubicBezTo>
                      <a:pt x="638" y="650"/>
                      <a:pt x="642" y="654"/>
                      <a:pt x="646" y="657"/>
                    </a:cubicBezTo>
                    <a:cubicBezTo>
                      <a:pt x="645" y="657"/>
                      <a:pt x="645" y="657"/>
                      <a:pt x="645" y="657"/>
                    </a:cubicBezTo>
                    <a:cubicBezTo>
                      <a:pt x="648" y="657"/>
                      <a:pt x="651" y="660"/>
                      <a:pt x="654" y="661"/>
                    </a:cubicBezTo>
                    <a:cubicBezTo>
                      <a:pt x="654" y="659"/>
                      <a:pt x="654" y="657"/>
                      <a:pt x="653" y="656"/>
                    </a:cubicBezTo>
                    <a:cubicBezTo>
                      <a:pt x="653" y="655"/>
                      <a:pt x="652" y="655"/>
                      <a:pt x="651" y="654"/>
                    </a:cubicBezTo>
                    <a:cubicBezTo>
                      <a:pt x="651" y="654"/>
                      <a:pt x="652" y="654"/>
                      <a:pt x="652" y="654"/>
                    </a:cubicBezTo>
                    <a:cubicBezTo>
                      <a:pt x="652" y="654"/>
                      <a:pt x="652" y="655"/>
                      <a:pt x="653" y="655"/>
                    </a:cubicBezTo>
                    <a:cubicBezTo>
                      <a:pt x="652" y="652"/>
                      <a:pt x="650" y="650"/>
                      <a:pt x="645" y="647"/>
                    </a:cubicBezTo>
                    <a:cubicBezTo>
                      <a:pt x="646" y="648"/>
                      <a:pt x="646" y="648"/>
                      <a:pt x="646" y="649"/>
                    </a:cubicBezTo>
                    <a:cubicBezTo>
                      <a:pt x="647" y="650"/>
                      <a:pt x="649" y="652"/>
                      <a:pt x="650" y="653"/>
                    </a:cubicBezTo>
                    <a:cubicBezTo>
                      <a:pt x="650" y="653"/>
                      <a:pt x="649" y="653"/>
                      <a:pt x="649" y="653"/>
                    </a:cubicBezTo>
                    <a:cubicBezTo>
                      <a:pt x="649" y="653"/>
                      <a:pt x="649" y="653"/>
                      <a:pt x="648" y="653"/>
                    </a:cubicBezTo>
                    <a:cubicBezTo>
                      <a:pt x="648" y="652"/>
                      <a:pt x="647" y="652"/>
                      <a:pt x="646" y="651"/>
                    </a:cubicBezTo>
                    <a:cubicBezTo>
                      <a:pt x="646" y="652"/>
                      <a:pt x="646" y="653"/>
                      <a:pt x="646" y="654"/>
                    </a:cubicBezTo>
                    <a:cubicBezTo>
                      <a:pt x="642" y="652"/>
                      <a:pt x="638" y="649"/>
                      <a:pt x="634" y="646"/>
                    </a:cubicBezTo>
                    <a:moveTo>
                      <a:pt x="638" y="639"/>
                    </a:moveTo>
                    <a:cubicBezTo>
                      <a:pt x="638" y="639"/>
                      <a:pt x="638" y="639"/>
                      <a:pt x="638" y="639"/>
                    </a:cubicBezTo>
                    <a:cubicBezTo>
                      <a:pt x="639" y="641"/>
                      <a:pt x="640" y="642"/>
                      <a:pt x="640" y="642"/>
                    </a:cubicBezTo>
                    <a:cubicBezTo>
                      <a:pt x="641" y="642"/>
                      <a:pt x="641" y="641"/>
                      <a:pt x="641" y="641"/>
                    </a:cubicBezTo>
                    <a:cubicBezTo>
                      <a:pt x="640" y="640"/>
                      <a:pt x="640" y="639"/>
                      <a:pt x="638" y="639"/>
                    </a:cubicBezTo>
                    <a:moveTo>
                      <a:pt x="643" y="639"/>
                    </a:moveTo>
                    <a:cubicBezTo>
                      <a:pt x="643" y="639"/>
                      <a:pt x="642" y="639"/>
                      <a:pt x="642" y="639"/>
                    </a:cubicBezTo>
                    <a:cubicBezTo>
                      <a:pt x="645" y="641"/>
                      <a:pt x="648" y="645"/>
                      <a:pt x="651" y="649"/>
                    </a:cubicBezTo>
                    <a:cubicBezTo>
                      <a:pt x="654" y="647"/>
                      <a:pt x="646" y="639"/>
                      <a:pt x="643" y="639"/>
                    </a:cubicBezTo>
                    <a:moveTo>
                      <a:pt x="638" y="632"/>
                    </a:moveTo>
                    <a:cubicBezTo>
                      <a:pt x="636" y="635"/>
                      <a:pt x="641" y="636"/>
                      <a:pt x="641" y="638"/>
                    </a:cubicBezTo>
                    <a:cubicBezTo>
                      <a:pt x="643" y="636"/>
                      <a:pt x="642" y="635"/>
                      <a:pt x="641" y="634"/>
                    </a:cubicBezTo>
                    <a:cubicBezTo>
                      <a:pt x="640" y="633"/>
                      <a:pt x="639" y="633"/>
                      <a:pt x="638" y="632"/>
                    </a:cubicBezTo>
                    <a:moveTo>
                      <a:pt x="645" y="623"/>
                    </a:moveTo>
                    <a:cubicBezTo>
                      <a:pt x="644" y="623"/>
                      <a:pt x="642" y="625"/>
                      <a:pt x="645" y="626"/>
                    </a:cubicBezTo>
                    <a:cubicBezTo>
                      <a:pt x="645" y="625"/>
                      <a:pt x="645" y="625"/>
                      <a:pt x="645" y="625"/>
                    </a:cubicBezTo>
                    <a:cubicBezTo>
                      <a:pt x="645" y="625"/>
                      <a:pt x="645" y="625"/>
                      <a:pt x="646" y="625"/>
                    </a:cubicBezTo>
                    <a:cubicBezTo>
                      <a:pt x="647" y="626"/>
                      <a:pt x="647" y="626"/>
                      <a:pt x="648" y="626"/>
                    </a:cubicBezTo>
                    <a:cubicBezTo>
                      <a:pt x="648" y="626"/>
                      <a:pt x="648" y="626"/>
                      <a:pt x="648" y="626"/>
                    </a:cubicBezTo>
                    <a:cubicBezTo>
                      <a:pt x="647" y="623"/>
                      <a:pt x="646" y="623"/>
                      <a:pt x="645" y="623"/>
                    </a:cubicBezTo>
                    <a:moveTo>
                      <a:pt x="625" y="618"/>
                    </a:moveTo>
                    <a:cubicBezTo>
                      <a:pt x="625" y="618"/>
                      <a:pt x="625" y="618"/>
                      <a:pt x="625" y="618"/>
                    </a:cubicBezTo>
                    <a:cubicBezTo>
                      <a:pt x="625" y="619"/>
                      <a:pt x="625" y="620"/>
                      <a:pt x="626" y="620"/>
                    </a:cubicBezTo>
                    <a:cubicBezTo>
                      <a:pt x="626" y="620"/>
                      <a:pt x="627" y="620"/>
                      <a:pt x="627" y="620"/>
                    </a:cubicBezTo>
                    <a:cubicBezTo>
                      <a:pt x="626" y="619"/>
                      <a:pt x="627" y="618"/>
                      <a:pt x="625" y="618"/>
                    </a:cubicBezTo>
                    <a:moveTo>
                      <a:pt x="693" y="616"/>
                    </a:moveTo>
                    <a:cubicBezTo>
                      <a:pt x="692" y="616"/>
                      <a:pt x="699" y="623"/>
                      <a:pt x="698" y="624"/>
                    </a:cubicBezTo>
                    <a:cubicBezTo>
                      <a:pt x="700" y="621"/>
                      <a:pt x="694" y="617"/>
                      <a:pt x="694" y="617"/>
                    </a:cubicBezTo>
                    <a:cubicBezTo>
                      <a:pt x="693" y="616"/>
                      <a:pt x="693" y="616"/>
                      <a:pt x="693" y="616"/>
                    </a:cubicBezTo>
                    <a:moveTo>
                      <a:pt x="617" y="609"/>
                    </a:moveTo>
                    <a:cubicBezTo>
                      <a:pt x="619" y="612"/>
                      <a:pt x="622" y="614"/>
                      <a:pt x="623" y="618"/>
                    </a:cubicBezTo>
                    <a:cubicBezTo>
                      <a:pt x="626" y="615"/>
                      <a:pt x="621" y="611"/>
                      <a:pt x="617" y="609"/>
                    </a:cubicBezTo>
                    <a:moveTo>
                      <a:pt x="631" y="609"/>
                    </a:moveTo>
                    <a:cubicBezTo>
                      <a:pt x="631" y="610"/>
                      <a:pt x="632" y="611"/>
                      <a:pt x="631" y="612"/>
                    </a:cubicBezTo>
                    <a:cubicBezTo>
                      <a:pt x="635" y="615"/>
                      <a:pt x="637" y="621"/>
                      <a:pt x="642" y="621"/>
                    </a:cubicBezTo>
                    <a:cubicBezTo>
                      <a:pt x="642" y="621"/>
                      <a:pt x="642" y="621"/>
                      <a:pt x="642" y="621"/>
                    </a:cubicBezTo>
                    <a:cubicBezTo>
                      <a:pt x="641" y="621"/>
                      <a:pt x="641" y="620"/>
                      <a:pt x="640" y="619"/>
                    </a:cubicBezTo>
                    <a:cubicBezTo>
                      <a:pt x="644" y="615"/>
                      <a:pt x="634" y="611"/>
                      <a:pt x="631" y="609"/>
                    </a:cubicBezTo>
                    <a:moveTo>
                      <a:pt x="636" y="606"/>
                    </a:moveTo>
                    <a:cubicBezTo>
                      <a:pt x="636" y="606"/>
                      <a:pt x="636" y="606"/>
                      <a:pt x="636" y="606"/>
                    </a:cubicBezTo>
                    <a:cubicBezTo>
                      <a:pt x="639" y="609"/>
                      <a:pt x="640" y="611"/>
                      <a:pt x="640" y="614"/>
                    </a:cubicBezTo>
                    <a:cubicBezTo>
                      <a:pt x="641" y="613"/>
                      <a:pt x="641" y="613"/>
                      <a:pt x="642" y="613"/>
                    </a:cubicBezTo>
                    <a:cubicBezTo>
                      <a:pt x="642" y="613"/>
                      <a:pt x="643" y="614"/>
                      <a:pt x="643" y="614"/>
                    </a:cubicBezTo>
                    <a:cubicBezTo>
                      <a:pt x="644" y="614"/>
                      <a:pt x="644" y="615"/>
                      <a:pt x="645" y="615"/>
                    </a:cubicBezTo>
                    <a:cubicBezTo>
                      <a:pt x="645" y="615"/>
                      <a:pt x="645" y="615"/>
                      <a:pt x="646" y="615"/>
                    </a:cubicBezTo>
                    <a:cubicBezTo>
                      <a:pt x="645" y="611"/>
                      <a:pt x="639" y="606"/>
                      <a:pt x="636" y="606"/>
                    </a:cubicBezTo>
                    <a:moveTo>
                      <a:pt x="609" y="599"/>
                    </a:moveTo>
                    <a:cubicBezTo>
                      <a:pt x="609" y="599"/>
                      <a:pt x="609" y="599"/>
                      <a:pt x="609" y="599"/>
                    </a:cubicBezTo>
                    <a:cubicBezTo>
                      <a:pt x="609" y="601"/>
                      <a:pt x="609" y="601"/>
                      <a:pt x="610" y="601"/>
                    </a:cubicBezTo>
                    <a:cubicBezTo>
                      <a:pt x="610" y="601"/>
                      <a:pt x="611" y="601"/>
                      <a:pt x="611" y="600"/>
                    </a:cubicBezTo>
                    <a:cubicBezTo>
                      <a:pt x="611" y="600"/>
                      <a:pt x="611" y="599"/>
                      <a:pt x="609" y="599"/>
                    </a:cubicBezTo>
                    <a:moveTo>
                      <a:pt x="622" y="588"/>
                    </a:moveTo>
                    <a:cubicBezTo>
                      <a:pt x="620" y="588"/>
                      <a:pt x="619" y="589"/>
                      <a:pt x="618" y="590"/>
                    </a:cubicBezTo>
                    <a:cubicBezTo>
                      <a:pt x="620" y="592"/>
                      <a:pt x="620" y="591"/>
                      <a:pt x="621" y="594"/>
                    </a:cubicBezTo>
                    <a:cubicBezTo>
                      <a:pt x="622" y="593"/>
                      <a:pt x="623" y="592"/>
                      <a:pt x="623" y="592"/>
                    </a:cubicBezTo>
                    <a:cubicBezTo>
                      <a:pt x="625" y="592"/>
                      <a:pt x="627" y="595"/>
                      <a:pt x="628" y="596"/>
                    </a:cubicBezTo>
                    <a:cubicBezTo>
                      <a:pt x="630" y="593"/>
                      <a:pt x="626" y="588"/>
                      <a:pt x="622" y="588"/>
                    </a:cubicBezTo>
                    <a:moveTo>
                      <a:pt x="659" y="586"/>
                    </a:moveTo>
                    <a:cubicBezTo>
                      <a:pt x="661" y="588"/>
                      <a:pt x="663" y="588"/>
                      <a:pt x="666" y="591"/>
                    </a:cubicBezTo>
                    <a:cubicBezTo>
                      <a:pt x="667" y="591"/>
                      <a:pt x="669" y="589"/>
                      <a:pt x="671" y="589"/>
                    </a:cubicBezTo>
                    <a:cubicBezTo>
                      <a:pt x="671" y="588"/>
                      <a:pt x="671" y="588"/>
                      <a:pt x="671" y="588"/>
                    </a:cubicBezTo>
                    <a:cubicBezTo>
                      <a:pt x="670" y="588"/>
                      <a:pt x="670" y="589"/>
                      <a:pt x="669" y="589"/>
                    </a:cubicBezTo>
                    <a:cubicBezTo>
                      <a:pt x="668" y="589"/>
                      <a:pt x="667" y="588"/>
                      <a:pt x="666" y="586"/>
                    </a:cubicBezTo>
                    <a:cubicBezTo>
                      <a:pt x="665" y="586"/>
                      <a:pt x="663" y="586"/>
                      <a:pt x="661" y="586"/>
                    </a:cubicBezTo>
                    <a:cubicBezTo>
                      <a:pt x="660" y="586"/>
                      <a:pt x="660" y="586"/>
                      <a:pt x="659" y="586"/>
                    </a:cubicBezTo>
                    <a:moveTo>
                      <a:pt x="605" y="582"/>
                    </a:moveTo>
                    <a:cubicBezTo>
                      <a:pt x="611" y="589"/>
                      <a:pt x="618" y="600"/>
                      <a:pt x="624" y="603"/>
                    </a:cubicBezTo>
                    <a:cubicBezTo>
                      <a:pt x="621" y="594"/>
                      <a:pt x="614" y="590"/>
                      <a:pt x="605" y="582"/>
                    </a:cubicBezTo>
                    <a:moveTo>
                      <a:pt x="710" y="580"/>
                    </a:moveTo>
                    <a:cubicBezTo>
                      <a:pt x="710" y="580"/>
                      <a:pt x="710" y="580"/>
                      <a:pt x="710" y="580"/>
                    </a:cubicBezTo>
                    <a:cubicBezTo>
                      <a:pt x="710" y="580"/>
                      <a:pt x="710" y="580"/>
                      <a:pt x="710" y="580"/>
                    </a:cubicBezTo>
                    <a:cubicBezTo>
                      <a:pt x="710" y="580"/>
                      <a:pt x="710" y="580"/>
                      <a:pt x="710" y="580"/>
                    </a:cubicBezTo>
                    <a:moveTo>
                      <a:pt x="679" y="570"/>
                    </a:moveTo>
                    <a:cubicBezTo>
                      <a:pt x="679" y="571"/>
                      <a:pt x="679" y="572"/>
                      <a:pt x="681" y="573"/>
                    </a:cubicBezTo>
                    <a:cubicBezTo>
                      <a:pt x="681" y="573"/>
                      <a:pt x="681" y="573"/>
                      <a:pt x="681" y="573"/>
                    </a:cubicBezTo>
                    <a:cubicBezTo>
                      <a:pt x="680" y="572"/>
                      <a:pt x="679" y="571"/>
                      <a:pt x="679" y="570"/>
                    </a:cubicBezTo>
                    <a:moveTo>
                      <a:pt x="650" y="570"/>
                    </a:moveTo>
                    <a:cubicBezTo>
                      <a:pt x="650" y="570"/>
                      <a:pt x="649" y="570"/>
                      <a:pt x="649" y="570"/>
                    </a:cubicBezTo>
                    <a:cubicBezTo>
                      <a:pt x="650" y="572"/>
                      <a:pt x="650" y="574"/>
                      <a:pt x="652" y="574"/>
                    </a:cubicBezTo>
                    <a:cubicBezTo>
                      <a:pt x="652" y="574"/>
                      <a:pt x="653" y="574"/>
                      <a:pt x="653" y="573"/>
                    </a:cubicBezTo>
                    <a:cubicBezTo>
                      <a:pt x="652" y="571"/>
                      <a:pt x="652" y="570"/>
                      <a:pt x="650" y="570"/>
                    </a:cubicBezTo>
                    <a:moveTo>
                      <a:pt x="678" y="567"/>
                    </a:moveTo>
                    <a:cubicBezTo>
                      <a:pt x="679" y="569"/>
                      <a:pt x="680" y="570"/>
                      <a:pt x="681" y="571"/>
                    </a:cubicBezTo>
                    <a:cubicBezTo>
                      <a:pt x="681" y="570"/>
                      <a:pt x="680" y="568"/>
                      <a:pt x="678" y="567"/>
                    </a:cubicBezTo>
                    <a:moveTo>
                      <a:pt x="699" y="561"/>
                    </a:moveTo>
                    <a:cubicBezTo>
                      <a:pt x="699" y="561"/>
                      <a:pt x="698" y="561"/>
                      <a:pt x="698" y="561"/>
                    </a:cubicBezTo>
                    <a:cubicBezTo>
                      <a:pt x="698" y="561"/>
                      <a:pt x="698" y="561"/>
                      <a:pt x="697" y="561"/>
                    </a:cubicBezTo>
                    <a:cubicBezTo>
                      <a:pt x="699" y="562"/>
                      <a:pt x="700" y="564"/>
                      <a:pt x="701" y="565"/>
                    </a:cubicBezTo>
                    <a:cubicBezTo>
                      <a:pt x="701" y="564"/>
                      <a:pt x="701" y="564"/>
                      <a:pt x="701" y="563"/>
                    </a:cubicBezTo>
                    <a:cubicBezTo>
                      <a:pt x="700" y="563"/>
                      <a:pt x="700" y="562"/>
                      <a:pt x="699" y="561"/>
                    </a:cubicBezTo>
                    <a:moveTo>
                      <a:pt x="578" y="561"/>
                    </a:moveTo>
                    <a:cubicBezTo>
                      <a:pt x="576" y="562"/>
                      <a:pt x="577" y="564"/>
                      <a:pt x="579" y="564"/>
                    </a:cubicBezTo>
                    <a:cubicBezTo>
                      <a:pt x="579" y="564"/>
                      <a:pt x="579" y="564"/>
                      <a:pt x="580" y="564"/>
                    </a:cubicBezTo>
                    <a:cubicBezTo>
                      <a:pt x="579" y="563"/>
                      <a:pt x="579" y="563"/>
                      <a:pt x="580" y="562"/>
                    </a:cubicBezTo>
                    <a:cubicBezTo>
                      <a:pt x="579" y="562"/>
                      <a:pt x="579" y="561"/>
                      <a:pt x="578" y="561"/>
                    </a:cubicBezTo>
                    <a:moveTo>
                      <a:pt x="664" y="555"/>
                    </a:moveTo>
                    <a:cubicBezTo>
                      <a:pt x="664" y="555"/>
                      <a:pt x="664" y="556"/>
                      <a:pt x="664" y="556"/>
                    </a:cubicBezTo>
                    <a:cubicBezTo>
                      <a:pt x="664" y="556"/>
                      <a:pt x="665" y="556"/>
                      <a:pt x="665" y="556"/>
                    </a:cubicBezTo>
                    <a:cubicBezTo>
                      <a:pt x="665" y="556"/>
                      <a:pt x="664" y="555"/>
                      <a:pt x="664" y="555"/>
                    </a:cubicBezTo>
                    <a:moveTo>
                      <a:pt x="669" y="550"/>
                    </a:moveTo>
                    <a:cubicBezTo>
                      <a:pt x="669" y="551"/>
                      <a:pt x="669" y="552"/>
                      <a:pt x="669" y="553"/>
                    </a:cubicBezTo>
                    <a:cubicBezTo>
                      <a:pt x="667" y="553"/>
                      <a:pt x="666" y="552"/>
                      <a:pt x="665" y="551"/>
                    </a:cubicBezTo>
                    <a:cubicBezTo>
                      <a:pt x="665" y="551"/>
                      <a:pt x="665" y="551"/>
                      <a:pt x="664" y="551"/>
                    </a:cubicBezTo>
                    <a:cubicBezTo>
                      <a:pt x="664" y="551"/>
                      <a:pt x="664" y="551"/>
                      <a:pt x="663" y="551"/>
                    </a:cubicBezTo>
                    <a:cubicBezTo>
                      <a:pt x="665" y="553"/>
                      <a:pt x="667" y="555"/>
                      <a:pt x="669" y="556"/>
                    </a:cubicBezTo>
                    <a:cubicBezTo>
                      <a:pt x="669" y="556"/>
                      <a:pt x="669" y="557"/>
                      <a:pt x="669" y="557"/>
                    </a:cubicBezTo>
                    <a:cubicBezTo>
                      <a:pt x="672" y="558"/>
                      <a:pt x="674" y="562"/>
                      <a:pt x="679" y="564"/>
                    </a:cubicBezTo>
                    <a:cubicBezTo>
                      <a:pt x="680" y="560"/>
                      <a:pt x="676" y="557"/>
                      <a:pt x="672" y="556"/>
                    </a:cubicBezTo>
                    <a:cubicBezTo>
                      <a:pt x="672" y="554"/>
                      <a:pt x="672" y="552"/>
                      <a:pt x="671" y="551"/>
                    </a:cubicBezTo>
                    <a:cubicBezTo>
                      <a:pt x="670" y="550"/>
                      <a:pt x="669" y="550"/>
                      <a:pt x="669" y="550"/>
                    </a:cubicBezTo>
                    <a:moveTo>
                      <a:pt x="683" y="545"/>
                    </a:moveTo>
                    <a:cubicBezTo>
                      <a:pt x="682" y="545"/>
                      <a:pt x="682" y="546"/>
                      <a:pt x="681" y="546"/>
                    </a:cubicBezTo>
                    <a:cubicBezTo>
                      <a:pt x="687" y="551"/>
                      <a:pt x="692" y="556"/>
                      <a:pt x="697" y="561"/>
                    </a:cubicBezTo>
                    <a:cubicBezTo>
                      <a:pt x="697" y="561"/>
                      <a:pt x="697" y="561"/>
                      <a:pt x="697" y="560"/>
                    </a:cubicBezTo>
                    <a:cubicBezTo>
                      <a:pt x="696" y="559"/>
                      <a:pt x="695" y="558"/>
                      <a:pt x="695" y="557"/>
                    </a:cubicBezTo>
                    <a:cubicBezTo>
                      <a:pt x="691" y="553"/>
                      <a:pt x="687" y="549"/>
                      <a:pt x="683" y="545"/>
                    </a:cubicBezTo>
                    <a:moveTo>
                      <a:pt x="639" y="544"/>
                    </a:moveTo>
                    <a:cubicBezTo>
                      <a:pt x="638" y="544"/>
                      <a:pt x="638" y="545"/>
                      <a:pt x="638" y="545"/>
                    </a:cubicBezTo>
                    <a:cubicBezTo>
                      <a:pt x="639" y="545"/>
                      <a:pt x="640" y="548"/>
                      <a:pt x="642" y="548"/>
                    </a:cubicBezTo>
                    <a:cubicBezTo>
                      <a:pt x="642" y="548"/>
                      <a:pt x="642" y="548"/>
                      <a:pt x="642" y="548"/>
                    </a:cubicBezTo>
                    <a:cubicBezTo>
                      <a:pt x="641" y="547"/>
                      <a:pt x="640" y="544"/>
                      <a:pt x="639" y="544"/>
                    </a:cubicBezTo>
                    <a:moveTo>
                      <a:pt x="642" y="543"/>
                    </a:moveTo>
                    <a:cubicBezTo>
                      <a:pt x="640" y="543"/>
                      <a:pt x="640" y="543"/>
                      <a:pt x="640" y="544"/>
                    </a:cubicBezTo>
                    <a:cubicBezTo>
                      <a:pt x="640" y="544"/>
                      <a:pt x="640" y="544"/>
                      <a:pt x="640" y="544"/>
                    </a:cubicBezTo>
                    <a:cubicBezTo>
                      <a:pt x="641" y="544"/>
                      <a:pt x="641" y="545"/>
                      <a:pt x="642" y="546"/>
                    </a:cubicBezTo>
                    <a:cubicBezTo>
                      <a:pt x="642" y="546"/>
                      <a:pt x="643" y="547"/>
                      <a:pt x="644" y="547"/>
                    </a:cubicBezTo>
                    <a:cubicBezTo>
                      <a:pt x="644" y="547"/>
                      <a:pt x="645" y="547"/>
                      <a:pt x="645" y="546"/>
                    </a:cubicBezTo>
                    <a:cubicBezTo>
                      <a:pt x="645" y="546"/>
                      <a:pt x="645" y="545"/>
                      <a:pt x="646" y="544"/>
                    </a:cubicBezTo>
                    <a:cubicBezTo>
                      <a:pt x="645" y="543"/>
                      <a:pt x="643" y="543"/>
                      <a:pt x="642" y="543"/>
                    </a:cubicBezTo>
                    <a:moveTo>
                      <a:pt x="605" y="541"/>
                    </a:moveTo>
                    <a:cubicBezTo>
                      <a:pt x="605" y="541"/>
                      <a:pt x="604" y="541"/>
                      <a:pt x="604" y="542"/>
                    </a:cubicBezTo>
                    <a:cubicBezTo>
                      <a:pt x="605" y="542"/>
                      <a:pt x="606" y="543"/>
                      <a:pt x="606" y="543"/>
                    </a:cubicBezTo>
                    <a:cubicBezTo>
                      <a:pt x="607" y="543"/>
                      <a:pt x="607" y="543"/>
                      <a:pt x="608" y="542"/>
                    </a:cubicBezTo>
                    <a:cubicBezTo>
                      <a:pt x="607" y="542"/>
                      <a:pt x="606" y="541"/>
                      <a:pt x="605" y="541"/>
                    </a:cubicBezTo>
                    <a:moveTo>
                      <a:pt x="557" y="540"/>
                    </a:moveTo>
                    <a:cubicBezTo>
                      <a:pt x="558" y="541"/>
                      <a:pt x="559" y="543"/>
                      <a:pt x="560" y="544"/>
                    </a:cubicBezTo>
                    <a:cubicBezTo>
                      <a:pt x="562" y="545"/>
                      <a:pt x="565" y="547"/>
                      <a:pt x="565" y="550"/>
                    </a:cubicBezTo>
                    <a:cubicBezTo>
                      <a:pt x="566" y="551"/>
                      <a:pt x="567" y="552"/>
                      <a:pt x="570" y="553"/>
                    </a:cubicBezTo>
                    <a:cubicBezTo>
                      <a:pt x="565" y="549"/>
                      <a:pt x="562" y="541"/>
                      <a:pt x="557" y="540"/>
                    </a:cubicBezTo>
                    <a:moveTo>
                      <a:pt x="623" y="537"/>
                    </a:moveTo>
                    <a:cubicBezTo>
                      <a:pt x="619" y="540"/>
                      <a:pt x="626" y="540"/>
                      <a:pt x="623" y="542"/>
                    </a:cubicBezTo>
                    <a:cubicBezTo>
                      <a:pt x="621" y="541"/>
                      <a:pt x="619" y="538"/>
                      <a:pt x="617" y="538"/>
                    </a:cubicBezTo>
                    <a:cubicBezTo>
                      <a:pt x="617" y="538"/>
                      <a:pt x="616" y="538"/>
                      <a:pt x="616" y="539"/>
                    </a:cubicBezTo>
                    <a:cubicBezTo>
                      <a:pt x="618" y="542"/>
                      <a:pt x="620" y="550"/>
                      <a:pt x="626" y="551"/>
                    </a:cubicBezTo>
                    <a:cubicBezTo>
                      <a:pt x="620" y="549"/>
                      <a:pt x="628" y="548"/>
                      <a:pt x="628" y="547"/>
                    </a:cubicBezTo>
                    <a:cubicBezTo>
                      <a:pt x="629" y="544"/>
                      <a:pt x="627" y="540"/>
                      <a:pt x="623" y="537"/>
                    </a:cubicBezTo>
                    <a:moveTo>
                      <a:pt x="543" y="525"/>
                    </a:moveTo>
                    <a:cubicBezTo>
                      <a:pt x="544" y="529"/>
                      <a:pt x="548" y="531"/>
                      <a:pt x="549" y="531"/>
                    </a:cubicBezTo>
                    <a:cubicBezTo>
                      <a:pt x="548" y="528"/>
                      <a:pt x="545" y="526"/>
                      <a:pt x="543" y="525"/>
                    </a:cubicBezTo>
                    <a:moveTo>
                      <a:pt x="594" y="524"/>
                    </a:moveTo>
                    <a:cubicBezTo>
                      <a:pt x="594" y="524"/>
                      <a:pt x="594" y="524"/>
                      <a:pt x="594" y="524"/>
                    </a:cubicBezTo>
                    <a:cubicBezTo>
                      <a:pt x="594" y="525"/>
                      <a:pt x="594" y="525"/>
                      <a:pt x="595" y="525"/>
                    </a:cubicBezTo>
                    <a:cubicBezTo>
                      <a:pt x="596" y="525"/>
                      <a:pt x="596" y="525"/>
                      <a:pt x="596" y="525"/>
                    </a:cubicBezTo>
                    <a:cubicBezTo>
                      <a:pt x="596" y="525"/>
                      <a:pt x="596" y="525"/>
                      <a:pt x="596" y="524"/>
                    </a:cubicBezTo>
                    <a:cubicBezTo>
                      <a:pt x="595" y="524"/>
                      <a:pt x="595" y="524"/>
                      <a:pt x="594" y="524"/>
                    </a:cubicBezTo>
                    <a:moveTo>
                      <a:pt x="574" y="521"/>
                    </a:moveTo>
                    <a:cubicBezTo>
                      <a:pt x="574" y="521"/>
                      <a:pt x="574" y="521"/>
                      <a:pt x="574" y="522"/>
                    </a:cubicBezTo>
                    <a:cubicBezTo>
                      <a:pt x="576" y="526"/>
                      <a:pt x="585" y="532"/>
                      <a:pt x="585" y="532"/>
                    </a:cubicBezTo>
                    <a:cubicBezTo>
                      <a:pt x="585" y="530"/>
                      <a:pt x="579" y="525"/>
                      <a:pt x="577" y="523"/>
                    </a:cubicBezTo>
                    <a:cubicBezTo>
                      <a:pt x="577" y="523"/>
                      <a:pt x="577" y="523"/>
                      <a:pt x="577" y="523"/>
                    </a:cubicBezTo>
                    <a:cubicBezTo>
                      <a:pt x="577" y="523"/>
                      <a:pt x="577" y="523"/>
                      <a:pt x="577" y="523"/>
                    </a:cubicBezTo>
                    <a:cubicBezTo>
                      <a:pt x="588" y="533"/>
                      <a:pt x="592" y="536"/>
                      <a:pt x="592" y="536"/>
                    </a:cubicBezTo>
                    <a:cubicBezTo>
                      <a:pt x="593" y="536"/>
                      <a:pt x="589" y="532"/>
                      <a:pt x="585" y="528"/>
                    </a:cubicBezTo>
                    <a:cubicBezTo>
                      <a:pt x="580" y="525"/>
                      <a:pt x="576" y="521"/>
                      <a:pt x="574" y="521"/>
                    </a:cubicBezTo>
                    <a:moveTo>
                      <a:pt x="620" y="520"/>
                    </a:moveTo>
                    <a:cubicBezTo>
                      <a:pt x="621" y="523"/>
                      <a:pt x="623" y="524"/>
                      <a:pt x="621" y="524"/>
                    </a:cubicBezTo>
                    <a:cubicBezTo>
                      <a:pt x="621" y="524"/>
                      <a:pt x="620" y="524"/>
                      <a:pt x="619" y="524"/>
                    </a:cubicBezTo>
                    <a:cubicBezTo>
                      <a:pt x="620" y="525"/>
                      <a:pt x="620" y="525"/>
                      <a:pt x="619" y="526"/>
                    </a:cubicBezTo>
                    <a:cubicBezTo>
                      <a:pt x="620" y="526"/>
                      <a:pt x="620" y="527"/>
                      <a:pt x="621" y="527"/>
                    </a:cubicBezTo>
                    <a:cubicBezTo>
                      <a:pt x="623" y="525"/>
                      <a:pt x="623" y="526"/>
                      <a:pt x="627" y="526"/>
                    </a:cubicBezTo>
                    <a:cubicBezTo>
                      <a:pt x="626" y="523"/>
                      <a:pt x="623" y="521"/>
                      <a:pt x="620" y="520"/>
                    </a:cubicBezTo>
                    <a:moveTo>
                      <a:pt x="588" y="517"/>
                    </a:moveTo>
                    <a:cubicBezTo>
                      <a:pt x="589" y="517"/>
                      <a:pt x="589" y="518"/>
                      <a:pt x="589" y="519"/>
                    </a:cubicBezTo>
                    <a:cubicBezTo>
                      <a:pt x="589" y="519"/>
                      <a:pt x="590" y="518"/>
                      <a:pt x="590" y="518"/>
                    </a:cubicBezTo>
                    <a:cubicBezTo>
                      <a:pt x="589" y="518"/>
                      <a:pt x="589" y="517"/>
                      <a:pt x="588" y="517"/>
                    </a:cubicBezTo>
                    <a:moveTo>
                      <a:pt x="578" y="514"/>
                    </a:moveTo>
                    <a:cubicBezTo>
                      <a:pt x="581" y="516"/>
                      <a:pt x="582" y="521"/>
                      <a:pt x="585" y="523"/>
                    </a:cubicBezTo>
                    <a:cubicBezTo>
                      <a:pt x="586" y="524"/>
                      <a:pt x="588" y="525"/>
                      <a:pt x="590" y="525"/>
                    </a:cubicBezTo>
                    <a:cubicBezTo>
                      <a:pt x="591" y="525"/>
                      <a:pt x="591" y="525"/>
                      <a:pt x="592" y="524"/>
                    </a:cubicBezTo>
                    <a:cubicBezTo>
                      <a:pt x="592" y="524"/>
                      <a:pt x="591" y="524"/>
                      <a:pt x="591" y="524"/>
                    </a:cubicBezTo>
                    <a:cubicBezTo>
                      <a:pt x="590" y="524"/>
                      <a:pt x="591" y="523"/>
                      <a:pt x="592" y="523"/>
                    </a:cubicBezTo>
                    <a:cubicBezTo>
                      <a:pt x="591" y="522"/>
                      <a:pt x="591" y="522"/>
                      <a:pt x="590" y="522"/>
                    </a:cubicBezTo>
                    <a:cubicBezTo>
                      <a:pt x="590" y="523"/>
                      <a:pt x="590" y="523"/>
                      <a:pt x="590" y="523"/>
                    </a:cubicBezTo>
                    <a:cubicBezTo>
                      <a:pt x="588" y="521"/>
                      <a:pt x="587" y="520"/>
                      <a:pt x="585" y="519"/>
                    </a:cubicBezTo>
                    <a:cubicBezTo>
                      <a:pt x="586" y="519"/>
                      <a:pt x="587" y="519"/>
                      <a:pt x="587" y="519"/>
                    </a:cubicBezTo>
                    <a:cubicBezTo>
                      <a:pt x="585" y="517"/>
                      <a:pt x="581" y="514"/>
                      <a:pt x="578" y="514"/>
                    </a:cubicBezTo>
                    <a:moveTo>
                      <a:pt x="566" y="513"/>
                    </a:moveTo>
                    <a:cubicBezTo>
                      <a:pt x="568" y="516"/>
                      <a:pt x="570" y="518"/>
                      <a:pt x="572" y="521"/>
                    </a:cubicBezTo>
                    <a:cubicBezTo>
                      <a:pt x="575" y="520"/>
                      <a:pt x="572" y="519"/>
                      <a:pt x="572" y="518"/>
                    </a:cubicBezTo>
                    <a:cubicBezTo>
                      <a:pt x="570" y="516"/>
                      <a:pt x="568" y="515"/>
                      <a:pt x="566" y="513"/>
                    </a:cubicBezTo>
                    <a:moveTo>
                      <a:pt x="589" y="512"/>
                    </a:moveTo>
                    <a:cubicBezTo>
                      <a:pt x="588" y="512"/>
                      <a:pt x="587" y="512"/>
                      <a:pt x="586" y="513"/>
                    </a:cubicBezTo>
                    <a:cubicBezTo>
                      <a:pt x="589" y="516"/>
                      <a:pt x="592" y="518"/>
                      <a:pt x="595" y="520"/>
                    </a:cubicBezTo>
                    <a:cubicBezTo>
                      <a:pt x="595" y="519"/>
                      <a:pt x="594" y="519"/>
                      <a:pt x="595" y="517"/>
                    </a:cubicBezTo>
                    <a:cubicBezTo>
                      <a:pt x="596" y="518"/>
                      <a:pt x="598" y="519"/>
                      <a:pt x="599" y="519"/>
                    </a:cubicBezTo>
                    <a:cubicBezTo>
                      <a:pt x="599" y="519"/>
                      <a:pt x="599" y="519"/>
                      <a:pt x="600" y="519"/>
                    </a:cubicBezTo>
                    <a:cubicBezTo>
                      <a:pt x="598" y="517"/>
                      <a:pt x="597" y="516"/>
                      <a:pt x="597" y="514"/>
                    </a:cubicBezTo>
                    <a:cubicBezTo>
                      <a:pt x="596" y="514"/>
                      <a:pt x="596" y="514"/>
                      <a:pt x="596" y="514"/>
                    </a:cubicBezTo>
                    <a:cubicBezTo>
                      <a:pt x="595" y="514"/>
                      <a:pt x="594" y="514"/>
                      <a:pt x="593" y="513"/>
                    </a:cubicBezTo>
                    <a:cubicBezTo>
                      <a:pt x="592" y="512"/>
                      <a:pt x="590" y="512"/>
                      <a:pt x="589" y="512"/>
                    </a:cubicBezTo>
                    <a:moveTo>
                      <a:pt x="611" y="510"/>
                    </a:moveTo>
                    <a:cubicBezTo>
                      <a:pt x="610" y="510"/>
                      <a:pt x="610" y="510"/>
                      <a:pt x="609" y="510"/>
                    </a:cubicBezTo>
                    <a:cubicBezTo>
                      <a:pt x="612" y="512"/>
                      <a:pt x="612" y="516"/>
                      <a:pt x="615" y="516"/>
                    </a:cubicBezTo>
                    <a:cubicBezTo>
                      <a:pt x="615" y="516"/>
                      <a:pt x="616" y="516"/>
                      <a:pt x="616" y="515"/>
                    </a:cubicBezTo>
                    <a:cubicBezTo>
                      <a:pt x="615" y="514"/>
                      <a:pt x="614" y="510"/>
                      <a:pt x="611" y="510"/>
                    </a:cubicBezTo>
                    <a:moveTo>
                      <a:pt x="519" y="510"/>
                    </a:moveTo>
                    <a:cubicBezTo>
                      <a:pt x="520" y="511"/>
                      <a:pt x="521" y="512"/>
                      <a:pt x="522" y="513"/>
                    </a:cubicBezTo>
                    <a:cubicBezTo>
                      <a:pt x="521" y="512"/>
                      <a:pt x="520" y="511"/>
                      <a:pt x="519" y="510"/>
                    </a:cubicBezTo>
                    <a:moveTo>
                      <a:pt x="550" y="509"/>
                    </a:moveTo>
                    <a:cubicBezTo>
                      <a:pt x="550" y="509"/>
                      <a:pt x="550" y="510"/>
                      <a:pt x="551" y="510"/>
                    </a:cubicBezTo>
                    <a:cubicBezTo>
                      <a:pt x="551" y="510"/>
                      <a:pt x="552" y="510"/>
                      <a:pt x="552" y="510"/>
                    </a:cubicBezTo>
                    <a:cubicBezTo>
                      <a:pt x="551" y="510"/>
                      <a:pt x="551" y="509"/>
                      <a:pt x="550" y="509"/>
                    </a:cubicBezTo>
                    <a:moveTo>
                      <a:pt x="609" y="506"/>
                    </a:moveTo>
                    <a:cubicBezTo>
                      <a:pt x="608" y="507"/>
                      <a:pt x="608" y="507"/>
                      <a:pt x="607" y="508"/>
                    </a:cubicBezTo>
                    <a:cubicBezTo>
                      <a:pt x="608" y="508"/>
                      <a:pt x="608" y="509"/>
                      <a:pt x="609" y="509"/>
                    </a:cubicBezTo>
                    <a:cubicBezTo>
                      <a:pt x="609" y="509"/>
                      <a:pt x="610" y="508"/>
                      <a:pt x="610" y="508"/>
                    </a:cubicBezTo>
                    <a:cubicBezTo>
                      <a:pt x="610" y="507"/>
                      <a:pt x="609" y="507"/>
                      <a:pt x="609" y="506"/>
                    </a:cubicBezTo>
                    <a:moveTo>
                      <a:pt x="555" y="505"/>
                    </a:moveTo>
                    <a:cubicBezTo>
                      <a:pt x="555" y="506"/>
                      <a:pt x="556" y="508"/>
                      <a:pt x="557" y="509"/>
                    </a:cubicBezTo>
                    <a:cubicBezTo>
                      <a:pt x="558" y="509"/>
                      <a:pt x="558" y="509"/>
                      <a:pt x="558" y="509"/>
                    </a:cubicBezTo>
                    <a:cubicBezTo>
                      <a:pt x="557" y="507"/>
                      <a:pt x="556" y="506"/>
                      <a:pt x="555" y="505"/>
                    </a:cubicBezTo>
                    <a:moveTo>
                      <a:pt x="585" y="501"/>
                    </a:moveTo>
                    <a:cubicBezTo>
                      <a:pt x="585" y="502"/>
                      <a:pt x="585" y="503"/>
                      <a:pt x="585" y="504"/>
                    </a:cubicBezTo>
                    <a:cubicBezTo>
                      <a:pt x="585" y="504"/>
                      <a:pt x="585" y="504"/>
                      <a:pt x="585" y="504"/>
                    </a:cubicBezTo>
                    <a:cubicBezTo>
                      <a:pt x="586" y="504"/>
                      <a:pt x="586" y="504"/>
                      <a:pt x="586" y="504"/>
                    </a:cubicBezTo>
                    <a:cubicBezTo>
                      <a:pt x="586" y="503"/>
                      <a:pt x="585" y="502"/>
                      <a:pt x="585" y="501"/>
                    </a:cubicBezTo>
                    <a:moveTo>
                      <a:pt x="580" y="499"/>
                    </a:moveTo>
                    <a:cubicBezTo>
                      <a:pt x="579" y="499"/>
                      <a:pt x="579" y="499"/>
                      <a:pt x="579" y="499"/>
                    </a:cubicBezTo>
                    <a:cubicBezTo>
                      <a:pt x="580" y="499"/>
                      <a:pt x="581" y="500"/>
                      <a:pt x="581" y="501"/>
                    </a:cubicBezTo>
                    <a:cubicBezTo>
                      <a:pt x="582" y="500"/>
                      <a:pt x="582" y="500"/>
                      <a:pt x="581" y="499"/>
                    </a:cubicBezTo>
                    <a:cubicBezTo>
                      <a:pt x="581" y="499"/>
                      <a:pt x="580" y="499"/>
                      <a:pt x="580" y="499"/>
                    </a:cubicBezTo>
                    <a:moveTo>
                      <a:pt x="570" y="493"/>
                    </a:moveTo>
                    <a:cubicBezTo>
                      <a:pt x="569" y="494"/>
                      <a:pt x="569" y="495"/>
                      <a:pt x="571" y="496"/>
                    </a:cubicBezTo>
                    <a:cubicBezTo>
                      <a:pt x="571" y="496"/>
                      <a:pt x="572" y="495"/>
                      <a:pt x="572" y="495"/>
                    </a:cubicBezTo>
                    <a:cubicBezTo>
                      <a:pt x="572" y="494"/>
                      <a:pt x="571" y="493"/>
                      <a:pt x="570" y="493"/>
                    </a:cubicBezTo>
                    <a:moveTo>
                      <a:pt x="590" y="490"/>
                    </a:moveTo>
                    <a:cubicBezTo>
                      <a:pt x="590" y="490"/>
                      <a:pt x="589" y="490"/>
                      <a:pt x="589" y="490"/>
                    </a:cubicBezTo>
                    <a:cubicBezTo>
                      <a:pt x="590" y="491"/>
                      <a:pt x="589" y="491"/>
                      <a:pt x="587" y="492"/>
                    </a:cubicBezTo>
                    <a:cubicBezTo>
                      <a:pt x="590" y="493"/>
                      <a:pt x="591" y="495"/>
                      <a:pt x="588" y="497"/>
                    </a:cubicBezTo>
                    <a:cubicBezTo>
                      <a:pt x="589" y="498"/>
                      <a:pt x="591" y="499"/>
                      <a:pt x="592" y="501"/>
                    </a:cubicBezTo>
                    <a:cubicBezTo>
                      <a:pt x="593" y="500"/>
                      <a:pt x="593" y="499"/>
                      <a:pt x="593" y="498"/>
                    </a:cubicBezTo>
                    <a:cubicBezTo>
                      <a:pt x="594" y="498"/>
                      <a:pt x="595" y="499"/>
                      <a:pt x="595" y="499"/>
                    </a:cubicBezTo>
                    <a:cubicBezTo>
                      <a:pt x="595" y="499"/>
                      <a:pt x="596" y="498"/>
                      <a:pt x="596" y="498"/>
                    </a:cubicBezTo>
                    <a:cubicBezTo>
                      <a:pt x="595" y="496"/>
                      <a:pt x="594" y="490"/>
                      <a:pt x="590" y="490"/>
                    </a:cubicBezTo>
                    <a:moveTo>
                      <a:pt x="558" y="487"/>
                    </a:moveTo>
                    <a:cubicBezTo>
                      <a:pt x="558" y="487"/>
                      <a:pt x="557" y="487"/>
                      <a:pt x="557" y="487"/>
                    </a:cubicBezTo>
                    <a:cubicBezTo>
                      <a:pt x="558" y="489"/>
                      <a:pt x="564" y="492"/>
                      <a:pt x="563" y="494"/>
                    </a:cubicBezTo>
                    <a:cubicBezTo>
                      <a:pt x="559" y="492"/>
                      <a:pt x="558" y="491"/>
                      <a:pt x="557" y="491"/>
                    </a:cubicBezTo>
                    <a:cubicBezTo>
                      <a:pt x="557" y="491"/>
                      <a:pt x="557" y="492"/>
                      <a:pt x="558" y="493"/>
                    </a:cubicBezTo>
                    <a:cubicBezTo>
                      <a:pt x="559" y="494"/>
                      <a:pt x="560" y="495"/>
                      <a:pt x="561" y="496"/>
                    </a:cubicBezTo>
                    <a:cubicBezTo>
                      <a:pt x="561" y="496"/>
                      <a:pt x="561" y="496"/>
                      <a:pt x="561" y="496"/>
                    </a:cubicBezTo>
                    <a:cubicBezTo>
                      <a:pt x="564" y="499"/>
                      <a:pt x="569" y="503"/>
                      <a:pt x="571" y="503"/>
                    </a:cubicBezTo>
                    <a:cubicBezTo>
                      <a:pt x="571" y="503"/>
                      <a:pt x="571" y="503"/>
                      <a:pt x="571" y="502"/>
                    </a:cubicBezTo>
                    <a:cubicBezTo>
                      <a:pt x="568" y="500"/>
                      <a:pt x="571" y="502"/>
                      <a:pt x="572" y="499"/>
                    </a:cubicBezTo>
                    <a:cubicBezTo>
                      <a:pt x="570" y="499"/>
                      <a:pt x="564" y="493"/>
                      <a:pt x="568" y="492"/>
                    </a:cubicBezTo>
                    <a:cubicBezTo>
                      <a:pt x="565" y="490"/>
                      <a:pt x="562" y="487"/>
                      <a:pt x="558" y="487"/>
                    </a:cubicBezTo>
                    <a:moveTo>
                      <a:pt x="558" y="479"/>
                    </a:moveTo>
                    <a:cubicBezTo>
                      <a:pt x="558" y="480"/>
                      <a:pt x="559" y="480"/>
                      <a:pt x="559" y="481"/>
                    </a:cubicBezTo>
                    <a:cubicBezTo>
                      <a:pt x="561" y="482"/>
                      <a:pt x="560" y="484"/>
                      <a:pt x="561" y="485"/>
                    </a:cubicBezTo>
                    <a:cubicBezTo>
                      <a:pt x="564" y="489"/>
                      <a:pt x="570" y="490"/>
                      <a:pt x="573" y="494"/>
                    </a:cubicBezTo>
                    <a:cubicBezTo>
                      <a:pt x="573" y="491"/>
                      <a:pt x="572" y="489"/>
                      <a:pt x="570" y="486"/>
                    </a:cubicBezTo>
                    <a:cubicBezTo>
                      <a:pt x="566" y="484"/>
                      <a:pt x="562" y="482"/>
                      <a:pt x="558" y="479"/>
                    </a:cubicBezTo>
                    <a:moveTo>
                      <a:pt x="493" y="474"/>
                    </a:moveTo>
                    <a:cubicBezTo>
                      <a:pt x="492" y="474"/>
                      <a:pt x="492" y="475"/>
                      <a:pt x="491" y="475"/>
                    </a:cubicBezTo>
                    <a:cubicBezTo>
                      <a:pt x="492" y="476"/>
                      <a:pt x="492" y="476"/>
                      <a:pt x="493" y="477"/>
                    </a:cubicBezTo>
                    <a:cubicBezTo>
                      <a:pt x="493" y="476"/>
                      <a:pt x="494" y="476"/>
                      <a:pt x="494" y="475"/>
                    </a:cubicBezTo>
                    <a:cubicBezTo>
                      <a:pt x="494" y="475"/>
                      <a:pt x="493" y="474"/>
                      <a:pt x="493" y="474"/>
                    </a:cubicBezTo>
                    <a:moveTo>
                      <a:pt x="490" y="472"/>
                    </a:moveTo>
                    <a:cubicBezTo>
                      <a:pt x="490" y="472"/>
                      <a:pt x="489" y="473"/>
                      <a:pt x="489" y="473"/>
                    </a:cubicBezTo>
                    <a:cubicBezTo>
                      <a:pt x="489" y="474"/>
                      <a:pt x="490" y="474"/>
                      <a:pt x="490" y="475"/>
                    </a:cubicBezTo>
                    <a:cubicBezTo>
                      <a:pt x="491" y="474"/>
                      <a:pt x="491" y="474"/>
                      <a:pt x="492" y="473"/>
                    </a:cubicBezTo>
                    <a:cubicBezTo>
                      <a:pt x="491" y="473"/>
                      <a:pt x="491" y="472"/>
                      <a:pt x="490" y="472"/>
                    </a:cubicBezTo>
                    <a:moveTo>
                      <a:pt x="531" y="465"/>
                    </a:moveTo>
                    <a:cubicBezTo>
                      <a:pt x="530" y="465"/>
                      <a:pt x="530" y="465"/>
                      <a:pt x="529" y="465"/>
                    </a:cubicBezTo>
                    <a:cubicBezTo>
                      <a:pt x="530" y="465"/>
                      <a:pt x="530" y="466"/>
                      <a:pt x="531" y="467"/>
                    </a:cubicBezTo>
                    <a:cubicBezTo>
                      <a:pt x="532" y="467"/>
                      <a:pt x="532" y="467"/>
                      <a:pt x="532" y="467"/>
                    </a:cubicBezTo>
                    <a:cubicBezTo>
                      <a:pt x="534" y="468"/>
                      <a:pt x="534" y="469"/>
                      <a:pt x="534" y="470"/>
                    </a:cubicBezTo>
                    <a:cubicBezTo>
                      <a:pt x="538" y="473"/>
                      <a:pt x="542" y="476"/>
                      <a:pt x="545" y="476"/>
                    </a:cubicBezTo>
                    <a:cubicBezTo>
                      <a:pt x="546" y="476"/>
                      <a:pt x="546" y="476"/>
                      <a:pt x="547" y="476"/>
                    </a:cubicBezTo>
                    <a:cubicBezTo>
                      <a:pt x="541" y="471"/>
                      <a:pt x="536" y="465"/>
                      <a:pt x="531" y="465"/>
                    </a:cubicBezTo>
                    <a:moveTo>
                      <a:pt x="470" y="464"/>
                    </a:moveTo>
                    <a:cubicBezTo>
                      <a:pt x="470" y="464"/>
                      <a:pt x="470" y="464"/>
                      <a:pt x="469" y="464"/>
                    </a:cubicBezTo>
                    <a:cubicBezTo>
                      <a:pt x="471" y="465"/>
                      <a:pt x="472" y="468"/>
                      <a:pt x="474" y="468"/>
                    </a:cubicBezTo>
                    <a:cubicBezTo>
                      <a:pt x="474" y="468"/>
                      <a:pt x="475" y="468"/>
                      <a:pt x="475" y="467"/>
                    </a:cubicBezTo>
                    <a:cubicBezTo>
                      <a:pt x="474" y="466"/>
                      <a:pt x="472" y="464"/>
                      <a:pt x="470" y="464"/>
                    </a:cubicBezTo>
                    <a:moveTo>
                      <a:pt x="579" y="458"/>
                    </a:moveTo>
                    <a:cubicBezTo>
                      <a:pt x="580" y="460"/>
                      <a:pt x="581" y="461"/>
                      <a:pt x="581" y="463"/>
                    </a:cubicBezTo>
                    <a:cubicBezTo>
                      <a:pt x="582" y="463"/>
                      <a:pt x="583" y="463"/>
                      <a:pt x="583" y="463"/>
                    </a:cubicBezTo>
                    <a:cubicBezTo>
                      <a:pt x="583" y="463"/>
                      <a:pt x="584" y="463"/>
                      <a:pt x="584" y="463"/>
                    </a:cubicBezTo>
                    <a:cubicBezTo>
                      <a:pt x="582" y="461"/>
                      <a:pt x="581" y="460"/>
                      <a:pt x="579" y="458"/>
                    </a:cubicBezTo>
                    <a:moveTo>
                      <a:pt x="463" y="457"/>
                    </a:moveTo>
                    <a:cubicBezTo>
                      <a:pt x="463" y="457"/>
                      <a:pt x="462" y="458"/>
                      <a:pt x="462" y="458"/>
                    </a:cubicBezTo>
                    <a:cubicBezTo>
                      <a:pt x="464" y="458"/>
                      <a:pt x="465" y="462"/>
                      <a:pt x="467" y="462"/>
                    </a:cubicBezTo>
                    <a:cubicBezTo>
                      <a:pt x="467" y="462"/>
                      <a:pt x="467" y="462"/>
                      <a:pt x="468" y="461"/>
                    </a:cubicBezTo>
                    <a:cubicBezTo>
                      <a:pt x="466" y="461"/>
                      <a:pt x="464" y="457"/>
                      <a:pt x="463" y="457"/>
                    </a:cubicBezTo>
                    <a:moveTo>
                      <a:pt x="650" y="522"/>
                    </a:moveTo>
                    <a:cubicBezTo>
                      <a:pt x="649" y="522"/>
                      <a:pt x="648" y="520"/>
                      <a:pt x="648" y="519"/>
                    </a:cubicBezTo>
                    <a:cubicBezTo>
                      <a:pt x="648" y="519"/>
                      <a:pt x="649" y="519"/>
                      <a:pt x="649" y="519"/>
                    </a:cubicBezTo>
                    <a:cubicBezTo>
                      <a:pt x="650" y="519"/>
                      <a:pt x="651" y="521"/>
                      <a:pt x="651" y="522"/>
                    </a:cubicBezTo>
                    <a:cubicBezTo>
                      <a:pt x="651" y="522"/>
                      <a:pt x="650" y="522"/>
                      <a:pt x="650" y="522"/>
                    </a:cubicBezTo>
                    <a:moveTo>
                      <a:pt x="652" y="531"/>
                    </a:moveTo>
                    <a:cubicBezTo>
                      <a:pt x="652" y="531"/>
                      <a:pt x="639" y="521"/>
                      <a:pt x="637" y="518"/>
                    </a:cubicBezTo>
                    <a:cubicBezTo>
                      <a:pt x="638" y="518"/>
                      <a:pt x="638" y="518"/>
                      <a:pt x="638" y="518"/>
                    </a:cubicBezTo>
                    <a:cubicBezTo>
                      <a:pt x="643" y="518"/>
                      <a:pt x="649" y="528"/>
                      <a:pt x="652" y="531"/>
                    </a:cubicBezTo>
                    <a:cubicBezTo>
                      <a:pt x="652" y="531"/>
                      <a:pt x="652" y="531"/>
                      <a:pt x="652" y="531"/>
                    </a:cubicBezTo>
                    <a:moveTo>
                      <a:pt x="644" y="519"/>
                    </a:moveTo>
                    <a:cubicBezTo>
                      <a:pt x="644" y="519"/>
                      <a:pt x="643" y="518"/>
                      <a:pt x="642" y="516"/>
                    </a:cubicBezTo>
                    <a:cubicBezTo>
                      <a:pt x="642" y="516"/>
                      <a:pt x="642" y="516"/>
                      <a:pt x="642" y="516"/>
                    </a:cubicBezTo>
                    <a:cubicBezTo>
                      <a:pt x="644" y="516"/>
                      <a:pt x="644" y="517"/>
                      <a:pt x="645" y="517"/>
                    </a:cubicBezTo>
                    <a:cubicBezTo>
                      <a:pt x="645" y="518"/>
                      <a:pt x="645" y="519"/>
                      <a:pt x="644" y="519"/>
                    </a:cubicBezTo>
                    <a:moveTo>
                      <a:pt x="662" y="530"/>
                    </a:moveTo>
                    <a:cubicBezTo>
                      <a:pt x="655" y="530"/>
                      <a:pt x="652" y="520"/>
                      <a:pt x="649" y="514"/>
                    </a:cubicBezTo>
                    <a:cubicBezTo>
                      <a:pt x="653" y="516"/>
                      <a:pt x="656" y="525"/>
                      <a:pt x="662" y="530"/>
                    </a:cubicBezTo>
                    <a:cubicBezTo>
                      <a:pt x="662" y="530"/>
                      <a:pt x="662" y="530"/>
                      <a:pt x="662" y="530"/>
                    </a:cubicBezTo>
                    <a:moveTo>
                      <a:pt x="605" y="487"/>
                    </a:moveTo>
                    <a:cubicBezTo>
                      <a:pt x="602" y="486"/>
                      <a:pt x="598" y="482"/>
                      <a:pt x="596" y="480"/>
                    </a:cubicBezTo>
                    <a:cubicBezTo>
                      <a:pt x="594" y="478"/>
                      <a:pt x="594" y="477"/>
                      <a:pt x="594" y="477"/>
                    </a:cubicBezTo>
                    <a:cubicBezTo>
                      <a:pt x="594" y="477"/>
                      <a:pt x="596" y="479"/>
                      <a:pt x="598" y="480"/>
                    </a:cubicBezTo>
                    <a:cubicBezTo>
                      <a:pt x="600" y="482"/>
                      <a:pt x="607" y="484"/>
                      <a:pt x="605" y="487"/>
                    </a:cubicBezTo>
                    <a:moveTo>
                      <a:pt x="576" y="481"/>
                    </a:moveTo>
                    <a:cubicBezTo>
                      <a:pt x="575" y="481"/>
                      <a:pt x="573" y="479"/>
                      <a:pt x="571" y="478"/>
                    </a:cubicBezTo>
                    <a:cubicBezTo>
                      <a:pt x="572" y="477"/>
                      <a:pt x="572" y="477"/>
                      <a:pt x="573" y="477"/>
                    </a:cubicBezTo>
                    <a:cubicBezTo>
                      <a:pt x="574" y="477"/>
                      <a:pt x="574" y="478"/>
                      <a:pt x="575" y="478"/>
                    </a:cubicBezTo>
                    <a:cubicBezTo>
                      <a:pt x="575" y="479"/>
                      <a:pt x="576" y="480"/>
                      <a:pt x="576" y="480"/>
                    </a:cubicBezTo>
                    <a:cubicBezTo>
                      <a:pt x="576" y="480"/>
                      <a:pt x="577" y="480"/>
                      <a:pt x="577" y="480"/>
                    </a:cubicBezTo>
                    <a:cubicBezTo>
                      <a:pt x="577" y="481"/>
                      <a:pt x="576" y="481"/>
                      <a:pt x="576" y="481"/>
                    </a:cubicBezTo>
                    <a:moveTo>
                      <a:pt x="551" y="447"/>
                    </a:moveTo>
                    <a:cubicBezTo>
                      <a:pt x="548" y="449"/>
                      <a:pt x="554" y="451"/>
                      <a:pt x="555" y="453"/>
                    </a:cubicBezTo>
                    <a:cubicBezTo>
                      <a:pt x="555" y="456"/>
                      <a:pt x="553" y="459"/>
                      <a:pt x="554" y="462"/>
                    </a:cubicBezTo>
                    <a:cubicBezTo>
                      <a:pt x="552" y="461"/>
                      <a:pt x="548" y="458"/>
                      <a:pt x="546" y="455"/>
                    </a:cubicBezTo>
                    <a:cubicBezTo>
                      <a:pt x="545" y="456"/>
                      <a:pt x="545" y="456"/>
                      <a:pt x="545" y="456"/>
                    </a:cubicBezTo>
                    <a:cubicBezTo>
                      <a:pt x="548" y="459"/>
                      <a:pt x="552" y="461"/>
                      <a:pt x="554" y="464"/>
                    </a:cubicBezTo>
                    <a:cubicBezTo>
                      <a:pt x="554" y="465"/>
                      <a:pt x="554" y="465"/>
                      <a:pt x="554" y="465"/>
                    </a:cubicBezTo>
                    <a:cubicBezTo>
                      <a:pt x="556" y="466"/>
                      <a:pt x="555" y="467"/>
                      <a:pt x="555" y="468"/>
                    </a:cubicBezTo>
                    <a:cubicBezTo>
                      <a:pt x="555" y="468"/>
                      <a:pt x="555" y="468"/>
                      <a:pt x="556" y="468"/>
                    </a:cubicBezTo>
                    <a:cubicBezTo>
                      <a:pt x="557" y="468"/>
                      <a:pt x="558" y="468"/>
                      <a:pt x="558" y="468"/>
                    </a:cubicBezTo>
                    <a:cubicBezTo>
                      <a:pt x="559" y="468"/>
                      <a:pt x="560" y="468"/>
                      <a:pt x="560" y="467"/>
                    </a:cubicBezTo>
                    <a:cubicBezTo>
                      <a:pt x="559" y="466"/>
                      <a:pt x="557" y="464"/>
                      <a:pt x="556" y="463"/>
                    </a:cubicBezTo>
                    <a:cubicBezTo>
                      <a:pt x="557" y="462"/>
                      <a:pt x="557" y="462"/>
                      <a:pt x="557" y="461"/>
                    </a:cubicBezTo>
                    <a:cubicBezTo>
                      <a:pt x="557" y="461"/>
                      <a:pt x="557" y="461"/>
                      <a:pt x="557" y="461"/>
                    </a:cubicBezTo>
                    <a:cubicBezTo>
                      <a:pt x="560" y="461"/>
                      <a:pt x="562" y="466"/>
                      <a:pt x="565" y="466"/>
                    </a:cubicBezTo>
                    <a:cubicBezTo>
                      <a:pt x="564" y="466"/>
                      <a:pt x="563" y="466"/>
                      <a:pt x="562" y="467"/>
                    </a:cubicBezTo>
                    <a:cubicBezTo>
                      <a:pt x="563" y="468"/>
                      <a:pt x="563" y="468"/>
                      <a:pt x="563" y="468"/>
                    </a:cubicBezTo>
                    <a:cubicBezTo>
                      <a:pt x="563" y="468"/>
                      <a:pt x="564" y="468"/>
                      <a:pt x="564" y="468"/>
                    </a:cubicBezTo>
                    <a:cubicBezTo>
                      <a:pt x="565" y="468"/>
                      <a:pt x="565" y="468"/>
                      <a:pt x="566" y="468"/>
                    </a:cubicBezTo>
                    <a:cubicBezTo>
                      <a:pt x="566" y="468"/>
                      <a:pt x="567" y="468"/>
                      <a:pt x="567" y="468"/>
                    </a:cubicBezTo>
                    <a:cubicBezTo>
                      <a:pt x="568" y="468"/>
                      <a:pt x="569" y="468"/>
                      <a:pt x="569" y="470"/>
                    </a:cubicBezTo>
                    <a:cubicBezTo>
                      <a:pt x="569" y="470"/>
                      <a:pt x="568" y="470"/>
                      <a:pt x="568" y="470"/>
                    </a:cubicBezTo>
                    <a:cubicBezTo>
                      <a:pt x="568" y="470"/>
                      <a:pt x="567" y="469"/>
                      <a:pt x="567" y="469"/>
                    </a:cubicBezTo>
                    <a:cubicBezTo>
                      <a:pt x="566" y="470"/>
                      <a:pt x="566" y="471"/>
                      <a:pt x="567" y="472"/>
                    </a:cubicBezTo>
                    <a:cubicBezTo>
                      <a:pt x="566" y="472"/>
                      <a:pt x="566" y="472"/>
                      <a:pt x="566" y="472"/>
                    </a:cubicBezTo>
                    <a:cubicBezTo>
                      <a:pt x="569" y="477"/>
                      <a:pt x="572" y="482"/>
                      <a:pt x="577" y="484"/>
                    </a:cubicBezTo>
                    <a:cubicBezTo>
                      <a:pt x="577" y="480"/>
                      <a:pt x="581" y="477"/>
                      <a:pt x="577" y="475"/>
                    </a:cubicBezTo>
                    <a:cubicBezTo>
                      <a:pt x="578" y="474"/>
                      <a:pt x="582" y="474"/>
                      <a:pt x="579" y="472"/>
                    </a:cubicBezTo>
                    <a:cubicBezTo>
                      <a:pt x="593" y="477"/>
                      <a:pt x="605" y="499"/>
                      <a:pt x="617" y="508"/>
                    </a:cubicBezTo>
                    <a:cubicBezTo>
                      <a:pt x="620" y="507"/>
                      <a:pt x="617" y="505"/>
                      <a:pt x="615" y="504"/>
                    </a:cubicBezTo>
                    <a:cubicBezTo>
                      <a:pt x="615" y="504"/>
                      <a:pt x="616" y="504"/>
                      <a:pt x="616" y="504"/>
                    </a:cubicBezTo>
                    <a:cubicBezTo>
                      <a:pt x="619" y="504"/>
                      <a:pt x="622" y="509"/>
                      <a:pt x="624" y="511"/>
                    </a:cubicBezTo>
                    <a:cubicBezTo>
                      <a:pt x="625" y="510"/>
                      <a:pt x="617" y="503"/>
                      <a:pt x="618" y="503"/>
                    </a:cubicBezTo>
                    <a:cubicBezTo>
                      <a:pt x="618" y="503"/>
                      <a:pt x="618" y="503"/>
                      <a:pt x="620" y="504"/>
                    </a:cubicBezTo>
                    <a:cubicBezTo>
                      <a:pt x="623" y="508"/>
                      <a:pt x="630" y="512"/>
                      <a:pt x="631" y="516"/>
                    </a:cubicBezTo>
                    <a:cubicBezTo>
                      <a:pt x="628" y="514"/>
                      <a:pt x="626" y="512"/>
                      <a:pt x="621" y="511"/>
                    </a:cubicBezTo>
                    <a:cubicBezTo>
                      <a:pt x="621" y="515"/>
                      <a:pt x="627" y="518"/>
                      <a:pt x="625" y="521"/>
                    </a:cubicBezTo>
                    <a:cubicBezTo>
                      <a:pt x="626" y="521"/>
                      <a:pt x="626" y="521"/>
                      <a:pt x="626" y="521"/>
                    </a:cubicBezTo>
                    <a:cubicBezTo>
                      <a:pt x="626" y="521"/>
                      <a:pt x="626" y="521"/>
                      <a:pt x="626" y="521"/>
                    </a:cubicBezTo>
                    <a:cubicBezTo>
                      <a:pt x="626" y="521"/>
                      <a:pt x="626" y="521"/>
                      <a:pt x="626" y="521"/>
                    </a:cubicBezTo>
                    <a:cubicBezTo>
                      <a:pt x="630" y="521"/>
                      <a:pt x="633" y="523"/>
                      <a:pt x="636" y="524"/>
                    </a:cubicBezTo>
                    <a:cubicBezTo>
                      <a:pt x="636" y="524"/>
                      <a:pt x="636" y="523"/>
                      <a:pt x="636" y="523"/>
                    </a:cubicBezTo>
                    <a:cubicBezTo>
                      <a:pt x="639" y="524"/>
                      <a:pt x="642" y="526"/>
                      <a:pt x="645" y="527"/>
                    </a:cubicBezTo>
                    <a:cubicBezTo>
                      <a:pt x="644" y="527"/>
                      <a:pt x="643" y="528"/>
                      <a:pt x="642" y="528"/>
                    </a:cubicBezTo>
                    <a:cubicBezTo>
                      <a:pt x="649" y="534"/>
                      <a:pt x="654" y="541"/>
                      <a:pt x="659" y="546"/>
                    </a:cubicBezTo>
                    <a:cubicBezTo>
                      <a:pt x="659" y="545"/>
                      <a:pt x="659" y="544"/>
                      <a:pt x="659" y="543"/>
                    </a:cubicBezTo>
                    <a:cubicBezTo>
                      <a:pt x="657" y="541"/>
                      <a:pt x="655" y="538"/>
                      <a:pt x="653" y="537"/>
                    </a:cubicBezTo>
                    <a:cubicBezTo>
                      <a:pt x="655" y="537"/>
                      <a:pt x="657" y="539"/>
                      <a:pt x="659" y="542"/>
                    </a:cubicBezTo>
                    <a:cubicBezTo>
                      <a:pt x="661" y="542"/>
                      <a:pt x="662" y="543"/>
                      <a:pt x="663" y="544"/>
                    </a:cubicBezTo>
                    <a:cubicBezTo>
                      <a:pt x="663" y="543"/>
                      <a:pt x="663" y="543"/>
                      <a:pt x="663" y="542"/>
                    </a:cubicBezTo>
                    <a:cubicBezTo>
                      <a:pt x="664" y="543"/>
                      <a:pt x="666" y="545"/>
                      <a:pt x="668" y="546"/>
                    </a:cubicBezTo>
                    <a:cubicBezTo>
                      <a:pt x="668" y="546"/>
                      <a:pt x="669" y="547"/>
                      <a:pt x="670" y="547"/>
                    </a:cubicBezTo>
                    <a:cubicBezTo>
                      <a:pt x="669" y="546"/>
                      <a:pt x="669" y="546"/>
                      <a:pt x="669" y="546"/>
                    </a:cubicBezTo>
                    <a:cubicBezTo>
                      <a:pt x="671" y="548"/>
                      <a:pt x="673" y="550"/>
                      <a:pt x="675" y="552"/>
                    </a:cubicBezTo>
                    <a:cubicBezTo>
                      <a:pt x="677" y="554"/>
                      <a:pt x="680" y="556"/>
                      <a:pt x="682" y="559"/>
                    </a:cubicBezTo>
                    <a:cubicBezTo>
                      <a:pt x="684" y="560"/>
                      <a:pt x="685" y="561"/>
                      <a:pt x="687" y="563"/>
                    </a:cubicBezTo>
                    <a:cubicBezTo>
                      <a:pt x="686" y="564"/>
                      <a:pt x="685" y="564"/>
                      <a:pt x="685" y="564"/>
                    </a:cubicBezTo>
                    <a:cubicBezTo>
                      <a:pt x="684" y="564"/>
                      <a:pt x="683" y="564"/>
                      <a:pt x="682" y="563"/>
                    </a:cubicBezTo>
                    <a:cubicBezTo>
                      <a:pt x="681" y="563"/>
                      <a:pt x="681" y="564"/>
                      <a:pt x="680" y="565"/>
                    </a:cubicBezTo>
                    <a:cubicBezTo>
                      <a:pt x="681" y="565"/>
                      <a:pt x="681" y="565"/>
                      <a:pt x="682" y="565"/>
                    </a:cubicBezTo>
                    <a:cubicBezTo>
                      <a:pt x="684" y="565"/>
                      <a:pt x="686" y="566"/>
                      <a:pt x="688" y="567"/>
                    </a:cubicBezTo>
                    <a:cubicBezTo>
                      <a:pt x="691" y="568"/>
                      <a:pt x="693" y="570"/>
                      <a:pt x="694" y="570"/>
                    </a:cubicBezTo>
                    <a:cubicBezTo>
                      <a:pt x="695" y="570"/>
                      <a:pt x="695" y="570"/>
                      <a:pt x="695" y="569"/>
                    </a:cubicBezTo>
                    <a:cubicBezTo>
                      <a:pt x="698" y="571"/>
                      <a:pt x="701" y="573"/>
                      <a:pt x="704" y="576"/>
                    </a:cubicBezTo>
                    <a:cubicBezTo>
                      <a:pt x="705" y="575"/>
                      <a:pt x="705" y="575"/>
                      <a:pt x="706" y="574"/>
                    </a:cubicBezTo>
                    <a:cubicBezTo>
                      <a:pt x="706" y="575"/>
                      <a:pt x="709" y="577"/>
                      <a:pt x="710" y="578"/>
                    </a:cubicBezTo>
                    <a:cubicBezTo>
                      <a:pt x="709" y="576"/>
                      <a:pt x="708" y="574"/>
                      <a:pt x="707" y="572"/>
                    </a:cubicBezTo>
                    <a:cubicBezTo>
                      <a:pt x="706" y="572"/>
                      <a:pt x="706" y="572"/>
                      <a:pt x="706" y="572"/>
                    </a:cubicBezTo>
                    <a:cubicBezTo>
                      <a:pt x="704" y="571"/>
                      <a:pt x="703" y="569"/>
                      <a:pt x="702" y="567"/>
                    </a:cubicBezTo>
                    <a:cubicBezTo>
                      <a:pt x="699" y="565"/>
                      <a:pt x="697" y="563"/>
                      <a:pt x="695" y="563"/>
                    </a:cubicBezTo>
                    <a:cubicBezTo>
                      <a:pt x="695" y="563"/>
                      <a:pt x="695" y="563"/>
                      <a:pt x="695" y="563"/>
                    </a:cubicBezTo>
                    <a:cubicBezTo>
                      <a:pt x="690" y="557"/>
                      <a:pt x="681" y="548"/>
                      <a:pt x="671" y="540"/>
                    </a:cubicBezTo>
                    <a:cubicBezTo>
                      <a:pt x="673" y="540"/>
                      <a:pt x="676" y="542"/>
                      <a:pt x="679" y="545"/>
                    </a:cubicBezTo>
                    <a:cubicBezTo>
                      <a:pt x="680" y="544"/>
                      <a:pt x="680" y="543"/>
                      <a:pt x="680" y="542"/>
                    </a:cubicBezTo>
                    <a:cubicBezTo>
                      <a:pt x="674" y="537"/>
                      <a:pt x="669" y="531"/>
                      <a:pt x="663" y="525"/>
                    </a:cubicBezTo>
                    <a:cubicBezTo>
                      <a:pt x="657" y="519"/>
                      <a:pt x="651" y="513"/>
                      <a:pt x="644" y="507"/>
                    </a:cubicBezTo>
                    <a:cubicBezTo>
                      <a:pt x="646" y="509"/>
                      <a:pt x="647" y="510"/>
                      <a:pt x="647" y="512"/>
                    </a:cubicBezTo>
                    <a:cubicBezTo>
                      <a:pt x="647" y="512"/>
                      <a:pt x="646" y="513"/>
                      <a:pt x="646" y="513"/>
                    </a:cubicBezTo>
                    <a:cubicBezTo>
                      <a:pt x="644" y="513"/>
                      <a:pt x="644" y="510"/>
                      <a:pt x="642" y="510"/>
                    </a:cubicBezTo>
                    <a:cubicBezTo>
                      <a:pt x="641" y="512"/>
                      <a:pt x="646" y="512"/>
                      <a:pt x="643" y="515"/>
                    </a:cubicBezTo>
                    <a:cubicBezTo>
                      <a:pt x="642" y="514"/>
                      <a:pt x="641" y="514"/>
                      <a:pt x="641" y="514"/>
                    </a:cubicBezTo>
                    <a:cubicBezTo>
                      <a:pt x="640" y="514"/>
                      <a:pt x="640" y="514"/>
                      <a:pt x="640" y="515"/>
                    </a:cubicBezTo>
                    <a:cubicBezTo>
                      <a:pt x="640" y="515"/>
                      <a:pt x="639" y="515"/>
                      <a:pt x="638" y="515"/>
                    </a:cubicBezTo>
                    <a:cubicBezTo>
                      <a:pt x="638" y="515"/>
                      <a:pt x="638" y="515"/>
                      <a:pt x="638" y="515"/>
                    </a:cubicBezTo>
                    <a:cubicBezTo>
                      <a:pt x="629" y="508"/>
                      <a:pt x="621" y="505"/>
                      <a:pt x="612" y="493"/>
                    </a:cubicBezTo>
                    <a:cubicBezTo>
                      <a:pt x="605" y="485"/>
                      <a:pt x="597" y="476"/>
                      <a:pt x="588" y="467"/>
                    </a:cubicBezTo>
                    <a:cubicBezTo>
                      <a:pt x="587" y="468"/>
                      <a:pt x="586" y="468"/>
                      <a:pt x="585" y="468"/>
                    </a:cubicBezTo>
                    <a:cubicBezTo>
                      <a:pt x="579" y="468"/>
                      <a:pt x="573" y="459"/>
                      <a:pt x="568" y="458"/>
                    </a:cubicBezTo>
                    <a:cubicBezTo>
                      <a:pt x="568" y="460"/>
                      <a:pt x="568" y="460"/>
                      <a:pt x="568" y="460"/>
                    </a:cubicBezTo>
                    <a:cubicBezTo>
                      <a:pt x="571" y="463"/>
                      <a:pt x="576" y="465"/>
                      <a:pt x="579" y="469"/>
                    </a:cubicBezTo>
                    <a:cubicBezTo>
                      <a:pt x="578" y="468"/>
                      <a:pt x="577" y="468"/>
                      <a:pt x="576" y="468"/>
                    </a:cubicBezTo>
                    <a:cubicBezTo>
                      <a:pt x="576" y="468"/>
                      <a:pt x="575" y="468"/>
                      <a:pt x="575" y="469"/>
                    </a:cubicBezTo>
                    <a:cubicBezTo>
                      <a:pt x="576" y="469"/>
                      <a:pt x="576" y="470"/>
                      <a:pt x="577" y="471"/>
                    </a:cubicBezTo>
                    <a:cubicBezTo>
                      <a:pt x="577" y="472"/>
                      <a:pt x="577" y="472"/>
                      <a:pt x="577" y="472"/>
                    </a:cubicBezTo>
                    <a:cubicBezTo>
                      <a:pt x="577" y="472"/>
                      <a:pt x="577" y="472"/>
                      <a:pt x="577" y="472"/>
                    </a:cubicBezTo>
                    <a:cubicBezTo>
                      <a:pt x="577" y="472"/>
                      <a:pt x="577" y="472"/>
                      <a:pt x="577" y="472"/>
                    </a:cubicBezTo>
                    <a:cubicBezTo>
                      <a:pt x="576" y="471"/>
                      <a:pt x="576" y="471"/>
                      <a:pt x="576" y="471"/>
                    </a:cubicBezTo>
                    <a:cubicBezTo>
                      <a:pt x="569" y="469"/>
                      <a:pt x="563" y="462"/>
                      <a:pt x="558" y="455"/>
                    </a:cubicBezTo>
                    <a:cubicBezTo>
                      <a:pt x="558" y="455"/>
                      <a:pt x="558" y="455"/>
                      <a:pt x="558" y="455"/>
                    </a:cubicBezTo>
                    <a:cubicBezTo>
                      <a:pt x="555" y="453"/>
                      <a:pt x="553" y="450"/>
                      <a:pt x="551" y="447"/>
                    </a:cubicBezTo>
                    <a:cubicBezTo>
                      <a:pt x="551" y="447"/>
                      <a:pt x="551" y="447"/>
                      <a:pt x="551" y="447"/>
                    </a:cubicBezTo>
                    <a:moveTo>
                      <a:pt x="448" y="443"/>
                    </a:moveTo>
                    <a:cubicBezTo>
                      <a:pt x="447" y="443"/>
                      <a:pt x="447" y="443"/>
                      <a:pt x="447" y="443"/>
                    </a:cubicBezTo>
                    <a:cubicBezTo>
                      <a:pt x="448" y="445"/>
                      <a:pt x="449" y="445"/>
                      <a:pt x="450" y="445"/>
                    </a:cubicBezTo>
                    <a:cubicBezTo>
                      <a:pt x="450" y="445"/>
                      <a:pt x="450" y="445"/>
                      <a:pt x="450" y="444"/>
                    </a:cubicBezTo>
                    <a:cubicBezTo>
                      <a:pt x="449" y="444"/>
                      <a:pt x="449" y="443"/>
                      <a:pt x="448" y="443"/>
                    </a:cubicBezTo>
                    <a:moveTo>
                      <a:pt x="535" y="439"/>
                    </a:moveTo>
                    <a:cubicBezTo>
                      <a:pt x="535" y="439"/>
                      <a:pt x="535" y="439"/>
                      <a:pt x="535" y="439"/>
                    </a:cubicBezTo>
                    <a:cubicBezTo>
                      <a:pt x="536" y="440"/>
                      <a:pt x="536" y="440"/>
                      <a:pt x="537" y="440"/>
                    </a:cubicBezTo>
                    <a:cubicBezTo>
                      <a:pt x="537" y="440"/>
                      <a:pt x="537" y="440"/>
                      <a:pt x="537" y="440"/>
                    </a:cubicBezTo>
                    <a:cubicBezTo>
                      <a:pt x="537" y="440"/>
                      <a:pt x="536" y="439"/>
                      <a:pt x="535" y="439"/>
                    </a:cubicBezTo>
                    <a:moveTo>
                      <a:pt x="443" y="436"/>
                    </a:moveTo>
                    <a:cubicBezTo>
                      <a:pt x="443" y="437"/>
                      <a:pt x="442" y="437"/>
                      <a:pt x="442" y="438"/>
                    </a:cubicBezTo>
                    <a:cubicBezTo>
                      <a:pt x="442" y="438"/>
                      <a:pt x="443" y="439"/>
                      <a:pt x="443" y="439"/>
                    </a:cubicBezTo>
                    <a:cubicBezTo>
                      <a:pt x="444" y="439"/>
                      <a:pt x="444" y="438"/>
                      <a:pt x="445" y="438"/>
                    </a:cubicBezTo>
                    <a:cubicBezTo>
                      <a:pt x="444" y="437"/>
                      <a:pt x="444" y="437"/>
                      <a:pt x="443" y="436"/>
                    </a:cubicBezTo>
                    <a:moveTo>
                      <a:pt x="500" y="436"/>
                    </a:moveTo>
                    <a:cubicBezTo>
                      <a:pt x="499" y="436"/>
                      <a:pt x="499" y="436"/>
                      <a:pt x="498" y="436"/>
                    </a:cubicBezTo>
                    <a:cubicBezTo>
                      <a:pt x="498" y="436"/>
                      <a:pt x="498" y="436"/>
                      <a:pt x="498" y="436"/>
                    </a:cubicBezTo>
                    <a:cubicBezTo>
                      <a:pt x="499" y="436"/>
                      <a:pt x="499" y="436"/>
                      <a:pt x="499" y="436"/>
                    </a:cubicBezTo>
                    <a:cubicBezTo>
                      <a:pt x="500" y="436"/>
                      <a:pt x="500" y="438"/>
                      <a:pt x="502" y="438"/>
                    </a:cubicBezTo>
                    <a:cubicBezTo>
                      <a:pt x="501" y="437"/>
                      <a:pt x="501" y="436"/>
                      <a:pt x="500" y="436"/>
                    </a:cubicBezTo>
                    <a:moveTo>
                      <a:pt x="510" y="423"/>
                    </a:moveTo>
                    <a:cubicBezTo>
                      <a:pt x="511" y="424"/>
                      <a:pt x="512" y="427"/>
                      <a:pt x="514" y="429"/>
                    </a:cubicBezTo>
                    <a:cubicBezTo>
                      <a:pt x="514" y="426"/>
                      <a:pt x="513" y="424"/>
                      <a:pt x="510" y="423"/>
                    </a:cubicBezTo>
                    <a:moveTo>
                      <a:pt x="531" y="422"/>
                    </a:moveTo>
                    <a:cubicBezTo>
                      <a:pt x="532" y="423"/>
                      <a:pt x="532" y="423"/>
                      <a:pt x="532" y="423"/>
                    </a:cubicBezTo>
                    <a:cubicBezTo>
                      <a:pt x="531" y="423"/>
                      <a:pt x="531" y="422"/>
                      <a:pt x="531" y="422"/>
                    </a:cubicBezTo>
                    <a:moveTo>
                      <a:pt x="500" y="420"/>
                    </a:moveTo>
                    <a:cubicBezTo>
                      <a:pt x="503" y="423"/>
                      <a:pt x="505" y="425"/>
                      <a:pt x="504" y="427"/>
                    </a:cubicBezTo>
                    <a:cubicBezTo>
                      <a:pt x="504" y="427"/>
                      <a:pt x="504" y="427"/>
                      <a:pt x="505" y="427"/>
                    </a:cubicBezTo>
                    <a:cubicBezTo>
                      <a:pt x="506" y="427"/>
                      <a:pt x="508" y="429"/>
                      <a:pt x="510" y="430"/>
                    </a:cubicBezTo>
                    <a:cubicBezTo>
                      <a:pt x="512" y="432"/>
                      <a:pt x="514" y="434"/>
                      <a:pt x="515" y="434"/>
                    </a:cubicBezTo>
                    <a:cubicBezTo>
                      <a:pt x="515" y="434"/>
                      <a:pt x="515" y="434"/>
                      <a:pt x="515" y="434"/>
                    </a:cubicBezTo>
                    <a:cubicBezTo>
                      <a:pt x="514" y="433"/>
                      <a:pt x="514" y="432"/>
                      <a:pt x="513" y="431"/>
                    </a:cubicBezTo>
                    <a:cubicBezTo>
                      <a:pt x="513" y="430"/>
                      <a:pt x="514" y="429"/>
                      <a:pt x="514" y="429"/>
                    </a:cubicBezTo>
                    <a:cubicBezTo>
                      <a:pt x="514" y="429"/>
                      <a:pt x="514" y="429"/>
                      <a:pt x="514" y="429"/>
                    </a:cubicBezTo>
                    <a:cubicBezTo>
                      <a:pt x="511" y="429"/>
                      <a:pt x="508" y="424"/>
                      <a:pt x="507" y="422"/>
                    </a:cubicBezTo>
                    <a:cubicBezTo>
                      <a:pt x="508" y="422"/>
                      <a:pt x="508" y="422"/>
                      <a:pt x="508" y="422"/>
                    </a:cubicBezTo>
                    <a:cubicBezTo>
                      <a:pt x="505" y="421"/>
                      <a:pt x="502" y="421"/>
                      <a:pt x="500" y="420"/>
                    </a:cubicBezTo>
                    <a:moveTo>
                      <a:pt x="423" y="420"/>
                    </a:moveTo>
                    <a:cubicBezTo>
                      <a:pt x="425" y="421"/>
                      <a:pt x="427" y="425"/>
                      <a:pt x="429" y="425"/>
                    </a:cubicBezTo>
                    <a:cubicBezTo>
                      <a:pt x="430" y="425"/>
                      <a:pt x="430" y="425"/>
                      <a:pt x="430" y="425"/>
                    </a:cubicBezTo>
                    <a:cubicBezTo>
                      <a:pt x="430" y="423"/>
                      <a:pt x="426" y="421"/>
                      <a:pt x="423" y="420"/>
                    </a:cubicBezTo>
                    <a:moveTo>
                      <a:pt x="510" y="415"/>
                    </a:moveTo>
                    <a:cubicBezTo>
                      <a:pt x="513" y="417"/>
                      <a:pt x="515" y="420"/>
                      <a:pt x="516" y="422"/>
                    </a:cubicBezTo>
                    <a:cubicBezTo>
                      <a:pt x="516" y="422"/>
                      <a:pt x="517" y="422"/>
                      <a:pt x="517" y="422"/>
                    </a:cubicBezTo>
                    <a:cubicBezTo>
                      <a:pt x="518" y="422"/>
                      <a:pt x="519" y="422"/>
                      <a:pt x="520" y="422"/>
                    </a:cubicBezTo>
                    <a:cubicBezTo>
                      <a:pt x="517" y="419"/>
                      <a:pt x="514" y="416"/>
                      <a:pt x="510" y="415"/>
                    </a:cubicBezTo>
                    <a:moveTo>
                      <a:pt x="519" y="406"/>
                    </a:moveTo>
                    <a:cubicBezTo>
                      <a:pt x="520" y="407"/>
                      <a:pt x="521" y="408"/>
                      <a:pt x="522" y="409"/>
                    </a:cubicBezTo>
                    <a:cubicBezTo>
                      <a:pt x="523" y="410"/>
                      <a:pt x="525" y="410"/>
                      <a:pt x="527" y="413"/>
                    </a:cubicBezTo>
                    <a:cubicBezTo>
                      <a:pt x="526" y="413"/>
                      <a:pt x="526" y="413"/>
                      <a:pt x="526" y="413"/>
                    </a:cubicBezTo>
                    <a:cubicBezTo>
                      <a:pt x="527" y="414"/>
                      <a:pt x="527" y="414"/>
                      <a:pt x="527" y="414"/>
                    </a:cubicBezTo>
                    <a:cubicBezTo>
                      <a:pt x="526" y="415"/>
                      <a:pt x="525" y="415"/>
                      <a:pt x="524" y="415"/>
                    </a:cubicBezTo>
                    <a:cubicBezTo>
                      <a:pt x="525" y="417"/>
                      <a:pt x="526" y="418"/>
                      <a:pt x="527" y="419"/>
                    </a:cubicBezTo>
                    <a:cubicBezTo>
                      <a:pt x="528" y="419"/>
                      <a:pt x="528" y="419"/>
                      <a:pt x="528" y="419"/>
                    </a:cubicBezTo>
                    <a:cubicBezTo>
                      <a:pt x="529" y="419"/>
                      <a:pt x="530" y="421"/>
                      <a:pt x="531" y="422"/>
                    </a:cubicBezTo>
                    <a:cubicBezTo>
                      <a:pt x="531" y="420"/>
                      <a:pt x="530" y="418"/>
                      <a:pt x="528" y="416"/>
                    </a:cubicBezTo>
                    <a:cubicBezTo>
                      <a:pt x="539" y="424"/>
                      <a:pt x="551" y="437"/>
                      <a:pt x="563" y="445"/>
                    </a:cubicBezTo>
                    <a:cubicBezTo>
                      <a:pt x="566" y="447"/>
                      <a:pt x="563" y="449"/>
                      <a:pt x="564" y="450"/>
                    </a:cubicBezTo>
                    <a:cubicBezTo>
                      <a:pt x="565" y="450"/>
                      <a:pt x="565" y="450"/>
                      <a:pt x="566" y="450"/>
                    </a:cubicBezTo>
                    <a:cubicBezTo>
                      <a:pt x="569" y="450"/>
                      <a:pt x="572" y="451"/>
                      <a:pt x="574" y="453"/>
                    </a:cubicBezTo>
                    <a:cubicBezTo>
                      <a:pt x="566" y="445"/>
                      <a:pt x="558" y="437"/>
                      <a:pt x="551" y="429"/>
                    </a:cubicBezTo>
                    <a:cubicBezTo>
                      <a:pt x="540" y="422"/>
                      <a:pt x="529" y="414"/>
                      <a:pt x="519" y="406"/>
                    </a:cubicBezTo>
                    <a:moveTo>
                      <a:pt x="493" y="405"/>
                    </a:moveTo>
                    <a:cubicBezTo>
                      <a:pt x="493" y="405"/>
                      <a:pt x="492" y="405"/>
                      <a:pt x="492" y="405"/>
                    </a:cubicBezTo>
                    <a:cubicBezTo>
                      <a:pt x="495" y="408"/>
                      <a:pt x="498" y="413"/>
                      <a:pt x="501" y="413"/>
                    </a:cubicBezTo>
                    <a:cubicBezTo>
                      <a:pt x="502" y="413"/>
                      <a:pt x="503" y="413"/>
                      <a:pt x="503" y="412"/>
                    </a:cubicBezTo>
                    <a:cubicBezTo>
                      <a:pt x="500" y="410"/>
                      <a:pt x="497" y="405"/>
                      <a:pt x="493" y="405"/>
                    </a:cubicBezTo>
                    <a:moveTo>
                      <a:pt x="485" y="404"/>
                    </a:moveTo>
                    <a:cubicBezTo>
                      <a:pt x="482" y="405"/>
                      <a:pt x="484" y="408"/>
                      <a:pt x="485" y="408"/>
                    </a:cubicBezTo>
                    <a:cubicBezTo>
                      <a:pt x="486" y="408"/>
                      <a:pt x="486" y="407"/>
                      <a:pt x="486" y="407"/>
                    </a:cubicBezTo>
                    <a:cubicBezTo>
                      <a:pt x="486" y="407"/>
                      <a:pt x="485" y="406"/>
                      <a:pt x="486" y="406"/>
                    </a:cubicBezTo>
                    <a:cubicBezTo>
                      <a:pt x="486" y="405"/>
                      <a:pt x="485" y="405"/>
                      <a:pt x="485" y="404"/>
                    </a:cubicBezTo>
                    <a:moveTo>
                      <a:pt x="478" y="392"/>
                    </a:moveTo>
                    <a:cubicBezTo>
                      <a:pt x="478" y="392"/>
                      <a:pt x="477" y="392"/>
                      <a:pt x="477" y="392"/>
                    </a:cubicBezTo>
                    <a:cubicBezTo>
                      <a:pt x="478" y="393"/>
                      <a:pt x="477" y="395"/>
                      <a:pt x="479" y="396"/>
                    </a:cubicBezTo>
                    <a:cubicBezTo>
                      <a:pt x="482" y="394"/>
                      <a:pt x="480" y="392"/>
                      <a:pt x="478" y="392"/>
                    </a:cubicBezTo>
                    <a:moveTo>
                      <a:pt x="498" y="391"/>
                    </a:moveTo>
                    <a:cubicBezTo>
                      <a:pt x="500" y="393"/>
                      <a:pt x="502" y="395"/>
                      <a:pt x="499" y="396"/>
                    </a:cubicBezTo>
                    <a:cubicBezTo>
                      <a:pt x="505" y="398"/>
                      <a:pt x="511" y="405"/>
                      <a:pt x="515" y="407"/>
                    </a:cubicBezTo>
                    <a:cubicBezTo>
                      <a:pt x="516" y="407"/>
                      <a:pt x="516" y="407"/>
                      <a:pt x="516" y="407"/>
                    </a:cubicBezTo>
                    <a:cubicBezTo>
                      <a:pt x="513" y="405"/>
                      <a:pt x="510" y="401"/>
                      <a:pt x="508" y="399"/>
                    </a:cubicBezTo>
                    <a:cubicBezTo>
                      <a:pt x="508" y="399"/>
                      <a:pt x="509" y="399"/>
                      <a:pt x="510" y="400"/>
                    </a:cubicBezTo>
                    <a:cubicBezTo>
                      <a:pt x="506" y="397"/>
                      <a:pt x="502" y="394"/>
                      <a:pt x="498" y="391"/>
                    </a:cubicBezTo>
                    <a:moveTo>
                      <a:pt x="495" y="391"/>
                    </a:moveTo>
                    <a:cubicBezTo>
                      <a:pt x="493" y="391"/>
                      <a:pt x="492" y="393"/>
                      <a:pt x="496" y="393"/>
                    </a:cubicBezTo>
                    <a:cubicBezTo>
                      <a:pt x="496" y="392"/>
                      <a:pt x="495" y="391"/>
                      <a:pt x="495" y="391"/>
                    </a:cubicBezTo>
                    <a:moveTo>
                      <a:pt x="480" y="389"/>
                    </a:moveTo>
                    <a:cubicBezTo>
                      <a:pt x="483" y="392"/>
                      <a:pt x="485" y="393"/>
                      <a:pt x="486" y="393"/>
                    </a:cubicBezTo>
                    <a:cubicBezTo>
                      <a:pt x="487" y="393"/>
                      <a:pt x="486" y="389"/>
                      <a:pt x="480" y="389"/>
                    </a:cubicBezTo>
                    <a:moveTo>
                      <a:pt x="482" y="378"/>
                    </a:moveTo>
                    <a:cubicBezTo>
                      <a:pt x="481" y="378"/>
                      <a:pt x="481" y="378"/>
                      <a:pt x="480" y="379"/>
                    </a:cubicBezTo>
                    <a:cubicBezTo>
                      <a:pt x="480" y="380"/>
                      <a:pt x="480" y="380"/>
                      <a:pt x="479" y="380"/>
                    </a:cubicBezTo>
                    <a:cubicBezTo>
                      <a:pt x="479" y="380"/>
                      <a:pt x="478" y="380"/>
                      <a:pt x="477" y="379"/>
                    </a:cubicBezTo>
                    <a:cubicBezTo>
                      <a:pt x="477" y="384"/>
                      <a:pt x="486" y="391"/>
                      <a:pt x="490" y="393"/>
                    </a:cubicBezTo>
                    <a:cubicBezTo>
                      <a:pt x="492" y="388"/>
                      <a:pt x="486" y="388"/>
                      <a:pt x="486" y="386"/>
                    </a:cubicBezTo>
                    <a:cubicBezTo>
                      <a:pt x="486" y="385"/>
                      <a:pt x="486" y="384"/>
                      <a:pt x="487" y="384"/>
                    </a:cubicBezTo>
                    <a:cubicBezTo>
                      <a:pt x="488" y="384"/>
                      <a:pt x="489" y="385"/>
                      <a:pt x="491" y="387"/>
                    </a:cubicBezTo>
                    <a:cubicBezTo>
                      <a:pt x="492" y="388"/>
                      <a:pt x="494" y="389"/>
                      <a:pt x="495" y="389"/>
                    </a:cubicBezTo>
                    <a:cubicBezTo>
                      <a:pt x="495" y="389"/>
                      <a:pt x="496" y="389"/>
                      <a:pt x="496" y="389"/>
                    </a:cubicBezTo>
                    <a:cubicBezTo>
                      <a:pt x="491" y="385"/>
                      <a:pt x="486" y="382"/>
                      <a:pt x="482" y="378"/>
                    </a:cubicBezTo>
                    <a:moveTo>
                      <a:pt x="469" y="374"/>
                    </a:moveTo>
                    <a:cubicBezTo>
                      <a:pt x="469" y="374"/>
                      <a:pt x="469" y="374"/>
                      <a:pt x="469" y="374"/>
                    </a:cubicBezTo>
                    <a:cubicBezTo>
                      <a:pt x="469" y="375"/>
                      <a:pt x="472" y="379"/>
                      <a:pt x="474" y="379"/>
                    </a:cubicBezTo>
                    <a:cubicBezTo>
                      <a:pt x="475" y="379"/>
                      <a:pt x="475" y="378"/>
                      <a:pt x="476" y="378"/>
                    </a:cubicBezTo>
                    <a:cubicBezTo>
                      <a:pt x="474" y="376"/>
                      <a:pt x="471" y="374"/>
                      <a:pt x="469" y="374"/>
                    </a:cubicBezTo>
                    <a:moveTo>
                      <a:pt x="447" y="372"/>
                    </a:moveTo>
                    <a:cubicBezTo>
                      <a:pt x="447" y="372"/>
                      <a:pt x="447" y="372"/>
                      <a:pt x="447" y="372"/>
                    </a:cubicBezTo>
                    <a:cubicBezTo>
                      <a:pt x="451" y="378"/>
                      <a:pt x="457" y="380"/>
                      <a:pt x="461" y="384"/>
                    </a:cubicBezTo>
                    <a:cubicBezTo>
                      <a:pt x="468" y="391"/>
                      <a:pt x="472" y="398"/>
                      <a:pt x="482" y="401"/>
                    </a:cubicBezTo>
                    <a:cubicBezTo>
                      <a:pt x="477" y="396"/>
                      <a:pt x="471" y="391"/>
                      <a:pt x="466" y="388"/>
                    </a:cubicBezTo>
                    <a:cubicBezTo>
                      <a:pt x="458" y="381"/>
                      <a:pt x="454" y="372"/>
                      <a:pt x="447" y="372"/>
                    </a:cubicBezTo>
                    <a:moveTo>
                      <a:pt x="402" y="369"/>
                    </a:moveTo>
                    <a:cubicBezTo>
                      <a:pt x="402" y="369"/>
                      <a:pt x="402" y="369"/>
                      <a:pt x="401" y="369"/>
                    </a:cubicBezTo>
                    <a:cubicBezTo>
                      <a:pt x="406" y="370"/>
                      <a:pt x="406" y="378"/>
                      <a:pt x="409" y="378"/>
                    </a:cubicBezTo>
                    <a:cubicBezTo>
                      <a:pt x="410" y="378"/>
                      <a:pt x="410" y="378"/>
                      <a:pt x="411" y="378"/>
                    </a:cubicBezTo>
                    <a:cubicBezTo>
                      <a:pt x="407" y="375"/>
                      <a:pt x="410" y="376"/>
                      <a:pt x="412" y="375"/>
                    </a:cubicBezTo>
                    <a:cubicBezTo>
                      <a:pt x="409" y="372"/>
                      <a:pt x="405" y="369"/>
                      <a:pt x="402" y="369"/>
                    </a:cubicBezTo>
                    <a:moveTo>
                      <a:pt x="464" y="366"/>
                    </a:moveTo>
                    <a:cubicBezTo>
                      <a:pt x="463" y="367"/>
                      <a:pt x="463" y="367"/>
                      <a:pt x="462" y="368"/>
                    </a:cubicBezTo>
                    <a:cubicBezTo>
                      <a:pt x="463" y="368"/>
                      <a:pt x="463" y="369"/>
                      <a:pt x="464" y="369"/>
                    </a:cubicBezTo>
                    <a:cubicBezTo>
                      <a:pt x="464" y="369"/>
                      <a:pt x="465" y="368"/>
                      <a:pt x="465" y="368"/>
                    </a:cubicBezTo>
                    <a:cubicBezTo>
                      <a:pt x="465" y="367"/>
                      <a:pt x="464" y="367"/>
                      <a:pt x="464" y="366"/>
                    </a:cubicBezTo>
                    <a:moveTo>
                      <a:pt x="437" y="363"/>
                    </a:moveTo>
                    <a:cubicBezTo>
                      <a:pt x="437" y="363"/>
                      <a:pt x="436" y="364"/>
                      <a:pt x="436" y="364"/>
                    </a:cubicBezTo>
                    <a:cubicBezTo>
                      <a:pt x="436" y="365"/>
                      <a:pt x="437" y="365"/>
                      <a:pt x="437" y="366"/>
                    </a:cubicBezTo>
                    <a:cubicBezTo>
                      <a:pt x="438" y="365"/>
                      <a:pt x="439" y="366"/>
                      <a:pt x="440" y="365"/>
                    </a:cubicBezTo>
                    <a:cubicBezTo>
                      <a:pt x="439" y="364"/>
                      <a:pt x="438" y="363"/>
                      <a:pt x="437" y="363"/>
                    </a:cubicBezTo>
                    <a:moveTo>
                      <a:pt x="460" y="359"/>
                    </a:moveTo>
                    <a:cubicBezTo>
                      <a:pt x="464" y="363"/>
                      <a:pt x="467" y="366"/>
                      <a:pt x="471" y="369"/>
                    </a:cubicBezTo>
                    <a:cubicBezTo>
                      <a:pt x="468" y="366"/>
                      <a:pt x="464" y="363"/>
                      <a:pt x="460" y="359"/>
                    </a:cubicBezTo>
                    <a:moveTo>
                      <a:pt x="400" y="357"/>
                    </a:moveTo>
                    <a:cubicBezTo>
                      <a:pt x="399" y="357"/>
                      <a:pt x="399" y="357"/>
                      <a:pt x="398" y="357"/>
                    </a:cubicBezTo>
                    <a:cubicBezTo>
                      <a:pt x="399" y="358"/>
                      <a:pt x="401" y="359"/>
                      <a:pt x="400" y="360"/>
                    </a:cubicBezTo>
                    <a:cubicBezTo>
                      <a:pt x="400" y="360"/>
                      <a:pt x="399" y="360"/>
                      <a:pt x="399" y="360"/>
                    </a:cubicBezTo>
                    <a:cubicBezTo>
                      <a:pt x="399" y="360"/>
                      <a:pt x="399" y="360"/>
                      <a:pt x="398" y="360"/>
                    </a:cubicBezTo>
                    <a:cubicBezTo>
                      <a:pt x="399" y="361"/>
                      <a:pt x="400" y="362"/>
                      <a:pt x="401" y="362"/>
                    </a:cubicBezTo>
                    <a:cubicBezTo>
                      <a:pt x="402" y="362"/>
                      <a:pt x="403" y="361"/>
                      <a:pt x="404" y="360"/>
                    </a:cubicBezTo>
                    <a:cubicBezTo>
                      <a:pt x="403" y="359"/>
                      <a:pt x="401" y="357"/>
                      <a:pt x="400" y="357"/>
                    </a:cubicBezTo>
                    <a:moveTo>
                      <a:pt x="392" y="357"/>
                    </a:moveTo>
                    <a:cubicBezTo>
                      <a:pt x="391" y="358"/>
                      <a:pt x="390" y="357"/>
                      <a:pt x="389" y="358"/>
                    </a:cubicBezTo>
                    <a:cubicBezTo>
                      <a:pt x="389" y="358"/>
                      <a:pt x="390" y="361"/>
                      <a:pt x="391" y="361"/>
                    </a:cubicBezTo>
                    <a:cubicBezTo>
                      <a:pt x="392" y="361"/>
                      <a:pt x="392" y="361"/>
                      <a:pt x="392" y="361"/>
                    </a:cubicBezTo>
                    <a:cubicBezTo>
                      <a:pt x="392" y="360"/>
                      <a:pt x="392" y="359"/>
                      <a:pt x="393" y="358"/>
                    </a:cubicBezTo>
                    <a:cubicBezTo>
                      <a:pt x="393" y="358"/>
                      <a:pt x="392" y="357"/>
                      <a:pt x="392" y="357"/>
                    </a:cubicBezTo>
                    <a:moveTo>
                      <a:pt x="390" y="351"/>
                    </a:moveTo>
                    <a:cubicBezTo>
                      <a:pt x="390" y="351"/>
                      <a:pt x="389" y="351"/>
                      <a:pt x="389" y="352"/>
                    </a:cubicBezTo>
                    <a:cubicBezTo>
                      <a:pt x="390" y="352"/>
                      <a:pt x="392" y="355"/>
                      <a:pt x="393" y="355"/>
                    </a:cubicBezTo>
                    <a:cubicBezTo>
                      <a:pt x="393" y="355"/>
                      <a:pt x="393" y="355"/>
                      <a:pt x="394" y="355"/>
                    </a:cubicBezTo>
                    <a:cubicBezTo>
                      <a:pt x="392" y="354"/>
                      <a:pt x="391" y="351"/>
                      <a:pt x="390" y="351"/>
                    </a:cubicBezTo>
                    <a:moveTo>
                      <a:pt x="399" y="341"/>
                    </a:moveTo>
                    <a:cubicBezTo>
                      <a:pt x="398" y="341"/>
                      <a:pt x="398" y="341"/>
                      <a:pt x="397" y="342"/>
                    </a:cubicBezTo>
                    <a:cubicBezTo>
                      <a:pt x="398" y="346"/>
                      <a:pt x="403" y="349"/>
                      <a:pt x="406" y="349"/>
                    </a:cubicBezTo>
                    <a:cubicBezTo>
                      <a:pt x="407" y="349"/>
                      <a:pt x="408" y="349"/>
                      <a:pt x="409" y="348"/>
                    </a:cubicBezTo>
                    <a:cubicBezTo>
                      <a:pt x="405" y="347"/>
                      <a:pt x="402" y="341"/>
                      <a:pt x="399" y="341"/>
                    </a:cubicBezTo>
                    <a:moveTo>
                      <a:pt x="378" y="340"/>
                    </a:moveTo>
                    <a:cubicBezTo>
                      <a:pt x="377" y="340"/>
                      <a:pt x="377" y="340"/>
                      <a:pt x="377" y="340"/>
                    </a:cubicBezTo>
                    <a:cubicBezTo>
                      <a:pt x="377" y="342"/>
                      <a:pt x="378" y="342"/>
                      <a:pt x="379" y="342"/>
                    </a:cubicBezTo>
                    <a:cubicBezTo>
                      <a:pt x="379" y="342"/>
                      <a:pt x="379" y="342"/>
                      <a:pt x="379" y="341"/>
                    </a:cubicBezTo>
                    <a:cubicBezTo>
                      <a:pt x="379" y="340"/>
                      <a:pt x="379" y="340"/>
                      <a:pt x="378" y="340"/>
                    </a:cubicBezTo>
                    <a:moveTo>
                      <a:pt x="346" y="310"/>
                    </a:moveTo>
                    <a:cubicBezTo>
                      <a:pt x="346" y="310"/>
                      <a:pt x="346" y="310"/>
                      <a:pt x="346" y="310"/>
                    </a:cubicBezTo>
                    <a:cubicBezTo>
                      <a:pt x="347" y="311"/>
                      <a:pt x="348" y="312"/>
                      <a:pt x="348" y="312"/>
                    </a:cubicBezTo>
                    <a:cubicBezTo>
                      <a:pt x="349" y="312"/>
                      <a:pt x="349" y="311"/>
                      <a:pt x="348" y="311"/>
                    </a:cubicBezTo>
                    <a:cubicBezTo>
                      <a:pt x="348" y="310"/>
                      <a:pt x="347" y="310"/>
                      <a:pt x="346" y="310"/>
                    </a:cubicBezTo>
                    <a:moveTo>
                      <a:pt x="829" y="1089"/>
                    </a:moveTo>
                    <a:cubicBezTo>
                      <a:pt x="829" y="1089"/>
                      <a:pt x="827" y="1088"/>
                      <a:pt x="826" y="1086"/>
                    </a:cubicBezTo>
                    <a:cubicBezTo>
                      <a:pt x="826" y="1086"/>
                      <a:pt x="826" y="1086"/>
                      <a:pt x="827" y="1086"/>
                    </a:cubicBezTo>
                    <a:cubicBezTo>
                      <a:pt x="828" y="1086"/>
                      <a:pt x="829" y="1087"/>
                      <a:pt x="829" y="1088"/>
                    </a:cubicBezTo>
                    <a:cubicBezTo>
                      <a:pt x="830" y="1088"/>
                      <a:pt x="830" y="1089"/>
                      <a:pt x="829" y="1089"/>
                    </a:cubicBezTo>
                    <a:moveTo>
                      <a:pt x="710" y="1045"/>
                    </a:moveTo>
                    <a:cubicBezTo>
                      <a:pt x="707" y="1045"/>
                      <a:pt x="704" y="1041"/>
                      <a:pt x="701" y="1040"/>
                    </a:cubicBezTo>
                    <a:cubicBezTo>
                      <a:pt x="702" y="1039"/>
                      <a:pt x="703" y="1039"/>
                      <a:pt x="704" y="1039"/>
                    </a:cubicBezTo>
                    <a:cubicBezTo>
                      <a:pt x="706" y="1039"/>
                      <a:pt x="709" y="1043"/>
                      <a:pt x="712" y="1045"/>
                    </a:cubicBezTo>
                    <a:cubicBezTo>
                      <a:pt x="711" y="1045"/>
                      <a:pt x="710" y="1045"/>
                      <a:pt x="710" y="1045"/>
                    </a:cubicBezTo>
                    <a:moveTo>
                      <a:pt x="635" y="1021"/>
                    </a:moveTo>
                    <a:cubicBezTo>
                      <a:pt x="631" y="1021"/>
                      <a:pt x="631" y="1017"/>
                      <a:pt x="629" y="1014"/>
                    </a:cubicBezTo>
                    <a:cubicBezTo>
                      <a:pt x="629" y="1014"/>
                      <a:pt x="629" y="1014"/>
                      <a:pt x="629" y="1014"/>
                    </a:cubicBezTo>
                    <a:cubicBezTo>
                      <a:pt x="632" y="1014"/>
                      <a:pt x="632" y="1019"/>
                      <a:pt x="636" y="1021"/>
                    </a:cubicBezTo>
                    <a:cubicBezTo>
                      <a:pt x="636" y="1021"/>
                      <a:pt x="635" y="1021"/>
                      <a:pt x="635" y="1021"/>
                    </a:cubicBezTo>
                    <a:moveTo>
                      <a:pt x="630" y="1010"/>
                    </a:moveTo>
                    <a:cubicBezTo>
                      <a:pt x="627" y="1010"/>
                      <a:pt x="623" y="1004"/>
                      <a:pt x="620" y="1002"/>
                    </a:cubicBezTo>
                    <a:cubicBezTo>
                      <a:pt x="620" y="1002"/>
                      <a:pt x="621" y="1002"/>
                      <a:pt x="621" y="1002"/>
                    </a:cubicBezTo>
                    <a:cubicBezTo>
                      <a:pt x="624" y="1002"/>
                      <a:pt x="627" y="1008"/>
                      <a:pt x="631" y="1010"/>
                    </a:cubicBezTo>
                    <a:cubicBezTo>
                      <a:pt x="630" y="1010"/>
                      <a:pt x="630" y="1010"/>
                      <a:pt x="630" y="1010"/>
                    </a:cubicBezTo>
                    <a:moveTo>
                      <a:pt x="857" y="982"/>
                    </a:moveTo>
                    <a:cubicBezTo>
                      <a:pt x="855" y="982"/>
                      <a:pt x="853" y="978"/>
                      <a:pt x="851" y="977"/>
                    </a:cubicBezTo>
                    <a:cubicBezTo>
                      <a:pt x="852" y="976"/>
                      <a:pt x="853" y="976"/>
                      <a:pt x="854" y="976"/>
                    </a:cubicBezTo>
                    <a:cubicBezTo>
                      <a:pt x="856" y="976"/>
                      <a:pt x="857" y="980"/>
                      <a:pt x="858" y="982"/>
                    </a:cubicBezTo>
                    <a:cubicBezTo>
                      <a:pt x="857" y="982"/>
                      <a:pt x="857" y="982"/>
                      <a:pt x="857" y="982"/>
                    </a:cubicBezTo>
                    <a:moveTo>
                      <a:pt x="649" y="1010"/>
                    </a:moveTo>
                    <a:cubicBezTo>
                      <a:pt x="643" y="1010"/>
                      <a:pt x="637" y="1004"/>
                      <a:pt x="633" y="1000"/>
                    </a:cubicBezTo>
                    <a:cubicBezTo>
                      <a:pt x="624" y="991"/>
                      <a:pt x="617" y="981"/>
                      <a:pt x="609" y="972"/>
                    </a:cubicBezTo>
                    <a:cubicBezTo>
                      <a:pt x="628" y="984"/>
                      <a:pt x="629" y="992"/>
                      <a:pt x="651" y="1010"/>
                    </a:cubicBezTo>
                    <a:cubicBezTo>
                      <a:pt x="650" y="1010"/>
                      <a:pt x="650" y="1010"/>
                      <a:pt x="649" y="1010"/>
                    </a:cubicBezTo>
                    <a:moveTo>
                      <a:pt x="910" y="978"/>
                    </a:moveTo>
                    <a:cubicBezTo>
                      <a:pt x="908" y="976"/>
                      <a:pt x="907" y="975"/>
                      <a:pt x="907" y="973"/>
                    </a:cubicBezTo>
                    <a:cubicBezTo>
                      <a:pt x="907" y="972"/>
                      <a:pt x="908" y="972"/>
                      <a:pt x="908" y="972"/>
                    </a:cubicBezTo>
                    <a:cubicBezTo>
                      <a:pt x="911" y="972"/>
                      <a:pt x="913" y="976"/>
                      <a:pt x="910" y="978"/>
                    </a:cubicBezTo>
                    <a:moveTo>
                      <a:pt x="865" y="977"/>
                    </a:moveTo>
                    <a:cubicBezTo>
                      <a:pt x="864" y="977"/>
                      <a:pt x="862" y="975"/>
                      <a:pt x="860" y="974"/>
                    </a:cubicBezTo>
                    <a:cubicBezTo>
                      <a:pt x="862" y="973"/>
                      <a:pt x="863" y="972"/>
                      <a:pt x="865" y="971"/>
                    </a:cubicBezTo>
                    <a:cubicBezTo>
                      <a:pt x="869" y="972"/>
                      <a:pt x="863" y="974"/>
                      <a:pt x="867" y="976"/>
                    </a:cubicBezTo>
                    <a:cubicBezTo>
                      <a:pt x="866" y="977"/>
                      <a:pt x="866" y="977"/>
                      <a:pt x="865" y="977"/>
                    </a:cubicBezTo>
                    <a:moveTo>
                      <a:pt x="886" y="975"/>
                    </a:moveTo>
                    <a:cubicBezTo>
                      <a:pt x="884" y="975"/>
                      <a:pt x="881" y="974"/>
                      <a:pt x="878" y="970"/>
                    </a:cubicBezTo>
                    <a:cubicBezTo>
                      <a:pt x="882" y="973"/>
                      <a:pt x="886" y="970"/>
                      <a:pt x="890" y="975"/>
                    </a:cubicBezTo>
                    <a:cubicBezTo>
                      <a:pt x="889" y="975"/>
                      <a:pt x="888" y="975"/>
                      <a:pt x="886" y="975"/>
                    </a:cubicBezTo>
                    <a:moveTo>
                      <a:pt x="645" y="970"/>
                    </a:moveTo>
                    <a:cubicBezTo>
                      <a:pt x="647" y="970"/>
                      <a:pt x="646" y="969"/>
                      <a:pt x="649" y="968"/>
                    </a:cubicBezTo>
                    <a:cubicBezTo>
                      <a:pt x="651" y="970"/>
                      <a:pt x="653" y="972"/>
                      <a:pt x="655" y="974"/>
                    </a:cubicBezTo>
                    <a:cubicBezTo>
                      <a:pt x="655" y="974"/>
                      <a:pt x="654" y="974"/>
                      <a:pt x="654" y="974"/>
                    </a:cubicBezTo>
                    <a:cubicBezTo>
                      <a:pt x="653" y="974"/>
                      <a:pt x="652" y="973"/>
                      <a:pt x="651" y="972"/>
                    </a:cubicBezTo>
                    <a:cubicBezTo>
                      <a:pt x="650" y="973"/>
                      <a:pt x="649" y="974"/>
                      <a:pt x="648" y="975"/>
                    </a:cubicBezTo>
                    <a:cubicBezTo>
                      <a:pt x="647" y="973"/>
                      <a:pt x="645" y="972"/>
                      <a:pt x="644" y="970"/>
                    </a:cubicBezTo>
                    <a:cubicBezTo>
                      <a:pt x="644" y="970"/>
                      <a:pt x="645" y="970"/>
                      <a:pt x="645" y="970"/>
                    </a:cubicBezTo>
                    <a:moveTo>
                      <a:pt x="871" y="971"/>
                    </a:moveTo>
                    <a:cubicBezTo>
                      <a:pt x="869" y="968"/>
                      <a:pt x="867" y="970"/>
                      <a:pt x="865" y="967"/>
                    </a:cubicBezTo>
                    <a:cubicBezTo>
                      <a:pt x="865" y="966"/>
                      <a:pt x="866" y="965"/>
                      <a:pt x="867" y="965"/>
                    </a:cubicBezTo>
                    <a:cubicBezTo>
                      <a:pt x="870" y="965"/>
                      <a:pt x="874" y="969"/>
                      <a:pt x="871" y="971"/>
                    </a:cubicBezTo>
                    <a:moveTo>
                      <a:pt x="640" y="967"/>
                    </a:moveTo>
                    <a:cubicBezTo>
                      <a:pt x="639" y="967"/>
                      <a:pt x="637" y="965"/>
                      <a:pt x="635" y="964"/>
                    </a:cubicBezTo>
                    <a:cubicBezTo>
                      <a:pt x="636" y="963"/>
                      <a:pt x="636" y="962"/>
                      <a:pt x="637" y="962"/>
                    </a:cubicBezTo>
                    <a:cubicBezTo>
                      <a:pt x="639" y="962"/>
                      <a:pt x="640" y="965"/>
                      <a:pt x="642" y="966"/>
                    </a:cubicBezTo>
                    <a:cubicBezTo>
                      <a:pt x="641" y="967"/>
                      <a:pt x="641" y="967"/>
                      <a:pt x="640" y="967"/>
                    </a:cubicBezTo>
                    <a:moveTo>
                      <a:pt x="851" y="968"/>
                    </a:moveTo>
                    <a:cubicBezTo>
                      <a:pt x="848" y="966"/>
                      <a:pt x="849" y="964"/>
                      <a:pt x="852" y="962"/>
                    </a:cubicBezTo>
                    <a:cubicBezTo>
                      <a:pt x="854" y="964"/>
                      <a:pt x="856" y="965"/>
                      <a:pt x="858" y="967"/>
                    </a:cubicBezTo>
                    <a:cubicBezTo>
                      <a:pt x="857" y="968"/>
                      <a:pt x="857" y="968"/>
                      <a:pt x="856" y="968"/>
                    </a:cubicBezTo>
                    <a:cubicBezTo>
                      <a:pt x="856" y="968"/>
                      <a:pt x="855" y="968"/>
                      <a:pt x="855" y="967"/>
                    </a:cubicBezTo>
                    <a:cubicBezTo>
                      <a:pt x="854" y="967"/>
                      <a:pt x="853" y="967"/>
                      <a:pt x="853" y="967"/>
                    </a:cubicBezTo>
                    <a:cubicBezTo>
                      <a:pt x="852" y="967"/>
                      <a:pt x="852" y="967"/>
                      <a:pt x="851" y="968"/>
                    </a:cubicBezTo>
                    <a:moveTo>
                      <a:pt x="865" y="960"/>
                    </a:moveTo>
                    <a:cubicBezTo>
                      <a:pt x="864" y="958"/>
                      <a:pt x="865" y="958"/>
                      <a:pt x="866" y="958"/>
                    </a:cubicBezTo>
                    <a:cubicBezTo>
                      <a:pt x="867" y="958"/>
                      <a:pt x="869" y="958"/>
                      <a:pt x="869" y="959"/>
                    </a:cubicBezTo>
                    <a:cubicBezTo>
                      <a:pt x="871" y="960"/>
                      <a:pt x="870" y="962"/>
                      <a:pt x="872" y="963"/>
                    </a:cubicBezTo>
                    <a:cubicBezTo>
                      <a:pt x="872" y="964"/>
                      <a:pt x="871" y="964"/>
                      <a:pt x="871" y="964"/>
                    </a:cubicBezTo>
                    <a:cubicBezTo>
                      <a:pt x="869" y="964"/>
                      <a:pt x="869" y="963"/>
                      <a:pt x="868" y="962"/>
                    </a:cubicBezTo>
                    <a:cubicBezTo>
                      <a:pt x="867" y="961"/>
                      <a:pt x="866" y="959"/>
                      <a:pt x="865" y="959"/>
                    </a:cubicBezTo>
                    <a:cubicBezTo>
                      <a:pt x="865" y="959"/>
                      <a:pt x="865" y="960"/>
                      <a:pt x="865" y="960"/>
                    </a:cubicBezTo>
                    <a:moveTo>
                      <a:pt x="890" y="971"/>
                    </a:moveTo>
                    <a:cubicBezTo>
                      <a:pt x="884" y="971"/>
                      <a:pt x="879" y="960"/>
                      <a:pt x="873" y="957"/>
                    </a:cubicBezTo>
                    <a:cubicBezTo>
                      <a:pt x="874" y="956"/>
                      <a:pt x="875" y="956"/>
                      <a:pt x="876" y="956"/>
                    </a:cubicBezTo>
                    <a:cubicBezTo>
                      <a:pt x="878" y="956"/>
                      <a:pt x="882" y="958"/>
                      <a:pt x="880" y="961"/>
                    </a:cubicBezTo>
                    <a:cubicBezTo>
                      <a:pt x="886" y="963"/>
                      <a:pt x="887" y="963"/>
                      <a:pt x="894" y="969"/>
                    </a:cubicBezTo>
                    <a:cubicBezTo>
                      <a:pt x="892" y="971"/>
                      <a:pt x="891" y="971"/>
                      <a:pt x="890" y="971"/>
                    </a:cubicBezTo>
                    <a:moveTo>
                      <a:pt x="634" y="960"/>
                    </a:moveTo>
                    <a:cubicBezTo>
                      <a:pt x="633" y="960"/>
                      <a:pt x="628" y="953"/>
                      <a:pt x="624" y="951"/>
                    </a:cubicBezTo>
                    <a:cubicBezTo>
                      <a:pt x="628" y="949"/>
                      <a:pt x="622" y="947"/>
                      <a:pt x="626" y="945"/>
                    </a:cubicBezTo>
                    <a:cubicBezTo>
                      <a:pt x="631" y="951"/>
                      <a:pt x="637" y="956"/>
                      <a:pt x="643" y="962"/>
                    </a:cubicBezTo>
                    <a:cubicBezTo>
                      <a:pt x="643" y="962"/>
                      <a:pt x="642" y="962"/>
                      <a:pt x="642" y="962"/>
                    </a:cubicBezTo>
                    <a:cubicBezTo>
                      <a:pt x="639" y="962"/>
                      <a:pt x="636" y="960"/>
                      <a:pt x="633" y="956"/>
                    </a:cubicBezTo>
                    <a:cubicBezTo>
                      <a:pt x="634" y="959"/>
                      <a:pt x="634" y="960"/>
                      <a:pt x="634" y="960"/>
                    </a:cubicBezTo>
                    <a:moveTo>
                      <a:pt x="542" y="938"/>
                    </a:moveTo>
                    <a:cubicBezTo>
                      <a:pt x="538" y="935"/>
                      <a:pt x="532" y="931"/>
                      <a:pt x="531" y="927"/>
                    </a:cubicBezTo>
                    <a:cubicBezTo>
                      <a:pt x="532" y="926"/>
                      <a:pt x="533" y="926"/>
                      <a:pt x="533" y="926"/>
                    </a:cubicBezTo>
                    <a:cubicBezTo>
                      <a:pt x="535" y="926"/>
                      <a:pt x="536" y="927"/>
                      <a:pt x="537" y="929"/>
                    </a:cubicBezTo>
                    <a:cubicBezTo>
                      <a:pt x="538" y="930"/>
                      <a:pt x="538" y="931"/>
                      <a:pt x="539" y="931"/>
                    </a:cubicBezTo>
                    <a:cubicBezTo>
                      <a:pt x="540" y="931"/>
                      <a:pt x="540" y="931"/>
                      <a:pt x="540" y="928"/>
                    </a:cubicBezTo>
                    <a:cubicBezTo>
                      <a:pt x="544" y="932"/>
                      <a:pt x="542" y="935"/>
                      <a:pt x="542" y="938"/>
                    </a:cubicBezTo>
                    <a:moveTo>
                      <a:pt x="883" y="930"/>
                    </a:moveTo>
                    <a:cubicBezTo>
                      <a:pt x="881" y="928"/>
                      <a:pt x="880" y="926"/>
                      <a:pt x="878" y="925"/>
                    </a:cubicBezTo>
                    <a:cubicBezTo>
                      <a:pt x="877" y="924"/>
                      <a:pt x="877" y="923"/>
                      <a:pt x="877" y="922"/>
                    </a:cubicBezTo>
                    <a:cubicBezTo>
                      <a:pt x="880" y="923"/>
                      <a:pt x="884" y="924"/>
                      <a:pt x="887" y="928"/>
                    </a:cubicBezTo>
                    <a:cubicBezTo>
                      <a:pt x="885" y="929"/>
                      <a:pt x="884" y="929"/>
                      <a:pt x="883" y="930"/>
                    </a:cubicBezTo>
                    <a:moveTo>
                      <a:pt x="636" y="914"/>
                    </a:moveTo>
                    <a:cubicBezTo>
                      <a:pt x="632" y="912"/>
                      <a:pt x="626" y="911"/>
                      <a:pt x="628" y="906"/>
                    </a:cubicBezTo>
                    <a:cubicBezTo>
                      <a:pt x="631" y="908"/>
                      <a:pt x="634" y="911"/>
                      <a:pt x="636" y="914"/>
                    </a:cubicBezTo>
                    <a:moveTo>
                      <a:pt x="515" y="915"/>
                    </a:moveTo>
                    <a:cubicBezTo>
                      <a:pt x="511" y="913"/>
                      <a:pt x="504" y="907"/>
                      <a:pt x="507" y="903"/>
                    </a:cubicBezTo>
                    <a:cubicBezTo>
                      <a:pt x="508" y="906"/>
                      <a:pt x="510" y="909"/>
                      <a:pt x="513" y="909"/>
                    </a:cubicBezTo>
                    <a:cubicBezTo>
                      <a:pt x="513" y="909"/>
                      <a:pt x="514" y="909"/>
                      <a:pt x="514" y="908"/>
                    </a:cubicBezTo>
                    <a:cubicBezTo>
                      <a:pt x="516" y="911"/>
                      <a:pt x="518" y="913"/>
                      <a:pt x="515" y="915"/>
                    </a:cubicBezTo>
                    <a:moveTo>
                      <a:pt x="893" y="904"/>
                    </a:moveTo>
                    <a:cubicBezTo>
                      <a:pt x="892" y="904"/>
                      <a:pt x="891" y="903"/>
                      <a:pt x="891" y="903"/>
                    </a:cubicBezTo>
                    <a:cubicBezTo>
                      <a:pt x="891" y="902"/>
                      <a:pt x="892" y="901"/>
                      <a:pt x="893" y="901"/>
                    </a:cubicBezTo>
                    <a:cubicBezTo>
                      <a:pt x="893" y="901"/>
                      <a:pt x="894" y="902"/>
                      <a:pt x="895" y="903"/>
                    </a:cubicBezTo>
                    <a:cubicBezTo>
                      <a:pt x="894" y="903"/>
                      <a:pt x="893" y="904"/>
                      <a:pt x="893" y="904"/>
                    </a:cubicBezTo>
                    <a:moveTo>
                      <a:pt x="506" y="902"/>
                    </a:moveTo>
                    <a:cubicBezTo>
                      <a:pt x="502" y="902"/>
                      <a:pt x="495" y="894"/>
                      <a:pt x="498" y="891"/>
                    </a:cubicBezTo>
                    <a:cubicBezTo>
                      <a:pt x="505" y="892"/>
                      <a:pt x="501" y="899"/>
                      <a:pt x="506" y="902"/>
                    </a:cubicBezTo>
                    <a:moveTo>
                      <a:pt x="886" y="894"/>
                    </a:moveTo>
                    <a:cubicBezTo>
                      <a:pt x="883" y="894"/>
                      <a:pt x="881" y="892"/>
                      <a:pt x="878" y="890"/>
                    </a:cubicBezTo>
                    <a:cubicBezTo>
                      <a:pt x="878" y="889"/>
                      <a:pt x="879" y="889"/>
                      <a:pt x="880" y="889"/>
                    </a:cubicBezTo>
                    <a:cubicBezTo>
                      <a:pt x="882" y="889"/>
                      <a:pt x="886" y="893"/>
                      <a:pt x="886" y="894"/>
                    </a:cubicBezTo>
                    <a:cubicBezTo>
                      <a:pt x="886" y="894"/>
                      <a:pt x="886" y="894"/>
                      <a:pt x="886" y="894"/>
                    </a:cubicBezTo>
                    <a:moveTo>
                      <a:pt x="873" y="876"/>
                    </a:moveTo>
                    <a:cubicBezTo>
                      <a:pt x="866" y="876"/>
                      <a:pt x="864" y="871"/>
                      <a:pt x="866" y="871"/>
                    </a:cubicBezTo>
                    <a:cubicBezTo>
                      <a:pt x="867" y="871"/>
                      <a:pt x="869" y="873"/>
                      <a:pt x="873" y="876"/>
                    </a:cubicBezTo>
                    <a:moveTo>
                      <a:pt x="855" y="874"/>
                    </a:moveTo>
                    <a:cubicBezTo>
                      <a:pt x="854" y="874"/>
                      <a:pt x="853" y="873"/>
                      <a:pt x="852" y="871"/>
                    </a:cubicBezTo>
                    <a:cubicBezTo>
                      <a:pt x="857" y="871"/>
                      <a:pt x="856" y="874"/>
                      <a:pt x="855" y="874"/>
                    </a:cubicBezTo>
                    <a:moveTo>
                      <a:pt x="875" y="873"/>
                    </a:moveTo>
                    <a:cubicBezTo>
                      <a:pt x="872" y="873"/>
                      <a:pt x="871" y="870"/>
                      <a:pt x="874" y="868"/>
                    </a:cubicBezTo>
                    <a:cubicBezTo>
                      <a:pt x="876" y="869"/>
                      <a:pt x="876" y="871"/>
                      <a:pt x="877" y="872"/>
                    </a:cubicBezTo>
                    <a:cubicBezTo>
                      <a:pt x="876" y="873"/>
                      <a:pt x="875" y="873"/>
                      <a:pt x="875" y="873"/>
                    </a:cubicBezTo>
                    <a:moveTo>
                      <a:pt x="607" y="888"/>
                    </a:moveTo>
                    <a:cubicBezTo>
                      <a:pt x="597" y="882"/>
                      <a:pt x="583" y="871"/>
                      <a:pt x="575" y="864"/>
                    </a:cubicBezTo>
                    <a:cubicBezTo>
                      <a:pt x="587" y="869"/>
                      <a:pt x="599" y="877"/>
                      <a:pt x="607" y="888"/>
                    </a:cubicBezTo>
                    <a:moveTo>
                      <a:pt x="856" y="856"/>
                    </a:moveTo>
                    <a:cubicBezTo>
                      <a:pt x="852" y="856"/>
                      <a:pt x="848" y="850"/>
                      <a:pt x="844" y="848"/>
                    </a:cubicBezTo>
                    <a:cubicBezTo>
                      <a:pt x="845" y="847"/>
                      <a:pt x="845" y="847"/>
                      <a:pt x="846" y="847"/>
                    </a:cubicBezTo>
                    <a:cubicBezTo>
                      <a:pt x="850" y="847"/>
                      <a:pt x="854" y="853"/>
                      <a:pt x="858" y="856"/>
                    </a:cubicBezTo>
                    <a:cubicBezTo>
                      <a:pt x="857" y="856"/>
                      <a:pt x="857" y="856"/>
                      <a:pt x="856" y="856"/>
                    </a:cubicBezTo>
                    <a:moveTo>
                      <a:pt x="809" y="862"/>
                    </a:moveTo>
                    <a:cubicBezTo>
                      <a:pt x="804" y="861"/>
                      <a:pt x="794" y="853"/>
                      <a:pt x="787" y="846"/>
                    </a:cubicBezTo>
                    <a:cubicBezTo>
                      <a:pt x="785" y="844"/>
                      <a:pt x="781" y="842"/>
                      <a:pt x="784" y="840"/>
                    </a:cubicBezTo>
                    <a:cubicBezTo>
                      <a:pt x="791" y="848"/>
                      <a:pt x="800" y="849"/>
                      <a:pt x="809" y="862"/>
                    </a:cubicBezTo>
                    <a:moveTo>
                      <a:pt x="446" y="850"/>
                    </a:moveTo>
                    <a:cubicBezTo>
                      <a:pt x="441" y="850"/>
                      <a:pt x="439" y="842"/>
                      <a:pt x="437" y="839"/>
                    </a:cubicBezTo>
                    <a:cubicBezTo>
                      <a:pt x="437" y="839"/>
                      <a:pt x="437" y="839"/>
                      <a:pt x="438" y="839"/>
                    </a:cubicBezTo>
                    <a:cubicBezTo>
                      <a:pt x="441" y="839"/>
                      <a:pt x="447" y="847"/>
                      <a:pt x="448" y="849"/>
                    </a:cubicBezTo>
                    <a:cubicBezTo>
                      <a:pt x="447" y="850"/>
                      <a:pt x="446" y="850"/>
                      <a:pt x="446" y="850"/>
                    </a:cubicBezTo>
                    <a:moveTo>
                      <a:pt x="835" y="845"/>
                    </a:moveTo>
                    <a:cubicBezTo>
                      <a:pt x="831" y="843"/>
                      <a:pt x="827" y="839"/>
                      <a:pt x="823" y="835"/>
                    </a:cubicBezTo>
                    <a:cubicBezTo>
                      <a:pt x="825" y="836"/>
                      <a:pt x="826" y="836"/>
                      <a:pt x="827" y="836"/>
                    </a:cubicBezTo>
                    <a:cubicBezTo>
                      <a:pt x="828" y="836"/>
                      <a:pt x="828" y="836"/>
                      <a:pt x="828" y="836"/>
                    </a:cubicBezTo>
                    <a:cubicBezTo>
                      <a:pt x="829" y="838"/>
                      <a:pt x="832" y="842"/>
                      <a:pt x="835" y="845"/>
                    </a:cubicBezTo>
                    <a:moveTo>
                      <a:pt x="810" y="835"/>
                    </a:moveTo>
                    <a:cubicBezTo>
                      <a:pt x="810" y="835"/>
                      <a:pt x="810" y="835"/>
                      <a:pt x="809" y="834"/>
                    </a:cubicBezTo>
                    <a:cubicBezTo>
                      <a:pt x="810" y="835"/>
                      <a:pt x="810" y="835"/>
                      <a:pt x="810" y="835"/>
                    </a:cubicBezTo>
                    <a:moveTo>
                      <a:pt x="836" y="835"/>
                    </a:moveTo>
                    <a:cubicBezTo>
                      <a:pt x="833" y="833"/>
                      <a:pt x="830" y="831"/>
                      <a:pt x="831" y="828"/>
                    </a:cubicBezTo>
                    <a:cubicBezTo>
                      <a:pt x="834" y="829"/>
                      <a:pt x="834" y="833"/>
                      <a:pt x="836" y="835"/>
                    </a:cubicBezTo>
                    <a:moveTo>
                      <a:pt x="543" y="833"/>
                    </a:moveTo>
                    <a:cubicBezTo>
                      <a:pt x="542" y="833"/>
                      <a:pt x="540" y="829"/>
                      <a:pt x="538" y="828"/>
                    </a:cubicBezTo>
                    <a:cubicBezTo>
                      <a:pt x="538" y="827"/>
                      <a:pt x="539" y="827"/>
                      <a:pt x="539" y="827"/>
                    </a:cubicBezTo>
                    <a:cubicBezTo>
                      <a:pt x="541" y="827"/>
                      <a:pt x="543" y="831"/>
                      <a:pt x="544" y="832"/>
                    </a:cubicBezTo>
                    <a:cubicBezTo>
                      <a:pt x="544" y="832"/>
                      <a:pt x="544" y="833"/>
                      <a:pt x="543" y="833"/>
                    </a:cubicBezTo>
                    <a:moveTo>
                      <a:pt x="424" y="832"/>
                    </a:moveTo>
                    <a:cubicBezTo>
                      <a:pt x="423" y="829"/>
                      <a:pt x="421" y="826"/>
                      <a:pt x="420" y="822"/>
                    </a:cubicBezTo>
                    <a:cubicBezTo>
                      <a:pt x="425" y="823"/>
                      <a:pt x="431" y="828"/>
                      <a:pt x="437" y="834"/>
                    </a:cubicBezTo>
                    <a:cubicBezTo>
                      <a:pt x="437" y="835"/>
                      <a:pt x="436" y="835"/>
                      <a:pt x="435" y="835"/>
                    </a:cubicBezTo>
                    <a:cubicBezTo>
                      <a:pt x="434" y="835"/>
                      <a:pt x="432" y="834"/>
                      <a:pt x="431" y="833"/>
                    </a:cubicBezTo>
                    <a:cubicBezTo>
                      <a:pt x="430" y="832"/>
                      <a:pt x="428" y="831"/>
                      <a:pt x="427" y="831"/>
                    </a:cubicBezTo>
                    <a:cubicBezTo>
                      <a:pt x="426" y="831"/>
                      <a:pt x="425" y="831"/>
                      <a:pt x="424" y="832"/>
                    </a:cubicBezTo>
                    <a:moveTo>
                      <a:pt x="805" y="814"/>
                    </a:moveTo>
                    <a:cubicBezTo>
                      <a:pt x="804" y="814"/>
                      <a:pt x="803" y="814"/>
                      <a:pt x="802" y="813"/>
                    </a:cubicBezTo>
                    <a:cubicBezTo>
                      <a:pt x="802" y="813"/>
                      <a:pt x="803" y="813"/>
                      <a:pt x="803" y="813"/>
                    </a:cubicBezTo>
                    <a:cubicBezTo>
                      <a:pt x="803" y="813"/>
                      <a:pt x="804" y="813"/>
                      <a:pt x="805" y="814"/>
                    </a:cubicBezTo>
                    <a:cubicBezTo>
                      <a:pt x="805" y="814"/>
                      <a:pt x="805" y="814"/>
                      <a:pt x="805" y="814"/>
                    </a:cubicBezTo>
                    <a:moveTo>
                      <a:pt x="522" y="813"/>
                    </a:moveTo>
                    <a:cubicBezTo>
                      <a:pt x="521" y="813"/>
                      <a:pt x="519" y="812"/>
                      <a:pt x="518" y="810"/>
                    </a:cubicBezTo>
                    <a:cubicBezTo>
                      <a:pt x="518" y="810"/>
                      <a:pt x="519" y="810"/>
                      <a:pt x="519" y="810"/>
                    </a:cubicBezTo>
                    <a:cubicBezTo>
                      <a:pt x="519" y="810"/>
                      <a:pt x="520" y="811"/>
                      <a:pt x="520" y="811"/>
                    </a:cubicBezTo>
                    <a:cubicBezTo>
                      <a:pt x="521" y="811"/>
                      <a:pt x="521" y="812"/>
                      <a:pt x="522" y="812"/>
                    </a:cubicBezTo>
                    <a:cubicBezTo>
                      <a:pt x="522" y="812"/>
                      <a:pt x="523" y="812"/>
                      <a:pt x="523" y="811"/>
                    </a:cubicBezTo>
                    <a:cubicBezTo>
                      <a:pt x="524" y="813"/>
                      <a:pt x="523" y="813"/>
                      <a:pt x="522" y="813"/>
                    </a:cubicBezTo>
                    <a:moveTo>
                      <a:pt x="406" y="807"/>
                    </a:moveTo>
                    <a:cubicBezTo>
                      <a:pt x="407" y="807"/>
                      <a:pt x="407" y="807"/>
                      <a:pt x="407" y="807"/>
                    </a:cubicBezTo>
                    <a:cubicBezTo>
                      <a:pt x="408" y="806"/>
                      <a:pt x="408" y="805"/>
                      <a:pt x="407" y="805"/>
                    </a:cubicBezTo>
                    <a:cubicBezTo>
                      <a:pt x="410" y="806"/>
                      <a:pt x="411" y="810"/>
                      <a:pt x="415" y="814"/>
                    </a:cubicBezTo>
                    <a:cubicBezTo>
                      <a:pt x="414" y="815"/>
                      <a:pt x="413" y="815"/>
                      <a:pt x="412" y="815"/>
                    </a:cubicBezTo>
                    <a:cubicBezTo>
                      <a:pt x="409" y="815"/>
                      <a:pt x="407" y="810"/>
                      <a:pt x="404" y="807"/>
                    </a:cubicBezTo>
                    <a:cubicBezTo>
                      <a:pt x="404" y="807"/>
                      <a:pt x="404" y="807"/>
                      <a:pt x="404" y="807"/>
                    </a:cubicBezTo>
                    <a:cubicBezTo>
                      <a:pt x="405" y="807"/>
                      <a:pt x="405" y="807"/>
                      <a:pt x="405" y="807"/>
                    </a:cubicBezTo>
                    <a:cubicBezTo>
                      <a:pt x="406" y="807"/>
                      <a:pt x="406" y="807"/>
                      <a:pt x="406" y="807"/>
                    </a:cubicBezTo>
                    <a:moveTo>
                      <a:pt x="746" y="786"/>
                    </a:moveTo>
                    <a:cubicBezTo>
                      <a:pt x="746" y="786"/>
                      <a:pt x="747" y="786"/>
                      <a:pt x="748" y="786"/>
                    </a:cubicBezTo>
                    <a:cubicBezTo>
                      <a:pt x="748" y="787"/>
                      <a:pt x="749" y="789"/>
                      <a:pt x="751" y="791"/>
                    </a:cubicBezTo>
                    <a:cubicBezTo>
                      <a:pt x="749" y="789"/>
                      <a:pt x="747" y="788"/>
                      <a:pt x="745" y="786"/>
                    </a:cubicBezTo>
                    <a:cubicBezTo>
                      <a:pt x="745" y="786"/>
                      <a:pt x="746" y="786"/>
                      <a:pt x="746" y="786"/>
                    </a:cubicBezTo>
                    <a:moveTo>
                      <a:pt x="719" y="789"/>
                    </a:moveTo>
                    <a:cubicBezTo>
                      <a:pt x="714" y="783"/>
                      <a:pt x="697" y="773"/>
                      <a:pt x="699" y="765"/>
                    </a:cubicBezTo>
                    <a:cubicBezTo>
                      <a:pt x="704" y="771"/>
                      <a:pt x="710" y="772"/>
                      <a:pt x="710" y="777"/>
                    </a:cubicBezTo>
                    <a:cubicBezTo>
                      <a:pt x="715" y="781"/>
                      <a:pt x="722" y="784"/>
                      <a:pt x="719" y="789"/>
                    </a:cubicBezTo>
                    <a:moveTo>
                      <a:pt x="402" y="801"/>
                    </a:moveTo>
                    <a:cubicBezTo>
                      <a:pt x="393" y="801"/>
                      <a:pt x="387" y="786"/>
                      <a:pt x="377" y="783"/>
                    </a:cubicBezTo>
                    <a:cubicBezTo>
                      <a:pt x="378" y="777"/>
                      <a:pt x="372" y="775"/>
                      <a:pt x="366" y="769"/>
                    </a:cubicBezTo>
                    <a:cubicBezTo>
                      <a:pt x="364" y="767"/>
                      <a:pt x="365" y="764"/>
                      <a:pt x="363" y="762"/>
                    </a:cubicBezTo>
                    <a:cubicBezTo>
                      <a:pt x="354" y="752"/>
                      <a:pt x="338" y="744"/>
                      <a:pt x="330" y="732"/>
                    </a:cubicBezTo>
                    <a:cubicBezTo>
                      <a:pt x="331" y="731"/>
                      <a:pt x="332" y="731"/>
                      <a:pt x="332" y="731"/>
                    </a:cubicBezTo>
                    <a:cubicBezTo>
                      <a:pt x="334" y="731"/>
                      <a:pt x="336" y="733"/>
                      <a:pt x="337" y="734"/>
                    </a:cubicBezTo>
                    <a:cubicBezTo>
                      <a:pt x="339" y="736"/>
                      <a:pt x="341" y="737"/>
                      <a:pt x="342" y="737"/>
                    </a:cubicBezTo>
                    <a:cubicBezTo>
                      <a:pt x="343" y="737"/>
                      <a:pt x="344" y="737"/>
                      <a:pt x="344" y="737"/>
                    </a:cubicBezTo>
                    <a:cubicBezTo>
                      <a:pt x="343" y="739"/>
                      <a:pt x="350" y="741"/>
                      <a:pt x="346" y="744"/>
                    </a:cubicBezTo>
                    <a:cubicBezTo>
                      <a:pt x="352" y="746"/>
                      <a:pt x="356" y="754"/>
                      <a:pt x="364" y="761"/>
                    </a:cubicBezTo>
                    <a:cubicBezTo>
                      <a:pt x="371" y="768"/>
                      <a:pt x="378" y="770"/>
                      <a:pt x="382" y="777"/>
                    </a:cubicBezTo>
                    <a:cubicBezTo>
                      <a:pt x="381" y="779"/>
                      <a:pt x="381" y="779"/>
                      <a:pt x="381" y="779"/>
                    </a:cubicBezTo>
                    <a:cubicBezTo>
                      <a:pt x="387" y="787"/>
                      <a:pt x="398" y="792"/>
                      <a:pt x="403" y="801"/>
                    </a:cubicBezTo>
                    <a:cubicBezTo>
                      <a:pt x="403" y="801"/>
                      <a:pt x="402" y="801"/>
                      <a:pt x="402" y="801"/>
                    </a:cubicBezTo>
                    <a:moveTo>
                      <a:pt x="367" y="735"/>
                    </a:moveTo>
                    <a:cubicBezTo>
                      <a:pt x="364" y="735"/>
                      <a:pt x="357" y="730"/>
                      <a:pt x="355" y="725"/>
                    </a:cubicBezTo>
                    <a:cubicBezTo>
                      <a:pt x="355" y="725"/>
                      <a:pt x="355" y="725"/>
                      <a:pt x="356" y="725"/>
                    </a:cubicBezTo>
                    <a:cubicBezTo>
                      <a:pt x="357" y="725"/>
                      <a:pt x="359" y="727"/>
                      <a:pt x="361" y="728"/>
                    </a:cubicBezTo>
                    <a:cubicBezTo>
                      <a:pt x="363" y="730"/>
                      <a:pt x="365" y="732"/>
                      <a:pt x="367" y="732"/>
                    </a:cubicBezTo>
                    <a:cubicBezTo>
                      <a:pt x="368" y="732"/>
                      <a:pt x="369" y="732"/>
                      <a:pt x="369" y="732"/>
                    </a:cubicBezTo>
                    <a:cubicBezTo>
                      <a:pt x="369" y="734"/>
                      <a:pt x="368" y="735"/>
                      <a:pt x="367" y="735"/>
                    </a:cubicBezTo>
                    <a:moveTo>
                      <a:pt x="632" y="697"/>
                    </a:moveTo>
                    <a:cubicBezTo>
                      <a:pt x="631" y="697"/>
                      <a:pt x="631" y="697"/>
                      <a:pt x="630" y="696"/>
                    </a:cubicBezTo>
                    <a:cubicBezTo>
                      <a:pt x="630" y="695"/>
                      <a:pt x="630" y="695"/>
                      <a:pt x="630" y="695"/>
                    </a:cubicBezTo>
                    <a:cubicBezTo>
                      <a:pt x="631" y="696"/>
                      <a:pt x="632" y="697"/>
                      <a:pt x="633" y="697"/>
                    </a:cubicBezTo>
                    <a:cubicBezTo>
                      <a:pt x="632" y="697"/>
                      <a:pt x="632" y="697"/>
                      <a:pt x="632" y="697"/>
                    </a:cubicBezTo>
                    <a:moveTo>
                      <a:pt x="386" y="695"/>
                    </a:moveTo>
                    <a:cubicBezTo>
                      <a:pt x="383" y="693"/>
                      <a:pt x="385" y="692"/>
                      <a:pt x="382" y="690"/>
                    </a:cubicBezTo>
                    <a:cubicBezTo>
                      <a:pt x="383" y="690"/>
                      <a:pt x="383" y="689"/>
                      <a:pt x="383" y="689"/>
                    </a:cubicBezTo>
                    <a:cubicBezTo>
                      <a:pt x="386" y="689"/>
                      <a:pt x="391" y="692"/>
                      <a:pt x="386" y="695"/>
                    </a:cubicBezTo>
                    <a:moveTo>
                      <a:pt x="622" y="685"/>
                    </a:moveTo>
                    <a:cubicBezTo>
                      <a:pt x="616" y="679"/>
                      <a:pt x="610" y="673"/>
                      <a:pt x="606" y="665"/>
                    </a:cubicBezTo>
                    <a:cubicBezTo>
                      <a:pt x="606" y="665"/>
                      <a:pt x="605" y="665"/>
                      <a:pt x="605" y="664"/>
                    </a:cubicBezTo>
                    <a:cubicBezTo>
                      <a:pt x="612" y="671"/>
                      <a:pt x="618" y="677"/>
                      <a:pt x="625" y="683"/>
                    </a:cubicBezTo>
                    <a:cubicBezTo>
                      <a:pt x="623" y="684"/>
                      <a:pt x="622" y="684"/>
                      <a:pt x="622" y="685"/>
                    </a:cubicBezTo>
                    <a:moveTo>
                      <a:pt x="354" y="677"/>
                    </a:moveTo>
                    <a:cubicBezTo>
                      <a:pt x="350" y="672"/>
                      <a:pt x="342" y="667"/>
                      <a:pt x="340" y="662"/>
                    </a:cubicBezTo>
                    <a:cubicBezTo>
                      <a:pt x="340" y="662"/>
                      <a:pt x="341" y="662"/>
                      <a:pt x="341" y="662"/>
                    </a:cubicBezTo>
                    <a:cubicBezTo>
                      <a:pt x="346" y="662"/>
                      <a:pt x="358" y="673"/>
                      <a:pt x="354" y="677"/>
                    </a:cubicBezTo>
                    <a:moveTo>
                      <a:pt x="363" y="673"/>
                    </a:moveTo>
                    <a:cubicBezTo>
                      <a:pt x="358" y="669"/>
                      <a:pt x="354" y="665"/>
                      <a:pt x="350" y="661"/>
                    </a:cubicBezTo>
                    <a:cubicBezTo>
                      <a:pt x="351" y="660"/>
                      <a:pt x="352" y="660"/>
                      <a:pt x="353" y="660"/>
                    </a:cubicBezTo>
                    <a:cubicBezTo>
                      <a:pt x="358" y="660"/>
                      <a:pt x="365" y="669"/>
                      <a:pt x="363" y="673"/>
                    </a:cubicBezTo>
                    <a:moveTo>
                      <a:pt x="602" y="665"/>
                    </a:moveTo>
                    <a:cubicBezTo>
                      <a:pt x="601" y="665"/>
                      <a:pt x="601" y="665"/>
                      <a:pt x="600" y="664"/>
                    </a:cubicBezTo>
                    <a:cubicBezTo>
                      <a:pt x="600" y="663"/>
                      <a:pt x="600" y="663"/>
                      <a:pt x="600" y="662"/>
                    </a:cubicBezTo>
                    <a:cubicBezTo>
                      <a:pt x="601" y="662"/>
                      <a:pt x="601" y="661"/>
                      <a:pt x="600" y="660"/>
                    </a:cubicBezTo>
                    <a:cubicBezTo>
                      <a:pt x="602" y="661"/>
                      <a:pt x="603" y="663"/>
                      <a:pt x="605" y="664"/>
                    </a:cubicBezTo>
                    <a:cubicBezTo>
                      <a:pt x="605" y="664"/>
                      <a:pt x="605" y="664"/>
                      <a:pt x="604" y="664"/>
                    </a:cubicBezTo>
                    <a:cubicBezTo>
                      <a:pt x="604" y="664"/>
                      <a:pt x="603" y="664"/>
                      <a:pt x="603" y="665"/>
                    </a:cubicBezTo>
                    <a:cubicBezTo>
                      <a:pt x="603" y="665"/>
                      <a:pt x="602" y="665"/>
                      <a:pt x="602" y="665"/>
                    </a:cubicBezTo>
                    <a:moveTo>
                      <a:pt x="629" y="657"/>
                    </a:moveTo>
                    <a:cubicBezTo>
                      <a:pt x="627" y="656"/>
                      <a:pt x="625" y="654"/>
                      <a:pt x="625" y="652"/>
                    </a:cubicBezTo>
                    <a:cubicBezTo>
                      <a:pt x="626" y="653"/>
                      <a:pt x="627" y="655"/>
                      <a:pt x="629" y="657"/>
                    </a:cubicBezTo>
                    <a:moveTo>
                      <a:pt x="628" y="653"/>
                    </a:moveTo>
                    <a:cubicBezTo>
                      <a:pt x="627" y="652"/>
                      <a:pt x="626" y="650"/>
                      <a:pt x="625" y="650"/>
                    </a:cubicBezTo>
                    <a:cubicBezTo>
                      <a:pt x="625" y="649"/>
                      <a:pt x="625" y="649"/>
                      <a:pt x="625" y="649"/>
                    </a:cubicBezTo>
                    <a:cubicBezTo>
                      <a:pt x="627" y="650"/>
                      <a:pt x="628" y="652"/>
                      <a:pt x="628" y="653"/>
                    </a:cubicBezTo>
                    <a:moveTo>
                      <a:pt x="589" y="642"/>
                    </a:moveTo>
                    <a:cubicBezTo>
                      <a:pt x="589" y="641"/>
                      <a:pt x="589" y="641"/>
                      <a:pt x="589" y="641"/>
                    </a:cubicBezTo>
                    <a:cubicBezTo>
                      <a:pt x="589" y="641"/>
                      <a:pt x="589" y="641"/>
                      <a:pt x="589" y="641"/>
                    </a:cubicBezTo>
                    <a:cubicBezTo>
                      <a:pt x="589" y="642"/>
                      <a:pt x="589" y="642"/>
                      <a:pt x="589" y="642"/>
                    </a:cubicBezTo>
                    <a:moveTo>
                      <a:pt x="203" y="642"/>
                    </a:moveTo>
                    <a:cubicBezTo>
                      <a:pt x="201" y="640"/>
                      <a:pt x="201" y="638"/>
                      <a:pt x="203" y="636"/>
                    </a:cubicBezTo>
                    <a:cubicBezTo>
                      <a:pt x="205" y="638"/>
                      <a:pt x="205" y="640"/>
                      <a:pt x="203" y="642"/>
                    </a:cubicBezTo>
                    <a:moveTo>
                      <a:pt x="282" y="605"/>
                    </a:moveTo>
                    <a:cubicBezTo>
                      <a:pt x="275" y="598"/>
                      <a:pt x="269" y="589"/>
                      <a:pt x="265" y="582"/>
                    </a:cubicBezTo>
                    <a:cubicBezTo>
                      <a:pt x="264" y="580"/>
                      <a:pt x="257" y="577"/>
                      <a:pt x="261" y="574"/>
                    </a:cubicBezTo>
                    <a:cubicBezTo>
                      <a:pt x="277" y="589"/>
                      <a:pt x="310" y="614"/>
                      <a:pt x="328" y="635"/>
                    </a:cubicBezTo>
                    <a:cubicBezTo>
                      <a:pt x="327" y="635"/>
                      <a:pt x="327" y="635"/>
                      <a:pt x="327" y="635"/>
                    </a:cubicBezTo>
                    <a:cubicBezTo>
                      <a:pt x="326" y="635"/>
                      <a:pt x="325" y="634"/>
                      <a:pt x="324" y="633"/>
                    </a:cubicBezTo>
                    <a:cubicBezTo>
                      <a:pt x="327" y="639"/>
                      <a:pt x="332" y="636"/>
                      <a:pt x="338" y="643"/>
                    </a:cubicBezTo>
                    <a:cubicBezTo>
                      <a:pt x="338" y="644"/>
                      <a:pt x="338" y="645"/>
                      <a:pt x="338" y="645"/>
                    </a:cubicBezTo>
                    <a:cubicBezTo>
                      <a:pt x="338" y="645"/>
                      <a:pt x="336" y="644"/>
                      <a:pt x="335" y="643"/>
                    </a:cubicBezTo>
                    <a:cubicBezTo>
                      <a:pt x="334" y="642"/>
                      <a:pt x="333" y="641"/>
                      <a:pt x="332" y="641"/>
                    </a:cubicBezTo>
                    <a:cubicBezTo>
                      <a:pt x="332" y="641"/>
                      <a:pt x="332" y="641"/>
                      <a:pt x="331" y="641"/>
                    </a:cubicBezTo>
                    <a:cubicBezTo>
                      <a:pt x="330" y="643"/>
                      <a:pt x="336" y="646"/>
                      <a:pt x="338" y="649"/>
                    </a:cubicBezTo>
                    <a:cubicBezTo>
                      <a:pt x="336" y="653"/>
                      <a:pt x="337" y="656"/>
                      <a:pt x="334" y="656"/>
                    </a:cubicBezTo>
                    <a:cubicBezTo>
                      <a:pt x="333" y="656"/>
                      <a:pt x="333" y="656"/>
                      <a:pt x="333" y="656"/>
                    </a:cubicBezTo>
                    <a:cubicBezTo>
                      <a:pt x="338" y="669"/>
                      <a:pt x="353" y="675"/>
                      <a:pt x="357" y="684"/>
                    </a:cubicBezTo>
                    <a:cubicBezTo>
                      <a:pt x="346" y="678"/>
                      <a:pt x="335" y="662"/>
                      <a:pt x="324" y="656"/>
                    </a:cubicBezTo>
                    <a:cubicBezTo>
                      <a:pt x="322" y="658"/>
                      <a:pt x="327" y="660"/>
                      <a:pt x="323" y="663"/>
                    </a:cubicBezTo>
                    <a:cubicBezTo>
                      <a:pt x="329" y="669"/>
                      <a:pt x="334" y="670"/>
                      <a:pt x="340" y="675"/>
                    </a:cubicBezTo>
                    <a:cubicBezTo>
                      <a:pt x="341" y="676"/>
                      <a:pt x="340" y="677"/>
                      <a:pt x="340" y="677"/>
                    </a:cubicBezTo>
                    <a:cubicBezTo>
                      <a:pt x="339" y="677"/>
                      <a:pt x="338" y="676"/>
                      <a:pt x="337" y="675"/>
                    </a:cubicBezTo>
                    <a:cubicBezTo>
                      <a:pt x="336" y="674"/>
                      <a:pt x="334" y="673"/>
                      <a:pt x="333" y="673"/>
                    </a:cubicBezTo>
                    <a:cubicBezTo>
                      <a:pt x="333" y="673"/>
                      <a:pt x="332" y="673"/>
                      <a:pt x="332" y="674"/>
                    </a:cubicBezTo>
                    <a:cubicBezTo>
                      <a:pt x="326" y="669"/>
                      <a:pt x="326" y="669"/>
                      <a:pt x="321" y="665"/>
                    </a:cubicBezTo>
                    <a:cubicBezTo>
                      <a:pt x="327" y="675"/>
                      <a:pt x="339" y="684"/>
                      <a:pt x="342" y="691"/>
                    </a:cubicBezTo>
                    <a:cubicBezTo>
                      <a:pt x="342" y="692"/>
                      <a:pt x="342" y="693"/>
                      <a:pt x="341" y="693"/>
                    </a:cubicBezTo>
                    <a:cubicBezTo>
                      <a:pt x="340" y="693"/>
                      <a:pt x="338" y="692"/>
                      <a:pt x="337" y="691"/>
                    </a:cubicBezTo>
                    <a:cubicBezTo>
                      <a:pt x="335" y="690"/>
                      <a:pt x="334" y="689"/>
                      <a:pt x="334" y="689"/>
                    </a:cubicBezTo>
                    <a:cubicBezTo>
                      <a:pt x="334" y="689"/>
                      <a:pt x="334" y="689"/>
                      <a:pt x="334" y="689"/>
                    </a:cubicBezTo>
                    <a:cubicBezTo>
                      <a:pt x="330" y="686"/>
                      <a:pt x="328" y="685"/>
                      <a:pt x="325" y="681"/>
                    </a:cubicBezTo>
                    <a:cubicBezTo>
                      <a:pt x="327" y="681"/>
                      <a:pt x="328" y="680"/>
                      <a:pt x="328" y="678"/>
                    </a:cubicBezTo>
                    <a:cubicBezTo>
                      <a:pt x="319" y="671"/>
                      <a:pt x="315" y="673"/>
                      <a:pt x="306" y="665"/>
                    </a:cubicBezTo>
                    <a:cubicBezTo>
                      <a:pt x="307" y="663"/>
                      <a:pt x="308" y="664"/>
                      <a:pt x="310" y="663"/>
                    </a:cubicBezTo>
                    <a:cubicBezTo>
                      <a:pt x="306" y="661"/>
                      <a:pt x="305" y="659"/>
                      <a:pt x="302" y="659"/>
                    </a:cubicBezTo>
                    <a:cubicBezTo>
                      <a:pt x="301" y="659"/>
                      <a:pt x="300" y="659"/>
                      <a:pt x="299" y="660"/>
                    </a:cubicBezTo>
                    <a:cubicBezTo>
                      <a:pt x="302" y="663"/>
                      <a:pt x="305" y="666"/>
                      <a:pt x="308" y="669"/>
                    </a:cubicBezTo>
                    <a:cubicBezTo>
                      <a:pt x="297" y="665"/>
                      <a:pt x="280" y="644"/>
                      <a:pt x="266" y="632"/>
                    </a:cubicBezTo>
                    <a:cubicBezTo>
                      <a:pt x="266" y="631"/>
                      <a:pt x="267" y="631"/>
                      <a:pt x="267" y="631"/>
                    </a:cubicBezTo>
                    <a:cubicBezTo>
                      <a:pt x="270" y="631"/>
                      <a:pt x="273" y="636"/>
                      <a:pt x="276" y="638"/>
                    </a:cubicBezTo>
                    <a:cubicBezTo>
                      <a:pt x="269" y="624"/>
                      <a:pt x="254" y="614"/>
                      <a:pt x="246" y="601"/>
                    </a:cubicBezTo>
                    <a:cubicBezTo>
                      <a:pt x="246" y="601"/>
                      <a:pt x="247" y="601"/>
                      <a:pt x="247" y="601"/>
                    </a:cubicBezTo>
                    <a:cubicBezTo>
                      <a:pt x="249" y="601"/>
                      <a:pt x="251" y="602"/>
                      <a:pt x="252" y="604"/>
                    </a:cubicBezTo>
                    <a:cubicBezTo>
                      <a:pt x="252" y="600"/>
                      <a:pt x="244" y="596"/>
                      <a:pt x="245" y="591"/>
                    </a:cubicBezTo>
                    <a:cubicBezTo>
                      <a:pt x="245" y="591"/>
                      <a:pt x="246" y="591"/>
                      <a:pt x="246" y="591"/>
                    </a:cubicBezTo>
                    <a:cubicBezTo>
                      <a:pt x="250" y="591"/>
                      <a:pt x="253" y="596"/>
                      <a:pt x="255" y="599"/>
                    </a:cubicBezTo>
                    <a:cubicBezTo>
                      <a:pt x="261" y="593"/>
                      <a:pt x="244" y="586"/>
                      <a:pt x="245" y="579"/>
                    </a:cubicBezTo>
                    <a:cubicBezTo>
                      <a:pt x="246" y="578"/>
                      <a:pt x="247" y="578"/>
                      <a:pt x="248" y="578"/>
                    </a:cubicBezTo>
                    <a:cubicBezTo>
                      <a:pt x="252" y="578"/>
                      <a:pt x="256" y="590"/>
                      <a:pt x="262" y="590"/>
                    </a:cubicBezTo>
                    <a:cubicBezTo>
                      <a:pt x="261" y="591"/>
                      <a:pt x="261" y="591"/>
                      <a:pt x="260" y="591"/>
                    </a:cubicBezTo>
                    <a:cubicBezTo>
                      <a:pt x="257" y="591"/>
                      <a:pt x="255" y="588"/>
                      <a:pt x="252" y="586"/>
                    </a:cubicBezTo>
                    <a:cubicBezTo>
                      <a:pt x="258" y="594"/>
                      <a:pt x="273" y="600"/>
                      <a:pt x="282" y="605"/>
                    </a:cubicBezTo>
                    <a:moveTo>
                      <a:pt x="566" y="591"/>
                    </a:moveTo>
                    <a:cubicBezTo>
                      <a:pt x="556" y="580"/>
                      <a:pt x="538" y="566"/>
                      <a:pt x="527" y="557"/>
                    </a:cubicBezTo>
                    <a:cubicBezTo>
                      <a:pt x="528" y="556"/>
                      <a:pt x="529" y="555"/>
                      <a:pt x="529" y="555"/>
                    </a:cubicBezTo>
                    <a:cubicBezTo>
                      <a:pt x="530" y="555"/>
                      <a:pt x="530" y="556"/>
                      <a:pt x="531" y="556"/>
                    </a:cubicBezTo>
                    <a:cubicBezTo>
                      <a:pt x="531" y="556"/>
                      <a:pt x="531" y="556"/>
                      <a:pt x="532" y="556"/>
                    </a:cubicBezTo>
                    <a:cubicBezTo>
                      <a:pt x="532" y="556"/>
                      <a:pt x="532" y="556"/>
                      <a:pt x="533" y="556"/>
                    </a:cubicBezTo>
                    <a:cubicBezTo>
                      <a:pt x="536" y="558"/>
                      <a:pt x="533" y="560"/>
                      <a:pt x="536" y="562"/>
                    </a:cubicBezTo>
                    <a:cubicBezTo>
                      <a:pt x="541" y="568"/>
                      <a:pt x="553" y="572"/>
                      <a:pt x="553" y="577"/>
                    </a:cubicBezTo>
                    <a:cubicBezTo>
                      <a:pt x="555" y="578"/>
                      <a:pt x="557" y="578"/>
                      <a:pt x="559" y="579"/>
                    </a:cubicBezTo>
                    <a:cubicBezTo>
                      <a:pt x="561" y="585"/>
                      <a:pt x="564" y="588"/>
                      <a:pt x="570" y="589"/>
                    </a:cubicBezTo>
                    <a:cubicBezTo>
                      <a:pt x="570" y="589"/>
                      <a:pt x="569" y="590"/>
                      <a:pt x="569" y="590"/>
                    </a:cubicBezTo>
                    <a:cubicBezTo>
                      <a:pt x="569" y="590"/>
                      <a:pt x="568" y="589"/>
                      <a:pt x="568" y="589"/>
                    </a:cubicBezTo>
                    <a:cubicBezTo>
                      <a:pt x="568" y="589"/>
                      <a:pt x="568" y="589"/>
                      <a:pt x="567" y="589"/>
                    </a:cubicBezTo>
                    <a:cubicBezTo>
                      <a:pt x="567" y="589"/>
                      <a:pt x="566" y="590"/>
                      <a:pt x="566" y="591"/>
                    </a:cubicBezTo>
                    <a:moveTo>
                      <a:pt x="529" y="546"/>
                    </a:moveTo>
                    <a:cubicBezTo>
                      <a:pt x="528" y="546"/>
                      <a:pt x="525" y="544"/>
                      <a:pt x="527" y="543"/>
                    </a:cubicBezTo>
                    <a:cubicBezTo>
                      <a:pt x="527" y="542"/>
                      <a:pt x="527" y="542"/>
                      <a:pt x="527" y="542"/>
                    </a:cubicBezTo>
                    <a:cubicBezTo>
                      <a:pt x="527" y="542"/>
                      <a:pt x="528" y="544"/>
                      <a:pt x="529" y="545"/>
                    </a:cubicBezTo>
                    <a:cubicBezTo>
                      <a:pt x="530" y="546"/>
                      <a:pt x="529" y="546"/>
                      <a:pt x="529" y="546"/>
                    </a:cubicBezTo>
                    <a:moveTo>
                      <a:pt x="523" y="540"/>
                    </a:moveTo>
                    <a:cubicBezTo>
                      <a:pt x="522" y="540"/>
                      <a:pt x="521" y="537"/>
                      <a:pt x="520" y="536"/>
                    </a:cubicBezTo>
                    <a:cubicBezTo>
                      <a:pt x="520" y="536"/>
                      <a:pt x="520" y="535"/>
                      <a:pt x="520" y="535"/>
                    </a:cubicBezTo>
                    <a:cubicBezTo>
                      <a:pt x="522" y="535"/>
                      <a:pt x="523" y="539"/>
                      <a:pt x="525" y="539"/>
                    </a:cubicBezTo>
                    <a:cubicBezTo>
                      <a:pt x="524" y="540"/>
                      <a:pt x="524" y="540"/>
                      <a:pt x="523" y="540"/>
                    </a:cubicBezTo>
                    <a:moveTo>
                      <a:pt x="533" y="543"/>
                    </a:moveTo>
                    <a:cubicBezTo>
                      <a:pt x="532" y="543"/>
                      <a:pt x="520" y="534"/>
                      <a:pt x="523" y="531"/>
                    </a:cubicBezTo>
                    <a:cubicBezTo>
                      <a:pt x="526" y="535"/>
                      <a:pt x="527" y="538"/>
                      <a:pt x="533" y="543"/>
                    </a:cubicBezTo>
                    <a:cubicBezTo>
                      <a:pt x="533" y="543"/>
                      <a:pt x="533" y="543"/>
                      <a:pt x="533" y="543"/>
                    </a:cubicBezTo>
                    <a:moveTo>
                      <a:pt x="516" y="529"/>
                    </a:moveTo>
                    <a:cubicBezTo>
                      <a:pt x="514" y="528"/>
                      <a:pt x="513" y="527"/>
                      <a:pt x="512" y="525"/>
                    </a:cubicBezTo>
                    <a:cubicBezTo>
                      <a:pt x="512" y="525"/>
                      <a:pt x="513" y="525"/>
                      <a:pt x="513" y="525"/>
                    </a:cubicBezTo>
                    <a:cubicBezTo>
                      <a:pt x="514" y="525"/>
                      <a:pt x="515" y="526"/>
                      <a:pt x="516" y="526"/>
                    </a:cubicBezTo>
                    <a:cubicBezTo>
                      <a:pt x="517" y="527"/>
                      <a:pt x="518" y="528"/>
                      <a:pt x="518" y="528"/>
                    </a:cubicBezTo>
                    <a:cubicBezTo>
                      <a:pt x="519" y="528"/>
                      <a:pt x="519" y="528"/>
                      <a:pt x="519" y="528"/>
                    </a:cubicBezTo>
                    <a:cubicBezTo>
                      <a:pt x="519" y="528"/>
                      <a:pt x="519" y="529"/>
                      <a:pt x="519" y="529"/>
                    </a:cubicBezTo>
                    <a:cubicBezTo>
                      <a:pt x="519" y="529"/>
                      <a:pt x="519" y="529"/>
                      <a:pt x="518" y="528"/>
                    </a:cubicBezTo>
                    <a:cubicBezTo>
                      <a:pt x="518" y="528"/>
                      <a:pt x="517" y="528"/>
                      <a:pt x="517" y="528"/>
                    </a:cubicBezTo>
                    <a:cubicBezTo>
                      <a:pt x="516" y="528"/>
                      <a:pt x="516" y="528"/>
                      <a:pt x="516" y="529"/>
                    </a:cubicBezTo>
                    <a:moveTo>
                      <a:pt x="512" y="519"/>
                    </a:moveTo>
                    <a:cubicBezTo>
                      <a:pt x="510" y="518"/>
                      <a:pt x="510" y="517"/>
                      <a:pt x="510" y="516"/>
                    </a:cubicBezTo>
                    <a:cubicBezTo>
                      <a:pt x="510" y="515"/>
                      <a:pt x="510" y="515"/>
                      <a:pt x="510" y="515"/>
                    </a:cubicBezTo>
                    <a:cubicBezTo>
                      <a:pt x="512" y="515"/>
                      <a:pt x="515" y="519"/>
                      <a:pt x="512" y="519"/>
                    </a:cubicBezTo>
                    <a:moveTo>
                      <a:pt x="130" y="528"/>
                    </a:moveTo>
                    <a:cubicBezTo>
                      <a:pt x="128" y="522"/>
                      <a:pt x="120" y="516"/>
                      <a:pt x="123" y="510"/>
                    </a:cubicBezTo>
                    <a:cubicBezTo>
                      <a:pt x="127" y="516"/>
                      <a:pt x="132" y="522"/>
                      <a:pt x="130" y="528"/>
                    </a:cubicBezTo>
                    <a:moveTo>
                      <a:pt x="493" y="510"/>
                    </a:moveTo>
                    <a:cubicBezTo>
                      <a:pt x="493" y="510"/>
                      <a:pt x="492" y="509"/>
                      <a:pt x="492" y="508"/>
                    </a:cubicBezTo>
                    <a:cubicBezTo>
                      <a:pt x="492" y="508"/>
                      <a:pt x="493" y="508"/>
                      <a:pt x="493" y="508"/>
                    </a:cubicBezTo>
                    <a:cubicBezTo>
                      <a:pt x="494" y="508"/>
                      <a:pt x="495" y="508"/>
                      <a:pt x="494" y="509"/>
                    </a:cubicBezTo>
                    <a:cubicBezTo>
                      <a:pt x="494" y="509"/>
                      <a:pt x="494" y="510"/>
                      <a:pt x="493" y="510"/>
                    </a:cubicBezTo>
                    <a:moveTo>
                      <a:pt x="498" y="524"/>
                    </a:moveTo>
                    <a:cubicBezTo>
                      <a:pt x="492" y="524"/>
                      <a:pt x="480" y="510"/>
                      <a:pt x="481" y="503"/>
                    </a:cubicBezTo>
                    <a:cubicBezTo>
                      <a:pt x="486" y="510"/>
                      <a:pt x="493" y="517"/>
                      <a:pt x="498" y="524"/>
                    </a:cubicBezTo>
                    <a:moveTo>
                      <a:pt x="483" y="498"/>
                    </a:moveTo>
                    <a:cubicBezTo>
                      <a:pt x="484" y="498"/>
                      <a:pt x="484" y="498"/>
                      <a:pt x="485" y="498"/>
                    </a:cubicBezTo>
                    <a:cubicBezTo>
                      <a:pt x="486" y="498"/>
                      <a:pt x="486" y="497"/>
                      <a:pt x="487" y="497"/>
                    </a:cubicBezTo>
                    <a:cubicBezTo>
                      <a:pt x="487" y="497"/>
                      <a:pt x="487" y="497"/>
                      <a:pt x="487" y="497"/>
                    </a:cubicBezTo>
                    <a:cubicBezTo>
                      <a:pt x="491" y="501"/>
                      <a:pt x="483" y="504"/>
                      <a:pt x="490" y="507"/>
                    </a:cubicBezTo>
                    <a:cubicBezTo>
                      <a:pt x="490" y="507"/>
                      <a:pt x="489" y="507"/>
                      <a:pt x="489" y="507"/>
                    </a:cubicBezTo>
                    <a:cubicBezTo>
                      <a:pt x="487" y="507"/>
                      <a:pt x="482" y="502"/>
                      <a:pt x="482" y="498"/>
                    </a:cubicBezTo>
                    <a:cubicBezTo>
                      <a:pt x="483" y="498"/>
                      <a:pt x="483" y="498"/>
                      <a:pt x="483" y="498"/>
                    </a:cubicBezTo>
                    <a:moveTo>
                      <a:pt x="477" y="501"/>
                    </a:moveTo>
                    <a:cubicBezTo>
                      <a:pt x="475" y="501"/>
                      <a:pt x="473" y="497"/>
                      <a:pt x="475" y="495"/>
                    </a:cubicBezTo>
                    <a:cubicBezTo>
                      <a:pt x="478" y="497"/>
                      <a:pt x="475" y="499"/>
                      <a:pt x="478" y="501"/>
                    </a:cubicBezTo>
                    <a:cubicBezTo>
                      <a:pt x="478" y="501"/>
                      <a:pt x="477" y="501"/>
                      <a:pt x="477" y="501"/>
                    </a:cubicBezTo>
                    <a:moveTo>
                      <a:pt x="98" y="495"/>
                    </a:moveTo>
                    <a:cubicBezTo>
                      <a:pt x="99" y="494"/>
                      <a:pt x="97" y="492"/>
                      <a:pt x="96" y="491"/>
                    </a:cubicBezTo>
                    <a:cubicBezTo>
                      <a:pt x="107" y="496"/>
                      <a:pt x="123" y="508"/>
                      <a:pt x="122" y="519"/>
                    </a:cubicBezTo>
                    <a:cubicBezTo>
                      <a:pt x="114" y="515"/>
                      <a:pt x="110" y="504"/>
                      <a:pt x="105" y="504"/>
                    </a:cubicBezTo>
                    <a:cubicBezTo>
                      <a:pt x="105" y="504"/>
                      <a:pt x="104" y="504"/>
                      <a:pt x="104" y="504"/>
                    </a:cubicBezTo>
                    <a:cubicBezTo>
                      <a:pt x="101" y="498"/>
                      <a:pt x="100" y="497"/>
                      <a:pt x="94" y="495"/>
                    </a:cubicBezTo>
                    <a:cubicBezTo>
                      <a:pt x="95" y="494"/>
                      <a:pt x="95" y="494"/>
                      <a:pt x="96" y="494"/>
                    </a:cubicBezTo>
                    <a:cubicBezTo>
                      <a:pt x="97" y="494"/>
                      <a:pt x="97" y="494"/>
                      <a:pt x="98" y="495"/>
                    </a:cubicBezTo>
                    <a:moveTo>
                      <a:pt x="480" y="494"/>
                    </a:moveTo>
                    <a:cubicBezTo>
                      <a:pt x="476" y="494"/>
                      <a:pt x="473" y="489"/>
                      <a:pt x="472" y="487"/>
                    </a:cubicBezTo>
                    <a:cubicBezTo>
                      <a:pt x="473" y="487"/>
                      <a:pt x="473" y="487"/>
                      <a:pt x="473" y="487"/>
                    </a:cubicBezTo>
                    <a:cubicBezTo>
                      <a:pt x="476" y="487"/>
                      <a:pt x="479" y="488"/>
                      <a:pt x="482" y="491"/>
                    </a:cubicBezTo>
                    <a:cubicBezTo>
                      <a:pt x="483" y="493"/>
                      <a:pt x="478" y="492"/>
                      <a:pt x="480" y="494"/>
                    </a:cubicBezTo>
                    <a:cubicBezTo>
                      <a:pt x="480" y="494"/>
                      <a:pt x="480" y="494"/>
                      <a:pt x="480" y="494"/>
                    </a:cubicBezTo>
                    <a:moveTo>
                      <a:pt x="471" y="484"/>
                    </a:moveTo>
                    <a:cubicBezTo>
                      <a:pt x="470" y="483"/>
                      <a:pt x="469" y="482"/>
                      <a:pt x="468" y="481"/>
                    </a:cubicBezTo>
                    <a:cubicBezTo>
                      <a:pt x="468" y="480"/>
                      <a:pt x="469" y="480"/>
                      <a:pt x="470" y="480"/>
                    </a:cubicBezTo>
                    <a:cubicBezTo>
                      <a:pt x="472" y="480"/>
                      <a:pt x="473" y="482"/>
                      <a:pt x="471" y="484"/>
                    </a:cubicBezTo>
                    <a:moveTo>
                      <a:pt x="463" y="472"/>
                    </a:moveTo>
                    <a:cubicBezTo>
                      <a:pt x="461" y="470"/>
                      <a:pt x="463" y="469"/>
                      <a:pt x="464" y="469"/>
                    </a:cubicBezTo>
                    <a:cubicBezTo>
                      <a:pt x="465" y="469"/>
                      <a:pt x="466" y="470"/>
                      <a:pt x="463" y="472"/>
                    </a:cubicBezTo>
                    <a:moveTo>
                      <a:pt x="75" y="459"/>
                    </a:moveTo>
                    <a:cubicBezTo>
                      <a:pt x="75" y="459"/>
                      <a:pt x="73" y="459"/>
                      <a:pt x="72" y="456"/>
                    </a:cubicBezTo>
                    <a:cubicBezTo>
                      <a:pt x="72" y="456"/>
                      <a:pt x="72" y="456"/>
                      <a:pt x="73" y="456"/>
                    </a:cubicBezTo>
                    <a:cubicBezTo>
                      <a:pt x="74" y="456"/>
                      <a:pt x="75" y="457"/>
                      <a:pt x="76" y="458"/>
                    </a:cubicBezTo>
                    <a:cubicBezTo>
                      <a:pt x="76" y="458"/>
                      <a:pt x="76" y="459"/>
                      <a:pt x="75" y="459"/>
                    </a:cubicBezTo>
                    <a:moveTo>
                      <a:pt x="434" y="441"/>
                    </a:moveTo>
                    <a:cubicBezTo>
                      <a:pt x="433" y="441"/>
                      <a:pt x="432" y="441"/>
                      <a:pt x="431" y="439"/>
                    </a:cubicBezTo>
                    <a:cubicBezTo>
                      <a:pt x="432" y="439"/>
                      <a:pt x="432" y="439"/>
                      <a:pt x="433" y="439"/>
                    </a:cubicBezTo>
                    <a:cubicBezTo>
                      <a:pt x="434" y="439"/>
                      <a:pt x="435" y="440"/>
                      <a:pt x="436" y="441"/>
                    </a:cubicBezTo>
                    <a:cubicBezTo>
                      <a:pt x="435" y="441"/>
                      <a:pt x="435" y="441"/>
                      <a:pt x="434" y="441"/>
                    </a:cubicBezTo>
                    <a:moveTo>
                      <a:pt x="416" y="430"/>
                    </a:moveTo>
                    <a:cubicBezTo>
                      <a:pt x="415" y="430"/>
                      <a:pt x="414" y="430"/>
                      <a:pt x="413" y="428"/>
                    </a:cubicBezTo>
                    <a:cubicBezTo>
                      <a:pt x="413" y="428"/>
                      <a:pt x="413" y="428"/>
                      <a:pt x="414" y="428"/>
                    </a:cubicBezTo>
                    <a:cubicBezTo>
                      <a:pt x="415" y="428"/>
                      <a:pt x="415" y="428"/>
                      <a:pt x="416" y="429"/>
                    </a:cubicBezTo>
                    <a:cubicBezTo>
                      <a:pt x="416" y="430"/>
                      <a:pt x="416" y="430"/>
                      <a:pt x="416" y="430"/>
                    </a:cubicBezTo>
                    <a:moveTo>
                      <a:pt x="417" y="426"/>
                    </a:moveTo>
                    <a:cubicBezTo>
                      <a:pt x="417" y="426"/>
                      <a:pt x="416" y="425"/>
                      <a:pt x="416" y="425"/>
                    </a:cubicBezTo>
                    <a:cubicBezTo>
                      <a:pt x="416" y="424"/>
                      <a:pt x="417" y="424"/>
                      <a:pt x="417" y="423"/>
                    </a:cubicBezTo>
                    <a:cubicBezTo>
                      <a:pt x="418" y="424"/>
                      <a:pt x="418" y="424"/>
                      <a:pt x="419" y="425"/>
                    </a:cubicBezTo>
                    <a:cubicBezTo>
                      <a:pt x="418" y="425"/>
                      <a:pt x="418" y="426"/>
                      <a:pt x="417" y="426"/>
                    </a:cubicBezTo>
                    <a:moveTo>
                      <a:pt x="274" y="431"/>
                    </a:moveTo>
                    <a:cubicBezTo>
                      <a:pt x="274" y="431"/>
                      <a:pt x="274" y="431"/>
                      <a:pt x="273" y="431"/>
                    </a:cubicBezTo>
                    <a:cubicBezTo>
                      <a:pt x="270" y="428"/>
                      <a:pt x="266" y="425"/>
                      <a:pt x="262" y="422"/>
                    </a:cubicBezTo>
                    <a:cubicBezTo>
                      <a:pt x="263" y="421"/>
                      <a:pt x="263" y="421"/>
                      <a:pt x="264" y="421"/>
                    </a:cubicBezTo>
                    <a:cubicBezTo>
                      <a:pt x="269" y="421"/>
                      <a:pt x="272" y="428"/>
                      <a:pt x="275" y="431"/>
                    </a:cubicBezTo>
                    <a:cubicBezTo>
                      <a:pt x="275" y="431"/>
                      <a:pt x="274" y="431"/>
                      <a:pt x="274" y="431"/>
                    </a:cubicBezTo>
                    <a:moveTo>
                      <a:pt x="254" y="408"/>
                    </a:moveTo>
                    <a:cubicBezTo>
                      <a:pt x="252" y="408"/>
                      <a:pt x="251" y="407"/>
                      <a:pt x="251" y="406"/>
                    </a:cubicBezTo>
                    <a:cubicBezTo>
                      <a:pt x="250" y="405"/>
                      <a:pt x="250" y="405"/>
                      <a:pt x="251" y="405"/>
                    </a:cubicBezTo>
                    <a:cubicBezTo>
                      <a:pt x="252" y="405"/>
                      <a:pt x="253" y="405"/>
                      <a:pt x="255" y="408"/>
                    </a:cubicBezTo>
                    <a:cubicBezTo>
                      <a:pt x="255" y="408"/>
                      <a:pt x="254" y="408"/>
                      <a:pt x="254" y="408"/>
                    </a:cubicBezTo>
                    <a:moveTo>
                      <a:pt x="408" y="421"/>
                    </a:moveTo>
                    <a:cubicBezTo>
                      <a:pt x="405" y="418"/>
                      <a:pt x="401" y="415"/>
                      <a:pt x="398" y="412"/>
                    </a:cubicBezTo>
                    <a:cubicBezTo>
                      <a:pt x="397" y="411"/>
                      <a:pt x="390" y="406"/>
                      <a:pt x="392" y="403"/>
                    </a:cubicBezTo>
                    <a:cubicBezTo>
                      <a:pt x="397" y="409"/>
                      <a:pt x="404" y="415"/>
                      <a:pt x="408" y="421"/>
                    </a:cubicBezTo>
                    <a:moveTo>
                      <a:pt x="388" y="393"/>
                    </a:moveTo>
                    <a:cubicBezTo>
                      <a:pt x="387" y="393"/>
                      <a:pt x="385" y="390"/>
                      <a:pt x="384" y="389"/>
                    </a:cubicBezTo>
                    <a:cubicBezTo>
                      <a:pt x="384" y="389"/>
                      <a:pt x="384" y="389"/>
                      <a:pt x="385" y="389"/>
                    </a:cubicBezTo>
                    <a:cubicBezTo>
                      <a:pt x="386" y="389"/>
                      <a:pt x="388" y="392"/>
                      <a:pt x="389" y="393"/>
                    </a:cubicBezTo>
                    <a:cubicBezTo>
                      <a:pt x="389" y="393"/>
                      <a:pt x="389" y="393"/>
                      <a:pt x="388" y="393"/>
                    </a:cubicBezTo>
                    <a:moveTo>
                      <a:pt x="381" y="385"/>
                    </a:moveTo>
                    <a:cubicBezTo>
                      <a:pt x="381" y="385"/>
                      <a:pt x="380" y="384"/>
                      <a:pt x="378" y="383"/>
                    </a:cubicBezTo>
                    <a:cubicBezTo>
                      <a:pt x="379" y="383"/>
                      <a:pt x="379" y="383"/>
                      <a:pt x="379" y="383"/>
                    </a:cubicBezTo>
                    <a:cubicBezTo>
                      <a:pt x="380" y="383"/>
                      <a:pt x="381" y="383"/>
                      <a:pt x="381" y="384"/>
                    </a:cubicBezTo>
                    <a:cubicBezTo>
                      <a:pt x="382" y="384"/>
                      <a:pt x="381" y="385"/>
                      <a:pt x="381" y="385"/>
                    </a:cubicBezTo>
                    <a:moveTo>
                      <a:pt x="238" y="391"/>
                    </a:moveTo>
                    <a:cubicBezTo>
                      <a:pt x="239" y="388"/>
                      <a:pt x="231" y="384"/>
                      <a:pt x="229" y="380"/>
                    </a:cubicBezTo>
                    <a:cubicBezTo>
                      <a:pt x="239" y="382"/>
                      <a:pt x="250" y="394"/>
                      <a:pt x="261" y="405"/>
                    </a:cubicBezTo>
                    <a:cubicBezTo>
                      <a:pt x="261" y="405"/>
                      <a:pt x="261" y="405"/>
                      <a:pt x="261" y="405"/>
                    </a:cubicBezTo>
                    <a:cubicBezTo>
                      <a:pt x="253" y="405"/>
                      <a:pt x="251" y="400"/>
                      <a:pt x="244" y="397"/>
                    </a:cubicBezTo>
                    <a:cubicBezTo>
                      <a:pt x="241" y="402"/>
                      <a:pt x="247" y="400"/>
                      <a:pt x="249" y="402"/>
                    </a:cubicBezTo>
                    <a:cubicBezTo>
                      <a:pt x="248" y="404"/>
                      <a:pt x="248" y="405"/>
                      <a:pt x="248" y="407"/>
                    </a:cubicBezTo>
                    <a:cubicBezTo>
                      <a:pt x="239" y="404"/>
                      <a:pt x="228" y="390"/>
                      <a:pt x="223" y="384"/>
                    </a:cubicBezTo>
                    <a:cubicBezTo>
                      <a:pt x="223" y="384"/>
                      <a:pt x="224" y="384"/>
                      <a:pt x="224" y="384"/>
                    </a:cubicBezTo>
                    <a:cubicBezTo>
                      <a:pt x="226" y="384"/>
                      <a:pt x="228" y="389"/>
                      <a:pt x="231" y="390"/>
                    </a:cubicBezTo>
                    <a:cubicBezTo>
                      <a:pt x="231" y="390"/>
                      <a:pt x="231" y="390"/>
                      <a:pt x="231" y="390"/>
                    </a:cubicBezTo>
                    <a:cubicBezTo>
                      <a:pt x="232" y="390"/>
                      <a:pt x="232" y="389"/>
                      <a:pt x="233" y="389"/>
                    </a:cubicBezTo>
                    <a:cubicBezTo>
                      <a:pt x="234" y="389"/>
                      <a:pt x="234" y="389"/>
                      <a:pt x="235" y="389"/>
                    </a:cubicBezTo>
                    <a:cubicBezTo>
                      <a:pt x="236" y="389"/>
                      <a:pt x="237" y="389"/>
                      <a:pt x="238" y="391"/>
                    </a:cubicBezTo>
                    <a:moveTo>
                      <a:pt x="228" y="394"/>
                    </a:moveTo>
                    <a:cubicBezTo>
                      <a:pt x="222" y="389"/>
                      <a:pt x="215" y="384"/>
                      <a:pt x="209" y="379"/>
                    </a:cubicBezTo>
                    <a:cubicBezTo>
                      <a:pt x="215" y="383"/>
                      <a:pt x="221" y="388"/>
                      <a:pt x="228" y="394"/>
                    </a:cubicBezTo>
                    <a:moveTo>
                      <a:pt x="374" y="382"/>
                    </a:moveTo>
                    <a:cubicBezTo>
                      <a:pt x="372" y="382"/>
                      <a:pt x="371" y="379"/>
                      <a:pt x="369" y="378"/>
                    </a:cubicBezTo>
                    <a:cubicBezTo>
                      <a:pt x="370" y="378"/>
                      <a:pt x="370" y="378"/>
                      <a:pt x="370" y="378"/>
                    </a:cubicBezTo>
                    <a:cubicBezTo>
                      <a:pt x="372" y="378"/>
                      <a:pt x="373" y="381"/>
                      <a:pt x="375" y="382"/>
                    </a:cubicBezTo>
                    <a:cubicBezTo>
                      <a:pt x="374" y="382"/>
                      <a:pt x="374" y="382"/>
                      <a:pt x="374" y="382"/>
                    </a:cubicBezTo>
                    <a:moveTo>
                      <a:pt x="372" y="343"/>
                    </a:moveTo>
                    <a:cubicBezTo>
                      <a:pt x="370" y="343"/>
                      <a:pt x="370" y="341"/>
                      <a:pt x="369" y="340"/>
                    </a:cubicBezTo>
                    <a:cubicBezTo>
                      <a:pt x="370" y="340"/>
                      <a:pt x="370" y="340"/>
                      <a:pt x="370" y="340"/>
                    </a:cubicBezTo>
                    <a:cubicBezTo>
                      <a:pt x="371" y="340"/>
                      <a:pt x="372" y="341"/>
                      <a:pt x="373" y="342"/>
                    </a:cubicBezTo>
                    <a:cubicBezTo>
                      <a:pt x="373" y="343"/>
                      <a:pt x="372" y="343"/>
                      <a:pt x="372" y="343"/>
                    </a:cubicBezTo>
                    <a:moveTo>
                      <a:pt x="355" y="338"/>
                    </a:moveTo>
                    <a:cubicBezTo>
                      <a:pt x="355" y="337"/>
                      <a:pt x="354" y="337"/>
                      <a:pt x="354" y="336"/>
                    </a:cubicBezTo>
                    <a:cubicBezTo>
                      <a:pt x="354" y="336"/>
                      <a:pt x="354" y="336"/>
                      <a:pt x="355" y="336"/>
                    </a:cubicBezTo>
                    <a:cubicBezTo>
                      <a:pt x="356" y="336"/>
                      <a:pt x="357" y="336"/>
                      <a:pt x="357" y="337"/>
                    </a:cubicBezTo>
                    <a:cubicBezTo>
                      <a:pt x="357" y="338"/>
                      <a:pt x="356" y="337"/>
                      <a:pt x="355" y="338"/>
                    </a:cubicBezTo>
                    <a:moveTo>
                      <a:pt x="389" y="336"/>
                    </a:moveTo>
                    <a:cubicBezTo>
                      <a:pt x="387" y="336"/>
                      <a:pt x="385" y="332"/>
                      <a:pt x="385" y="331"/>
                    </a:cubicBezTo>
                    <a:cubicBezTo>
                      <a:pt x="385" y="331"/>
                      <a:pt x="386" y="331"/>
                      <a:pt x="386" y="331"/>
                    </a:cubicBezTo>
                    <a:cubicBezTo>
                      <a:pt x="388" y="331"/>
                      <a:pt x="390" y="335"/>
                      <a:pt x="390" y="336"/>
                    </a:cubicBezTo>
                    <a:cubicBezTo>
                      <a:pt x="389" y="336"/>
                      <a:pt x="389" y="336"/>
                      <a:pt x="389" y="336"/>
                    </a:cubicBezTo>
                    <a:moveTo>
                      <a:pt x="366" y="337"/>
                    </a:moveTo>
                    <a:cubicBezTo>
                      <a:pt x="364" y="337"/>
                      <a:pt x="357" y="332"/>
                      <a:pt x="360" y="330"/>
                    </a:cubicBezTo>
                    <a:cubicBezTo>
                      <a:pt x="361" y="333"/>
                      <a:pt x="365" y="333"/>
                      <a:pt x="366" y="337"/>
                    </a:cubicBezTo>
                    <a:cubicBezTo>
                      <a:pt x="366" y="337"/>
                      <a:pt x="366" y="337"/>
                      <a:pt x="366" y="337"/>
                    </a:cubicBezTo>
                    <a:moveTo>
                      <a:pt x="429" y="332"/>
                    </a:moveTo>
                    <a:cubicBezTo>
                      <a:pt x="429" y="332"/>
                      <a:pt x="428" y="332"/>
                      <a:pt x="427" y="331"/>
                    </a:cubicBezTo>
                    <a:cubicBezTo>
                      <a:pt x="426" y="330"/>
                      <a:pt x="425" y="329"/>
                      <a:pt x="425" y="329"/>
                    </a:cubicBezTo>
                    <a:cubicBezTo>
                      <a:pt x="425" y="329"/>
                      <a:pt x="425" y="329"/>
                      <a:pt x="426" y="329"/>
                    </a:cubicBezTo>
                    <a:cubicBezTo>
                      <a:pt x="428" y="332"/>
                      <a:pt x="429" y="332"/>
                      <a:pt x="429" y="332"/>
                    </a:cubicBezTo>
                    <a:moveTo>
                      <a:pt x="394" y="320"/>
                    </a:moveTo>
                    <a:cubicBezTo>
                      <a:pt x="392" y="320"/>
                      <a:pt x="390" y="316"/>
                      <a:pt x="389" y="315"/>
                    </a:cubicBezTo>
                    <a:cubicBezTo>
                      <a:pt x="390" y="315"/>
                      <a:pt x="390" y="315"/>
                      <a:pt x="390" y="315"/>
                    </a:cubicBezTo>
                    <a:cubicBezTo>
                      <a:pt x="392" y="315"/>
                      <a:pt x="394" y="318"/>
                      <a:pt x="395" y="319"/>
                    </a:cubicBezTo>
                    <a:cubicBezTo>
                      <a:pt x="395" y="320"/>
                      <a:pt x="394" y="320"/>
                      <a:pt x="394" y="320"/>
                    </a:cubicBezTo>
                    <a:moveTo>
                      <a:pt x="378" y="314"/>
                    </a:moveTo>
                    <a:cubicBezTo>
                      <a:pt x="377" y="314"/>
                      <a:pt x="376" y="313"/>
                      <a:pt x="374" y="311"/>
                    </a:cubicBezTo>
                    <a:cubicBezTo>
                      <a:pt x="378" y="311"/>
                      <a:pt x="379" y="314"/>
                      <a:pt x="378" y="314"/>
                    </a:cubicBezTo>
                    <a:moveTo>
                      <a:pt x="71" y="0"/>
                    </a:moveTo>
                    <a:cubicBezTo>
                      <a:pt x="63" y="0"/>
                      <a:pt x="55" y="3"/>
                      <a:pt x="46" y="3"/>
                    </a:cubicBezTo>
                    <a:cubicBezTo>
                      <a:pt x="48" y="7"/>
                      <a:pt x="55" y="6"/>
                      <a:pt x="54" y="10"/>
                    </a:cubicBezTo>
                    <a:cubicBezTo>
                      <a:pt x="50" y="12"/>
                      <a:pt x="48" y="14"/>
                      <a:pt x="46" y="14"/>
                    </a:cubicBezTo>
                    <a:cubicBezTo>
                      <a:pt x="45" y="14"/>
                      <a:pt x="45" y="13"/>
                      <a:pt x="44" y="12"/>
                    </a:cubicBezTo>
                    <a:cubicBezTo>
                      <a:pt x="40" y="15"/>
                      <a:pt x="33" y="15"/>
                      <a:pt x="33" y="19"/>
                    </a:cubicBezTo>
                    <a:cubicBezTo>
                      <a:pt x="39" y="21"/>
                      <a:pt x="38" y="29"/>
                      <a:pt x="44" y="30"/>
                    </a:cubicBezTo>
                    <a:cubicBezTo>
                      <a:pt x="38" y="33"/>
                      <a:pt x="45" y="36"/>
                      <a:pt x="44" y="39"/>
                    </a:cubicBezTo>
                    <a:cubicBezTo>
                      <a:pt x="44" y="39"/>
                      <a:pt x="43" y="39"/>
                      <a:pt x="43" y="39"/>
                    </a:cubicBezTo>
                    <a:cubicBezTo>
                      <a:pt x="42" y="39"/>
                      <a:pt x="41" y="39"/>
                      <a:pt x="40" y="39"/>
                    </a:cubicBezTo>
                    <a:cubicBezTo>
                      <a:pt x="39" y="39"/>
                      <a:pt x="38" y="39"/>
                      <a:pt x="37" y="39"/>
                    </a:cubicBezTo>
                    <a:cubicBezTo>
                      <a:pt x="34" y="39"/>
                      <a:pt x="32" y="40"/>
                      <a:pt x="31" y="43"/>
                    </a:cubicBezTo>
                    <a:cubicBezTo>
                      <a:pt x="33" y="46"/>
                      <a:pt x="48" y="48"/>
                      <a:pt x="45" y="57"/>
                    </a:cubicBezTo>
                    <a:cubicBezTo>
                      <a:pt x="45" y="57"/>
                      <a:pt x="45" y="57"/>
                      <a:pt x="45" y="57"/>
                    </a:cubicBezTo>
                    <a:cubicBezTo>
                      <a:pt x="43" y="57"/>
                      <a:pt x="41" y="55"/>
                      <a:pt x="39" y="52"/>
                    </a:cubicBezTo>
                    <a:cubicBezTo>
                      <a:pt x="38" y="55"/>
                      <a:pt x="37" y="56"/>
                      <a:pt x="35" y="56"/>
                    </a:cubicBezTo>
                    <a:cubicBezTo>
                      <a:pt x="34" y="56"/>
                      <a:pt x="33" y="55"/>
                      <a:pt x="31" y="55"/>
                    </a:cubicBezTo>
                    <a:cubicBezTo>
                      <a:pt x="30" y="54"/>
                      <a:pt x="28" y="54"/>
                      <a:pt x="27" y="54"/>
                    </a:cubicBezTo>
                    <a:cubicBezTo>
                      <a:pt x="26" y="54"/>
                      <a:pt x="25" y="54"/>
                      <a:pt x="24" y="54"/>
                    </a:cubicBezTo>
                    <a:cubicBezTo>
                      <a:pt x="23" y="61"/>
                      <a:pt x="24" y="70"/>
                      <a:pt x="16" y="74"/>
                    </a:cubicBezTo>
                    <a:cubicBezTo>
                      <a:pt x="11" y="100"/>
                      <a:pt x="49" y="129"/>
                      <a:pt x="66" y="152"/>
                    </a:cubicBezTo>
                    <a:cubicBezTo>
                      <a:pt x="66" y="149"/>
                      <a:pt x="62" y="147"/>
                      <a:pt x="64" y="144"/>
                    </a:cubicBezTo>
                    <a:cubicBezTo>
                      <a:pt x="75" y="156"/>
                      <a:pt x="85" y="168"/>
                      <a:pt x="95" y="181"/>
                    </a:cubicBezTo>
                    <a:cubicBezTo>
                      <a:pt x="87" y="176"/>
                      <a:pt x="79" y="172"/>
                      <a:pt x="72" y="171"/>
                    </a:cubicBezTo>
                    <a:cubicBezTo>
                      <a:pt x="70" y="170"/>
                      <a:pt x="68" y="170"/>
                      <a:pt x="67" y="170"/>
                    </a:cubicBezTo>
                    <a:cubicBezTo>
                      <a:pt x="53" y="170"/>
                      <a:pt x="33" y="177"/>
                      <a:pt x="22" y="186"/>
                    </a:cubicBezTo>
                    <a:cubicBezTo>
                      <a:pt x="16" y="191"/>
                      <a:pt x="14" y="198"/>
                      <a:pt x="11" y="205"/>
                    </a:cubicBezTo>
                    <a:cubicBezTo>
                      <a:pt x="7" y="217"/>
                      <a:pt x="3" y="230"/>
                      <a:pt x="0" y="241"/>
                    </a:cubicBezTo>
                    <a:cubicBezTo>
                      <a:pt x="12" y="259"/>
                      <a:pt x="30" y="282"/>
                      <a:pt x="44" y="299"/>
                    </a:cubicBezTo>
                    <a:cubicBezTo>
                      <a:pt x="52" y="308"/>
                      <a:pt x="62" y="315"/>
                      <a:pt x="71" y="322"/>
                    </a:cubicBezTo>
                    <a:cubicBezTo>
                      <a:pt x="69" y="328"/>
                      <a:pt x="66" y="337"/>
                      <a:pt x="62" y="344"/>
                    </a:cubicBezTo>
                    <a:cubicBezTo>
                      <a:pt x="51" y="361"/>
                      <a:pt x="58" y="376"/>
                      <a:pt x="66" y="389"/>
                    </a:cubicBezTo>
                    <a:cubicBezTo>
                      <a:pt x="62" y="388"/>
                      <a:pt x="59" y="384"/>
                      <a:pt x="56" y="384"/>
                    </a:cubicBezTo>
                    <a:cubicBezTo>
                      <a:pt x="54" y="384"/>
                      <a:pt x="53" y="385"/>
                      <a:pt x="51" y="387"/>
                    </a:cubicBezTo>
                    <a:cubicBezTo>
                      <a:pt x="60" y="393"/>
                      <a:pt x="71" y="388"/>
                      <a:pt x="75" y="402"/>
                    </a:cubicBezTo>
                    <a:cubicBezTo>
                      <a:pt x="70" y="399"/>
                      <a:pt x="65" y="393"/>
                      <a:pt x="59" y="393"/>
                    </a:cubicBezTo>
                    <a:cubicBezTo>
                      <a:pt x="58" y="393"/>
                      <a:pt x="56" y="394"/>
                      <a:pt x="55" y="395"/>
                    </a:cubicBezTo>
                    <a:cubicBezTo>
                      <a:pt x="56" y="396"/>
                      <a:pt x="58" y="398"/>
                      <a:pt x="56" y="399"/>
                    </a:cubicBezTo>
                    <a:cubicBezTo>
                      <a:pt x="64" y="404"/>
                      <a:pt x="70" y="411"/>
                      <a:pt x="76" y="421"/>
                    </a:cubicBezTo>
                    <a:cubicBezTo>
                      <a:pt x="74" y="419"/>
                      <a:pt x="72" y="416"/>
                      <a:pt x="70" y="416"/>
                    </a:cubicBezTo>
                    <a:cubicBezTo>
                      <a:pt x="69" y="416"/>
                      <a:pt x="68" y="417"/>
                      <a:pt x="67" y="418"/>
                    </a:cubicBezTo>
                    <a:cubicBezTo>
                      <a:pt x="73" y="425"/>
                      <a:pt x="84" y="428"/>
                      <a:pt x="87" y="437"/>
                    </a:cubicBezTo>
                    <a:cubicBezTo>
                      <a:pt x="73" y="428"/>
                      <a:pt x="66" y="417"/>
                      <a:pt x="55" y="411"/>
                    </a:cubicBezTo>
                    <a:cubicBezTo>
                      <a:pt x="50" y="414"/>
                      <a:pt x="59" y="419"/>
                      <a:pt x="53" y="419"/>
                    </a:cubicBezTo>
                    <a:cubicBezTo>
                      <a:pt x="51" y="413"/>
                      <a:pt x="44" y="409"/>
                      <a:pt x="39" y="407"/>
                    </a:cubicBezTo>
                    <a:cubicBezTo>
                      <a:pt x="44" y="416"/>
                      <a:pt x="55" y="419"/>
                      <a:pt x="63" y="428"/>
                    </a:cubicBezTo>
                    <a:cubicBezTo>
                      <a:pt x="57" y="428"/>
                      <a:pt x="61" y="431"/>
                      <a:pt x="62" y="433"/>
                    </a:cubicBezTo>
                    <a:cubicBezTo>
                      <a:pt x="62" y="433"/>
                      <a:pt x="62" y="433"/>
                      <a:pt x="62" y="433"/>
                    </a:cubicBezTo>
                    <a:cubicBezTo>
                      <a:pt x="63" y="434"/>
                      <a:pt x="63" y="434"/>
                      <a:pt x="62" y="434"/>
                    </a:cubicBezTo>
                    <a:cubicBezTo>
                      <a:pt x="62" y="433"/>
                      <a:pt x="62" y="433"/>
                      <a:pt x="62" y="433"/>
                    </a:cubicBezTo>
                    <a:cubicBezTo>
                      <a:pt x="62" y="433"/>
                      <a:pt x="62" y="433"/>
                      <a:pt x="62" y="433"/>
                    </a:cubicBezTo>
                    <a:cubicBezTo>
                      <a:pt x="62" y="433"/>
                      <a:pt x="62" y="433"/>
                      <a:pt x="62" y="433"/>
                    </a:cubicBezTo>
                    <a:cubicBezTo>
                      <a:pt x="60" y="432"/>
                      <a:pt x="55" y="431"/>
                      <a:pt x="55" y="430"/>
                    </a:cubicBezTo>
                    <a:cubicBezTo>
                      <a:pt x="56" y="436"/>
                      <a:pt x="66" y="438"/>
                      <a:pt x="70" y="441"/>
                    </a:cubicBezTo>
                    <a:cubicBezTo>
                      <a:pt x="82" y="450"/>
                      <a:pt x="97" y="464"/>
                      <a:pt x="99" y="470"/>
                    </a:cubicBezTo>
                    <a:cubicBezTo>
                      <a:pt x="82" y="461"/>
                      <a:pt x="72" y="451"/>
                      <a:pt x="53" y="435"/>
                    </a:cubicBezTo>
                    <a:cubicBezTo>
                      <a:pt x="48" y="444"/>
                      <a:pt x="68" y="445"/>
                      <a:pt x="64" y="451"/>
                    </a:cubicBezTo>
                    <a:cubicBezTo>
                      <a:pt x="65" y="450"/>
                      <a:pt x="65" y="450"/>
                      <a:pt x="66" y="450"/>
                    </a:cubicBezTo>
                    <a:cubicBezTo>
                      <a:pt x="68" y="450"/>
                      <a:pt x="70" y="453"/>
                      <a:pt x="71" y="455"/>
                    </a:cubicBezTo>
                    <a:cubicBezTo>
                      <a:pt x="71" y="455"/>
                      <a:pt x="70" y="455"/>
                      <a:pt x="69" y="455"/>
                    </a:cubicBezTo>
                    <a:cubicBezTo>
                      <a:pt x="69" y="455"/>
                      <a:pt x="69" y="455"/>
                      <a:pt x="69" y="455"/>
                    </a:cubicBezTo>
                    <a:cubicBezTo>
                      <a:pt x="69" y="455"/>
                      <a:pt x="69" y="455"/>
                      <a:pt x="69" y="455"/>
                    </a:cubicBezTo>
                    <a:cubicBezTo>
                      <a:pt x="68" y="455"/>
                      <a:pt x="68" y="455"/>
                      <a:pt x="67" y="456"/>
                    </a:cubicBezTo>
                    <a:cubicBezTo>
                      <a:pt x="70" y="463"/>
                      <a:pt x="85" y="470"/>
                      <a:pt x="82" y="478"/>
                    </a:cubicBezTo>
                    <a:cubicBezTo>
                      <a:pt x="74" y="474"/>
                      <a:pt x="78" y="468"/>
                      <a:pt x="69" y="468"/>
                    </a:cubicBezTo>
                    <a:cubicBezTo>
                      <a:pt x="69" y="468"/>
                      <a:pt x="69" y="468"/>
                      <a:pt x="69" y="468"/>
                    </a:cubicBezTo>
                    <a:cubicBezTo>
                      <a:pt x="73" y="474"/>
                      <a:pt x="82" y="479"/>
                      <a:pt x="83" y="484"/>
                    </a:cubicBezTo>
                    <a:cubicBezTo>
                      <a:pt x="82" y="484"/>
                      <a:pt x="82" y="484"/>
                      <a:pt x="81" y="484"/>
                    </a:cubicBezTo>
                    <a:cubicBezTo>
                      <a:pt x="78" y="484"/>
                      <a:pt x="78" y="480"/>
                      <a:pt x="76" y="477"/>
                    </a:cubicBezTo>
                    <a:cubicBezTo>
                      <a:pt x="68" y="475"/>
                      <a:pt x="59" y="463"/>
                      <a:pt x="49" y="460"/>
                    </a:cubicBezTo>
                    <a:cubicBezTo>
                      <a:pt x="56" y="467"/>
                      <a:pt x="61" y="473"/>
                      <a:pt x="64" y="479"/>
                    </a:cubicBezTo>
                    <a:cubicBezTo>
                      <a:pt x="55" y="471"/>
                      <a:pt x="46" y="465"/>
                      <a:pt x="36" y="455"/>
                    </a:cubicBezTo>
                    <a:cubicBezTo>
                      <a:pt x="35" y="456"/>
                      <a:pt x="35" y="456"/>
                      <a:pt x="34" y="456"/>
                    </a:cubicBezTo>
                    <a:cubicBezTo>
                      <a:pt x="30" y="456"/>
                      <a:pt x="26" y="451"/>
                      <a:pt x="21" y="450"/>
                    </a:cubicBezTo>
                    <a:cubicBezTo>
                      <a:pt x="28" y="461"/>
                      <a:pt x="38" y="467"/>
                      <a:pt x="45" y="476"/>
                    </a:cubicBezTo>
                    <a:cubicBezTo>
                      <a:pt x="49" y="482"/>
                      <a:pt x="52" y="489"/>
                      <a:pt x="56" y="495"/>
                    </a:cubicBezTo>
                    <a:cubicBezTo>
                      <a:pt x="59" y="498"/>
                      <a:pt x="65" y="500"/>
                      <a:pt x="68" y="504"/>
                    </a:cubicBezTo>
                    <a:cubicBezTo>
                      <a:pt x="70" y="506"/>
                      <a:pt x="69" y="508"/>
                      <a:pt x="71" y="510"/>
                    </a:cubicBezTo>
                    <a:cubicBezTo>
                      <a:pt x="76" y="515"/>
                      <a:pt x="82" y="523"/>
                      <a:pt x="88" y="527"/>
                    </a:cubicBezTo>
                    <a:cubicBezTo>
                      <a:pt x="91" y="529"/>
                      <a:pt x="95" y="530"/>
                      <a:pt x="97" y="532"/>
                    </a:cubicBezTo>
                    <a:cubicBezTo>
                      <a:pt x="103" y="538"/>
                      <a:pt x="103" y="545"/>
                      <a:pt x="105" y="549"/>
                    </a:cubicBezTo>
                    <a:cubicBezTo>
                      <a:pt x="108" y="555"/>
                      <a:pt x="114" y="558"/>
                      <a:pt x="118" y="563"/>
                    </a:cubicBezTo>
                    <a:cubicBezTo>
                      <a:pt x="128" y="577"/>
                      <a:pt x="135" y="592"/>
                      <a:pt x="147" y="606"/>
                    </a:cubicBezTo>
                    <a:cubicBezTo>
                      <a:pt x="162" y="623"/>
                      <a:pt x="175" y="636"/>
                      <a:pt x="193" y="649"/>
                    </a:cubicBezTo>
                    <a:cubicBezTo>
                      <a:pt x="193" y="646"/>
                      <a:pt x="187" y="643"/>
                      <a:pt x="190" y="640"/>
                    </a:cubicBezTo>
                    <a:cubicBezTo>
                      <a:pt x="190" y="640"/>
                      <a:pt x="190" y="640"/>
                      <a:pt x="190" y="640"/>
                    </a:cubicBezTo>
                    <a:cubicBezTo>
                      <a:pt x="193" y="640"/>
                      <a:pt x="197" y="644"/>
                      <a:pt x="197" y="647"/>
                    </a:cubicBezTo>
                    <a:cubicBezTo>
                      <a:pt x="202" y="644"/>
                      <a:pt x="191" y="642"/>
                      <a:pt x="197" y="639"/>
                    </a:cubicBezTo>
                    <a:cubicBezTo>
                      <a:pt x="203" y="641"/>
                      <a:pt x="204" y="649"/>
                      <a:pt x="210" y="650"/>
                    </a:cubicBezTo>
                    <a:cubicBezTo>
                      <a:pt x="207" y="647"/>
                      <a:pt x="207" y="646"/>
                      <a:pt x="209" y="646"/>
                    </a:cubicBezTo>
                    <a:cubicBezTo>
                      <a:pt x="210" y="646"/>
                      <a:pt x="214" y="648"/>
                      <a:pt x="215" y="648"/>
                    </a:cubicBezTo>
                    <a:cubicBezTo>
                      <a:pt x="213" y="645"/>
                      <a:pt x="207" y="642"/>
                      <a:pt x="209" y="639"/>
                    </a:cubicBezTo>
                    <a:cubicBezTo>
                      <a:pt x="213" y="642"/>
                      <a:pt x="220" y="648"/>
                      <a:pt x="223" y="648"/>
                    </a:cubicBezTo>
                    <a:cubicBezTo>
                      <a:pt x="224" y="648"/>
                      <a:pt x="225" y="648"/>
                      <a:pt x="225" y="647"/>
                    </a:cubicBezTo>
                    <a:cubicBezTo>
                      <a:pt x="225" y="647"/>
                      <a:pt x="226" y="647"/>
                      <a:pt x="226" y="647"/>
                    </a:cubicBezTo>
                    <a:cubicBezTo>
                      <a:pt x="229" y="647"/>
                      <a:pt x="222" y="640"/>
                      <a:pt x="223" y="638"/>
                    </a:cubicBezTo>
                    <a:cubicBezTo>
                      <a:pt x="227" y="642"/>
                      <a:pt x="230" y="641"/>
                      <a:pt x="234" y="642"/>
                    </a:cubicBezTo>
                    <a:cubicBezTo>
                      <a:pt x="231" y="640"/>
                      <a:pt x="230" y="639"/>
                      <a:pt x="232" y="637"/>
                    </a:cubicBezTo>
                    <a:cubicBezTo>
                      <a:pt x="235" y="640"/>
                      <a:pt x="240" y="640"/>
                      <a:pt x="245" y="644"/>
                    </a:cubicBezTo>
                    <a:cubicBezTo>
                      <a:pt x="246" y="645"/>
                      <a:pt x="249" y="652"/>
                      <a:pt x="251" y="652"/>
                    </a:cubicBezTo>
                    <a:cubicBezTo>
                      <a:pt x="252" y="652"/>
                      <a:pt x="253" y="652"/>
                      <a:pt x="253" y="650"/>
                    </a:cubicBezTo>
                    <a:cubicBezTo>
                      <a:pt x="258" y="649"/>
                      <a:pt x="243" y="641"/>
                      <a:pt x="239" y="635"/>
                    </a:cubicBezTo>
                    <a:cubicBezTo>
                      <a:pt x="243" y="631"/>
                      <a:pt x="236" y="633"/>
                      <a:pt x="239" y="629"/>
                    </a:cubicBezTo>
                    <a:cubicBezTo>
                      <a:pt x="240" y="631"/>
                      <a:pt x="241" y="631"/>
                      <a:pt x="241" y="631"/>
                    </a:cubicBezTo>
                    <a:cubicBezTo>
                      <a:pt x="242" y="631"/>
                      <a:pt x="242" y="630"/>
                      <a:pt x="242" y="629"/>
                    </a:cubicBezTo>
                    <a:cubicBezTo>
                      <a:pt x="243" y="628"/>
                      <a:pt x="243" y="627"/>
                      <a:pt x="244" y="627"/>
                    </a:cubicBezTo>
                    <a:cubicBezTo>
                      <a:pt x="245" y="627"/>
                      <a:pt x="246" y="627"/>
                      <a:pt x="246" y="627"/>
                    </a:cubicBezTo>
                    <a:cubicBezTo>
                      <a:pt x="248" y="630"/>
                      <a:pt x="247" y="633"/>
                      <a:pt x="249" y="636"/>
                    </a:cubicBezTo>
                    <a:cubicBezTo>
                      <a:pt x="250" y="634"/>
                      <a:pt x="251" y="634"/>
                      <a:pt x="252" y="634"/>
                    </a:cubicBezTo>
                    <a:cubicBezTo>
                      <a:pt x="253" y="634"/>
                      <a:pt x="254" y="635"/>
                      <a:pt x="256" y="636"/>
                    </a:cubicBezTo>
                    <a:cubicBezTo>
                      <a:pt x="257" y="638"/>
                      <a:pt x="258" y="639"/>
                      <a:pt x="260" y="639"/>
                    </a:cubicBezTo>
                    <a:cubicBezTo>
                      <a:pt x="260" y="639"/>
                      <a:pt x="260" y="639"/>
                      <a:pt x="260" y="639"/>
                    </a:cubicBezTo>
                    <a:cubicBezTo>
                      <a:pt x="261" y="639"/>
                      <a:pt x="261" y="639"/>
                      <a:pt x="261" y="639"/>
                    </a:cubicBezTo>
                    <a:cubicBezTo>
                      <a:pt x="271" y="639"/>
                      <a:pt x="284" y="655"/>
                      <a:pt x="298" y="668"/>
                    </a:cubicBezTo>
                    <a:cubicBezTo>
                      <a:pt x="308" y="678"/>
                      <a:pt x="320" y="687"/>
                      <a:pt x="323" y="696"/>
                    </a:cubicBezTo>
                    <a:cubicBezTo>
                      <a:pt x="318" y="695"/>
                      <a:pt x="313" y="687"/>
                      <a:pt x="309" y="687"/>
                    </a:cubicBezTo>
                    <a:cubicBezTo>
                      <a:pt x="308" y="687"/>
                      <a:pt x="308" y="687"/>
                      <a:pt x="308" y="687"/>
                    </a:cubicBezTo>
                    <a:cubicBezTo>
                      <a:pt x="311" y="690"/>
                      <a:pt x="313" y="692"/>
                      <a:pt x="311" y="692"/>
                    </a:cubicBezTo>
                    <a:cubicBezTo>
                      <a:pt x="311" y="692"/>
                      <a:pt x="310" y="692"/>
                      <a:pt x="309" y="692"/>
                    </a:cubicBezTo>
                    <a:cubicBezTo>
                      <a:pt x="314" y="699"/>
                      <a:pt x="328" y="700"/>
                      <a:pt x="324" y="708"/>
                    </a:cubicBezTo>
                    <a:cubicBezTo>
                      <a:pt x="310" y="700"/>
                      <a:pt x="302" y="685"/>
                      <a:pt x="290" y="684"/>
                    </a:cubicBezTo>
                    <a:cubicBezTo>
                      <a:pt x="293" y="691"/>
                      <a:pt x="297" y="687"/>
                      <a:pt x="302" y="692"/>
                    </a:cubicBezTo>
                    <a:cubicBezTo>
                      <a:pt x="302" y="695"/>
                      <a:pt x="302" y="697"/>
                      <a:pt x="299" y="699"/>
                    </a:cubicBezTo>
                    <a:cubicBezTo>
                      <a:pt x="300" y="701"/>
                      <a:pt x="302" y="701"/>
                      <a:pt x="303" y="701"/>
                    </a:cubicBezTo>
                    <a:cubicBezTo>
                      <a:pt x="303" y="701"/>
                      <a:pt x="303" y="701"/>
                      <a:pt x="303" y="701"/>
                    </a:cubicBezTo>
                    <a:cubicBezTo>
                      <a:pt x="303" y="701"/>
                      <a:pt x="304" y="701"/>
                      <a:pt x="304" y="701"/>
                    </a:cubicBezTo>
                    <a:cubicBezTo>
                      <a:pt x="305" y="701"/>
                      <a:pt x="306" y="701"/>
                      <a:pt x="308" y="703"/>
                    </a:cubicBezTo>
                    <a:cubicBezTo>
                      <a:pt x="312" y="700"/>
                      <a:pt x="303" y="701"/>
                      <a:pt x="307" y="697"/>
                    </a:cubicBezTo>
                    <a:cubicBezTo>
                      <a:pt x="313" y="708"/>
                      <a:pt x="335" y="719"/>
                      <a:pt x="329" y="731"/>
                    </a:cubicBezTo>
                    <a:cubicBezTo>
                      <a:pt x="328" y="730"/>
                      <a:pt x="327" y="728"/>
                      <a:pt x="325" y="728"/>
                    </a:cubicBezTo>
                    <a:cubicBezTo>
                      <a:pt x="325" y="728"/>
                      <a:pt x="324" y="728"/>
                      <a:pt x="324" y="730"/>
                    </a:cubicBezTo>
                    <a:cubicBezTo>
                      <a:pt x="343" y="747"/>
                      <a:pt x="357" y="769"/>
                      <a:pt x="381" y="789"/>
                    </a:cubicBezTo>
                    <a:cubicBezTo>
                      <a:pt x="383" y="795"/>
                      <a:pt x="392" y="809"/>
                      <a:pt x="401" y="815"/>
                    </a:cubicBezTo>
                    <a:cubicBezTo>
                      <a:pt x="402" y="816"/>
                      <a:pt x="406" y="816"/>
                      <a:pt x="407" y="818"/>
                    </a:cubicBezTo>
                    <a:cubicBezTo>
                      <a:pt x="411" y="821"/>
                      <a:pt x="413" y="827"/>
                      <a:pt x="417" y="831"/>
                    </a:cubicBezTo>
                    <a:cubicBezTo>
                      <a:pt x="445" y="858"/>
                      <a:pt x="478" y="889"/>
                      <a:pt x="510" y="917"/>
                    </a:cubicBezTo>
                    <a:cubicBezTo>
                      <a:pt x="531" y="936"/>
                      <a:pt x="552" y="955"/>
                      <a:pt x="573" y="970"/>
                    </a:cubicBezTo>
                    <a:cubicBezTo>
                      <a:pt x="572" y="970"/>
                      <a:pt x="573" y="968"/>
                      <a:pt x="574" y="968"/>
                    </a:cubicBezTo>
                    <a:cubicBezTo>
                      <a:pt x="574" y="968"/>
                      <a:pt x="574" y="968"/>
                      <a:pt x="574" y="968"/>
                    </a:cubicBezTo>
                    <a:cubicBezTo>
                      <a:pt x="576" y="971"/>
                      <a:pt x="578" y="977"/>
                      <a:pt x="581" y="977"/>
                    </a:cubicBezTo>
                    <a:cubicBezTo>
                      <a:pt x="582" y="977"/>
                      <a:pt x="582" y="977"/>
                      <a:pt x="583" y="977"/>
                    </a:cubicBezTo>
                    <a:cubicBezTo>
                      <a:pt x="582" y="975"/>
                      <a:pt x="582" y="974"/>
                      <a:pt x="582" y="974"/>
                    </a:cubicBezTo>
                    <a:cubicBezTo>
                      <a:pt x="582" y="974"/>
                      <a:pt x="583" y="975"/>
                      <a:pt x="583" y="976"/>
                    </a:cubicBezTo>
                    <a:cubicBezTo>
                      <a:pt x="584" y="977"/>
                      <a:pt x="585" y="978"/>
                      <a:pt x="585" y="978"/>
                    </a:cubicBezTo>
                    <a:cubicBezTo>
                      <a:pt x="586" y="978"/>
                      <a:pt x="586" y="978"/>
                      <a:pt x="586" y="978"/>
                    </a:cubicBezTo>
                    <a:cubicBezTo>
                      <a:pt x="585" y="977"/>
                      <a:pt x="585" y="976"/>
                      <a:pt x="587" y="975"/>
                    </a:cubicBezTo>
                    <a:cubicBezTo>
                      <a:pt x="592" y="975"/>
                      <a:pt x="601" y="984"/>
                      <a:pt x="609" y="987"/>
                    </a:cubicBezTo>
                    <a:cubicBezTo>
                      <a:pt x="612" y="993"/>
                      <a:pt x="614" y="999"/>
                      <a:pt x="618" y="1005"/>
                    </a:cubicBezTo>
                    <a:cubicBezTo>
                      <a:pt x="604" y="1000"/>
                      <a:pt x="600" y="980"/>
                      <a:pt x="590" y="980"/>
                    </a:cubicBezTo>
                    <a:cubicBezTo>
                      <a:pt x="589" y="980"/>
                      <a:pt x="587" y="980"/>
                      <a:pt x="586" y="981"/>
                    </a:cubicBezTo>
                    <a:cubicBezTo>
                      <a:pt x="613" y="1012"/>
                      <a:pt x="637" y="1030"/>
                      <a:pt x="668" y="1061"/>
                    </a:cubicBezTo>
                    <a:cubicBezTo>
                      <a:pt x="669" y="1061"/>
                      <a:pt x="669" y="1062"/>
                      <a:pt x="669" y="1062"/>
                    </a:cubicBezTo>
                    <a:cubicBezTo>
                      <a:pt x="670" y="1062"/>
                      <a:pt x="670" y="1061"/>
                      <a:pt x="670" y="1061"/>
                    </a:cubicBezTo>
                    <a:cubicBezTo>
                      <a:pt x="671" y="1061"/>
                      <a:pt x="671" y="1061"/>
                      <a:pt x="671" y="1061"/>
                    </a:cubicBezTo>
                    <a:cubicBezTo>
                      <a:pt x="672" y="1061"/>
                      <a:pt x="672" y="1061"/>
                      <a:pt x="672" y="1061"/>
                    </a:cubicBezTo>
                    <a:cubicBezTo>
                      <a:pt x="673" y="1064"/>
                      <a:pt x="673" y="1066"/>
                      <a:pt x="674" y="1068"/>
                    </a:cubicBezTo>
                    <a:cubicBezTo>
                      <a:pt x="690" y="1077"/>
                      <a:pt x="693" y="1093"/>
                      <a:pt x="706" y="1094"/>
                    </a:cubicBezTo>
                    <a:cubicBezTo>
                      <a:pt x="687" y="1080"/>
                      <a:pt x="680" y="1063"/>
                      <a:pt x="667" y="1051"/>
                    </a:cubicBezTo>
                    <a:cubicBezTo>
                      <a:pt x="665" y="1049"/>
                      <a:pt x="661" y="1048"/>
                      <a:pt x="659" y="1047"/>
                    </a:cubicBezTo>
                    <a:cubicBezTo>
                      <a:pt x="651" y="1041"/>
                      <a:pt x="645" y="1033"/>
                      <a:pt x="639" y="1026"/>
                    </a:cubicBezTo>
                    <a:cubicBezTo>
                      <a:pt x="640" y="1026"/>
                      <a:pt x="640" y="1027"/>
                      <a:pt x="641" y="1027"/>
                    </a:cubicBezTo>
                    <a:cubicBezTo>
                      <a:pt x="641" y="1027"/>
                      <a:pt x="642" y="1026"/>
                      <a:pt x="642" y="1025"/>
                    </a:cubicBezTo>
                    <a:cubicBezTo>
                      <a:pt x="643" y="1025"/>
                      <a:pt x="643" y="1024"/>
                      <a:pt x="644" y="1024"/>
                    </a:cubicBezTo>
                    <a:cubicBezTo>
                      <a:pt x="645" y="1024"/>
                      <a:pt x="645" y="1024"/>
                      <a:pt x="646" y="1025"/>
                    </a:cubicBezTo>
                    <a:cubicBezTo>
                      <a:pt x="656" y="1033"/>
                      <a:pt x="668" y="1044"/>
                      <a:pt x="678" y="1049"/>
                    </a:cubicBezTo>
                    <a:cubicBezTo>
                      <a:pt x="686" y="1062"/>
                      <a:pt x="692" y="1063"/>
                      <a:pt x="706" y="1074"/>
                    </a:cubicBezTo>
                    <a:cubicBezTo>
                      <a:pt x="694" y="1059"/>
                      <a:pt x="685" y="1049"/>
                      <a:pt x="674" y="1038"/>
                    </a:cubicBezTo>
                    <a:cubicBezTo>
                      <a:pt x="668" y="1032"/>
                      <a:pt x="656" y="1027"/>
                      <a:pt x="654" y="1016"/>
                    </a:cubicBezTo>
                    <a:cubicBezTo>
                      <a:pt x="655" y="1017"/>
                      <a:pt x="655" y="1018"/>
                      <a:pt x="656" y="1018"/>
                    </a:cubicBezTo>
                    <a:cubicBezTo>
                      <a:pt x="656" y="1018"/>
                      <a:pt x="656" y="1015"/>
                      <a:pt x="657" y="1014"/>
                    </a:cubicBezTo>
                    <a:cubicBezTo>
                      <a:pt x="671" y="1027"/>
                      <a:pt x="692" y="1046"/>
                      <a:pt x="707" y="1059"/>
                    </a:cubicBezTo>
                    <a:cubicBezTo>
                      <a:pt x="707" y="1059"/>
                      <a:pt x="708" y="1059"/>
                      <a:pt x="708" y="1059"/>
                    </a:cubicBezTo>
                    <a:cubicBezTo>
                      <a:pt x="709" y="1059"/>
                      <a:pt x="709" y="1059"/>
                      <a:pt x="710" y="1058"/>
                    </a:cubicBezTo>
                    <a:cubicBezTo>
                      <a:pt x="710" y="1058"/>
                      <a:pt x="711" y="1057"/>
                      <a:pt x="711" y="1057"/>
                    </a:cubicBezTo>
                    <a:cubicBezTo>
                      <a:pt x="711" y="1057"/>
                      <a:pt x="712" y="1058"/>
                      <a:pt x="712" y="1058"/>
                    </a:cubicBezTo>
                    <a:cubicBezTo>
                      <a:pt x="721" y="1065"/>
                      <a:pt x="726" y="1068"/>
                      <a:pt x="734" y="1072"/>
                    </a:cubicBezTo>
                    <a:cubicBezTo>
                      <a:pt x="729" y="1068"/>
                      <a:pt x="727" y="1065"/>
                      <a:pt x="728" y="1061"/>
                    </a:cubicBezTo>
                    <a:cubicBezTo>
                      <a:pt x="730" y="1062"/>
                      <a:pt x="732" y="1065"/>
                      <a:pt x="733" y="1065"/>
                    </a:cubicBezTo>
                    <a:cubicBezTo>
                      <a:pt x="733" y="1065"/>
                      <a:pt x="734" y="1065"/>
                      <a:pt x="734" y="1065"/>
                    </a:cubicBezTo>
                    <a:cubicBezTo>
                      <a:pt x="721" y="1050"/>
                      <a:pt x="699" y="1033"/>
                      <a:pt x="689" y="1012"/>
                    </a:cubicBezTo>
                    <a:cubicBezTo>
                      <a:pt x="693" y="1014"/>
                      <a:pt x="698" y="1017"/>
                      <a:pt x="703" y="1018"/>
                    </a:cubicBezTo>
                    <a:cubicBezTo>
                      <a:pt x="701" y="1016"/>
                      <a:pt x="701" y="1015"/>
                      <a:pt x="704" y="1015"/>
                    </a:cubicBezTo>
                    <a:cubicBezTo>
                      <a:pt x="710" y="1018"/>
                      <a:pt x="716" y="1026"/>
                      <a:pt x="721" y="1027"/>
                    </a:cubicBezTo>
                    <a:cubicBezTo>
                      <a:pt x="723" y="1046"/>
                      <a:pt x="746" y="1046"/>
                      <a:pt x="758" y="1059"/>
                    </a:cubicBezTo>
                    <a:cubicBezTo>
                      <a:pt x="755" y="1054"/>
                      <a:pt x="754" y="1049"/>
                      <a:pt x="752" y="1044"/>
                    </a:cubicBezTo>
                    <a:cubicBezTo>
                      <a:pt x="758" y="1048"/>
                      <a:pt x="764" y="1057"/>
                      <a:pt x="769" y="1059"/>
                    </a:cubicBezTo>
                    <a:cubicBezTo>
                      <a:pt x="768" y="1057"/>
                      <a:pt x="765" y="1056"/>
                      <a:pt x="766" y="1054"/>
                    </a:cubicBezTo>
                    <a:cubicBezTo>
                      <a:pt x="785" y="1066"/>
                      <a:pt x="799" y="1094"/>
                      <a:pt x="815" y="1098"/>
                    </a:cubicBezTo>
                    <a:cubicBezTo>
                      <a:pt x="804" y="1085"/>
                      <a:pt x="795" y="1074"/>
                      <a:pt x="789" y="1064"/>
                    </a:cubicBezTo>
                    <a:cubicBezTo>
                      <a:pt x="799" y="1068"/>
                      <a:pt x="818" y="1088"/>
                      <a:pt x="827" y="1095"/>
                    </a:cubicBezTo>
                    <a:cubicBezTo>
                      <a:pt x="826" y="1094"/>
                      <a:pt x="827" y="1093"/>
                      <a:pt x="827" y="1093"/>
                    </a:cubicBezTo>
                    <a:cubicBezTo>
                      <a:pt x="828" y="1093"/>
                      <a:pt x="828" y="1094"/>
                      <a:pt x="829" y="1095"/>
                    </a:cubicBezTo>
                    <a:cubicBezTo>
                      <a:pt x="837" y="1103"/>
                      <a:pt x="849" y="1110"/>
                      <a:pt x="854" y="1117"/>
                    </a:cubicBezTo>
                    <a:cubicBezTo>
                      <a:pt x="854" y="1117"/>
                      <a:pt x="855" y="1117"/>
                      <a:pt x="855" y="1117"/>
                    </a:cubicBezTo>
                    <a:cubicBezTo>
                      <a:pt x="857" y="1117"/>
                      <a:pt x="858" y="1120"/>
                      <a:pt x="860" y="1121"/>
                    </a:cubicBezTo>
                    <a:cubicBezTo>
                      <a:pt x="860" y="1118"/>
                      <a:pt x="852" y="1112"/>
                      <a:pt x="847" y="1106"/>
                    </a:cubicBezTo>
                    <a:cubicBezTo>
                      <a:pt x="840" y="1100"/>
                      <a:pt x="831" y="1094"/>
                      <a:pt x="832" y="1089"/>
                    </a:cubicBezTo>
                    <a:cubicBezTo>
                      <a:pt x="836" y="1092"/>
                      <a:pt x="844" y="1101"/>
                      <a:pt x="846" y="1101"/>
                    </a:cubicBezTo>
                    <a:cubicBezTo>
                      <a:pt x="846" y="1101"/>
                      <a:pt x="846" y="1101"/>
                      <a:pt x="846" y="1101"/>
                    </a:cubicBezTo>
                    <a:cubicBezTo>
                      <a:pt x="843" y="1097"/>
                      <a:pt x="839" y="1093"/>
                      <a:pt x="839" y="1090"/>
                    </a:cubicBezTo>
                    <a:cubicBezTo>
                      <a:pt x="841" y="1090"/>
                      <a:pt x="846" y="1095"/>
                      <a:pt x="847" y="1095"/>
                    </a:cubicBezTo>
                    <a:cubicBezTo>
                      <a:pt x="848" y="1095"/>
                      <a:pt x="848" y="1094"/>
                      <a:pt x="847" y="1092"/>
                    </a:cubicBezTo>
                    <a:cubicBezTo>
                      <a:pt x="850" y="1095"/>
                      <a:pt x="853" y="1098"/>
                      <a:pt x="856" y="1101"/>
                    </a:cubicBezTo>
                    <a:cubicBezTo>
                      <a:pt x="860" y="1096"/>
                      <a:pt x="848" y="1092"/>
                      <a:pt x="852" y="1088"/>
                    </a:cubicBezTo>
                    <a:cubicBezTo>
                      <a:pt x="855" y="1090"/>
                      <a:pt x="864" y="1099"/>
                      <a:pt x="866" y="1099"/>
                    </a:cubicBezTo>
                    <a:cubicBezTo>
                      <a:pt x="866" y="1099"/>
                      <a:pt x="866" y="1098"/>
                      <a:pt x="866" y="1098"/>
                    </a:cubicBezTo>
                    <a:cubicBezTo>
                      <a:pt x="858" y="1088"/>
                      <a:pt x="854" y="1080"/>
                      <a:pt x="853" y="1074"/>
                    </a:cubicBezTo>
                    <a:cubicBezTo>
                      <a:pt x="855" y="1077"/>
                      <a:pt x="857" y="1077"/>
                      <a:pt x="859" y="1077"/>
                    </a:cubicBezTo>
                    <a:cubicBezTo>
                      <a:pt x="860" y="1077"/>
                      <a:pt x="862" y="1076"/>
                      <a:pt x="865" y="1076"/>
                    </a:cubicBezTo>
                    <a:cubicBezTo>
                      <a:pt x="865" y="1076"/>
                      <a:pt x="865" y="1076"/>
                      <a:pt x="865" y="1076"/>
                    </a:cubicBezTo>
                    <a:cubicBezTo>
                      <a:pt x="866" y="1076"/>
                      <a:pt x="867" y="1077"/>
                      <a:pt x="868" y="1077"/>
                    </a:cubicBezTo>
                    <a:cubicBezTo>
                      <a:pt x="869" y="1077"/>
                      <a:pt x="870" y="1077"/>
                      <a:pt x="871" y="1077"/>
                    </a:cubicBezTo>
                    <a:cubicBezTo>
                      <a:pt x="871" y="1077"/>
                      <a:pt x="871" y="1077"/>
                      <a:pt x="871" y="1077"/>
                    </a:cubicBezTo>
                    <a:cubicBezTo>
                      <a:pt x="871" y="1077"/>
                      <a:pt x="871" y="1077"/>
                      <a:pt x="871" y="1077"/>
                    </a:cubicBezTo>
                    <a:cubicBezTo>
                      <a:pt x="870" y="1077"/>
                      <a:pt x="869" y="1074"/>
                      <a:pt x="871" y="1074"/>
                    </a:cubicBezTo>
                    <a:cubicBezTo>
                      <a:pt x="871" y="1074"/>
                      <a:pt x="871" y="1074"/>
                      <a:pt x="871" y="1074"/>
                    </a:cubicBezTo>
                    <a:cubicBezTo>
                      <a:pt x="871" y="1074"/>
                      <a:pt x="872" y="1074"/>
                      <a:pt x="872" y="1075"/>
                    </a:cubicBezTo>
                    <a:cubicBezTo>
                      <a:pt x="873" y="1075"/>
                      <a:pt x="874" y="1076"/>
                      <a:pt x="874" y="1076"/>
                    </a:cubicBezTo>
                    <a:cubicBezTo>
                      <a:pt x="874" y="1076"/>
                      <a:pt x="875" y="1076"/>
                      <a:pt x="875" y="1075"/>
                    </a:cubicBezTo>
                    <a:cubicBezTo>
                      <a:pt x="875" y="1071"/>
                      <a:pt x="869" y="1067"/>
                      <a:pt x="872" y="1063"/>
                    </a:cubicBezTo>
                    <a:cubicBezTo>
                      <a:pt x="875" y="1066"/>
                      <a:pt x="879" y="1072"/>
                      <a:pt x="883" y="1072"/>
                    </a:cubicBezTo>
                    <a:cubicBezTo>
                      <a:pt x="883" y="1072"/>
                      <a:pt x="883" y="1072"/>
                      <a:pt x="884" y="1071"/>
                    </a:cubicBezTo>
                    <a:cubicBezTo>
                      <a:pt x="881" y="1060"/>
                      <a:pt x="872" y="1050"/>
                      <a:pt x="866" y="1039"/>
                    </a:cubicBezTo>
                    <a:cubicBezTo>
                      <a:pt x="868" y="1040"/>
                      <a:pt x="871" y="1041"/>
                      <a:pt x="873" y="1042"/>
                    </a:cubicBezTo>
                    <a:cubicBezTo>
                      <a:pt x="875" y="1044"/>
                      <a:pt x="877" y="1047"/>
                      <a:pt x="879" y="1047"/>
                    </a:cubicBezTo>
                    <a:cubicBezTo>
                      <a:pt x="880" y="1047"/>
                      <a:pt x="881" y="1046"/>
                      <a:pt x="882" y="1046"/>
                    </a:cubicBezTo>
                    <a:cubicBezTo>
                      <a:pt x="883" y="1044"/>
                      <a:pt x="878" y="1035"/>
                      <a:pt x="878" y="1031"/>
                    </a:cubicBezTo>
                    <a:cubicBezTo>
                      <a:pt x="881" y="1033"/>
                      <a:pt x="884" y="1039"/>
                      <a:pt x="887" y="1039"/>
                    </a:cubicBezTo>
                    <a:cubicBezTo>
                      <a:pt x="888" y="1039"/>
                      <a:pt x="888" y="1039"/>
                      <a:pt x="888" y="1039"/>
                    </a:cubicBezTo>
                    <a:cubicBezTo>
                      <a:pt x="884" y="1031"/>
                      <a:pt x="874" y="1024"/>
                      <a:pt x="867" y="1021"/>
                    </a:cubicBezTo>
                    <a:cubicBezTo>
                      <a:pt x="868" y="1020"/>
                      <a:pt x="869" y="1020"/>
                      <a:pt x="870" y="1020"/>
                    </a:cubicBezTo>
                    <a:cubicBezTo>
                      <a:pt x="871" y="1021"/>
                      <a:pt x="872" y="1021"/>
                      <a:pt x="873" y="1021"/>
                    </a:cubicBezTo>
                    <a:cubicBezTo>
                      <a:pt x="871" y="1021"/>
                      <a:pt x="874" y="1019"/>
                      <a:pt x="876" y="1019"/>
                    </a:cubicBezTo>
                    <a:cubicBezTo>
                      <a:pt x="876" y="1019"/>
                      <a:pt x="876" y="1019"/>
                      <a:pt x="876" y="1019"/>
                    </a:cubicBezTo>
                    <a:cubicBezTo>
                      <a:pt x="875" y="1015"/>
                      <a:pt x="870" y="1013"/>
                      <a:pt x="869" y="1008"/>
                    </a:cubicBezTo>
                    <a:cubicBezTo>
                      <a:pt x="865" y="1006"/>
                      <a:pt x="862" y="1005"/>
                      <a:pt x="859" y="1002"/>
                    </a:cubicBezTo>
                    <a:cubicBezTo>
                      <a:pt x="857" y="999"/>
                      <a:pt x="854" y="996"/>
                      <a:pt x="852" y="992"/>
                    </a:cubicBezTo>
                    <a:cubicBezTo>
                      <a:pt x="851" y="989"/>
                      <a:pt x="851" y="986"/>
                      <a:pt x="851" y="983"/>
                    </a:cubicBezTo>
                    <a:cubicBezTo>
                      <a:pt x="860" y="992"/>
                      <a:pt x="870" y="996"/>
                      <a:pt x="874" y="1005"/>
                    </a:cubicBezTo>
                    <a:cubicBezTo>
                      <a:pt x="873" y="1004"/>
                      <a:pt x="872" y="1003"/>
                      <a:pt x="871" y="1003"/>
                    </a:cubicBezTo>
                    <a:cubicBezTo>
                      <a:pt x="870" y="1003"/>
                      <a:pt x="870" y="1004"/>
                      <a:pt x="869" y="1004"/>
                    </a:cubicBezTo>
                    <a:cubicBezTo>
                      <a:pt x="875" y="1011"/>
                      <a:pt x="881" y="1013"/>
                      <a:pt x="885" y="1016"/>
                    </a:cubicBezTo>
                    <a:cubicBezTo>
                      <a:pt x="891" y="1020"/>
                      <a:pt x="897" y="1027"/>
                      <a:pt x="903" y="1027"/>
                    </a:cubicBezTo>
                    <a:cubicBezTo>
                      <a:pt x="904" y="1027"/>
                      <a:pt x="905" y="1027"/>
                      <a:pt x="906" y="1026"/>
                    </a:cubicBezTo>
                    <a:cubicBezTo>
                      <a:pt x="900" y="1021"/>
                      <a:pt x="892" y="1017"/>
                      <a:pt x="892" y="1009"/>
                    </a:cubicBezTo>
                    <a:cubicBezTo>
                      <a:pt x="895" y="1013"/>
                      <a:pt x="899" y="1014"/>
                      <a:pt x="901" y="1014"/>
                    </a:cubicBezTo>
                    <a:cubicBezTo>
                      <a:pt x="904" y="1014"/>
                      <a:pt x="907" y="1012"/>
                      <a:pt x="910" y="1011"/>
                    </a:cubicBezTo>
                    <a:cubicBezTo>
                      <a:pt x="912" y="1013"/>
                      <a:pt x="915" y="1016"/>
                      <a:pt x="917" y="1016"/>
                    </a:cubicBezTo>
                    <a:cubicBezTo>
                      <a:pt x="917" y="1016"/>
                      <a:pt x="918" y="1016"/>
                      <a:pt x="918" y="1015"/>
                    </a:cubicBezTo>
                    <a:cubicBezTo>
                      <a:pt x="909" y="1008"/>
                      <a:pt x="910" y="1002"/>
                      <a:pt x="910" y="1000"/>
                    </a:cubicBezTo>
                    <a:cubicBezTo>
                      <a:pt x="902" y="990"/>
                      <a:pt x="894" y="989"/>
                      <a:pt x="888" y="979"/>
                    </a:cubicBezTo>
                    <a:cubicBezTo>
                      <a:pt x="892" y="980"/>
                      <a:pt x="895" y="981"/>
                      <a:pt x="898" y="981"/>
                    </a:cubicBezTo>
                    <a:cubicBezTo>
                      <a:pt x="901" y="981"/>
                      <a:pt x="904" y="980"/>
                      <a:pt x="907" y="978"/>
                    </a:cubicBezTo>
                    <a:cubicBezTo>
                      <a:pt x="912" y="986"/>
                      <a:pt x="917" y="984"/>
                      <a:pt x="916" y="989"/>
                    </a:cubicBezTo>
                    <a:cubicBezTo>
                      <a:pt x="925" y="992"/>
                      <a:pt x="935" y="1005"/>
                      <a:pt x="944" y="1007"/>
                    </a:cubicBezTo>
                    <a:cubicBezTo>
                      <a:pt x="933" y="996"/>
                      <a:pt x="916" y="989"/>
                      <a:pt x="915" y="975"/>
                    </a:cubicBezTo>
                    <a:cubicBezTo>
                      <a:pt x="911" y="972"/>
                      <a:pt x="909" y="968"/>
                      <a:pt x="905" y="965"/>
                    </a:cubicBezTo>
                    <a:cubicBezTo>
                      <a:pt x="904" y="965"/>
                      <a:pt x="903" y="965"/>
                      <a:pt x="902" y="965"/>
                    </a:cubicBezTo>
                    <a:cubicBezTo>
                      <a:pt x="901" y="965"/>
                      <a:pt x="901" y="965"/>
                      <a:pt x="900" y="965"/>
                    </a:cubicBezTo>
                    <a:cubicBezTo>
                      <a:pt x="900" y="965"/>
                      <a:pt x="899" y="965"/>
                      <a:pt x="899" y="965"/>
                    </a:cubicBezTo>
                    <a:cubicBezTo>
                      <a:pt x="898" y="965"/>
                      <a:pt x="897" y="965"/>
                      <a:pt x="896" y="965"/>
                    </a:cubicBezTo>
                    <a:cubicBezTo>
                      <a:pt x="893" y="963"/>
                      <a:pt x="891" y="962"/>
                      <a:pt x="888" y="960"/>
                    </a:cubicBezTo>
                    <a:cubicBezTo>
                      <a:pt x="886" y="958"/>
                      <a:pt x="885" y="956"/>
                      <a:pt x="883" y="956"/>
                    </a:cubicBezTo>
                    <a:cubicBezTo>
                      <a:pt x="883" y="956"/>
                      <a:pt x="883" y="956"/>
                      <a:pt x="883" y="956"/>
                    </a:cubicBezTo>
                    <a:cubicBezTo>
                      <a:pt x="879" y="953"/>
                      <a:pt x="875" y="950"/>
                      <a:pt x="870" y="947"/>
                    </a:cubicBezTo>
                    <a:cubicBezTo>
                      <a:pt x="872" y="950"/>
                      <a:pt x="876" y="952"/>
                      <a:pt x="876" y="954"/>
                    </a:cubicBezTo>
                    <a:cubicBezTo>
                      <a:pt x="875" y="955"/>
                      <a:pt x="873" y="955"/>
                      <a:pt x="872" y="955"/>
                    </a:cubicBezTo>
                    <a:cubicBezTo>
                      <a:pt x="868" y="955"/>
                      <a:pt x="865" y="953"/>
                      <a:pt x="861" y="952"/>
                    </a:cubicBezTo>
                    <a:cubicBezTo>
                      <a:pt x="862" y="954"/>
                      <a:pt x="865" y="955"/>
                      <a:pt x="864" y="957"/>
                    </a:cubicBezTo>
                    <a:cubicBezTo>
                      <a:pt x="863" y="955"/>
                      <a:pt x="861" y="954"/>
                      <a:pt x="860" y="954"/>
                    </a:cubicBezTo>
                    <a:cubicBezTo>
                      <a:pt x="859" y="954"/>
                      <a:pt x="859" y="955"/>
                      <a:pt x="858" y="955"/>
                    </a:cubicBezTo>
                    <a:cubicBezTo>
                      <a:pt x="858" y="959"/>
                      <a:pt x="862" y="956"/>
                      <a:pt x="860" y="959"/>
                    </a:cubicBezTo>
                    <a:cubicBezTo>
                      <a:pt x="850" y="953"/>
                      <a:pt x="846" y="944"/>
                      <a:pt x="843" y="935"/>
                    </a:cubicBezTo>
                    <a:cubicBezTo>
                      <a:pt x="844" y="935"/>
                      <a:pt x="844" y="935"/>
                      <a:pt x="845" y="935"/>
                    </a:cubicBezTo>
                    <a:cubicBezTo>
                      <a:pt x="845" y="935"/>
                      <a:pt x="846" y="935"/>
                      <a:pt x="847" y="935"/>
                    </a:cubicBezTo>
                    <a:cubicBezTo>
                      <a:pt x="841" y="933"/>
                      <a:pt x="836" y="925"/>
                      <a:pt x="836" y="920"/>
                    </a:cubicBezTo>
                    <a:cubicBezTo>
                      <a:pt x="838" y="923"/>
                      <a:pt x="839" y="921"/>
                      <a:pt x="839" y="924"/>
                    </a:cubicBezTo>
                    <a:cubicBezTo>
                      <a:pt x="843" y="921"/>
                      <a:pt x="834" y="917"/>
                      <a:pt x="838" y="914"/>
                    </a:cubicBezTo>
                    <a:cubicBezTo>
                      <a:pt x="842" y="916"/>
                      <a:pt x="842" y="921"/>
                      <a:pt x="845" y="921"/>
                    </a:cubicBezTo>
                    <a:cubicBezTo>
                      <a:pt x="845" y="921"/>
                      <a:pt x="846" y="921"/>
                      <a:pt x="847" y="920"/>
                    </a:cubicBezTo>
                    <a:cubicBezTo>
                      <a:pt x="844" y="918"/>
                      <a:pt x="843" y="916"/>
                      <a:pt x="842" y="914"/>
                    </a:cubicBezTo>
                    <a:cubicBezTo>
                      <a:pt x="848" y="918"/>
                      <a:pt x="851" y="924"/>
                      <a:pt x="858" y="924"/>
                    </a:cubicBezTo>
                    <a:cubicBezTo>
                      <a:pt x="858" y="924"/>
                      <a:pt x="858" y="924"/>
                      <a:pt x="859" y="924"/>
                    </a:cubicBezTo>
                    <a:cubicBezTo>
                      <a:pt x="853" y="919"/>
                      <a:pt x="848" y="914"/>
                      <a:pt x="842" y="913"/>
                    </a:cubicBezTo>
                    <a:cubicBezTo>
                      <a:pt x="843" y="912"/>
                      <a:pt x="843" y="911"/>
                      <a:pt x="846" y="910"/>
                    </a:cubicBezTo>
                    <a:cubicBezTo>
                      <a:pt x="843" y="906"/>
                      <a:pt x="835" y="903"/>
                      <a:pt x="838" y="899"/>
                    </a:cubicBezTo>
                    <a:cubicBezTo>
                      <a:pt x="845" y="906"/>
                      <a:pt x="853" y="911"/>
                      <a:pt x="862" y="915"/>
                    </a:cubicBezTo>
                    <a:cubicBezTo>
                      <a:pt x="865" y="920"/>
                      <a:pt x="858" y="920"/>
                      <a:pt x="862" y="925"/>
                    </a:cubicBezTo>
                    <a:cubicBezTo>
                      <a:pt x="863" y="925"/>
                      <a:pt x="863" y="924"/>
                      <a:pt x="864" y="924"/>
                    </a:cubicBezTo>
                    <a:cubicBezTo>
                      <a:pt x="874" y="924"/>
                      <a:pt x="882" y="939"/>
                      <a:pt x="892" y="944"/>
                    </a:cubicBezTo>
                    <a:cubicBezTo>
                      <a:pt x="892" y="944"/>
                      <a:pt x="892" y="943"/>
                      <a:pt x="892" y="943"/>
                    </a:cubicBezTo>
                    <a:cubicBezTo>
                      <a:pt x="893" y="943"/>
                      <a:pt x="893" y="943"/>
                      <a:pt x="893" y="943"/>
                    </a:cubicBezTo>
                    <a:cubicBezTo>
                      <a:pt x="894" y="941"/>
                      <a:pt x="893" y="939"/>
                      <a:pt x="892" y="938"/>
                    </a:cubicBezTo>
                    <a:cubicBezTo>
                      <a:pt x="898" y="943"/>
                      <a:pt x="904" y="947"/>
                      <a:pt x="910" y="949"/>
                    </a:cubicBezTo>
                    <a:cubicBezTo>
                      <a:pt x="903" y="943"/>
                      <a:pt x="895" y="936"/>
                      <a:pt x="888" y="932"/>
                    </a:cubicBezTo>
                    <a:cubicBezTo>
                      <a:pt x="888" y="932"/>
                      <a:pt x="889" y="931"/>
                      <a:pt x="889" y="931"/>
                    </a:cubicBezTo>
                    <a:cubicBezTo>
                      <a:pt x="890" y="931"/>
                      <a:pt x="891" y="932"/>
                      <a:pt x="891" y="932"/>
                    </a:cubicBezTo>
                    <a:cubicBezTo>
                      <a:pt x="892" y="933"/>
                      <a:pt x="893" y="933"/>
                      <a:pt x="893" y="933"/>
                    </a:cubicBezTo>
                    <a:cubicBezTo>
                      <a:pt x="894" y="933"/>
                      <a:pt x="894" y="933"/>
                      <a:pt x="895" y="932"/>
                    </a:cubicBezTo>
                    <a:cubicBezTo>
                      <a:pt x="890" y="927"/>
                      <a:pt x="884" y="921"/>
                      <a:pt x="879" y="920"/>
                    </a:cubicBezTo>
                    <a:cubicBezTo>
                      <a:pt x="880" y="919"/>
                      <a:pt x="882" y="919"/>
                      <a:pt x="883" y="918"/>
                    </a:cubicBezTo>
                    <a:cubicBezTo>
                      <a:pt x="879" y="915"/>
                      <a:pt x="870" y="911"/>
                      <a:pt x="874" y="905"/>
                    </a:cubicBezTo>
                    <a:cubicBezTo>
                      <a:pt x="869" y="902"/>
                      <a:pt x="864" y="895"/>
                      <a:pt x="859" y="894"/>
                    </a:cubicBezTo>
                    <a:cubicBezTo>
                      <a:pt x="863" y="897"/>
                      <a:pt x="864" y="901"/>
                      <a:pt x="859" y="901"/>
                    </a:cubicBezTo>
                    <a:cubicBezTo>
                      <a:pt x="861" y="902"/>
                      <a:pt x="863" y="905"/>
                      <a:pt x="864" y="905"/>
                    </a:cubicBezTo>
                    <a:cubicBezTo>
                      <a:pt x="864" y="905"/>
                      <a:pt x="865" y="905"/>
                      <a:pt x="865" y="905"/>
                    </a:cubicBezTo>
                    <a:cubicBezTo>
                      <a:pt x="863" y="904"/>
                      <a:pt x="863" y="899"/>
                      <a:pt x="864" y="899"/>
                    </a:cubicBezTo>
                    <a:cubicBezTo>
                      <a:pt x="864" y="899"/>
                      <a:pt x="865" y="899"/>
                      <a:pt x="865" y="899"/>
                    </a:cubicBezTo>
                    <a:cubicBezTo>
                      <a:pt x="866" y="901"/>
                      <a:pt x="872" y="904"/>
                      <a:pt x="870" y="906"/>
                    </a:cubicBezTo>
                    <a:cubicBezTo>
                      <a:pt x="868" y="907"/>
                      <a:pt x="867" y="906"/>
                      <a:pt x="866" y="908"/>
                    </a:cubicBezTo>
                    <a:cubicBezTo>
                      <a:pt x="871" y="911"/>
                      <a:pt x="876" y="915"/>
                      <a:pt x="875" y="922"/>
                    </a:cubicBezTo>
                    <a:cubicBezTo>
                      <a:pt x="875" y="922"/>
                      <a:pt x="875" y="922"/>
                      <a:pt x="874" y="921"/>
                    </a:cubicBezTo>
                    <a:cubicBezTo>
                      <a:pt x="873" y="920"/>
                      <a:pt x="871" y="919"/>
                      <a:pt x="870" y="917"/>
                    </a:cubicBezTo>
                    <a:cubicBezTo>
                      <a:pt x="871" y="916"/>
                      <a:pt x="871" y="914"/>
                      <a:pt x="870" y="914"/>
                    </a:cubicBezTo>
                    <a:cubicBezTo>
                      <a:pt x="870" y="914"/>
                      <a:pt x="869" y="914"/>
                      <a:pt x="869" y="914"/>
                    </a:cubicBezTo>
                    <a:cubicBezTo>
                      <a:pt x="869" y="915"/>
                      <a:pt x="869" y="916"/>
                      <a:pt x="869" y="916"/>
                    </a:cubicBezTo>
                    <a:cubicBezTo>
                      <a:pt x="857" y="905"/>
                      <a:pt x="846" y="894"/>
                      <a:pt x="839" y="885"/>
                    </a:cubicBezTo>
                    <a:cubicBezTo>
                      <a:pt x="836" y="882"/>
                      <a:pt x="833" y="878"/>
                      <a:pt x="830" y="875"/>
                    </a:cubicBezTo>
                    <a:cubicBezTo>
                      <a:pt x="828" y="873"/>
                      <a:pt x="826" y="870"/>
                      <a:pt x="825" y="868"/>
                    </a:cubicBezTo>
                    <a:cubicBezTo>
                      <a:pt x="824" y="868"/>
                      <a:pt x="824" y="869"/>
                      <a:pt x="823" y="869"/>
                    </a:cubicBezTo>
                    <a:cubicBezTo>
                      <a:pt x="821" y="867"/>
                      <a:pt x="819" y="865"/>
                      <a:pt x="817" y="863"/>
                    </a:cubicBezTo>
                    <a:cubicBezTo>
                      <a:pt x="816" y="862"/>
                      <a:pt x="816" y="862"/>
                      <a:pt x="816" y="861"/>
                    </a:cubicBezTo>
                    <a:cubicBezTo>
                      <a:pt x="816" y="861"/>
                      <a:pt x="817" y="861"/>
                      <a:pt x="817" y="861"/>
                    </a:cubicBezTo>
                    <a:cubicBezTo>
                      <a:pt x="818" y="861"/>
                      <a:pt x="819" y="862"/>
                      <a:pt x="819" y="864"/>
                    </a:cubicBezTo>
                    <a:cubicBezTo>
                      <a:pt x="820" y="865"/>
                      <a:pt x="820" y="866"/>
                      <a:pt x="822" y="866"/>
                    </a:cubicBezTo>
                    <a:cubicBezTo>
                      <a:pt x="822" y="866"/>
                      <a:pt x="822" y="866"/>
                      <a:pt x="823" y="866"/>
                    </a:cubicBezTo>
                    <a:cubicBezTo>
                      <a:pt x="822" y="862"/>
                      <a:pt x="817" y="862"/>
                      <a:pt x="817" y="857"/>
                    </a:cubicBezTo>
                    <a:cubicBezTo>
                      <a:pt x="819" y="858"/>
                      <a:pt x="821" y="862"/>
                      <a:pt x="823" y="862"/>
                    </a:cubicBezTo>
                    <a:cubicBezTo>
                      <a:pt x="823" y="862"/>
                      <a:pt x="823" y="862"/>
                      <a:pt x="824" y="861"/>
                    </a:cubicBezTo>
                    <a:cubicBezTo>
                      <a:pt x="821" y="859"/>
                      <a:pt x="821" y="858"/>
                      <a:pt x="824" y="858"/>
                    </a:cubicBezTo>
                    <a:cubicBezTo>
                      <a:pt x="817" y="854"/>
                      <a:pt x="811" y="851"/>
                      <a:pt x="805" y="849"/>
                    </a:cubicBezTo>
                    <a:cubicBezTo>
                      <a:pt x="811" y="853"/>
                      <a:pt x="814" y="857"/>
                      <a:pt x="815" y="862"/>
                    </a:cubicBezTo>
                    <a:cubicBezTo>
                      <a:pt x="801" y="851"/>
                      <a:pt x="788" y="841"/>
                      <a:pt x="778" y="828"/>
                    </a:cubicBezTo>
                    <a:cubicBezTo>
                      <a:pt x="777" y="828"/>
                      <a:pt x="776" y="828"/>
                      <a:pt x="775" y="828"/>
                    </a:cubicBezTo>
                    <a:cubicBezTo>
                      <a:pt x="770" y="828"/>
                      <a:pt x="765" y="825"/>
                      <a:pt x="764" y="820"/>
                    </a:cubicBezTo>
                    <a:cubicBezTo>
                      <a:pt x="765" y="819"/>
                      <a:pt x="766" y="819"/>
                      <a:pt x="767" y="819"/>
                    </a:cubicBezTo>
                    <a:cubicBezTo>
                      <a:pt x="776" y="819"/>
                      <a:pt x="785" y="835"/>
                      <a:pt x="793" y="836"/>
                    </a:cubicBezTo>
                    <a:cubicBezTo>
                      <a:pt x="783" y="823"/>
                      <a:pt x="770" y="810"/>
                      <a:pt x="757" y="797"/>
                    </a:cubicBezTo>
                    <a:cubicBezTo>
                      <a:pt x="760" y="800"/>
                      <a:pt x="764" y="801"/>
                      <a:pt x="767" y="801"/>
                    </a:cubicBezTo>
                    <a:cubicBezTo>
                      <a:pt x="768" y="801"/>
                      <a:pt x="769" y="801"/>
                      <a:pt x="769" y="801"/>
                    </a:cubicBezTo>
                    <a:cubicBezTo>
                      <a:pt x="771" y="803"/>
                      <a:pt x="767" y="805"/>
                      <a:pt x="770" y="807"/>
                    </a:cubicBezTo>
                    <a:cubicBezTo>
                      <a:pt x="786" y="817"/>
                      <a:pt x="801" y="833"/>
                      <a:pt x="813" y="844"/>
                    </a:cubicBezTo>
                    <a:cubicBezTo>
                      <a:pt x="811" y="841"/>
                      <a:pt x="809" y="839"/>
                      <a:pt x="810" y="836"/>
                    </a:cubicBezTo>
                    <a:cubicBezTo>
                      <a:pt x="811" y="837"/>
                      <a:pt x="812" y="839"/>
                      <a:pt x="814" y="839"/>
                    </a:cubicBezTo>
                    <a:cubicBezTo>
                      <a:pt x="814" y="839"/>
                      <a:pt x="814" y="839"/>
                      <a:pt x="814" y="839"/>
                    </a:cubicBezTo>
                    <a:cubicBezTo>
                      <a:pt x="816" y="841"/>
                      <a:pt x="817" y="842"/>
                      <a:pt x="819" y="844"/>
                    </a:cubicBezTo>
                    <a:cubicBezTo>
                      <a:pt x="819" y="844"/>
                      <a:pt x="819" y="844"/>
                      <a:pt x="819" y="844"/>
                    </a:cubicBezTo>
                    <a:cubicBezTo>
                      <a:pt x="818" y="845"/>
                      <a:pt x="816" y="844"/>
                      <a:pt x="815" y="846"/>
                    </a:cubicBezTo>
                    <a:cubicBezTo>
                      <a:pt x="815" y="846"/>
                      <a:pt x="816" y="846"/>
                      <a:pt x="816" y="846"/>
                    </a:cubicBezTo>
                    <a:cubicBezTo>
                      <a:pt x="815" y="847"/>
                      <a:pt x="815" y="847"/>
                      <a:pt x="815" y="847"/>
                    </a:cubicBezTo>
                    <a:cubicBezTo>
                      <a:pt x="817" y="850"/>
                      <a:pt x="819" y="851"/>
                      <a:pt x="821" y="851"/>
                    </a:cubicBezTo>
                    <a:cubicBezTo>
                      <a:pt x="823" y="853"/>
                      <a:pt x="824" y="854"/>
                      <a:pt x="826" y="856"/>
                    </a:cubicBezTo>
                    <a:cubicBezTo>
                      <a:pt x="825" y="857"/>
                      <a:pt x="825" y="857"/>
                      <a:pt x="825" y="858"/>
                    </a:cubicBezTo>
                    <a:cubicBezTo>
                      <a:pt x="829" y="863"/>
                      <a:pt x="834" y="862"/>
                      <a:pt x="839" y="864"/>
                    </a:cubicBezTo>
                    <a:cubicBezTo>
                      <a:pt x="835" y="862"/>
                      <a:pt x="832" y="857"/>
                      <a:pt x="829" y="855"/>
                    </a:cubicBezTo>
                    <a:cubicBezTo>
                      <a:pt x="829" y="854"/>
                      <a:pt x="829" y="854"/>
                      <a:pt x="829" y="854"/>
                    </a:cubicBezTo>
                    <a:cubicBezTo>
                      <a:pt x="834" y="856"/>
                      <a:pt x="842" y="866"/>
                      <a:pt x="850" y="868"/>
                    </a:cubicBezTo>
                    <a:cubicBezTo>
                      <a:pt x="844" y="869"/>
                      <a:pt x="852" y="874"/>
                      <a:pt x="852" y="877"/>
                    </a:cubicBezTo>
                    <a:cubicBezTo>
                      <a:pt x="852" y="876"/>
                      <a:pt x="853" y="876"/>
                      <a:pt x="854" y="876"/>
                    </a:cubicBezTo>
                    <a:cubicBezTo>
                      <a:pt x="856" y="876"/>
                      <a:pt x="858" y="878"/>
                      <a:pt x="859" y="879"/>
                    </a:cubicBezTo>
                    <a:cubicBezTo>
                      <a:pt x="861" y="881"/>
                      <a:pt x="863" y="882"/>
                      <a:pt x="864" y="882"/>
                    </a:cubicBezTo>
                    <a:cubicBezTo>
                      <a:pt x="865" y="882"/>
                      <a:pt x="865" y="882"/>
                      <a:pt x="866" y="880"/>
                    </a:cubicBezTo>
                    <a:cubicBezTo>
                      <a:pt x="866" y="877"/>
                      <a:pt x="858" y="878"/>
                      <a:pt x="861" y="872"/>
                    </a:cubicBezTo>
                    <a:cubicBezTo>
                      <a:pt x="866" y="874"/>
                      <a:pt x="877" y="883"/>
                      <a:pt x="876" y="888"/>
                    </a:cubicBezTo>
                    <a:cubicBezTo>
                      <a:pt x="875" y="887"/>
                      <a:pt x="874" y="887"/>
                      <a:pt x="874" y="887"/>
                    </a:cubicBezTo>
                    <a:cubicBezTo>
                      <a:pt x="873" y="887"/>
                      <a:pt x="873" y="888"/>
                      <a:pt x="872" y="889"/>
                    </a:cubicBezTo>
                    <a:cubicBezTo>
                      <a:pt x="872" y="890"/>
                      <a:pt x="871" y="890"/>
                      <a:pt x="870" y="890"/>
                    </a:cubicBezTo>
                    <a:cubicBezTo>
                      <a:pt x="869" y="890"/>
                      <a:pt x="869" y="890"/>
                      <a:pt x="868" y="890"/>
                    </a:cubicBezTo>
                    <a:cubicBezTo>
                      <a:pt x="879" y="898"/>
                      <a:pt x="893" y="907"/>
                      <a:pt x="900" y="917"/>
                    </a:cubicBezTo>
                    <a:cubicBezTo>
                      <a:pt x="901" y="917"/>
                      <a:pt x="901" y="917"/>
                      <a:pt x="901" y="917"/>
                    </a:cubicBezTo>
                    <a:cubicBezTo>
                      <a:pt x="902" y="917"/>
                      <a:pt x="902" y="917"/>
                      <a:pt x="902" y="916"/>
                    </a:cubicBezTo>
                    <a:cubicBezTo>
                      <a:pt x="903" y="916"/>
                      <a:pt x="903" y="915"/>
                      <a:pt x="903" y="915"/>
                    </a:cubicBezTo>
                    <a:cubicBezTo>
                      <a:pt x="903" y="915"/>
                      <a:pt x="904" y="915"/>
                      <a:pt x="904" y="915"/>
                    </a:cubicBezTo>
                    <a:cubicBezTo>
                      <a:pt x="904" y="920"/>
                      <a:pt x="910" y="925"/>
                      <a:pt x="914" y="927"/>
                    </a:cubicBezTo>
                    <a:cubicBezTo>
                      <a:pt x="916" y="924"/>
                      <a:pt x="908" y="926"/>
                      <a:pt x="912" y="922"/>
                    </a:cubicBezTo>
                    <a:cubicBezTo>
                      <a:pt x="932" y="937"/>
                      <a:pt x="943" y="951"/>
                      <a:pt x="961" y="965"/>
                    </a:cubicBezTo>
                    <a:cubicBezTo>
                      <a:pt x="961" y="963"/>
                      <a:pt x="958" y="962"/>
                      <a:pt x="961" y="960"/>
                    </a:cubicBezTo>
                    <a:cubicBezTo>
                      <a:pt x="968" y="969"/>
                      <a:pt x="968" y="969"/>
                      <a:pt x="977" y="973"/>
                    </a:cubicBezTo>
                    <a:cubicBezTo>
                      <a:pt x="973" y="975"/>
                      <a:pt x="979" y="977"/>
                      <a:pt x="975" y="979"/>
                    </a:cubicBezTo>
                    <a:cubicBezTo>
                      <a:pt x="975" y="979"/>
                      <a:pt x="975" y="979"/>
                      <a:pt x="975" y="979"/>
                    </a:cubicBezTo>
                    <a:cubicBezTo>
                      <a:pt x="978" y="979"/>
                      <a:pt x="980" y="981"/>
                      <a:pt x="982" y="982"/>
                    </a:cubicBezTo>
                    <a:cubicBezTo>
                      <a:pt x="984" y="984"/>
                      <a:pt x="986" y="986"/>
                      <a:pt x="988" y="986"/>
                    </a:cubicBezTo>
                    <a:cubicBezTo>
                      <a:pt x="989" y="986"/>
                      <a:pt x="990" y="986"/>
                      <a:pt x="991" y="985"/>
                    </a:cubicBezTo>
                    <a:cubicBezTo>
                      <a:pt x="989" y="980"/>
                      <a:pt x="978" y="974"/>
                      <a:pt x="983" y="973"/>
                    </a:cubicBezTo>
                    <a:cubicBezTo>
                      <a:pt x="982" y="973"/>
                      <a:pt x="982" y="972"/>
                      <a:pt x="981" y="972"/>
                    </a:cubicBezTo>
                    <a:cubicBezTo>
                      <a:pt x="981" y="972"/>
                      <a:pt x="981" y="972"/>
                      <a:pt x="981" y="972"/>
                    </a:cubicBezTo>
                    <a:cubicBezTo>
                      <a:pt x="980" y="972"/>
                      <a:pt x="979" y="973"/>
                      <a:pt x="979" y="973"/>
                    </a:cubicBezTo>
                    <a:cubicBezTo>
                      <a:pt x="978" y="973"/>
                      <a:pt x="978" y="973"/>
                      <a:pt x="978" y="972"/>
                    </a:cubicBezTo>
                    <a:cubicBezTo>
                      <a:pt x="980" y="967"/>
                      <a:pt x="972" y="968"/>
                      <a:pt x="972" y="963"/>
                    </a:cubicBezTo>
                    <a:cubicBezTo>
                      <a:pt x="973" y="964"/>
                      <a:pt x="974" y="965"/>
                      <a:pt x="975" y="966"/>
                    </a:cubicBezTo>
                    <a:cubicBezTo>
                      <a:pt x="966" y="956"/>
                      <a:pt x="957" y="947"/>
                      <a:pt x="948" y="937"/>
                    </a:cubicBezTo>
                    <a:cubicBezTo>
                      <a:pt x="945" y="934"/>
                      <a:pt x="941" y="930"/>
                      <a:pt x="938" y="927"/>
                    </a:cubicBezTo>
                    <a:cubicBezTo>
                      <a:pt x="927" y="916"/>
                      <a:pt x="917" y="905"/>
                      <a:pt x="906" y="895"/>
                    </a:cubicBezTo>
                    <a:cubicBezTo>
                      <a:pt x="905" y="894"/>
                      <a:pt x="904" y="892"/>
                      <a:pt x="902" y="891"/>
                    </a:cubicBezTo>
                    <a:cubicBezTo>
                      <a:pt x="897" y="886"/>
                      <a:pt x="891" y="880"/>
                      <a:pt x="886" y="875"/>
                    </a:cubicBezTo>
                    <a:cubicBezTo>
                      <a:pt x="881" y="871"/>
                      <a:pt x="875" y="866"/>
                      <a:pt x="871" y="861"/>
                    </a:cubicBezTo>
                    <a:cubicBezTo>
                      <a:pt x="871" y="862"/>
                      <a:pt x="872" y="862"/>
                      <a:pt x="872" y="862"/>
                    </a:cubicBezTo>
                    <a:cubicBezTo>
                      <a:pt x="871" y="860"/>
                      <a:pt x="869" y="859"/>
                      <a:pt x="868" y="857"/>
                    </a:cubicBezTo>
                    <a:cubicBezTo>
                      <a:pt x="868" y="858"/>
                      <a:pt x="867" y="858"/>
                      <a:pt x="867" y="858"/>
                    </a:cubicBezTo>
                    <a:cubicBezTo>
                      <a:pt x="866" y="857"/>
                      <a:pt x="866" y="857"/>
                      <a:pt x="865" y="856"/>
                    </a:cubicBezTo>
                    <a:cubicBezTo>
                      <a:pt x="865" y="856"/>
                      <a:pt x="866" y="856"/>
                      <a:pt x="866" y="855"/>
                    </a:cubicBezTo>
                    <a:cubicBezTo>
                      <a:pt x="859" y="849"/>
                      <a:pt x="853" y="843"/>
                      <a:pt x="846" y="837"/>
                    </a:cubicBezTo>
                    <a:cubicBezTo>
                      <a:pt x="844" y="837"/>
                      <a:pt x="841" y="837"/>
                      <a:pt x="839" y="836"/>
                    </a:cubicBezTo>
                    <a:cubicBezTo>
                      <a:pt x="839" y="836"/>
                      <a:pt x="839" y="836"/>
                      <a:pt x="839" y="836"/>
                    </a:cubicBezTo>
                    <a:cubicBezTo>
                      <a:pt x="838" y="834"/>
                      <a:pt x="835" y="828"/>
                      <a:pt x="831" y="828"/>
                    </a:cubicBezTo>
                    <a:cubicBezTo>
                      <a:pt x="831" y="828"/>
                      <a:pt x="831" y="828"/>
                      <a:pt x="831" y="828"/>
                    </a:cubicBezTo>
                    <a:cubicBezTo>
                      <a:pt x="831" y="827"/>
                      <a:pt x="831" y="826"/>
                      <a:pt x="832" y="824"/>
                    </a:cubicBezTo>
                    <a:cubicBezTo>
                      <a:pt x="823" y="816"/>
                      <a:pt x="814" y="808"/>
                      <a:pt x="805" y="801"/>
                    </a:cubicBezTo>
                    <a:cubicBezTo>
                      <a:pt x="797" y="793"/>
                      <a:pt x="789" y="787"/>
                      <a:pt x="780" y="780"/>
                    </a:cubicBezTo>
                    <a:cubicBezTo>
                      <a:pt x="780" y="781"/>
                      <a:pt x="780" y="782"/>
                      <a:pt x="781" y="783"/>
                    </a:cubicBezTo>
                    <a:cubicBezTo>
                      <a:pt x="781" y="783"/>
                      <a:pt x="781" y="783"/>
                      <a:pt x="781" y="783"/>
                    </a:cubicBezTo>
                    <a:cubicBezTo>
                      <a:pt x="784" y="787"/>
                      <a:pt x="789" y="791"/>
                      <a:pt x="792" y="794"/>
                    </a:cubicBezTo>
                    <a:cubicBezTo>
                      <a:pt x="791" y="795"/>
                      <a:pt x="791" y="795"/>
                      <a:pt x="791" y="795"/>
                    </a:cubicBezTo>
                    <a:cubicBezTo>
                      <a:pt x="789" y="791"/>
                      <a:pt x="784" y="788"/>
                      <a:pt x="781" y="787"/>
                    </a:cubicBezTo>
                    <a:cubicBezTo>
                      <a:pt x="783" y="790"/>
                      <a:pt x="781" y="794"/>
                      <a:pt x="780" y="797"/>
                    </a:cubicBezTo>
                    <a:cubicBezTo>
                      <a:pt x="782" y="800"/>
                      <a:pt x="789" y="802"/>
                      <a:pt x="785" y="805"/>
                    </a:cubicBezTo>
                    <a:cubicBezTo>
                      <a:pt x="785" y="805"/>
                      <a:pt x="785" y="805"/>
                      <a:pt x="785" y="805"/>
                    </a:cubicBezTo>
                    <a:cubicBezTo>
                      <a:pt x="783" y="801"/>
                      <a:pt x="780" y="798"/>
                      <a:pt x="777" y="795"/>
                    </a:cubicBezTo>
                    <a:cubicBezTo>
                      <a:pt x="777" y="795"/>
                      <a:pt x="777" y="795"/>
                      <a:pt x="777" y="795"/>
                    </a:cubicBezTo>
                    <a:cubicBezTo>
                      <a:pt x="771" y="786"/>
                      <a:pt x="763" y="778"/>
                      <a:pt x="754" y="775"/>
                    </a:cubicBezTo>
                    <a:cubicBezTo>
                      <a:pt x="754" y="775"/>
                      <a:pt x="754" y="775"/>
                      <a:pt x="753" y="774"/>
                    </a:cubicBezTo>
                    <a:cubicBezTo>
                      <a:pt x="753" y="775"/>
                      <a:pt x="753" y="775"/>
                      <a:pt x="753" y="775"/>
                    </a:cubicBezTo>
                    <a:cubicBezTo>
                      <a:pt x="753" y="775"/>
                      <a:pt x="753" y="775"/>
                      <a:pt x="753" y="775"/>
                    </a:cubicBezTo>
                    <a:cubicBezTo>
                      <a:pt x="753" y="775"/>
                      <a:pt x="753" y="775"/>
                      <a:pt x="753" y="775"/>
                    </a:cubicBezTo>
                    <a:cubicBezTo>
                      <a:pt x="754" y="776"/>
                      <a:pt x="755" y="777"/>
                      <a:pt x="756" y="778"/>
                    </a:cubicBezTo>
                    <a:cubicBezTo>
                      <a:pt x="756" y="779"/>
                      <a:pt x="755" y="779"/>
                      <a:pt x="754" y="779"/>
                    </a:cubicBezTo>
                    <a:cubicBezTo>
                      <a:pt x="753" y="779"/>
                      <a:pt x="752" y="779"/>
                      <a:pt x="751" y="778"/>
                    </a:cubicBezTo>
                    <a:cubicBezTo>
                      <a:pt x="755" y="783"/>
                      <a:pt x="761" y="786"/>
                      <a:pt x="765" y="789"/>
                    </a:cubicBezTo>
                    <a:cubicBezTo>
                      <a:pt x="765" y="790"/>
                      <a:pt x="765" y="790"/>
                      <a:pt x="765" y="791"/>
                    </a:cubicBezTo>
                    <a:cubicBezTo>
                      <a:pt x="759" y="790"/>
                      <a:pt x="751" y="779"/>
                      <a:pt x="743" y="779"/>
                    </a:cubicBezTo>
                    <a:cubicBezTo>
                      <a:pt x="742" y="779"/>
                      <a:pt x="741" y="779"/>
                      <a:pt x="739" y="780"/>
                    </a:cubicBezTo>
                    <a:cubicBezTo>
                      <a:pt x="728" y="769"/>
                      <a:pt x="718" y="758"/>
                      <a:pt x="711" y="749"/>
                    </a:cubicBezTo>
                    <a:cubicBezTo>
                      <a:pt x="699" y="734"/>
                      <a:pt x="689" y="730"/>
                      <a:pt x="678" y="721"/>
                    </a:cubicBezTo>
                    <a:cubicBezTo>
                      <a:pt x="678" y="721"/>
                      <a:pt x="678" y="721"/>
                      <a:pt x="678" y="721"/>
                    </a:cubicBezTo>
                    <a:cubicBezTo>
                      <a:pt x="677" y="721"/>
                      <a:pt x="676" y="721"/>
                      <a:pt x="676" y="722"/>
                    </a:cubicBezTo>
                    <a:cubicBezTo>
                      <a:pt x="675" y="722"/>
                      <a:pt x="675" y="723"/>
                      <a:pt x="675" y="723"/>
                    </a:cubicBezTo>
                    <a:cubicBezTo>
                      <a:pt x="674" y="723"/>
                      <a:pt x="674" y="722"/>
                      <a:pt x="672" y="721"/>
                    </a:cubicBezTo>
                    <a:cubicBezTo>
                      <a:pt x="668" y="724"/>
                      <a:pt x="675" y="725"/>
                      <a:pt x="673" y="727"/>
                    </a:cubicBezTo>
                    <a:cubicBezTo>
                      <a:pt x="671" y="727"/>
                      <a:pt x="671" y="724"/>
                      <a:pt x="668" y="724"/>
                    </a:cubicBezTo>
                    <a:cubicBezTo>
                      <a:pt x="668" y="724"/>
                      <a:pt x="667" y="724"/>
                      <a:pt x="667" y="724"/>
                    </a:cubicBezTo>
                    <a:cubicBezTo>
                      <a:pt x="669" y="735"/>
                      <a:pt x="687" y="740"/>
                      <a:pt x="684" y="752"/>
                    </a:cubicBezTo>
                    <a:cubicBezTo>
                      <a:pt x="679" y="748"/>
                      <a:pt x="674" y="743"/>
                      <a:pt x="669" y="737"/>
                    </a:cubicBezTo>
                    <a:cubicBezTo>
                      <a:pt x="669" y="737"/>
                      <a:pt x="669" y="737"/>
                      <a:pt x="669" y="737"/>
                    </a:cubicBezTo>
                    <a:cubicBezTo>
                      <a:pt x="669" y="737"/>
                      <a:pt x="669" y="737"/>
                      <a:pt x="669" y="737"/>
                    </a:cubicBezTo>
                    <a:cubicBezTo>
                      <a:pt x="667" y="735"/>
                      <a:pt x="665" y="733"/>
                      <a:pt x="663" y="731"/>
                    </a:cubicBezTo>
                    <a:cubicBezTo>
                      <a:pt x="662" y="728"/>
                      <a:pt x="660" y="726"/>
                      <a:pt x="658" y="725"/>
                    </a:cubicBezTo>
                    <a:cubicBezTo>
                      <a:pt x="654" y="721"/>
                      <a:pt x="650" y="717"/>
                      <a:pt x="645" y="715"/>
                    </a:cubicBezTo>
                    <a:cubicBezTo>
                      <a:pt x="644" y="709"/>
                      <a:pt x="642" y="703"/>
                      <a:pt x="635" y="697"/>
                    </a:cubicBezTo>
                    <a:cubicBezTo>
                      <a:pt x="635" y="697"/>
                      <a:pt x="634" y="697"/>
                      <a:pt x="634" y="697"/>
                    </a:cubicBezTo>
                    <a:cubicBezTo>
                      <a:pt x="634" y="697"/>
                      <a:pt x="634" y="697"/>
                      <a:pt x="634" y="697"/>
                    </a:cubicBezTo>
                    <a:cubicBezTo>
                      <a:pt x="631" y="693"/>
                      <a:pt x="624" y="689"/>
                      <a:pt x="628" y="684"/>
                    </a:cubicBezTo>
                    <a:cubicBezTo>
                      <a:pt x="631" y="688"/>
                      <a:pt x="634" y="690"/>
                      <a:pt x="638" y="691"/>
                    </a:cubicBezTo>
                    <a:cubicBezTo>
                      <a:pt x="625" y="680"/>
                      <a:pt x="614" y="670"/>
                      <a:pt x="608" y="661"/>
                    </a:cubicBezTo>
                    <a:cubicBezTo>
                      <a:pt x="608" y="661"/>
                      <a:pt x="608" y="661"/>
                      <a:pt x="608" y="661"/>
                    </a:cubicBezTo>
                    <a:cubicBezTo>
                      <a:pt x="606" y="661"/>
                      <a:pt x="602" y="660"/>
                      <a:pt x="599" y="657"/>
                    </a:cubicBezTo>
                    <a:cubicBezTo>
                      <a:pt x="598" y="655"/>
                      <a:pt x="597" y="653"/>
                      <a:pt x="594" y="651"/>
                    </a:cubicBezTo>
                    <a:cubicBezTo>
                      <a:pt x="594" y="651"/>
                      <a:pt x="594" y="651"/>
                      <a:pt x="594" y="651"/>
                    </a:cubicBezTo>
                    <a:cubicBezTo>
                      <a:pt x="592" y="648"/>
                      <a:pt x="591" y="646"/>
                      <a:pt x="590" y="644"/>
                    </a:cubicBezTo>
                    <a:cubicBezTo>
                      <a:pt x="591" y="645"/>
                      <a:pt x="594" y="647"/>
                      <a:pt x="595" y="648"/>
                    </a:cubicBezTo>
                    <a:cubicBezTo>
                      <a:pt x="596" y="648"/>
                      <a:pt x="596" y="647"/>
                      <a:pt x="596" y="646"/>
                    </a:cubicBezTo>
                    <a:cubicBezTo>
                      <a:pt x="600" y="649"/>
                      <a:pt x="604" y="652"/>
                      <a:pt x="608" y="654"/>
                    </a:cubicBezTo>
                    <a:cubicBezTo>
                      <a:pt x="608" y="654"/>
                      <a:pt x="608" y="654"/>
                      <a:pt x="609" y="654"/>
                    </a:cubicBezTo>
                    <a:cubicBezTo>
                      <a:pt x="610" y="654"/>
                      <a:pt x="613" y="655"/>
                      <a:pt x="616" y="657"/>
                    </a:cubicBezTo>
                    <a:cubicBezTo>
                      <a:pt x="619" y="659"/>
                      <a:pt x="622" y="660"/>
                      <a:pt x="624" y="660"/>
                    </a:cubicBezTo>
                    <a:cubicBezTo>
                      <a:pt x="625" y="660"/>
                      <a:pt x="626" y="660"/>
                      <a:pt x="626" y="659"/>
                    </a:cubicBezTo>
                    <a:cubicBezTo>
                      <a:pt x="626" y="659"/>
                      <a:pt x="626" y="659"/>
                      <a:pt x="626" y="659"/>
                    </a:cubicBezTo>
                    <a:cubicBezTo>
                      <a:pt x="626" y="659"/>
                      <a:pt x="626" y="659"/>
                      <a:pt x="626" y="659"/>
                    </a:cubicBezTo>
                    <a:cubicBezTo>
                      <a:pt x="625" y="660"/>
                      <a:pt x="625" y="661"/>
                      <a:pt x="625" y="662"/>
                    </a:cubicBezTo>
                    <a:cubicBezTo>
                      <a:pt x="623" y="661"/>
                      <a:pt x="622" y="661"/>
                      <a:pt x="621" y="661"/>
                    </a:cubicBezTo>
                    <a:cubicBezTo>
                      <a:pt x="620" y="661"/>
                      <a:pt x="619" y="661"/>
                      <a:pt x="618" y="662"/>
                    </a:cubicBezTo>
                    <a:cubicBezTo>
                      <a:pt x="620" y="664"/>
                      <a:pt x="622" y="666"/>
                      <a:pt x="624" y="667"/>
                    </a:cubicBezTo>
                    <a:cubicBezTo>
                      <a:pt x="631" y="676"/>
                      <a:pt x="643" y="684"/>
                      <a:pt x="648" y="688"/>
                    </a:cubicBezTo>
                    <a:cubicBezTo>
                      <a:pt x="645" y="681"/>
                      <a:pt x="635" y="679"/>
                      <a:pt x="637" y="671"/>
                    </a:cubicBezTo>
                    <a:cubicBezTo>
                      <a:pt x="631" y="670"/>
                      <a:pt x="627" y="666"/>
                      <a:pt x="628" y="661"/>
                    </a:cubicBezTo>
                    <a:cubicBezTo>
                      <a:pt x="635" y="664"/>
                      <a:pt x="638" y="671"/>
                      <a:pt x="645" y="671"/>
                    </a:cubicBezTo>
                    <a:cubicBezTo>
                      <a:pt x="645" y="671"/>
                      <a:pt x="645" y="671"/>
                      <a:pt x="646" y="671"/>
                    </a:cubicBezTo>
                    <a:cubicBezTo>
                      <a:pt x="646" y="671"/>
                      <a:pt x="646" y="671"/>
                      <a:pt x="646" y="671"/>
                    </a:cubicBezTo>
                    <a:cubicBezTo>
                      <a:pt x="646" y="671"/>
                      <a:pt x="646" y="671"/>
                      <a:pt x="646" y="671"/>
                    </a:cubicBezTo>
                    <a:cubicBezTo>
                      <a:pt x="645" y="674"/>
                      <a:pt x="652" y="677"/>
                      <a:pt x="647" y="677"/>
                    </a:cubicBezTo>
                    <a:cubicBezTo>
                      <a:pt x="658" y="687"/>
                      <a:pt x="673" y="713"/>
                      <a:pt x="694" y="714"/>
                    </a:cubicBezTo>
                    <a:cubicBezTo>
                      <a:pt x="691" y="718"/>
                      <a:pt x="699" y="722"/>
                      <a:pt x="698" y="726"/>
                    </a:cubicBezTo>
                    <a:cubicBezTo>
                      <a:pt x="692" y="725"/>
                      <a:pt x="690" y="722"/>
                      <a:pt x="687" y="720"/>
                    </a:cubicBezTo>
                    <a:cubicBezTo>
                      <a:pt x="689" y="725"/>
                      <a:pt x="696" y="730"/>
                      <a:pt x="700" y="735"/>
                    </a:cubicBezTo>
                    <a:cubicBezTo>
                      <a:pt x="702" y="736"/>
                      <a:pt x="703" y="736"/>
                      <a:pt x="703" y="736"/>
                    </a:cubicBezTo>
                    <a:cubicBezTo>
                      <a:pt x="704" y="736"/>
                      <a:pt x="694" y="728"/>
                      <a:pt x="695" y="726"/>
                    </a:cubicBezTo>
                    <a:cubicBezTo>
                      <a:pt x="698" y="728"/>
                      <a:pt x="702" y="735"/>
                      <a:pt x="706" y="735"/>
                    </a:cubicBezTo>
                    <a:cubicBezTo>
                      <a:pt x="706" y="735"/>
                      <a:pt x="706" y="735"/>
                      <a:pt x="706" y="735"/>
                    </a:cubicBezTo>
                    <a:cubicBezTo>
                      <a:pt x="705" y="733"/>
                      <a:pt x="700" y="731"/>
                      <a:pt x="704" y="729"/>
                    </a:cubicBezTo>
                    <a:cubicBezTo>
                      <a:pt x="718" y="741"/>
                      <a:pt x="733" y="768"/>
                      <a:pt x="751" y="775"/>
                    </a:cubicBezTo>
                    <a:cubicBezTo>
                      <a:pt x="747" y="771"/>
                      <a:pt x="752" y="772"/>
                      <a:pt x="754" y="770"/>
                    </a:cubicBezTo>
                    <a:cubicBezTo>
                      <a:pt x="748" y="769"/>
                      <a:pt x="752" y="764"/>
                      <a:pt x="753" y="760"/>
                    </a:cubicBezTo>
                    <a:cubicBezTo>
                      <a:pt x="748" y="757"/>
                      <a:pt x="743" y="754"/>
                      <a:pt x="739" y="750"/>
                    </a:cubicBezTo>
                    <a:cubicBezTo>
                      <a:pt x="738" y="751"/>
                      <a:pt x="738" y="751"/>
                      <a:pt x="739" y="752"/>
                    </a:cubicBezTo>
                    <a:cubicBezTo>
                      <a:pt x="738" y="752"/>
                      <a:pt x="737" y="752"/>
                      <a:pt x="737" y="752"/>
                    </a:cubicBezTo>
                    <a:cubicBezTo>
                      <a:pt x="733" y="752"/>
                      <a:pt x="732" y="748"/>
                      <a:pt x="731" y="744"/>
                    </a:cubicBezTo>
                    <a:cubicBezTo>
                      <a:pt x="725" y="740"/>
                      <a:pt x="720" y="736"/>
                      <a:pt x="715" y="731"/>
                    </a:cubicBezTo>
                    <a:cubicBezTo>
                      <a:pt x="715" y="732"/>
                      <a:pt x="714" y="732"/>
                      <a:pt x="714" y="732"/>
                    </a:cubicBezTo>
                    <a:cubicBezTo>
                      <a:pt x="714" y="731"/>
                      <a:pt x="713" y="731"/>
                      <a:pt x="712" y="730"/>
                    </a:cubicBezTo>
                    <a:cubicBezTo>
                      <a:pt x="712" y="730"/>
                      <a:pt x="713" y="730"/>
                      <a:pt x="713" y="730"/>
                    </a:cubicBezTo>
                    <a:cubicBezTo>
                      <a:pt x="712" y="729"/>
                      <a:pt x="712" y="729"/>
                      <a:pt x="711" y="729"/>
                    </a:cubicBezTo>
                    <a:cubicBezTo>
                      <a:pt x="692" y="712"/>
                      <a:pt x="669" y="693"/>
                      <a:pt x="650" y="674"/>
                    </a:cubicBezTo>
                    <a:cubicBezTo>
                      <a:pt x="624" y="647"/>
                      <a:pt x="592" y="617"/>
                      <a:pt x="568" y="591"/>
                    </a:cubicBezTo>
                    <a:cubicBezTo>
                      <a:pt x="568" y="591"/>
                      <a:pt x="569" y="591"/>
                      <a:pt x="569" y="591"/>
                    </a:cubicBezTo>
                    <a:cubicBezTo>
                      <a:pt x="577" y="591"/>
                      <a:pt x="589" y="610"/>
                      <a:pt x="598" y="617"/>
                    </a:cubicBezTo>
                    <a:cubicBezTo>
                      <a:pt x="598" y="617"/>
                      <a:pt x="598" y="618"/>
                      <a:pt x="599" y="618"/>
                    </a:cubicBezTo>
                    <a:cubicBezTo>
                      <a:pt x="599" y="618"/>
                      <a:pt x="596" y="615"/>
                      <a:pt x="599" y="614"/>
                    </a:cubicBezTo>
                    <a:cubicBezTo>
                      <a:pt x="608" y="620"/>
                      <a:pt x="616" y="628"/>
                      <a:pt x="624" y="636"/>
                    </a:cubicBezTo>
                    <a:cubicBezTo>
                      <a:pt x="624" y="635"/>
                      <a:pt x="624" y="634"/>
                      <a:pt x="626" y="632"/>
                    </a:cubicBezTo>
                    <a:cubicBezTo>
                      <a:pt x="625" y="632"/>
                      <a:pt x="625" y="632"/>
                      <a:pt x="625" y="632"/>
                    </a:cubicBezTo>
                    <a:cubicBezTo>
                      <a:pt x="619" y="629"/>
                      <a:pt x="611" y="624"/>
                      <a:pt x="605" y="615"/>
                    </a:cubicBezTo>
                    <a:cubicBezTo>
                      <a:pt x="606" y="615"/>
                      <a:pt x="607" y="615"/>
                      <a:pt x="608" y="615"/>
                    </a:cubicBezTo>
                    <a:cubicBezTo>
                      <a:pt x="614" y="615"/>
                      <a:pt x="620" y="621"/>
                      <a:pt x="620" y="626"/>
                    </a:cubicBezTo>
                    <a:cubicBezTo>
                      <a:pt x="620" y="627"/>
                      <a:pt x="620" y="627"/>
                      <a:pt x="620" y="627"/>
                    </a:cubicBezTo>
                    <a:cubicBezTo>
                      <a:pt x="625" y="627"/>
                      <a:pt x="629" y="631"/>
                      <a:pt x="632" y="635"/>
                    </a:cubicBezTo>
                    <a:cubicBezTo>
                      <a:pt x="632" y="634"/>
                      <a:pt x="630" y="632"/>
                      <a:pt x="633" y="632"/>
                    </a:cubicBezTo>
                    <a:cubicBezTo>
                      <a:pt x="633" y="632"/>
                      <a:pt x="633" y="632"/>
                      <a:pt x="633" y="632"/>
                    </a:cubicBezTo>
                    <a:cubicBezTo>
                      <a:pt x="626" y="619"/>
                      <a:pt x="609" y="608"/>
                      <a:pt x="601" y="598"/>
                    </a:cubicBezTo>
                    <a:cubicBezTo>
                      <a:pt x="602" y="596"/>
                      <a:pt x="602" y="596"/>
                      <a:pt x="602" y="596"/>
                    </a:cubicBezTo>
                    <a:cubicBezTo>
                      <a:pt x="602" y="596"/>
                      <a:pt x="601" y="596"/>
                      <a:pt x="601" y="596"/>
                    </a:cubicBezTo>
                    <a:cubicBezTo>
                      <a:pt x="601" y="596"/>
                      <a:pt x="601" y="596"/>
                      <a:pt x="601" y="596"/>
                    </a:cubicBezTo>
                    <a:cubicBezTo>
                      <a:pt x="601" y="596"/>
                      <a:pt x="601" y="596"/>
                      <a:pt x="601" y="596"/>
                    </a:cubicBezTo>
                    <a:cubicBezTo>
                      <a:pt x="600" y="596"/>
                      <a:pt x="600" y="595"/>
                      <a:pt x="600" y="595"/>
                    </a:cubicBezTo>
                    <a:cubicBezTo>
                      <a:pt x="599" y="593"/>
                      <a:pt x="599" y="592"/>
                      <a:pt x="598" y="591"/>
                    </a:cubicBezTo>
                    <a:cubicBezTo>
                      <a:pt x="598" y="591"/>
                      <a:pt x="597" y="591"/>
                      <a:pt x="596" y="591"/>
                    </a:cubicBezTo>
                    <a:cubicBezTo>
                      <a:pt x="595" y="591"/>
                      <a:pt x="595" y="591"/>
                      <a:pt x="597" y="590"/>
                    </a:cubicBezTo>
                    <a:cubicBezTo>
                      <a:pt x="597" y="589"/>
                      <a:pt x="596" y="589"/>
                      <a:pt x="596" y="588"/>
                    </a:cubicBezTo>
                    <a:cubicBezTo>
                      <a:pt x="596" y="588"/>
                      <a:pt x="595" y="588"/>
                      <a:pt x="595" y="588"/>
                    </a:cubicBezTo>
                    <a:cubicBezTo>
                      <a:pt x="594" y="588"/>
                      <a:pt x="594" y="589"/>
                      <a:pt x="593" y="590"/>
                    </a:cubicBezTo>
                    <a:cubicBezTo>
                      <a:pt x="595" y="600"/>
                      <a:pt x="602" y="604"/>
                      <a:pt x="609" y="611"/>
                    </a:cubicBezTo>
                    <a:cubicBezTo>
                      <a:pt x="606" y="611"/>
                      <a:pt x="605" y="609"/>
                      <a:pt x="604" y="609"/>
                    </a:cubicBezTo>
                    <a:cubicBezTo>
                      <a:pt x="604" y="609"/>
                      <a:pt x="604" y="609"/>
                      <a:pt x="603" y="610"/>
                    </a:cubicBezTo>
                    <a:cubicBezTo>
                      <a:pt x="598" y="605"/>
                      <a:pt x="590" y="598"/>
                      <a:pt x="583" y="589"/>
                    </a:cubicBezTo>
                    <a:cubicBezTo>
                      <a:pt x="577" y="587"/>
                      <a:pt x="570" y="578"/>
                      <a:pt x="565" y="573"/>
                    </a:cubicBezTo>
                    <a:cubicBezTo>
                      <a:pt x="567" y="573"/>
                      <a:pt x="572" y="576"/>
                      <a:pt x="576" y="580"/>
                    </a:cubicBezTo>
                    <a:cubicBezTo>
                      <a:pt x="576" y="580"/>
                      <a:pt x="576" y="579"/>
                      <a:pt x="575" y="579"/>
                    </a:cubicBezTo>
                    <a:cubicBezTo>
                      <a:pt x="576" y="579"/>
                      <a:pt x="576" y="579"/>
                      <a:pt x="576" y="579"/>
                    </a:cubicBezTo>
                    <a:cubicBezTo>
                      <a:pt x="578" y="579"/>
                      <a:pt x="580" y="580"/>
                      <a:pt x="581" y="581"/>
                    </a:cubicBezTo>
                    <a:cubicBezTo>
                      <a:pt x="583" y="583"/>
                      <a:pt x="584" y="584"/>
                      <a:pt x="586" y="584"/>
                    </a:cubicBezTo>
                    <a:cubicBezTo>
                      <a:pt x="586" y="584"/>
                      <a:pt x="586" y="584"/>
                      <a:pt x="587" y="584"/>
                    </a:cubicBezTo>
                    <a:cubicBezTo>
                      <a:pt x="582" y="573"/>
                      <a:pt x="575" y="570"/>
                      <a:pt x="569" y="563"/>
                    </a:cubicBezTo>
                    <a:cubicBezTo>
                      <a:pt x="570" y="567"/>
                      <a:pt x="578" y="574"/>
                      <a:pt x="574" y="576"/>
                    </a:cubicBezTo>
                    <a:cubicBezTo>
                      <a:pt x="568" y="572"/>
                      <a:pt x="560" y="568"/>
                      <a:pt x="559" y="561"/>
                    </a:cubicBezTo>
                    <a:cubicBezTo>
                      <a:pt x="558" y="559"/>
                      <a:pt x="563" y="558"/>
                      <a:pt x="558" y="557"/>
                    </a:cubicBezTo>
                    <a:cubicBezTo>
                      <a:pt x="559" y="556"/>
                      <a:pt x="559" y="556"/>
                      <a:pt x="560" y="556"/>
                    </a:cubicBezTo>
                    <a:cubicBezTo>
                      <a:pt x="562" y="556"/>
                      <a:pt x="565" y="561"/>
                      <a:pt x="568" y="563"/>
                    </a:cubicBezTo>
                    <a:cubicBezTo>
                      <a:pt x="568" y="556"/>
                      <a:pt x="549" y="543"/>
                      <a:pt x="536" y="528"/>
                    </a:cubicBezTo>
                    <a:cubicBezTo>
                      <a:pt x="537" y="538"/>
                      <a:pt x="555" y="544"/>
                      <a:pt x="558" y="554"/>
                    </a:cubicBezTo>
                    <a:cubicBezTo>
                      <a:pt x="552" y="552"/>
                      <a:pt x="544" y="552"/>
                      <a:pt x="540" y="544"/>
                    </a:cubicBezTo>
                    <a:cubicBezTo>
                      <a:pt x="542" y="541"/>
                      <a:pt x="543" y="543"/>
                      <a:pt x="543" y="540"/>
                    </a:cubicBezTo>
                    <a:cubicBezTo>
                      <a:pt x="537" y="533"/>
                      <a:pt x="529" y="534"/>
                      <a:pt x="526" y="528"/>
                    </a:cubicBezTo>
                    <a:cubicBezTo>
                      <a:pt x="527" y="526"/>
                      <a:pt x="527" y="522"/>
                      <a:pt x="526" y="519"/>
                    </a:cubicBezTo>
                    <a:cubicBezTo>
                      <a:pt x="524" y="518"/>
                      <a:pt x="521" y="516"/>
                      <a:pt x="518" y="514"/>
                    </a:cubicBezTo>
                    <a:cubicBezTo>
                      <a:pt x="514" y="513"/>
                      <a:pt x="513" y="509"/>
                      <a:pt x="508" y="508"/>
                    </a:cubicBezTo>
                    <a:cubicBezTo>
                      <a:pt x="508" y="509"/>
                      <a:pt x="507" y="510"/>
                      <a:pt x="507" y="510"/>
                    </a:cubicBezTo>
                    <a:cubicBezTo>
                      <a:pt x="506" y="510"/>
                      <a:pt x="505" y="510"/>
                      <a:pt x="504" y="509"/>
                    </a:cubicBezTo>
                    <a:cubicBezTo>
                      <a:pt x="505" y="509"/>
                      <a:pt x="505" y="509"/>
                      <a:pt x="505" y="509"/>
                    </a:cubicBezTo>
                    <a:cubicBezTo>
                      <a:pt x="505" y="509"/>
                      <a:pt x="506" y="509"/>
                      <a:pt x="507" y="510"/>
                    </a:cubicBezTo>
                    <a:cubicBezTo>
                      <a:pt x="507" y="506"/>
                      <a:pt x="500" y="503"/>
                      <a:pt x="497" y="499"/>
                    </a:cubicBezTo>
                    <a:cubicBezTo>
                      <a:pt x="499" y="497"/>
                      <a:pt x="497" y="495"/>
                      <a:pt x="499" y="493"/>
                    </a:cubicBezTo>
                    <a:cubicBezTo>
                      <a:pt x="501" y="495"/>
                      <a:pt x="504" y="498"/>
                      <a:pt x="506" y="500"/>
                    </a:cubicBezTo>
                    <a:cubicBezTo>
                      <a:pt x="510" y="502"/>
                      <a:pt x="512" y="507"/>
                      <a:pt x="517" y="508"/>
                    </a:cubicBezTo>
                    <a:cubicBezTo>
                      <a:pt x="516" y="507"/>
                      <a:pt x="516" y="505"/>
                      <a:pt x="515" y="504"/>
                    </a:cubicBezTo>
                    <a:cubicBezTo>
                      <a:pt x="513" y="503"/>
                      <a:pt x="512" y="502"/>
                      <a:pt x="510" y="500"/>
                    </a:cubicBezTo>
                    <a:cubicBezTo>
                      <a:pt x="509" y="501"/>
                      <a:pt x="509" y="501"/>
                      <a:pt x="509" y="501"/>
                    </a:cubicBezTo>
                    <a:cubicBezTo>
                      <a:pt x="509" y="500"/>
                      <a:pt x="509" y="500"/>
                      <a:pt x="509" y="500"/>
                    </a:cubicBezTo>
                    <a:cubicBezTo>
                      <a:pt x="501" y="492"/>
                      <a:pt x="493" y="483"/>
                      <a:pt x="484" y="478"/>
                    </a:cubicBezTo>
                    <a:cubicBezTo>
                      <a:pt x="485" y="483"/>
                      <a:pt x="496" y="488"/>
                      <a:pt x="497" y="493"/>
                    </a:cubicBezTo>
                    <a:cubicBezTo>
                      <a:pt x="497" y="493"/>
                      <a:pt x="497" y="493"/>
                      <a:pt x="497" y="493"/>
                    </a:cubicBezTo>
                    <a:cubicBezTo>
                      <a:pt x="496" y="493"/>
                      <a:pt x="496" y="493"/>
                      <a:pt x="496" y="493"/>
                    </a:cubicBezTo>
                    <a:cubicBezTo>
                      <a:pt x="495" y="493"/>
                      <a:pt x="495" y="493"/>
                      <a:pt x="495" y="493"/>
                    </a:cubicBezTo>
                    <a:cubicBezTo>
                      <a:pt x="494" y="493"/>
                      <a:pt x="493" y="493"/>
                      <a:pt x="493" y="495"/>
                    </a:cubicBezTo>
                    <a:cubicBezTo>
                      <a:pt x="493" y="489"/>
                      <a:pt x="477" y="486"/>
                      <a:pt x="479" y="477"/>
                    </a:cubicBezTo>
                    <a:cubicBezTo>
                      <a:pt x="479" y="477"/>
                      <a:pt x="479" y="477"/>
                      <a:pt x="479" y="477"/>
                    </a:cubicBezTo>
                    <a:cubicBezTo>
                      <a:pt x="474" y="477"/>
                      <a:pt x="461" y="468"/>
                      <a:pt x="464" y="462"/>
                    </a:cubicBezTo>
                    <a:cubicBezTo>
                      <a:pt x="463" y="461"/>
                      <a:pt x="462" y="461"/>
                      <a:pt x="461" y="461"/>
                    </a:cubicBezTo>
                    <a:cubicBezTo>
                      <a:pt x="461" y="461"/>
                      <a:pt x="460" y="461"/>
                      <a:pt x="460" y="461"/>
                    </a:cubicBezTo>
                    <a:cubicBezTo>
                      <a:pt x="460" y="461"/>
                      <a:pt x="460" y="461"/>
                      <a:pt x="459" y="461"/>
                    </a:cubicBezTo>
                    <a:cubicBezTo>
                      <a:pt x="458" y="461"/>
                      <a:pt x="458" y="461"/>
                      <a:pt x="458" y="459"/>
                    </a:cubicBezTo>
                    <a:cubicBezTo>
                      <a:pt x="449" y="457"/>
                      <a:pt x="441" y="444"/>
                      <a:pt x="434" y="436"/>
                    </a:cubicBezTo>
                    <a:cubicBezTo>
                      <a:pt x="433" y="436"/>
                      <a:pt x="433" y="436"/>
                      <a:pt x="432" y="436"/>
                    </a:cubicBezTo>
                    <a:cubicBezTo>
                      <a:pt x="432" y="436"/>
                      <a:pt x="431" y="436"/>
                      <a:pt x="430" y="436"/>
                    </a:cubicBezTo>
                    <a:cubicBezTo>
                      <a:pt x="430" y="436"/>
                      <a:pt x="429" y="437"/>
                      <a:pt x="428" y="437"/>
                    </a:cubicBezTo>
                    <a:cubicBezTo>
                      <a:pt x="428" y="437"/>
                      <a:pt x="428" y="437"/>
                      <a:pt x="428" y="437"/>
                    </a:cubicBezTo>
                    <a:cubicBezTo>
                      <a:pt x="427" y="435"/>
                      <a:pt x="428" y="434"/>
                      <a:pt x="430" y="434"/>
                    </a:cubicBezTo>
                    <a:cubicBezTo>
                      <a:pt x="424" y="430"/>
                      <a:pt x="420" y="423"/>
                      <a:pt x="414" y="418"/>
                    </a:cubicBezTo>
                    <a:cubicBezTo>
                      <a:pt x="412" y="417"/>
                      <a:pt x="410" y="417"/>
                      <a:pt x="410" y="417"/>
                    </a:cubicBezTo>
                    <a:cubicBezTo>
                      <a:pt x="405" y="413"/>
                      <a:pt x="402" y="406"/>
                      <a:pt x="398" y="402"/>
                    </a:cubicBezTo>
                    <a:cubicBezTo>
                      <a:pt x="396" y="400"/>
                      <a:pt x="393" y="400"/>
                      <a:pt x="392" y="397"/>
                    </a:cubicBezTo>
                    <a:cubicBezTo>
                      <a:pt x="392" y="397"/>
                      <a:pt x="393" y="397"/>
                      <a:pt x="393" y="397"/>
                    </a:cubicBezTo>
                    <a:cubicBezTo>
                      <a:pt x="394" y="397"/>
                      <a:pt x="395" y="400"/>
                      <a:pt x="397" y="400"/>
                    </a:cubicBezTo>
                    <a:cubicBezTo>
                      <a:pt x="394" y="392"/>
                      <a:pt x="385" y="386"/>
                      <a:pt x="379" y="379"/>
                    </a:cubicBezTo>
                    <a:cubicBezTo>
                      <a:pt x="374" y="372"/>
                      <a:pt x="364" y="366"/>
                      <a:pt x="359" y="360"/>
                    </a:cubicBezTo>
                    <a:cubicBezTo>
                      <a:pt x="358" y="358"/>
                      <a:pt x="359" y="356"/>
                      <a:pt x="358" y="355"/>
                    </a:cubicBezTo>
                    <a:cubicBezTo>
                      <a:pt x="354" y="351"/>
                      <a:pt x="349" y="349"/>
                      <a:pt x="345" y="346"/>
                    </a:cubicBezTo>
                    <a:cubicBezTo>
                      <a:pt x="335" y="337"/>
                      <a:pt x="328" y="326"/>
                      <a:pt x="320" y="317"/>
                    </a:cubicBezTo>
                    <a:cubicBezTo>
                      <a:pt x="342" y="327"/>
                      <a:pt x="356" y="343"/>
                      <a:pt x="376" y="361"/>
                    </a:cubicBezTo>
                    <a:cubicBezTo>
                      <a:pt x="374" y="355"/>
                      <a:pt x="362" y="345"/>
                      <a:pt x="358" y="341"/>
                    </a:cubicBezTo>
                    <a:cubicBezTo>
                      <a:pt x="359" y="340"/>
                      <a:pt x="359" y="340"/>
                      <a:pt x="360" y="340"/>
                    </a:cubicBezTo>
                    <a:cubicBezTo>
                      <a:pt x="364" y="340"/>
                      <a:pt x="374" y="349"/>
                      <a:pt x="379" y="353"/>
                    </a:cubicBezTo>
                    <a:cubicBezTo>
                      <a:pt x="382" y="356"/>
                      <a:pt x="386" y="360"/>
                      <a:pt x="389" y="364"/>
                    </a:cubicBezTo>
                    <a:cubicBezTo>
                      <a:pt x="392" y="360"/>
                      <a:pt x="384" y="357"/>
                      <a:pt x="388" y="354"/>
                    </a:cubicBezTo>
                    <a:cubicBezTo>
                      <a:pt x="386" y="352"/>
                      <a:pt x="384" y="352"/>
                      <a:pt x="382" y="350"/>
                    </a:cubicBezTo>
                    <a:cubicBezTo>
                      <a:pt x="382" y="350"/>
                      <a:pt x="382" y="350"/>
                      <a:pt x="382" y="350"/>
                    </a:cubicBezTo>
                    <a:cubicBezTo>
                      <a:pt x="383" y="350"/>
                      <a:pt x="383" y="351"/>
                      <a:pt x="384" y="351"/>
                    </a:cubicBezTo>
                    <a:cubicBezTo>
                      <a:pt x="373" y="340"/>
                      <a:pt x="365" y="328"/>
                      <a:pt x="353" y="324"/>
                    </a:cubicBezTo>
                    <a:cubicBezTo>
                      <a:pt x="347" y="312"/>
                      <a:pt x="338" y="312"/>
                      <a:pt x="325" y="297"/>
                    </a:cubicBezTo>
                    <a:cubicBezTo>
                      <a:pt x="326" y="297"/>
                      <a:pt x="326" y="297"/>
                      <a:pt x="327" y="297"/>
                    </a:cubicBezTo>
                    <a:cubicBezTo>
                      <a:pt x="330" y="297"/>
                      <a:pt x="332" y="299"/>
                      <a:pt x="335" y="302"/>
                    </a:cubicBezTo>
                    <a:cubicBezTo>
                      <a:pt x="337" y="304"/>
                      <a:pt x="340" y="306"/>
                      <a:pt x="343" y="306"/>
                    </a:cubicBezTo>
                    <a:cubicBezTo>
                      <a:pt x="343" y="306"/>
                      <a:pt x="344" y="306"/>
                      <a:pt x="345" y="306"/>
                    </a:cubicBezTo>
                    <a:cubicBezTo>
                      <a:pt x="359" y="318"/>
                      <a:pt x="372" y="330"/>
                      <a:pt x="388" y="346"/>
                    </a:cubicBezTo>
                    <a:cubicBezTo>
                      <a:pt x="390" y="344"/>
                      <a:pt x="388" y="343"/>
                      <a:pt x="389" y="341"/>
                    </a:cubicBezTo>
                    <a:cubicBezTo>
                      <a:pt x="383" y="340"/>
                      <a:pt x="377" y="331"/>
                      <a:pt x="371" y="325"/>
                    </a:cubicBezTo>
                    <a:cubicBezTo>
                      <a:pt x="368" y="322"/>
                      <a:pt x="359" y="320"/>
                      <a:pt x="363" y="315"/>
                    </a:cubicBezTo>
                    <a:cubicBezTo>
                      <a:pt x="370" y="320"/>
                      <a:pt x="376" y="325"/>
                      <a:pt x="383" y="329"/>
                    </a:cubicBezTo>
                    <a:cubicBezTo>
                      <a:pt x="384" y="337"/>
                      <a:pt x="389" y="338"/>
                      <a:pt x="394" y="343"/>
                    </a:cubicBezTo>
                    <a:cubicBezTo>
                      <a:pt x="395" y="342"/>
                      <a:pt x="393" y="338"/>
                      <a:pt x="391" y="338"/>
                    </a:cubicBezTo>
                    <a:cubicBezTo>
                      <a:pt x="391" y="338"/>
                      <a:pt x="391" y="338"/>
                      <a:pt x="390" y="338"/>
                    </a:cubicBezTo>
                    <a:cubicBezTo>
                      <a:pt x="390" y="337"/>
                      <a:pt x="390" y="337"/>
                      <a:pt x="391" y="337"/>
                    </a:cubicBezTo>
                    <a:cubicBezTo>
                      <a:pt x="391" y="337"/>
                      <a:pt x="392" y="337"/>
                      <a:pt x="393" y="337"/>
                    </a:cubicBezTo>
                    <a:cubicBezTo>
                      <a:pt x="393" y="338"/>
                      <a:pt x="394" y="338"/>
                      <a:pt x="394" y="338"/>
                    </a:cubicBezTo>
                    <a:cubicBezTo>
                      <a:pt x="395" y="338"/>
                      <a:pt x="395" y="337"/>
                      <a:pt x="393" y="335"/>
                    </a:cubicBezTo>
                    <a:cubicBezTo>
                      <a:pt x="404" y="341"/>
                      <a:pt x="414" y="353"/>
                      <a:pt x="426" y="356"/>
                    </a:cubicBezTo>
                    <a:cubicBezTo>
                      <a:pt x="413" y="342"/>
                      <a:pt x="397" y="332"/>
                      <a:pt x="383" y="317"/>
                    </a:cubicBezTo>
                    <a:cubicBezTo>
                      <a:pt x="399" y="325"/>
                      <a:pt x="413" y="342"/>
                      <a:pt x="429" y="352"/>
                    </a:cubicBezTo>
                    <a:cubicBezTo>
                      <a:pt x="425" y="355"/>
                      <a:pt x="433" y="354"/>
                      <a:pt x="432" y="358"/>
                    </a:cubicBezTo>
                    <a:cubicBezTo>
                      <a:pt x="432" y="358"/>
                      <a:pt x="431" y="358"/>
                      <a:pt x="431" y="358"/>
                    </a:cubicBezTo>
                    <a:cubicBezTo>
                      <a:pt x="430" y="358"/>
                      <a:pt x="429" y="358"/>
                      <a:pt x="428" y="356"/>
                    </a:cubicBezTo>
                    <a:cubicBezTo>
                      <a:pt x="427" y="360"/>
                      <a:pt x="433" y="359"/>
                      <a:pt x="434" y="363"/>
                    </a:cubicBezTo>
                    <a:cubicBezTo>
                      <a:pt x="435" y="363"/>
                      <a:pt x="435" y="363"/>
                      <a:pt x="435" y="363"/>
                    </a:cubicBezTo>
                    <a:cubicBezTo>
                      <a:pt x="435" y="363"/>
                      <a:pt x="436" y="363"/>
                      <a:pt x="436" y="362"/>
                    </a:cubicBezTo>
                    <a:cubicBezTo>
                      <a:pt x="436" y="361"/>
                      <a:pt x="436" y="361"/>
                      <a:pt x="437" y="361"/>
                    </a:cubicBezTo>
                    <a:cubicBezTo>
                      <a:pt x="437" y="361"/>
                      <a:pt x="437" y="361"/>
                      <a:pt x="438" y="362"/>
                    </a:cubicBezTo>
                    <a:cubicBezTo>
                      <a:pt x="422" y="340"/>
                      <a:pt x="406" y="330"/>
                      <a:pt x="394" y="316"/>
                    </a:cubicBezTo>
                    <a:cubicBezTo>
                      <a:pt x="394" y="316"/>
                      <a:pt x="395" y="316"/>
                      <a:pt x="395" y="316"/>
                    </a:cubicBezTo>
                    <a:cubicBezTo>
                      <a:pt x="396" y="316"/>
                      <a:pt x="398" y="317"/>
                      <a:pt x="399" y="318"/>
                    </a:cubicBezTo>
                    <a:cubicBezTo>
                      <a:pt x="399" y="315"/>
                      <a:pt x="393" y="315"/>
                      <a:pt x="395" y="311"/>
                    </a:cubicBezTo>
                    <a:cubicBezTo>
                      <a:pt x="394" y="311"/>
                      <a:pt x="394" y="311"/>
                      <a:pt x="394" y="311"/>
                    </a:cubicBezTo>
                    <a:cubicBezTo>
                      <a:pt x="393" y="311"/>
                      <a:pt x="393" y="311"/>
                      <a:pt x="392" y="311"/>
                    </a:cubicBezTo>
                    <a:cubicBezTo>
                      <a:pt x="392" y="312"/>
                      <a:pt x="391" y="312"/>
                      <a:pt x="391" y="312"/>
                    </a:cubicBezTo>
                    <a:cubicBezTo>
                      <a:pt x="390" y="312"/>
                      <a:pt x="390" y="312"/>
                      <a:pt x="389" y="310"/>
                    </a:cubicBezTo>
                    <a:cubicBezTo>
                      <a:pt x="396" y="310"/>
                      <a:pt x="385" y="305"/>
                      <a:pt x="384" y="301"/>
                    </a:cubicBezTo>
                    <a:cubicBezTo>
                      <a:pt x="385" y="300"/>
                      <a:pt x="385" y="300"/>
                      <a:pt x="386" y="300"/>
                    </a:cubicBezTo>
                    <a:cubicBezTo>
                      <a:pt x="388" y="300"/>
                      <a:pt x="390" y="301"/>
                      <a:pt x="391" y="303"/>
                    </a:cubicBezTo>
                    <a:cubicBezTo>
                      <a:pt x="393" y="304"/>
                      <a:pt x="394" y="306"/>
                      <a:pt x="397" y="306"/>
                    </a:cubicBezTo>
                    <a:cubicBezTo>
                      <a:pt x="397" y="306"/>
                      <a:pt x="397" y="306"/>
                      <a:pt x="397" y="306"/>
                    </a:cubicBezTo>
                    <a:cubicBezTo>
                      <a:pt x="393" y="307"/>
                      <a:pt x="399" y="309"/>
                      <a:pt x="395" y="310"/>
                    </a:cubicBezTo>
                    <a:cubicBezTo>
                      <a:pt x="402" y="314"/>
                      <a:pt x="403" y="314"/>
                      <a:pt x="408" y="321"/>
                    </a:cubicBezTo>
                    <a:cubicBezTo>
                      <a:pt x="411" y="320"/>
                      <a:pt x="408" y="318"/>
                      <a:pt x="408" y="317"/>
                    </a:cubicBezTo>
                    <a:cubicBezTo>
                      <a:pt x="423" y="328"/>
                      <a:pt x="432" y="340"/>
                      <a:pt x="448" y="352"/>
                    </a:cubicBezTo>
                    <a:cubicBezTo>
                      <a:pt x="451" y="349"/>
                      <a:pt x="445" y="350"/>
                      <a:pt x="446" y="348"/>
                    </a:cubicBezTo>
                    <a:cubicBezTo>
                      <a:pt x="450" y="350"/>
                      <a:pt x="455" y="353"/>
                      <a:pt x="455" y="357"/>
                    </a:cubicBezTo>
                    <a:cubicBezTo>
                      <a:pt x="455" y="358"/>
                      <a:pt x="455" y="358"/>
                      <a:pt x="455" y="358"/>
                    </a:cubicBezTo>
                    <a:cubicBezTo>
                      <a:pt x="456" y="358"/>
                      <a:pt x="456" y="357"/>
                      <a:pt x="456" y="357"/>
                    </a:cubicBezTo>
                    <a:cubicBezTo>
                      <a:pt x="456" y="356"/>
                      <a:pt x="456" y="356"/>
                      <a:pt x="456" y="356"/>
                    </a:cubicBezTo>
                    <a:cubicBezTo>
                      <a:pt x="450" y="350"/>
                      <a:pt x="444" y="345"/>
                      <a:pt x="438" y="339"/>
                    </a:cubicBezTo>
                    <a:cubicBezTo>
                      <a:pt x="439" y="340"/>
                      <a:pt x="439" y="340"/>
                      <a:pt x="439" y="341"/>
                    </a:cubicBezTo>
                    <a:cubicBezTo>
                      <a:pt x="439" y="341"/>
                      <a:pt x="439" y="341"/>
                      <a:pt x="439" y="341"/>
                    </a:cubicBezTo>
                    <a:cubicBezTo>
                      <a:pt x="436" y="341"/>
                      <a:pt x="433" y="336"/>
                      <a:pt x="430" y="334"/>
                    </a:cubicBezTo>
                    <a:cubicBezTo>
                      <a:pt x="430" y="334"/>
                      <a:pt x="430" y="334"/>
                      <a:pt x="430" y="334"/>
                    </a:cubicBezTo>
                    <a:cubicBezTo>
                      <a:pt x="431" y="334"/>
                      <a:pt x="432" y="334"/>
                      <a:pt x="433" y="334"/>
                    </a:cubicBezTo>
                    <a:cubicBezTo>
                      <a:pt x="369" y="276"/>
                      <a:pt x="310" y="217"/>
                      <a:pt x="252" y="155"/>
                    </a:cubicBezTo>
                    <a:cubicBezTo>
                      <a:pt x="228" y="129"/>
                      <a:pt x="210" y="103"/>
                      <a:pt x="186" y="77"/>
                    </a:cubicBezTo>
                    <a:cubicBezTo>
                      <a:pt x="171" y="60"/>
                      <a:pt x="146" y="45"/>
                      <a:pt x="131" y="34"/>
                    </a:cubicBezTo>
                    <a:cubicBezTo>
                      <a:pt x="113" y="21"/>
                      <a:pt x="98" y="7"/>
                      <a:pt x="82" y="2"/>
                    </a:cubicBezTo>
                    <a:cubicBezTo>
                      <a:pt x="78" y="0"/>
                      <a:pt x="75" y="0"/>
                      <a:pt x="7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2" name="Freeform 190"/>
              <p:cNvSpPr/>
              <p:nvPr/>
            </p:nvSpPr>
            <p:spPr bwMode="auto">
              <a:xfrm>
                <a:off x="2722" y="2222"/>
                <a:ext cx="14" cy="14"/>
              </a:xfrm>
              <a:custGeom>
                <a:avLst/>
                <a:gdLst>
                  <a:gd name="T0" fmla="*/ 1 w 3"/>
                  <a:gd name="T1" fmla="*/ 0 h 3"/>
                  <a:gd name="T2" fmla="*/ 0 w 3"/>
                  <a:gd name="T3" fmla="*/ 0 h 3"/>
                  <a:gd name="T4" fmla="*/ 2 w 3"/>
                  <a:gd name="T5" fmla="*/ 3 h 3"/>
                  <a:gd name="T6" fmla="*/ 3 w 3"/>
                  <a:gd name="T7" fmla="*/ 3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0"/>
                      <a:pt x="0" y="0"/>
                      <a:pt x="0" y="0"/>
                    </a:cubicBezTo>
                    <a:cubicBezTo>
                      <a:pt x="0" y="1"/>
                      <a:pt x="1" y="3"/>
                      <a:pt x="2" y="3"/>
                    </a:cubicBezTo>
                    <a:cubicBezTo>
                      <a:pt x="2" y="3"/>
                      <a:pt x="3" y="3"/>
                      <a:pt x="3" y="3"/>
                    </a:cubicBezTo>
                    <a:cubicBezTo>
                      <a:pt x="3"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3" name="Freeform 191"/>
              <p:cNvSpPr/>
              <p:nvPr/>
            </p:nvSpPr>
            <p:spPr bwMode="auto">
              <a:xfrm>
                <a:off x="2745" y="2306"/>
                <a:ext cx="28" cy="28"/>
              </a:xfrm>
              <a:custGeom>
                <a:avLst/>
                <a:gdLst>
                  <a:gd name="T0" fmla="*/ 0 w 6"/>
                  <a:gd name="T1" fmla="*/ 0 h 6"/>
                  <a:gd name="T2" fmla="*/ 6 w 6"/>
                  <a:gd name="T3" fmla="*/ 6 h 6"/>
                  <a:gd name="T4" fmla="*/ 5 w 6"/>
                  <a:gd name="T5" fmla="*/ 4 h 6"/>
                  <a:gd name="T6" fmla="*/ 6 w 6"/>
                  <a:gd name="T7" fmla="*/ 5 h 6"/>
                  <a:gd name="T8" fmla="*/ 0 w 6"/>
                  <a:gd name="T9" fmla="*/ 0 h 6"/>
                </a:gdLst>
                <a:ahLst/>
                <a:cxnLst>
                  <a:cxn ang="0">
                    <a:pos x="T0" y="T1"/>
                  </a:cxn>
                  <a:cxn ang="0">
                    <a:pos x="T2" y="T3"/>
                  </a:cxn>
                  <a:cxn ang="0">
                    <a:pos x="T4" y="T5"/>
                  </a:cxn>
                  <a:cxn ang="0">
                    <a:pos x="T6" y="T7"/>
                  </a:cxn>
                  <a:cxn ang="0">
                    <a:pos x="T8" y="T9"/>
                  </a:cxn>
                </a:cxnLst>
                <a:rect l="0" t="0" r="r" b="b"/>
                <a:pathLst>
                  <a:path w="6" h="6">
                    <a:moveTo>
                      <a:pt x="0" y="0"/>
                    </a:moveTo>
                    <a:cubicBezTo>
                      <a:pt x="2" y="1"/>
                      <a:pt x="4" y="4"/>
                      <a:pt x="6" y="6"/>
                    </a:cubicBezTo>
                    <a:cubicBezTo>
                      <a:pt x="6" y="5"/>
                      <a:pt x="6" y="5"/>
                      <a:pt x="5" y="4"/>
                    </a:cubicBezTo>
                    <a:cubicBezTo>
                      <a:pt x="6" y="5"/>
                      <a:pt x="6" y="5"/>
                      <a:pt x="6" y="5"/>
                    </a:cubicBezTo>
                    <a:cubicBezTo>
                      <a:pt x="4" y="2"/>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 name="Freeform 192"/>
              <p:cNvSpPr>
                <a:spLocks noEditPoints="1"/>
              </p:cNvSpPr>
              <p:nvPr/>
            </p:nvSpPr>
            <p:spPr bwMode="auto">
              <a:xfrm>
                <a:off x="1210" y="1188"/>
                <a:ext cx="3457" cy="3230"/>
              </a:xfrm>
              <a:custGeom>
                <a:avLst/>
                <a:gdLst>
                  <a:gd name="T0" fmla="*/ 257 w 750"/>
                  <a:gd name="T1" fmla="*/ 226 h 693"/>
                  <a:gd name="T2" fmla="*/ 662 w 750"/>
                  <a:gd name="T3" fmla="*/ 619 h 693"/>
                  <a:gd name="T4" fmla="*/ 638 w 750"/>
                  <a:gd name="T5" fmla="*/ 593 h 693"/>
                  <a:gd name="T6" fmla="*/ 590 w 750"/>
                  <a:gd name="T7" fmla="*/ 510 h 693"/>
                  <a:gd name="T8" fmla="*/ 486 w 750"/>
                  <a:gd name="T9" fmla="*/ 480 h 693"/>
                  <a:gd name="T10" fmla="*/ 428 w 750"/>
                  <a:gd name="T11" fmla="*/ 444 h 693"/>
                  <a:gd name="T12" fmla="*/ 461 w 750"/>
                  <a:gd name="T13" fmla="*/ 437 h 693"/>
                  <a:gd name="T14" fmla="*/ 417 w 750"/>
                  <a:gd name="T15" fmla="*/ 412 h 693"/>
                  <a:gd name="T16" fmla="*/ 411 w 750"/>
                  <a:gd name="T17" fmla="*/ 414 h 693"/>
                  <a:gd name="T18" fmla="*/ 395 w 750"/>
                  <a:gd name="T19" fmla="*/ 390 h 693"/>
                  <a:gd name="T20" fmla="*/ 442 w 750"/>
                  <a:gd name="T21" fmla="*/ 378 h 693"/>
                  <a:gd name="T22" fmla="*/ 378 w 750"/>
                  <a:gd name="T23" fmla="*/ 380 h 693"/>
                  <a:gd name="T24" fmla="*/ 354 w 750"/>
                  <a:gd name="T25" fmla="*/ 376 h 693"/>
                  <a:gd name="T26" fmla="*/ 340 w 750"/>
                  <a:gd name="T27" fmla="*/ 359 h 693"/>
                  <a:gd name="T28" fmla="*/ 333 w 750"/>
                  <a:gd name="T29" fmla="*/ 359 h 693"/>
                  <a:gd name="T30" fmla="*/ 322 w 750"/>
                  <a:gd name="T31" fmla="*/ 337 h 693"/>
                  <a:gd name="T32" fmla="*/ 306 w 750"/>
                  <a:gd name="T33" fmla="*/ 323 h 693"/>
                  <a:gd name="T34" fmla="*/ 322 w 750"/>
                  <a:gd name="T35" fmla="*/ 324 h 693"/>
                  <a:gd name="T36" fmla="*/ 360 w 750"/>
                  <a:gd name="T37" fmla="*/ 312 h 693"/>
                  <a:gd name="T38" fmla="*/ 291 w 750"/>
                  <a:gd name="T39" fmla="*/ 300 h 693"/>
                  <a:gd name="T40" fmla="*/ 390 w 750"/>
                  <a:gd name="T41" fmla="*/ 283 h 693"/>
                  <a:gd name="T42" fmla="*/ 358 w 750"/>
                  <a:gd name="T43" fmla="*/ 271 h 693"/>
                  <a:gd name="T44" fmla="*/ 326 w 750"/>
                  <a:gd name="T45" fmla="*/ 247 h 693"/>
                  <a:gd name="T46" fmla="*/ 303 w 750"/>
                  <a:gd name="T47" fmla="*/ 245 h 693"/>
                  <a:gd name="T48" fmla="*/ 229 w 750"/>
                  <a:gd name="T49" fmla="*/ 234 h 693"/>
                  <a:gd name="T50" fmla="*/ 252 w 750"/>
                  <a:gd name="T51" fmla="*/ 224 h 693"/>
                  <a:gd name="T52" fmla="*/ 275 w 750"/>
                  <a:gd name="T53" fmla="*/ 228 h 693"/>
                  <a:gd name="T54" fmla="*/ 295 w 750"/>
                  <a:gd name="T55" fmla="*/ 219 h 693"/>
                  <a:gd name="T56" fmla="*/ 285 w 750"/>
                  <a:gd name="T57" fmla="*/ 212 h 693"/>
                  <a:gd name="T58" fmla="*/ 267 w 750"/>
                  <a:gd name="T59" fmla="*/ 195 h 693"/>
                  <a:gd name="T60" fmla="*/ 239 w 750"/>
                  <a:gd name="T61" fmla="*/ 184 h 693"/>
                  <a:gd name="T62" fmla="*/ 211 w 750"/>
                  <a:gd name="T63" fmla="*/ 170 h 693"/>
                  <a:gd name="T64" fmla="*/ 217 w 750"/>
                  <a:gd name="T65" fmla="*/ 143 h 693"/>
                  <a:gd name="T66" fmla="*/ 212 w 750"/>
                  <a:gd name="T67" fmla="*/ 126 h 693"/>
                  <a:gd name="T68" fmla="*/ 200 w 750"/>
                  <a:gd name="T69" fmla="*/ 125 h 693"/>
                  <a:gd name="T70" fmla="*/ 160 w 750"/>
                  <a:gd name="T71" fmla="*/ 92 h 693"/>
                  <a:gd name="T72" fmla="*/ 144 w 750"/>
                  <a:gd name="T73" fmla="*/ 69 h 693"/>
                  <a:gd name="T74" fmla="*/ 71 w 750"/>
                  <a:gd name="T75" fmla="*/ 64 h 693"/>
                  <a:gd name="T76" fmla="*/ 7 w 750"/>
                  <a:gd name="T77" fmla="*/ 0 h 693"/>
                  <a:gd name="T78" fmla="*/ 90 w 750"/>
                  <a:gd name="T79" fmla="*/ 120 h 693"/>
                  <a:gd name="T80" fmla="*/ 177 w 750"/>
                  <a:gd name="T81" fmla="*/ 196 h 693"/>
                  <a:gd name="T82" fmla="*/ 216 w 750"/>
                  <a:gd name="T83" fmla="*/ 231 h 693"/>
                  <a:gd name="T84" fmla="*/ 277 w 750"/>
                  <a:gd name="T85" fmla="*/ 293 h 693"/>
                  <a:gd name="T86" fmla="*/ 278 w 750"/>
                  <a:gd name="T87" fmla="*/ 320 h 693"/>
                  <a:gd name="T88" fmla="*/ 459 w 750"/>
                  <a:gd name="T89" fmla="*/ 482 h 693"/>
                  <a:gd name="T90" fmla="*/ 594 w 750"/>
                  <a:gd name="T91" fmla="*/ 601 h 693"/>
                  <a:gd name="T92" fmla="*/ 659 w 750"/>
                  <a:gd name="T93" fmla="*/ 637 h 693"/>
                  <a:gd name="T94" fmla="*/ 750 w 750"/>
                  <a:gd name="T95" fmla="*/ 668 h 693"/>
                  <a:gd name="T96" fmla="*/ 573 w 750"/>
                  <a:gd name="T97" fmla="*/ 489 h 693"/>
                  <a:gd name="T98" fmla="*/ 518 w 750"/>
                  <a:gd name="T99" fmla="*/ 433 h 693"/>
                  <a:gd name="T100" fmla="*/ 426 w 750"/>
                  <a:gd name="T101" fmla="*/ 332 h 693"/>
                  <a:gd name="T102" fmla="*/ 381 w 750"/>
                  <a:gd name="T103" fmla="*/ 287 h 693"/>
                  <a:gd name="T104" fmla="*/ 360 w 750"/>
                  <a:gd name="T105" fmla="*/ 245 h 693"/>
                  <a:gd name="T106" fmla="*/ 363 w 750"/>
                  <a:gd name="T107" fmla="*/ 263 h 693"/>
                  <a:gd name="T108" fmla="*/ 305 w 750"/>
                  <a:gd name="T109" fmla="*/ 224 h 693"/>
                  <a:gd name="T110" fmla="*/ 242 w 750"/>
                  <a:gd name="T111" fmla="*/ 170 h 693"/>
                  <a:gd name="T112" fmla="*/ 257 w 750"/>
                  <a:gd name="T113" fmla="*/ 175 h 693"/>
                  <a:gd name="T114" fmla="*/ 231 w 750"/>
                  <a:gd name="T115" fmla="*/ 132 h 693"/>
                  <a:gd name="T116" fmla="*/ 176 w 750"/>
                  <a:gd name="T117" fmla="*/ 92 h 693"/>
                  <a:gd name="T118" fmla="*/ 75 w 750"/>
                  <a:gd name="T119" fmla="*/ 13 h 693"/>
                  <a:gd name="T120" fmla="*/ 112 w 750"/>
                  <a:gd name="T121" fmla="*/ 6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0" h="693">
                    <a:moveTo>
                      <a:pt x="662" y="674"/>
                    </a:moveTo>
                    <a:cubicBezTo>
                      <a:pt x="662" y="674"/>
                      <a:pt x="661" y="674"/>
                      <a:pt x="661" y="675"/>
                    </a:cubicBezTo>
                    <a:cubicBezTo>
                      <a:pt x="662" y="675"/>
                      <a:pt x="662" y="676"/>
                      <a:pt x="663" y="676"/>
                    </a:cubicBezTo>
                    <a:cubicBezTo>
                      <a:pt x="663" y="676"/>
                      <a:pt x="664" y="676"/>
                      <a:pt x="664" y="676"/>
                    </a:cubicBezTo>
                    <a:cubicBezTo>
                      <a:pt x="664" y="675"/>
                      <a:pt x="663" y="674"/>
                      <a:pt x="662" y="674"/>
                    </a:cubicBezTo>
                    <a:moveTo>
                      <a:pt x="628" y="640"/>
                    </a:moveTo>
                    <a:cubicBezTo>
                      <a:pt x="637" y="650"/>
                      <a:pt x="646" y="659"/>
                      <a:pt x="655" y="669"/>
                    </a:cubicBezTo>
                    <a:cubicBezTo>
                      <a:pt x="656" y="669"/>
                      <a:pt x="657" y="669"/>
                      <a:pt x="657" y="669"/>
                    </a:cubicBezTo>
                    <a:cubicBezTo>
                      <a:pt x="658" y="669"/>
                      <a:pt x="658" y="669"/>
                      <a:pt x="659" y="669"/>
                    </a:cubicBezTo>
                    <a:cubicBezTo>
                      <a:pt x="650" y="659"/>
                      <a:pt x="639" y="651"/>
                      <a:pt x="628" y="640"/>
                    </a:cubicBezTo>
                    <a:moveTo>
                      <a:pt x="566" y="578"/>
                    </a:moveTo>
                    <a:cubicBezTo>
                      <a:pt x="571" y="583"/>
                      <a:pt x="577" y="589"/>
                      <a:pt x="582" y="594"/>
                    </a:cubicBezTo>
                    <a:cubicBezTo>
                      <a:pt x="579" y="590"/>
                      <a:pt x="575" y="585"/>
                      <a:pt x="570" y="581"/>
                    </a:cubicBezTo>
                    <a:cubicBezTo>
                      <a:pt x="568" y="580"/>
                      <a:pt x="567" y="579"/>
                      <a:pt x="566" y="578"/>
                    </a:cubicBezTo>
                    <a:moveTo>
                      <a:pt x="343" y="245"/>
                    </a:moveTo>
                    <a:cubicBezTo>
                      <a:pt x="343" y="246"/>
                      <a:pt x="343" y="246"/>
                      <a:pt x="343" y="247"/>
                    </a:cubicBezTo>
                    <a:cubicBezTo>
                      <a:pt x="345" y="248"/>
                      <a:pt x="346" y="248"/>
                      <a:pt x="348" y="249"/>
                    </a:cubicBezTo>
                    <a:cubicBezTo>
                      <a:pt x="346" y="248"/>
                      <a:pt x="344" y="246"/>
                      <a:pt x="343" y="245"/>
                    </a:cubicBezTo>
                    <a:moveTo>
                      <a:pt x="257" y="226"/>
                    </a:moveTo>
                    <a:cubicBezTo>
                      <a:pt x="257" y="226"/>
                      <a:pt x="257" y="226"/>
                      <a:pt x="257" y="226"/>
                    </a:cubicBezTo>
                    <a:cubicBezTo>
                      <a:pt x="257" y="226"/>
                      <a:pt x="257" y="226"/>
                      <a:pt x="257" y="226"/>
                    </a:cubicBezTo>
                    <a:moveTo>
                      <a:pt x="717" y="677"/>
                    </a:moveTo>
                    <a:cubicBezTo>
                      <a:pt x="716" y="677"/>
                      <a:pt x="715" y="676"/>
                      <a:pt x="715" y="676"/>
                    </a:cubicBezTo>
                    <a:cubicBezTo>
                      <a:pt x="714" y="675"/>
                      <a:pt x="714" y="674"/>
                      <a:pt x="715" y="674"/>
                    </a:cubicBezTo>
                    <a:cubicBezTo>
                      <a:pt x="715" y="674"/>
                      <a:pt x="717" y="675"/>
                      <a:pt x="718" y="677"/>
                    </a:cubicBezTo>
                    <a:cubicBezTo>
                      <a:pt x="718" y="677"/>
                      <a:pt x="718" y="677"/>
                      <a:pt x="717" y="677"/>
                    </a:cubicBezTo>
                    <a:moveTo>
                      <a:pt x="679" y="640"/>
                    </a:moveTo>
                    <a:cubicBezTo>
                      <a:pt x="677" y="640"/>
                      <a:pt x="677" y="639"/>
                      <a:pt x="677" y="638"/>
                    </a:cubicBezTo>
                    <a:cubicBezTo>
                      <a:pt x="677" y="638"/>
                      <a:pt x="677" y="637"/>
                      <a:pt x="678" y="637"/>
                    </a:cubicBezTo>
                    <a:cubicBezTo>
                      <a:pt x="678" y="637"/>
                      <a:pt x="679" y="638"/>
                      <a:pt x="680" y="640"/>
                    </a:cubicBezTo>
                    <a:cubicBezTo>
                      <a:pt x="679" y="640"/>
                      <a:pt x="679" y="640"/>
                      <a:pt x="679" y="640"/>
                    </a:cubicBezTo>
                    <a:moveTo>
                      <a:pt x="653" y="638"/>
                    </a:moveTo>
                    <a:cubicBezTo>
                      <a:pt x="649" y="638"/>
                      <a:pt x="645" y="631"/>
                      <a:pt x="641" y="629"/>
                    </a:cubicBezTo>
                    <a:cubicBezTo>
                      <a:pt x="641" y="629"/>
                      <a:pt x="642" y="629"/>
                      <a:pt x="643" y="629"/>
                    </a:cubicBezTo>
                    <a:cubicBezTo>
                      <a:pt x="648" y="629"/>
                      <a:pt x="654" y="633"/>
                      <a:pt x="655" y="638"/>
                    </a:cubicBezTo>
                    <a:cubicBezTo>
                      <a:pt x="654" y="638"/>
                      <a:pt x="653" y="638"/>
                      <a:pt x="653" y="638"/>
                    </a:cubicBezTo>
                    <a:moveTo>
                      <a:pt x="664" y="626"/>
                    </a:moveTo>
                    <a:cubicBezTo>
                      <a:pt x="662" y="626"/>
                      <a:pt x="660" y="622"/>
                      <a:pt x="659" y="622"/>
                    </a:cubicBezTo>
                    <a:cubicBezTo>
                      <a:pt x="659" y="621"/>
                      <a:pt x="660" y="621"/>
                      <a:pt x="660" y="621"/>
                    </a:cubicBezTo>
                    <a:cubicBezTo>
                      <a:pt x="661" y="621"/>
                      <a:pt x="663" y="625"/>
                      <a:pt x="665" y="625"/>
                    </a:cubicBezTo>
                    <a:cubicBezTo>
                      <a:pt x="664" y="626"/>
                      <a:pt x="664" y="626"/>
                      <a:pt x="664" y="626"/>
                    </a:cubicBezTo>
                    <a:moveTo>
                      <a:pt x="662" y="619"/>
                    </a:moveTo>
                    <a:cubicBezTo>
                      <a:pt x="661" y="618"/>
                      <a:pt x="660" y="618"/>
                      <a:pt x="660" y="617"/>
                    </a:cubicBezTo>
                    <a:cubicBezTo>
                      <a:pt x="661" y="616"/>
                      <a:pt x="661" y="615"/>
                      <a:pt x="661" y="614"/>
                    </a:cubicBezTo>
                    <a:cubicBezTo>
                      <a:pt x="661" y="614"/>
                      <a:pt x="661" y="614"/>
                      <a:pt x="662" y="614"/>
                    </a:cubicBezTo>
                    <a:cubicBezTo>
                      <a:pt x="663" y="614"/>
                      <a:pt x="664" y="617"/>
                      <a:pt x="664" y="618"/>
                    </a:cubicBezTo>
                    <a:cubicBezTo>
                      <a:pt x="664" y="619"/>
                      <a:pt x="663" y="618"/>
                      <a:pt x="662" y="619"/>
                    </a:cubicBezTo>
                    <a:moveTo>
                      <a:pt x="652" y="619"/>
                    </a:moveTo>
                    <a:cubicBezTo>
                      <a:pt x="650" y="619"/>
                      <a:pt x="648" y="616"/>
                      <a:pt x="646" y="615"/>
                    </a:cubicBezTo>
                    <a:cubicBezTo>
                      <a:pt x="647" y="613"/>
                      <a:pt x="648" y="613"/>
                      <a:pt x="650" y="613"/>
                    </a:cubicBezTo>
                    <a:cubicBezTo>
                      <a:pt x="651" y="613"/>
                      <a:pt x="652" y="613"/>
                      <a:pt x="653" y="614"/>
                    </a:cubicBezTo>
                    <a:cubicBezTo>
                      <a:pt x="653" y="615"/>
                      <a:pt x="653" y="615"/>
                      <a:pt x="652" y="615"/>
                    </a:cubicBezTo>
                    <a:cubicBezTo>
                      <a:pt x="652" y="615"/>
                      <a:pt x="652" y="615"/>
                      <a:pt x="651" y="614"/>
                    </a:cubicBezTo>
                    <a:cubicBezTo>
                      <a:pt x="651" y="616"/>
                      <a:pt x="652" y="617"/>
                      <a:pt x="653" y="618"/>
                    </a:cubicBezTo>
                    <a:cubicBezTo>
                      <a:pt x="653" y="619"/>
                      <a:pt x="652" y="619"/>
                      <a:pt x="652" y="619"/>
                    </a:cubicBezTo>
                    <a:moveTo>
                      <a:pt x="605" y="611"/>
                    </a:moveTo>
                    <a:cubicBezTo>
                      <a:pt x="604" y="611"/>
                      <a:pt x="603" y="610"/>
                      <a:pt x="602" y="609"/>
                    </a:cubicBezTo>
                    <a:cubicBezTo>
                      <a:pt x="603" y="608"/>
                      <a:pt x="604" y="609"/>
                      <a:pt x="605" y="608"/>
                    </a:cubicBezTo>
                    <a:cubicBezTo>
                      <a:pt x="606" y="608"/>
                      <a:pt x="606" y="609"/>
                      <a:pt x="607" y="610"/>
                    </a:cubicBezTo>
                    <a:cubicBezTo>
                      <a:pt x="606" y="610"/>
                      <a:pt x="606" y="611"/>
                      <a:pt x="605" y="611"/>
                    </a:cubicBezTo>
                    <a:moveTo>
                      <a:pt x="649" y="603"/>
                    </a:moveTo>
                    <a:cubicBezTo>
                      <a:pt x="645" y="603"/>
                      <a:pt x="641" y="601"/>
                      <a:pt x="636" y="596"/>
                    </a:cubicBezTo>
                    <a:cubicBezTo>
                      <a:pt x="639" y="595"/>
                      <a:pt x="643" y="596"/>
                      <a:pt x="638" y="593"/>
                    </a:cubicBezTo>
                    <a:cubicBezTo>
                      <a:pt x="639" y="592"/>
                      <a:pt x="639" y="592"/>
                      <a:pt x="640" y="592"/>
                    </a:cubicBezTo>
                    <a:cubicBezTo>
                      <a:pt x="644" y="592"/>
                      <a:pt x="644" y="602"/>
                      <a:pt x="649" y="603"/>
                    </a:cubicBezTo>
                    <a:cubicBezTo>
                      <a:pt x="649" y="603"/>
                      <a:pt x="649" y="603"/>
                      <a:pt x="649" y="603"/>
                    </a:cubicBezTo>
                    <a:moveTo>
                      <a:pt x="622" y="541"/>
                    </a:moveTo>
                    <a:cubicBezTo>
                      <a:pt x="620" y="540"/>
                      <a:pt x="614" y="538"/>
                      <a:pt x="614" y="535"/>
                    </a:cubicBezTo>
                    <a:cubicBezTo>
                      <a:pt x="614" y="535"/>
                      <a:pt x="615" y="534"/>
                      <a:pt x="615" y="534"/>
                    </a:cubicBezTo>
                    <a:cubicBezTo>
                      <a:pt x="617" y="534"/>
                      <a:pt x="620" y="540"/>
                      <a:pt x="622" y="541"/>
                    </a:cubicBezTo>
                    <a:moveTo>
                      <a:pt x="529" y="522"/>
                    </a:moveTo>
                    <a:cubicBezTo>
                      <a:pt x="527" y="522"/>
                      <a:pt x="527" y="521"/>
                      <a:pt x="526" y="519"/>
                    </a:cubicBezTo>
                    <a:cubicBezTo>
                      <a:pt x="528" y="519"/>
                      <a:pt x="528" y="522"/>
                      <a:pt x="529" y="522"/>
                    </a:cubicBezTo>
                    <a:cubicBezTo>
                      <a:pt x="529" y="522"/>
                      <a:pt x="530" y="522"/>
                      <a:pt x="531" y="521"/>
                    </a:cubicBezTo>
                    <a:cubicBezTo>
                      <a:pt x="531" y="521"/>
                      <a:pt x="531" y="521"/>
                      <a:pt x="531" y="521"/>
                    </a:cubicBezTo>
                    <a:cubicBezTo>
                      <a:pt x="530" y="522"/>
                      <a:pt x="529" y="522"/>
                      <a:pt x="529" y="522"/>
                    </a:cubicBezTo>
                    <a:moveTo>
                      <a:pt x="598" y="521"/>
                    </a:moveTo>
                    <a:cubicBezTo>
                      <a:pt x="597" y="520"/>
                      <a:pt x="597" y="520"/>
                      <a:pt x="596" y="519"/>
                    </a:cubicBezTo>
                    <a:cubicBezTo>
                      <a:pt x="597" y="519"/>
                      <a:pt x="597" y="518"/>
                      <a:pt x="598" y="517"/>
                    </a:cubicBezTo>
                    <a:cubicBezTo>
                      <a:pt x="599" y="518"/>
                      <a:pt x="599" y="519"/>
                      <a:pt x="600" y="519"/>
                    </a:cubicBezTo>
                    <a:cubicBezTo>
                      <a:pt x="599" y="520"/>
                      <a:pt x="599" y="520"/>
                      <a:pt x="598" y="521"/>
                    </a:cubicBezTo>
                    <a:moveTo>
                      <a:pt x="593" y="513"/>
                    </a:moveTo>
                    <a:cubicBezTo>
                      <a:pt x="591" y="513"/>
                      <a:pt x="590" y="512"/>
                      <a:pt x="590" y="511"/>
                    </a:cubicBezTo>
                    <a:cubicBezTo>
                      <a:pt x="590" y="511"/>
                      <a:pt x="590" y="510"/>
                      <a:pt x="590" y="510"/>
                    </a:cubicBezTo>
                    <a:cubicBezTo>
                      <a:pt x="591" y="510"/>
                      <a:pt x="592" y="511"/>
                      <a:pt x="593" y="513"/>
                    </a:cubicBezTo>
                    <a:cubicBezTo>
                      <a:pt x="593" y="513"/>
                      <a:pt x="593" y="513"/>
                      <a:pt x="593" y="513"/>
                    </a:cubicBezTo>
                    <a:moveTo>
                      <a:pt x="574" y="495"/>
                    </a:moveTo>
                    <a:cubicBezTo>
                      <a:pt x="572" y="495"/>
                      <a:pt x="570" y="491"/>
                      <a:pt x="568" y="490"/>
                    </a:cubicBezTo>
                    <a:cubicBezTo>
                      <a:pt x="568" y="490"/>
                      <a:pt x="569" y="490"/>
                      <a:pt x="569" y="490"/>
                    </a:cubicBezTo>
                    <a:cubicBezTo>
                      <a:pt x="571" y="490"/>
                      <a:pt x="573" y="494"/>
                      <a:pt x="575" y="495"/>
                    </a:cubicBezTo>
                    <a:cubicBezTo>
                      <a:pt x="574" y="495"/>
                      <a:pt x="574" y="495"/>
                      <a:pt x="574" y="495"/>
                    </a:cubicBezTo>
                    <a:moveTo>
                      <a:pt x="564" y="487"/>
                    </a:moveTo>
                    <a:cubicBezTo>
                      <a:pt x="563" y="487"/>
                      <a:pt x="561" y="485"/>
                      <a:pt x="559" y="483"/>
                    </a:cubicBezTo>
                    <a:cubicBezTo>
                      <a:pt x="559" y="482"/>
                      <a:pt x="560" y="481"/>
                      <a:pt x="560" y="481"/>
                    </a:cubicBezTo>
                    <a:cubicBezTo>
                      <a:pt x="562" y="481"/>
                      <a:pt x="564" y="485"/>
                      <a:pt x="566" y="486"/>
                    </a:cubicBezTo>
                    <a:cubicBezTo>
                      <a:pt x="566" y="487"/>
                      <a:pt x="565" y="487"/>
                      <a:pt x="564" y="487"/>
                    </a:cubicBezTo>
                    <a:moveTo>
                      <a:pt x="540" y="478"/>
                    </a:moveTo>
                    <a:cubicBezTo>
                      <a:pt x="539" y="477"/>
                      <a:pt x="539" y="476"/>
                      <a:pt x="538" y="476"/>
                    </a:cubicBezTo>
                    <a:cubicBezTo>
                      <a:pt x="539" y="475"/>
                      <a:pt x="539" y="475"/>
                      <a:pt x="540" y="474"/>
                    </a:cubicBezTo>
                    <a:cubicBezTo>
                      <a:pt x="541" y="475"/>
                      <a:pt x="541" y="475"/>
                      <a:pt x="542" y="476"/>
                    </a:cubicBezTo>
                    <a:cubicBezTo>
                      <a:pt x="541" y="476"/>
                      <a:pt x="541" y="477"/>
                      <a:pt x="540" y="478"/>
                    </a:cubicBezTo>
                    <a:moveTo>
                      <a:pt x="490" y="486"/>
                    </a:moveTo>
                    <a:cubicBezTo>
                      <a:pt x="484" y="486"/>
                      <a:pt x="477" y="478"/>
                      <a:pt x="471" y="472"/>
                    </a:cubicBezTo>
                    <a:cubicBezTo>
                      <a:pt x="471" y="472"/>
                      <a:pt x="472" y="472"/>
                      <a:pt x="472" y="472"/>
                    </a:cubicBezTo>
                    <a:cubicBezTo>
                      <a:pt x="477" y="472"/>
                      <a:pt x="481" y="476"/>
                      <a:pt x="486" y="480"/>
                    </a:cubicBezTo>
                    <a:cubicBezTo>
                      <a:pt x="486" y="481"/>
                      <a:pt x="486" y="483"/>
                      <a:pt x="489" y="484"/>
                    </a:cubicBezTo>
                    <a:cubicBezTo>
                      <a:pt x="490" y="484"/>
                      <a:pt x="490" y="484"/>
                      <a:pt x="490" y="484"/>
                    </a:cubicBezTo>
                    <a:cubicBezTo>
                      <a:pt x="491" y="484"/>
                      <a:pt x="491" y="485"/>
                      <a:pt x="492" y="486"/>
                    </a:cubicBezTo>
                    <a:cubicBezTo>
                      <a:pt x="491" y="486"/>
                      <a:pt x="491" y="486"/>
                      <a:pt x="490" y="486"/>
                    </a:cubicBezTo>
                    <a:moveTo>
                      <a:pt x="537" y="475"/>
                    </a:moveTo>
                    <a:cubicBezTo>
                      <a:pt x="537" y="474"/>
                      <a:pt x="536" y="474"/>
                      <a:pt x="535" y="473"/>
                    </a:cubicBezTo>
                    <a:cubicBezTo>
                      <a:pt x="536" y="472"/>
                      <a:pt x="537" y="472"/>
                      <a:pt x="537" y="471"/>
                    </a:cubicBezTo>
                    <a:cubicBezTo>
                      <a:pt x="538" y="472"/>
                      <a:pt x="538" y="472"/>
                      <a:pt x="539" y="473"/>
                    </a:cubicBezTo>
                    <a:cubicBezTo>
                      <a:pt x="538" y="474"/>
                      <a:pt x="538" y="474"/>
                      <a:pt x="537" y="475"/>
                    </a:cubicBezTo>
                    <a:moveTo>
                      <a:pt x="457" y="468"/>
                    </a:moveTo>
                    <a:cubicBezTo>
                      <a:pt x="452" y="465"/>
                      <a:pt x="447" y="462"/>
                      <a:pt x="441" y="460"/>
                    </a:cubicBezTo>
                    <a:cubicBezTo>
                      <a:pt x="439" y="457"/>
                      <a:pt x="438" y="453"/>
                      <a:pt x="438" y="450"/>
                    </a:cubicBezTo>
                    <a:cubicBezTo>
                      <a:pt x="442" y="455"/>
                      <a:pt x="450" y="456"/>
                      <a:pt x="453" y="461"/>
                    </a:cubicBezTo>
                    <a:cubicBezTo>
                      <a:pt x="454" y="462"/>
                      <a:pt x="453" y="464"/>
                      <a:pt x="455" y="466"/>
                    </a:cubicBezTo>
                    <a:cubicBezTo>
                      <a:pt x="456" y="467"/>
                      <a:pt x="456" y="468"/>
                      <a:pt x="457" y="468"/>
                    </a:cubicBezTo>
                    <a:moveTo>
                      <a:pt x="442" y="452"/>
                    </a:moveTo>
                    <a:cubicBezTo>
                      <a:pt x="441" y="451"/>
                      <a:pt x="440" y="450"/>
                      <a:pt x="439" y="449"/>
                    </a:cubicBezTo>
                    <a:cubicBezTo>
                      <a:pt x="439" y="448"/>
                      <a:pt x="440" y="448"/>
                      <a:pt x="441" y="447"/>
                    </a:cubicBezTo>
                    <a:cubicBezTo>
                      <a:pt x="443" y="448"/>
                      <a:pt x="443" y="450"/>
                      <a:pt x="442" y="452"/>
                    </a:cubicBezTo>
                    <a:moveTo>
                      <a:pt x="430" y="444"/>
                    </a:moveTo>
                    <a:cubicBezTo>
                      <a:pt x="429" y="444"/>
                      <a:pt x="429" y="444"/>
                      <a:pt x="428" y="444"/>
                    </a:cubicBezTo>
                    <a:cubicBezTo>
                      <a:pt x="428" y="443"/>
                      <a:pt x="428" y="442"/>
                      <a:pt x="428" y="442"/>
                    </a:cubicBezTo>
                    <a:cubicBezTo>
                      <a:pt x="429" y="443"/>
                      <a:pt x="430" y="444"/>
                      <a:pt x="430" y="444"/>
                    </a:cubicBezTo>
                    <a:cubicBezTo>
                      <a:pt x="430" y="444"/>
                      <a:pt x="430" y="444"/>
                      <a:pt x="430" y="444"/>
                    </a:cubicBezTo>
                    <a:moveTo>
                      <a:pt x="456" y="459"/>
                    </a:moveTo>
                    <a:cubicBezTo>
                      <a:pt x="452" y="459"/>
                      <a:pt x="448" y="455"/>
                      <a:pt x="444" y="452"/>
                    </a:cubicBezTo>
                    <a:cubicBezTo>
                      <a:pt x="449" y="452"/>
                      <a:pt x="442" y="444"/>
                      <a:pt x="439" y="443"/>
                    </a:cubicBezTo>
                    <a:cubicBezTo>
                      <a:pt x="440" y="441"/>
                      <a:pt x="444" y="443"/>
                      <a:pt x="441" y="440"/>
                    </a:cubicBezTo>
                    <a:cubicBezTo>
                      <a:pt x="441" y="440"/>
                      <a:pt x="441" y="439"/>
                      <a:pt x="441" y="439"/>
                    </a:cubicBezTo>
                    <a:cubicBezTo>
                      <a:pt x="444" y="439"/>
                      <a:pt x="449" y="444"/>
                      <a:pt x="453" y="447"/>
                    </a:cubicBezTo>
                    <a:cubicBezTo>
                      <a:pt x="453" y="447"/>
                      <a:pt x="453" y="447"/>
                      <a:pt x="453" y="447"/>
                    </a:cubicBezTo>
                    <a:cubicBezTo>
                      <a:pt x="454" y="448"/>
                      <a:pt x="455" y="449"/>
                      <a:pt x="456" y="450"/>
                    </a:cubicBezTo>
                    <a:cubicBezTo>
                      <a:pt x="458" y="452"/>
                      <a:pt x="458" y="453"/>
                      <a:pt x="458" y="453"/>
                    </a:cubicBezTo>
                    <a:cubicBezTo>
                      <a:pt x="457" y="453"/>
                      <a:pt x="455" y="452"/>
                      <a:pt x="451" y="450"/>
                    </a:cubicBezTo>
                    <a:cubicBezTo>
                      <a:pt x="450" y="453"/>
                      <a:pt x="456" y="456"/>
                      <a:pt x="458" y="459"/>
                    </a:cubicBezTo>
                    <a:cubicBezTo>
                      <a:pt x="458" y="459"/>
                      <a:pt x="457" y="459"/>
                      <a:pt x="456" y="459"/>
                    </a:cubicBezTo>
                    <a:moveTo>
                      <a:pt x="424" y="442"/>
                    </a:moveTo>
                    <a:cubicBezTo>
                      <a:pt x="423" y="441"/>
                      <a:pt x="422" y="439"/>
                      <a:pt x="422" y="438"/>
                    </a:cubicBezTo>
                    <a:cubicBezTo>
                      <a:pt x="422" y="438"/>
                      <a:pt x="423" y="438"/>
                      <a:pt x="423" y="438"/>
                    </a:cubicBezTo>
                    <a:cubicBezTo>
                      <a:pt x="423" y="438"/>
                      <a:pt x="423" y="438"/>
                      <a:pt x="424" y="438"/>
                    </a:cubicBezTo>
                    <a:cubicBezTo>
                      <a:pt x="423" y="439"/>
                      <a:pt x="424" y="440"/>
                      <a:pt x="424" y="442"/>
                    </a:cubicBezTo>
                    <a:moveTo>
                      <a:pt x="461" y="437"/>
                    </a:moveTo>
                    <a:cubicBezTo>
                      <a:pt x="459" y="435"/>
                      <a:pt x="458" y="434"/>
                      <a:pt x="457" y="432"/>
                    </a:cubicBezTo>
                    <a:cubicBezTo>
                      <a:pt x="458" y="432"/>
                      <a:pt x="458" y="432"/>
                      <a:pt x="458" y="432"/>
                    </a:cubicBezTo>
                    <a:cubicBezTo>
                      <a:pt x="459" y="433"/>
                      <a:pt x="460" y="435"/>
                      <a:pt x="461" y="437"/>
                    </a:cubicBezTo>
                    <a:moveTo>
                      <a:pt x="467" y="431"/>
                    </a:moveTo>
                    <a:cubicBezTo>
                      <a:pt x="466" y="431"/>
                      <a:pt x="465" y="431"/>
                      <a:pt x="464" y="430"/>
                    </a:cubicBezTo>
                    <a:cubicBezTo>
                      <a:pt x="465" y="430"/>
                      <a:pt x="465" y="430"/>
                      <a:pt x="466" y="430"/>
                    </a:cubicBezTo>
                    <a:cubicBezTo>
                      <a:pt x="466" y="431"/>
                      <a:pt x="466" y="431"/>
                      <a:pt x="467" y="431"/>
                    </a:cubicBezTo>
                    <a:moveTo>
                      <a:pt x="504" y="431"/>
                    </a:moveTo>
                    <a:cubicBezTo>
                      <a:pt x="503" y="430"/>
                      <a:pt x="502" y="428"/>
                      <a:pt x="500" y="427"/>
                    </a:cubicBezTo>
                    <a:cubicBezTo>
                      <a:pt x="502" y="428"/>
                      <a:pt x="503" y="429"/>
                      <a:pt x="504" y="431"/>
                    </a:cubicBezTo>
                    <a:moveTo>
                      <a:pt x="392" y="431"/>
                    </a:moveTo>
                    <a:cubicBezTo>
                      <a:pt x="388" y="431"/>
                      <a:pt x="386" y="425"/>
                      <a:pt x="385" y="424"/>
                    </a:cubicBezTo>
                    <a:cubicBezTo>
                      <a:pt x="386" y="423"/>
                      <a:pt x="386" y="423"/>
                      <a:pt x="387" y="423"/>
                    </a:cubicBezTo>
                    <a:cubicBezTo>
                      <a:pt x="390" y="423"/>
                      <a:pt x="390" y="428"/>
                      <a:pt x="393" y="430"/>
                    </a:cubicBezTo>
                    <a:cubicBezTo>
                      <a:pt x="393" y="430"/>
                      <a:pt x="392" y="431"/>
                      <a:pt x="392" y="431"/>
                    </a:cubicBezTo>
                    <a:moveTo>
                      <a:pt x="447" y="426"/>
                    </a:moveTo>
                    <a:cubicBezTo>
                      <a:pt x="445" y="424"/>
                      <a:pt x="442" y="422"/>
                      <a:pt x="440" y="421"/>
                    </a:cubicBezTo>
                    <a:cubicBezTo>
                      <a:pt x="439" y="419"/>
                      <a:pt x="436" y="418"/>
                      <a:pt x="439" y="416"/>
                    </a:cubicBezTo>
                    <a:cubicBezTo>
                      <a:pt x="442" y="420"/>
                      <a:pt x="444" y="423"/>
                      <a:pt x="447" y="426"/>
                    </a:cubicBezTo>
                    <a:moveTo>
                      <a:pt x="415" y="413"/>
                    </a:moveTo>
                    <a:cubicBezTo>
                      <a:pt x="415" y="412"/>
                      <a:pt x="416" y="412"/>
                      <a:pt x="417" y="412"/>
                    </a:cubicBezTo>
                    <a:cubicBezTo>
                      <a:pt x="420" y="412"/>
                      <a:pt x="423" y="413"/>
                      <a:pt x="424" y="414"/>
                    </a:cubicBezTo>
                    <a:cubicBezTo>
                      <a:pt x="427" y="416"/>
                      <a:pt x="428" y="424"/>
                      <a:pt x="432" y="426"/>
                    </a:cubicBezTo>
                    <a:cubicBezTo>
                      <a:pt x="427" y="425"/>
                      <a:pt x="422" y="420"/>
                      <a:pt x="419" y="419"/>
                    </a:cubicBezTo>
                    <a:cubicBezTo>
                      <a:pt x="418" y="421"/>
                      <a:pt x="420" y="424"/>
                      <a:pt x="423" y="426"/>
                    </a:cubicBezTo>
                    <a:cubicBezTo>
                      <a:pt x="421" y="428"/>
                      <a:pt x="420" y="428"/>
                      <a:pt x="419" y="428"/>
                    </a:cubicBezTo>
                    <a:cubicBezTo>
                      <a:pt x="417" y="428"/>
                      <a:pt x="415" y="427"/>
                      <a:pt x="414" y="427"/>
                    </a:cubicBezTo>
                    <a:cubicBezTo>
                      <a:pt x="412" y="426"/>
                      <a:pt x="411" y="425"/>
                      <a:pt x="410" y="425"/>
                    </a:cubicBezTo>
                    <a:cubicBezTo>
                      <a:pt x="410" y="425"/>
                      <a:pt x="409" y="425"/>
                      <a:pt x="409" y="425"/>
                    </a:cubicBezTo>
                    <a:cubicBezTo>
                      <a:pt x="409" y="423"/>
                      <a:pt x="408" y="422"/>
                      <a:pt x="405" y="420"/>
                    </a:cubicBezTo>
                    <a:cubicBezTo>
                      <a:pt x="406" y="420"/>
                      <a:pt x="406" y="420"/>
                      <a:pt x="406" y="420"/>
                    </a:cubicBezTo>
                    <a:cubicBezTo>
                      <a:pt x="408" y="420"/>
                      <a:pt x="409" y="420"/>
                      <a:pt x="411" y="422"/>
                    </a:cubicBezTo>
                    <a:cubicBezTo>
                      <a:pt x="413" y="417"/>
                      <a:pt x="407" y="419"/>
                      <a:pt x="408" y="415"/>
                    </a:cubicBezTo>
                    <a:cubicBezTo>
                      <a:pt x="408" y="415"/>
                      <a:pt x="408" y="415"/>
                      <a:pt x="409" y="415"/>
                    </a:cubicBezTo>
                    <a:cubicBezTo>
                      <a:pt x="411" y="415"/>
                      <a:pt x="412" y="417"/>
                      <a:pt x="414" y="418"/>
                    </a:cubicBezTo>
                    <a:cubicBezTo>
                      <a:pt x="412" y="415"/>
                      <a:pt x="418" y="413"/>
                      <a:pt x="416" y="413"/>
                    </a:cubicBezTo>
                    <a:cubicBezTo>
                      <a:pt x="415" y="413"/>
                      <a:pt x="415" y="413"/>
                      <a:pt x="415" y="413"/>
                    </a:cubicBezTo>
                    <a:moveTo>
                      <a:pt x="411" y="414"/>
                    </a:moveTo>
                    <a:cubicBezTo>
                      <a:pt x="410" y="414"/>
                      <a:pt x="410" y="413"/>
                      <a:pt x="410" y="411"/>
                    </a:cubicBezTo>
                    <a:cubicBezTo>
                      <a:pt x="410" y="411"/>
                      <a:pt x="410" y="411"/>
                      <a:pt x="410" y="411"/>
                    </a:cubicBezTo>
                    <a:cubicBezTo>
                      <a:pt x="412" y="411"/>
                      <a:pt x="413" y="412"/>
                      <a:pt x="412" y="413"/>
                    </a:cubicBezTo>
                    <a:cubicBezTo>
                      <a:pt x="412" y="413"/>
                      <a:pt x="412" y="414"/>
                      <a:pt x="411" y="414"/>
                    </a:cubicBezTo>
                    <a:moveTo>
                      <a:pt x="380" y="417"/>
                    </a:moveTo>
                    <a:cubicBezTo>
                      <a:pt x="376" y="417"/>
                      <a:pt x="373" y="415"/>
                      <a:pt x="372" y="411"/>
                    </a:cubicBezTo>
                    <a:cubicBezTo>
                      <a:pt x="376" y="411"/>
                      <a:pt x="376" y="412"/>
                      <a:pt x="379" y="409"/>
                    </a:cubicBezTo>
                    <a:cubicBezTo>
                      <a:pt x="380" y="410"/>
                      <a:pt x="380" y="410"/>
                      <a:pt x="381" y="411"/>
                    </a:cubicBezTo>
                    <a:cubicBezTo>
                      <a:pt x="380" y="412"/>
                      <a:pt x="380" y="412"/>
                      <a:pt x="381" y="413"/>
                    </a:cubicBezTo>
                    <a:cubicBezTo>
                      <a:pt x="380" y="413"/>
                      <a:pt x="379" y="413"/>
                      <a:pt x="379" y="413"/>
                    </a:cubicBezTo>
                    <a:cubicBezTo>
                      <a:pt x="377" y="413"/>
                      <a:pt x="379" y="415"/>
                      <a:pt x="380" y="417"/>
                    </a:cubicBezTo>
                    <a:moveTo>
                      <a:pt x="475" y="411"/>
                    </a:moveTo>
                    <a:cubicBezTo>
                      <a:pt x="473" y="411"/>
                      <a:pt x="469" y="408"/>
                      <a:pt x="468" y="404"/>
                    </a:cubicBezTo>
                    <a:cubicBezTo>
                      <a:pt x="469" y="404"/>
                      <a:pt x="474" y="407"/>
                      <a:pt x="475" y="411"/>
                    </a:cubicBezTo>
                    <a:moveTo>
                      <a:pt x="436" y="417"/>
                    </a:moveTo>
                    <a:cubicBezTo>
                      <a:pt x="435" y="417"/>
                      <a:pt x="429" y="412"/>
                      <a:pt x="424" y="408"/>
                    </a:cubicBezTo>
                    <a:cubicBezTo>
                      <a:pt x="419" y="403"/>
                      <a:pt x="414" y="399"/>
                      <a:pt x="414" y="399"/>
                    </a:cubicBezTo>
                    <a:cubicBezTo>
                      <a:pt x="415" y="399"/>
                      <a:pt x="419" y="402"/>
                      <a:pt x="433" y="414"/>
                    </a:cubicBezTo>
                    <a:cubicBezTo>
                      <a:pt x="430" y="412"/>
                      <a:pt x="423" y="405"/>
                      <a:pt x="423" y="403"/>
                    </a:cubicBezTo>
                    <a:cubicBezTo>
                      <a:pt x="423" y="403"/>
                      <a:pt x="423" y="403"/>
                      <a:pt x="423" y="403"/>
                    </a:cubicBezTo>
                    <a:cubicBezTo>
                      <a:pt x="423" y="403"/>
                      <a:pt x="423" y="403"/>
                      <a:pt x="423" y="403"/>
                    </a:cubicBezTo>
                    <a:cubicBezTo>
                      <a:pt x="423" y="403"/>
                      <a:pt x="434" y="411"/>
                      <a:pt x="436" y="416"/>
                    </a:cubicBezTo>
                    <a:cubicBezTo>
                      <a:pt x="437" y="416"/>
                      <a:pt x="437" y="417"/>
                      <a:pt x="436" y="417"/>
                    </a:cubicBezTo>
                    <a:moveTo>
                      <a:pt x="398" y="392"/>
                    </a:moveTo>
                    <a:cubicBezTo>
                      <a:pt x="397" y="392"/>
                      <a:pt x="396" y="391"/>
                      <a:pt x="395" y="390"/>
                    </a:cubicBezTo>
                    <a:cubicBezTo>
                      <a:pt x="396" y="390"/>
                      <a:pt x="396" y="389"/>
                      <a:pt x="397" y="389"/>
                    </a:cubicBezTo>
                    <a:cubicBezTo>
                      <a:pt x="398" y="389"/>
                      <a:pt x="399" y="390"/>
                      <a:pt x="400" y="391"/>
                    </a:cubicBezTo>
                    <a:cubicBezTo>
                      <a:pt x="399" y="392"/>
                      <a:pt x="399" y="392"/>
                      <a:pt x="398" y="392"/>
                    </a:cubicBezTo>
                    <a:moveTo>
                      <a:pt x="354" y="390"/>
                    </a:moveTo>
                    <a:cubicBezTo>
                      <a:pt x="352" y="390"/>
                      <a:pt x="349" y="389"/>
                      <a:pt x="348" y="388"/>
                    </a:cubicBezTo>
                    <a:cubicBezTo>
                      <a:pt x="349" y="387"/>
                      <a:pt x="350" y="387"/>
                      <a:pt x="349" y="386"/>
                    </a:cubicBezTo>
                    <a:cubicBezTo>
                      <a:pt x="350" y="385"/>
                      <a:pt x="350" y="385"/>
                      <a:pt x="351" y="385"/>
                    </a:cubicBezTo>
                    <a:cubicBezTo>
                      <a:pt x="352" y="385"/>
                      <a:pt x="353" y="386"/>
                      <a:pt x="353" y="387"/>
                    </a:cubicBezTo>
                    <a:cubicBezTo>
                      <a:pt x="354" y="388"/>
                      <a:pt x="355" y="389"/>
                      <a:pt x="355" y="389"/>
                    </a:cubicBezTo>
                    <a:cubicBezTo>
                      <a:pt x="355" y="389"/>
                      <a:pt x="355" y="388"/>
                      <a:pt x="356" y="388"/>
                    </a:cubicBezTo>
                    <a:cubicBezTo>
                      <a:pt x="356" y="389"/>
                      <a:pt x="355" y="390"/>
                      <a:pt x="354" y="390"/>
                    </a:cubicBezTo>
                    <a:moveTo>
                      <a:pt x="357" y="388"/>
                    </a:moveTo>
                    <a:cubicBezTo>
                      <a:pt x="356" y="388"/>
                      <a:pt x="354" y="384"/>
                      <a:pt x="353" y="384"/>
                    </a:cubicBezTo>
                    <a:cubicBezTo>
                      <a:pt x="353" y="383"/>
                      <a:pt x="353" y="383"/>
                      <a:pt x="354" y="383"/>
                    </a:cubicBezTo>
                    <a:cubicBezTo>
                      <a:pt x="355" y="383"/>
                      <a:pt x="357" y="387"/>
                      <a:pt x="358" y="387"/>
                    </a:cubicBezTo>
                    <a:cubicBezTo>
                      <a:pt x="358" y="388"/>
                      <a:pt x="358" y="388"/>
                      <a:pt x="357" y="388"/>
                    </a:cubicBezTo>
                    <a:moveTo>
                      <a:pt x="361" y="381"/>
                    </a:moveTo>
                    <a:cubicBezTo>
                      <a:pt x="360" y="380"/>
                      <a:pt x="359" y="380"/>
                      <a:pt x="358" y="379"/>
                    </a:cubicBezTo>
                    <a:cubicBezTo>
                      <a:pt x="359" y="379"/>
                      <a:pt x="360" y="380"/>
                      <a:pt x="361" y="381"/>
                    </a:cubicBezTo>
                    <a:moveTo>
                      <a:pt x="458" y="393"/>
                    </a:moveTo>
                    <a:cubicBezTo>
                      <a:pt x="451" y="392"/>
                      <a:pt x="448" y="382"/>
                      <a:pt x="442" y="378"/>
                    </a:cubicBezTo>
                    <a:cubicBezTo>
                      <a:pt x="445" y="378"/>
                      <a:pt x="447" y="380"/>
                      <a:pt x="449" y="381"/>
                    </a:cubicBezTo>
                    <a:cubicBezTo>
                      <a:pt x="448" y="384"/>
                      <a:pt x="452" y="387"/>
                      <a:pt x="454" y="388"/>
                    </a:cubicBezTo>
                    <a:cubicBezTo>
                      <a:pt x="455" y="390"/>
                      <a:pt x="456" y="392"/>
                      <a:pt x="458" y="393"/>
                    </a:cubicBezTo>
                    <a:moveTo>
                      <a:pt x="372" y="384"/>
                    </a:moveTo>
                    <a:cubicBezTo>
                      <a:pt x="369" y="381"/>
                      <a:pt x="367" y="379"/>
                      <a:pt x="368" y="376"/>
                    </a:cubicBezTo>
                    <a:cubicBezTo>
                      <a:pt x="371" y="378"/>
                      <a:pt x="373" y="380"/>
                      <a:pt x="375" y="383"/>
                    </a:cubicBezTo>
                    <a:cubicBezTo>
                      <a:pt x="376" y="382"/>
                      <a:pt x="376" y="381"/>
                      <a:pt x="373" y="380"/>
                    </a:cubicBezTo>
                    <a:cubicBezTo>
                      <a:pt x="375" y="380"/>
                      <a:pt x="377" y="382"/>
                      <a:pt x="379" y="383"/>
                    </a:cubicBezTo>
                    <a:cubicBezTo>
                      <a:pt x="379" y="383"/>
                      <a:pt x="379" y="383"/>
                      <a:pt x="378" y="382"/>
                    </a:cubicBezTo>
                    <a:cubicBezTo>
                      <a:pt x="379" y="383"/>
                      <a:pt x="379" y="383"/>
                      <a:pt x="379" y="384"/>
                    </a:cubicBezTo>
                    <a:cubicBezTo>
                      <a:pt x="382" y="387"/>
                      <a:pt x="384" y="392"/>
                      <a:pt x="385" y="395"/>
                    </a:cubicBezTo>
                    <a:cubicBezTo>
                      <a:pt x="385" y="396"/>
                      <a:pt x="384" y="396"/>
                      <a:pt x="384" y="396"/>
                    </a:cubicBezTo>
                    <a:cubicBezTo>
                      <a:pt x="382" y="396"/>
                      <a:pt x="380" y="394"/>
                      <a:pt x="379" y="392"/>
                    </a:cubicBezTo>
                    <a:cubicBezTo>
                      <a:pt x="379" y="393"/>
                      <a:pt x="379" y="393"/>
                      <a:pt x="379" y="393"/>
                    </a:cubicBezTo>
                    <a:cubicBezTo>
                      <a:pt x="378" y="392"/>
                      <a:pt x="378" y="392"/>
                      <a:pt x="378" y="392"/>
                    </a:cubicBezTo>
                    <a:cubicBezTo>
                      <a:pt x="378" y="392"/>
                      <a:pt x="378" y="392"/>
                      <a:pt x="378" y="392"/>
                    </a:cubicBezTo>
                    <a:cubicBezTo>
                      <a:pt x="378" y="391"/>
                      <a:pt x="377" y="391"/>
                      <a:pt x="377" y="391"/>
                    </a:cubicBezTo>
                    <a:cubicBezTo>
                      <a:pt x="373" y="394"/>
                      <a:pt x="381" y="393"/>
                      <a:pt x="376" y="397"/>
                    </a:cubicBezTo>
                    <a:cubicBezTo>
                      <a:pt x="372" y="393"/>
                      <a:pt x="369" y="388"/>
                      <a:pt x="370" y="384"/>
                    </a:cubicBezTo>
                    <a:cubicBezTo>
                      <a:pt x="370" y="384"/>
                      <a:pt x="371" y="384"/>
                      <a:pt x="372" y="384"/>
                    </a:cubicBezTo>
                    <a:moveTo>
                      <a:pt x="378" y="380"/>
                    </a:moveTo>
                    <a:cubicBezTo>
                      <a:pt x="376" y="378"/>
                      <a:pt x="374" y="376"/>
                      <a:pt x="374" y="375"/>
                    </a:cubicBezTo>
                    <a:cubicBezTo>
                      <a:pt x="374" y="374"/>
                      <a:pt x="375" y="374"/>
                      <a:pt x="375" y="374"/>
                    </a:cubicBezTo>
                    <a:cubicBezTo>
                      <a:pt x="380" y="374"/>
                      <a:pt x="385" y="379"/>
                      <a:pt x="390" y="380"/>
                    </a:cubicBezTo>
                    <a:cubicBezTo>
                      <a:pt x="390" y="379"/>
                      <a:pt x="390" y="379"/>
                      <a:pt x="390" y="379"/>
                    </a:cubicBezTo>
                    <a:cubicBezTo>
                      <a:pt x="391" y="380"/>
                      <a:pt x="392" y="381"/>
                      <a:pt x="393" y="382"/>
                    </a:cubicBezTo>
                    <a:cubicBezTo>
                      <a:pt x="393" y="382"/>
                      <a:pt x="392" y="382"/>
                      <a:pt x="392" y="382"/>
                    </a:cubicBezTo>
                    <a:cubicBezTo>
                      <a:pt x="392" y="382"/>
                      <a:pt x="391" y="382"/>
                      <a:pt x="391" y="382"/>
                    </a:cubicBezTo>
                    <a:cubicBezTo>
                      <a:pt x="391" y="382"/>
                      <a:pt x="391" y="382"/>
                      <a:pt x="391" y="382"/>
                    </a:cubicBezTo>
                    <a:cubicBezTo>
                      <a:pt x="391" y="382"/>
                      <a:pt x="390" y="382"/>
                      <a:pt x="390" y="383"/>
                    </a:cubicBezTo>
                    <a:cubicBezTo>
                      <a:pt x="392" y="386"/>
                      <a:pt x="397" y="384"/>
                      <a:pt x="396" y="389"/>
                    </a:cubicBezTo>
                    <a:cubicBezTo>
                      <a:pt x="389" y="383"/>
                      <a:pt x="383" y="381"/>
                      <a:pt x="377" y="378"/>
                    </a:cubicBezTo>
                    <a:cubicBezTo>
                      <a:pt x="377" y="379"/>
                      <a:pt x="377" y="379"/>
                      <a:pt x="378" y="380"/>
                    </a:cubicBezTo>
                    <a:moveTo>
                      <a:pt x="352" y="379"/>
                    </a:moveTo>
                    <a:cubicBezTo>
                      <a:pt x="350" y="378"/>
                      <a:pt x="347" y="377"/>
                      <a:pt x="345" y="376"/>
                    </a:cubicBezTo>
                    <a:cubicBezTo>
                      <a:pt x="346" y="375"/>
                      <a:pt x="347" y="375"/>
                      <a:pt x="348" y="374"/>
                    </a:cubicBezTo>
                    <a:cubicBezTo>
                      <a:pt x="349" y="375"/>
                      <a:pt x="350" y="376"/>
                      <a:pt x="352" y="377"/>
                    </a:cubicBezTo>
                    <a:cubicBezTo>
                      <a:pt x="352" y="378"/>
                      <a:pt x="352" y="378"/>
                      <a:pt x="352" y="379"/>
                    </a:cubicBezTo>
                    <a:moveTo>
                      <a:pt x="365" y="376"/>
                    </a:moveTo>
                    <a:cubicBezTo>
                      <a:pt x="365" y="376"/>
                      <a:pt x="364" y="375"/>
                      <a:pt x="363" y="373"/>
                    </a:cubicBezTo>
                    <a:cubicBezTo>
                      <a:pt x="367" y="373"/>
                      <a:pt x="367" y="376"/>
                      <a:pt x="365" y="376"/>
                    </a:cubicBezTo>
                    <a:moveTo>
                      <a:pt x="354" y="376"/>
                    </a:moveTo>
                    <a:cubicBezTo>
                      <a:pt x="354" y="376"/>
                      <a:pt x="354" y="376"/>
                      <a:pt x="354" y="376"/>
                    </a:cubicBezTo>
                    <a:cubicBezTo>
                      <a:pt x="353" y="375"/>
                      <a:pt x="353" y="374"/>
                      <a:pt x="352" y="373"/>
                    </a:cubicBezTo>
                    <a:cubicBezTo>
                      <a:pt x="352" y="372"/>
                      <a:pt x="353" y="372"/>
                      <a:pt x="353" y="372"/>
                    </a:cubicBezTo>
                    <a:cubicBezTo>
                      <a:pt x="354" y="372"/>
                      <a:pt x="357" y="376"/>
                      <a:pt x="354" y="376"/>
                    </a:cubicBezTo>
                    <a:moveTo>
                      <a:pt x="351" y="371"/>
                    </a:moveTo>
                    <a:cubicBezTo>
                      <a:pt x="350" y="371"/>
                      <a:pt x="350" y="370"/>
                      <a:pt x="348" y="369"/>
                    </a:cubicBezTo>
                    <a:cubicBezTo>
                      <a:pt x="346" y="369"/>
                      <a:pt x="347" y="368"/>
                      <a:pt x="346" y="367"/>
                    </a:cubicBezTo>
                    <a:cubicBezTo>
                      <a:pt x="346" y="367"/>
                      <a:pt x="346" y="367"/>
                      <a:pt x="347" y="367"/>
                    </a:cubicBezTo>
                    <a:cubicBezTo>
                      <a:pt x="348" y="367"/>
                      <a:pt x="349" y="368"/>
                      <a:pt x="350" y="369"/>
                    </a:cubicBezTo>
                    <a:cubicBezTo>
                      <a:pt x="350" y="370"/>
                      <a:pt x="351" y="371"/>
                      <a:pt x="351" y="371"/>
                    </a:cubicBezTo>
                    <a:moveTo>
                      <a:pt x="432" y="368"/>
                    </a:moveTo>
                    <a:cubicBezTo>
                      <a:pt x="431" y="367"/>
                      <a:pt x="431" y="366"/>
                      <a:pt x="430" y="366"/>
                    </a:cubicBezTo>
                    <a:cubicBezTo>
                      <a:pt x="431" y="365"/>
                      <a:pt x="431" y="365"/>
                      <a:pt x="430" y="364"/>
                    </a:cubicBezTo>
                    <a:cubicBezTo>
                      <a:pt x="430" y="364"/>
                      <a:pt x="431" y="363"/>
                      <a:pt x="431" y="363"/>
                    </a:cubicBezTo>
                    <a:cubicBezTo>
                      <a:pt x="433" y="363"/>
                      <a:pt x="435" y="367"/>
                      <a:pt x="432" y="368"/>
                    </a:cubicBezTo>
                    <a:moveTo>
                      <a:pt x="355" y="363"/>
                    </a:moveTo>
                    <a:cubicBezTo>
                      <a:pt x="354" y="363"/>
                      <a:pt x="353" y="362"/>
                      <a:pt x="352" y="361"/>
                    </a:cubicBezTo>
                    <a:cubicBezTo>
                      <a:pt x="352" y="361"/>
                      <a:pt x="352" y="361"/>
                      <a:pt x="353" y="361"/>
                    </a:cubicBezTo>
                    <a:cubicBezTo>
                      <a:pt x="354" y="361"/>
                      <a:pt x="354" y="361"/>
                      <a:pt x="355" y="362"/>
                    </a:cubicBezTo>
                    <a:cubicBezTo>
                      <a:pt x="355" y="362"/>
                      <a:pt x="355" y="363"/>
                      <a:pt x="355" y="363"/>
                    </a:cubicBezTo>
                    <a:moveTo>
                      <a:pt x="340" y="359"/>
                    </a:moveTo>
                    <a:cubicBezTo>
                      <a:pt x="337" y="358"/>
                      <a:pt x="334" y="356"/>
                      <a:pt x="332" y="352"/>
                    </a:cubicBezTo>
                    <a:cubicBezTo>
                      <a:pt x="332" y="352"/>
                      <a:pt x="332" y="352"/>
                      <a:pt x="333" y="352"/>
                    </a:cubicBezTo>
                    <a:cubicBezTo>
                      <a:pt x="335" y="352"/>
                      <a:pt x="340" y="357"/>
                      <a:pt x="340" y="359"/>
                    </a:cubicBezTo>
                    <a:moveTo>
                      <a:pt x="343" y="356"/>
                    </a:moveTo>
                    <a:cubicBezTo>
                      <a:pt x="341" y="356"/>
                      <a:pt x="341" y="355"/>
                      <a:pt x="339" y="353"/>
                    </a:cubicBezTo>
                    <a:cubicBezTo>
                      <a:pt x="340" y="352"/>
                      <a:pt x="341" y="352"/>
                      <a:pt x="341" y="352"/>
                    </a:cubicBezTo>
                    <a:cubicBezTo>
                      <a:pt x="343" y="352"/>
                      <a:pt x="343" y="354"/>
                      <a:pt x="345" y="356"/>
                    </a:cubicBezTo>
                    <a:cubicBezTo>
                      <a:pt x="344" y="356"/>
                      <a:pt x="344" y="356"/>
                      <a:pt x="343" y="356"/>
                    </a:cubicBezTo>
                    <a:moveTo>
                      <a:pt x="326" y="360"/>
                    </a:moveTo>
                    <a:cubicBezTo>
                      <a:pt x="322" y="357"/>
                      <a:pt x="318" y="353"/>
                      <a:pt x="314" y="349"/>
                    </a:cubicBezTo>
                    <a:cubicBezTo>
                      <a:pt x="318" y="352"/>
                      <a:pt x="322" y="355"/>
                      <a:pt x="326" y="357"/>
                    </a:cubicBezTo>
                    <a:cubicBezTo>
                      <a:pt x="326" y="356"/>
                      <a:pt x="326" y="355"/>
                      <a:pt x="326" y="354"/>
                    </a:cubicBezTo>
                    <a:cubicBezTo>
                      <a:pt x="327" y="355"/>
                      <a:pt x="328" y="355"/>
                      <a:pt x="328" y="356"/>
                    </a:cubicBezTo>
                    <a:cubicBezTo>
                      <a:pt x="329" y="356"/>
                      <a:pt x="329" y="356"/>
                      <a:pt x="329" y="356"/>
                    </a:cubicBezTo>
                    <a:cubicBezTo>
                      <a:pt x="329" y="356"/>
                      <a:pt x="330" y="356"/>
                      <a:pt x="330" y="356"/>
                    </a:cubicBezTo>
                    <a:cubicBezTo>
                      <a:pt x="329" y="355"/>
                      <a:pt x="327" y="353"/>
                      <a:pt x="326" y="352"/>
                    </a:cubicBezTo>
                    <a:cubicBezTo>
                      <a:pt x="326" y="351"/>
                      <a:pt x="326" y="351"/>
                      <a:pt x="325" y="350"/>
                    </a:cubicBezTo>
                    <a:cubicBezTo>
                      <a:pt x="330" y="353"/>
                      <a:pt x="332" y="355"/>
                      <a:pt x="333" y="358"/>
                    </a:cubicBezTo>
                    <a:cubicBezTo>
                      <a:pt x="332" y="358"/>
                      <a:pt x="332" y="357"/>
                      <a:pt x="332" y="357"/>
                    </a:cubicBezTo>
                    <a:cubicBezTo>
                      <a:pt x="332" y="357"/>
                      <a:pt x="331" y="357"/>
                      <a:pt x="331" y="357"/>
                    </a:cubicBezTo>
                    <a:cubicBezTo>
                      <a:pt x="332" y="358"/>
                      <a:pt x="333" y="358"/>
                      <a:pt x="333" y="359"/>
                    </a:cubicBezTo>
                    <a:cubicBezTo>
                      <a:pt x="334" y="360"/>
                      <a:pt x="334" y="362"/>
                      <a:pt x="334" y="364"/>
                    </a:cubicBezTo>
                    <a:cubicBezTo>
                      <a:pt x="331" y="363"/>
                      <a:pt x="328" y="360"/>
                      <a:pt x="325" y="360"/>
                    </a:cubicBezTo>
                    <a:cubicBezTo>
                      <a:pt x="326" y="360"/>
                      <a:pt x="326" y="360"/>
                      <a:pt x="326" y="360"/>
                    </a:cubicBezTo>
                    <a:moveTo>
                      <a:pt x="320" y="345"/>
                    </a:moveTo>
                    <a:cubicBezTo>
                      <a:pt x="320" y="345"/>
                      <a:pt x="319" y="344"/>
                      <a:pt x="318" y="342"/>
                    </a:cubicBezTo>
                    <a:cubicBezTo>
                      <a:pt x="318" y="342"/>
                      <a:pt x="318" y="342"/>
                      <a:pt x="318" y="342"/>
                    </a:cubicBezTo>
                    <a:cubicBezTo>
                      <a:pt x="320" y="342"/>
                      <a:pt x="320" y="343"/>
                      <a:pt x="321" y="344"/>
                    </a:cubicBezTo>
                    <a:cubicBezTo>
                      <a:pt x="321" y="344"/>
                      <a:pt x="321" y="345"/>
                      <a:pt x="320" y="345"/>
                    </a:cubicBezTo>
                    <a:moveTo>
                      <a:pt x="331" y="352"/>
                    </a:moveTo>
                    <a:cubicBezTo>
                      <a:pt x="328" y="348"/>
                      <a:pt x="325" y="344"/>
                      <a:pt x="322" y="342"/>
                    </a:cubicBezTo>
                    <a:cubicBezTo>
                      <a:pt x="322" y="342"/>
                      <a:pt x="323" y="342"/>
                      <a:pt x="323" y="342"/>
                    </a:cubicBezTo>
                    <a:cubicBezTo>
                      <a:pt x="326" y="342"/>
                      <a:pt x="334" y="350"/>
                      <a:pt x="331" y="352"/>
                    </a:cubicBezTo>
                    <a:moveTo>
                      <a:pt x="318" y="335"/>
                    </a:moveTo>
                    <a:cubicBezTo>
                      <a:pt x="318" y="334"/>
                      <a:pt x="318" y="334"/>
                      <a:pt x="318" y="333"/>
                    </a:cubicBezTo>
                    <a:cubicBezTo>
                      <a:pt x="320" y="333"/>
                      <a:pt x="322" y="331"/>
                      <a:pt x="324" y="331"/>
                    </a:cubicBezTo>
                    <a:cubicBezTo>
                      <a:pt x="327" y="335"/>
                      <a:pt x="330" y="334"/>
                      <a:pt x="333" y="337"/>
                    </a:cubicBezTo>
                    <a:cubicBezTo>
                      <a:pt x="332" y="336"/>
                      <a:pt x="330" y="336"/>
                      <a:pt x="329" y="336"/>
                    </a:cubicBezTo>
                    <a:cubicBezTo>
                      <a:pt x="327" y="336"/>
                      <a:pt x="325" y="337"/>
                      <a:pt x="323" y="337"/>
                    </a:cubicBezTo>
                    <a:cubicBezTo>
                      <a:pt x="322" y="336"/>
                      <a:pt x="321" y="334"/>
                      <a:pt x="320" y="334"/>
                    </a:cubicBezTo>
                    <a:cubicBezTo>
                      <a:pt x="320" y="334"/>
                      <a:pt x="319" y="334"/>
                      <a:pt x="319" y="334"/>
                    </a:cubicBezTo>
                    <a:cubicBezTo>
                      <a:pt x="320" y="334"/>
                      <a:pt x="321" y="336"/>
                      <a:pt x="322" y="337"/>
                    </a:cubicBezTo>
                    <a:cubicBezTo>
                      <a:pt x="321" y="337"/>
                      <a:pt x="321" y="337"/>
                      <a:pt x="321" y="337"/>
                    </a:cubicBezTo>
                    <a:cubicBezTo>
                      <a:pt x="322" y="338"/>
                      <a:pt x="323" y="339"/>
                      <a:pt x="321" y="341"/>
                    </a:cubicBezTo>
                    <a:cubicBezTo>
                      <a:pt x="321" y="339"/>
                      <a:pt x="316" y="338"/>
                      <a:pt x="318" y="335"/>
                    </a:cubicBezTo>
                    <a:moveTo>
                      <a:pt x="325" y="329"/>
                    </a:moveTo>
                    <a:cubicBezTo>
                      <a:pt x="322" y="328"/>
                      <a:pt x="324" y="326"/>
                      <a:pt x="325" y="326"/>
                    </a:cubicBezTo>
                    <a:cubicBezTo>
                      <a:pt x="326" y="326"/>
                      <a:pt x="327" y="326"/>
                      <a:pt x="328" y="329"/>
                    </a:cubicBezTo>
                    <a:cubicBezTo>
                      <a:pt x="328" y="329"/>
                      <a:pt x="328" y="329"/>
                      <a:pt x="328" y="329"/>
                    </a:cubicBezTo>
                    <a:cubicBezTo>
                      <a:pt x="327" y="329"/>
                      <a:pt x="327" y="329"/>
                      <a:pt x="326" y="328"/>
                    </a:cubicBezTo>
                    <a:cubicBezTo>
                      <a:pt x="325" y="328"/>
                      <a:pt x="325" y="328"/>
                      <a:pt x="325" y="328"/>
                    </a:cubicBezTo>
                    <a:cubicBezTo>
                      <a:pt x="325" y="328"/>
                      <a:pt x="325" y="328"/>
                      <a:pt x="325" y="329"/>
                    </a:cubicBezTo>
                    <a:moveTo>
                      <a:pt x="378" y="334"/>
                    </a:moveTo>
                    <a:cubicBezTo>
                      <a:pt x="373" y="334"/>
                      <a:pt x="368" y="329"/>
                      <a:pt x="370" y="324"/>
                    </a:cubicBezTo>
                    <a:cubicBezTo>
                      <a:pt x="372" y="326"/>
                      <a:pt x="374" y="329"/>
                      <a:pt x="376" y="329"/>
                    </a:cubicBezTo>
                    <a:cubicBezTo>
                      <a:pt x="377" y="329"/>
                      <a:pt x="378" y="329"/>
                      <a:pt x="379" y="327"/>
                    </a:cubicBezTo>
                    <a:cubicBezTo>
                      <a:pt x="381" y="330"/>
                      <a:pt x="380" y="329"/>
                      <a:pt x="383" y="331"/>
                    </a:cubicBezTo>
                    <a:cubicBezTo>
                      <a:pt x="382" y="333"/>
                      <a:pt x="380" y="334"/>
                      <a:pt x="378" y="334"/>
                    </a:cubicBezTo>
                    <a:moveTo>
                      <a:pt x="306" y="323"/>
                    </a:moveTo>
                    <a:cubicBezTo>
                      <a:pt x="305" y="323"/>
                      <a:pt x="305" y="322"/>
                      <a:pt x="305" y="321"/>
                    </a:cubicBezTo>
                    <a:cubicBezTo>
                      <a:pt x="305" y="321"/>
                      <a:pt x="305" y="321"/>
                      <a:pt x="305" y="321"/>
                    </a:cubicBezTo>
                    <a:cubicBezTo>
                      <a:pt x="307" y="321"/>
                      <a:pt x="306" y="322"/>
                      <a:pt x="307" y="323"/>
                    </a:cubicBezTo>
                    <a:cubicBezTo>
                      <a:pt x="307" y="323"/>
                      <a:pt x="306" y="323"/>
                      <a:pt x="306" y="323"/>
                    </a:cubicBezTo>
                    <a:moveTo>
                      <a:pt x="378" y="327"/>
                    </a:moveTo>
                    <a:cubicBezTo>
                      <a:pt x="379" y="326"/>
                      <a:pt x="372" y="319"/>
                      <a:pt x="373" y="319"/>
                    </a:cubicBezTo>
                    <a:cubicBezTo>
                      <a:pt x="373" y="319"/>
                      <a:pt x="373" y="319"/>
                      <a:pt x="374" y="320"/>
                    </a:cubicBezTo>
                    <a:cubicBezTo>
                      <a:pt x="374" y="320"/>
                      <a:pt x="380" y="324"/>
                      <a:pt x="378" y="327"/>
                    </a:cubicBezTo>
                    <a:moveTo>
                      <a:pt x="393" y="320"/>
                    </a:moveTo>
                    <a:cubicBezTo>
                      <a:pt x="392" y="320"/>
                      <a:pt x="391" y="320"/>
                      <a:pt x="391" y="319"/>
                    </a:cubicBezTo>
                    <a:cubicBezTo>
                      <a:pt x="391" y="318"/>
                      <a:pt x="392" y="318"/>
                      <a:pt x="393" y="318"/>
                    </a:cubicBezTo>
                    <a:cubicBezTo>
                      <a:pt x="393" y="318"/>
                      <a:pt x="394" y="318"/>
                      <a:pt x="394" y="320"/>
                    </a:cubicBezTo>
                    <a:cubicBezTo>
                      <a:pt x="394" y="320"/>
                      <a:pt x="394" y="320"/>
                      <a:pt x="393" y="320"/>
                    </a:cubicBezTo>
                    <a:moveTo>
                      <a:pt x="399" y="341"/>
                    </a:moveTo>
                    <a:cubicBezTo>
                      <a:pt x="388" y="331"/>
                      <a:pt x="379" y="327"/>
                      <a:pt x="375" y="316"/>
                    </a:cubicBezTo>
                    <a:cubicBezTo>
                      <a:pt x="382" y="320"/>
                      <a:pt x="392" y="332"/>
                      <a:pt x="399" y="341"/>
                    </a:cubicBezTo>
                    <a:moveTo>
                      <a:pt x="303" y="321"/>
                    </a:moveTo>
                    <a:cubicBezTo>
                      <a:pt x="302" y="317"/>
                      <a:pt x="299" y="315"/>
                      <a:pt x="297" y="312"/>
                    </a:cubicBezTo>
                    <a:cubicBezTo>
                      <a:pt x="301" y="314"/>
                      <a:pt x="306" y="318"/>
                      <a:pt x="303" y="321"/>
                    </a:cubicBezTo>
                    <a:moveTo>
                      <a:pt x="322" y="324"/>
                    </a:moveTo>
                    <a:cubicBezTo>
                      <a:pt x="317" y="324"/>
                      <a:pt x="315" y="318"/>
                      <a:pt x="311" y="315"/>
                    </a:cubicBezTo>
                    <a:cubicBezTo>
                      <a:pt x="312" y="314"/>
                      <a:pt x="311" y="313"/>
                      <a:pt x="311" y="312"/>
                    </a:cubicBezTo>
                    <a:cubicBezTo>
                      <a:pt x="314" y="314"/>
                      <a:pt x="324" y="318"/>
                      <a:pt x="320" y="322"/>
                    </a:cubicBezTo>
                    <a:cubicBezTo>
                      <a:pt x="321" y="323"/>
                      <a:pt x="321" y="324"/>
                      <a:pt x="322" y="324"/>
                    </a:cubicBezTo>
                    <a:cubicBezTo>
                      <a:pt x="322" y="324"/>
                      <a:pt x="322" y="324"/>
                      <a:pt x="322" y="324"/>
                    </a:cubicBezTo>
                    <a:moveTo>
                      <a:pt x="320" y="317"/>
                    </a:moveTo>
                    <a:cubicBezTo>
                      <a:pt x="320" y="314"/>
                      <a:pt x="319" y="312"/>
                      <a:pt x="316" y="309"/>
                    </a:cubicBezTo>
                    <a:cubicBezTo>
                      <a:pt x="316" y="309"/>
                      <a:pt x="316" y="309"/>
                      <a:pt x="316" y="309"/>
                    </a:cubicBezTo>
                    <a:cubicBezTo>
                      <a:pt x="319" y="309"/>
                      <a:pt x="325" y="314"/>
                      <a:pt x="326" y="318"/>
                    </a:cubicBezTo>
                    <a:cubicBezTo>
                      <a:pt x="325" y="318"/>
                      <a:pt x="325" y="318"/>
                      <a:pt x="325" y="318"/>
                    </a:cubicBezTo>
                    <a:cubicBezTo>
                      <a:pt x="324" y="318"/>
                      <a:pt x="324" y="317"/>
                      <a:pt x="323" y="317"/>
                    </a:cubicBezTo>
                    <a:cubicBezTo>
                      <a:pt x="323" y="317"/>
                      <a:pt x="322" y="316"/>
                      <a:pt x="322" y="316"/>
                    </a:cubicBezTo>
                    <a:cubicBezTo>
                      <a:pt x="321" y="316"/>
                      <a:pt x="321" y="316"/>
                      <a:pt x="320" y="317"/>
                    </a:cubicBezTo>
                    <a:moveTo>
                      <a:pt x="290" y="304"/>
                    </a:moveTo>
                    <a:cubicBezTo>
                      <a:pt x="289" y="304"/>
                      <a:pt x="289" y="304"/>
                      <a:pt x="289" y="302"/>
                    </a:cubicBezTo>
                    <a:cubicBezTo>
                      <a:pt x="289" y="302"/>
                      <a:pt x="289" y="302"/>
                      <a:pt x="289" y="302"/>
                    </a:cubicBezTo>
                    <a:cubicBezTo>
                      <a:pt x="291" y="302"/>
                      <a:pt x="291" y="303"/>
                      <a:pt x="291" y="303"/>
                    </a:cubicBezTo>
                    <a:cubicBezTo>
                      <a:pt x="291" y="304"/>
                      <a:pt x="290" y="304"/>
                      <a:pt x="290" y="304"/>
                    </a:cubicBezTo>
                    <a:moveTo>
                      <a:pt x="360" y="312"/>
                    </a:moveTo>
                    <a:cubicBezTo>
                      <a:pt x="356" y="312"/>
                      <a:pt x="350" y="306"/>
                      <a:pt x="349" y="302"/>
                    </a:cubicBezTo>
                    <a:cubicBezTo>
                      <a:pt x="349" y="301"/>
                      <a:pt x="349" y="301"/>
                      <a:pt x="350" y="301"/>
                    </a:cubicBezTo>
                    <a:cubicBezTo>
                      <a:pt x="350" y="301"/>
                      <a:pt x="351" y="302"/>
                      <a:pt x="352" y="302"/>
                    </a:cubicBezTo>
                    <a:cubicBezTo>
                      <a:pt x="352" y="303"/>
                      <a:pt x="353" y="303"/>
                      <a:pt x="354" y="303"/>
                    </a:cubicBezTo>
                    <a:cubicBezTo>
                      <a:pt x="354" y="303"/>
                      <a:pt x="355" y="303"/>
                      <a:pt x="355" y="302"/>
                    </a:cubicBezTo>
                    <a:cubicBezTo>
                      <a:pt x="355" y="305"/>
                      <a:pt x="357" y="308"/>
                      <a:pt x="361" y="311"/>
                    </a:cubicBezTo>
                    <a:cubicBezTo>
                      <a:pt x="361" y="312"/>
                      <a:pt x="361" y="312"/>
                      <a:pt x="360" y="312"/>
                    </a:cubicBezTo>
                    <a:moveTo>
                      <a:pt x="384" y="308"/>
                    </a:moveTo>
                    <a:cubicBezTo>
                      <a:pt x="380" y="307"/>
                      <a:pt x="373" y="301"/>
                      <a:pt x="376" y="297"/>
                    </a:cubicBezTo>
                    <a:cubicBezTo>
                      <a:pt x="378" y="303"/>
                      <a:pt x="382" y="305"/>
                      <a:pt x="384" y="308"/>
                    </a:cubicBezTo>
                    <a:moveTo>
                      <a:pt x="374" y="298"/>
                    </a:moveTo>
                    <a:cubicBezTo>
                      <a:pt x="372" y="298"/>
                      <a:pt x="372" y="296"/>
                      <a:pt x="372" y="295"/>
                    </a:cubicBezTo>
                    <a:cubicBezTo>
                      <a:pt x="372" y="295"/>
                      <a:pt x="372" y="294"/>
                      <a:pt x="373" y="294"/>
                    </a:cubicBezTo>
                    <a:cubicBezTo>
                      <a:pt x="374" y="294"/>
                      <a:pt x="374" y="296"/>
                      <a:pt x="374" y="297"/>
                    </a:cubicBezTo>
                    <a:cubicBezTo>
                      <a:pt x="374" y="298"/>
                      <a:pt x="374" y="298"/>
                      <a:pt x="374" y="298"/>
                    </a:cubicBezTo>
                    <a:moveTo>
                      <a:pt x="367" y="309"/>
                    </a:moveTo>
                    <a:cubicBezTo>
                      <a:pt x="364" y="306"/>
                      <a:pt x="351" y="300"/>
                      <a:pt x="356" y="296"/>
                    </a:cubicBezTo>
                    <a:cubicBezTo>
                      <a:pt x="355" y="295"/>
                      <a:pt x="354" y="294"/>
                      <a:pt x="353" y="293"/>
                    </a:cubicBezTo>
                    <a:cubicBezTo>
                      <a:pt x="353" y="293"/>
                      <a:pt x="354" y="293"/>
                      <a:pt x="354" y="293"/>
                    </a:cubicBezTo>
                    <a:cubicBezTo>
                      <a:pt x="360" y="293"/>
                      <a:pt x="362" y="300"/>
                      <a:pt x="367" y="305"/>
                    </a:cubicBezTo>
                    <a:cubicBezTo>
                      <a:pt x="365" y="306"/>
                      <a:pt x="366" y="307"/>
                      <a:pt x="367" y="309"/>
                    </a:cubicBezTo>
                    <a:moveTo>
                      <a:pt x="301" y="297"/>
                    </a:moveTo>
                    <a:cubicBezTo>
                      <a:pt x="300" y="294"/>
                      <a:pt x="300" y="295"/>
                      <a:pt x="298" y="293"/>
                    </a:cubicBezTo>
                    <a:cubicBezTo>
                      <a:pt x="299" y="292"/>
                      <a:pt x="300" y="291"/>
                      <a:pt x="302" y="291"/>
                    </a:cubicBezTo>
                    <a:cubicBezTo>
                      <a:pt x="306" y="291"/>
                      <a:pt x="310" y="296"/>
                      <a:pt x="308" y="299"/>
                    </a:cubicBezTo>
                    <a:cubicBezTo>
                      <a:pt x="307" y="298"/>
                      <a:pt x="305" y="295"/>
                      <a:pt x="303" y="295"/>
                    </a:cubicBezTo>
                    <a:cubicBezTo>
                      <a:pt x="303" y="295"/>
                      <a:pt x="302" y="296"/>
                      <a:pt x="301" y="297"/>
                    </a:cubicBezTo>
                    <a:moveTo>
                      <a:pt x="291" y="300"/>
                    </a:moveTo>
                    <a:cubicBezTo>
                      <a:pt x="291" y="300"/>
                      <a:pt x="290" y="299"/>
                      <a:pt x="289" y="299"/>
                    </a:cubicBezTo>
                    <a:cubicBezTo>
                      <a:pt x="289" y="298"/>
                      <a:pt x="281" y="294"/>
                      <a:pt x="284" y="290"/>
                    </a:cubicBezTo>
                    <a:cubicBezTo>
                      <a:pt x="284" y="291"/>
                      <a:pt x="292" y="300"/>
                      <a:pt x="291" y="300"/>
                    </a:cubicBezTo>
                    <a:moveTo>
                      <a:pt x="346" y="289"/>
                    </a:moveTo>
                    <a:cubicBezTo>
                      <a:pt x="346" y="289"/>
                      <a:pt x="346" y="288"/>
                      <a:pt x="346" y="288"/>
                    </a:cubicBezTo>
                    <a:cubicBezTo>
                      <a:pt x="346" y="287"/>
                      <a:pt x="346" y="287"/>
                      <a:pt x="346" y="287"/>
                    </a:cubicBezTo>
                    <a:cubicBezTo>
                      <a:pt x="347" y="287"/>
                      <a:pt x="348" y="288"/>
                      <a:pt x="348" y="288"/>
                    </a:cubicBezTo>
                    <a:cubicBezTo>
                      <a:pt x="349" y="289"/>
                      <a:pt x="350" y="289"/>
                      <a:pt x="350" y="289"/>
                    </a:cubicBezTo>
                    <a:cubicBezTo>
                      <a:pt x="350" y="289"/>
                      <a:pt x="350" y="289"/>
                      <a:pt x="349" y="288"/>
                    </a:cubicBezTo>
                    <a:cubicBezTo>
                      <a:pt x="352" y="288"/>
                      <a:pt x="352" y="290"/>
                      <a:pt x="351" y="291"/>
                    </a:cubicBezTo>
                    <a:cubicBezTo>
                      <a:pt x="351" y="291"/>
                      <a:pt x="351" y="291"/>
                      <a:pt x="351" y="292"/>
                    </a:cubicBezTo>
                    <a:cubicBezTo>
                      <a:pt x="349" y="292"/>
                      <a:pt x="347" y="294"/>
                      <a:pt x="346" y="294"/>
                    </a:cubicBezTo>
                    <a:cubicBezTo>
                      <a:pt x="343" y="291"/>
                      <a:pt x="341" y="291"/>
                      <a:pt x="339" y="289"/>
                    </a:cubicBezTo>
                    <a:cubicBezTo>
                      <a:pt x="340" y="289"/>
                      <a:pt x="340" y="289"/>
                      <a:pt x="341" y="289"/>
                    </a:cubicBezTo>
                    <a:cubicBezTo>
                      <a:pt x="343" y="289"/>
                      <a:pt x="345" y="289"/>
                      <a:pt x="346" y="289"/>
                    </a:cubicBezTo>
                    <a:moveTo>
                      <a:pt x="304" y="306"/>
                    </a:moveTo>
                    <a:cubicBezTo>
                      <a:pt x="298" y="303"/>
                      <a:pt x="291" y="292"/>
                      <a:pt x="285" y="285"/>
                    </a:cubicBezTo>
                    <a:cubicBezTo>
                      <a:pt x="294" y="293"/>
                      <a:pt x="301" y="297"/>
                      <a:pt x="304" y="306"/>
                    </a:cubicBezTo>
                    <a:moveTo>
                      <a:pt x="390" y="283"/>
                    </a:moveTo>
                    <a:cubicBezTo>
                      <a:pt x="390" y="283"/>
                      <a:pt x="390" y="283"/>
                      <a:pt x="390" y="283"/>
                    </a:cubicBezTo>
                    <a:cubicBezTo>
                      <a:pt x="390" y="283"/>
                      <a:pt x="390" y="283"/>
                      <a:pt x="390" y="283"/>
                    </a:cubicBezTo>
                    <a:cubicBezTo>
                      <a:pt x="390" y="283"/>
                      <a:pt x="390" y="283"/>
                      <a:pt x="390" y="283"/>
                    </a:cubicBezTo>
                    <a:moveTo>
                      <a:pt x="361" y="276"/>
                    </a:moveTo>
                    <a:cubicBezTo>
                      <a:pt x="359" y="275"/>
                      <a:pt x="359" y="274"/>
                      <a:pt x="359" y="273"/>
                    </a:cubicBezTo>
                    <a:cubicBezTo>
                      <a:pt x="359" y="274"/>
                      <a:pt x="360" y="275"/>
                      <a:pt x="361" y="276"/>
                    </a:cubicBezTo>
                    <a:cubicBezTo>
                      <a:pt x="361" y="276"/>
                      <a:pt x="361" y="276"/>
                      <a:pt x="361" y="276"/>
                    </a:cubicBezTo>
                    <a:moveTo>
                      <a:pt x="332" y="277"/>
                    </a:moveTo>
                    <a:cubicBezTo>
                      <a:pt x="330" y="277"/>
                      <a:pt x="330" y="275"/>
                      <a:pt x="329" y="273"/>
                    </a:cubicBezTo>
                    <a:cubicBezTo>
                      <a:pt x="329" y="273"/>
                      <a:pt x="330" y="273"/>
                      <a:pt x="330" y="273"/>
                    </a:cubicBezTo>
                    <a:cubicBezTo>
                      <a:pt x="332" y="273"/>
                      <a:pt x="332" y="274"/>
                      <a:pt x="333" y="276"/>
                    </a:cubicBezTo>
                    <a:cubicBezTo>
                      <a:pt x="333" y="277"/>
                      <a:pt x="332" y="277"/>
                      <a:pt x="332" y="277"/>
                    </a:cubicBezTo>
                    <a:moveTo>
                      <a:pt x="358" y="281"/>
                    </a:moveTo>
                    <a:cubicBezTo>
                      <a:pt x="355" y="278"/>
                      <a:pt x="351" y="276"/>
                      <a:pt x="355" y="273"/>
                    </a:cubicBezTo>
                    <a:cubicBezTo>
                      <a:pt x="354" y="276"/>
                      <a:pt x="361" y="277"/>
                      <a:pt x="358" y="281"/>
                    </a:cubicBezTo>
                    <a:moveTo>
                      <a:pt x="361" y="274"/>
                    </a:moveTo>
                    <a:cubicBezTo>
                      <a:pt x="360" y="273"/>
                      <a:pt x="359" y="272"/>
                      <a:pt x="358" y="270"/>
                    </a:cubicBezTo>
                    <a:cubicBezTo>
                      <a:pt x="360" y="271"/>
                      <a:pt x="361" y="273"/>
                      <a:pt x="361" y="274"/>
                    </a:cubicBezTo>
                    <a:moveTo>
                      <a:pt x="358" y="271"/>
                    </a:moveTo>
                    <a:cubicBezTo>
                      <a:pt x="356" y="271"/>
                      <a:pt x="355" y="270"/>
                      <a:pt x="355" y="269"/>
                    </a:cubicBezTo>
                    <a:cubicBezTo>
                      <a:pt x="354" y="269"/>
                      <a:pt x="355" y="268"/>
                      <a:pt x="355" y="268"/>
                    </a:cubicBezTo>
                    <a:cubicBezTo>
                      <a:pt x="356" y="268"/>
                      <a:pt x="357" y="269"/>
                      <a:pt x="358" y="271"/>
                    </a:cubicBezTo>
                    <a:cubicBezTo>
                      <a:pt x="358" y="271"/>
                      <a:pt x="358" y="271"/>
                      <a:pt x="358" y="271"/>
                    </a:cubicBezTo>
                    <a:moveTo>
                      <a:pt x="259" y="267"/>
                    </a:moveTo>
                    <a:cubicBezTo>
                      <a:pt x="257" y="267"/>
                      <a:pt x="256" y="265"/>
                      <a:pt x="258" y="264"/>
                    </a:cubicBezTo>
                    <a:cubicBezTo>
                      <a:pt x="259" y="264"/>
                      <a:pt x="259" y="265"/>
                      <a:pt x="260" y="265"/>
                    </a:cubicBezTo>
                    <a:cubicBezTo>
                      <a:pt x="259" y="266"/>
                      <a:pt x="259" y="266"/>
                      <a:pt x="260" y="267"/>
                    </a:cubicBezTo>
                    <a:cubicBezTo>
                      <a:pt x="259" y="267"/>
                      <a:pt x="259" y="267"/>
                      <a:pt x="259" y="267"/>
                    </a:cubicBezTo>
                    <a:moveTo>
                      <a:pt x="352" y="272"/>
                    </a:moveTo>
                    <a:cubicBezTo>
                      <a:pt x="348" y="272"/>
                      <a:pt x="338" y="261"/>
                      <a:pt x="342" y="259"/>
                    </a:cubicBezTo>
                    <a:cubicBezTo>
                      <a:pt x="346" y="264"/>
                      <a:pt x="349" y="269"/>
                      <a:pt x="353" y="271"/>
                    </a:cubicBezTo>
                    <a:cubicBezTo>
                      <a:pt x="353" y="272"/>
                      <a:pt x="352" y="272"/>
                      <a:pt x="352" y="272"/>
                    </a:cubicBezTo>
                    <a:moveTo>
                      <a:pt x="340" y="259"/>
                    </a:moveTo>
                    <a:cubicBezTo>
                      <a:pt x="337" y="259"/>
                      <a:pt x="331" y="252"/>
                      <a:pt x="331" y="250"/>
                    </a:cubicBezTo>
                    <a:cubicBezTo>
                      <a:pt x="334" y="251"/>
                      <a:pt x="339" y="255"/>
                      <a:pt x="341" y="259"/>
                    </a:cubicBezTo>
                    <a:cubicBezTo>
                      <a:pt x="340" y="259"/>
                      <a:pt x="340" y="259"/>
                      <a:pt x="340" y="259"/>
                    </a:cubicBezTo>
                    <a:moveTo>
                      <a:pt x="322" y="251"/>
                    </a:moveTo>
                    <a:cubicBezTo>
                      <a:pt x="320" y="251"/>
                      <a:pt x="319" y="248"/>
                      <a:pt x="318" y="248"/>
                    </a:cubicBezTo>
                    <a:cubicBezTo>
                      <a:pt x="318" y="248"/>
                      <a:pt x="318" y="247"/>
                      <a:pt x="319" y="247"/>
                    </a:cubicBezTo>
                    <a:cubicBezTo>
                      <a:pt x="320" y="247"/>
                      <a:pt x="321" y="250"/>
                      <a:pt x="322" y="251"/>
                    </a:cubicBezTo>
                    <a:cubicBezTo>
                      <a:pt x="322" y="251"/>
                      <a:pt x="322" y="251"/>
                      <a:pt x="322" y="251"/>
                    </a:cubicBezTo>
                    <a:moveTo>
                      <a:pt x="320" y="247"/>
                    </a:moveTo>
                    <a:cubicBezTo>
                      <a:pt x="320" y="246"/>
                      <a:pt x="320" y="246"/>
                      <a:pt x="322" y="246"/>
                    </a:cubicBezTo>
                    <a:cubicBezTo>
                      <a:pt x="323" y="246"/>
                      <a:pt x="325" y="246"/>
                      <a:pt x="326" y="247"/>
                    </a:cubicBezTo>
                    <a:cubicBezTo>
                      <a:pt x="325" y="248"/>
                      <a:pt x="325" y="249"/>
                      <a:pt x="325" y="249"/>
                    </a:cubicBezTo>
                    <a:cubicBezTo>
                      <a:pt x="325" y="250"/>
                      <a:pt x="324" y="250"/>
                      <a:pt x="324" y="250"/>
                    </a:cubicBezTo>
                    <a:cubicBezTo>
                      <a:pt x="323" y="250"/>
                      <a:pt x="322" y="249"/>
                      <a:pt x="322" y="249"/>
                    </a:cubicBezTo>
                    <a:cubicBezTo>
                      <a:pt x="321" y="248"/>
                      <a:pt x="321" y="247"/>
                      <a:pt x="320" y="247"/>
                    </a:cubicBezTo>
                    <a:cubicBezTo>
                      <a:pt x="320" y="247"/>
                      <a:pt x="320" y="247"/>
                      <a:pt x="320" y="247"/>
                    </a:cubicBezTo>
                    <a:moveTo>
                      <a:pt x="316" y="249"/>
                    </a:moveTo>
                    <a:cubicBezTo>
                      <a:pt x="314" y="249"/>
                      <a:pt x="313" y="248"/>
                      <a:pt x="313" y="247"/>
                    </a:cubicBezTo>
                    <a:cubicBezTo>
                      <a:pt x="313" y="246"/>
                      <a:pt x="313" y="246"/>
                      <a:pt x="313" y="246"/>
                    </a:cubicBezTo>
                    <a:cubicBezTo>
                      <a:pt x="314" y="246"/>
                      <a:pt x="315" y="246"/>
                      <a:pt x="316" y="248"/>
                    </a:cubicBezTo>
                    <a:cubicBezTo>
                      <a:pt x="316" y="249"/>
                      <a:pt x="316" y="249"/>
                      <a:pt x="316" y="249"/>
                    </a:cubicBezTo>
                    <a:moveTo>
                      <a:pt x="286" y="246"/>
                    </a:moveTo>
                    <a:cubicBezTo>
                      <a:pt x="286" y="246"/>
                      <a:pt x="285" y="245"/>
                      <a:pt x="284" y="245"/>
                    </a:cubicBezTo>
                    <a:cubicBezTo>
                      <a:pt x="284" y="244"/>
                      <a:pt x="285" y="244"/>
                      <a:pt x="285" y="244"/>
                    </a:cubicBezTo>
                    <a:cubicBezTo>
                      <a:pt x="286" y="244"/>
                      <a:pt x="287" y="245"/>
                      <a:pt x="288" y="245"/>
                    </a:cubicBezTo>
                    <a:cubicBezTo>
                      <a:pt x="287" y="246"/>
                      <a:pt x="287" y="246"/>
                      <a:pt x="286" y="246"/>
                    </a:cubicBezTo>
                    <a:moveTo>
                      <a:pt x="250" y="256"/>
                    </a:moveTo>
                    <a:cubicBezTo>
                      <a:pt x="247" y="255"/>
                      <a:pt x="246" y="254"/>
                      <a:pt x="245" y="253"/>
                    </a:cubicBezTo>
                    <a:cubicBezTo>
                      <a:pt x="245" y="250"/>
                      <a:pt x="242" y="248"/>
                      <a:pt x="240" y="247"/>
                    </a:cubicBezTo>
                    <a:cubicBezTo>
                      <a:pt x="239" y="246"/>
                      <a:pt x="238" y="244"/>
                      <a:pt x="237" y="243"/>
                    </a:cubicBezTo>
                    <a:cubicBezTo>
                      <a:pt x="242" y="244"/>
                      <a:pt x="245" y="252"/>
                      <a:pt x="250" y="256"/>
                    </a:cubicBezTo>
                    <a:moveTo>
                      <a:pt x="303" y="245"/>
                    </a:moveTo>
                    <a:cubicBezTo>
                      <a:pt x="306" y="243"/>
                      <a:pt x="299" y="243"/>
                      <a:pt x="303" y="240"/>
                    </a:cubicBezTo>
                    <a:cubicBezTo>
                      <a:pt x="307" y="243"/>
                      <a:pt x="309" y="247"/>
                      <a:pt x="308" y="250"/>
                    </a:cubicBezTo>
                    <a:cubicBezTo>
                      <a:pt x="308" y="251"/>
                      <a:pt x="300" y="252"/>
                      <a:pt x="306" y="254"/>
                    </a:cubicBezTo>
                    <a:cubicBezTo>
                      <a:pt x="300" y="253"/>
                      <a:pt x="298" y="245"/>
                      <a:pt x="296" y="242"/>
                    </a:cubicBezTo>
                    <a:cubicBezTo>
                      <a:pt x="296" y="241"/>
                      <a:pt x="297" y="241"/>
                      <a:pt x="297" y="241"/>
                    </a:cubicBezTo>
                    <a:cubicBezTo>
                      <a:pt x="299" y="241"/>
                      <a:pt x="301" y="244"/>
                      <a:pt x="303" y="245"/>
                    </a:cubicBezTo>
                    <a:moveTo>
                      <a:pt x="323" y="241"/>
                    </a:moveTo>
                    <a:cubicBezTo>
                      <a:pt x="322" y="241"/>
                      <a:pt x="320" y="240"/>
                      <a:pt x="319" y="239"/>
                    </a:cubicBezTo>
                    <a:cubicBezTo>
                      <a:pt x="318" y="237"/>
                      <a:pt x="318" y="236"/>
                      <a:pt x="318" y="236"/>
                    </a:cubicBezTo>
                    <a:cubicBezTo>
                      <a:pt x="318" y="236"/>
                      <a:pt x="319" y="237"/>
                      <a:pt x="321" y="238"/>
                    </a:cubicBezTo>
                    <a:cubicBezTo>
                      <a:pt x="323" y="238"/>
                      <a:pt x="323" y="239"/>
                      <a:pt x="324" y="241"/>
                    </a:cubicBezTo>
                    <a:cubicBezTo>
                      <a:pt x="323" y="241"/>
                      <a:pt x="323" y="241"/>
                      <a:pt x="323" y="241"/>
                    </a:cubicBezTo>
                    <a:moveTo>
                      <a:pt x="302" y="233"/>
                    </a:moveTo>
                    <a:cubicBezTo>
                      <a:pt x="298" y="233"/>
                      <a:pt x="298" y="230"/>
                      <a:pt x="300" y="230"/>
                    </a:cubicBezTo>
                    <a:cubicBezTo>
                      <a:pt x="300" y="230"/>
                      <a:pt x="301" y="231"/>
                      <a:pt x="302" y="233"/>
                    </a:cubicBezTo>
                    <a:moveTo>
                      <a:pt x="315" y="234"/>
                    </a:moveTo>
                    <a:cubicBezTo>
                      <a:pt x="313" y="234"/>
                      <a:pt x="310" y="230"/>
                      <a:pt x="313" y="229"/>
                    </a:cubicBezTo>
                    <a:cubicBezTo>
                      <a:pt x="314" y="230"/>
                      <a:pt x="314" y="230"/>
                      <a:pt x="314" y="230"/>
                    </a:cubicBezTo>
                    <a:cubicBezTo>
                      <a:pt x="315" y="231"/>
                      <a:pt x="315" y="232"/>
                      <a:pt x="316" y="234"/>
                    </a:cubicBezTo>
                    <a:cubicBezTo>
                      <a:pt x="316" y="234"/>
                      <a:pt x="316" y="234"/>
                      <a:pt x="315" y="234"/>
                    </a:cubicBezTo>
                    <a:moveTo>
                      <a:pt x="229" y="234"/>
                    </a:moveTo>
                    <a:cubicBezTo>
                      <a:pt x="228" y="234"/>
                      <a:pt x="224" y="232"/>
                      <a:pt x="223" y="228"/>
                    </a:cubicBezTo>
                    <a:cubicBezTo>
                      <a:pt x="225" y="229"/>
                      <a:pt x="228" y="231"/>
                      <a:pt x="229" y="234"/>
                    </a:cubicBezTo>
                    <a:moveTo>
                      <a:pt x="265" y="235"/>
                    </a:moveTo>
                    <a:cubicBezTo>
                      <a:pt x="265" y="235"/>
                      <a:pt x="256" y="229"/>
                      <a:pt x="254" y="225"/>
                    </a:cubicBezTo>
                    <a:cubicBezTo>
                      <a:pt x="254" y="224"/>
                      <a:pt x="254" y="224"/>
                      <a:pt x="254" y="224"/>
                    </a:cubicBezTo>
                    <a:cubicBezTo>
                      <a:pt x="256" y="224"/>
                      <a:pt x="260" y="228"/>
                      <a:pt x="265" y="231"/>
                    </a:cubicBezTo>
                    <a:cubicBezTo>
                      <a:pt x="269" y="235"/>
                      <a:pt x="273" y="239"/>
                      <a:pt x="272" y="239"/>
                    </a:cubicBezTo>
                    <a:cubicBezTo>
                      <a:pt x="272" y="239"/>
                      <a:pt x="268" y="236"/>
                      <a:pt x="257" y="226"/>
                    </a:cubicBezTo>
                    <a:cubicBezTo>
                      <a:pt x="259" y="228"/>
                      <a:pt x="265" y="233"/>
                      <a:pt x="265" y="235"/>
                    </a:cubicBezTo>
                    <a:moveTo>
                      <a:pt x="301" y="227"/>
                    </a:moveTo>
                    <a:cubicBezTo>
                      <a:pt x="303" y="227"/>
                      <a:pt x="301" y="226"/>
                      <a:pt x="300" y="223"/>
                    </a:cubicBezTo>
                    <a:cubicBezTo>
                      <a:pt x="303" y="224"/>
                      <a:pt x="306" y="226"/>
                      <a:pt x="307" y="229"/>
                    </a:cubicBezTo>
                    <a:cubicBezTo>
                      <a:pt x="303" y="229"/>
                      <a:pt x="303" y="228"/>
                      <a:pt x="301" y="230"/>
                    </a:cubicBezTo>
                    <a:cubicBezTo>
                      <a:pt x="300" y="230"/>
                      <a:pt x="300" y="229"/>
                      <a:pt x="299" y="229"/>
                    </a:cubicBezTo>
                    <a:cubicBezTo>
                      <a:pt x="300" y="228"/>
                      <a:pt x="300" y="228"/>
                      <a:pt x="299" y="227"/>
                    </a:cubicBezTo>
                    <a:cubicBezTo>
                      <a:pt x="300" y="227"/>
                      <a:pt x="301" y="227"/>
                      <a:pt x="301" y="227"/>
                    </a:cubicBezTo>
                    <a:moveTo>
                      <a:pt x="284" y="222"/>
                    </a:moveTo>
                    <a:cubicBezTo>
                      <a:pt x="283" y="220"/>
                      <a:pt x="282" y="219"/>
                      <a:pt x="282" y="218"/>
                    </a:cubicBezTo>
                    <a:cubicBezTo>
                      <a:pt x="282" y="218"/>
                      <a:pt x="283" y="218"/>
                      <a:pt x="284" y="219"/>
                    </a:cubicBezTo>
                    <a:cubicBezTo>
                      <a:pt x="283" y="220"/>
                      <a:pt x="283" y="221"/>
                      <a:pt x="284" y="222"/>
                    </a:cubicBezTo>
                    <a:moveTo>
                      <a:pt x="252" y="224"/>
                    </a:moveTo>
                    <a:cubicBezTo>
                      <a:pt x="250" y="221"/>
                      <a:pt x="248" y="219"/>
                      <a:pt x="246" y="216"/>
                    </a:cubicBezTo>
                    <a:cubicBezTo>
                      <a:pt x="248" y="218"/>
                      <a:pt x="250" y="219"/>
                      <a:pt x="252" y="221"/>
                    </a:cubicBezTo>
                    <a:cubicBezTo>
                      <a:pt x="252" y="222"/>
                      <a:pt x="255" y="223"/>
                      <a:pt x="252" y="224"/>
                    </a:cubicBezTo>
                    <a:moveTo>
                      <a:pt x="268" y="220"/>
                    </a:moveTo>
                    <a:cubicBezTo>
                      <a:pt x="265" y="218"/>
                      <a:pt x="261" y="219"/>
                      <a:pt x="262" y="214"/>
                    </a:cubicBezTo>
                    <a:cubicBezTo>
                      <a:pt x="263" y="215"/>
                      <a:pt x="265" y="216"/>
                      <a:pt x="266" y="216"/>
                    </a:cubicBezTo>
                    <a:cubicBezTo>
                      <a:pt x="267" y="215"/>
                      <a:pt x="268" y="215"/>
                      <a:pt x="269" y="215"/>
                    </a:cubicBezTo>
                    <a:cubicBezTo>
                      <a:pt x="270" y="215"/>
                      <a:pt x="272" y="215"/>
                      <a:pt x="273" y="216"/>
                    </a:cubicBezTo>
                    <a:cubicBezTo>
                      <a:pt x="274" y="217"/>
                      <a:pt x="275" y="217"/>
                      <a:pt x="276" y="217"/>
                    </a:cubicBezTo>
                    <a:cubicBezTo>
                      <a:pt x="276" y="217"/>
                      <a:pt x="276" y="217"/>
                      <a:pt x="277" y="217"/>
                    </a:cubicBezTo>
                    <a:cubicBezTo>
                      <a:pt x="277" y="219"/>
                      <a:pt x="278" y="220"/>
                      <a:pt x="280" y="222"/>
                    </a:cubicBezTo>
                    <a:cubicBezTo>
                      <a:pt x="279" y="222"/>
                      <a:pt x="279" y="222"/>
                      <a:pt x="279" y="222"/>
                    </a:cubicBezTo>
                    <a:cubicBezTo>
                      <a:pt x="278" y="222"/>
                      <a:pt x="276" y="221"/>
                      <a:pt x="275" y="220"/>
                    </a:cubicBezTo>
                    <a:cubicBezTo>
                      <a:pt x="274" y="222"/>
                      <a:pt x="275" y="222"/>
                      <a:pt x="275" y="223"/>
                    </a:cubicBezTo>
                    <a:cubicBezTo>
                      <a:pt x="279" y="224"/>
                      <a:pt x="282" y="226"/>
                      <a:pt x="286" y="227"/>
                    </a:cubicBezTo>
                    <a:cubicBezTo>
                      <a:pt x="286" y="226"/>
                      <a:pt x="285" y="225"/>
                      <a:pt x="285" y="224"/>
                    </a:cubicBezTo>
                    <a:cubicBezTo>
                      <a:pt x="286" y="227"/>
                      <a:pt x="289" y="230"/>
                      <a:pt x="289" y="231"/>
                    </a:cubicBezTo>
                    <a:cubicBezTo>
                      <a:pt x="289" y="232"/>
                      <a:pt x="288" y="232"/>
                      <a:pt x="287" y="232"/>
                    </a:cubicBezTo>
                    <a:cubicBezTo>
                      <a:pt x="284" y="232"/>
                      <a:pt x="280" y="229"/>
                      <a:pt x="276" y="227"/>
                    </a:cubicBezTo>
                    <a:cubicBezTo>
                      <a:pt x="276" y="228"/>
                      <a:pt x="276" y="228"/>
                      <a:pt x="276" y="228"/>
                    </a:cubicBezTo>
                    <a:cubicBezTo>
                      <a:pt x="276" y="228"/>
                      <a:pt x="276" y="228"/>
                      <a:pt x="275" y="228"/>
                    </a:cubicBezTo>
                    <a:cubicBezTo>
                      <a:pt x="274" y="228"/>
                      <a:pt x="274" y="228"/>
                      <a:pt x="274" y="227"/>
                    </a:cubicBezTo>
                    <a:cubicBezTo>
                      <a:pt x="274" y="227"/>
                      <a:pt x="274" y="227"/>
                      <a:pt x="274" y="227"/>
                    </a:cubicBezTo>
                    <a:cubicBezTo>
                      <a:pt x="274" y="226"/>
                      <a:pt x="273" y="226"/>
                      <a:pt x="272" y="226"/>
                    </a:cubicBezTo>
                    <a:cubicBezTo>
                      <a:pt x="271" y="226"/>
                      <a:pt x="270" y="227"/>
                      <a:pt x="271" y="227"/>
                    </a:cubicBezTo>
                    <a:cubicBezTo>
                      <a:pt x="271" y="227"/>
                      <a:pt x="272" y="227"/>
                      <a:pt x="272" y="227"/>
                    </a:cubicBezTo>
                    <a:cubicBezTo>
                      <a:pt x="272" y="227"/>
                      <a:pt x="272" y="227"/>
                      <a:pt x="272" y="227"/>
                    </a:cubicBezTo>
                    <a:cubicBezTo>
                      <a:pt x="272" y="227"/>
                      <a:pt x="272" y="227"/>
                      <a:pt x="272" y="227"/>
                    </a:cubicBezTo>
                    <a:cubicBezTo>
                      <a:pt x="271" y="228"/>
                      <a:pt x="271" y="228"/>
                      <a:pt x="270" y="228"/>
                    </a:cubicBezTo>
                    <a:cubicBezTo>
                      <a:pt x="268" y="228"/>
                      <a:pt x="266" y="227"/>
                      <a:pt x="265" y="226"/>
                    </a:cubicBezTo>
                    <a:cubicBezTo>
                      <a:pt x="262" y="224"/>
                      <a:pt x="261" y="219"/>
                      <a:pt x="258" y="217"/>
                    </a:cubicBezTo>
                    <a:cubicBezTo>
                      <a:pt x="261" y="217"/>
                      <a:pt x="265" y="220"/>
                      <a:pt x="267" y="222"/>
                    </a:cubicBezTo>
                    <a:cubicBezTo>
                      <a:pt x="267" y="222"/>
                      <a:pt x="267" y="222"/>
                      <a:pt x="268" y="222"/>
                    </a:cubicBezTo>
                    <a:cubicBezTo>
                      <a:pt x="268" y="222"/>
                      <a:pt x="268" y="222"/>
                      <a:pt x="268" y="222"/>
                    </a:cubicBezTo>
                    <a:cubicBezTo>
                      <a:pt x="268" y="222"/>
                      <a:pt x="268" y="222"/>
                      <a:pt x="268" y="222"/>
                    </a:cubicBezTo>
                    <a:cubicBezTo>
                      <a:pt x="268" y="222"/>
                      <a:pt x="268" y="222"/>
                      <a:pt x="269" y="222"/>
                    </a:cubicBezTo>
                    <a:cubicBezTo>
                      <a:pt x="269" y="221"/>
                      <a:pt x="269" y="220"/>
                      <a:pt x="268" y="220"/>
                    </a:cubicBezTo>
                    <a:moveTo>
                      <a:pt x="295" y="219"/>
                    </a:moveTo>
                    <a:cubicBezTo>
                      <a:pt x="292" y="219"/>
                      <a:pt x="292" y="215"/>
                      <a:pt x="289" y="213"/>
                    </a:cubicBezTo>
                    <a:cubicBezTo>
                      <a:pt x="290" y="213"/>
                      <a:pt x="290" y="213"/>
                      <a:pt x="291" y="213"/>
                    </a:cubicBezTo>
                    <a:cubicBezTo>
                      <a:pt x="294" y="213"/>
                      <a:pt x="295" y="217"/>
                      <a:pt x="296" y="218"/>
                    </a:cubicBezTo>
                    <a:cubicBezTo>
                      <a:pt x="296" y="219"/>
                      <a:pt x="295" y="219"/>
                      <a:pt x="295" y="219"/>
                    </a:cubicBezTo>
                    <a:moveTo>
                      <a:pt x="202" y="216"/>
                    </a:moveTo>
                    <a:cubicBezTo>
                      <a:pt x="201" y="215"/>
                      <a:pt x="200" y="214"/>
                      <a:pt x="199" y="213"/>
                    </a:cubicBezTo>
                    <a:cubicBezTo>
                      <a:pt x="200" y="214"/>
                      <a:pt x="201" y="215"/>
                      <a:pt x="202" y="216"/>
                    </a:cubicBezTo>
                    <a:moveTo>
                      <a:pt x="231" y="213"/>
                    </a:moveTo>
                    <a:cubicBezTo>
                      <a:pt x="230" y="213"/>
                      <a:pt x="230" y="212"/>
                      <a:pt x="230" y="212"/>
                    </a:cubicBezTo>
                    <a:cubicBezTo>
                      <a:pt x="231" y="212"/>
                      <a:pt x="231" y="213"/>
                      <a:pt x="232" y="213"/>
                    </a:cubicBezTo>
                    <a:cubicBezTo>
                      <a:pt x="232" y="213"/>
                      <a:pt x="231" y="213"/>
                      <a:pt x="231" y="213"/>
                    </a:cubicBezTo>
                    <a:moveTo>
                      <a:pt x="289" y="212"/>
                    </a:moveTo>
                    <a:cubicBezTo>
                      <a:pt x="288" y="212"/>
                      <a:pt x="288" y="211"/>
                      <a:pt x="287" y="211"/>
                    </a:cubicBezTo>
                    <a:cubicBezTo>
                      <a:pt x="288" y="210"/>
                      <a:pt x="288" y="210"/>
                      <a:pt x="289" y="209"/>
                    </a:cubicBezTo>
                    <a:cubicBezTo>
                      <a:pt x="289" y="210"/>
                      <a:pt x="290" y="210"/>
                      <a:pt x="290" y="211"/>
                    </a:cubicBezTo>
                    <a:cubicBezTo>
                      <a:pt x="290" y="211"/>
                      <a:pt x="289" y="212"/>
                      <a:pt x="289" y="212"/>
                    </a:cubicBezTo>
                    <a:moveTo>
                      <a:pt x="297" y="229"/>
                    </a:moveTo>
                    <a:cubicBezTo>
                      <a:pt x="288" y="223"/>
                      <a:pt x="284" y="216"/>
                      <a:pt x="278" y="209"/>
                    </a:cubicBezTo>
                    <a:cubicBezTo>
                      <a:pt x="280" y="210"/>
                      <a:pt x="282" y="215"/>
                      <a:pt x="285" y="215"/>
                    </a:cubicBezTo>
                    <a:cubicBezTo>
                      <a:pt x="285" y="215"/>
                      <a:pt x="286" y="214"/>
                      <a:pt x="286" y="214"/>
                    </a:cubicBezTo>
                    <a:cubicBezTo>
                      <a:pt x="290" y="219"/>
                      <a:pt x="298" y="223"/>
                      <a:pt x="297" y="229"/>
                    </a:cubicBezTo>
                    <a:moveTo>
                      <a:pt x="285" y="212"/>
                    </a:moveTo>
                    <a:cubicBezTo>
                      <a:pt x="284" y="211"/>
                      <a:pt x="283" y="210"/>
                      <a:pt x="284" y="209"/>
                    </a:cubicBezTo>
                    <a:cubicBezTo>
                      <a:pt x="284" y="209"/>
                      <a:pt x="284" y="209"/>
                      <a:pt x="284" y="209"/>
                    </a:cubicBezTo>
                    <a:cubicBezTo>
                      <a:pt x="284" y="210"/>
                      <a:pt x="285" y="211"/>
                      <a:pt x="285" y="212"/>
                    </a:cubicBezTo>
                    <a:moveTo>
                      <a:pt x="237" y="212"/>
                    </a:moveTo>
                    <a:cubicBezTo>
                      <a:pt x="236" y="211"/>
                      <a:pt x="235" y="209"/>
                      <a:pt x="235" y="208"/>
                    </a:cubicBezTo>
                    <a:cubicBezTo>
                      <a:pt x="236" y="209"/>
                      <a:pt x="237" y="210"/>
                      <a:pt x="238" y="212"/>
                    </a:cubicBezTo>
                    <a:cubicBezTo>
                      <a:pt x="237" y="212"/>
                      <a:pt x="237" y="212"/>
                      <a:pt x="237" y="212"/>
                    </a:cubicBezTo>
                    <a:moveTo>
                      <a:pt x="265" y="207"/>
                    </a:moveTo>
                    <a:cubicBezTo>
                      <a:pt x="265" y="207"/>
                      <a:pt x="265" y="207"/>
                      <a:pt x="265" y="207"/>
                    </a:cubicBezTo>
                    <a:cubicBezTo>
                      <a:pt x="265" y="206"/>
                      <a:pt x="265" y="205"/>
                      <a:pt x="265" y="204"/>
                    </a:cubicBezTo>
                    <a:cubicBezTo>
                      <a:pt x="265" y="205"/>
                      <a:pt x="266" y="206"/>
                      <a:pt x="266" y="207"/>
                    </a:cubicBezTo>
                    <a:cubicBezTo>
                      <a:pt x="266" y="207"/>
                      <a:pt x="266" y="207"/>
                      <a:pt x="265" y="207"/>
                    </a:cubicBezTo>
                    <a:moveTo>
                      <a:pt x="261" y="204"/>
                    </a:moveTo>
                    <a:cubicBezTo>
                      <a:pt x="261" y="203"/>
                      <a:pt x="260" y="202"/>
                      <a:pt x="259" y="202"/>
                    </a:cubicBezTo>
                    <a:cubicBezTo>
                      <a:pt x="259" y="202"/>
                      <a:pt x="259" y="202"/>
                      <a:pt x="260" y="202"/>
                    </a:cubicBezTo>
                    <a:cubicBezTo>
                      <a:pt x="260" y="202"/>
                      <a:pt x="261" y="202"/>
                      <a:pt x="261" y="202"/>
                    </a:cubicBezTo>
                    <a:cubicBezTo>
                      <a:pt x="262" y="203"/>
                      <a:pt x="262" y="203"/>
                      <a:pt x="261" y="204"/>
                    </a:cubicBezTo>
                    <a:moveTo>
                      <a:pt x="251" y="199"/>
                    </a:moveTo>
                    <a:cubicBezTo>
                      <a:pt x="249" y="198"/>
                      <a:pt x="249" y="197"/>
                      <a:pt x="250" y="196"/>
                    </a:cubicBezTo>
                    <a:cubicBezTo>
                      <a:pt x="251" y="196"/>
                      <a:pt x="252" y="197"/>
                      <a:pt x="252" y="198"/>
                    </a:cubicBezTo>
                    <a:cubicBezTo>
                      <a:pt x="252" y="198"/>
                      <a:pt x="251" y="199"/>
                      <a:pt x="251" y="199"/>
                    </a:cubicBezTo>
                    <a:moveTo>
                      <a:pt x="272" y="204"/>
                    </a:moveTo>
                    <a:cubicBezTo>
                      <a:pt x="271" y="202"/>
                      <a:pt x="269" y="201"/>
                      <a:pt x="268" y="200"/>
                    </a:cubicBezTo>
                    <a:cubicBezTo>
                      <a:pt x="271" y="198"/>
                      <a:pt x="270" y="196"/>
                      <a:pt x="267" y="195"/>
                    </a:cubicBezTo>
                    <a:cubicBezTo>
                      <a:pt x="269" y="194"/>
                      <a:pt x="270" y="194"/>
                      <a:pt x="269" y="193"/>
                    </a:cubicBezTo>
                    <a:cubicBezTo>
                      <a:pt x="269" y="193"/>
                      <a:pt x="270" y="193"/>
                      <a:pt x="270" y="193"/>
                    </a:cubicBezTo>
                    <a:cubicBezTo>
                      <a:pt x="274" y="193"/>
                      <a:pt x="275" y="199"/>
                      <a:pt x="276" y="201"/>
                    </a:cubicBezTo>
                    <a:cubicBezTo>
                      <a:pt x="276" y="201"/>
                      <a:pt x="275" y="202"/>
                      <a:pt x="275" y="202"/>
                    </a:cubicBezTo>
                    <a:cubicBezTo>
                      <a:pt x="275" y="202"/>
                      <a:pt x="274" y="201"/>
                      <a:pt x="273" y="201"/>
                    </a:cubicBezTo>
                    <a:cubicBezTo>
                      <a:pt x="273" y="202"/>
                      <a:pt x="273" y="203"/>
                      <a:pt x="272" y="204"/>
                    </a:cubicBezTo>
                    <a:moveTo>
                      <a:pt x="243" y="197"/>
                    </a:moveTo>
                    <a:cubicBezTo>
                      <a:pt x="244" y="195"/>
                      <a:pt x="238" y="192"/>
                      <a:pt x="237" y="190"/>
                    </a:cubicBezTo>
                    <a:cubicBezTo>
                      <a:pt x="237" y="190"/>
                      <a:pt x="238" y="190"/>
                      <a:pt x="238" y="190"/>
                    </a:cubicBezTo>
                    <a:cubicBezTo>
                      <a:pt x="242" y="190"/>
                      <a:pt x="245" y="193"/>
                      <a:pt x="248" y="195"/>
                    </a:cubicBezTo>
                    <a:cubicBezTo>
                      <a:pt x="244" y="196"/>
                      <a:pt x="250" y="202"/>
                      <a:pt x="252" y="202"/>
                    </a:cubicBezTo>
                    <a:cubicBezTo>
                      <a:pt x="251" y="205"/>
                      <a:pt x="248" y="203"/>
                      <a:pt x="251" y="205"/>
                    </a:cubicBezTo>
                    <a:cubicBezTo>
                      <a:pt x="251" y="206"/>
                      <a:pt x="251" y="206"/>
                      <a:pt x="251" y="206"/>
                    </a:cubicBezTo>
                    <a:cubicBezTo>
                      <a:pt x="249" y="206"/>
                      <a:pt x="244" y="202"/>
                      <a:pt x="241" y="199"/>
                    </a:cubicBezTo>
                    <a:cubicBezTo>
                      <a:pt x="241" y="199"/>
                      <a:pt x="241" y="199"/>
                      <a:pt x="241" y="199"/>
                    </a:cubicBezTo>
                    <a:cubicBezTo>
                      <a:pt x="240" y="198"/>
                      <a:pt x="239" y="197"/>
                      <a:pt x="238" y="196"/>
                    </a:cubicBezTo>
                    <a:cubicBezTo>
                      <a:pt x="237" y="195"/>
                      <a:pt x="237" y="194"/>
                      <a:pt x="237" y="194"/>
                    </a:cubicBezTo>
                    <a:cubicBezTo>
                      <a:pt x="238" y="194"/>
                      <a:pt x="239" y="195"/>
                      <a:pt x="243" y="197"/>
                    </a:cubicBezTo>
                    <a:moveTo>
                      <a:pt x="253" y="197"/>
                    </a:moveTo>
                    <a:cubicBezTo>
                      <a:pt x="250" y="193"/>
                      <a:pt x="244" y="192"/>
                      <a:pt x="241" y="188"/>
                    </a:cubicBezTo>
                    <a:cubicBezTo>
                      <a:pt x="240" y="187"/>
                      <a:pt x="241" y="185"/>
                      <a:pt x="239" y="184"/>
                    </a:cubicBezTo>
                    <a:cubicBezTo>
                      <a:pt x="239" y="183"/>
                      <a:pt x="238" y="183"/>
                      <a:pt x="238" y="182"/>
                    </a:cubicBezTo>
                    <a:cubicBezTo>
                      <a:pt x="242" y="185"/>
                      <a:pt x="246" y="187"/>
                      <a:pt x="250" y="189"/>
                    </a:cubicBezTo>
                    <a:cubicBezTo>
                      <a:pt x="252" y="192"/>
                      <a:pt x="253" y="194"/>
                      <a:pt x="253" y="197"/>
                    </a:cubicBezTo>
                    <a:moveTo>
                      <a:pt x="173" y="180"/>
                    </a:moveTo>
                    <a:cubicBezTo>
                      <a:pt x="172" y="179"/>
                      <a:pt x="172" y="179"/>
                      <a:pt x="171" y="178"/>
                    </a:cubicBezTo>
                    <a:cubicBezTo>
                      <a:pt x="172" y="178"/>
                      <a:pt x="172" y="177"/>
                      <a:pt x="173" y="177"/>
                    </a:cubicBezTo>
                    <a:cubicBezTo>
                      <a:pt x="173" y="177"/>
                      <a:pt x="174" y="178"/>
                      <a:pt x="174" y="178"/>
                    </a:cubicBezTo>
                    <a:cubicBezTo>
                      <a:pt x="174" y="179"/>
                      <a:pt x="173" y="179"/>
                      <a:pt x="173" y="180"/>
                    </a:cubicBezTo>
                    <a:moveTo>
                      <a:pt x="170" y="178"/>
                    </a:moveTo>
                    <a:cubicBezTo>
                      <a:pt x="170" y="177"/>
                      <a:pt x="169" y="177"/>
                      <a:pt x="169" y="176"/>
                    </a:cubicBezTo>
                    <a:cubicBezTo>
                      <a:pt x="169" y="176"/>
                      <a:pt x="170" y="175"/>
                      <a:pt x="170" y="175"/>
                    </a:cubicBezTo>
                    <a:cubicBezTo>
                      <a:pt x="171" y="175"/>
                      <a:pt x="171" y="176"/>
                      <a:pt x="172" y="176"/>
                    </a:cubicBezTo>
                    <a:cubicBezTo>
                      <a:pt x="171" y="177"/>
                      <a:pt x="171" y="177"/>
                      <a:pt x="170" y="178"/>
                    </a:cubicBezTo>
                    <a:moveTo>
                      <a:pt x="211" y="170"/>
                    </a:moveTo>
                    <a:cubicBezTo>
                      <a:pt x="210" y="169"/>
                      <a:pt x="210" y="168"/>
                      <a:pt x="209" y="168"/>
                    </a:cubicBezTo>
                    <a:cubicBezTo>
                      <a:pt x="210" y="168"/>
                      <a:pt x="210" y="168"/>
                      <a:pt x="211" y="168"/>
                    </a:cubicBezTo>
                    <a:cubicBezTo>
                      <a:pt x="216" y="168"/>
                      <a:pt x="221" y="174"/>
                      <a:pt x="227" y="179"/>
                    </a:cubicBezTo>
                    <a:cubicBezTo>
                      <a:pt x="226" y="179"/>
                      <a:pt x="226" y="179"/>
                      <a:pt x="225" y="179"/>
                    </a:cubicBezTo>
                    <a:cubicBezTo>
                      <a:pt x="222" y="179"/>
                      <a:pt x="218" y="176"/>
                      <a:pt x="214" y="173"/>
                    </a:cubicBezTo>
                    <a:cubicBezTo>
                      <a:pt x="214" y="172"/>
                      <a:pt x="214" y="171"/>
                      <a:pt x="212" y="170"/>
                    </a:cubicBezTo>
                    <a:cubicBezTo>
                      <a:pt x="211" y="170"/>
                      <a:pt x="211" y="170"/>
                      <a:pt x="211" y="170"/>
                    </a:cubicBezTo>
                    <a:moveTo>
                      <a:pt x="154" y="171"/>
                    </a:moveTo>
                    <a:cubicBezTo>
                      <a:pt x="152" y="171"/>
                      <a:pt x="151" y="168"/>
                      <a:pt x="149" y="167"/>
                    </a:cubicBezTo>
                    <a:cubicBezTo>
                      <a:pt x="150" y="167"/>
                      <a:pt x="150" y="167"/>
                      <a:pt x="150" y="167"/>
                    </a:cubicBezTo>
                    <a:cubicBezTo>
                      <a:pt x="152" y="167"/>
                      <a:pt x="154" y="169"/>
                      <a:pt x="155" y="170"/>
                    </a:cubicBezTo>
                    <a:cubicBezTo>
                      <a:pt x="155" y="171"/>
                      <a:pt x="154" y="171"/>
                      <a:pt x="154" y="171"/>
                    </a:cubicBezTo>
                    <a:moveTo>
                      <a:pt x="261" y="166"/>
                    </a:moveTo>
                    <a:cubicBezTo>
                      <a:pt x="261" y="164"/>
                      <a:pt x="260" y="163"/>
                      <a:pt x="259" y="161"/>
                    </a:cubicBezTo>
                    <a:cubicBezTo>
                      <a:pt x="261" y="163"/>
                      <a:pt x="262" y="164"/>
                      <a:pt x="264" y="166"/>
                    </a:cubicBezTo>
                    <a:cubicBezTo>
                      <a:pt x="264" y="166"/>
                      <a:pt x="263" y="166"/>
                      <a:pt x="263" y="166"/>
                    </a:cubicBezTo>
                    <a:cubicBezTo>
                      <a:pt x="263" y="166"/>
                      <a:pt x="262" y="166"/>
                      <a:pt x="261" y="166"/>
                    </a:cubicBezTo>
                    <a:moveTo>
                      <a:pt x="147" y="165"/>
                    </a:moveTo>
                    <a:cubicBezTo>
                      <a:pt x="145" y="165"/>
                      <a:pt x="144" y="161"/>
                      <a:pt x="142" y="161"/>
                    </a:cubicBezTo>
                    <a:cubicBezTo>
                      <a:pt x="142" y="161"/>
                      <a:pt x="143" y="160"/>
                      <a:pt x="143" y="160"/>
                    </a:cubicBezTo>
                    <a:cubicBezTo>
                      <a:pt x="144" y="160"/>
                      <a:pt x="146" y="164"/>
                      <a:pt x="148" y="164"/>
                    </a:cubicBezTo>
                    <a:cubicBezTo>
                      <a:pt x="147" y="165"/>
                      <a:pt x="147" y="165"/>
                      <a:pt x="147" y="165"/>
                    </a:cubicBezTo>
                    <a:moveTo>
                      <a:pt x="130" y="148"/>
                    </a:moveTo>
                    <a:cubicBezTo>
                      <a:pt x="129" y="148"/>
                      <a:pt x="128" y="148"/>
                      <a:pt x="127" y="146"/>
                    </a:cubicBezTo>
                    <a:cubicBezTo>
                      <a:pt x="127" y="146"/>
                      <a:pt x="127" y="146"/>
                      <a:pt x="128" y="146"/>
                    </a:cubicBezTo>
                    <a:cubicBezTo>
                      <a:pt x="129" y="146"/>
                      <a:pt x="129" y="147"/>
                      <a:pt x="130" y="147"/>
                    </a:cubicBezTo>
                    <a:cubicBezTo>
                      <a:pt x="130" y="148"/>
                      <a:pt x="130" y="148"/>
                      <a:pt x="130" y="148"/>
                    </a:cubicBezTo>
                    <a:moveTo>
                      <a:pt x="217" y="143"/>
                    </a:moveTo>
                    <a:cubicBezTo>
                      <a:pt x="216" y="143"/>
                      <a:pt x="216" y="143"/>
                      <a:pt x="215" y="142"/>
                    </a:cubicBezTo>
                    <a:cubicBezTo>
                      <a:pt x="215" y="142"/>
                      <a:pt x="215" y="142"/>
                      <a:pt x="215" y="142"/>
                    </a:cubicBezTo>
                    <a:cubicBezTo>
                      <a:pt x="216" y="142"/>
                      <a:pt x="217" y="143"/>
                      <a:pt x="217" y="143"/>
                    </a:cubicBezTo>
                    <a:cubicBezTo>
                      <a:pt x="217" y="143"/>
                      <a:pt x="217" y="143"/>
                      <a:pt x="217" y="143"/>
                    </a:cubicBezTo>
                    <a:moveTo>
                      <a:pt x="123" y="142"/>
                    </a:moveTo>
                    <a:cubicBezTo>
                      <a:pt x="123" y="142"/>
                      <a:pt x="122" y="141"/>
                      <a:pt x="122" y="141"/>
                    </a:cubicBezTo>
                    <a:cubicBezTo>
                      <a:pt x="122" y="140"/>
                      <a:pt x="123" y="140"/>
                      <a:pt x="123" y="139"/>
                    </a:cubicBezTo>
                    <a:cubicBezTo>
                      <a:pt x="124" y="140"/>
                      <a:pt x="124" y="140"/>
                      <a:pt x="125" y="141"/>
                    </a:cubicBezTo>
                    <a:cubicBezTo>
                      <a:pt x="124" y="141"/>
                      <a:pt x="124" y="142"/>
                      <a:pt x="123" y="142"/>
                    </a:cubicBezTo>
                    <a:moveTo>
                      <a:pt x="178" y="139"/>
                    </a:moveTo>
                    <a:cubicBezTo>
                      <a:pt x="178" y="139"/>
                      <a:pt x="178" y="139"/>
                      <a:pt x="178" y="139"/>
                    </a:cubicBezTo>
                    <a:cubicBezTo>
                      <a:pt x="179" y="139"/>
                      <a:pt x="179" y="139"/>
                      <a:pt x="180" y="139"/>
                    </a:cubicBezTo>
                    <a:cubicBezTo>
                      <a:pt x="181" y="139"/>
                      <a:pt x="181" y="140"/>
                      <a:pt x="182" y="141"/>
                    </a:cubicBezTo>
                    <a:cubicBezTo>
                      <a:pt x="180" y="141"/>
                      <a:pt x="180" y="139"/>
                      <a:pt x="179" y="139"/>
                    </a:cubicBezTo>
                    <a:cubicBezTo>
                      <a:pt x="179" y="139"/>
                      <a:pt x="179" y="139"/>
                      <a:pt x="178" y="139"/>
                    </a:cubicBezTo>
                    <a:moveTo>
                      <a:pt x="194" y="132"/>
                    </a:moveTo>
                    <a:cubicBezTo>
                      <a:pt x="192" y="130"/>
                      <a:pt x="191" y="127"/>
                      <a:pt x="190" y="126"/>
                    </a:cubicBezTo>
                    <a:cubicBezTo>
                      <a:pt x="193" y="127"/>
                      <a:pt x="194" y="129"/>
                      <a:pt x="194" y="132"/>
                    </a:cubicBezTo>
                    <a:moveTo>
                      <a:pt x="212" y="126"/>
                    </a:moveTo>
                    <a:cubicBezTo>
                      <a:pt x="211" y="125"/>
                      <a:pt x="211" y="125"/>
                      <a:pt x="211" y="125"/>
                    </a:cubicBezTo>
                    <a:cubicBezTo>
                      <a:pt x="211" y="125"/>
                      <a:pt x="211" y="126"/>
                      <a:pt x="212" y="126"/>
                    </a:cubicBezTo>
                    <a:moveTo>
                      <a:pt x="184" y="130"/>
                    </a:moveTo>
                    <a:cubicBezTo>
                      <a:pt x="185" y="128"/>
                      <a:pt x="183" y="126"/>
                      <a:pt x="180" y="123"/>
                    </a:cubicBezTo>
                    <a:cubicBezTo>
                      <a:pt x="182" y="124"/>
                      <a:pt x="185" y="124"/>
                      <a:pt x="188" y="125"/>
                    </a:cubicBezTo>
                    <a:cubicBezTo>
                      <a:pt x="187" y="125"/>
                      <a:pt x="187" y="125"/>
                      <a:pt x="187" y="125"/>
                    </a:cubicBezTo>
                    <a:cubicBezTo>
                      <a:pt x="188" y="127"/>
                      <a:pt x="191" y="132"/>
                      <a:pt x="194" y="132"/>
                    </a:cubicBezTo>
                    <a:cubicBezTo>
                      <a:pt x="194" y="132"/>
                      <a:pt x="194" y="132"/>
                      <a:pt x="194" y="132"/>
                    </a:cubicBezTo>
                    <a:cubicBezTo>
                      <a:pt x="194" y="132"/>
                      <a:pt x="194" y="132"/>
                      <a:pt x="194" y="132"/>
                    </a:cubicBezTo>
                    <a:cubicBezTo>
                      <a:pt x="194" y="132"/>
                      <a:pt x="194" y="132"/>
                      <a:pt x="194" y="132"/>
                    </a:cubicBezTo>
                    <a:cubicBezTo>
                      <a:pt x="194" y="132"/>
                      <a:pt x="193" y="133"/>
                      <a:pt x="193" y="134"/>
                    </a:cubicBezTo>
                    <a:cubicBezTo>
                      <a:pt x="194" y="135"/>
                      <a:pt x="194" y="136"/>
                      <a:pt x="195" y="137"/>
                    </a:cubicBezTo>
                    <a:cubicBezTo>
                      <a:pt x="195" y="137"/>
                      <a:pt x="195" y="137"/>
                      <a:pt x="195" y="137"/>
                    </a:cubicBezTo>
                    <a:cubicBezTo>
                      <a:pt x="194" y="137"/>
                      <a:pt x="192" y="135"/>
                      <a:pt x="190" y="133"/>
                    </a:cubicBezTo>
                    <a:cubicBezTo>
                      <a:pt x="188" y="132"/>
                      <a:pt x="186" y="130"/>
                      <a:pt x="185" y="130"/>
                    </a:cubicBezTo>
                    <a:cubicBezTo>
                      <a:pt x="184" y="130"/>
                      <a:pt x="184" y="130"/>
                      <a:pt x="184" y="130"/>
                    </a:cubicBezTo>
                    <a:moveTo>
                      <a:pt x="109" y="128"/>
                    </a:moveTo>
                    <a:cubicBezTo>
                      <a:pt x="107" y="128"/>
                      <a:pt x="105" y="124"/>
                      <a:pt x="103" y="123"/>
                    </a:cubicBezTo>
                    <a:cubicBezTo>
                      <a:pt x="106" y="124"/>
                      <a:pt x="110" y="126"/>
                      <a:pt x="110" y="128"/>
                    </a:cubicBezTo>
                    <a:cubicBezTo>
                      <a:pt x="110" y="128"/>
                      <a:pt x="110" y="128"/>
                      <a:pt x="109" y="128"/>
                    </a:cubicBezTo>
                    <a:moveTo>
                      <a:pt x="196" y="125"/>
                    </a:moveTo>
                    <a:cubicBezTo>
                      <a:pt x="195" y="123"/>
                      <a:pt x="193" y="120"/>
                      <a:pt x="190" y="118"/>
                    </a:cubicBezTo>
                    <a:cubicBezTo>
                      <a:pt x="194" y="119"/>
                      <a:pt x="197" y="122"/>
                      <a:pt x="200" y="125"/>
                    </a:cubicBezTo>
                    <a:cubicBezTo>
                      <a:pt x="199" y="125"/>
                      <a:pt x="198" y="125"/>
                      <a:pt x="197" y="125"/>
                    </a:cubicBezTo>
                    <a:cubicBezTo>
                      <a:pt x="197" y="125"/>
                      <a:pt x="196" y="125"/>
                      <a:pt x="196" y="125"/>
                    </a:cubicBezTo>
                    <a:moveTo>
                      <a:pt x="181" y="116"/>
                    </a:moveTo>
                    <a:cubicBezTo>
                      <a:pt x="178" y="116"/>
                      <a:pt x="175" y="111"/>
                      <a:pt x="172" y="108"/>
                    </a:cubicBezTo>
                    <a:cubicBezTo>
                      <a:pt x="172" y="108"/>
                      <a:pt x="173" y="108"/>
                      <a:pt x="173" y="108"/>
                    </a:cubicBezTo>
                    <a:cubicBezTo>
                      <a:pt x="177" y="108"/>
                      <a:pt x="180" y="113"/>
                      <a:pt x="183" y="115"/>
                    </a:cubicBezTo>
                    <a:cubicBezTo>
                      <a:pt x="183" y="116"/>
                      <a:pt x="182" y="116"/>
                      <a:pt x="181" y="116"/>
                    </a:cubicBezTo>
                    <a:moveTo>
                      <a:pt x="165" y="111"/>
                    </a:moveTo>
                    <a:cubicBezTo>
                      <a:pt x="164" y="111"/>
                      <a:pt x="162" y="108"/>
                      <a:pt x="165" y="107"/>
                    </a:cubicBezTo>
                    <a:cubicBezTo>
                      <a:pt x="165" y="108"/>
                      <a:pt x="166" y="108"/>
                      <a:pt x="166" y="109"/>
                    </a:cubicBezTo>
                    <a:cubicBezTo>
                      <a:pt x="165" y="109"/>
                      <a:pt x="166" y="110"/>
                      <a:pt x="166" y="110"/>
                    </a:cubicBezTo>
                    <a:cubicBezTo>
                      <a:pt x="166" y="110"/>
                      <a:pt x="166" y="111"/>
                      <a:pt x="165" y="111"/>
                    </a:cubicBezTo>
                    <a:moveTo>
                      <a:pt x="159" y="99"/>
                    </a:moveTo>
                    <a:cubicBezTo>
                      <a:pt x="157" y="98"/>
                      <a:pt x="158" y="96"/>
                      <a:pt x="157" y="95"/>
                    </a:cubicBezTo>
                    <a:cubicBezTo>
                      <a:pt x="157" y="95"/>
                      <a:pt x="158" y="95"/>
                      <a:pt x="158" y="95"/>
                    </a:cubicBezTo>
                    <a:cubicBezTo>
                      <a:pt x="160" y="95"/>
                      <a:pt x="162" y="97"/>
                      <a:pt x="159" y="99"/>
                    </a:cubicBezTo>
                    <a:moveTo>
                      <a:pt x="176" y="96"/>
                    </a:moveTo>
                    <a:cubicBezTo>
                      <a:pt x="172" y="96"/>
                      <a:pt x="173" y="94"/>
                      <a:pt x="175" y="94"/>
                    </a:cubicBezTo>
                    <a:cubicBezTo>
                      <a:pt x="175" y="94"/>
                      <a:pt x="176" y="95"/>
                      <a:pt x="176" y="96"/>
                    </a:cubicBezTo>
                    <a:moveTo>
                      <a:pt x="166" y="96"/>
                    </a:moveTo>
                    <a:cubicBezTo>
                      <a:pt x="165" y="96"/>
                      <a:pt x="163" y="95"/>
                      <a:pt x="160" y="92"/>
                    </a:cubicBezTo>
                    <a:cubicBezTo>
                      <a:pt x="166" y="92"/>
                      <a:pt x="167" y="96"/>
                      <a:pt x="166" y="96"/>
                    </a:cubicBezTo>
                    <a:moveTo>
                      <a:pt x="154" y="82"/>
                    </a:moveTo>
                    <a:cubicBezTo>
                      <a:pt x="152" y="82"/>
                      <a:pt x="149" y="78"/>
                      <a:pt x="149" y="77"/>
                    </a:cubicBezTo>
                    <a:cubicBezTo>
                      <a:pt x="149" y="77"/>
                      <a:pt x="149" y="77"/>
                      <a:pt x="149" y="77"/>
                    </a:cubicBezTo>
                    <a:cubicBezTo>
                      <a:pt x="151" y="77"/>
                      <a:pt x="154" y="79"/>
                      <a:pt x="156" y="81"/>
                    </a:cubicBezTo>
                    <a:cubicBezTo>
                      <a:pt x="155" y="81"/>
                      <a:pt x="155" y="82"/>
                      <a:pt x="154" y="82"/>
                    </a:cubicBezTo>
                    <a:moveTo>
                      <a:pt x="162" y="104"/>
                    </a:moveTo>
                    <a:cubicBezTo>
                      <a:pt x="152" y="101"/>
                      <a:pt x="148" y="94"/>
                      <a:pt x="141" y="87"/>
                    </a:cubicBezTo>
                    <a:cubicBezTo>
                      <a:pt x="137" y="83"/>
                      <a:pt x="131" y="81"/>
                      <a:pt x="127" y="75"/>
                    </a:cubicBezTo>
                    <a:cubicBezTo>
                      <a:pt x="127" y="75"/>
                      <a:pt x="127" y="75"/>
                      <a:pt x="127" y="75"/>
                    </a:cubicBezTo>
                    <a:cubicBezTo>
                      <a:pt x="134" y="75"/>
                      <a:pt x="138" y="84"/>
                      <a:pt x="146" y="91"/>
                    </a:cubicBezTo>
                    <a:cubicBezTo>
                      <a:pt x="151" y="94"/>
                      <a:pt x="157" y="99"/>
                      <a:pt x="162" y="104"/>
                    </a:cubicBezTo>
                    <a:moveTo>
                      <a:pt x="89" y="81"/>
                    </a:moveTo>
                    <a:cubicBezTo>
                      <a:pt x="86" y="81"/>
                      <a:pt x="86" y="73"/>
                      <a:pt x="81" y="72"/>
                    </a:cubicBezTo>
                    <a:cubicBezTo>
                      <a:pt x="82" y="72"/>
                      <a:pt x="82" y="72"/>
                      <a:pt x="82" y="72"/>
                    </a:cubicBezTo>
                    <a:cubicBezTo>
                      <a:pt x="85" y="72"/>
                      <a:pt x="89" y="75"/>
                      <a:pt x="92" y="78"/>
                    </a:cubicBezTo>
                    <a:cubicBezTo>
                      <a:pt x="90" y="79"/>
                      <a:pt x="87" y="78"/>
                      <a:pt x="91" y="81"/>
                    </a:cubicBezTo>
                    <a:cubicBezTo>
                      <a:pt x="90" y="81"/>
                      <a:pt x="90" y="81"/>
                      <a:pt x="89" y="81"/>
                    </a:cubicBezTo>
                    <a:moveTo>
                      <a:pt x="144" y="72"/>
                    </a:moveTo>
                    <a:cubicBezTo>
                      <a:pt x="143" y="72"/>
                      <a:pt x="143" y="71"/>
                      <a:pt x="142" y="71"/>
                    </a:cubicBezTo>
                    <a:cubicBezTo>
                      <a:pt x="143" y="70"/>
                      <a:pt x="143" y="70"/>
                      <a:pt x="144" y="69"/>
                    </a:cubicBezTo>
                    <a:cubicBezTo>
                      <a:pt x="144" y="70"/>
                      <a:pt x="145" y="70"/>
                      <a:pt x="145" y="71"/>
                    </a:cubicBezTo>
                    <a:cubicBezTo>
                      <a:pt x="145" y="71"/>
                      <a:pt x="144" y="72"/>
                      <a:pt x="144" y="72"/>
                    </a:cubicBezTo>
                    <a:moveTo>
                      <a:pt x="117" y="69"/>
                    </a:moveTo>
                    <a:cubicBezTo>
                      <a:pt x="117" y="68"/>
                      <a:pt x="116" y="68"/>
                      <a:pt x="116" y="67"/>
                    </a:cubicBezTo>
                    <a:cubicBezTo>
                      <a:pt x="116" y="67"/>
                      <a:pt x="117" y="66"/>
                      <a:pt x="117" y="66"/>
                    </a:cubicBezTo>
                    <a:cubicBezTo>
                      <a:pt x="118" y="66"/>
                      <a:pt x="119" y="67"/>
                      <a:pt x="120" y="68"/>
                    </a:cubicBezTo>
                    <a:cubicBezTo>
                      <a:pt x="119" y="69"/>
                      <a:pt x="118" y="68"/>
                      <a:pt x="117" y="69"/>
                    </a:cubicBezTo>
                    <a:moveTo>
                      <a:pt x="80" y="63"/>
                    </a:moveTo>
                    <a:cubicBezTo>
                      <a:pt x="81" y="62"/>
                      <a:pt x="79" y="61"/>
                      <a:pt x="78" y="60"/>
                    </a:cubicBezTo>
                    <a:cubicBezTo>
                      <a:pt x="79" y="60"/>
                      <a:pt x="79" y="60"/>
                      <a:pt x="80" y="60"/>
                    </a:cubicBezTo>
                    <a:cubicBezTo>
                      <a:pt x="81" y="60"/>
                      <a:pt x="83" y="62"/>
                      <a:pt x="84" y="63"/>
                    </a:cubicBezTo>
                    <a:cubicBezTo>
                      <a:pt x="83" y="64"/>
                      <a:pt x="82" y="65"/>
                      <a:pt x="81" y="65"/>
                    </a:cubicBezTo>
                    <a:cubicBezTo>
                      <a:pt x="80" y="65"/>
                      <a:pt x="79" y="64"/>
                      <a:pt x="78" y="63"/>
                    </a:cubicBezTo>
                    <a:cubicBezTo>
                      <a:pt x="79" y="63"/>
                      <a:pt x="79" y="63"/>
                      <a:pt x="79" y="63"/>
                    </a:cubicBezTo>
                    <a:cubicBezTo>
                      <a:pt x="79" y="63"/>
                      <a:pt x="80" y="63"/>
                      <a:pt x="80" y="63"/>
                    </a:cubicBezTo>
                    <a:moveTo>
                      <a:pt x="71" y="64"/>
                    </a:moveTo>
                    <a:cubicBezTo>
                      <a:pt x="70" y="64"/>
                      <a:pt x="69" y="61"/>
                      <a:pt x="69" y="61"/>
                    </a:cubicBezTo>
                    <a:cubicBezTo>
                      <a:pt x="70" y="60"/>
                      <a:pt x="71" y="61"/>
                      <a:pt x="72" y="60"/>
                    </a:cubicBezTo>
                    <a:cubicBezTo>
                      <a:pt x="72" y="60"/>
                      <a:pt x="73" y="61"/>
                      <a:pt x="73" y="61"/>
                    </a:cubicBezTo>
                    <a:cubicBezTo>
                      <a:pt x="72" y="62"/>
                      <a:pt x="72" y="63"/>
                      <a:pt x="72" y="64"/>
                    </a:cubicBezTo>
                    <a:cubicBezTo>
                      <a:pt x="72" y="64"/>
                      <a:pt x="72" y="64"/>
                      <a:pt x="71" y="64"/>
                    </a:cubicBezTo>
                    <a:moveTo>
                      <a:pt x="73" y="58"/>
                    </a:moveTo>
                    <a:cubicBezTo>
                      <a:pt x="72" y="58"/>
                      <a:pt x="70" y="55"/>
                      <a:pt x="69" y="55"/>
                    </a:cubicBezTo>
                    <a:cubicBezTo>
                      <a:pt x="69" y="54"/>
                      <a:pt x="70" y="54"/>
                      <a:pt x="70" y="54"/>
                    </a:cubicBezTo>
                    <a:cubicBezTo>
                      <a:pt x="71" y="54"/>
                      <a:pt x="72" y="57"/>
                      <a:pt x="74" y="58"/>
                    </a:cubicBezTo>
                    <a:cubicBezTo>
                      <a:pt x="73" y="58"/>
                      <a:pt x="73" y="58"/>
                      <a:pt x="73" y="58"/>
                    </a:cubicBezTo>
                    <a:moveTo>
                      <a:pt x="86" y="52"/>
                    </a:moveTo>
                    <a:cubicBezTo>
                      <a:pt x="83" y="52"/>
                      <a:pt x="78" y="49"/>
                      <a:pt x="77" y="45"/>
                    </a:cubicBezTo>
                    <a:cubicBezTo>
                      <a:pt x="78" y="44"/>
                      <a:pt x="78" y="44"/>
                      <a:pt x="79" y="44"/>
                    </a:cubicBezTo>
                    <a:cubicBezTo>
                      <a:pt x="82" y="44"/>
                      <a:pt x="85" y="50"/>
                      <a:pt x="89" y="51"/>
                    </a:cubicBezTo>
                    <a:cubicBezTo>
                      <a:pt x="88" y="52"/>
                      <a:pt x="87" y="52"/>
                      <a:pt x="86" y="52"/>
                    </a:cubicBezTo>
                    <a:moveTo>
                      <a:pt x="59" y="45"/>
                    </a:moveTo>
                    <a:cubicBezTo>
                      <a:pt x="58" y="45"/>
                      <a:pt x="57" y="45"/>
                      <a:pt x="57" y="43"/>
                    </a:cubicBezTo>
                    <a:cubicBezTo>
                      <a:pt x="57" y="43"/>
                      <a:pt x="57" y="43"/>
                      <a:pt x="58" y="43"/>
                    </a:cubicBezTo>
                    <a:cubicBezTo>
                      <a:pt x="59" y="43"/>
                      <a:pt x="59" y="43"/>
                      <a:pt x="59" y="44"/>
                    </a:cubicBezTo>
                    <a:cubicBezTo>
                      <a:pt x="59" y="45"/>
                      <a:pt x="59" y="45"/>
                      <a:pt x="59" y="45"/>
                    </a:cubicBezTo>
                    <a:moveTo>
                      <a:pt x="28" y="15"/>
                    </a:moveTo>
                    <a:cubicBezTo>
                      <a:pt x="28" y="15"/>
                      <a:pt x="27" y="14"/>
                      <a:pt x="26" y="13"/>
                    </a:cubicBezTo>
                    <a:cubicBezTo>
                      <a:pt x="26" y="13"/>
                      <a:pt x="26" y="13"/>
                      <a:pt x="26" y="13"/>
                    </a:cubicBezTo>
                    <a:cubicBezTo>
                      <a:pt x="27" y="13"/>
                      <a:pt x="28" y="13"/>
                      <a:pt x="28" y="14"/>
                    </a:cubicBezTo>
                    <a:cubicBezTo>
                      <a:pt x="29" y="14"/>
                      <a:pt x="29" y="15"/>
                      <a:pt x="28" y="15"/>
                    </a:cubicBezTo>
                    <a:moveTo>
                      <a:pt x="7" y="0"/>
                    </a:moveTo>
                    <a:cubicBezTo>
                      <a:pt x="6" y="0"/>
                      <a:pt x="6" y="0"/>
                      <a:pt x="5" y="0"/>
                    </a:cubicBezTo>
                    <a:cubicBezTo>
                      <a:pt x="18" y="15"/>
                      <a:pt x="27" y="15"/>
                      <a:pt x="33" y="27"/>
                    </a:cubicBezTo>
                    <a:cubicBezTo>
                      <a:pt x="45" y="31"/>
                      <a:pt x="53" y="43"/>
                      <a:pt x="64" y="54"/>
                    </a:cubicBezTo>
                    <a:cubicBezTo>
                      <a:pt x="63" y="54"/>
                      <a:pt x="63" y="53"/>
                      <a:pt x="62" y="53"/>
                    </a:cubicBezTo>
                    <a:cubicBezTo>
                      <a:pt x="62" y="53"/>
                      <a:pt x="62" y="53"/>
                      <a:pt x="62" y="53"/>
                    </a:cubicBezTo>
                    <a:cubicBezTo>
                      <a:pt x="64" y="55"/>
                      <a:pt x="66" y="55"/>
                      <a:pt x="68" y="57"/>
                    </a:cubicBezTo>
                    <a:cubicBezTo>
                      <a:pt x="64" y="60"/>
                      <a:pt x="72" y="63"/>
                      <a:pt x="69" y="67"/>
                    </a:cubicBezTo>
                    <a:cubicBezTo>
                      <a:pt x="66" y="63"/>
                      <a:pt x="62" y="59"/>
                      <a:pt x="59" y="56"/>
                    </a:cubicBezTo>
                    <a:cubicBezTo>
                      <a:pt x="54" y="52"/>
                      <a:pt x="44" y="43"/>
                      <a:pt x="40" y="43"/>
                    </a:cubicBezTo>
                    <a:cubicBezTo>
                      <a:pt x="39" y="43"/>
                      <a:pt x="39" y="43"/>
                      <a:pt x="38" y="44"/>
                    </a:cubicBezTo>
                    <a:cubicBezTo>
                      <a:pt x="42" y="48"/>
                      <a:pt x="54" y="58"/>
                      <a:pt x="56" y="64"/>
                    </a:cubicBezTo>
                    <a:cubicBezTo>
                      <a:pt x="36" y="46"/>
                      <a:pt x="22" y="30"/>
                      <a:pt x="0" y="20"/>
                    </a:cubicBezTo>
                    <a:cubicBezTo>
                      <a:pt x="8" y="29"/>
                      <a:pt x="15" y="40"/>
                      <a:pt x="25" y="49"/>
                    </a:cubicBezTo>
                    <a:cubicBezTo>
                      <a:pt x="29" y="52"/>
                      <a:pt x="34" y="54"/>
                      <a:pt x="38" y="58"/>
                    </a:cubicBezTo>
                    <a:cubicBezTo>
                      <a:pt x="39" y="59"/>
                      <a:pt x="38" y="61"/>
                      <a:pt x="39" y="63"/>
                    </a:cubicBezTo>
                    <a:cubicBezTo>
                      <a:pt x="44" y="69"/>
                      <a:pt x="54" y="75"/>
                      <a:pt x="59" y="82"/>
                    </a:cubicBezTo>
                    <a:cubicBezTo>
                      <a:pt x="65" y="89"/>
                      <a:pt x="74" y="95"/>
                      <a:pt x="77" y="103"/>
                    </a:cubicBezTo>
                    <a:cubicBezTo>
                      <a:pt x="75" y="103"/>
                      <a:pt x="74" y="100"/>
                      <a:pt x="73" y="100"/>
                    </a:cubicBezTo>
                    <a:cubicBezTo>
                      <a:pt x="73" y="100"/>
                      <a:pt x="72" y="100"/>
                      <a:pt x="72" y="100"/>
                    </a:cubicBezTo>
                    <a:cubicBezTo>
                      <a:pt x="73" y="103"/>
                      <a:pt x="76" y="103"/>
                      <a:pt x="78" y="105"/>
                    </a:cubicBezTo>
                    <a:cubicBezTo>
                      <a:pt x="82" y="109"/>
                      <a:pt x="85" y="116"/>
                      <a:pt x="90" y="120"/>
                    </a:cubicBezTo>
                    <a:cubicBezTo>
                      <a:pt x="90" y="120"/>
                      <a:pt x="92" y="120"/>
                      <a:pt x="94" y="121"/>
                    </a:cubicBezTo>
                    <a:cubicBezTo>
                      <a:pt x="100" y="126"/>
                      <a:pt x="104" y="133"/>
                      <a:pt x="110" y="137"/>
                    </a:cubicBezTo>
                    <a:cubicBezTo>
                      <a:pt x="108" y="137"/>
                      <a:pt x="107" y="138"/>
                      <a:pt x="108" y="140"/>
                    </a:cubicBezTo>
                    <a:cubicBezTo>
                      <a:pt x="108" y="140"/>
                      <a:pt x="108" y="140"/>
                      <a:pt x="108" y="140"/>
                    </a:cubicBezTo>
                    <a:cubicBezTo>
                      <a:pt x="109" y="140"/>
                      <a:pt x="110" y="139"/>
                      <a:pt x="110" y="139"/>
                    </a:cubicBezTo>
                    <a:cubicBezTo>
                      <a:pt x="111" y="139"/>
                      <a:pt x="112" y="139"/>
                      <a:pt x="112" y="139"/>
                    </a:cubicBezTo>
                    <a:cubicBezTo>
                      <a:pt x="113" y="139"/>
                      <a:pt x="113" y="139"/>
                      <a:pt x="114" y="139"/>
                    </a:cubicBezTo>
                    <a:cubicBezTo>
                      <a:pt x="121" y="147"/>
                      <a:pt x="129" y="160"/>
                      <a:pt x="138" y="162"/>
                    </a:cubicBezTo>
                    <a:cubicBezTo>
                      <a:pt x="138" y="164"/>
                      <a:pt x="138" y="164"/>
                      <a:pt x="139" y="164"/>
                    </a:cubicBezTo>
                    <a:cubicBezTo>
                      <a:pt x="140" y="164"/>
                      <a:pt x="140" y="164"/>
                      <a:pt x="140" y="164"/>
                    </a:cubicBezTo>
                    <a:cubicBezTo>
                      <a:pt x="140" y="164"/>
                      <a:pt x="141" y="164"/>
                      <a:pt x="141" y="164"/>
                    </a:cubicBezTo>
                    <a:cubicBezTo>
                      <a:pt x="142" y="164"/>
                      <a:pt x="143" y="164"/>
                      <a:pt x="144" y="165"/>
                    </a:cubicBezTo>
                    <a:cubicBezTo>
                      <a:pt x="141" y="171"/>
                      <a:pt x="154" y="180"/>
                      <a:pt x="159" y="180"/>
                    </a:cubicBezTo>
                    <a:cubicBezTo>
                      <a:pt x="159" y="180"/>
                      <a:pt x="159" y="180"/>
                      <a:pt x="159" y="180"/>
                    </a:cubicBezTo>
                    <a:cubicBezTo>
                      <a:pt x="159" y="180"/>
                      <a:pt x="159" y="180"/>
                      <a:pt x="159" y="180"/>
                    </a:cubicBezTo>
                    <a:cubicBezTo>
                      <a:pt x="159" y="180"/>
                      <a:pt x="159" y="180"/>
                      <a:pt x="159" y="180"/>
                    </a:cubicBezTo>
                    <a:cubicBezTo>
                      <a:pt x="157" y="189"/>
                      <a:pt x="173" y="192"/>
                      <a:pt x="173" y="198"/>
                    </a:cubicBezTo>
                    <a:cubicBezTo>
                      <a:pt x="173" y="196"/>
                      <a:pt x="174" y="196"/>
                      <a:pt x="175" y="196"/>
                    </a:cubicBezTo>
                    <a:cubicBezTo>
                      <a:pt x="175" y="196"/>
                      <a:pt x="175" y="196"/>
                      <a:pt x="176" y="196"/>
                    </a:cubicBezTo>
                    <a:cubicBezTo>
                      <a:pt x="176" y="196"/>
                      <a:pt x="176" y="196"/>
                      <a:pt x="177" y="196"/>
                    </a:cubicBezTo>
                    <a:cubicBezTo>
                      <a:pt x="177" y="196"/>
                      <a:pt x="177" y="196"/>
                      <a:pt x="177" y="196"/>
                    </a:cubicBezTo>
                    <a:cubicBezTo>
                      <a:pt x="176" y="191"/>
                      <a:pt x="165" y="186"/>
                      <a:pt x="164" y="181"/>
                    </a:cubicBezTo>
                    <a:cubicBezTo>
                      <a:pt x="173" y="186"/>
                      <a:pt x="181" y="195"/>
                      <a:pt x="189" y="203"/>
                    </a:cubicBezTo>
                    <a:cubicBezTo>
                      <a:pt x="189" y="203"/>
                      <a:pt x="189" y="203"/>
                      <a:pt x="189" y="204"/>
                    </a:cubicBezTo>
                    <a:cubicBezTo>
                      <a:pt x="190" y="203"/>
                      <a:pt x="190" y="203"/>
                      <a:pt x="190" y="203"/>
                    </a:cubicBezTo>
                    <a:cubicBezTo>
                      <a:pt x="192" y="205"/>
                      <a:pt x="193" y="206"/>
                      <a:pt x="195" y="207"/>
                    </a:cubicBezTo>
                    <a:cubicBezTo>
                      <a:pt x="196" y="208"/>
                      <a:pt x="196" y="210"/>
                      <a:pt x="197" y="211"/>
                    </a:cubicBezTo>
                    <a:cubicBezTo>
                      <a:pt x="192" y="210"/>
                      <a:pt x="190" y="205"/>
                      <a:pt x="186" y="203"/>
                    </a:cubicBezTo>
                    <a:cubicBezTo>
                      <a:pt x="184" y="201"/>
                      <a:pt x="181" y="198"/>
                      <a:pt x="179" y="196"/>
                    </a:cubicBezTo>
                    <a:cubicBezTo>
                      <a:pt x="177" y="198"/>
                      <a:pt x="179" y="200"/>
                      <a:pt x="177" y="202"/>
                    </a:cubicBezTo>
                    <a:cubicBezTo>
                      <a:pt x="180" y="206"/>
                      <a:pt x="187" y="209"/>
                      <a:pt x="187" y="213"/>
                    </a:cubicBezTo>
                    <a:cubicBezTo>
                      <a:pt x="186" y="212"/>
                      <a:pt x="185" y="212"/>
                      <a:pt x="185" y="212"/>
                    </a:cubicBezTo>
                    <a:cubicBezTo>
                      <a:pt x="185" y="212"/>
                      <a:pt x="185" y="212"/>
                      <a:pt x="184" y="212"/>
                    </a:cubicBezTo>
                    <a:cubicBezTo>
                      <a:pt x="185" y="213"/>
                      <a:pt x="186" y="213"/>
                      <a:pt x="187" y="213"/>
                    </a:cubicBezTo>
                    <a:cubicBezTo>
                      <a:pt x="187" y="213"/>
                      <a:pt x="188" y="212"/>
                      <a:pt x="188" y="211"/>
                    </a:cubicBezTo>
                    <a:cubicBezTo>
                      <a:pt x="193" y="212"/>
                      <a:pt x="194" y="216"/>
                      <a:pt x="198" y="217"/>
                    </a:cubicBezTo>
                    <a:cubicBezTo>
                      <a:pt x="201" y="219"/>
                      <a:pt x="204" y="221"/>
                      <a:pt x="206" y="222"/>
                    </a:cubicBezTo>
                    <a:cubicBezTo>
                      <a:pt x="207" y="225"/>
                      <a:pt x="207" y="229"/>
                      <a:pt x="206" y="231"/>
                    </a:cubicBezTo>
                    <a:cubicBezTo>
                      <a:pt x="209" y="237"/>
                      <a:pt x="217" y="236"/>
                      <a:pt x="223" y="243"/>
                    </a:cubicBezTo>
                    <a:cubicBezTo>
                      <a:pt x="223" y="246"/>
                      <a:pt x="222" y="244"/>
                      <a:pt x="220" y="247"/>
                    </a:cubicBezTo>
                    <a:cubicBezTo>
                      <a:pt x="224" y="255"/>
                      <a:pt x="232" y="255"/>
                      <a:pt x="238" y="257"/>
                    </a:cubicBezTo>
                    <a:cubicBezTo>
                      <a:pt x="235" y="247"/>
                      <a:pt x="217" y="241"/>
                      <a:pt x="216" y="231"/>
                    </a:cubicBezTo>
                    <a:cubicBezTo>
                      <a:pt x="229" y="246"/>
                      <a:pt x="248" y="259"/>
                      <a:pt x="248" y="266"/>
                    </a:cubicBezTo>
                    <a:cubicBezTo>
                      <a:pt x="245" y="264"/>
                      <a:pt x="242" y="259"/>
                      <a:pt x="240" y="259"/>
                    </a:cubicBezTo>
                    <a:cubicBezTo>
                      <a:pt x="239" y="259"/>
                      <a:pt x="239" y="259"/>
                      <a:pt x="238" y="260"/>
                    </a:cubicBezTo>
                    <a:cubicBezTo>
                      <a:pt x="243" y="261"/>
                      <a:pt x="238" y="262"/>
                      <a:pt x="239" y="264"/>
                    </a:cubicBezTo>
                    <a:cubicBezTo>
                      <a:pt x="240" y="271"/>
                      <a:pt x="248" y="275"/>
                      <a:pt x="254" y="279"/>
                    </a:cubicBezTo>
                    <a:cubicBezTo>
                      <a:pt x="258" y="277"/>
                      <a:pt x="250" y="270"/>
                      <a:pt x="249" y="266"/>
                    </a:cubicBezTo>
                    <a:cubicBezTo>
                      <a:pt x="255" y="273"/>
                      <a:pt x="262" y="276"/>
                      <a:pt x="267" y="287"/>
                    </a:cubicBezTo>
                    <a:cubicBezTo>
                      <a:pt x="266" y="287"/>
                      <a:pt x="266" y="287"/>
                      <a:pt x="266" y="287"/>
                    </a:cubicBezTo>
                    <a:cubicBezTo>
                      <a:pt x="264" y="287"/>
                      <a:pt x="263" y="286"/>
                      <a:pt x="261" y="284"/>
                    </a:cubicBezTo>
                    <a:cubicBezTo>
                      <a:pt x="260" y="283"/>
                      <a:pt x="258" y="282"/>
                      <a:pt x="256" y="282"/>
                    </a:cubicBezTo>
                    <a:cubicBezTo>
                      <a:pt x="256" y="282"/>
                      <a:pt x="256" y="282"/>
                      <a:pt x="255" y="282"/>
                    </a:cubicBezTo>
                    <a:cubicBezTo>
                      <a:pt x="256" y="282"/>
                      <a:pt x="256" y="283"/>
                      <a:pt x="256" y="283"/>
                    </a:cubicBezTo>
                    <a:cubicBezTo>
                      <a:pt x="252" y="279"/>
                      <a:pt x="247" y="276"/>
                      <a:pt x="245" y="276"/>
                    </a:cubicBezTo>
                    <a:cubicBezTo>
                      <a:pt x="250" y="281"/>
                      <a:pt x="257" y="290"/>
                      <a:pt x="263" y="292"/>
                    </a:cubicBezTo>
                    <a:cubicBezTo>
                      <a:pt x="270" y="301"/>
                      <a:pt x="278" y="308"/>
                      <a:pt x="283" y="313"/>
                    </a:cubicBezTo>
                    <a:cubicBezTo>
                      <a:pt x="284" y="312"/>
                      <a:pt x="284" y="312"/>
                      <a:pt x="284" y="312"/>
                    </a:cubicBezTo>
                    <a:cubicBezTo>
                      <a:pt x="285" y="312"/>
                      <a:pt x="286" y="314"/>
                      <a:pt x="289" y="314"/>
                    </a:cubicBezTo>
                    <a:cubicBezTo>
                      <a:pt x="282" y="307"/>
                      <a:pt x="275" y="303"/>
                      <a:pt x="273" y="293"/>
                    </a:cubicBezTo>
                    <a:cubicBezTo>
                      <a:pt x="274" y="292"/>
                      <a:pt x="274" y="291"/>
                      <a:pt x="275" y="291"/>
                    </a:cubicBezTo>
                    <a:cubicBezTo>
                      <a:pt x="275" y="291"/>
                      <a:pt x="276" y="291"/>
                      <a:pt x="276" y="291"/>
                    </a:cubicBezTo>
                    <a:cubicBezTo>
                      <a:pt x="276" y="292"/>
                      <a:pt x="277" y="292"/>
                      <a:pt x="277" y="293"/>
                    </a:cubicBezTo>
                    <a:cubicBezTo>
                      <a:pt x="275" y="294"/>
                      <a:pt x="275" y="294"/>
                      <a:pt x="276" y="294"/>
                    </a:cubicBezTo>
                    <a:cubicBezTo>
                      <a:pt x="277" y="294"/>
                      <a:pt x="278" y="294"/>
                      <a:pt x="278" y="294"/>
                    </a:cubicBezTo>
                    <a:cubicBezTo>
                      <a:pt x="279" y="295"/>
                      <a:pt x="279" y="296"/>
                      <a:pt x="280" y="298"/>
                    </a:cubicBezTo>
                    <a:cubicBezTo>
                      <a:pt x="280" y="298"/>
                      <a:pt x="280" y="299"/>
                      <a:pt x="281" y="299"/>
                    </a:cubicBezTo>
                    <a:cubicBezTo>
                      <a:pt x="281" y="299"/>
                      <a:pt x="281" y="299"/>
                      <a:pt x="281" y="299"/>
                    </a:cubicBezTo>
                    <a:cubicBezTo>
                      <a:pt x="281" y="299"/>
                      <a:pt x="281" y="299"/>
                      <a:pt x="281" y="299"/>
                    </a:cubicBezTo>
                    <a:cubicBezTo>
                      <a:pt x="281" y="299"/>
                      <a:pt x="282" y="299"/>
                      <a:pt x="282" y="299"/>
                    </a:cubicBezTo>
                    <a:cubicBezTo>
                      <a:pt x="281" y="301"/>
                      <a:pt x="281" y="301"/>
                      <a:pt x="281" y="301"/>
                    </a:cubicBezTo>
                    <a:cubicBezTo>
                      <a:pt x="289" y="311"/>
                      <a:pt x="306" y="322"/>
                      <a:pt x="313" y="335"/>
                    </a:cubicBezTo>
                    <a:cubicBezTo>
                      <a:pt x="313" y="335"/>
                      <a:pt x="313" y="335"/>
                      <a:pt x="313" y="335"/>
                    </a:cubicBezTo>
                    <a:cubicBezTo>
                      <a:pt x="310" y="335"/>
                      <a:pt x="312" y="337"/>
                      <a:pt x="312" y="338"/>
                    </a:cubicBezTo>
                    <a:cubicBezTo>
                      <a:pt x="309" y="334"/>
                      <a:pt x="305" y="330"/>
                      <a:pt x="300" y="330"/>
                    </a:cubicBezTo>
                    <a:cubicBezTo>
                      <a:pt x="300" y="329"/>
                      <a:pt x="300" y="329"/>
                      <a:pt x="300" y="329"/>
                    </a:cubicBezTo>
                    <a:cubicBezTo>
                      <a:pt x="300" y="324"/>
                      <a:pt x="294" y="318"/>
                      <a:pt x="288" y="318"/>
                    </a:cubicBezTo>
                    <a:cubicBezTo>
                      <a:pt x="287" y="318"/>
                      <a:pt x="286" y="318"/>
                      <a:pt x="285" y="318"/>
                    </a:cubicBezTo>
                    <a:cubicBezTo>
                      <a:pt x="291" y="327"/>
                      <a:pt x="299" y="332"/>
                      <a:pt x="305" y="335"/>
                    </a:cubicBezTo>
                    <a:cubicBezTo>
                      <a:pt x="306" y="335"/>
                      <a:pt x="306" y="335"/>
                      <a:pt x="306" y="335"/>
                    </a:cubicBezTo>
                    <a:cubicBezTo>
                      <a:pt x="304" y="337"/>
                      <a:pt x="304" y="338"/>
                      <a:pt x="304" y="339"/>
                    </a:cubicBezTo>
                    <a:cubicBezTo>
                      <a:pt x="296" y="331"/>
                      <a:pt x="288" y="323"/>
                      <a:pt x="279" y="317"/>
                    </a:cubicBezTo>
                    <a:cubicBezTo>
                      <a:pt x="276" y="318"/>
                      <a:pt x="279" y="321"/>
                      <a:pt x="279" y="321"/>
                    </a:cubicBezTo>
                    <a:cubicBezTo>
                      <a:pt x="278" y="321"/>
                      <a:pt x="278" y="320"/>
                      <a:pt x="278" y="320"/>
                    </a:cubicBezTo>
                    <a:cubicBezTo>
                      <a:pt x="269" y="313"/>
                      <a:pt x="257" y="294"/>
                      <a:pt x="249" y="294"/>
                    </a:cubicBezTo>
                    <a:cubicBezTo>
                      <a:pt x="249" y="294"/>
                      <a:pt x="248" y="294"/>
                      <a:pt x="248" y="294"/>
                    </a:cubicBezTo>
                    <a:cubicBezTo>
                      <a:pt x="272" y="320"/>
                      <a:pt x="304" y="350"/>
                      <a:pt x="330" y="377"/>
                    </a:cubicBezTo>
                    <a:cubicBezTo>
                      <a:pt x="349" y="396"/>
                      <a:pt x="372" y="415"/>
                      <a:pt x="391" y="432"/>
                    </a:cubicBezTo>
                    <a:cubicBezTo>
                      <a:pt x="392" y="432"/>
                      <a:pt x="392" y="432"/>
                      <a:pt x="393" y="433"/>
                    </a:cubicBezTo>
                    <a:cubicBezTo>
                      <a:pt x="393" y="432"/>
                      <a:pt x="394" y="432"/>
                      <a:pt x="394" y="431"/>
                    </a:cubicBezTo>
                    <a:cubicBezTo>
                      <a:pt x="395" y="432"/>
                      <a:pt x="395" y="432"/>
                      <a:pt x="396" y="433"/>
                    </a:cubicBezTo>
                    <a:cubicBezTo>
                      <a:pt x="396" y="433"/>
                      <a:pt x="395" y="434"/>
                      <a:pt x="395" y="434"/>
                    </a:cubicBezTo>
                    <a:cubicBezTo>
                      <a:pt x="400" y="439"/>
                      <a:pt x="405" y="443"/>
                      <a:pt x="411" y="447"/>
                    </a:cubicBezTo>
                    <a:cubicBezTo>
                      <a:pt x="411" y="446"/>
                      <a:pt x="410" y="445"/>
                      <a:pt x="410" y="445"/>
                    </a:cubicBezTo>
                    <a:cubicBezTo>
                      <a:pt x="410" y="444"/>
                      <a:pt x="411" y="444"/>
                      <a:pt x="411" y="444"/>
                    </a:cubicBezTo>
                    <a:cubicBezTo>
                      <a:pt x="412" y="444"/>
                      <a:pt x="412" y="445"/>
                      <a:pt x="413" y="446"/>
                    </a:cubicBezTo>
                    <a:cubicBezTo>
                      <a:pt x="413" y="444"/>
                      <a:pt x="413" y="443"/>
                      <a:pt x="415" y="442"/>
                    </a:cubicBezTo>
                    <a:cubicBezTo>
                      <a:pt x="416" y="443"/>
                      <a:pt x="418" y="445"/>
                      <a:pt x="419" y="446"/>
                    </a:cubicBezTo>
                    <a:cubicBezTo>
                      <a:pt x="415" y="449"/>
                      <a:pt x="418" y="451"/>
                      <a:pt x="420" y="453"/>
                    </a:cubicBezTo>
                    <a:cubicBezTo>
                      <a:pt x="420" y="453"/>
                      <a:pt x="419" y="453"/>
                      <a:pt x="419" y="453"/>
                    </a:cubicBezTo>
                    <a:cubicBezTo>
                      <a:pt x="423" y="457"/>
                      <a:pt x="428" y="460"/>
                      <a:pt x="433" y="463"/>
                    </a:cubicBezTo>
                    <a:cubicBezTo>
                      <a:pt x="433" y="463"/>
                      <a:pt x="433" y="463"/>
                      <a:pt x="433" y="463"/>
                    </a:cubicBezTo>
                    <a:cubicBezTo>
                      <a:pt x="437" y="464"/>
                      <a:pt x="440" y="467"/>
                      <a:pt x="442" y="470"/>
                    </a:cubicBezTo>
                    <a:cubicBezTo>
                      <a:pt x="447" y="474"/>
                      <a:pt x="453" y="478"/>
                      <a:pt x="458" y="482"/>
                    </a:cubicBezTo>
                    <a:cubicBezTo>
                      <a:pt x="459" y="482"/>
                      <a:pt x="459" y="482"/>
                      <a:pt x="459" y="482"/>
                    </a:cubicBezTo>
                    <a:cubicBezTo>
                      <a:pt x="460" y="482"/>
                      <a:pt x="460" y="482"/>
                      <a:pt x="461" y="482"/>
                    </a:cubicBezTo>
                    <a:cubicBezTo>
                      <a:pt x="461" y="483"/>
                      <a:pt x="461" y="483"/>
                      <a:pt x="460" y="483"/>
                    </a:cubicBezTo>
                    <a:cubicBezTo>
                      <a:pt x="469" y="490"/>
                      <a:pt x="477" y="496"/>
                      <a:pt x="485" y="504"/>
                    </a:cubicBezTo>
                    <a:cubicBezTo>
                      <a:pt x="494" y="511"/>
                      <a:pt x="503" y="519"/>
                      <a:pt x="512" y="527"/>
                    </a:cubicBezTo>
                    <a:cubicBezTo>
                      <a:pt x="512" y="527"/>
                      <a:pt x="512" y="527"/>
                      <a:pt x="512" y="527"/>
                    </a:cubicBezTo>
                    <a:cubicBezTo>
                      <a:pt x="511" y="526"/>
                      <a:pt x="510" y="525"/>
                      <a:pt x="509" y="524"/>
                    </a:cubicBezTo>
                    <a:cubicBezTo>
                      <a:pt x="510" y="524"/>
                      <a:pt x="510" y="524"/>
                      <a:pt x="510" y="524"/>
                    </a:cubicBezTo>
                    <a:cubicBezTo>
                      <a:pt x="511" y="524"/>
                      <a:pt x="513" y="526"/>
                      <a:pt x="516" y="528"/>
                    </a:cubicBezTo>
                    <a:cubicBezTo>
                      <a:pt x="518" y="531"/>
                      <a:pt x="520" y="533"/>
                      <a:pt x="523" y="533"/>
                    </a:cubicBezTo>
                    <a:cubicBezTo>
                      <a:pt x="523" y="533"/>
                      <a:pt x="523" y="533"/>
                      <a:pt x="523" y="532"/>
                    </a:cubicBezTo>
                    <a:cubicBezTo>
                      <a:pt x="523" y="532"/>
                      <a:pt x="523" y="532"/>
                      <a:pt x="523" y="532"/>
                    </a:cubicBezTo>
                    <a:cubicBezTo>
                      <a:pt x="523" y="532"/>
                      <a:pt x="523" y="532"/>
                      <a:pt x="523" y="532"/>
                    </a:cubicBezTo>
                    <a:cubicBezTo>
                      <a:pt x="522" y="535"/>
                      <a:pt x="525" y="538"/>
                      <a:pt x="528" y="541"/>
                    </a:cubicBezTo>
                    <a:cubicBezTo>
                      <a:pt x="528" y="541"/>
                      <a:pt x="527" y="541"/>
                      <a:pt x="526" y="540"/>
                    </a:cubicBezTo>
                    <a:cubicBezTo>
                      <a:pt x="533" y="546"/>
                      <a:pt x="539" y="552"/>
                      <a:pt x="546" y="558"/>
                    </a:cubicBezTo>
                    <a:cubicBezTo>
                      <a:pt x="546" y="558"/>
                      <a:pt x="546" y="558"/>
                      <a:pt x="545" y="557"/>
                    </a:cubicBezTo>
                    <a:cubicBezTo>
                      <a:pt x="545" y="557"/>
                      <a:pt x="546" y="557"/>
                      <a:pt x="546" y="557"/>
                    </a:cubicBezTo>
                    <a:cubicBezTo>
                      <a:pt x="548" y="557"/>
                      <a:pt x="550" y="559"/>
                      <a:pt x="548" y="560"/>
                    </a:cubicBezTo>
                    <a:cubicBezTo>
                      <a:pt x="549" y="562"/>
                      <a:pt x="551" y="563"/>
                      <a:pt x="552" y="565"/>
                    </a:cubicBezTo>
                    <a:cubicBezTo>
                      <a:pt x="563" y="569"/>
                      <a:pt x="568" y="578"/>
                      <a:pt x="576" y="585"/>
                    </a:cubicBezTo>
                    <a:cubicBezTo>
                      <a:pt x="581" y="590"/>
                      <a:pt x="588" y="593"/>
                      <a:pt x="594" y="601"/>
                    </a:cubicBezTo>
                    <a:cubicBezTo>
                      <a:pt x="594" y="601"/>
                      <a:pt x="593" y="601"/>
                      <a:pt x="593" y="601"/>
                    </a:cubicBezTo>
                    <a:cubicBezTo>
                      <a:pt x="591" y="601"/>
                      <a:pt x="588" y="599"/>
                      <a:pt x="586" y="598"/>
                    </a:cubicBezTo>
                    <a:cubicBezTo>
                      <a:pt x="597" y="608"/>
                      <a:pt x="607" y="619"/>
                      <a:pt x="618" y="630"/>
                    </a:cubicBezTo>
                    <a:cubicBezTo>
                      <a:pt x="613" y="625"/>
                      <a:pt x="609" y="619"/>
                      <a:pt x="604" y="612"/>
                    </a:cubicBezTo>
                    <a:cubicBezTo>
                      <a:pt x="605" y="614"/>
                      <a:pt x="606" y="614"/>
                      <a:pt x="606" y="614"/>
                    </a:cubicBezTo>
                    <a:cubicBezTo>
                      <a:pt x="607" y="614"/>
                      <a:pt x="607" y="613"/>
                      <a:pt x="607" y="613"/>
                    </a:cubicBezTo>
                    <a:cubicBezTo>
                      <a:pt x="607" y="612"/>
                      <a:pt x="608" y="611"/>
                      <a:pt x="608" y="611"/>
                    </a:cubicBezTo>
                    <a:cubicBezTo>
                      <a:pt x="608" y="611"/>
                      <a:pt x="609" y="611"/>
                      <a:pt x="609" y="611"/>
                    </a:cubicBezTo>
                    <a:cubicBezTo>
                      <a:pt x="611" y="616"/>
                      <a:pt x="618" y="615"/>
                      <a:pt x="617" y="620"/>
                    </a:cubicBezTo>
                    <a:cubicBezTo>
                      <a:pt x="616" y="618"/>
                      <a:pt x="615" y="617"/>
                      <a:pt x="614" y="617"/>
                    </a:cubicBezTo>
                    <a:cubicBezTo>
                      <a:pt x="613" y="617"/>
                      <a:pt x="612" y="617"/>
                      <a:pt x="612" y="618"/>
                    </a:cubicBezTo>
                    <a:cubicBezTo>
                      <a:pt x="610" y="622"/>
                      <a:pt x="620" y="621"/>
                      <a:pt x="616" y="625"/>
                    </a:cubicBezTo>
                    <a:cubicBezTo>
                      <a:pt x="636" y="637"/>
                      <a:pt x="653" y="658"/>
                      <a:pt x="673" y="668"/>
                    </a:cubicBezTo>
                    <a:cubicBezTo>
                      <a:pt x="655" y="650"/>
                      <a:pt x="635" y="637"/>
                      <a:pt x="619" y="620"/>
                    </a:cubicBezTo>
                    <a:cubicBezTo>
                      <a:pt x="634" y="624"/>
                      <a:pt x="647" y="638"/>
                      <a:pt x="659" y="646"/>
                    </a:cubicBezTo>
                    <a:cubicBezTo>
                      <a:pt x="657" y="643"/>
                      <a:pt x="657" y="642"/>
                      <a:pt x="658" y="642"/>
                    </a:cubicBezTo>
                    <a:cubicBezTo>
                      <a:pt x="659" y="642"/>
                      <a:pt x="659" y="643"/>
                      <a:pt x="660" y="643"/>
                    </a:cubicBezTo>
                    <a:cubicBezTo>
                      <a:pt x="661" y="643"/>
                      <a:pt x="662" y="643"/>
                      <a:pt x="662" y="643"/>
                    </a:cubicBezTo>
                    <a:cubicBezTo>
                      <a:pt x="663" y="643"/>
                      <a:pt x="663" y="643"/>
                      <a:pt x="663" y="642"/>
                    </a:cubicBezTo>
                    <a:cubicBezTo>
                      <a:pt x="663" y="642"/>
                      <a:pt x="662" y="642"/>
                      <a:pt x="662" y="642"/>
                    </a:cubicBezTo>
                    <a:cubicBezTo>
                      <a:pt x="660" y="642"/>
                      <a:pt x="657" y="638"/>
                      <a:pt x="659" y="637"/>
                    </a:cubicBezTo>
                    <a:cubicBezTo>
                      <a:pt x="665" y="643"/>
                      <a:pt x="671" y="644"/>
                      <a:pt x="672" y="653"/>
                    </a:cubicBezTo>
                    <a:cubicBezTo>
                      <a:pt x="680" y="658"/>
                      <a:pt x="689" y="664"/>
                      <a:pt x="697" y="671"/>
                    </a:cubicBezTo>
                    <a:cubicBezTo>
                      <a:pt x="702" y="665"/>
                      <a:pt x="691" y="662"/>
                      <a:pt x="687" y="658"/>
                    </a:cubicBezTo>
                    <a:cubicBezTo>
                      <a:pt x="680" y="650"/>
                      <a:pt x="672" y="639"/>
                      <a:pt x="665" y="638"/>
                    </a:cubicBezTo>
                    <a:cubicBezTo>
                      <a:pt x="667" y="636"/>
                      <a:pt x="663" y="635"/>
                      <a:pt x="667" y="633"/>
                    </a:cubicBezTo>
                    <a:cubicBezTo>
                      <a:pt x="685" y="652"/>
                      <a:pt x="702" y="667"/>
                      <a:pt x="719" y="682"/>
                    </a:cubicBezTo>
                    <a:cubicBezTo>
                      <a:pt x="720" y="681"/>
                      <a:pt x="721" y="681"/>
                      <a:pt x="722" y="681"/>
                    </a:cubicBezTo>
                    <a:cubicBezTo>
                      <a:pt x="725" y="681"/>
                      <a:pt x="729" y="684"/>
                      <a:pt x="732" y="687"/>
                    </a:cubicBezTo>
                    <a:cubicBezTo>
                      <a:pt x="735" y="690"/>
                      <a:pt x="738" y="693"/>
                      <a:pt x="741" y="693"/>
                    </a:cubicBezTo>
                    <a:cubicBezTo>
                      <a:pt x="742" y="693"/>
                      <a:pt x="743" y="693"/>
                      <a:pt x="743" y="692"/>
                    </a:cubicBezTo>
                    <a:cubicBezTo>
                      <a:pt x="727" y="675"/>
                      <a:pt x="717" y="674"/>
                      <a:pt x="709" y="659"/>
                    </a:cubicBezTo>
                    <a:cubicBezTo>
                      <a:pt x="694" y="654"/>
                      <a:pt x="684" y="640"/>
                      <a:pt x="671" y="626"/>
                    </a:cubicBezTo>
                    <a:cubicBezTo>
                      <a:pt x="672" y="627"/>
                      <a:pt x="672" y="627"/>
                      <a:pt x="673" y="627"/>
                    </a:cubicBezTo>
                    <a:cubicBezTo>
                      <a:pt x="673" y="627"/>
                      <a:pt x="674" y="627"/>
                      <a:pt x="674" y="627"/>
                    </a:cubicBezTo>
                    <a:cubicBezTo>
                      <a:pt x="671" y="625"/>
                      <a:pt x="668" y="625"/>
                      <a:pt x="665" y="623"/>
                    </a:cubicBezTo>
                    <a:cubicBezTo>
                      <a:pt x="670" y="618"/>
                      <a:pt x="661" y="615"/>
                      <a:pt x="664" y="611"/>
                    </a:cubicBezTo>
                    <a:cubicBezTo>
                      <a:pt x="669" y="614"/>
                      <a:pt x="673" y="620"/>
                      <a:pt x="677" y="623"/>
                    </a:cubicBezTo>
                    <a:cubicBezTo>
                      <a:pt x="684" y="629"/>
                      <a:pt x="695" y="640"/>
                      <a:pt x="701" y="640"/>
                    </a:cubicBezTo>
                    <a:cubicBezTo>
                      <a:pt x="702" y="640"/>
                      <a:pt x="702" y="639"/>
                      <a:pt x="703" y="639"/>
                    </a:cubicBezTo>
                    <a:cubicBezTo>
                      <a:pt x="697" y="634"/>
                      <a:pt x="683" y="622"/>
                      <a:pt x="681" y="614"/>
                    </a:cubicBezTo>
                    <a:cubicBezTo>
                      <a:pt x="706" y="636"/>
                      <a:pt x="722" y="656"/>
                      <a:pt x="750" y="668"/>
                    </a:cubicBezTo>
                    <a:cubicBezTo>
                      <a:pt x="740" y="657"/>
                      <a:pt x="731" y="644"/>
                      <a:pt x="719" y="633"/>
                    </a:cubicBezTo>
                    <a:cubicBezTo>
                      <a:pt x="714" y="628"/>
                      <a:pt x="708" y="626"/>
                      <a:pt x="703" y="621"/>
                    </a:cubicBezTo>
                    <a:cubicBezTo>
                      <a:pt x="702" y="620"/>
                      <a:pt x="702" y="617"/>
                      <a:pt x="701" y="615"/>
                    </a:cubicBezTo>
                    <a:cubicBezTo>
                      <a:pt x="696" y="607"/>
                      <a:pt x="683" y="600"/>
                      <a:pt x="677" y="592"/>
                    </a:cubicBezTo>
                    <a:cubicBezTo>
                      <a:pt x="670" y="583"/>
                      <a:pt x="658" y="576"/>
                      <a:pt x="655" y="565"/>
                    </a:cubicBezTo>
                    <a:cubicBezTo>
                      <a:pt x="657" y="566"/>
                      <a:pt x="658" y="570"/>
                      <a:pt x="660" y="570"/>
                    </a:cubicBezTo>
                    <a:cubicBezTo>
                      <a:pt x="660" y="570"/>
                      <a:pt x="661" y="569"/>
                      <a:pt x="661" y="569"/>
                    </a:cubicBezTo>
                    <a:cubicBezTo>
                      <a:pt x="660" y="565"/>
                      <a:pt x="656" y="566"/>
                      <a:pt x="653" y="564"/>
                    </a:cubicBezTo>
                    <a:cubicBezTo>
                      <a:pt x="648" y="559"/>
                      <a:pt x="645" y="550"/>
                      <a:pt x="639" y="544"/>
                    </a:cubicBezTo>
                    <a:cubicBezTo>
                      <a:pt x="639" y="544"/>
                      <a:pt x="636" y="545"/>
                      <a:pt x="635" y="544"/>
                    </a:cubicBezTo>
                    <a:cubicBezTo>
                      <a:pt x="626" y="538"/>
                      <a:pt x="622" y="528"/>
                      <a:pt x="615" y="524"/>
                    </a:cubicBezTo>
                    <a:cubicBezTo>
                      <a:pt x="617" y="524"/>
                      <a:pt x="618" y="523"/>
                      <a:pt x="617" y="521"/>
                    </a:cubicBezTo>
                    <a:cubicBezTo>
                      <a:pt x="616" y="521"/>
                      <a:pt x="616" y="521"/>
                      <a:pt x="616" y="521"/>
                    </a:cubicBezTo>
                    <a:cubicBezTo>
                      <a:pt x="615" y="521"/>
                      <a:pt x="615" y="521"/>
                      <a:pt x="614" y="521"/>
                    </a:cubicBezTo>
                    <a:cubicBezTo>
                      <a:pt x="613" y="522"/>
                      <a:pt x="612" y="522"/>
                      <a:pt x="612" y="522"/>
                    </a:cubicBezTo>
                    <a:cubicBezTo>
                      <a:pt x="611" y="522"/>
                      <a:pt x="610" y="522"/>
                      <a:pt x="609" y="521"/>
                    </a:cubicBezTo>
                    <a:cubicBezTo>
                      <a:pt x="601" y="512"/>
                      <a:pt x="591" y="496"/>
                      <a:pt x="579" y="494"/>
                    </a:cubicBezTo>
                    <a:cubicBezTo>
                      <a:pt x="580" y="491"/>
                      <a:pt x="579" y="491"/>
                      <a:pt x="578" y="491"/>
                    </a:cubicBezTo>
                    <a:cubicBezTo>
                      <a:pt x="578" y="491"/>
                      <a:pt x="578" y="491"/>
                      <a:pt x="577" y="491"/>
                    </a:cubicBezTo>
                    <a:cubicBezTo>
                      <a:pt x="577" y="491"/>
                      <a:pt x="577" y="491"/>
                      <a:pt x="576" y="491"/>
                    </a:cubicBezTo>
                    <a:cubicBezTo>
                      <a:pt x="575" y="491"/>
                      <a:pt x="574" y="490"/>
                      <a:pt x="573" y="489"/>
                    </a:cubicBezTo>
                    <a:cubicBezTo>
                      <a:pt x="576" y="482"/>
                      <a:pt x="560" y="471"/>
                      <a:pt x="554" y="471"/>
                    </a:cubicBezTo>
                    <a:cubicBezTo>
                      <a:pt x="554" y="471"/>
                      <a:pt x="554" y="471"/>
                      <a:pt x="554" y="471"/>
                    </a:cubicBezTo>
                    <a:cubicBezTo>
                      <a:pt x="557" y="460"/>
                      <a:pt x="537" y="457"/>
                      <a:pt x="537" y="449"/>
                    </a:cubicBezTo>
                    <a:cubicBezTo>
                      <a:pt x="536" y="451"/>
                      <a:pt x="535" y="451"/>
                      <a:pt x="535" y="451"/>
                    </a:cubicBezTo>
                    <a:cubicBezTo>
                      <a:pt x="534" y="451"/>
                      <a:pt x="534" y="451"/>
                      <a:pt x="533" y="451"/>
                    </a:cubicBezTo>
                    <a:cubicBezTo>
                      <a:pt x="533" y="451"/>
                      <a:pt x="533" y="451"/>
                      <a:pt x="532" y="451"/>
                    </a:cubicBezTo>
                    <a:cubicBezTo>
                      <a:pt x="532" y="451"/>
                      <a:pt x="532" y="451"/>
                      <a:pt x="531" y="451"/>
                    </a:cubicBezTo>
                    <a:cubicBezTo>
                      <a:pt x="533" y="457"/>
                      <a:pt x="546" y="464"/>
                      <a:pt x="547" y="470"/>
                    </a:cubicBezTo>
                    <a:cubicBezTo>
                      <a:pt x="537" y="463"/>
                      <a:pt x="527" y="452"/>
                      <a:pt x="517" y="443"/>
                    </a:cubicBezTo>
                    <a:cubicBezTo>
                      <a:pt x="517" y="443"/>
                      <a:pt x="517" y="442"/>
                      <a:pt x="517" y="442"/>
                    </a:cubicBezTo>
                    <a:cubicBezTo>
                      <a:pt x="516" y="442"/>
                      <a:pt x="516" y="442"/>
                      <a:pt x="516" y="442"/>
                    </a:cubicBezTo>
                    <a:cubicBezTo>
                      <a:pt x="514" y="441"/>
                      <a:pt x="512" y="439"/>
                      <a:pt x="510" y="438"/>
                    </a:cubicBezTo>
                    <a:cubicBezTo>
                      <a:pt x="509" y="436"/>
                      <a:pt x="508" y="434"/>
                      <a:pt x="507" y="433"/>
                    </a:cubicBezTo>
                    <a:cubicBezTo>
                      <a:pt x="514" y="434"/>
                      <a:pt x="516" y="440"/>
                      <a:pt x="521" y="443"/>
                    </a:cubicBezTo>
                    <a:cubicBezTo>
                      <a:pt x="524" y="446"/>
                      <a:pt x="526" y="448"/>
                      <a:pt x="529" y="451"/>
                    </a:cubicBezTo>
                    <a:cubicBezTo>
                      <a:pt x="532" y="449"/>
                      <a:pt x="529" y="446"/>
                      <a:pt x="531" y="444"/>
                    </a:cubicBezTo>
                    <a:cubicBezTo>
                      <a:pt x="528" y="439"/>
                      <a:pt x="520" y="435"/>
                      <a:pt x="520" y="431"/>
                    </a:cubicBezTo>
                    <a:cubicBezTo>
                      <a:pt x="521" y="431"/>
                      <a:pt x="521" y="432"/>
                      <a:pt x="522" y="432"/>
                    </a:cubicBezTo>
                    <a:cubicBezTo>
                      <a:pt x="522" y="432"/>
                      <a:pt x="522" y="432"/>
                      <a:pt x="523" y="432"/>
                    </a:cubicBezTo>
                    <a:cubicBezTo>
                      <a:pt x="522" y="431"/>
                      <a:pt x="521" y="430"/>
                      <a:pt x="520" y="430"/>
                    </a:cubicBezTo>
                    <a:cubicBezTo>
                      <a:pt x="519" y="430"/>
                      <a:pt x="518" y="431"/>
                      <a:pt x="518" y="433"/>
                    </a:cubicBezTo>
                    <a:cubicBezTo>
                      <a:pt x="512" y="431"/>
                      <a:pt x="511" y="427"/>
                      <a:pt x="506" y="425"/>
                    </a:cubicBezTo>
                    <a:cubicBezTo>
                      <a:pt x="502" y="423"/>
                      <a:pt x="499" y="420"/>
                      <a:pt x="496" y="419"/>
                    </a:cubicBezTo>
                    <a:cubicBezTo>
                      <a:pt x="494" y="415"/>
                      <a:pt x="494" y="411"/>
                      <a:pt x="496" y="408"/>
                    </a:cubicBezTo>
                    <a:cubicBezTo>
                      <a:pt x="492" y="401"/>
                      <a:pt x="482" y="401"/>
                      <a:pt x="475" y="393"/>
                    </a:cubicBezTo>
                    <a:cubicBezTo>
                      <a:pt x="475" y="389"/>
                      <a:pt x="476" y="392"/>
                      <a:pt x="479" y="389"/>
                    </a:cubicBezTo>
                    <a:cubicBezTo>
                      <a:pt x="474" y="378"/>
                      <a:pt x="464" y="379"/>
                      <a:pt x="457" y="376"/>
                    </a:cubicBezTo>
                    <a:cubicBezTo>
                      <a:pt x="460" y="389"/>
                      <a:pt x="483" y="396"/>
                      <a:pt x="484" y="408"/>
                    </a:cubicBezTo>
                    <a:cubicBezTo>
                      <a:pt x="468" y="390"/>
                      <a:pt x="445" y="374"/>
                      <a:pt x="445" y="366"/>
                    </a:cubicBezTo>
                    <a:cubicBezTo>
                      <a:pt x="448" y="368"/>
                      <a:pt x="451" y="373"/>
                      <a:pt x="454" y="373"/>
                    </a:cubicBezTo>
                    <a:cubicBezTo>
                      <a:pt x="455" y="373"/>
                      <a:pt x="456" y="373"/>
                      <a:pt x="456" y="373"/>
                    </a:cubicBezTo>
                    <a:cubicBezTo>
                      <a:pt x="451" y="372"/>
                      <a:pt x="457" y="370"/>
                      <a:pt x="456" y="367"/>
                    </a:cubicBezTo>
                    <a:cubicBezTo>
                      <a:pt x="454" y="358"/>
                      <a:pt x="444" y="354"/>
                      <a:pt x="437" y="349"/>
                    </a:cubicBezTo>
                    <a:cubicBezTo>
                      <a:pt x="432" y="352"/>
                      <a:pt x="442" y="360"/>
                      <a:pt x="443" y="366"/>
                    </a:cubicBezTo>
                    <a:cubicBezTo>
                      <a:pt x="436" y="357"/>
                      <a:pt x="427" y="352"/>
                      <a:pt x="421" y="339"/>
                    </a:cubicBezTo>
                    <a:cubicBezTo>
                      <a:pt x="422" y="339"/>
                      <a:pt x="422" y="339"/>
                      <a:pt x="422" y="339"/>
                    </a:cubicBezTo>
                    <a:cubicBezTo>
                      <a:pt x="424" y="339"/>
                      <a:pt x="426" y="341"/>
                      <a:pt x="428" y="342"/>
                    </a:cubicBezTo>
                    <a:cubicBezTo>
                      <a:pt x="430" y="344"/>
                      <a:pt x="432" y="346"/>
                      <a:pt x="434" y="346"/>
                    </a:cubicBezTo>
                    <a:cubicBezTo>
                      <a:pt x="434" y="346"/>
                      <a:pt x="435" y="346"/>
                      <a:pt x="435" y="345"/>
                    </a:cubicBezTo>
                    <a:cubicBezTo>
                      <a:pt x="435" y="345"/>
                      <a:pt x="435" y="344"/>
                      <a:pt x="434" y="344"/>
                    </a:cubicBezTo>
                    <a:cubicBezTo>
                      <a:pt x="440" y="349"/>
                      <a:pt x="445" y="353"/>
                      <a:pt x="448" y="353"/>
                    </a:cubicBezTo>
                    <a:cubicBezTo>
                      <a:pt x="442" y="346"/>
                      <a:pt x="434" y="336"/>
                      <a:pt x="426" y="332"/>
                    </a:cubicBezTo>
                    <a:cubicBezTo>
                      <a:pt x="417" y="323"/>
                      <a:pt x="407" y="313"/>
                      <a:pt x="401" y="307"/>
                    </a:cubicBezTo>
                    <a:cubicBezTo>
                      <a:pt x="401" y="308"/>
                      <a:pt x="400" y="309"/>
                      <a:pt x="400" y="309"/>
                    </a:cubicBezTo>
                    <a:cubicBezTo>
                      <a:pt x="398" y="309"/>
                      <a:pt x="397" y="306"/>
                      <a:pt x="394" y="305"/>
                    </a:cubicBezTo>
                    <a:cubicBezTo>
                      <a:pt x="403" y="314"/>
                      <a:pt x="411" y="320"/>
                      <a:pt x="414" y="332"/>
                    </a:cubicBezTo>
                    <a:cubicBezTo>
                      <a:pt x="413" y="333"/>
                      <a:pt x="412" y="334"/>
                      <a:pt x="411" y="334"/>
                    </a:cubicBezTo>
                    <a:cubicBezTo>
                      <a:pt x="411" y="334"/>
                      <a:pt x="410" y="334"/>
                      <a:pt x="410" y="334"/>
                    </a:cubicBezTo>
                    <a:cubicBezTo>
                      <a:pt x="410" y="333"/>
                      <a:pt x="409" y="333"/>
                      <a:pt x="408" y="332"/>
                    </a:cubicBezTo>
                    <a:cubicBezTo>
                      <a:pt x="411" y="331"/>
                      <a:pt x="411" y="331"/>
                      <a:pt x="410" y="331"/>
                    </a:cubicBezTo>
                    <a:cubicBezTo>
                      <a:pt x="409" y="331"/>
                      <a:pt x="407" y="331"/>
                      <a:pt x="407" y="331"/>
                    </a:cubicBezTo>
                    <a:cubicBezTo>
                      <a:pt x="406" y="329"/>
                      <a:pt x="407" y="328"/>
                      <a:pt x="405" y="326"/>
                    </a:cubicBezTo>
                    <a:cubicBezTo>
                      <a:pt x="405" y="325"/>
                      <a:pt x="405" y="325"/>
                      <a:pt x="404" y="325"/>
                    </a:cubicBezTo>
                    <a:cubicBezTo>
                      <a:pt x="404" y="325"/>
                      <a:pt x="404" y="325"/>
                      <a:pt x="404" y="325"/>
                    </a:cubicBezTo>
                    <a:cubicBezTo>
                      <a:pt x="404" y="325"/>
                      <a:pt x="404" y="325"/>
                      <a:pt x="403" y="325"/>
                    </a:cubicBezTo>
                    <a:cubicBezTo>
                      <a:pt x="403" y="325"/>
                      <a:pt x="403" y="325"/>
                      <a:pt x="403" y="325"/>
                    </a:cubicBezTo>
                    <a:cubicBezTo>
                      <a:pt x="402" y="324"/>
                      <a:pt x="404" y="322"/>
                      <a:pt x="404" y="322"/>
                    </a:cubicBezTo>
                    <a:cubicBezTo>
                      <a:pt x="394" y="310"/>
                      <a:pt x="373" y="296"/>
                      <a:pt x="364" y="280"/>
                    </a:cubicBezTo>
                    <a:cubicBezTo>
                      <a:pt x="364" y="280"/>
                      <a:pt x="364" y="280"/>
                      <a:pt x="364" y="280"/>
                    </a:cubicBezTo>
                    <a:cubicBezTo>
                      <a:pt x="368" y="280"/>
                      <a:pt x="365" y="278"/>
                      <a:pt x="365" y="276"/>
                    </a:cubicBezTo>
                    <a:cubicBezTo>
                      <a:pt x="370" y="281"/>
                      <a:pt x="374" y="287"/>
                      <a:pt x="380" y="287"/>
                    </a:cubicBezTo>
                    <a:cubicBezTo>
                      <a:pt x="380" y="287"/>
                      <a:pt x="380" y="287"/>
                      <a:pt x="380" y="287"/>
                    </a:cubicBezTo>
                    <a:cubicBezTo>
                      <a:pt x="381" y="287"/>
                      <a:pt x="381" y="287"/>
                      <a:pt x="381" y="287"/>
                    </a:cubicBezTo>
                    <a:cubicBezTo>
                      <a:pt x="381" y="294"/>
                      <a:pt x="388" y="302"/>
                      <a:pt x="395" y="302"/>
                    </a:cubicBezTo>
                    <a:cubicBezTo>
                      <a:pt x="396" y="302"/>
                      <a:pt x="397" y="301"/>
                      <a:pt x="399" y="301"/>
                    </a:cubicBezTo>
                    <a:cubicBezTo>
                      <a:pt x="391" y="290"/>
                      <a:pt x="382" y="284"/>
                      <a:pt x="374" y="280"/>
                    </a:cubicBezTo>
                    <a:cubicBezTo>
                      <a:pt x="373" y="280"/>
                      <a:pt x="373" y="280"/>
                      <a:pt x="373" y="280"/>
                    </a:cubicBezTo>
                    <a:cubicBezTo>
                      <a:pt x="375" y="278"/>
                      <a:pt x="375" y="277"/>
                      <a:pt x="375" y="275"/>
                    </a:cubicBezTo>
                    <a:cubicBezTo>
                      <a:pt x="385" y="285"/>
                      <a:pt x="395" y="295"/>
                      <a:pt x="406" y="302"/>
                    </a:cubicBezTo>
                    <a:cubicBezTo>
                      <a:pt x="410" y="301"/>
                      <a:pt x="406" y="298"/>
                      <a:pt x="407" y="298"/>
                    </a:cubicBezTo>
                    <a:cubicBezTo>
                      <a:pt x="407" y="298"/>
                      <a:pt x="407" y="298"/>
                      <a:pt x="408" y="298"/>
                    </a:cubicBezTo>
                    <a:cubicBezTo>
                      <a:pt x="418" y="307"/>
                      <a:pt x="433" y="330"/>
                      <a:pt x="443" y="330"/>
                    </a:cubicBezTo>
                    <a:cubicBezTo>
                      <a:pt x="443" y="330"/>
                      <a:pt x="444" y="330"/>
                      <a:pt x="445" y="330"/>
                    </a:cubicBezTo>
                    <a:cubicBezTo>
                      <a:pt x="426" y="310"/>
                      <a:pt x="403" y="288"/>
                      <a:pt x="381" y="266"/>
                    </a:cubicBezTo>
                    <a:cubicBezTo>
                      <a:pt x="381" y="267"/>
                      <a:pt x="381" y="267"/>
                      <a:pt x="381" y="268"/>
                    </a:cubicBezTo>
                    <a:cubicBezTo>
                      <a:pt x="380" y="267"/>
                      <a:pt x="379" y="265"/>
                      <a:pt x="377" y="264"/>
                    </a:cubicBezTo>
                    <a:cubicBezTo>
                      <a:pt x="378" y="264"/>
                      <a:pt x="378" y="264"/>
                      <a:pt x="378" y="264"/>
                    </a:cubicBezTo>
                    <a:cubicBezTo>
                      <a:pt x="378" y="264"/>
                      <a:pt x="379" y="264"/>
                      <a:pt x="379" y="264"/>
                    </a:cubicBezTo>
                    <a:cubicBezTo>
                      <a:pt x="377" y="263"/>
                      <a:pt x="376" y="261"/>
                      <a:pt x="375" y="260"/>
                    </a:cubicBezTo>
                    <a:cubicBezTo>
                      <a:pt x="375" y="261"/>
                      <a:pt x="376" y="262"/>
                      <a:pt x="377" y="263"/>
                    </a:cubicBezTo>
                    <a:cubicBezTo>
                      <a:pt x="377" y="264"/>
                      <a:pt x="377" y="264"/>
                      <a:pt x="377" y="264"/>
                    </a:cubicBezTo>
                    <a:cubicBezTo>
                      <a:pt x="372" y="259"/>
                      <a:pt x="367" y="254"/>
                      <a:pt x="361" y="249"/>
                    </a:cubicBezTo>
                    <a:cubicBezTo>
                      <a:pt x="362" y="249"/>
                      <a:pt x="362" y="248"/>
                      <a:pt x="363" y="248"/>
                    </a:cubicBezTo>
                    <a:cubicBezTo>
                      <a:pt x="362" y="247"/>
                      <a:pt x="361" y="246"/>
                      <a:pt x="360" y="245"/>
                    </a:cubicBezTo>
                    <a:cubicBezTo>
                      <a:pt x="360" y="246"/>
                      <a:pt x="360" y="247"/>
                      <a:pt x="359" y="248"/>
                    </a:cubicBezTo>
                    <a:cubicBezTo>
                      <a:pt x="356" y="245"/>
                      <a:pt x="353" y="243"/>
                      <a:pt x="351" y="243"/>
                    </a:cubicBezTo>
                    <a:cubicBezTo>
                      <a:pt x="361" y="251"/>
                      <a:pt x="370" y="260"/>
                      <a:pt x="375" y="266"/>
                    </a:cubicBezTo>
                    <a:cubicBezTo>
                      <a:pt x="375" y="266"/>
                      <a:pt x="375" y="266"/>
                      <a:pt x="375" y="266"/>
                    </a:cubicBezTo>
                    <a:cubicBezTo>
                      <a:pt x="377" y="266"/>
                      <a:pt x="379" y="268"/>
                      <a:pt x="382" y="270"/>
                    </a:cubicBezTo>
                    <a:cubicBezTo>
                      <a:pt x="383" y="272"/>
                      <a:pt x="384" y="274"/>
                      <a:pt x="386" y="275"/>
                    </a:cubicBezTo>
                    <a:cubicBezTo>
                      <a:pt x="387" y="275"/>
                      <a:pt x="387" y="275"/>
                      <a:pt x="387" y="275"/>
                    </a:cubicBezTo>
                    <a:cubicBezTo>
                      <a:pt x="388" y="277"/>
                      <a:pt x="389" y="279"/>
                      <a:pt x="390" y="281"/>
                    </a:cubicBezTo>
                    <a:cubicBezTo>
                      <a:pt x="389" y="280"/>
                      <a:pt x="386" y="278"/>
                      <a:pt x="386" y="277"/>
                    </a:cubicBezTo>
                    <a:cubicBezTo>
                      <a:pt x="385" y="278"/>
                      <a:pt x="385" y="278"/>
                      <a:pt x="384" y="279"/>
                    </a:cubicBezTo>
                    <a:cubicBezTo>
                      <a:pt x="381" y="276"/>
                      <a:pt x="378" y="274"/>
                      <a:pt x="375" y="272"/>
                    </a:cubicBezTo>
                    <a:cubicBezTo>
                      <a:pt x="375" y="273"/>
                      <a:pt x="375" y="273"/>
                      <a:pt x="374" y="273"/>
                    </a:cubicBezTo>
                    <a:cubicBezTo>
                      <a:pt x="373" y="273"/>
                      <a:pt x="371" y="271"/>
                      <a:pt x="368" y="270"/>
                    </a:cubicBezTo>
                    <a:cubicBezTo>
                      <a:pt x="366" y="269"/>
                      <a:pt x="364" y="268"/>
                      <a:pt x="362" y="268"/>
                    </a:cubicBezTo>
                    <a:cubicBezTo>
                      <a:pt x="361" y="268"/>
                      <a:pt x="361" y="268"/>
                      <a:pt x="360" y="268"/>
                    </a:cubicBezTo>
                    <a:cubicBezTo>
                      <a:pt x="361" y="267"/>
                      <a:pt x="361" y="266"/>
                      <a:pt x="362" y="266"/>
                    </a:cubicBezTo>
                    <a:cubicBezTo>
                      <a:pt x="363" y="267"/>
                      <a:pt x="364" y="267"/>
                      <a:pt x="365" y="267"/>
                    </a:cubicBezTo>
                    <a:cubicBezTo>
                      <a:pt x="365" y="267"/>
                      <a:pt x="366" y="267"/>
                      <a:pt x="367" y="266"/>
                    </a:cubicBezTo>
                    <a:cubicBezTo>
                      <a:pt x="365" y="264"/>
                      <a:pt x="364" y="263"/>
                      <a:pt x="362" y="262"/>
                    </a:cubicBezTo>
                    <a:cubicBezTo>
                      <a:pt x="360" y="259"/>
                      <a:pt x="357" y="257"/>
                      <a:pt x="355" y="255"/>
                    </a:cubicBezTo>
                    <a:cubicBezTo>
                      <a:pt x="358" y="257"/>
                      <a:pt x="360" y="260"/>
                      <a:pt x="363" y="263"/>
                    </a:cubicBezTo>
                    <a:cubicBezTo>
                      <a:pt x="359" y="260"/>
                      <a:pt x="355" y="256"/>
                      <a:pt x="351" y="254"/>
                    </a:cubicBezTo>
                    <a:cubicBezTo>
                      <a:pt x="352" y="255"/>
                      <a:pt x="352" y="257"/>
                      <a:pt x="352" y="259"/>
                    </a:cubicBezTo>
                    <a:cubicBezTo>
                      <a:pt x="356" y="260"/>
                      <a:pt x="360" y="263"/>
                      <a:pt x="359" y="267"/>
                    </a:cubicBezTo>
                    <a:cubicBezTo>
                      <a:pt x="354" y="265"/>
                      <a:pt x="352" y="261"/>
                      <a:pt x="349" y="260"/>
                    </a:cubicBezTo>
                    <a:cubicBezTo>
                      <a:pt x="349" y="260"/>
                      <a:pt x="349" y="261"/>
                      <a:pt x="349" y="262"/>
                    </a:cubicBezTo>
                    <a:cubicBezTo>
                      <a:pt x="347" y="261"/>
                      <a:pt x="346" y="260"/>
                      <a:pt x="345" y="259"/>
                    </a:cubicBezTo>
                    <a:cubicBezTo>
                      <a:pt x="345" y="259"/>
                      <a:pt x="344" y="259"/>
                      <a:pt x="344" y="259"/>
                    </a:cubicBezTo>
                    <a:cubicBezTo>
                      <a:pt x="344" y="259"/>
                      <a:pt x="344" y="258"/>
                      <a:pt x="344" y="258"/>
                    </a:cubicBezTo>
                    <a:cubicBezTo>
                      <a:pt x="342" y="256"/>
                      <a:pt x="341" y="254"/>
                      <a:pt x="340" y="252"/>
                    </a:cubicBezTo>
                    <a:cubicBezTo>
                      <a:pt x="340" y="252"/>
                      <a:pt x="341" y="252"/>
                      <a:pt x="341" y="252"/>
                    </a:cubicBezTo>
                    <a:cubicBezTo>
                      <a:pt x="341" y="252"/>
                      <a:pt x="342" y="252"/>
                      <a:pt x="342" y="252"/>
                    </a:cubicBezTo>
                    <a:cubicBezTo>
                      <a:pt x="341" y="252"/>
                      <a:pt x="340" y="251"/>
                      <a:pt x="339" y="250"/>
                    </a:cubicBezTo>
                    <a:cubicBezTo>
                      <a:pt x="339" y="250"/>
                      <a:pt x="339" y="250"/>
                      <a:pt x="339" y="249"/>
                    </a:cubicBezTo>
                    <a:cubicBezTo>
                      <a:pt x="334" y="244"/>
                      <a:pt x="329" y="237"/>
                      <a:pt x="322" y="231"/>
                    </a:cubicBezTo>
                    <a:cubicBezTo>
                      <a:pt x="322" y="231"/>
                      <a:pt x="322" y="232"/>
                      <a:pt x="322" y="232"/>
                    </a:cubicBezTo>
                    <a:cubicBezTo>
                      <a:pt x="320" y="231"/>
                      <a:pt x="318" y="230"/>
                      <a:pt x="317" y="228"/>
                    </a:cubicBezTo>
                    <a:cubicBezTo>
                      <a:pt x="317" y="228"/>
                      <a:pt x="316" y="228"/>
                      <a:pt x="316" y="227"/>
                    </a:cubicBezTo>
                    <a:cubicBezTo>
                      <a:pt x="313" y="226"/>
                      <a:pt x="310" y="224"/>
                      <a:pt x="306" y="224"/>
                    </a:cubicBezTo>
                    <a:cubicBezTo>
                      <a:pt x="307" y="225"/>
                      <a:pt x="308" y="225"/>
                      <a:pt x="309" y="226"/>
                    </a:cubicBezTo>
                    <a:cubicBezTo>
                      <a:pt x="308" y="226"/>
                      <a:pt x="307" y="225"/>
                      <a:pt x="306" y="224"/>
                    </a:cubicBezTo>
                    <a:cubicBezTo>
                      <a:pt x="306" y="224"/>
                      <a:pt x="306" y="224"/>
                      <a:pt x="305" y="224"/>
                    </a:cubicBezTo>
                    <a:cubicBezTo>
                      <a:pt x="307" y="221"/>
                      <a:pt x="301" y="218"/>
                      <a:pt x="301" y="214"/>
                    </a:cubicBezTo>
                    <a:cubicBezTo>
                      <a:pt x="306" y="215"/>
                      <a:pt x="308" y="217"/>
                      <a:pt x="311" y="219"/>
                    </a:cubicBezTo>
                    <a:cubicBezTo>
                      <a:pt x="310" y="215"/>
                      <a:pt x="303" y="211"/>
                      <a:pt x="300" y="207"/>
                    </a:cubicBezTo>
                    <a:cubicBezTo>
                      <a:pt x="298" y="206"/>
                      <a:pt x="298" y="206"/>
                      <a:pt x="298" y="206"/>
                    </a:cubicBezTo>
                    <a:cubicBezTo>
                      <a:pt x="297" y="206"/>
                      <a:pt x="305" y="213"/>
                      <a:pt x="304" y="214"/>
                    </a:cubicBezTo>
                    <a:cubicBezTo>
                      <a:pt x="302" y="212"/>
                      <a:pt x="299" y="207"/>
                      <a:pt x="296" y="207"/>
                    </a:cubicBezTo>
                    <a:cubicBezTo>
                      <a:pt x="296" y="207"/>
                      <a:pt x="295" y="207"/>
                      <a:pt x="295" y="207"/>
                    </a:cubicBezTo>
                    <a:cubicBezTo>
                      <a:pt x="297" y="208"/>
                      <a:pt x="300" y="210"/>
                      <a:pt x="297" y="211"/>
                    </a:cubicBezTo>
                    <a:cubicBezTo>
                      <a:pt x="285" y="202"/>
                      <a:pt x="273" y="180"/>
                      <a:pt x="259" y="175"/>
                    </a:cubicBezTo>
                    <a:cubicBezTo>
                      <a:pt x="262" y="177"/>
                      <a:pt x="258" y="177"/>
                      <a:pt x="257" y="178"/>
                    </a:cubicBezTo>
                    <a:cubicBezTo>
                      <a:pt x="261" y="180"/>
                      <a:pt x="257" y="183"/>
                      <a:pt x="257" y="187"/>
                    </a:cubicBezTo>
                    <a:cubicBezTo>
                      <a:pt x="252" y="185"/>
                      <a:pt x="249" y="180"/>
                      <a:pt x="246" y="175"/>
                    </a:cubicBezTo>
                    <a:cubicBezTo>
                      <a:pt x="247" y="175"/>
                      <a:pt x="247" y="175"/>
                      <a:pt x="247" y="175"/>
                    </a:cubicBezTo>
                    <a:cubicBezTo>
                      <a:pt x="246" y="174"/>
                      <a:pt x="246" y="173"/>
                      <a:pt x="247" y="172"/>
                    </a:cubicBezTo>
                    <a:cubicBezTo>
                      <a:pt x="247" y="172"/>
                      <a:pt x="248" y="173"/>
                      <a:pt x="248" y="173"/>
                    </a:cubicBezTo>
                    <a:cubicBezTo>
                      <a:pt x="248" y="173"/>
                      <a:pt x="249" y="173"/>
                      <a:pt x="249" y="173"/>
                    </a:cubicBezTo>
                    <a:cubicBezTo>
                      <a:pt x="249" y="171"/>
                      <a:pt x="248" y="171"/>
                      <a:pt x="247" y="171"/>
                    </a:cubicBezTo>
                    <a:cubicBezTo>
                      <a:pt x="247" y="171"/>
                      <a:pt x="246" y="171"/>
                      <a:pt x="246" y="171"/>
                    </a:cubicBezTo>
                    <a:cubicBezTo>
                      <a:pt x="245" y="171"/>
                      <a:pt x="245" y="171"/>
                      <a:pt x="244" y="171"/>
                    </a:cubicBezTo>
                    <a:cubicBezTo>
                      <a:pt x="244" y="171"/>
                      <a:pt x="243" y="171"/>
                      <a:pt x="243" y="171"/>
                    </a:cubicBezTo>
                    <a:cubicBezTo>
                      <a:pt x="242" y="170"/>
                      <a:pt x="242" y="170"/>
                      <a:pt x="242" y="170"/>
                    </a:cubicBezTo>
                    <a:cubicBezTo>
                      <a:pt x="243" y="169"/>
                      <a:pt x="244" y="169"/>
                      <a:pt x="245" y="169"/>
                    </a:cubicBezTo>
                    <a:cubicBezTo>
                      <a:pt x="242" y="169"/>
                      <a:pt x="240" y="164"/>
                      <a:pt x="237" y="164"/>
                    </a:cubicBezTo>
                    <a:cubicBezTo>
                      <a:pt x="237" y="164"/>
                      <a:pt x="237" y="164"/>
                      <a:pt x="237" y="164"/>
                    </a:cubicBezTo>
                    <a:cubicBezTo>
                      <a:pt x="237" y="165"/>
                      <a:pt x="237" y="165"/>
                      <a:pt x="236" y="166"/>
                    </a:cubicBezTo>
                    <a:cubicBezTo>
                      <a:pt x="237" y="167"/>
                      <a:pt x="239" y="169"/>
                      <a:pt x="240" y="170"/>
                    </a:cubicBezTo>
                    <a:cubicBezTo>
                      <a:pt x="240" y="171"/>
                      <a:pt x="239" y="171"/>
                      <a:pt x="238" y="171"/>
                    </a:cubicBezTo>
                    <a:cubicBezTo>
                      <a:pt x="238" y="171"/>
                      <a:pt x="237" y="171"/>
                      <a:pt x="236" y="171"/>
                    </a:cubicBezTo>
                    <a:cubicBezTo>
                      <a:pt x="235" y="171"/>
                      <a:pt x="235" y="171"/>
                      <a:pt x="235" y="171"/>
                    </a:cubicBezTo>
                    <a:cubicBezTo>
                      <a:pt x="235" y="170"/>
                      <a:pt x="236" y="169"/>
                      <a:pt x="234" y="168"/>
                    </a:cubicBezTo>
                    <a:cubicBezTo>
                      <a:pt x="234" y="167"/>
                      <a:pt x="234" y="167"/>
                      <a:pt x="234" y="167"/>
                    </a:cubicBezTo>
                    <a:cubicBezTo>
                      <a:pt x="232" y="164"/>
                      <a:pt x="228" y="162"/>
                      <a:pt x="225" y="159"/>
                    </a:cubicBezTo>
                    <a:cubicBezTo>
                      <a:pt x="226" y="158"/>
                      <a:pt x="226" y="158"/>
                      <a:pt x="226" y="158"/>
                    </a:cubicBezTo>
                    <a:cubicBezTo>
                      <a:pt x="228" y="161"/>
                      <a:pt x="232" y="164"/>
                      <a:pt x="234" y="165"/>
                    </a:cubicBezTo>
                    <a:cubicBezTo>
                      <a:pt x="233" y="162"/>
                      <a:pt x="235" y="159"/>
                      <a:pt x="235" y="156"/>
                    </a:cubicBezTo>
                    <a:cubicBezTo>
                      <a:pt x="234" y="154"/>
                      <a:pt x="228" y="152"/>
                      <a:pt x="231" y="150"/>
                    </a:cubicBezTo>
                    <a:cubicBezTo>
                      <a:pt x="231" y="150"/>
                      <a:pt x="231" y="150"/>
                      <a:pt x="231" y="150"/>
                    </a:cubicBezTo>
                    <a:cubicBezTo>
                      <a:pt x="233" y="153"/>
                      <a:pt x="235" y="156"/>
                      <a:pt x="238" y="158"/>
                    </a:cubicBezTo>
                    <a:cubicBezTo>
                      <a:pt x="238" y="158"/>
                      <a:pt x="238" y="158"/>
                      <a:pt x="238" y="158"/>
                    </a:cubicBezTo>
                    <a:cubicBezTo>
                      <a:pt x="243" y="165"/>
                      <a:pt x="249" y="172"/>
                      <a:pt x="256" y="174"/>
                    </a:cubicBezTo>
                    <a:cubicBezTo>
                      <a:pt x="257" y="175"/>
                      <a:pt x="257" y="175"/>
                      <a:pt x="257" y="175"/>
                    </a:cubicBezTo>
                    <a:cubicBezTo>
                      <a:pt x="257" y="175"/>
                      <a:pt x="257" y="175"/>
                      <a:pt x="257" y="175"/>
                    </a:cubicBezTo>
                    <a:cubicBezTo>
                      <a:pt x="257" y="175"/>
                      <a:pt x="257" y="175"/>
                      <a:pt x="257" y="175"/>
                    </a:cubicBezTo>
                    <a:cubicBezTo>
                      <a:pt x="257" y="174"/>
                      <a:pt x="257" y="174"/>
                      <a:pt x="257" y="174"/>
                    </a:cubicBezTo>
                    <a:cubicBezTo>
                      <a:pt x="256" y="173"/>
                      <a:pt x="256" y="172"/>
                      <a:pt x="255" y="172"/>
                    </a:cubicBezTo>
                    <a:cubicBezTo>
                      <a:pt x="255" y="171"/>
                      <a:pt x="256" y="171"/>
                      <a:pt x="256" y="171"/>
                    </a:cubicBezTo>
                    <a:cubicBezTo>
                      <a:pt x="257" y="171"/>
                      <a:pt x="258" y="171"/>
                      <a:pt x="259" y="172"/>
                    </a:cubicBezTo>
                    <a:cubicBezTo>
                      <a:pt x="256" y="168"/>
                      <a:pt x="251" y="166"/>
                      <a:pt x="248" y="163"/>
                    </a:cubicBezTo>
                    <a:cubicBezTo>
                      <a:pt x="248" y="161"/>
                      <a:pt x="248" y="161"/>
                      <a:pt x="248" y="161"/>
                    </a:cubicBezTo>
                    <a:cubicBezTo>
                      <a:pt x="253" y="162"/>
                      <a:pt x="259" y="171"/>
                      <a:pt x="265" y="171"/>
                    </a:cubicBezTo>
                    <a:cubicBezTo>
                      <a:pt x="266" y="171"/>
                      <a:pt x="267" y="171"/>
                      <a:pt x="268" y="170"/>
                    </a:cubicBezTo>
                    <a:cubicBezTo>
                      <a:pt x="277" y="179"/>
                      <a:pt x="285" y="188"/>
                      <a:pt x="292" y="196"/>
                    </a:cubicBezTo>
                    <a:cubicBezTo>
                      <a:pt x="301" y="208"/>
                      <a:pt x="309" y="211"/>
                      <a:pt x="318" y="218"/>
                    </a:cubicBezTo>
                    <a:cubicBezTo>
                      <a:pt x="318" y="218"/>
                      <a:pt x="318" y="218"/>
                      <a:pt x="318" y="218"/>
                    </a:cubicBezTo>
                    <a:cubicBezTo>
                      <a:pt x="319" y="218"/>
                      <a:pt x="320" y="218"/>
                      <a:pt x="320" y="218"/>
                    </a:cubicBezTo>
                    <a:cubicBezTo>
                      <a:pt x="320" y="217"/>
                      <a:pt x="320" y="217"/>
                      <a:pt x="321" y="217"/>
                    </a:cubicBezTo>
                    <a:cubicBezTo>
                      <a:pt x="321" y="217"/>
                      <a:pt x="322" y="217"/>
                      <a:pt x="323" y="218"/>
                    </a:cubicBezTo>
                    <a:cubicBezTo>
                      <a:pt x="326" y="215"/>
                      <a:pt x="321" y="215"/>
                      <a:pt x="322" y="213"/>
                    </a:cubicBezTo>
                    <a:cubicBezTo>
                      <a:pt x="324" y="213"/>
                      <a:pt x="324" y="216"/>
                      <a:pt x="326" y="216"/>
                    </a:cubicBezTo>
                    <a:cubicBezTo>
                      <a:pt x="326" y="216"/>
                      <a:pt x="327" y="215"/>
                      <a:pt x="327" y="215"/>
                    </a:cubicBezTo>
                    <a:cubicBezTo>
                      <a:pt x="327" y="213"/>
                      <a:pt x="326" y="212"/>
                      <a:pt x="324" y="210"/>
                    </a:cubicBezTo>
                    <a:cubicBezTo>
                      <a:pt x="306" y="193"/>
                      <a:pt x="286" y="176"/>
                      <a:pt x="268" y="161"/>
                    </a:cubicBezTo>
                    <a:cubicBezTo>
                      <a:pt x="256" y="151"/>
                      <a:pt x="244" y="142"/>
                      <a:pt x="231" y="132"/>
                    </a:cubicBezTo>
                    <a:cubicBezTo>
                      <a:pt x="238" y="140"/>
                      <a:pt x="246" y="148"/>
                      <a:pt x="254" y="156"/>
                    </a:cubicBezTo>
                    <a:cubicBezTo>
                      <a:pt x="252" y="154"/>
                      <a:pt x="249" y="153"/>
                      <a:pt x="246" y="153"/>
                    </a:cubicBezTo>
                    <a:cubicBezTo>
                      <a:pt x="245" y="153"/>
                      <a:pt x="245" y="153"/>
                      <a:pt x="244" y="153"/>
                    </a:cubicBezTo>
                    <a:cubicBezTo>
                      <a:pt x="243" y="152"/>
                      <a:pt x="246" y="150"/>
                      <a:pt x="243" y="148"/>
                    </a:cubicBezTo>
                    <a:cubicBezTo>
                      <a:pt x="231" y="140"/>
                      <a:pt x="219" y="127"/>
                      <a:pt x="208" y="119"/>
                    </a:cubicBezTo>
                    <a:cubicBezTo>
                      <a:pt x="210" y="121"/>
                      <a:pt x="211" y="123"/>
                      <a:pt x="211" y="125"/>
                    </a:cubicBezTo>
                    <a:cubicBezTo>
                      <a:pt x="210" y="124"/>
                      <a:pt x="209" y="122"/>
                      <a:pt x="208" y="122"/>
                    </a:cubicBezTo>
                    <a:cubicBezTo>
                      <a:pt x="208" y="122"/>
                      <a:pt x="208" y="122"/>
                      <a:pt x="207" y="122"/>
                    </a:cubicBezTo>
                    <a:cubicBezTo>
                      <a:pt x="206" y="121"/>
                      <a:pt x="205" y="120"/>
                      <a:pt x="204" y="118"/>
                    </a:cubicBezTo>
                    <a:cubicBezTo>
                      <a:pt x="205" y="118"/>
                      <a:pt x="206" y="118"/>
                      <a:pt x="207" y="117"/>
                    </a:cubicBezTo>
                    <a:cubicBezTo>
                      <a:pt x="206" y="116"/>
                      <a:pt x="206" y="116"/>
                      <a:pt x="206" y="116"/>
                    </a:cubicBezTo>
                    <a:cubicBezTo>
                      <a:pt x="207" y="116"/>
                      <a:pt x="207" y="116"/>
                      <a:pt x="207" y="116"/>
                    </a:cubicBezTo>
                    <a:cubicBezTo>
                      <a:pt x="205" y="113"/>
                      <a:pt x="203" y="113"/>
                      <a:pt x="202" y="112"/>
                    </a:cubicBezTo>
                    <a:cubicBezTo>
                      <a:pt x="201" y="111"/>
                      <a:pt x="200" y="110"/>
                      <a:pt x="199" y="109"/>
                    </a:cubicBezTo>
                    <a:cubicBezTo>
                      <a:pt x="196" y="107"/>
                      <a:pt x="193" y="105"/>
                      <a:pt x="190" y="103"/>
                    </a:cubicBezTo>
                    <a:cubicBezTo>
                      <a:pt x="189" y="102"/>
                      <a:pt x="188" y="102"/>
                      <a:pt x="188" y="102"/>
                    </a:cubicBezTo>
                    <a:cubicBezTo>
                      <a:pt x="190" y="104"/>
                      <a:pt x="193" y="108"/>
                      <a:pt x="196" y="110"/>
                    </a:cubicBezTo>
                    <a:cubicBezTo>
                      <a:pt x="195" y="110"/>
                      <a:pt x="195" y="110"/>
                      <a:pt x="195" y="110"/>
                    </a:cubicBezTo>
                    <a:cubicBezTo>
                      <a:pt x="191" y="108"/>
                      <a:pt x="185" y="101"/>
                      <a:pt x="179" y="99"/>
                    </a:cubicBezTo>
                    <a:cubicBezTo>
                      <a:pt x="182" y="98"/>
                      <a:pt x="180" y="96"/>
                      <a:pt x="178" y="94"/>
                    </a:cubicBezTo>
                    <a:cubicBezTo>
                      <a:pt x="178" y="93"/>
                      <a:pt x="177" y="93"/>
                      <a:pt x="176" y="92"/>
                    </a:cubicBezTo>
                    <a:cubicBezTo>
                      <a:pt x="176" y="92"/>
                      <a:pt x="175" y="92"/>
                      <a:pt x="175" y="92"/>
                    </a:cubicBezTo>
                    <a:cubicBezTo>
                      <a:pt x="174" y="92"/>
                      <a:pt x="172" y="91"/>
                      <a:pt x="171" y="90"/>
                    </a:cubicBezTo>
                    <a:cubicBezTo>
                      <a:pt x="169" y="88"/>
                      <a:pt x="168" y="87"/>
                      <a:pt x="167" y="87"/>
                    </a:cubicBezTo>
                    <a:cubicBezTo>
                      <a:pt x="166" y="87"/>
                      <a:pt x="166" y="88"/>
                      <a:pt x="166" y="89"/>
                    </a:cubicBezTo>
                    <a:cubicBezTo>
                      <a:pt x="166" y="91"/>
                      <a:pt x="172" y="91"/>
                      <a:pt x="170" y="96"/>
                    </a:cubicBezTo>
                    <a:cubicBezTo>
                      <a:pt x="166" y="94"/>
                      <a:pt x="157" y="87"/>
                      <a:pt x="157" y="82"/>
                    </a:cubicBezTo>
                    <a:cubicBezTo>
                      <a:pt x="158" y="83"/>
                      <a:pt x="159" y="83"/>
                      <a:pt x="159" y="83"/>
                    </a:cubicBezTo>
                    <a:cubicBezTo>
                      <a:pt x="160" y="83"/>
                      <a:pt x="160" y="83"/>
                      <a:pt x="160" y="82"/>
                    </a:cubicBezTo>
                    <a:cubicBezTo>
                      <a:pt x="161" y="81"/>
                      <a:pt x="161" y="81"/>
                      <a:pt x="162" y="81"/>
                    </a:cubicBezTo>
                    <a:cubicBezTo>
                      <a:pt x="158" y="78"/>
                      <a:pt x="155" y="75"/>
                      <a:pt x="152" y="73"/>
                    </a:cubicBezTo>
                    <a:cubicBezTo>
                      <a:pt x="152" y="72"/>
                      <a:pt x="152" y="72"/>
                      <a:pt x="151" y="72"/>
                    </a:cubicBezTo>
                    <a:cubicBezTo>
                      <a:pt x="147" y="69"/>
                      <a:pt x="144" y="66"/>
                      <a:pt x="140" y="62"/>
                    </a:cubicBezTo>
                    <a:cubicBezTo>
                      <a:pt x="139" y="61"/>
                      <a:pt x="138" y="60"/>
                      <a:pt x="136" y="59"/>
                    </a:cubicBezTo>
                    <a:cubicBezTo>
                      <a:pt x="136" y="59"/>
                      <a:pt x="136" y="59"/>
                      <a:pt x="136" y="60"/>
                    </a:cubicBezTo>
                    <a:cubicBezTo>
                      <a:pt x="136" y="60"/>
                      <a:pt x="136" y="61"/>
                      <a:pt x="135" y="61"/>
                    </a:cubicBezTo>
                    <a:cubicBezTo>
                      <a:pt x="135" y="61"/>
                      <a:pt x="135" y="61"/>
                      <a:pt x="135" y="60"/>
                    </a:cubicBezTo>
                    <a:cubicBezTo>
                      <a:pt x="135" y="56"/>
                      <a:pt x="130" y="53"/>
                      <a:pt x="126" y="51"/>
                    </a:cubicBezTo>
                    <a:cubicBezTo>
                      <a:pt x="125" y="53"/>
                      <a:pt x="131" y="52"/>
                      <a:pt x="128" y="55"/>
                    </a:cubicBezTo>
                    <a:cubicBezTo>
                      <a:pt x="112" y="43"/>
                      <a:pt x="103" y="31"/>
                      <a:pt x="88" y="20"/>
                    </a:cubicBezTo>
                    <a:cubicBezTo>
                      <a:pt x="88" y="21"/>
                      <a:pt x="91" y="23"/>
                      <a:pt x="88" y="24"/>
                    </a:cubicBezTo>
                    <a:cubicBezTo>
                      <a:pt x="83" y="17"/>
                      <a:pt x="82" y="17"/>
                      <a:pt x="75" y="13"/>
                    </a:cubicBezTo>
                    <a:cubicBezTo>
                      <a:pt x="79" y="12"/>
                      <a:pt x="73" y="10"/>
                      <a:pt x="77" y="9"/>
                    </a:cubicBezTo>
                    <a:cubicBezTo>
                      <a:pt x="77" y="9"/>
                      <a:pt x="77" y="9"/>
                      <a:pt x="77" y="9"/>
                    </a:cubicBezTo>
                    <a:cubicBezTo>
                      <a:pt x="74" y="9"/>
                      <a:pt x="73" y="7"/>
                      <a:pt x="71" y="6"/>
                    </a:cubicBezTo>
                    <a:cubicBezTo>
                      <a:pt x="70" y="4"/>
                      <a:pt x="68" y="3"/>
                      <a:pt x="66" y="3"/>
                    </a:cubicBezTo>
                    <a:cubicBezTo>
                      <a:pt x="65" y="3"/>
                      <a:pt x="65" y="3"/>
                      <a:pt x="64" y="4"/>
                    </a:cubicBezTo>
                    <a:cubicBezTo>
                      <a:pt x="65" y="8"/>
                      <a:pt x="76" y="13"/>
                      <a:pt x="69" y="13"/>
                    </a:cubicBezTo>
                    <a:cubicBezTo>
                      <a:pt x="70" y="15"/>
                      <a:pt x="70" y="15"/>
                      <a:pt x="71" y="15"/>
                    </a:cubicBezTo>
                    <a:cubicBezTo>
                      <a:pt x="71" y="15"/>
                      <a:pt x="72" y="15"/>
                      <a:pt x="72" y="14"/>
                    </a:cubicBezTo>
                    <a:cubicBezTo>
                      <a:pt x="73" y="14"/>
                      <a:pt x="73" y="14"/>
                      <a:pt x="74" y="14"/>
                    </a:cubicBezTo>
                    <a:cubicBezTo>
                      <a:pt x="74" y="14"/>
                      <a:pt x="74" y="14"/>
                      <a:pt x="75" y="14"/>
                    </a:cubicBezTo>
                    <a:cubicBezTo>
                      <a:pt x="73" y="18"/>
                      <a:pt x="79" y="18"/>
                      <a:pt x="79" y="21"/>
                    </a:cubicBezTo>
                    <a:cubicBezTo>
                      <a:pt x="78" y="20"/>
                      <a:pt x="76" y="19"/>
                      <a:pt x="75" y="19"/>
                    </a:cubicBezTo>
                    <a:cubicBezTo>
                      <a:pt x="75" y="19"/>
                      <a:pt x="74" y="19"/>
                      <a:pt x="74" y="19"/>
                    </a:cubicBezTo>
                    <a:cubicBezTo>
                      <a:pt x="86" y="33"/>
                      <a:pt x="102" y="43"/>
                      <a:pt x="118" y="65"/>
                    </a:cubicBezTo>
                    <a:cubicBezTo>
                      <a:pt x="117" y="64"/>
                      <a:pt x="117" y="64"/>
                      <a:pt x="117" y="64"/>
                    </a:cubicBezTo>
                    <a:cubicBezTo>
                      <a:pt x="116" y="64"/>
                      <a:pt x="116" y="64"/>
                      <a:pt x="116" y="65"/>
                    </a:cubicBezTo>
                    <a:cubicBezTo>
                      <a:pt x="116" y="66"/>
                      <a:pt x="115" y="66"/>
                      <a:pt x="115" y="66"/>
                    </a:cubicBezTo>
                    <a:cubicBezTo>
                      <a:pt x="115" y="66"/>
                      <a:pt x="115" y="66"/>
                      <a:pt x="114" y="66"/>
                    </a:cubicBezTo>
                    <a:cubicBezTo>
                      <a:pt x="113" y="62"/>
                      <a:pt x="107" y="63"/>
                      <a:pt x="108" y="59"/>
                    </a:cubicBezTo>
                    <a:cubicBezTo>
                      <a:pt x="109" y="61"/>
                      <a:pt x="110" y="61"/>
                      <a:pt x="111" y="61"/>
                    </a:cubicBezTo>
                    <a:cubicBezTo>
                      <a:pt x="111" y="61"/>
                      <a:pt x="112" y="61"/>
                      <a:pt x="112" y="61"/>
                    </a:cubicBezTo>
                    <a:cubicBezTo>
                      <a:pt x="113" y="57"/>
                      <a:pt x="105" y="58"/>
                      <a:pt x="109" y="55"/>
                    </a:cubicBezTo>
                    <a:cubicBezTo>
                      <a:pt x="93" y="45"/>
                      <a:pt x="79" y="28"/>
                      <a:pt x="63" y="20"/>
                    </a:cubicBezTo>
                    <a:cubicBezTo>
                      <a:pt x="77" y="35"/>
                      <a:pt x="93" y="45"/>
                      <a:pt x="106" y="59"/>
                    </a:cubicBezTo>
                    <a:cubicBezTo>
                      <a:pt x="94" y="56"/>
                      <a:pt x="84" y="44"/>
                      <a:pt x="73" y="38"/>
                    </a:cubicBezTo>
                    <a:cubicBezTo>
                      <a:pt x="75" y="40"/>
                      <a:pt x="75" y="41"/>
                      <a:pt x="74" y="41"/>
                    </a:cubicBezTo>
                    <a:cubicBezTo>
                      <a:pt x="74" y="41"/>
                      <a:pt x="73" y="41"/>
                      <a:pt x="73" y="40"/>
                    </a:cubicBezTo>
                    <a:cubicBezTo>
                      <a:pt x="72" y="40"/>
                      <a:pt x="71" y="40"/>
                      <a:pt x="71" y="40"/>
                    </a:cubicBezTo>
                    <a:cubicBezTo>
                      <a:pt x="70" y="40"/>
                      <a:pt x="70" y="40"/>
                      <a:pt x="70" y="41"/>
                    </a:cubicBezTo>
                    <a:cubicBezTo>
                      <a:pt x="71" y="41"/>
                      <a:pt x="71" y="41"/>
                      <a:pt x="71" y="41"/>
                    </a:cubicBezTo>
                    <a:cubicBezTo>
                      <a:pt x="73" y="41"/>
                      <a:pt x="75" y="45"/>
                      <a:pt x="74" y="46"/>
                    </a:cubicBezTo>
                    <a:cubicBezTo>
                      <a:pt x="69" y="41"/>
                      <a:pt x="64" y="40"/>
                      <a:pt x="63" y="32"/>
                    </a:cubicBezTo>
                    <a:cubicBezTo>
                      <a:pt x="56" y="28"/>
                      <a:pt x="50" y="23"/>
                      <a:pt x="43" y="18"/>
                    </a:cubicBezTo>
                    <a:cubicBezTo>
                      <a:pt x="39" y="23"/>
                      <a:pt x="48" y="25"/>
                      <a:pt x="51" y="28"/>
                    </a:cubicBezTo>
                    <a:cubicBezTo>
                      <a:pt x="57" y="34"/>
                      <a:pt x="63" y="43"/>
                      <a:pt x="69" y="44"/>
                    </a:cubicBezTo>
                    <a:cubicBezTo>
                      <a:pt x="68" y="46"/>
                      <a:pt x="70" y="47"/>
                      <a:pt x="68" y="49"/>
                    </a:cubicBezTo>
                    <a:cubicBezTo>
                      <a:pt x="52" y="33"/>
                      <a:pt x="39" y="21"/>
                      <a:pt x="25" y="9"/>
                    </a:cubicBezTo>
                    <a:cubicBezTo>
                      <a:pt x="24" y="9"/>
                      <a:pt x="23" y="9"/>
                      <a:pt x="23" y="9"/>
                    </a:cubicBezTo>
                    <a:cubicBezTo>
                      <a:pt x="20" y="9"/>
                      <a:pt x="17" y="7"/>
                      <a:pt x="15" y="5"/>
                    </a:cubicBezTo>
                    <a:cubicBezTo>
                      <a:pt x="12" y="2"/>
                      <a:pt x="10" y="0"/>
                      <a:pt x="7"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5" name="Freeform 193"/>
              <p:cNvSpPr/>
              <p:nvPr/>
            </p:nvSpPr>
            <p:spPr bwMode="auto">
              <a:xfrm>
                <a:off x="1948" y="2148"/>
                <a:ext cx="83" cy="98"/>
              </a:xfrm>
              <a:custGeom>
                <a:avLst/>
                <a:gdLst>
                  <a:gd name="T0" fmla="*/ 1 w 18"/>
                  <a:gd name="T1" fmla="*/ 0 h 21"/>
                  <a:gd name="T2" fmla="*/ 18 w 18"/>
                  <a:gd name="T3" fmla="*/ 21 h 21"/>
                  <a:gd name="T4" fmla="*/ 1 w 18"/>
                  <a:gd name="T5" fmla="*/ 0 h 21"/>
                </a:gdLst>
                <a:ahLst/>
                <a:cxnLst>
                  <a:cxn ang="0">
                    <a:pos x="T0" y="T1"/>
                  </a:cxn>
                  <a:cxn ang="0">
                    <a:pos x="T2" y="T3"/>
                  </a:cxn>
                  <a:cxn ang="0">
                    <a:pos x="T4" y="T5"/>
                  </a:cxn>
                </a:cxnLst>
                <a:rect l="0" t="0" r="r" b="b"/>
                <a:pathLst>
                  <a:path w="18" h="21">
                    <a:moveTo>
                      <a:pt x="1" y="0"/>
                    </a:moveTo>
                    <a:cubicBezTo>
                      <a:pt x="0" y="7"/>
                      <a:pt x="12" y="21"/>
                      <a:pt x="18" y="21"/>
                    </a:cubicBezTo>
                    <a:cubicBezTo>
                      <a:pt x="13" y="14"/>
                      <a:pt x="6" y="7"/>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6" name="Freeform 194"/>
              <p:cNvSpPr/>
              <p:nvPr/>
            </p:nvSpPr>
            <p:spPr bwMode="auto">
              <a:xfrm>
                <a:off x="1915" y="2111"/>
                <a:ext cx="23" cy="27"/>
              </a:xfrm>
              <a:custGeom>
                <a:avLst/>
                <a:gdLst>
                  <a:gd name="T0" fmla="*/ 2 w 5"/>
                  <a:gd name="T1" fmla="*/ 0 h 6"/>
                  <a:gd name="T2" fmla="*/ 4 w 5"/>
                  <a:gd name="T3" fmla="*/ 6 h 6"/>
                  <a:gd name="T4" fmla="*/ 5 w 5"/>
                  <a:gd name="T5" fmla="*/ 6 h 6"/>
                  <a:gd name="T6" fmla="*/ 2 w 5"/>
                  <a:gd name="T7" fmla="*/ 0 h 6"/>
                </a:gdLst>
                <a:ahLst/>
                <a:cxnLst>
                  <a:cxn ang="0">
                    <a:pos x="T0" y="T1"/>
                  </a:cxn>
                  <a:cxn ang="0">
                    <a:pos x="T2" y="T3"/>
                  </a:cxn>
                  <a:cxn ang="0">
                    <a:pos x="T4" y="T5"/>
                  </a:cxn>
                  <a:cxn ang="0">
                    <a:pos x="T6" y="T7"/>
                  </a:cxn>
                </a:cxnLst>
                <a:rect l="0" t="0" r="r" b="b"/>
                <a:pathLst>
                  <a:path w="5" h="6">
                    <a:moveTo>
                      <a:pt x="2" y="0"/>
                    </a:moveTo>
                    <a:cubicBezTo>
                      <a:pt x="0" y="2"/>
                      <a:pt x="2" y="6"/>
                      <a:pt x="4" y="6"/>
                    </a:cubicBezTo>
                    <a:cubicBezTo>
                      <a:pt x="4" y="6"/>
                      <a:pt x="5" y="6"/>
                      <a:pt x="5" y="6"/>
                    </a:cubicBezTo>
                    <a:cubicBezTo>
                      <a:pt x="2" y="4"/>
                      <a:pt x="5" y="2"/>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7" name="Freeform 195"/>
              <p:cNvSpPr/>
              <p:nvPr/>
            </p:nvSpPr>
            <p:spPr bwMode="auto">
              <a:xfrm>
                <a:off x="1957" y="2120"/>
                <a:ext cx="41" cy="46"/>
              </a:xfrm>
              <a:custGeom>
                <a:avLst/>
                <a:gdLst>
                  <a:gd name="T0" fmla="*/ 5 w 9"/>
                  <a:gd name="T1" fmla="*/ 0 h 10"/>
                  <a:gd name="T2" fmla="*/ 3 w 9"/>
                  <a:gd name="T3" fmla="*/ 1 h 10"/>
                  <a:gd name="T4" fmla="*/ 1 w 9"/>
                  <a:gd name="T5" fmla="*/ 1 h 10"/>
                  <a:gd name="T6" fmla="*/ 0 w 9"/>
                  <a:gd name="T7" fmla="*/ 1 h 10"/>
                  <a:gd name="T8" fmla="*/ 7 w 9"/>
                  <a:gd name="T9" fmla="*/ 10 h 10"/>
                  <a:gd name="T10" fmla="*/ 8 w 9"/>
                  <a:gd name="T11" fmla="*/ 10 h 10"/>
                  <a:gd name="T12" fmla="*/ 5 w 9"/>
                  <a:gd name="T13" fmla="*/ 0 h 10"/>
                  <a:gd name="T14" fmla="*/ 5 w 9"/>
                  <a:gd name="T15" fmla="*/ 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5" y="0"/>
                    </a:moveTo>
                    <a:cubicBezTo>
                      <a:pt x="4" y="0"/>
                      <a:pt x="4" y="1"/>
                      <a:pt x="3" y="1"/>
                    </a:cubicBezTo>
                    <a:cubicBezTo>
                      <a:pt x="2" y="1"/>
                      <a:pt x="2" y="1"/>
                      <a:pt x="1" y="1"/>
                    </a:cubicBezTo>
                    <a:cubicBezTo>
                      <a:pt x="1" y="1"/>
                      <a:pt x="1" y="1"/>
                      <a:pt x="0" y="1"/>
                    </a:cubicBezTo>
                    <a:cubicBezTo>
                      <a:pt x="0" y="5"/>
                      <a:pt x="5" y="10"/>
                      <a:pt x="7" y="10"/>
                    </a:cubicBezTo>
                    <a:cubicBezTo>
                      <a:pt x="7" y="10"/>
                      <a:pt x="8" y="10"/>
                      <a:pt x="8" y="10"/>
                    </a:cubicBezTo>
                    <a:cubicBezTo>
                      <a:pt x="1" y="7"/>
                      <a:pt x="9" y="4"/>
                      <a:pt x="5" y="0"/>
                    </a:cubicBezTo>
                    <a:cubicBezTo>
                      <a:pt x="5" y="0"/>
                      <a:pt x="5" y="0"/>
                      <a:pt x="5"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8" name="Freeform 196"/>
              <p:cNvSpPr/>
              <p:nvPr/>
            </p:nvSpPr>
            <p:spPr bwMode="auto">
              <a:xfrm>
                <a:off x="2132" y="2297"/>
                <a:ext cx="23" cy="23"/>
              </a:xfrm>
              <a:custGeom>
                <a:avLst/>
                <a:gdLst>
                  <a:gd name="T0" fmla="*/ 0 w 5"/>
                  <a:gd name="T1" fmla="*/ 0 h 5"/>
                  <a:gd name="T2" fmla="*/ 0 w 5"/>
                  <a:gd name="T3" fmla="*/ 1 h 5"/>
                  <a:gd name="T4" fmla="*/ 3 w 5"/>
                  <a:gd name="T5" fmla="*/ 5 h 5"/>
                  <a:gd name="T6" fmla="*/ 5 w 5"/>
                  <a:gd name="T7" fmla="*/ 4 h 5"/>
                  <a:gd name="T8" fmla="*/ 0 w 5"/>
                  <a:gd name="T9" fmla="*/ 0 h 5"/>
                </a:gdLst>
                <a:ahLst/>
                <a:cxnLst>
                  <a:cxn ang="0">
                    <a:pos x="T0" y="T1"/>
                  </a:cxn>
                  <a:cxn ang="0">
                    <a:pos x="T2" y="T3"/>
                  </a:cxn>
                  <a:cxn ang="0">
                    <a:pos x="T4" y="T5"/>
                  </a:cxn>
                  <a:cxn ang="0">
                    <a:pos x="T6" y="T7"/>
                  </a:cxn>
                  <a:cxn ang="0">
                    <a:pos x="T8" y="T9"/>
                  </a:cxn>
                </a:cxnLst>
                <a:rect l="0" t="0" r="r" b="b"/>
                <a:pathLst>
                  <a:path w="5" h="5">
                    <a:moveTo>
                      <a:pt x="0" y="0"/>
                    </a:moveTo>
                    <a:cubicBezTo>
                      <a:pt x="0" y="0"/>
                      <a:pt x="0" y="1"/>
                      <a:pt x="0" y="1"/>
                    </a:cubicBezTo>
                    <a:cubicBezTo>
                      <a:pt x="1" y="2"/>
                      <a:pt x="2" y="5"/>
                      <a:pt x="3" y="5"/>
                    </a:cubicBezTo>
                    <a:cubicBezTo>
                      <a:pt x="4" y="5"/>
                      <a:pt x="4" y="5"/>
                      <a:pt x="5" y="4"/>
                    </a:cubicBezTo>
                    <a:cubicBezTo>
                      <a:pt x="3"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9" name="Freeform 197"/>
              <p:cNvSpPr/>
              <p:nvPr/>
            </p:nvSpPr>
            <p:spPr bwMode="auto">
              <a:xfrm>
                <a:off x="2003" y="2171"/>
                <a:ext cx="14" cy="9"/>
              </a:xfrm>
              <a:custGeom>
                <a:avLst/>
                <a:gdLst>
                  <a:gd name="T0" fmla="*/ 1 w 3"/>
                  <a:gd name="T1" fmla="*/ 0 h 2"/>
                  <a:gd name="T2" fmla="*/ 0 w 3"/>
                  <a:gd name="T3" fmla="*/ 0 h 2"/>
                  <a:gd name="T4" fmla="*/ 1 w 3"/>
                  <a:gd name="T5" fmla="*/ 2 h 2"/>
                  <a:gd name="T6" fmla="*/ 2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0"/>
                      <a:pt x="0" y="0"/>
                    </a:cubicBezTo>
                    <a:cubicBezTo>
                      <a:pt x="0" y="1"/>
                      <a:pt x="1" y="2"/>
                      <a:pt x="1" y="2"/>
                    </a:cubicBezTo>
                    <a:cubicBezTo>
                      <a:pt x="2" y="2"/>
                      <a:pt x="2" y="1"/>
                      <a:pt x="2"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0" name="Freeform 198"/>
              <p:cNvSpPr/>
              <p:nvPr/>
            </p:nvSpPr>
            <p:spPr bwMode="auto">
              <a:xfrm>
                <a:off x="1911" y="2073"/>
                <a:ext cx="50" cy="33"/>
              </a:xfrm>
              <a:custGeom>
                <a:avLst/>
                <a:gdLst>
                  <a:gd name="T0" fmla="*/ 1 w 11"/>
                  <a:gd name="T1" fmla="*/ 0 h 7"/>
                  <a:gd name="T2" fmla="*/ 0 w 11"/>
                  <a:gd name="T3" fmla="*/ 0 h 7"/>
                  <a:gd name="T4" fmla="*/ 8 w 11"/>
                  <a:gd name="T5" fmla="*/ 7 h 7"/>
                  <a:gd name="T6" fmla="*/ 8 w 11"/>
                  <a:gd name="T7" fmla="*/ 7 h 7"/>
                  <a:gd name="T8" fmla="*/ 10 w 11"/>
                  <a:gd name="T9" fmla="*/ 4 h 7"/>
                  <a:gd name="T10" fmla="*/ 1 w 11"/>
                  <a:gd name="T11" fmla="*/ 0 h 7"/>
                </a:gdLst>
                <a:ahLst/>
                <a:cxnLst>
                  <a:cxn ang="0">
                    <a:pos x="T0" y="T1"/>
                  </a:cxn>
                  <a:cxn ang="0">
                    <a:pos x="T2" y="T3"/>
                  </a:cxn>
                  <a:cxn ang="0">
                    <a:pos x="T4" y="T5"/>
                  </a:cxn>
                  <a:cxn ang="0">
                    <a:pos x="T6" y="T7"/>
                  </a:cxn>
                  <a:cxn ang="0">
                    <a:pos x="T8" y="T9"/>
                  </a:cxn>
                  <a:cxn ang="0">
                    <a:pos x="T10" y="T11"/>
                  </a:cxn>
                </a:cxnLst>
                <a:rect l="0" t="0" r="r" b="b"/>
                <a:pathLst>
                  <a:path w="11" h="7">
                    <a:moveTo>
                      <a:pt x="1" y="0"/>
                    </a:moveTo>
                    <a:cubicBezTo>
                      <a:pt x="1" y="0"/>
                      <a:pt x="1" y="0"/>
                      <a:pt x="0" y="0"/>
                    </a:cubicBezTo>
                    <a:cubicBezTo>
                      <a:pt x="1" y="2"/>
                      <a:pt x="4" y="7"/>
                      <a:pt x="8" y="7"/>
                    </a:cubicBezTo>
                    <a:cubicBezTo>
                      <a:pt x="8" y="7"/>
                      <a:pt x="8" y="7"/>
                      <a:pt x="8" y="7"/>
                    </a:cubicBezTo>
                    <a:cubicBezTo>
                      <a:pt x="6" y="5"/>
                      <a:pt x="11" y="6"/>
                      <a:pt x="10" y="4"/>
                    </a:cubicBezTo>
                    <a:cubicBezTo>
                      <a:pt x="7" y="1"/>
                      <a:pt x="4"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1" name="Freeform 199"/>
              <p:cNvSpPr/>
              <p:nvPr/>
            </p:nvSpPr>
            <p:spPr bwMode="auto">
              <a:xfrm>
                <a:off x="2132" y="2278"/>
                <a:ext cx="60" cy="56"/>
              </a:xfrm>
              <a:custGeom>
                <a:avLst/>
                <a:gdLst>
                  <a:gd name="T0" fmla="*/ 3 w 13"/>
                  <a:gd name="T1" fmla="*/ 0 h 12"/>
                  <a:gd name="T2" fmla="*/ 13 w 13"/>
                  <a:gd name="T3" fmla="*/ 12 h 12"/>
                  <a:gd name="T4" fmla="*/ 13 w 13"/>
                  <a:gd name="T5" fmla="*/ 12 h 12"/>
                  <a:gd name="T6" fmla="*/ 3 w 13"/>
                  <a:gd name="T7" fmla="*/ 0 h 12"/>
                </a:gdLst>
                <a:ahLst/>
                <a:cxnLst>
                  <a:cxn ang="0">
                    <a:pos x="T0" y="T1"/>
                  </a:cxn>
                  <a:cxn ang="0">
                    <a:pos x="T2" y="T3"/>
                  </a:cxn>
                  <a:cxn ang="0">
                    <a:pos x="T4" y="T5"/>
                  </a:cxn>
                  <a:cxn ang="0">
                    <a:pos x="T6" y="T7"/>
                  </a:cxn>
                </a:cxnLst>
                <a:rect l="0" t="0" r="r" b="b"/>
                <a:pathLst>
                  <a:path w="13" h="12">
                    <a:moveTo>
                      <a:pt x="3" y="0"/>
                    </a:moveTo>
                    <a:cubicBezTo>
                      <a:pt x="0" y="3"/>
                      <a:pt x="12" y="12"/>
                      <a:pt x="13" y="12"/>
                    </a:cubicBezTo>
                    <a:cubicBezTo>
                      <a:pt x="13" y="12"/>
                      <a:pt x="13" y="12"/>
                      <a:pt x="13" y="12"/>
                    </a:cubicBezTo>
                    <a:cubicBezTo>
                      <a:pt x="7" y="7"/>
                      <a:pt x="6" y="4"/>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2" name="Freeform 200"/>
              <p:cNvSpPr/>
              <p:nvPr/>
            </p:nvSpPr>
            <p:spPr bwMode="auto">
              <a:xfrm>
                <a:off x="1892" y="2041"/>
                <a:ext cx="23" cy="18"/>
              </a:xfrm>
              <a:custGeom>
                <a:avLst/>
                <a:gdLst>
                  <a:gd name="T0" fmla="*/ 2 w 5"/>
                  <a:gd name="T1" fmla="*/ 0 h 4"/>
                  <a:gd name="T2" fmla="*/ 0 w 5"/>
                  <a:gd name="T3" fmla="*/ 1 h 4"/>
                  <a:gd name="T4" fmla="*/ 3 w 5"/>
                  <a:gd name="T5" fmla="*/ 4 h 4"/>
                  <a:gd name="T6" fmla="*/ 2 w 5"/>
                  <a:gd name="T7" fmla="*/ 0 h 4"/>
                </a:gdLst>
                <a:ahLst/>
                <a:cxnLst>
                  <a:cxn ang="0">
                    <a:pos x="T0" y="T1"/>
                  </a:cxn>
                  <a:cxn ang="0">
                    <a:pos x="T2" y="T3"/>
                  </a:cxn>
                  <a:cxn ang="0">
                    <a:pos x="T4" y="T5"/>
                  </a:cxn>
                  <a:cxn ang="0">
                    <a:pos x="T6" y="T7"/>
                  </a:cxn>
                </a:cxnLst>
                <a:rect l="0" t="0" r="r" b="b"/>
                <a:pathLst>
                  <a:path w="5" h="4">
                    <a:moveTo>
                      <a:pt x="2" y="0"/>
                    </a:moveTo>
                    <a:cubicBezTo>
                      <a:pt x="1" y="0"/>
                      <a:pt x="0" y="0"/>
                      <a:pt x="0" y="1"/>
                    </a:cubicBezTo>
                    <a:cubicBezTo>
                      <a:pt x="1" y="2"/>
                      <a:pt x="2" y="3"/>
                      <a:pt x="3" y="4"/>
                    </a:cubicBezTo>
                    <a:cubicBezTo>
                      <a:pt x="5" y="2"/>
                      <a:pt x="4"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3" name="Freeform 201"/>
              <p:cNvSpPr/>
              <p:nvPr/>
            </p:nvSpPr>
            <p:spPr bwMode="auto">
              <a:xfrm>
                <a:off x="2086" y="2204"/>
                <a:ext cx="23" cy="18"/>
              </a:xfrm>
              <a:custGeom>
                <a:avLst/>
                <a:gdLst>
                  <a:gd name="T0" fmla="*/ 0 w 5"/>
                  <a:gd name="T1" fmla="*/ 0 h 4"/>
                  <a:gd name="T2" fmla="*/ 0 w 5"/>
                  <a:gd name="T3" fmla="*/ 1 h 4"/>
                  <a:gd name="T4" fmla="*/ 2 w 5"/>
                  <a:gd name="T5" fmla="*/ 4 h 4"/>
                  <a:gd name="T6" fmla="*/ 0 w 5"/>
                  <a:gd name="T7" fmla="*/ 0 h 4"/>
                </a:gdLst>
                <a:ahLst/>
                <a:cxnLst>
                  <a:cxn ang="0">
                    <a:pos x="T0" y="T1"/>
                  </a:cxn>
                  <a:cxn ang="0">
                    <a:pos x="T2" y="T3"/>
                  </a:cxn>
                  <a:cxn ang="0">
                    <a:pos x="T4" y="T5"/>
                  </a:cxn>
                  <a:cxn ang="0">
                    <a:pos x="T6" y="T7"/>
                  </a:cxn>
                </a:cxnLst>
                <a:rect l="0" t="0" r="r" b="b"/>
                <a:pathLst>
                  <a:path w="5" h="4">
                    <a:moveTo>
                      <a:pt x="0" y="0"/>
                    </a:moveTo>
                    <a:cubicBezTo>
                      <a:pt x="0" y="0"/>
                      <a:pt x="0" y="0"/>
                      <a:pt x="0" y="1"/>
                    </a:cubicBezTo>
                    <a:cubicBezTo>
                      <a:pt x="0" y="2"/>
                      <a:pt x="0" y="3"/>
                      <a:pt x="2" y="4"/>
                    </a:cubicBezTo>
                    <a:cubicBezTo>
                      <a:pt x="5" y="4"/>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202"/>
              <p:cNvSpPr/>
              <p:nvPr/>
            </p:nvSpPr>
            <p:spPr bwMode="auto">
              <a:xfrm>
                <a:off x="1860" y="1989"/>
                <a:ext cx="23" cy="14"/>
              </a:xfrm>
              <a:custGeom>
                <a:avLst/>
                <a:gdLst>
                  <a:gd name="T0" fmla="*/ 3 w 5"/>
                  <a:gd name="T1" fmla="*/ 0 h 3"/>
                  <a:gd name="T2" fmla="*/ 2 w 5"/>
                  <a:gd name="T3" fmla="*/ 3 h 3"/>
                  <a:gd name="T4" fmla="*/ 3 w 5"/>
                  <a:gd name="T5" fmla="*/ 0 h 3"/>
                </a:gdLst>
                <a:ahLst/>
                <a:cxnLst>
                  <a:cxn ang="0">
                    <a:pos x="T0" y="T1"/>
                  </a:cxn>
                  <a:cxn ang="0">
                    <a:pos x="T2" y="T3"/>
                  </a:cxn>
                  <a:cxn ang="0">
                    <a:pos x="T4" y="T5"/>
                  </a:cxn>
                </a:cxnLst>
                <a:rect l="0" t="0" r="r" b="b"/>
                <a:pathLst>
                  <a:path w="5" h="3">
                    <a:moveTo>
                      <a:pt x="3" y="0"/>
                    </a:moveTo>
                    <a:cubicBezTo>
                      <a:pt x="2" y="0"/>
                      <a:pt x="0" y="1"/>
                      <a:pt x="2" y="3"/>
                    </a:cubicBezTo>
                    <a:cubicBezTo>
                      <a:pt x="5" y="1"/>
                      <a:pt x="4" y="0"/>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203"/>
              <p:cNvSpPr/>
              <p:nvPr/>
            </p:nvSpPr>
            <p:spPr bwMode="auto">
              <a:xfrm>
                <a:off x="2473" y="2027"/>
                <a:ext cx="60" cy="46"/>
              </a:xfrm>
              <a:custGeom>
                <a:avLst/>
                <a:gdLst>
                  <a:gd name="T0" fmla="*/ 0 w 13"/>
                  <a:gd name="T1" fmla="*/ 0 h 10"/>
                  <a:gd name="T2" fmla="*/ 2 w 13"/>
                  <a:gd name="T3" fmla="*/ 3 h 10"/>
                  <a:gd name="T4" fmla="*/ 11 w 13"/>
                  <a:gd name="T5" fmla="*/ 10 h 10"/>
                  <a:gd name="T6" fmla="*/ 4 w 13"/>
                  <a:gd name="T7" fmla="*/ 3 h 10"/>
                  <a:gd name="T8" fmla="*/ 0 w 13"/>
                  <a:gd name="T9" fmla="*/ 0 h 10"/>
                </a:gdLst>
                <a:ahLst/>
                <a:cxnLst>
                  <a:cxn ang="0">
                    <a:pos x="T0" y="T1"/>
                  </a:cxn>
                  <a:cxn ang="0">
                    <a:pos x="T2" y="T3"/>
                  </a:cxn>
                  <a:cxn ang="0">
                    <a:pos x="T4" y="T5"/>
                  </a:cxn>
                  <a:cxn ang="0">
                    <a:pos x="T6" y="T7"/>
                  </a:cxn>
                  <a:cxn ang="0">
                    <a:pos x="T8" y="T9"/>
                  </a:cxn>
                </a:cxnLst>
                <a:rect l="0" t="0" r="r" b="b"/>
                <a:pathLst>
                  <a:path w="13" h="10">
                    <a:moveTo>
                      <a:pt x="0" y="0"/>
                    </a:moveTo>
                    <a:cubicBezTo>
                      <a:pt x="0" y="0"/>
                      <a:pt x="0" y="1"/>
                      <a:pt x="2" y="3"/>
                    </a:cubicBezTo>
                    <a:cubicBezTo>
                      <a:pt x="4" y="5"/>
                      <a:pt x="8" y="9"/>
                      <a:pt x="11" y="10"/>
                    </a:cubicBezTo>
                    <a:cubicBezTo>
                      <a:pt x="13" y="7"/>
                      <a:pt x="6" y="5"/>
                      <a:pt x="4" y="3"/>
                    </a:cubicBezTo>
                    <a:cubicBezTo>
                      <a:pt x="2" y="2"/>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6" name="Freeform 204"/>
              <p:cNvSpPr/>
              <p:nvPr/>
            </p:nvSpPr>
            <p:spPr bwMode="auto">
              <a:xfrm>
                <a:off x="2671" y="2218"/>
                <a:ext cx="69" cy="60"/>
              </a:xfrm>
              <a:custGeom>
                <a:avLst/>
                <a:gdLst>
                  <a:gd name="T0" fmla="*/ 1 w 15"/>
                  <a:gd name="T1" fmla="*/ 0 h 13"/>
                  <a:gd name="T2" fmla="*/ 0 w 15"/>
                  <a:gd name="T3" fmla="*/ 0 h 13"/>
                  <a:gd name="T4" fmla="*/ 15 w 15"/>
                  <a:gd name="T5" fmla="*/ 13 h 13"/>
                  <a:gd name="T6" fmla="*/ 15 w 15"/>
                  <a:gd name="T7" fmla="*/ 13 h 13"/>
                  <a:gd name="T8" fmla="*/ 1 w 15"/>
                  <a:gd name="T9" fmla="*/ 0 h 13"/>
                </a:gdLst>
                <a:ahLst/>
                <a:cxnLst>
                  <a:cxn ang="0">
                    <a:pos x="T0" y="T1"/>
                  </a:cxn>
                  <a:cxn ang="0">
                    <a:pos x="T2" y="T3"/>
                  </a:cxn>
                  <a:cxn ang="0">
                    <a:pos x="T4" y="T5"/>
                  </a:cxn>
                  <a:cxn ang="0">
                    <a:pos x="T6" y="T7"/>
                  </a:cxn>
                  <a:cxn ang="0">
                    <a:pos x="T8" y="T9"/>
                  </a:cxn>
                </a:cxnLst>
                <a:rect l="0" t="0" r="r" b="b"/>
                <a:pathLst>
                  <a:path w="15" h="13">
                    <a:moveTo>
                      <a:pt x="1" y="0"/>
                    </a:moveTo>
                    <a:cubicBezTo>
                      <a:pt x="1" y="0"/>
                      <a:pt x="1" y="0"/>
                      <a:pt x="0" y="0"/>
                    </a:cubicBezTo>
                    <a:cubicBezTo>
                      <a:pt x="2" y="3"/>
                      <a:pt x="15" y="13"/>
                      <a:pt x="15" y="13"/>
                    </a:cubicBezTo>
                    <a:cubicBezTo>
                      <a:pt x="15" y="13"/>
                      <a:pt x="15" y="13"/>
                      <a:pt x="15" y="13"/>
                    </a:cubicBezTo>
                    <a:cubicBezTo>
                      <a:pt x="12" y="10"/>
                      <a:pt x="6"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Freeform 206"/>
            <p:cNvSpPr/>
            <p:nvPr/>
          </p:nvSpPr>
          <p:spPr bwMode="auto">
            <a:xfrm>
              <a:off x="3435350" y="3794125"/>
              <a:ext cx="315913" cy="266700"/>
            </a:xfrm>
            <a:custGeom>
              <a:avLst/>
              <a:gdLst>
                <a:gd name="T0" fmla="*/ 2 w 43"/>
                <a:gd name="T1" fmla="*/ 0 h 36"/>
                <a:gd name="T2" fmla="*/ 0 w 43"/>
                <a:gd name="T3" fmla="*/ 2 h 36"/>
                <a:gd name="T4" fmla="*/ 39 w 43"/>
                <a:gd name="T5" fmla="*/ 36 h 36"/>
                <a:gd name="T6" fmla="*/ 40 w 43"/>
                <a:gd name="T7" fmla="*/ 34 h 36"/>
                <a:gd name="T8" fmla="*/ 41 w 43"/>
                <a:gd name="T9" fmla="*/ 34 h 36"/>
                <a:gd name="T10" fmla="*/ 42 w 43"/>
                <a:gd name="T11" fmla="*/ 35 h 36"/>
                <a:gd name="T12" fmla="*/ 43 w 43"/>
                <a:gd name="T13" fmla="*/ 34 h 36"/>
                <a:gd name="T14" fmla="*/ 32 w 43"/>
                <a:gd name="T15" fmla="*/ 24 h 36"/>
                <a:gd name="T16" fmla="*/ 26 w 43"/>
                <a:gd name="T17" fmla="*/ 22 h 36"/>
                <a:gd name="T18" fmla="*/ 9 w 43"/>
                <a:gd name="T19" fmla="*/ 7 h 36"/>
                <a:gd name="T20" fmla="*/ 6 w 43"/>
                <a:gd name="T21" fmla="*/ 1 h 36"/>
                <a:gd name="T22" fmla="*/ 5 w 43"/>
                <a:gd name="T23" fmla="*/ 1 h 36"/>
                <a:gd name="T24" fmla="*/ 4 w 43"/>
                <a:gd name="T25" fmla="*/ 1 h 36"/>
                <a:gd name="T26" fmla="*/ 2 w 43"/>
                <a:gd name="T2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36">
                  <a:moveTo>
                    <a:pt x="2" y="0"/>
                  </a:moveTo>
                  <a:cubicBezTo>
                    <a:pt x="2" y="0"/>
                    <a:pt x="1" y="1"/>
                    <a:pt x="0" y="2"/>
                  </a:cubicBezTo>
                  <a:cubicBezTo>
                    <a:pt x="11" y="11"/>
                    <a:pt x="29" y="25"/>
                    <a:pt x="39" y="36"/>
                  </a:cubicBezTo>
                  <a:cubicBezTo>
                    <a:pt x="39" y="35"/>
                    <a:pt x="40" y="34"/>
                    <a:pt x="40" y="34"/>
                  </a:cubicBezTo>
                  <a:cubicBezTo>
                    <a:pt x="41" y="34"/>
                    <a:pt x="41" y="34"/>
                    <a:pt x="41" y="34"/>
                  </a:cubicBezTo>
                  <a:cubicBezTo>
                    <a:pt x="41" y="34"/>
                    <a:pt x="42" y="35"/>
                    <a:pt x="42" y="35"/>
                  </a:cubicBezTo>
                  <a:cubicBezTo>
                    <a:pt x="42" y="35"/>
                    <a:pt x="43" y="34"/>
                    <a:pt x="43" y="34"/>
                  </a:cubicBezTo>
                  <a:cubicBezTo>
                    <a:pt x="37" y="33"/>
                    <a:pt x="34" y="30"/>
                    <a:pt x="32" y="24"/>
                  </a:cubicBezTo>
                  <a:cubicBezTo>
                    <a:pt x="30" y="23"/>
                    <a:pt x="28" y="23"/>
                    <a:pt x="26" y="22"/>
                  </a:cubicBezTo>
                  <a:cubicBezTo>
                    <a:pt x="26" y="17"/>
                    <a:pt x="14" y="13"/>
                    <a:pt x="9" y="7"/>
                  </a:cubicBezTo>
                  <a:cubicBezTo>
                    <a:pt x="6" y="5"/>
                    <a:pt x="9" y="3"/>
                    <a:pt x="6" y="1"/>
                  </a:cubicBezTo>
                  <a:cubicBezTo>
                    <a:pt x="5" y="1"/>
                    <a:pt x="5" y="1"/>
                    <a:pt x="5" y="1"/>
                  </a:cubicBezTo>
                  <a:cubicBezTo>
                    <a:pt x="4" y="1"/>
                    <a:pt x="4" y="1"/>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07"/>
            <p:cNvSpPr/>
            <p:nvPr/>
          </p:nvSpPr>
          <p:spPr bwMode="auto">
            <a:xfrm>
              <a:off x="3421062" y="3698875"/>
              <a:ext cx="36513" cy="28575"/>
            </a:xfrm>
            <a:custGeom>
              <a:avLst/>
              <a:gdLst>
                <a:gd name="T0" fmla="*/ 2 w 5"/>
                <a:gd name="T1" fmla="*/ 0 h 4"/>
                <a:gd name="T2" fmla="*/ 2 w 5"/>
                <a:gd name="T3" fmla="*/ 1 h 4"/>
                <a:gd name="T4" fmla="*/ 4 w 5"/>
                <a:gd name="T5" fmla="*/ 4 h 4"/>
                <a:gd name="T6" fmla="*/ 4 w 5"/>
                <a:gd name="T7" fmla="*/ 3 h 4"/>
                <a:gd name="T8" fmla="*/ 2 w 5"/>
                <a:gd name="T9" fmla="*/ 0 h 4"/>
              </a:gdLst>
              <a:ahLst/>
              <a:cxnLst>
                <a:cxn ang="0">
                  <a:pos x="T0" y="T1"/>
                </a:cxn>
                <a:cxn ang="0">
                  <a:pos x="T2" y="T3"/>
                </a:cxn>
                <a:cxn ang="0">
                  <a:pos x="T4" y="T5"/>
                </a:cxn>
                <a:cxn ang="0">
                  <a:pos x="T6" y="T7"/>
                </a:cxn>
                <a:cxn ang="0">
                  <a:pos x="T8" y="T9"/>
                </a:cxn>
              </a:cxnLst>
              <a:rect l="0" t="0" r="r" b="b"/>
              <a:pathLst>
                <a:path w="5" h="4">
                  <a:moveTo>
                    <a:pt x="2" y="0"/>
                  </a:moveTo>
                  <a:cubicBezTo>
                    <a:pt x="2" y="0"/>
                    <a:pt x="2" y="0"/>
                    <a:pt x="2" y="1"/>
                  </a:cubicBezTo>
                  <a:cubicBezTo>
                    <a:pt x="0" y="2"/>
                    <a:pt x="3" y="4"/>
                    <a:pt x="4" y="4"/>
                  </a:cubicBezTo>
                  <a:cubicBezTo>
                    <a:pt x="4" y="4"/>
                    <a:pt x="5" y="4"/>
                    <a:pt x="4" y="3"/>
                  </a:cubicBezTo>
                  <a:cubicBezTo>
                    <a:pt x="3" y="2"/>
                    <a:pt x="2"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08"/>
            <p:cNvSpPr/>
            <p:nvPr/>
          </p:nvSpPr>
          <p:spPr bwMode="auto">
            <a:xfrm>
              <a:off x="3325812" y="3571875"/>
              <a:ext cx="50800" cy="30163"/>
            </a:xfrm>
            <a:custGeom>
              <a:avLst/>
              <a:gdLst>
                <a:gd name="T0" fmla="*/ 1 w 7"/>
                <a:gd name="T1" fmla="*/ 0 h 4"/>
                <a:gd name="T2" fmla="*/ 0 w 7"/>
                <a:gd name="T3" fmla="*/ 0 h 4"/>
                <a:gd name="T4" fmla="*/ 4 w 7"/>
                <a:gd name="T5" fmla="*/ 4 h 4"/>
                <a:gd name="T6" fmla="*/ 5 w 7"/>
                <a:gd name="T7" fmla="*/ 3 h 4"/>
                <a:gd name="T8" fmla="*/ 6 w 7"/>
                <a:gd name="T9" fmla="*/ 3 h 4"/>
                <a:gd name="T10" fmla="*/ 7 w 7"/>
                <a:gd name="T11" fmla="*/ 4 h 4"/>
                <a:gd name="T12" fmla="*/ 7 w 7"/>
                <a:gd name="T13" fmla="*/ 3 h 4"/>
                <a:gd name="T14" fmla="*/ 6 w 7"/>
                <a:gd name="T15" fmla="*/ 3 h 4"/>
                <a:gd name="T16" fmla="*/ 4 w 7"/>
                <a:gd name="T17" fmla="*/ 1 h 4"/>
                <a:gd name="T18" fmla="*/ 1 w 7"/>
                <a:gd name="T19"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4">
                  <a:moveTo>
                    <a:pt x="1" y="0"/>
                  </a:moveTo>
                  <a:cubicBezTo>
                    <a:pt x="1" y="0"/>
                    <a:pt x="0" y="0"/>
                    <a:pt x="0" y="0"/>
                  </a:cubicBezTo>
                  <a:cubicBezTo>
                    <a:pt x="1" y="2"/>
                    <a:pt x="2" y="3"/>
                    <a:pt x="4" y="4"/>
                  </a:cubicBezTo>
                  <a:cubicBezTo>
                    <a:pt x="4" y="3"/>
                    <a:pt x="4" y="3"/>
                    <a:pt x="5" y="3"/>
                  </a:cubicBezTo>
                  <a:cubicBezTo>
                    <a:pt x="5" y="3"/>
                    <a:pt x="6" y="3"/>
                    <a:pt x="6" y="3"/>
                  </a:cubicBezTo>
                  <a:cubicBezTo>
                    <a:pt x="7" y="4"/>
                    <a:pt x="7" y="4"/>
                    <a:pt x="7" y="4"/>
                  </a:cubicBezTo>
                  <a:cubicBezTo>
                    <a:pt x="7" y="4"/>
                    <a:pt x="7" y="3"/>
                    <a:pt x="7" y="3"/>
                  </a:cubicBezTo>
                  <a:cubicBezTo>
                    <a:pt x="7" y="3"/>
                    <a:pt x="7" y="3"/>
                    <a:pt x="6" y="3"/>
                  </a:cubicBezTo>
                  <a:cubicBezTo>
                    <a:pt x="6" y="3"/>
                    <a:pt x="5" y="2"/>
                    <a:pt x="4" y="1"/>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9"/>
            <p:cNvSpPr/>
            <p:nvPr/>
          </p:nvSpPr>
          <p:spPr bwMode="auto">
            <a:xfrm>
              <a:off x="2601912" y="2854325"/>
              <a:ext cx="22225" cy="15875"/>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1" y="2"/>
                    <a:pt x="2" y="2"/>
                    <a:pt x="3" y="2"/>
                  </a:cubicBezTo>
                  <a:cubicBezTo>
                    <a:pt x="3" y="2"/>
                    <a:pt x="3" y="2"/>
                    <a:pt x="3" y="1"/>
                  </a:cubicBezTo>
                  <a:cubicBezTo>
                    <a:pt x="2"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10"/>
            <p:cNvSpPr/>
            <p:nvPr/>
          </p:nvSpPr>
          <p:spPr bwMode="auto">
            <a:xfrm>
              <a:off x="2433637" y="2670175"/>
              <a:ext cx="131763" cy="133350"/>
            </a:xfrm>
            <a:custGeom>
              <a:avLst/>
              <a:gdLst>
                <a:gd name="T0" fmla="*/ 2 w 18"/>
                <a:gd name="T1" fmla="*/ 0 h 18"/>
                <a:gd name="T2" fmla="*/ 8 w 18"/>
                <a:gd name="T3" fmla="*/ 9 h 18"/>
                <a:gd name="T4" fmla="*/ 18 w 18"/>
                <a:gd name="T5" fmla="*/ 18 h 18"/>
                <a:gd name="T6" fmla="*/ 2 w 18"/>
                <a:gd name="T7" fmla="*/ 0 h 18"/>
              </a:gdLst>
              <a:ahLst/>
              <a:cxnLst>
                <a:cxn ang="0">
                  <a:pos x="T0" y="T1"/>
                </a:cxn>
                <a:cxn ang="0">
                  <a:pos x="T2" y="T3"/>
                </a:cxn>
                <a:cxn ang="0">
                  <a:pos x="T4" y="T5"/>
                </a:cxn>
                <a:cxn ang="0">
                  <a:pos x="T6" y="T7"/>
                </a:cxn>
              </a:cxnLst>
              <a:rect l="0" t="0" r="r" b="b"/>
              <a:pathLst>
                <a:path w="18" h="18">
                  <a:moveTo>
                    <a:pt x="2" y="0"/>
                  </a:moveTo>
                  <a:cubicBezTo>
                    <a:pt x="0" y="3"/>
                    <a:pt x="7" y="8"/>
                    <a:pt x="8" y="9"/>
                  </a:cubicBezTo>
                  <a:cubicBezTo>
                    <a:pt x="11" y="12"/>
                    <a:pt x="15" y="15"/>
                    <a:pt x="18" y="18"/>
                  </a:cubicBezTo>
                  <a:cubicBezTo>
                    <a:pt x="14" y="12"/>
                    <a:pt x="7" y="6"/>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11"/>
            <p:cNvSpPr/>
            <p:nvPr/>
          </p:nvSpPr>
          <p:spPr bwMode="auto">
            <a:xfrm>
              <a:off x="2733675" y="2935288"/>
              <a:ext cx="36513" cy="15875"/>
            </a:xfrm>
            <a:custGeom>
              <a:avLst/>
              <a:gdLst>
                <a:gd name="T0" fmla="*/ 2 w 5"/>
                <a:gd name="T1" fmla="*/ 0 h 2"/>
                <a:gd name="T2" fmla="*/ 0 w 5"/>
                <a:gd name="T3" fmla="*/ 0 h 2"/>
                <a:gd name="T4" fmla="*/ 3 w 5"/>
                <a:gd name="T5" fmla="*/ 2 h 2"/>
                <a:gd name="T6" fmla="*/ 5 w 5"/>
                <a:gd name="T7" fmla="*/ 2 h 2"/>
                <a:gd name="T8" fmla="*/ 2 w 5"/>
                <a:gd name="T9" fmla="*/ 0 h 2"/>
              </a:gdLst>
              <a:ahLst/>
              <a:cxnLst>
                <a:cxn ang="0">
                  <a:pos x="T0" y="T1"/>
                </a:cxn>
                <a:cxn ang="0">
                  <a:pos x="T2" y="T3"/>
                </a:cxn>
                <a:cxn ang="0">
                  <a:pos x="T4" y="T5"/>
                </a:cxn>
                <a:cxn ang="0">
                  <a:pos x="T6" y="T7"/>
                </a:cxn>
                <a:cxn ang="0">
                  <a:pos x="T8" y="T9"/>
                </a:cxn>
              </a:cxnLst>
              <a:rect l="0" t="0" r="r" b="b"/>
              <a:pathLst>
                <a:path w="5" h="2">
                  <a:moveTo>
                    <a:pt x="2" y="0"/>
                  </a:moveTo>
                  <a:cubicBezTo>
                    <a:pt x="1" y="0"/>
                    <a:pt x="1" y="0"/>
                    <a:pt x="0" y="0"/>
                  </a:cubicBezTo>
                  <a:cubicBezTo>
                    <a:pt x="1" y="2"/>
                    <a:pt x="2" y="2"/>
                    <a:pt x="3" y="2"/>
                  </a:cubicBezTo>
                  <a:cubicBezTo>
                    <a:pt x="4" y="2"/>
                    <a:pt x="4" y="2"/>
                    <a:pt x="5" y="2"/>
                  </a:cubicBezTo>
                  <a:cubicBezTo>
                    <a:pt x="4"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12"/>
            <p:cNvSpPr/>
            <p:nvPr/>
          </p:nvSpPr>
          <p:spPr bwMode="auto">
            <a:xfrm>
              <a:off x="2624137" y="2817813"/>
              <a:ext cx="20638" cy="22225"/>
            </a:xfrm>
            <a:custGeom>
              <a:avLst/>
              <a:gdLst>
                <a:gd name="T0" fmla="*/ 1 w 3"/>
                <a:gd name="T1" fmla="*/ 0 h 3"/>
                <a:gd name="T2" fmla="*/ 0 w 3"/>
                <a:gd name="T3" fmla="*/ 2 h 3"/>
                <a:gd name="T4" fmla="*/ 1 w 3"/>
                <a:gd name="T5" fmla="*/ 3 h 3"/>
                <a:gd name="T6" fmla="*/ 3 w 3"/>
                <a:gd name="T7" fmla="*/ 2 h 3"/>
                <a:gd name="T8" fmla="*/ 1 w 3"/>
                <a:gd name="T9" fmla="*/ 0 h 3"/>
              </a:gdLst>
              <a:ahLst/>
              <a:cxnLst>
                <a:cxn ang="0">
                  <a:pos x="T0" y="T1"/>
                </a:cxn>
                <a:cxn ang="0">
                  <a:pos x="T2" y="T3"/>
                </a:cxn>
                <a:cxn ang="0">
                  <a:pos x="T4" y="T5"/>
                </a:cxn>
                <a:cxn ang="0">
                  <a:pos x="T6" y="T7"/>
                </a:cxn>
                <a:cxn ang="0">
                  <a:pos x="T8" y="T9"/>
                </a:cxn>
              </a:cxnLst>
              <a:rect l="0" t="0" r="r" b="b"/>
              <a:pathLst>
                <a:path w="3" h="3">
                  <a:moveTo>
                    <a:pt x="1" y="0"/>
                  </a:moveTo>
                  <a:cubicBezTo>
                    <a:pt x="1" y="1"/>
                    <a:pt x="0" y="1"/>
                    <a:pt x="0" y="2"/>
                  </a:cubicBezTo>
                  <a:cubicBezTo>
                    <a:pt x="0" y="2"/>
                    <a:pt x="1" y="3"/>
                    <a:pt x="1" y="3"/>
                  </a:cubicBezTo>
                  <a:cubicBezTo>
                    <a:pt x="2" y="3"/>
                    <a:pt x="2" y="2"/>
                    <a:pt x="3" y="2"/>
                  </a:cubicBezTo>
                  <a:cubicBezTo>
                    <a:pt x="2" y="1"/>
                    <a:pt x="2" y="1"/>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13"/>
            <p:cNvSpPr/>
            <p:nvPr/>
          </p:nvSpPr>
          <p:spPr bwMode="auto">
            <a:xfrm>
              <a:off x="2279650" y="2484438"/>
              <a:ext cx="44450" cy="30163"/>
            </a:xfrm>
            <a:custGeom>
              <a:avLst/>
              <a:gdLst>
                <a:gd name="T0" fmla="*/ 1 w 6"/>
                <a:gd name="T1" fmla="*/ 0 h 4"/>
                <a:gd name="T2" fmla="*/ 0 w 6"/>
                <a:gd name="T3" fmla="*/ 0 h 4"/>
                <a:gd name="T4" fmla="*/ 5 w 6"/>
                <a:gd name="T5" fmla="*/ 4 h 4"/>
                <a:gd name="T6" fmla="*/ 6 w 6"/>
                <a:gd name="T7" fmla="*/ 4 h 4"/>
                <a:gd name="T8" fmla="*/ 1 w 6"/>
                <a:gd name="T9" fmla="*/ 0 h 4"/>
              </a:gdLst>
              <a:ahLst/>
              <a:cxnLst>
                <a:cxn ang="0">
                  <a:pos x="T0" y="T1"/>
                </a:cxn>
                <a:cxn ang="0">
                  <a:pos x="T2" y="T3"/>
                </a:cxn>
                <a:cxn ang="0">
                  <a:pos x="T4" y="T5"/>
                </a:cxn>
                <a:cxn ang="0">
                  <a:pos x="T6" y="T7"/>
                </a:cxn>
                <a:cxn ang="0">
                  <a:pos x="T8" y="T9"/>
                </a:cxn>
              </a:cxnLst>
              <a:rect l="0" t="0" r="r" b="b"/>
              <a:pathLst>
                <a:path w="6" h="4">
                  <a:moveTo>
                    <a:pt x="1" y="0"/>
                  </a:moveTo>
                  <a:cubicBezTo>
                    <a:pt x="1" y="0"/>
                    <a:pt x="1" y="0"/>
                    <a:pt x="0" y="0"/>
                  </a:cubicBezTo>
                  <a:cubicBezTo>
                    <a:pt x="2" y="1"/>
                    <a:pt x="3" y="4"/>
                    <a:pt x="5" y="4"/>
                  </a:cubicBezTo>
                  <a:cubicBezTo>
                    <a:pt x="5" y="4"/>
                    <a:pt x="5" y="4"/>
                    <a:pt x="6" y="4"/>
                  </a:cubicBezTo>
                  <a:cubicBezTo>
                    <a:pt x="4"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4"/>
            <p:cNvSpPr/>
            <p:nvPr/>
          </p:nvSpPr>
          <p:spPr bwMode="auto">
            <a:xfrm>
              <a:off x="2389187" y="2565400"/>
              <a:ext cx="36513" cy="30163"/>
            </a:xfrm>
            <a:custGeom>
              <a:avLst/>
              <a:gdLst>
                <a:gd name="T0" fmla="*/ 1 w 5"/>
                <a:gd name="T1" fmla="*/ 0 h 4"/>
                <a:gd name="T2" fmla="*/ 0 w 5"/>
                <a:gd name="T3" fmla="*/ 0 h 4"/>
                <a:gd name="T4" fmla="*/ 4 w 5"/>
                <a:gd name="T5" fmla="*/ 4 h 4"/>
                <a:gd name="T6" fmla="*/ 5 w 5"/>
                <a:gd name="T7" fmla="*/ 4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0" y="0"/>
                    <a:pt x="0" y="0"/>
                    <a:pt x="0" y="0"/>
                  </a:cubicBezTo>
                  <a:cubicBezTo>
                    <a:pt x="1" y="1"/>
                    <a:pt x="3" y="4"/>
                    <a:pt x="4" y="4"/>
                  </a:cubicBezTo>
                  <a:cubicBezTo>
                    <a:pt x="5" y="4"/>
                    <a:pt x="5" y="4"/>
                    <a:pt x="5" y="4"/>
                  </a:cubicBezTo>
                  <a:cubicBezTo>
                    <a:pt x="4" y="3"/>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15"/>
            <p:cNvSpPr/>
            <p:nvPr/>
          </p:nvSpPr>
          <p:spPr bwMode="auto">
            <a:xfrm>
              <a:off x="2344737" y="2520950"/>
              <a:ext cx="30163" cy="15875"/>
            </a:xfrm>
            <a:custGeom>
              <a:avLst/>
              <a:gdLst>
                <a:gd name="T0" fmla="*/ 1 w 4"/>
                <a:gd name="T1" fmla="*/ 0 h 2"/>
                <a:gd name="T2" fmla="*/ 0 w 4"/>
                <a:gd name="T3" fmla="*/ 0 h 2"/>
                <a:gd name="T4" fmla="*/ 3 w 4"/>
                <a:gd name="T5" fmla="*/ 2 h 2"/>
                <a:gd name="T6" fmla="*/ 3 w 4"/>
                <a:gd name="T7" fmla="*/ 1 h 2"/>
                <a:gd name="T8" fmla="*/ 1 w 4"/>
                <a:gd name="T9" fmla="*/ 0 h 2"/>
              </a:gdLst>
              <a:ahLst/>
              <a:cxnLst>
                <a:cxn ang="0">
                  <a:pos x="T0" y="T1"/>
                </a:cxn>
                <a:cxn ang="0">
                  <a:pos x="T2" y="T3"/>
                </a:cxn>
                <a:cxn ang="0">
                  <a:pos x="T4" y="T5"/>
                </a:cxn>
                <a:cxn ang="0">
                  <a:pos x="T6" y="T7"/>
                </a:cxn>
                <a:cxn ang="0">
                  <a:pos x="T8" y="T9"/>
                </a:cxn>
              </a:cxnLst>
              <a:rect l="0" t="0" r="r" b="b"/>
              <a:pathLst>
                <a:path w="4" h="2">
                  <a:moveTo>
                    <a:pt x="1" y="0"/>
                  </a:moveTo>
                  <a:cubicBezTo>
                    <a:pt x="1" y="0"/>
                    <a:pt x="1" y="0"/>
                    <a:pt x="0" y="0"/>
                  </a:cubicBezTo>
                  <a:cubicBezTo>
                    <a:pt x="2" y="1"/>
                    <a:pt x="3" y="2"/>
                    <a:pt x="3" y="2"/>
                  </a:cubicBezTo>
                  <a:cubicBezTo>
                    <a:pt x="3" y="2"/>
                    <a:pt x="4" y="1"/>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6"/>
            <p:cNvSpPr/>
            <p:nvPr/>
          </p:nvSpPr>
          <p:spPr bwMode="auto">
            <a:xfrm>
              <a:off x="2170112" y="2173288"/>
              <a:ext cx="22225" cy="15875"/>
            </a:xfrm>
            <a:custGeom>
              <a:avLst/>
              <a:gdLst>
                <a:gd name="T0" fmla="*/ 1 w 3"/>
                <a:gd name="T1" fmla="*/ 0 h 2"/>
                <a:gd name="T2" fmla="*/ 0 w 3"/>
                <a:gd name="T3" fmla="*/ 0 h 2"/>
                <a:gd name="T4" fmla="*/ 1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0" y="0"/>
                    <a:pt x="0" y="0"/>
                    <a:pt x="0" y="0"/>
                  </a:cubicBezTo>
                  <a:cubicBezTo>
                    <a:pt x="0" y="1"/>
                    <a:pt x="1" y="1"/>
                    <a:pt x="1" y="2"/>
                  </a:cubicBezTo>
                  <a:cubicBezTo>
                    <a:pt x="2" y="1"/>
                    <a:pt x="3" y="2"/>
                    <a:pt x="3" y="1"/>
                  </a:cubicBezTo>
                  <a:cubicBezTo>
                    <a:pt x="3" y="0"/>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7"/>
            <p:cNvSpPr/>
            <p:nvPr/>
          </p:nvSpPr>
          <p:spPr bwMode="auto">
            <a:xfrm>
              <a:off x="2279650" y="2203450"/>
              <a:ext cx="28575" cy="22225"/>
            </a:xfrm>
            <a:custGeom>
              <a:avLst/>
              <a:gdLst>
                <a:gd name="T0" fmla="*/ 1 w 4"/>
                <a:gd name="T1" fmla="*/ 0 h 3"/>
                <a:gd name="T2" fmla="*/ 0 w 4"/>
                <a:gd name="T3" fmla="*/ 0 h 3"/>
                <a:gd name="T4" fmla="*/ 3 w 4"/>
                <a:gd name="T5" fmla="*/ 3 h 3"/>
                <a:gd name="T6" fmla="*/ 4 w 4"/>
                <a:gd name="T7" fmla="*/ 2 h 3"/>
                <a:gd name="T8" fmla="*/ 1 w 4"/>
                <a:gd name="T9" fmla="*/ 0 h 3"/>
              </a:gdLst>
              <a:ahLst/>
              <a:cxnLst>
                <a:cxn ang="0">
                  <a:pos x="T0" y="T1"/>
                </a:cxn>
                <a:cxn ang="0">
                  <a:pos x="T2" y="T3"/>
                </a:cxn>
                <a:cxn ang="0">
                  <a:pos x="T4" y="T5"/>
                </a:cxn>
                <a:cxn ang="0">
                  <a:pos x="T6" y="T7"/>
                </a:cxn>
                <a:cxn ang="0">
                  <a:pos x="T8" y="T9"/>
                </a:cxn>
              </a:cxnLst>
              <a:rect l="0" t="0" r="r" b="b"/>
              <a:pathLst>
                <a:path w="4" h="3">
                  <a:moveTo>
                    <a:pt x="1" y="0"/>
                  </a:moveTo>
                  <a:cubicBezTo>
                    <a:pt x="1" y="0"/>
                    <a:pt x="1" y="0"/>
                    <a:pt x="0" y="0"/>
                  </a:cubicBezTo>
                  <a:cubicBezTo>
                    <a:pt x="1" y="1"/>
                    <a:pt x="1" y="3"/>
                    <a:pt x="3" y="3"/>
                  </a:cubicBezTo>
                  <a:cubicBezTo>
                    <a:pt x="3" y="3"/>
                    <a:pt x="4" y="3"/>
                    <a:pt x="4" y="2"/>
                  </a:cubicBezTo>
                  <a:cubicBezTo>
                    <a:pt x="3" y="1"/>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8"/>
            <p:cNvSpPr/>
            <p:nvPr/>
          </p:nvSpPr>
          <p:spPr bwMode="auto">
            <a:xfrm>
              <a:off x="2192337" y="2128838"/>
              <a:ext cx="65088" cy="52388"/>
            </a:xfrm>
            <a:custGeom>
              <a:avLst/>
              <a:gdLst>
                <a:gd name="T0" fmla="*/ 3 w 9"/>
                <a:gd name="T1" fmla="*/ 0 h 7"/>
                <a:gd name="T2" fmla="*/ 9 w 9"/>
                <a:gd name="T3" fmla="*/ 7 h 7"/>
                <a:gd name="T4" fmla="*/ 9 w 9"/>
                <a:gd name="T5" fmla="*/ 7 h 7"/>
                <a:gd name="T6" fmla="*/ 3 w 9"/>
                <a:gd name="T7" fmla="*/ 0 h 7"/>
              </a:gdLst>
              <a:ahLst/>
              <a:cxnLst>
                <a:cxn ang="0">
                  <a:pos x="T0" y="T1"/>
                </a:cxn>
                <a:cxn ang="0">
                  <a:pos x="T2" y="T3"/>
                </a:cxn>
                <a:cxn ang="0">
                  <a:pos x="T4" y="T5"/>
                </a:cxn>
                <a:cxn ang="0">
                  <a:pos x="T6" y="T7"/>
                </a:cxn>
              </a:cxnLst>
              <a:rect l="0" t="0" r="r" b="b"/>
              <a:pathLst>
                <a:path w="9" h="7">
                  <a:moveTo>
                    <a:pt x="3" y="0"/>
                  </a:moveTo>
                  <a:cubicBezTo>
                    <a:pt x="0" y="2"/>
                    <a:pt x="7" y="7"/>
                    <a:pt x="9" y="7"/>
                  </a:cubicBezTo>
                  <a:cubicBezTo>
                    <a:pt x="9" y="7"/>
                    <a:pt x="9" y="7"/>
                    <a:pt x="9" y="7"/>
                  </a:cubicBezTo>
                  <a:cubicBezTo>
                    <a:pt x="8" y="3"/>
                    <a:pt x="4" y="3"/>
                    <a:pt x="3"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19"/>
            <p:cNvSpPr/>
            <p:nvPr/>
          </p:nvSpPr>
          <p:spPr bwMode="auto">
            <a:xfrm>
              <a:off x="2397125" y="2136775"/>
              <a:ext cx="36513" cy="36513"/>
            </a:xfrm>
            <a:custGeom>
              <a:avLst/>
              <a:gdLst>
                <a:gd name="T0" fmla="*/ 1 w 5"/>
                <a:gd name="T1" fmla="*/ 0 h 5"/>
                <a:gd name="T2" fmla="*/ 0 w 5"/>
                <a:gd name="T3" fmla="*/ 0 h 5"/>
                <a:gd name="T4" fmla="*/ 4 w 5"/>
                <a:gd name="T5" fmla="*/ 5 h 5"/>
                <a:gd name="T6" fmla="*/ 5 w 5"/>
                <a:gd name="T7" fmla="*/ 5 h 5"/>
                <a:gd name="T8" fmla="*/ 1 w 5"/>
                <a:gd name="T9" fmla="*/ 0 h 5"/>
              </a:gdLst>
              <a:ahLst/>
              <a:cxnLst>
                <a:cxn ang="0">
                  <a:pos x="T0" y="T1"/>
                </a:cxn>
                <a:cxn ang="0">
                  <a:pos x="T2" y="T3"/>
                </a:cxn>
                <a:cxn ang="0">
                  <a:pos x="T4" y="T5"/>
                </a:cxn>
                <a:cxn ang="0">
                  <a:pos x="T6" y="T7"/>
                </a:cxn>
                <a:cxn ang="0">
                  <a:pos x="T8" y="T9"/>
                </a:cxn>
              </a:cxnLst>
              <a:rect l="0" t="0" r="r" b="b"/>
              <a:pathLst>
                <a:path w="5" h="5">
                  <a:moveTo>
                    <a:pt x="1" y="0"/>
                  </a:moveTo>
                  <a:cubicBezTo>
                    <a:pt x="1" y="0"/>
                    <a:pt x="0" y="0"/>
                    <a:pt x="0" y="0"/>
                  </a:cubicBezTo>
                  <a:cubicBezTo>
                    <a:pt x="0" y="1"/>
                    <a:pt x="2" y="5"/>
                    <a:pt x="4" y="5"/>
                  </a:cubicBezTo>
                  <a:cubicBezTo>
                    <a:pt x="4" y="5"/>
                    <a:pt x="4" y="5"/>
                    <a:pt x="5" y="5"/>
                  </a:cubicBezTo>
                  <a:cubicBezTo>
                    <a:pt x="5" y="4"/>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20"/>
            <p:cNvSpPr/>
            <p:nvPr/>
          </p:nvSpPr>
          <p:spPr bwMode="auto">
            <a:xfrm>
              <a:off x="2316162" y="1989138"/>
              <a:ext cx="36513" cy="22225"/>
            </a:xfrm>
            <a:custGeom>
              <a:avLst/>
              <a:gdLst>
                <a:gd name="T0" fmla="*/ 0 w 5"/>
                <a:gd name="T1" fmla="*/ 0 h 3"/>
                <a:gd name="T2" fmla="*/ 4 w 5"/>
                <a:gd name="T3" fmla="*/ 3 h 3"/>
                <a:gd name="T4" fmla="*/ 0 w 5"/>
                <a:gd name="T5" fmla="*/ 0 h 3"/>
              </a:gdLst>
              <a:ahLst/>
              <a:cxnLst>
                <a:cxn ang="0">
                  <a:pos x="T0" y="T1"/>
                </a:cxn>
                <a:cxn ang="0">
                  <a:pos x="T2" y="T3"/>
                </a:cxn>
                <a:cxn ang="0">
                  <a:pos x="T4" y="T5"/>
                </a:cxn>
              </a:cxnLst>
              <a:rect l="0" t="0" r="r" b="b"/>
              <a:pathLst>
                <a:path w="5" h="3">
                  <a:moveTo>
                    <a:pt x="0" y="0"/>
                  </a:moveTo>
                  <a:cubicBezTo>
                    <a:pt x="2" y="2"/>
                    <a:pt x="3" y="3"/>
                    <a:pt x="4" y="3"/>
                  </a:cubicBezTo>
                  <a:cubicBezTo>
                    <a:pt x="5" y="3"/>
                    <a:pt x="4"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21"/>
            <p:cNvSpPr/>
            <p:nvPr/>
          </p:nvSpPr>
          <p:spPr bwMode="auto">
            <a:xfrm>
              <a:off x="2425700" y="2017713"/>
              <a:ext cx="44450" cy="38100"/>
            </a:xfrm>
            <a:custGeom>
              <a:avLst/>
              <a:gdLst>
                <a:gd name="T0" fmla="*/ 1 w 6"/>
                <a:gd name="T1" fmla="*/ 0 h 5"/>
                <a:gd name="T2" fmla="*/ 0 w 6"/>
                <a:gd name="T3" fmla="*/ 0 h 5"/>
                <a:gd name="T4" fmla="*/ 5 w 6"/>
                <a:gd name="T5" fmla="*/ 5 h 5"/>
                <a:gd name="T6" fmla="*/ 6 w 6"/>
                <a:gd name="T7" fmla="*/ 4 h 5"/>
                <a:gd name="T8" fmla="*/ 1 w 6"/>
                <a:gd name="T9" fmla="*/ 0 h 5"/>
              </a:gdLst>
              <a:ahLst/>
              <a:cxnLst>
                <a:cxn ang="0">
                  <a:pos x="T0" y="T1"/>
                </a:cxn>
                <a:cxn ang="0">
                  <a:pos x="T2" y="T3"/>
                </a:cxn>
                <a:cxn ang="0">
                  <a:pos x="T4" y="T5"/>
                </a:cxn>
                <a:cxn ang="0">
                  <a:pos x="T6" y="T7"/>
                </a:cxn>
                <a:cxn ang="0">
                  <a:pos x="T8" y="T9"/>
                </a:cxn>
              </a:cxnLst>
              <a:rect l="0" t="0" r="r" b="b"/>
              <a:pathLst>
                <a:path w="6" h="5">
                  <a:moveTo>
                    <a:pt x="1" y="0"/>
                  </a:moveTo>
                  <a:cubicBezTo>
                    <a:pt x="1" y="0"/>
                    <a:pt x="1" y="0"/>
                    <a:pt x="0" y="0"/>
                  </a:cubicBezTo>
                  <a:cubicBezTo>
                    <a:pt x="1" y="1"/>
                    <a:pt x="3" y="5"/>
                    <a:pt x="5" y="5"/>
                  </a:cubicBezTo>
                  <a:cubicBezTo>
                    <a:pt x="5" y="5"/>
                    <a:pt x="6" y="5"/>
                    <a:pt x="6" y="4"/>
                  </a:cubicBezTo>
                  <a:cubicBezTo>
                    <a:pt x="5" y="3"/>
                    <a:pt x="3"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2"/>
            <p:cNvSpPr/>
            <p:nvPr/>
          </p:nvSpPr>
          <p:spPr bwMode="auto">
            <a:xfrm>
              <a:off x="2725737" y="2159000"/>
              <a:ext cx="66675" cy="52388"/>
            </a:xfrm>
            <a:custGeom>
              <a:avLst/>
              <a:gdLst>
                <a:gd name="T0" fmla="*/ 0 w 9"/>
                <a:gd name="T1" fmla="*/ 0 h 7"/>
                <a:gd name="T2" fmla="*/ 0 w 9"/>
                <a:gd name="T3" fmla="*/ 0 h 7"/>
                <a:gd name="T4" fmla="*/ 9 w 9"/>
                <a:gd name="T5" fmla="*/ 7 h 7"/>
                <a:gd name="T6" fmla="*/ 9 w 9"/>
                <a:gd name="T7" fmla="*/ 7 h 7"/>
                <a:gd name="T8" fmla="*/ 8 w 9"/>
                <a:gd name="T9" fmla="*/ 5 h 7"/>
                <a:gd name="T10" fmla="*/ 3 w 9"/>
                <a:gd name="T11" fmla="*/ 0 h 7"/>
                <a:gd name="T12" fmla="*/ 0 w 9"/>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9" h="7">
                  <a:moveTo>
                    <a:pt x="0" y="0"/>
                  </a:moveTo>
                  <a:cubicBezTo>
                    <a:pt x="0" y="0"/>
                    <a:pt x="0" y="0"/>
                    <a:pt x="0" y="0"/>
                  </a:cubicBezTo>
                  <a:cubicBezTo>
                    <a:pt x="3" y="2"/>
                    <a:pt x="6" y="7"/>
                    <a:pt x="9" y="7"/>
                  </a:cubicBezTo>
                  <a:cubicBezTo>
                    <a:pt x="9" y="7"/>
                    <a:pt x="9" y="7"/>
                    <a:pt x="9" y="7"/>
                  </a:cubicBezTo>
                  <a:cubicBezTo>
                    <a:pt x="9" y="6"/>
                    <a:pt x="9" y="6"/>
                    <a:pt x="8" y="5"/>
                  </a:cubicBezTo>
                  <a:cubicBezTo>
                    <a:pt x="6" y="4"/>
                    <a:pt x="4" y="2"/>
                    <a:pt x="3" y="0"/>
                  </a:cubicBezTo>
                  <a:cubicBezTo>
                    <a:pt x="2" y="0"/>
                    <a:pt x="1"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23"/>
            <p:cNvSpPr/>
            <p:nvPr/>
          </p:nvSpPr>
          <p:spPr bwMode="auto">
            <a:xfrm>
              <a:off x="4276725" y="3505200"/>
              <a:ext cx="22225" cy="22225"/>
            </a:xfrm>
            <a:custGeom>
              <a:avLst/>
              <a:gdLst>
                <a:gd name="T0" fmla="*/ 0 w 3"/>
                <a:gd name="T1" fmla="*/ 0 h 3"/>
                <a:gd name="T2" fmla="*/ 0 w 3"/>
                <a:gd name="T3" fmla="*/ 0 h 3"/>
                <a:gd name="T4" fmla="*/ 2 w 3"/>
                <a:gd name="T5" fmla="*/ 3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0"/>
                    <a:pt x="0" y="0"/>
                    <a:pt x="0" y="0"/>
                  </a:cubicBezTo>
                  <a:cubicBezTo>
                    <a:pt x="1" y="2"/>
                    <a:pt x="2" y="3"/>
                    <a:pt x="2" y="3"/>
                  </a:cubicBezTo>
                  <a:cubicBezTo>
                    <a:pt x="3" y="3"/>
                    <a:pt x="3" y="2"/>
                    <a:pt x="3" y="1"/>
                  </a:cubicBezTo>
                  <a:cubicBezTo>
                    <a:pt x="2" y="1"/>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24"/>
            <p:cNvSpPr/>
            <p:nvPr/>
          </p:nvSpPr>
          <p:spPr bwMode="auto">
            <a:xfrm>
              <a:off x="3757612" y="3217863"/>
              <a:ext cx="44450" cy="28575"/>
            </a:xfrm>
            <a:custGeom>
              <a:avLst/>
              <a:gdLst>
                <a:gd name="T0" fmla="*/ 2 w 6"/>
                <a:gd name="T1" fmla="*/ 0 h 4"/>
                <a:gd name="T2" fmla="*/ 0 w 6"/>
                <a:gd name="T3" fmla="*/ 1 h 4"/>
                <a:gd name="T4" fmla="*/ 5 w 6"/>
                <a:gd name="T5" fmla="*/ 4 h 4"/>
                <a:gd name="T6" fmla="*/ 6 w 6"/>
                <a:gd name="T7" fmla="*/ 3 h 4"/>
                <a:gd name="T8" fmla="*/ 5 w 6"/>
                <a:gd name="T9" fmla="*/ 3 h 4"/>
                <a:gd name="T10" fmla="*/ 4 w 6"/>
                <a:gd name="T11" fmla="*/ 1 h 4"/>
                <a:gd name="T12" fmla="*/ 2 w 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 h="4">
                  <a:moveTo>
                    <a:pt x="2" y="0"/>
                  </a:moveTo>
                  <a:cubicBezTo>
                    <a:pt x="1" y="0"/>
                    <a:pt x="1" y="0"/>
                    <a:pt x="0" y="1"/>
                  </a:cubicBezTo>
                  <a:cubicBezTo>
                    <a:pt x="2" y="2"/>
                    <a:pt x="4" y="4"/>
                    <a:pt x="5" y="4"/>
                  </a:cubicBezTo>
                  <a:cubicBezTo>
                    <a:pt x="5" y="4"/>
                    <a:pt x="6" y="4"/>
                    <a:pt x="6" y="3"/>
                  </a:cubicBezTo>
                  <a:cubicBezTo>
                    <a:pt x="6" y="3"/>
                    <a:pt x="5" y="3"/>
                    <a:pt x="5" y="3"/>
                  </a:cubicBezTo>
                  <a:cubicBezTo>
                    <a:pt x="5" y="3"/>
                    <a:pt x="4" y="2"/>
                    <a:pt x="4" y="1"/>
                  </a:cubicBezTo>
                  <a:cubicBezTo>
                    <a:pt x="3" y="1"/>
                    <a:pt x="3" y="0"/>
                    <a:pt x="2"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25"/>
            <p:cNvSpPr/>
            <p:nvPr/>
          </p:nvSpPr>
          <p:spPr bwMode="auto">
            <a:xfrm>
              <a:off x="2689225" y="2122488"/>
              <a:ext cx="30163" cy="22225"/>
            </a:xfrm>
            <a:custGeom>
              <a:avLst/>
              <a:gdLst>
                <a:gd name="T0" fmla="*/ 0 w 4"/>
                <a:gd name="T1" fmla="*/ 0 h 3"/>
                <a:gd name="T2" fmla="*/ 2 w 4"/>
                <a:gd name="T3" fmla="*/ 2 h 3"/>
                <a:gd name="T4" fmla="*/ 4 w 4"/>
                <a:gd name="T5" fmla="*/ 3 h 3"/>
                <a:gd name="T6" fmla="*/ 1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0"/>
                    <a:pt x="1" y="1"/>
                    <a:pt x="2" y="2"/>
                  </a:cubicBezTo>
                  <a:cubicBezTo>
                    <a:pt x="3" y="3"/>
                    <a:pt x="4" y="3"/>
                    <a:pt x="4" y="3"/>
                  </a:cubicBezTo>
                  <a:cubicBezTo>
                    <a:pt x="4" y="3"/>
                    <a:pt x="3" y="3"/>
                    <a:pt x="1" y="0"/>
                  </a:cubicBezTo>
                  <a:cubicBezTo>
                    <a:pt x="0" y="0"/>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26"/>
            <p:cNvSpPr/>
            <p:nvPr/>
          </p:nvSpPr>
          <p:spPr bwMode="auto">
            <a:xfrm>
              <a:off x="4329113" y="3490913"/>
              <a:ext cx="95250" cy="119063"/>
            </a:xfrm>
            <a:custGeom>
              <a:avLst/>
              <a:gdLst>
                <a:gd name="T0" fmla="*/ 0 w 13"/>
                <a:gd name="T1" fmla="*/ 0 h 16"/>
                <a:gd name="T2" fmla="*/ 13 w 13"/>
                <a:gd name="T3" fmla="*/ 16 h 16"/>
                <a:gd name="T4" fmla="*/ 13 w 13"/>
                <a:gd name="T5" fmla="*/ 16 h 16"/>
                <a:gd name="T6" fmla="*/ 0 w 13"/>
                <a:gd name="T7" fmla="*/ 0 h 16"/>
              </a:gdLst>
              <a:ahLst/>
              <a:cxnLst>
                <a:cxn ang="0">
                  <a:pos x="T0" y="T1"/>
                </a:cxn>
                <a:cxn ang="0">
                  <a:pos x="T2" y="T3"/>
                </a:cxn>
                <a:cxn ang="0">
                  <a:pos x="T4" y="T5"/>
                </a:cxn>
                <a:cxn ang="0">
                  <a:pos x="T6" y="T7"/>
                </a:cxn>
              </a:cxnLst>
              <a:rect l="0" t="0" r="r" b="b"/>
              <a:pathLst>
                <a:path w="13" h="16">
                  <a:moveTo>
                    <a:pt x="0" y="0"/>
                  </a:moveTo>
                  <a:cubicBezTo>
                    <a:pt x="3" y="6"/>
                    <a:pt x="6" y="16"/>
                    <a:pt x="13" y="16"/>
                  </a:cubicBezTo>
                  <a:cubicBezTo>
                    <a:pt x="13" y="16"/>
                    <a:pt x="13" y="16"/>
                    <a:pt x="13" y="16"/>
                  </a:cubicBezTo>
                  <a:cubicBezTo>
                    <a:pt x="7" y="11"/>
                    <a:pt x="4" y="2"/>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27"/>
            <p:cNvSpPr/>
            <p:nvPr/>
          </p:nvSpPr>
          <p:spPr bwMode="auto">
            <a:xfrm>
              <a:off x="5097463" y="5334000"/>
              <a:ext cx="42863" cy="36513"/>
            </a:xfrm>
            <a:custGeom>
              <a:avLst/>
              <a:gdLst>
                <a:gd name="T0" fmla="*/ 0 w 6"/>
                <a:gd name="T1" fmla="*/ 0 h 5"/>
                <a:gd name="T2" fmla="*/ 0 w 6"/>
                <a:gd name="T3" fmla="*/ 1 h 5"/>
                <a:gd name="T4" fmla="*/ 0 w 6"/>
                <a:gd name="T5" fmla="*/ 1 h 5"/>
                <a:gd name="T6" fmla="*/ 2 w 6"/>
                <a:gd name="T7" fmla="*/ 3 h 5"/>
                <a:gd name="T8" fmla="*/ 4 w 6"/>
                <a:gd name="T9" fmla="*/ 5 h 5"/>
                <a:gd name="T10" fmla="*/ 6 w 6"/>
                <a:gd name="T11" fmla="*/ 4 h 5"/>
                <a:gd name="T12" fmla="*/ 0 w 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0" y="0"/>
                  </a:moveTo>
                  <a:cubicBezTo>
                    <a:pt x="0" y="0"/>
                    <a:pt x="0" y="0"/>
                    <a:pt x="0" y="1"/>
                  </a:cubicBezTo>
                  <a:cubicBezTo>
                    <a:pt x="0" y="1"/>
                    <a:pt x="0" y="1"/>
                    <a:pt x="0" y="1"/>
                  </a:cubicBezTo>
                  <a:cubicBezTo>
                    <a:pt x="1" y="1"/>
                    <a:pt x="1" y="2"/>
                    <a:pt x="2" y="3"/>
                  </a:cubicBezTo>
                  <a:cubicBezTo>
                    <a:pt x="3" y="4"/>
                    <a:pt x="3" y="5"/>
                    <a:pt x="4" y="5"/>
                  </a:cubicBezTo>
                  <a:cubicBezTo>
                    <a:pt x="5" y="5"/>
                    <a:pt x="5" y="5"/>
                    <a:pt x="6" y="4"/>
                  </a:cubicBezTo>
                  <a:cubicBezTo>
                    <a:pt x="4" y="3"/>
                    <a:pt x="2"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28"/>
            <p:cNvSpPr/>
            <p:nvPr/>
          </p:nvSpPr>
          <p:spPr bwMode="auto">
            <a:xfrm>
              <a:off x="6429375" y="6688138"/>
              <a:ext cx="28575" cy="36513"/>
            </a:xfrm>
            <a:custGeom>
              <a:avLst/>
              <a:gdLst>
                <a:gd name="T0" fmla="*/ 0 w 4"/>
                <a:gd name="T1" fmla="*/ 0 h 5"/>
                <a:gd name="T2" fmla="*/ 4 w 4"/>
                <a:gd name="T3" fmla="*/ 4 h 5"/>
                <a:gd name="T4" fmla="*/ 4 w 4"/>
                <a:gd name="T5" fmla="*/ 5 h 5"/>
                <a:gd name="T6" fmla="*/ 2 w 4"/>
                <a:gd name="T7" fmla="*/ 2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0"/>
                    <a:pt x="1" y="1"/>
                    <a:pt x="4" y="4"/>
                  </a:cubicBezTo>
                  <a:cubicBezTo>
                    <a:pt x="4" y="4"/>
                    <a:pt x="4" y="5"/>
                    <a:pt x="4" y="5"/>
                  </a:cubicBezTo>
                  <a:cubicBezTo>
                    <a:pt x="4" y="5"/>
                    <a:pt x="3" y="3"/>
                    <a:pt x="2" y="2"/>
                  </a:cubicBezTo>
                  <a:cubicBezTo>
                    <a:pt x="1" y="1"/>
                    <a:pt x="0"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29"/>
            <p:cNvSpPr/>
            <p:nvPr/>
          </p:nvSpPr>
          <p:spPr bwMode="auto">
            <a:xfrm>
              <a:off x="6354763" y="6710363"/>
              <a:ext cx="52388" cy="28575"/>
            </a:xfrm>
            <a:custGeom>
              <a:avLst/>
              <a:gdLst>
                <a:gd name="T0" fmla="*/ 1 w 7"/>
                <a:gd name="T1" fmla="*/ 0 h 4"/>
                <a:gd name="T2" fmla="*/ 1 w 7"/>
                <a:gd name="T3" fmla="*/ 1 h 4"/>
                <a:gd name="T4" fmla="*/ 7 w 7"/>
                <a:gd name="T5" fmla="*/ 4 h 4"/>
                <a:gd name="T6" fmla="*/ 7 w 7"/>
                <a:gd name="T7" fmla="*/ 4 h 4"/>
                <a:gd name="T8" fmla="*/ 1 w 7"/>
                <a:gd name="T9" fmla="*/ 0 h 4"/>
              </a:gdLst>
              <a:ahLst/>
              <a:cxnLst>
                <a:cxn ang="0">
                  <a:pos x="T0" y="T1"/>
                </a:cxn>
                <a:cxn ang="0">
                  <a:pos x="T2" y="T3"/>
                </a:cxn>
                <a:cxn ang="0">
                  <a:pos x="T4" y="T5"/>
                </a:cxn>
                <a:cxn ang="0">
                  <a:pos x="T6" y="T7"/>
                </a:cxn>
                <a:cxn ang="0">
                  <a:pos x="T8" y="T9"/>
                </a:cxn>
              </a:cxnLst>
              <a:rect l="0" t="0" r="r" b="b"/>
              <a:pathLst>
                <a:path w="7" h="4">
                  <a:moveTo>
                    <a:pt x="1" y="0"/>
                  </a:moveTo>
                  <a:cubicBezTo>
                    <a:pt x="1" y="0"/>
                    <a:pt x="0" y="0"/>
                    <a:pt x="1" y="1"/>
                  </a:cubicBezTo>
                  <a:cubicBezTo>
                    <a:pt x="3" y="2"/>
                    <a:pt x="5" y="4"/>
                    <a:pt x="7" y="4"/>
                  </a:cubicBezTo>
                  <a:cubicBezTo>
                    <a:pt x="7" y="4"/>
                    <a:pt x="7" y="4"/>
                    <a:pt x="7" y="4"/>
                  </a:cubicBezTo>
                  <a:cubicBezTo>
                    <a:pt x="6" y="2"/>
                    <a:pt x="2" y="0"/>
                    <a:pt x="1"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30"/>
            <p:cNvSpPr/>
            <p:nvPr/>
          </p:nvSpPr>
          <p:spPr bwMode="auto">
            <a:xfrm>
              <a:off x="4329113" y="4889500"/>
              <a:ext cx="115888" cy="141288"/>
            </a:xfrm>
            <a:custGeom>
              <a:avLst/>
              <a:gdLst>
                <a:gd name="T0" fmla="*/ 0 w 16"/>
                <a:gd name="T1" fmla="*/ 0 h 19"/>
                <a:gd name="T2" fmla="*/ 0 w 16"/>
                <a:gd name="T3" fmla="*/ 0 h 19"/>
                <a:gd name="T4" fmla="*/ 16 w 16"/>
                <a:gd name="T5" fmla="*/ 19 h 19"/>
                <a:gd name="T6" fmla="*/ 0 w 16"/>
                <a:gd name="T7" fmla="*/ 0 h 19"/>
              </a:gdLst>
              <a:ahLst/>
              <a:cxnLst>
                <a:cxn ang="0">
                  <a:pos x="T0" y="T1"/>
                </a:cxn>
                <a:cxn ang="0">
                  <a:pos x="T2" y="T3"/>
                </a:cxn>
                <a:cxn ang="0">
                  <a:pos x="T4" y="T5"/>
                </a:cxn>
                <a:cxn ang="0">
                  <a:pos x="T6" y="T7"/>
                </a:cxn>
              </a:cxnLst>
              <a:rect l="0" t="0" r="r" b="b"/>
              <a:pathLst>
                <a:path w="16" h="19">
                  <a:moveTo>
                    <a:pt x="0" y="0"/>
                  </a:moveTo>
                  <a:cubicBezTo>
                    <a:pt x="0" y="0"/>
                    <a:pt x="0" y="0"/>
                    <a:pt x="0" y="0"/>
                  </a:cubicBezTo>
                  <a:cubicBezTo>
                    <a:pt x="6" y="6"/>
                    <a:pt x="11" y="17"/>
                    <a:pt x="16" y="19"/>
                  </a:cubicBezTo>
                  <a:cubicBezTo>
                    <a:pt x="11" y="12"/>
                    <a:pt x="8" y="0"/>
                    <a:pt x="0" y="0"/>
                  </a:cubicBezTo>
                </a:path>
              </a:pathLst>
            </a:custGeom>
            <a:grpFill/>
            <a:ln>
              <a:noFill/>
            </a:ln>
            <a:extLst>
              <a:ext uri="{91240B29-F687-4F45-9708-019B960494DF}">
                <a14:hiddenLine xmlns=""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等腰三角形 2"/>
          <p:cNvSpPr/>
          <p:nvPr/>
        </p:nvSpPr>
        <p:spPr>
          <a:xfrm>
            <a:off x="1711797" y="1320045"/>
            <a:ext cx="2956249" cy="2448272"/>
          </a:xfrm>
          <a:prstGeom prst="triangle">
            <a:avLst/>
          </a:pr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4" name="等腰三角形 3"/>
          <p:cNvSpPr/>
          <p:nvPr/>
        </p:nvSpPr>
        <p:spPr>
          <a:xfrm rot="10800000">
            <a:off x="4837034" y="2362029"/>
            <a:ext cx="2956249" cy="2448272"/>
          </a:xfrm>
          <a:prstGeom prst="triangle">
            <a:avLst/>
          </a:pr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细黑" panose="02010600040101010101" pitchFamily="2" charset="-122"/>
              <a:ea typeface="华文细黑" panose="02010600040101010101" pitchFamily="2" charset="-122"/>
            </a:endParaRPr>
          </a:p>
        </p:txBody>
      </p:sp>
      <p:sp>
        <p:nvSpPr>
          <p:cNvPr id="2" name="矩形 1"/>
          <p:cNvSpPr/>
          <p:nvPr/>
        </p:nvSpPr>
        <p:spPr>
          <a:xfrm>
            <a:off x="2713448" y="735257"/>
            <a:ext cx="3724096" cy="369332"/>
          </a:xfrm>
          <a:prstGeom prst="rect">
            <a:avLst/>
          </a:prstGeom>
        </p:spPr>
        <p:txBody>
          <a:bodyPr wrap="none">
            <a:spAutoFit/>
          </a:bodyPr>
          <a:lstStyle/>
          <a:p>
            <a:pPr algn="ctr"/>
            <a:r>
              <a:rPr lang="zh-CN" altLang="zh-CN" dirty="0"/>
              <a:t>上市公司与</a:t>
            </a:r>
            <a:r>
              <a:rPr lang="en-US" altLang="zh-CN" dirty="0"/>
              <a:t>PE</a:t>
            </a:r>
            <a:r>
              <a:rPr lang="zh-CN" altLang="zh-CN" dirty="0"/>
              <a:t>设立并购基金的类型</a:t>
            </a:r>
            <a:endParaRPr lang="zh-CN" altLang="en-US" dirty="0"/>
          </a:p>
        </p:txBody>
      </p:sp>
      <p:sp>
        <p:nvSpPr>
          <p:cNvPr id="8" name="TextBox 35"/>
          <p:cNvSpPr txBox="1"/>
          <p:nvPr/>
        </p:nvSpPr>
        <p:spPr>
          <a:xfrm>
            <a:off x="2123303" y="2850215"/>
            <a:ext cx="2133236" cy="830997"/>
          </a:xfrm>
          <a:prstGeom prst="rect">
            <a:avLst/>
          </a:prstGeom>
          <a:noFill/>
        </p:spPr>
        <p:txBody>
          <a:bodyPr wrap="square" rtlCol="0">
            <a:spAutoFit/>
          </a:bodyPr>
          <a:lstStyle/>
          <a:p>
            <a:pPr algn="ctr"/>
            <a:r>
              <a:rPr lang="zh-CN" altLang="zh-CN" sz="1600" dirty="0">
                <a:solidFill>
                  <a:schemeClr val="bg1"/>
                </a:solidFill>
              </a:rPr>
              <a:t>上市公司作为</a:t>
            </a:r>
            <a:r>
              <a:rPr lang="en-US" altLang="zh-CN" sz="1600" dirty="0">
                <a:solidFill>
                  <a:schemeClr val="bg1"/>
                </a:solidFill>
              </a:rPr>
              <a:t>LP</a:t>
            </a:r>
            <a:r>
              <a:rPr lang="zh-CN" altLang="zh-CN" sz="1600" dirty="0">
                <a:solidFill>
                  <a:schemeClr val="bg1"/>
                </a:solidFill>
              </a:rPr>
              <a:t>，</a:t>
            </a:r>
            <a:r>
              <a:rPr lang="en-US" altLang="zh-CN" sz="1600" dirty="0">
                <a:solidFill>
                  <a:schemeClr val="bg1"/>
                </a:solidFill>
              </a:rPr>
              <a:t>PE</a:t>
            </a:r>
            <a:r>
              <a:rPr lang="zh-CN" altLang="zh-CN" sz="1600" dirty="0">
                <a:solidFill>
                  <a:schemeClr val="bg1"/>
                </a:solidFill>
              </a:rPr>
              <a:t>作为</a:t>
            </a:r>
            <a:r>
              <a:rPr lang="en-US" altLang="zh-CN" sz="1600" dirty="0">
                <a:solidFill>
                  <a:schemeClr val="bg1"/>
                </a:solidFill>
              </a:rPr>
              <a:t>GP</a:t>
            </a:r>
            <a:r>
              <a:rPr lang="zh-CN" altLang="zh-CN" sz="1600" dirty="0">
                <a:solidFill>
                  <a:schemeClr val="bg1"/>
                </a:solidFill>
              </a:rPr>
              <a:t>共同设立并购基金</a:t>
            </a:r>
            <a:r>
              <a:rPr lang="zh-CN" altLang="en-US" sz="1600" dirty="0">
                <a:solidFill>
                  <a:schemeClr val="bg1"/>
                </a:solidFill>
              </a:rPr>
              <a:t>，</a:t>
            </a:r>
            <a:r>
              <a:rPr lang="zh-CN" altLang="zh-CN" sz="1600" dirty="0">
                <a:solidFill>
                  <a:schemeClr val="bg1"/>
                </a:solidFill>
              </a:rPr>
              <a:t>是主体模式</a:t>
            </a:r>
            <a:endParaRPr lang="zh-CN" altLang="en-US" sz="1600" dirty="0">
              <a:solidFill>
                <a:schemeClr val="bg1"/>
              </a:solidFill>
            </a:endParaRPr>
          </a:p>
        </p:txBody>
      </p:sp>
      <p:sp>
        <p:nvSpPr>
          <p:cNvPr id="9" name="TextBox 48"/>
          <p:cNvSpPr txBox="1"/>
          <p:nvPr/>
        </p:nvSpPr>
        <p:spPr>
          <a:xfrm>
            <a:off x="5271042" y="2452039"/>
            <a:ext cx="2088231" cy="830997"/>
          </a:xfrm>
          <a:prstGeom prst="rect">
            <a:avLst/>
          </a:prstGeom>
          <a:noFill/>
        </p:spPr>
        <p:txBody>
          <a:bodyPr wrap="square" rtlCol="0">
            <a:spAutoFit/>
          </a:bodyPr>
          <a:lstStyle/>
          <a:p>
            <a:pPr algn="ctr"/>
            <a:r>
              <a:rPr lang="zh-CN" altLang="zh-CN" sz="1600" dirty="0">
                <a:solidFill>
                  <a:schemeClr val="bg1"/>
                </a:solidFill>
              </a:rPr>
              <a:t>上市公司的控股子公司作为</a:t>
            </a:r>
            <a:r>
              <a:rPr lang="en-US" altLang="zh-CN" sz="1600" dirty="0">
                <a:solidFill>
                  <a:schemeClr val="bg1"/>
                </a:solidFill>
              </a:rPr>
              <a:t>GP</a:t>
            </a:r>
            <a:r>
              <a:rPr lang="zh-CN" altLang="zh-CN" sz="1600" dirty="0">
                <a:solidFill>
                  <a:schemeClr val="bg1"/>
                </a:solidFill>
              </a:rPr>
              <a:t>，</a:t>
            </a:r>
            <a:r>
              <a:rPr lang="en-US" altLang="zh-CN" sz="1600" dirty="0">
                <a:solidFill>
                  <a:schemeClr val="bg1"/>
                </a:solidFill>
              </a:rPr>
              <a:t>PE</a:t>
            </a:r>
            <a:r>
              <a:rPr lang="zh-CN" altLang="zh-CN" sz="1600" dirty="0">
                <a:solidFill>
                  <a:schemeClr val="bg1"/>
                </a:solidFill>
              </a:rPr>
              <a:t>作为</a:t>
            </a:r>
            <a:r>
              <a:rPr lang="en-US" altLang="zh-CN" sz="1600" dirty="0">
                <a:solidFill>
                  <a:schemeClr val="bg1"/>
                </a:solidFill>
              </a:rPr>
              <a:t>LP</a:t>
            </a:r>
            <a:r>
              <a:rPr lang="zh-CN" altLang="zh-CN" sz="1600" dirty="0">
                <a:solidFill>
                  <a:schemeClr val="bg1"/>
                </a:solidFill>
              </a:rPr>
              <a:t>共同设立并购基金</a:t>
            </a:r>
            <a:endParaRPr lang="zh-CN" altLang="en-US" sz="1600" dirty="0">
              <a:solidFill>
                <a:schemeClr val="bg1"/>
              </a:solidFill>
            </a:endParaRPr>
          </a:p>
        </p:txBody>
      </p:sp>
    </p:spTree>
    <p:extLst>
      <p:ext uri="{BB962C8B-B14F-4D97-AF65-F5344CB8AC3E}">
        <p14:creationId xmlns="" xmlns:p14="http://schemas.microsoft.com/office/powerpoint/2010/main" val="2409628978"/>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fontScheme name="常用字体2">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A7BA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BE384B"/>
    </a:accent1>
    <a:accent2>
      <a:srgbClr val="6A868F"/>
    </a:accent2>
    <a:accent3>
      <a:srgbClr val="32788E"/>
    </a:accent3>
    <a:accent4>
      <a:srgbClr val="D6C88B"/>
    </a:accent4>
    <a:accent5>
      <a:srgbClr val="D66E49"/>
    </a:accent5>
    <a:accent6>
      <a:srgbClr val="BFBFBF"/>
    </a:accent6>
    <a:hlink>
      <a:srgbClr val="49B6DF"/>
    </a:hlink>
    <a:folHlink>
      <a:srgbClr val="A8D08D"/>
    </a:folHlink>
  </a:clrScheme>
</a:themeOverride>
</file>

<file path=docProps/app.xml><?xml version="1.0" encoding="utf-8"?>
<Properties xmlns="http://schemas.openxmlformats.org/officeDocument/2006/extended-properties" xmlns:vt="http://schemas.openxmlformats.org/officeDocument/2006/docPropsVTypes">
  <TotalTime>2747</TotalTime>
  <Words>2807</Words>
  <Application>Microsoft Office PowerPoint</Application>
  <PresentationFormat>全屏显示(16:9)</PresentationFormat>
  <Paragraphs>771</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nora</dc:creator>
  <cp:lastModifiedBy>apple1</cp:lastModifiedBy>
  <cp:revision>622</cp:revision>
  <dcterms:modified xsi:type="dcterms:W3CDTF">2017-06-03T00:29:42Z</dcterms:modified>
</cp:coreProperties>
</file>