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78" r:id="rId3"/>
    <p:sldId id="259" r:id="rId4"/>
    <p:sldId id="260" r:id="rId5"/>
    <p:sldId id="257" r:id="rId6"/>
    <p:sldId id="258" r:id="rId7"/>
    <p:sldId id="270" r:id="rId8"/>
    <p:sldId id="275" r:id="rId9"/>
    <p:sldId id="261" r:id="rId10"/>
    <p:sldId id="277" r:id="rId11"/>
    <p:sldId id="262" r:id="rId12"/>
    <p:sldId id="264" r:id="rId13"/>
    <p:sldId id="265" r:id="rId14"/>
    <p:sldId id="273" r:id="rId15"/>
    <p:sldId id="274"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694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70" autoAdjust="0"/>
  </p:normalViewPr>
  <p:slideViewPr>
    <p:cSldViewPr>
      <p:cViewPr varScale="1">
        <p:scale>
          <a:sx n="74" d="100"/>
          <a:sy n="74" d="100"/>
        </p:scale>
        <p:origin x="-144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32993;&#24609;&#20339;\Desktop\&#34920;&#2668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0"/>
          <c:order val="0"/>
          <c:tx>
            <c:strRef>
              <c:f>Sheet1!$C$3</c:f>
              <c:strCache>
                <c:ptCount val="1"/>
                <c:pt idx="0">
                  <c:v>IPO募集资金（亿元）</c:v>
                </c:pt>
              </c:strCache>
            </c:strRef>
          </c:tx>
          <c:spPr>
            <a:ln w="28575" cap="rnd" cmpd="sng" algn="ctr">
              <a:solidFill>
                <a:schemeClr val="accent1"/>
              </a:solidFill>
              <a:prstDash val="solid"/>
              <a:round/>
            </a:ln>
            <a:effectLst/>
          </c:spPr>
          <c:marker>
            <c:symbol val="circle"/>
            <c:size val="5"/>
            <c:spPr>
              <a:solidFill>
                <a:schemeClr val="accent1"/>
              </a:solidFill>
              <a:ln w="9525" cap="flat" cmpd="sng" algn="ctr">
                <a:solidFill>
                  <a:schemeClr val="accent1"/>
                </a:solidFill>
                <a:prstDash val="solid"/>
                <a:round/>
              </a:ln>
              <a:effectLst/>
            </c:spPr>
          </c:marker>
          <c:cat>
            <c:numRef>
              <c:f>Sheet1!$A$5:$A$15</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Sheet1!$C$5:$C$15</c:f>
              <c:numCache>
                <c:formatCode>0.00_ </c:formatCode>
                <c:ptCount val="11"/>
                <c:pt idx="0">
                  <c:v>1341.7</c:v>
                </c:pt>
                <c:pt idx="1">
                  <c:v>4770.83</c:v>
                </c:pt>
                <c:pt idx="2">
                  <c:v>1034.3799999999999</c:v>
                </c:pt>
                <c:pt idx="3">
                  <c:v>1739.98</c:v>
                </c:pt>
                <c:pt idx="4">
                  <c:v>4885.1400000000003</c:v>
                </c:pt>
                <c:pt idx="5">
                  <c:v>2809.69</c:v>
                </c:pt>
                <c:pt idx="6">
                  <c:v>1034.32</c:v>
                </c:pt>
                <c:pt idx="7">
                  <c:v>0</c:v>
                </c:pt>
                <c:pt idx="8">
                  <c:v>668.89</c:v>
                </c:pt>
                <c:pt idx="9">
                  <c:v>1576.3899999999999</c:v>
                </c:pt>
                <c:pt idx="10">
                  <c:v>1496.08</c:v>
                </c:pt>
              </c:numCache>
            </c:numRef>
          </c:val>
        </c:ser>
        <c:ser>
          <c:idx val="1"/>
          <c:order val="1"/>
          <c:tx>
            <c:strRef>
              <c:f>Sheet1!$D$4</c:f>
              <c:strCache>
                <c:ptCount val="1"/>
                <c:pt idx="0">
                  <c:v>增发</c:v>
                </c:pt>
              </c:strCache>
            </c:strRef>
          </c:tx>
          <c:spPr>
            <a:ln w="28575" cap="rnd" cmpd="sng" algn="ctr">
              <a:solidFill>
                <a:schemeClr val="accent2"/>
              </a:solidFill>
              <a:prstDash val="solid"/>
              <a:round/>
            </a:ln>
            <a:effectLst/>
          </c:spPr>
          <c:marker>
            <c:symbol val="circle"/>
            <c:size val="5"/>
            <c:spPr>
              <a:solidFill>
                <a:schemeClr val="accent2"/>
              </a:solidFill>
              <a:ln w="9525" cap="flat" cmpd="sng" algn="ctr">
                <a:solidFill>
                  <a:schemeClr val="accent2"/>
                </a:solidFill>
                <a:prstDash val="solid"/>
                <a:round/>
              </a:ln>
              <a:effectLst/>
            </c:spPr>
          </c:marker>
          <c:cat>
            <c:numRef>
              <c:f>Sheet1!$A$5:$A$15</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Sheet1!$D$5:$D$15</c:f>
              <c:numCache>
                <c:formatCode>0.00_ </c:formatCode>
                <c:ptCount val="11"/>
                <c:pt idx="0">
                  <c:v>524.70000000000005</c:v>
                </c:pt>
                <c:pt idx="1">
                  <c:v>3403.8700000000017</c:v>
                </c:pt>
                <c:pt idx="2">
                  <c:v>2148.4100000000012</c:v>
                </c:pt>
                <c:pt idx="3">
                  <c:v>2726.08</c:v>
                </c:pt>
                <c:pt idx="4">
                  <c:v>3513.4300000000012</c:v>
                </c:pt>
                <c:pt idx="5">
                  <c:v>3753.62</c:v>
                </c:pt>
                <c:pt idx="6">
                  <c:v>3726.7599999999998</c:v>
                </c:pt>
                <c:pt idx="7">
                  <c:v>3510.34</c:v>
                </c:pt>
                <c:pt idx="8">
                  <c:v>6812.1500000000024</c:v>
                </c:pt>
                <c:pt idx="9">
                  <c:v>13723.11</c:v>
                </c:pt>
                <c:pt idx="10">
                  <c:v>18000.490000000005</c:v>
                </c:pt>
              </c:numCache>
            </c:numRef>
          </c:val>
        </c:ser>
        <c:ser>
          <c:idx val="2"/>
          <c:order val="2"/>
          <c:tx>
            <c:strRef>
              <c:f>Sheet1!$E$4</c:f>
              <c:strCache>
                <c:ptCount val="1"/>
                <c:pt idx="0">
                  <c:v>配股</c:v>
                </c:pt>
              </c:strCache>
            </c:strRef>
          </c:tx>
          <c:spPr>
            <a:ln w="28575" cap="rnd" cmpd="sng" algn="ctr">
              <a:solidFill>
                <a:schemeClr val="accent3"/>
              </a:solidFill>
              <a:prstDash val="solid"/>
              <a:round/>
            </a:ln>
            <a:effectLst/>
          </c:spPr>
          <c:marker>
            <c:symbol val="circle"/>
            <c:size val="5"/>
            <c:spPr>
              <a:solidFill>
                <a:schemeClr val="accent3"/>
              </a:solidFill>
              <a:ln w="9525" cap="flat" cmpd="sng" algn="ctr">
                <a:solidFill>
                  <a:schemeClr val="accent3"/>
                </a:solidFill>
                <a:prstDash val="solid"/>
                <a:round/>
              </a:ln>
              <a:effectLst/>
            </c:spPr>
          </c:marker>
          <c:cat>
            <c:numRef>
              <c:f>Sheet1!$A$5:$A$15</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Sheet1!$E$5:$E$15</c:f>
              <c:numCache>
                <c:formatCode>0.00_ </c:formatCode>
                <c:ptCount val="11"/>
                <c:pt idx="0">
                  <c:v>11.52</c:v>
                </c:pt>
                <c:pt idx="1">
                  <c:v>232.55</c:v>
                </c:pt>
                <c:pt idx="2">
                  <c:v>139.5</c:v>
                </c:pt>
                <c:pt idx="3">
                  <c:v>105.97</c:v>
                </c:pt>
                <c:pt idx="4">
                  <c:v>1487.62</c:v>
                </c:pt>
                <c:pt idx="5">
                  <c:v>289.10000000000002</c:v>
                </c:pt>
                <c:pt idx="6">
                  <c:v>70.42</c:v>
                </c:pt>
                <c:pt idx="7">
                  <c:v>457.2199999999998</c:v>
                </c:pt>
                <c:pt idx="8">
                  <c:v>145.26</c:v>
                </c:pt>
                <c:pt idx="9">
                  <c:v>157.62</c:v>
                </c:pt>
                <c:pt idx="10">
                  <c:v>175.94</c:v>
                </c:pt>
              </c:numCache>
            </c:numRef>
          </c:val>
        </c:ser>
        <c:marker val="1"/>
        <c:axId val="119880704"/>
        <c:axId val="119886976"/>
      </c:lineChart>
      <c:catAx>
        <c:axId val="119880704"/>
        <c:scaling>
          <c:orientation val="minMax"/>
        </c:scaling>
        <c:axPos val="b"/>
        <c:numFmt formatCode="General" sourceLinked="1"/>
        <c:majorTickMark val="none"/>
        <c:tickLblPos val="nextTo"/>
        <c:spPr>
          <a:noFill/>
          <a:ln w="9525" cap="flat" cmpd="sng" algn="ctr">
            <a:solidFill>
              <a:schemeClr val="tx1">
                <a:lumMod val="15000"/>
                <a:lumOff val="85000"/>
              </a:schemeClr>
            </a:solidFill>
            <a:prstDash val="solid"/>
            <a:round/>
          </a:ln>
          <a:effectLst/>
        </c:spPr>
        <c:txPr>
          <a:bodyPr rot="-60000000" vert="horz"/>
          <a:lstStyle/>
          <a:p>
            <a:pPr>
              <a:defRPr/>
            </a:pPr>
            <a:endParaRPr lang="zh-CN"/>
          </a:p>
        </c:txPr>
        <c:crossAx val="119886976"/>
        <c:crosses val="autoZero"/>
        <c:auto val="1"/>
        <c:lblAlgn val="ctr"/>
        <c:lblOffset val="100"/>
      </c:catAx>
      <c:valAx>
        <c:axId val="119886976"/>
        <c:scaling>
          <c:orientation val="minMax"/>
        </c:scaling>
        <c:axPos val="l"/>
        <c:majorGridlines>
          <c:spPr>
            <a:ln w="9525" cap="flat" cmpd="sng" algn="ctr">
              <a:solidFill>
                <a:schemeClr val="tx1">
                  <a:lumMod val="15000"/>
                  <a:lumOff val="85000"/>
                </a:schemeClr>
              </a:solidFill>
              <a:prstDash val="solid"/>
              <a:round/>
            </a:ln>
            <a:effectLst/>
          </c:spPr>
        </c:majorGridlines>
        <c:numFmt formatCode="0.00_ " sourceLinked="1"/>
        <c:majorTickMark val="none"/>
        <c:tickLblPos val="nextTo"/>
        <c:spPr>
          <a:noFill/>
          <a:ln w="9525" cap="flat" cmpd="sng" algn="ctr">
            <a:noFill/>
            <a:prstDash val="solid"/>
            <a:round/>
          </a:ln>
          <a:effectLst/>
        </c:spPr>
        <c:txPr>
          <a:bodyPr rot="-60000000" vert="horz"/>
          <a:lstStyle/>
          <a:p>
            <a:pPr>
              <a:defRPr/>
            </a:pPr>
            <a:endParaRPr lang="zh-CN"/>
          </a:p>
        </c:txPr>
        <c:crossAx val="119880704"/>
        <c:crosses val="autoZero"/>
        <c:crossBetween val="between"/>
      </c:valAx>
      <c:spPr>
        <a:noFill/>
        <a:ln>
          <a:noFill/>
        </a:ln>
        <a:effectLst/>
      </c:spPr>
    </c:plotArea>
    <c:legend>
      <c:legendPos val="b"/>
      <c:layout/>
      <c:spPr>
        <a:noFill/>
        <a:ln>
          <a:noFill/>
        </a:ln>
        <a:effectLst/>
      </c:spPr>
      <c:txPr>
        <a:bodyPr rot="0" vert="horz"/>
        <a:lstStyle/>
        <a:p>
          <a:pPr>
            <a:defRPr/>
          </a:pPr>
          <a:endParaRPr lang="zh-CN"/>
        </a:p>
      </c:txPr>
    </c:legend>
    <c:plotVisOnly val="1"/>
    <c:dispBlanksAs val="gap"/>
  </c:chart>
  <c:spPr>
    <a:solidFill>
      <a:schemeClr val="bg1"/>
    </a:solidFill>
    <a:ln w="9525" cap="flat" cmpd="sng" algn="ctr">
      <a:solidFill>
        <a:schemeClr val="tx1">
          <a:lumMod val="15000"/>
          <a:lumOff val="85000"/>
        </a:schemeClr>
      </a:solidFill>
      <a:prstDash val="solid"/>
      <a:round/>
    </a:ln>
    <a:effectLst/>
  </c:spPr>
  <c:txPr>
    <a:bodyPr/>
    <a:lstStyle/>
    <a:p>
      <a:pPr>
        <a:defRPr lang="zh-CN" sz="1200"/>
      </a:pPr>
      <a:endParaRPr lang="zh-CN"/>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BAC743-6F56-4766-BD23-7949058D4A48}"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zh-CN" altLang="en-US"/>
        </a:p>
      </dgm:t>
    </dgm:pt>
    <dgm:pt modelId="{C1C24AB2-A0D8-461A-AC5D-3354DA1BFEDB}">
      <dgm:prSet phldrT="[文本]"/>
      <dgm:spPr/>
      <dgm:t>
        <a:bodyPr/>
        <a:lstStyle/>
        <a:p>
          <a:r>
            <a:rPr lang="zh-CN" altLang="en-US" dirty="0" smtClean="0"/>
            <a:t>一</a:t>
          </a:r>
        </a:p>
      </dgm:t>
    </dgm:pt>
    <dgm:pt modelId="{D4A66021-247F-4C1E-A196-969561C13B26}" type="parTrans" cxnId="{B59AC13C-8C67-44DD-BA7B-34A472658201}">
      <dgm:prSet/>
      <dgm:spPr/>
      <dgm:t>
        <a:bodyPr/>
        <a:lstStyle/>
        <a:p>
          <a:endParaRPr lang="zh-CN" altLang="en-US"/>
        </a:p>
      </dgm:t>
    </dgm:pt>
    <dgm:pt modelId="{B7F7ACB6-0805-417A-9A3D-AA72058F7324}" type="sibTrans" cxnId="{B59AC13C-8C67-44DD-BA7B-34A472658201}">
      <dgm:prSet/>
      <dgm:spPr/>
      <dgm:t>
        <a:bodyPr/>
        <a:lstStyle/>
        <a:p>
          <a:endParaRPr lang="zh-CN" altLang="en-US"/>
        </a:p>
      </dgm:t>
    </dgm:pt>
    <dgm:pt modelId="{4229C6F0-F8CD-4304-B004-7C806FB45736}">
      <dgm:prSet phldrT="[文本]"/>
      <dgm:spPr/>
      <dgm:t>
        <a:bodyPr/>
        <a:lstStyle/>
        <a:p>
          <a:r>
            <a:rPr lang="zh-CN" altLang="en-US" dirty="0" smtClean="0"/>
            <a:t>绪论</a:t>
          </a:r>
          <a:endParaRPr lang="zh-CN" altLang="en-US" dirty="0"/>
        </a:p>
      </dgm:t>
    </dgm:pt>
    <dgm:pt modelId="{19EE6103-6991-44B4-963D-9F7AD17E26DE}" type="parTrans" cxnId="{EC49EAA1-1829-494C-B33C-51217ABBFDEB}">
      <dgm:prSet/>
      <dgm:spPr/>
      <dgm:t>
        <a:bodyPr/>
        <a:lstStyle/>
        <a:p>
          <a:endParaRPr lang="zh-CN" altLang="en-US"/>
        </a:p>
      </dgm:t>
    </dgm:pt>
    <dgm:pt modelId="{2EDFA789-6296-4687-B0B7-5EF1D3EDC0EB}" type="sibTrans" cxnId="{EC49EAA1-1829-494C-B33C-51217ABBFDEB}">
      <dgm:prSet/>
      <dgm:spPr/>
      <dgm:t>
        <a:bodyPr/>
        <a:lstStyle/>
        <a:p>
          <a:endParaRPr lang="zh-CN" altLang="en-US"/>
        </a:p>
      </dgm:t>
    </dgm:pt>
    <dgm:pt modelId="{7C2008C3-C825-4624-AB97-DFF38D29359A}">
      <dgm:prSet phldrT="[文本]"/>
      <dgm:spPr/>
      <dgm:t>
        <a:bodyPr/>
        <a:lstStyle/>
        <a:p>
          <a:r>
            <a:rPr lang="zh-CN" altLang="en-US" dirty="0" smtClean="0"/>
            <a:t>二</a:t>
          </a:r>
          <a:endParaRPr lang="zh-CN" altLang="en-US" dirty="0"/>
        </a:p>
      </dgm:t>
    </dgm:pt>
    <dgm:pt modelId="{2FA5B2F9-7CED-47BA-97A5-0EA1E9B5F52E}" type="parTrans" cxnId="{7554AE33-4828-4EE9-9B04-4CD176395181}">
      <dgm:prSet/>
      <dgm:spPr/>
      <dgm:t>
        <a:bodyPr/>
        <a:lstStyle/>
        <a:p>
          <a:endParaRPr lang="zh-CN" altLang="en-US"/>
        </a:p>
      </dgm:t>
    </dgm:pt>
    <dgm:pt modelId="{D9BB4EC9-5BD2-4E98-8A5A-2B17A07FFF9E}" type="sibTrans" cxnId="{7554AE33-4828-4EE9-9B04-4CD176395181}">
      <dgm:prSet/>
      <dgm:spPr/>
      <dgm:t>
        <a:bodyPr/>
        <a:lstStyle/>
        <a:p>
          <a:endParaRPr lang="zh-CN" altLang="en-US"/>
        </a:p>
      </dgm:t>
    </dgm:pt>
    <dgm:pt modelId="{D31A2BDE-511B-45C8-8D94-481ED4D2463B}">
      <dgm:prSet phldrT="[文本]"/>
      <dgm:spPr/>
      <dgm:t>
        <a:bodyPr/>
        <a:lstStyle/>
        <a:p>
          <a:r>
            <a:rPr lang="zh-CN" altLang="en-US" dirty="0" smtClean="0"/>
            <a:t>假设提出</a:t>
          </a:r>
          <a:endParaRPr lang="zh-CN" altLang="en-US" dirty="0"/>
        </a:p>
      </dgm:t>
    </dgm:pt>
    <dgm:pt modelId="{2D3A8551-C367-4C91-9687-FD0841FC8CB3}" type="parTrans" cxnId="{820763FB-1B09-4164-826B-7367FF48B8CE}">
      <dgm:prSet/>
      <dgm:spPr/>
      <dgm:t>
        <a:bodyPr/>
        <a:lstStyle/>
        <a:p>
          <a:endParaRPr lang="zh-CN" altLang="en-US"/>
        </a:p>
      </dgm:t>
    </dgm:pt>
    <dgm:pt modelId="{3CC79C65-FF96-4257-B90D-A9F5719103B2}" type="sibTrans" cxnId="{820763FB-1B09-4164-826B-7367FF48B8CE}">
      <dgm:prSet/>
      <dgm:spPr/>
      <dgm:t>
        <a:bodyPr/>
        <a:lstStyle/>
        <a:p>
          <a:endParaRPr lang="zh-CN" altLang="en-US"/>
        </a:p>
      </dgm:t>
    </dgm:pt>
    <dgm:pt modelId="{15D4C0E1-CBAA-4C5C-A79A-49EF2628E3D0}">
      <dgm:prSet phldrT="[文本]"/>
      <dgm:spPr/>
      <dgm:t>
        <a:bodyPr/>
        <a:lstStyle/>
        <a:p>
          <a:r>
            <a:rPr lang="zh-CN" altLang="en-US" dirty="0" smtClean="0"/>
            <a:t>三</a:t>
          </a:r>
          <a:endParaRPr lang="zh-CN" altLang="en-US" dirty="0"/>
        </a:p>
      </dgm:t>
    </dgm:pt>
    <dgm:pt modelId="{4CA13EB1-A3B2-4EFF-8806-4C64C329F996}" type="parTrans" cxnId="{ED874F9B-86A8-4EF9-ABBF-9F96D47ACEBE}">
      <dgm:prSet/>
      <dgm:spPr/>
      <dgm:t>
        <a:bodyPr/>
        <a:lstStyle/>
        <a:p>
          <a:endParaRPr lang="zh-CN" altLang="en-US"/>
        </a:p>
      </dgm:t>
    </dgm:pt>
    <dgm:pt modelId="{AA9A3988-86C8-49B1-8D64-5558D7DCD8E6}" type="sibTrans" cxnId="{ED874F9B-86A8-4EF9-ABBF-9F96D47ACEBE}">
      <dgm:prSet/>
      <dgm:spPr/>
      <dgm:t>
        <a:bodyPr/>
        <a:lstStyle/>
        <a:p>
          <a:endParaRPr lang="zh-CN" altLang="en-US"/>
        </a:p>
      </dgm:t>
    </dgm:pt>
    <dgm:pt modelId="{91BF8F63-EC65-4EE9-AB26-FAD576C6833F}">
      <dgm:prSet phldrT="[文本]"/>
      <dgm:spPr/>
      <dgm:t>
        <a:bodyPr/>
        <a:lstStyle/>
        <a:p>
          <a:r>
            <a:rPr lang="zh-CN" altLang="en-US" dirty="0" smtClean="0"/>
            <a:t>样本及变量选择</a:t>
          </a:r>
          <a:endParaRPr lang="zh-CN" altLang="en-US" dirty="0"/>
        </a:p>
      </dgm:t>
    </dgm:pt>
    <dgm:pt modelId="{FE876664-31D1-4580-9ED3-C158E35FADBB}" type="parTrans" cxnId="{1EB27F9B-05D6-4A84-8443-824024C67455}">
      <dgm:prSet/>
      <dgm:spPr/>
      <dgm:t>
        <a:bodyPr/>
        <a:lstStyle/>
        <a:p>
          <a:endParaRPr lang="zh-CN" altLang="en-US"/>
        </a:p>
      </dgm:t>
    </dgm:pt>
    <dgm:pt modelId="{3043BD44-6977-4300-BC25-DEA2D781B771}" type="sibTrans" cxnId="{1EB27F9B-05D6-4A84-8443-824024C67455}">
      <dgm:prSet/>
      <dgm:spPr/>
      <dgm:t>
        <a:bodyPr/>
        <a:lstStyle/>
        <a:p>
          <a:endParaRPr lang="zh-CN" altLang="en-US"/>
        </a:p>
      </dgm:t>
    </dgm:pt>
    <dgm:pt modelId="{7AA3D49C-A08A-48E5-BB75-B002A6F7CC68}">
      <dgm:prSet/>
      <dgm:spPr/>
      <dgm:t>
        <a:bodyPr/>
        <a:lstStyle/>
        <a:p>
          <a:r>
            <a:rPr lang="zh-CN" altLang="en-US" dirty="0" smtClean="0"/>
            <a:t>四</a:t>
          </a:r>
          <a:endParaRPr lang="zh-CN" altLang="en-US" dirty="0"/>
        </a:p>
      </dgm:t>
    </dgm:pt>
    <dgm:pt modelId="{F5368D48-F985-4C54-A673-5B9B06F4624F}" type="parTrans" cxnId="{5E4986E1-5FB1-4029-899D-2BE162321613}">
      <dgm:prSet/>
      <dgm:spPr/>
    </dgm:pt>
    <dgm:pt modelId="{8BBFCCEC-BDCD-4A12-909C-35D214947BB5}" type="sibTrans" cxnId="{5E4986E1-5FB1-4029-899D-2BE162321613}">
      <dgm:prSet/>
      <dgm:spPr/>
    </dgm:pt>
    <dgm:pt modelId="{D068A4DF-C591-4732-9492-3C038AF93F77}">
      <dgm:prSet/>
      <dgm:spPr/>
      <dgm:t>
        <a:bodyPr/>
        <a:lstStyle/>
        <a:p>
          <a:r>
            <a:rPr lang="zh-CN" altLang="en-US" dirty="0" smtClean="0"/>
            <a:t>模型设计</a:t>
          </a:r>
          <a:endParaRPr lang="zh-CN" altLang="en-US" dirty="0"/>
        </a:p>
      </dgm:t>
    </dgm:pt>
    <dgm:pt modelId="{8ED98668-3E09-439D-981A-B733121E8BB6}" type="parTrans" cxnId="{2235AD5C-C5EA-459B-B81E-5B8188A70F6A}">
      <dgm:prSet/>
      <dgm:spPr/>
    </dgm:pt>
    <dgm:pt modelId="{4616FB7A-45EA-46A1-8B28-5A734EB47A93}" type="sibTrans" cxnId="{2235AD5C-C5EA-459B-B81E-5B8188A70F6A}">
      <dgm:prSet/>
      <dgm:spPr/>
    </dgm:pt>
    <dgm:pt modelId="{0F3E789B-BD22-4CC6-9856-C4A97C5D7D02}">
      <dgm:prSet/>
      <dgm:spPr/>
      <dgm:t>
        <a:bodyPr/>
        <a:lstStyle/>
        <a:p>
          <a:r>
            <a:rPr lang="zh-CN" altLang="en-US" dirty="0" smtClean="0"/>
            <a:t>五</a:t>
          </a:r>
          <a:endParaRPr lang="zh-CN" altLang="en-US" dirty="0"/>
        </a:p>
      </dgm:t>
    </dgm:pt>
    <dgm:pt modelId="{3CC0E6DE-A306-407E-AF20-31F0437915A2}" type="parTrans" cxnId="{6C936725-B661-4422-9790-2DC05E567FE7}">
      <dgm:prSet/>
      <dgm:spPr/>
    </dgm:pt>
    <dgm:pt modelId="{84602380-3D92-460B-8077-1676144C85E9}" type="sibTrans" cxnId="{6C936725-B661-4422-9790-2DC05E567FE7}">
      <dgm:prSet/>
      <dgm:spPr/>
    </dgm:pt>
    <dgm:pt modelId="{0113CAC4-FBD6-4A12-BE01-69B9545B8B72}">
      <dgm:prSet/>
      <dgm:spPr/>
      <dgm:t>
        <a:bodyPr/>
        <a:lstStyle/>
        <a:p>
          <a:r>
            <a:rPr lang="zh-CN" altLang="en-US" dirty="0" smtClean="0"/>
            <a:t>研究结论及不足</a:t>
          </a:r>
          <a:endParaRPr lang="zh-CN" altLang="en-US" dirty="0"/>
        </a:p>
      </dgm:t>
    </dgm:pt>
    <dgm:pt modelId="{22BACE5B-C23C-486A-98F6-AC9FB81D5748}" type="parTrans" cxnId="{616F6929-9570-4EC3-8466-F53ED302EF8C}">
      <dgm:prSet/>
      <dgm:spPr/>
    </dgm:pt>
    <dgm:pt modelId="{B8823642-A8EA-4618-8538-3D33770F8D47}" type="sibTrans" cxnId="{616F6929-9570-4EC3-8466-F53ED302EF8C}">
      <dgm:prSet/>
      <dgm:spPr/>
    </dgm:pt>
    <dgm:pt modelId="{65C4BF75-2EFE-4711-AD68-C52549B429AD}" type="pres">
      <dgm:prSet presAssocID="{27BAC743-6F56-4766-BD23-7949058D4A48}" presName="linearFlow" presStyleCnt="0">
        <dgm:presLayoutVars>
          <dgm:dir/>
          <dgm:animLvl val="lvl"/>
          <dgm:resizeHandles val="exact"/>
        </dgm:presLayoutVars>
      </dgm:prSet>
      <dgm:spPr/>
    </dgm:pt>
    <dgm:pt modelId="{7BFAD962-FECD-4077-9879-E2049C93D43B}" type="pres">
      <dgm:prSet presAssocID="{C1C24AB2-A0D8-461A-AC5D-3354DA1BFEDB}" presName="composite" presStyleCnt="0"/>
      <dgm:spPr/>
    </dgm:pt>
    <dgm:pt modelId="{602CCB6A-ED50-4708-A0CF-3CB426FE3657}" type="pres">
      <dgm:prSet presAssocID="{C1C24AB2-A0D8-461A-AC5D-3354DA1BFEDB}" presName="parentText" presStyleLbl="alignNode1" presStyleIdx="0" presStyleCnt="5">
        <dgm:presLayoutVars>
          <dgm:chMax val="1"/>
          <dgm:bulletEnabled val="1"/>
        </dgm:presLayoutVars>
      </dgm:prSet>
      <dgm:spPr/>
      <dgm:t>
        <a:bodyPr/>
        <a:lstStyle/>
        <a:p>
          <a:endParaRPr lang="zh-CN" altLang="en-US"/>
        </a:p>
      </dgm:t>
    </dgm:pt>
    <dgm:pt modelId="{A57C643C-61B1-45C2-8979-EF213E5AB48F}" type="pres">
      <dgm:prSet presAssocID="{C1C24AB2-A0D8-461A-AC5D-3354DA1BFEDB}" presName="descendantText" presStyleLbl="alignAcc1" presStyleIdx="0" presStyleCnt="5">
        <dgm:presLayoutVars>
          <dgm:bulletEnabled val="1"/>
        </dgm:presLayoutVars>
      </dgm:prSet>
      <dgm:spPr/>
      <dgm:t>
        <a:bodyPr/>
        <a:lstStyle/>
        <a:p>
          <a:endParaRPr lang="zh-CN" altLang="en-US"/>
        </a:p>
      </dgm:t>
    </dgm:pt>
    <dgm:pt modelId="{E9AC2AE9-13FE-4160-AD3B-B44DFC00F3AD}" type="pres">
      <dgm:prSet presAssocID="{B7F7ACB6-0805-417A-9A3D-AA72058F7324}" presName="sp" presStyleCnt="0"/>
      <dgm:spPr/>
    </dgm:pt>
    <dgm:pt modelId="{F5A0F408-BE54-437B-9B2A-D98A44F4AFBA}" type="pres">
      <dgm:prSet presAssocID="{7C2008C3-C825-4624-AB97-DFF38D29359A}" presName="composite" presStyleCnt="0"/>
      <dgm:spPr/>
    </dgm:pt>
    <dgm:pt modelId="{FCE2A97F-D2A5-4247-BCB3-8C3E7A390AFD}" type="pres">
      <dgm:prSet presAssocID="{7C2008C3-C825-4624-AB97-DFF38D29359A}" presName="parentText" presStyleLbl="alignNode1" presStyleIdx="1" presStyleCnt="5">
        <dgm:presLayoutVars>
          <dgm:chMax val="1"/>
          <dgm:bulletEnabled val="1"/>
        </dgm:presLayoutVars>
      </dgm:prSet>
      <dgm:spPr/>
      <dgm:t>
        <a:bodyPr/>
        <a:lstStyle/>
        <a:p>
          <a:endParaRPr lang="zh-CN" altLang="en-US"/>
        </a:p>
      </dgm:t>
    </dgm:pt>
    <dgm:pt modelId="{D529D00B-C380-4A57-A9B8-D81ED17DEFDF}" type="pres">
      <dgm:prSet presAssocID="{7C2008C3-C825-4624-AB97-DFF38D29359A}" presName="descendantText" presStyleLbl="alignAcc1" presStyleIdx="1" presStyleCnt="5">
        <dgm:presLayoutVars>
          <dgm:bulletEnabled val="1"/>
        </dgm:presLayoutVars>
      </dgm:prSet>
      <dgm:spPr/>
      <dgm:t>
        <a:bodyPr/>
        <a:lstStyle/>
        <a:p>
          <a:endParaRPr lang="zh-CN" altLang="en-US"/>
        </a:p>
      </dgm:t>
    </dgm:pt>
    <dgm:pt modelId="{5AC725C0-E61C-4A60-832C-13D0AB6E096C}" type="pres">
      <dgm:prSet presAssocID="{D9BB4EC9-5BD2-4E98-8A5A-2B17A07FFF9E}" presName="sp" presStyleCnt="0"/>
      <dgm:spPr/>
    </dgm:pt>
    <dgm:pt modelId="{DB3EF956-91C1-43A3-9381-3EB7898A7021}" type="pres">
      <dgm:prSet presAssocID="{15D4C0E1-CBAA-4C5C-A79A-49EF2628E3D0}" presName="composite" presStyleCnt="0"/>
      <dgm:spPr/>
    </dgm:pt>
    <dgm:pt modelId="{C04079D5-92A2-4B6C-ACE2-EAD62C036B94}" type="pres">
      <dgm:prSet presAssocID="{15D4C0E1-CBAA-4C5C-A79A-49EF2628E3D0}" presName="parentText" presStyleLbl="alignNode1" presStyleIdx="2" presStyleCnt="5">
        <dgm:presLayoutVars>
          <dgm:chMax val="1"/>
          <dgm:bulletEnabled val="1"/>
        </dgm:presLayoutVars>
      </dgm:prSet>
      <dgm:spPr/>
    </dgm:pt>
    <dgm:pt modelId="{269C7819-5F71-47BD-B053-CD5BAE923535}" type="pres">
      <dgm:prSet presAssocID="{15D4C0E1-CBAA-4C5C-A79A-49EF2628E3D0}" presName="descendantText" presStyleLbl="alignAcc1" presStyleIdx="2" presStyleCnt="5">
        <dgm:presLayoutVars>
          <dgm:bulletEnabled val="1"/>
        </dgm:presLayoutVars>
      </dgm:prSet>
      <dgm:spPr/>
      <dgm:t>
        <a:bodyPr/>
        <a:lstStyle/>
        <a:p>
          <a:endParaRPr lang="zh-CN" altLang="en-US"/>
        </a:p>
      </dgm:t>
    </dgm:pt>
    <dgm:pt modelId="{D1335126-8F4D-44E2-BCFE-30D389560C61}" type="pres">
      <dgm:prSet presAssocID="{AA9A3988-86C8-49B1-8D64-5558D7DCD8E6}" presName="sp" presStyleCnt="0"/>
      <dgm:spPr/>
    </dgm:pt>
    <dgm:pt modelId="{00E18022-A3EC-4A35-BB24-5672BAF4F4F0}" type="pres">
      <dgm:prSet presAssocID="{7AA3D49C-A08A-48E5-BB75-B002A6F7CC68}" presName="composite" presStyleCnt="0"/>
      <dgm:spPr/>
    </dgm:pt>
    <dgm:pt modelId="{2F219F1A-C0EB-46AB-B884-7EA4723E1801}" type="pres">
      <dgm:prSet presAssocID="{7AA3D49C-A08A-48E5-BB75-B002A6F7CC68}" presName="parentText" presStyleLbl="alignNode1" presStyleIdx="3" presStyleCnt="5">
        <dgm:presLayoutVars>
          <dgm:chMax val="1"/>
          <dgm:bulletEnabled val="1"/>
        </dgm:presLayoutVars>
      </dgm:prSet>
      <dgm:spPr/>
    </dgm:pt>
    <dgm:pt modelId="{A1408598-AA42-4B72-9A01-07EA03B4597B}" type="pres">
      <dgm:prSet presAssocID="{7AA3D49C-A08A-48E5-BB75-B002A6F7CC68}" presName="descendantText" presStyleLbl="alignAcc1" presStyleIdx="3" presStyleCnt="5" custLinFactNeighborY="14192">
        <dgm:presLayoutVars>
          <dgm:bulletEnabled val="1"/>
        </dgm:presLayoutVars>
      </dgm:prSet>
      <dgm:spPr/>
    </dgm:pt>
    <dgm:pt modelId="{30A0DCCB-574B-4F0E-965E-5A5672EEFA1B}" type="pres">
      <dgm:prSet presAssocID="{8BBFCCEC-BDCD-4A12-909C-35D214947BB5}" presName="sp" presStyleCnt="0"/>
      <dgm:spPr/>
    </dgm:pt>
    <dgm:pt modelId="{7C95DFB6-DDA5-424E-A3AA-A67E4B285DBB}" type="pres">
      <dgm:prSet presAssocID="{0F3E789B-BD22-4CC6-9856-C4A97C5D7D02}" presName="composite" presStyleCnt="0"/>
      <dgm:spPr/>
    </dgm:pt>
    <dgm:pt modelId="{5C9E50F8-F2A1-4B74-A61C-4FE942E98AEB}" type="pres">
      <dgm:prSet presAssocID="{0F3E789B-BD22-4CC6-9856-C4A97C5D7D02}" presName="parentText" presStyleLbl="alignNode1" presStyleIdx="4" presStyleCnt="5">
        <dgm:presLayoutVars>
          <dgm:chMax val="1"/>
          <dgm:bulletEnabled val="1"/>
        </dgm:presLayoutVars>
      </dgm:prSet>
      <dgm:spPr/>
    </dgm:pt>
    <dgm:pt modelId="{F7075084-69EA-425E-AFF2-5E01F4293773}" type="pres">
      <dgm:prSet presAssocID="{0F3E789B-BD22-4CC6-9856-C4A97C5D7D02}" presName="descendantText" presStyleLbl="alignAcc1" presStyleIdx="4" presStyleCnt="5">
        <dgm:presLayoutVars>
          <dgm:bulletEnabled val="1"/>
        </dgm:presLayoutVars>
      </dgm:prSet>
      <dgm:spPr/>
    </dgm:pt>
  </dgm:ptLst>
  <dgm:cxnLst>
    <dgm:cxn modelId="{2235AD5C-C5EA-459B-B81E-5B8188A70F6A}" srcId="{7AA3D49C-A08A-48E5-BB75-B002A6F7CC68}" destId="{D068A4DF-C591-4732-9492-3C038AF93F77}" srcOrd="0" destOrd="0" parTransId="{8ED98668-3E09-439D-981A-B733121E8BB6}" sibTransId="{4616FB7A-45EA-46A1-8B28-5A734EB47A93}"/>
    <dgm:cxn modelId="{757793E3-3233-4EB1-B7FA-E756AE3B32BD}" type="presOf" srcId="{15D4C0E1-CBAA-4C5C-A79A-49EF2628E3D0}" destId="{C04079D5-92A2-4B6C-ACE2-EAD62C036B94}" srcOrd="0" destOrd="0" presId="urn:microsoft.com/office/officeart/2005/8/layout/chevron2"/>
    <dgm:cxn modelId="{B59AC13C-8C67-44DD-BA7B-34A472658201}" srcId="{27BAC743-6F56-4766-BD23-7949058D4A48}" destId="{C1C24AB2-A0D8-461A-AC5D-3354DA1BFEDB}" srcOrd="0" destOrd="0" parTransId="{D4A66021-247F-4C1E-A196-969561C13B26}" sibTransId="{B7F7ACB6-0805-417A-9A3D-AA72058F7324}"/>
    <dgm:cxn modelId="{55480F9F-A1C2-4845-B5F8-BA84D72EADC1}" type="presOf" srcId="{7AA3D49C-A08A-48E5-BB75-B002A6F7CC68}" destId="{2F219F1A-C0EB-46AB-B884-7EA4723E1801}" srcOrd="0" destOrd="0" presId="urn:microsoft.com/office/officeart/2005/8/layout/chevron2"/>
    <dgm:cxn modelId="{ED874F9B-86A8-4EF9-ABBF-9F96D47ACEBE}" srcId="{27BAC743-6F56-4766-BD23-7949058D4A48}" destId="{15D4C0E1-CBAA-4C5C-A79A-49EF2628E3D0}" srcOrd="2" destOrd="0" parTransId="{4CA13EB1-A3B2-4EFF-8806-4C64C329F996}" sibTransId="{AA9A3988-86C8-49B1-8D64-5558D7DCD8E6}"/>
    <dgm:cxn modelId="{D4BD19E2-D5D3-47C8-9DAC-3F67C6B2B00D}" type="presOf" srcId="{27BAC743-6F56-4766-BD23-7949058D4A48}" destId="{65C4BF75-2EFE-4711-AD68-C52549B429AD}" srcOrd="0" destOrd="0" presId="urn:microsoft.com/office/officeart/2005/8/layout/chevron2"/>
    <dgm:cxn modelId="{54466D9C-8923-4AF1-9AEE-70CFF41C7C47}" type="presOf" srcId="{7C2008C3-C825-4624-AB97-DFF38D29359A}" destId="{FCE2A97F-D2A5-4247-BCB3-8C3E7A390AFD}" srcOrd="0" destOrd="0" presId="urn:microsoft.com/office/officeart/2005/8/layout/chevron2"/>
    <dgm:cxn modelId="{616F6929-9570-4EC3-8466-F53ED302EF8C}" srcId="{0F3E789B-BD22-4CC6-9856-C4A97C5D7D02}" destId="{0113CAC4-FBD6-4A12-BE01-69B9545B8B72}" srcOrd="0" destOrd="0" parTransId="{22BACE5B-C23C-486A-98F6-AC9FB81D5748}" sibTransId="{B8823642-A8EA-4618-8538-3D33770F8D47}"/>
    <dgm:cxn modelId="{1EB27F9B-05D6-4A84-8443-824024C67455}" srcId="{15D4C0E1-CBAA-4C5C-A79A-49EF2628E3D0}" destId="{91BF8F63-EC65-4EE9-AB26-FAD576C6833F}" srcOrd="0" destOrd="0" parTransId="{FE876664-31D1-4580-9ED3-C158E35FADBB}" sibTransId="{3043BD44-6977-4300-BC25-DEA2D781B771}"/>
    <dgm:cxn modelId="{FCB8FAAE-4CC6-4121-BAF0-3448C111631F}" type="presOf" srcId="{D31A2BDE-511B-45C8-8D94-481ED4D2463B}" destId="{D529D00B-C380-4A57-A9B8-D81ED17DEFDF}" srcOrd="0" destOrd="0" presId="urn:microsoft.com/office/officeart/2005/8/layout/chevron2"/>
    <dgm:cxn modelId="{5E4986E1-5FB1-4029-899D-2BE162321613}" srcId="{27BAC743-6F56-4766-BD23-7949058D4A48}" destId="{7AA3D49C-A08A-48E5-BB75-B002A6F7CC68}" srcOrd="3" destOrd="0" parTransId="{F5368D48-F985-4C54-A673-5B9B06F4624F}" sibTransId="{8BBFCCEC-BDCD-4A12-909C-35D214947BB5}"/>
    <dgm:cxn modelId="{C4055F8D-FBD3-40A9-B5AB-3E6D1215CB20}" type="presOf" srcId="{4229C6F0-F8CD-4304-B004-7C806FB45736}" destId="{A57C643C-61B1-45C2-8979-EF213E5AB48F}" srcOrd="0" destOrd="0" presId="urn:microsoft.com/office/officeart/2005/8/layout/chevron2"/>
    <dgm:cxn modelId="{6C936725-B661-4422-9790-2DC05E567FE7}" srcId="{27BAC743-6F56-4766-BD23-7949058D4A48}" destId="{0F3E789B-BD22-4CC6-9856-C4A97C5D7D02}" srcOrd="4" destOrd="0" parTransId="{3CC0E6DE-A306-407E-AF20-31F0437915A2}" sibTransId="{84602380-3D92-460B-8077-1676144C85E9}"/>
    <dgm:cxn modelId="{4C3DED6A-CAEB-4CD0-A170-07BDFFA6A0BC}" type="presOf" srcId="{91BF8F63-EC65-4EE9-AB26-FAD576C6833F}" destId="{269C7819-5F71-47BD-B053-CD5BAE923535}" srcOrd="0" destOrd="0" presId="urn:microsoft.com/office/officeart/2005/8/layout/chevron2"/>
    <dgm:cxn modelId="{820763FB-1B09-4164-826B-7367FF48B8CE}" srcId="{7C2008C3-C825-4624-AB97-DFF38D29359A}" destId="{D31A2BDE-511B-45C8-8D94-481ED4D2463B}" srcOrd="0" destOrd="0" parTransId="{2D3A8551-C367-4C91-9687-FD0841FC8CB3}" sibTransId="{3CC79C65-FF96-4257-B90D-A9F5719103B2}"/>
    <dgm:cxn modelId="{B85EA5CA-6D94-468D-805A-9F5C1F2934D6}" type="presOf" srcId="{0F3E789B-BD22-4CC6-9856-C4A97C5D7D02}" destId="{5C9E50F8-F2A1-4B74-A61C-4FE942E98AEB}" srcOrd="0" destOrd="0" presId="urn:microsoft.com/office/officeart/2005/8/layout/chevron2"/>
    <dgm:cxn modelId="{5098DBD0-0BC2-4B8C-AE31-D02FB7761851}" type="presOf" srcId="{C1C24AB2-A0D8-461A-AC5D-3354DA1BFEDB}" destId="{602CCB6A-ED50-4708-A0CF-3CB426FE3657}" srcOrd="0" destOrd="0" presId="urn:microsoft.com/office/officeart/2005/8/layout/chevron2"/>
    <dgm:cxn modelId="{56684374-AF55-422D-A23C-0FEF9CC633AD}" type="presOf" srcId="{0113CAC4-FBD6-4A12-BE01-69B9545B8B72}" destId="{F7075084-69EA-425E-AFF2-5E01F4293773}" srcOrd="0" destOrd="0" presId="urn:microsoft.com/office/officeart/2005/8/layout/chevron2"/>
    <dgm:cxn modelId="{CE341E56-AE3C-485D-9D88-E331C9F54EB4}" type="presOf" srcId="{D068A4DF-C591-4732-9492-3C038AF93F77}" destId="{A1408598-AA42-4B72-9A01-07EA03B4597B}" srcOrd="0" destOrd="0" presId="urn:microsoft.com/office/officeart/2005/8/layout/chevron2"/>
    <dgm:cxn modelId="{7554AE33-4828-4EE9-9B04-4CD176395181}" srcId="{27BAC743-6F56-4766-BD23-7949058D4A48}" destId="{7C2008C3-C825-4624-AB97-DFF38D29359A}" srcOrd="1" destOrd="0" parTransId="{2FA5B2F9-7CED-47BA-97A5-0EA1E9B5F52E}" sibTransId="{D9BB4EC9-5BD2-4E98-8A5A-2B17A07FFF9E}"/>
    <dgm:cxn modelId="{EC49EAA1-1829-494C-B33C-51217ABBFDEB}" srcId="{C1C24AB2-A0D8-461A-AC5D-3354DA1BFEDB}" destId="{4229C6F0-F8CD-4304-B004-7C806FB45736}" srcOrd="0" destOrd="0" parTransId="{19EE6103-6991-44B4-963D-9F7AD17E26DE}" sibTransId="{2EDFA789-6296-4687-B0B7-5EF1D3EDC0EB}"/>
    <dgm:cxn modelId="{D25A1F42-A413-4A75-B915-BA1736EEB266}" type="presParOf" srcId="{65C4BF75-2EFE-4711-AD68-C52549B429AD}" destId="{7BFAD962-FECD-4077-9879-E2049C93D43B}" srcOrd="0" destOrd="0" presId="urn:microsoft.com/office/officeart/2005/8/layout/chevron2"/>
    <dgm:cxn modelId="{1DC7F66F-F000-40DD-8699-1F91F901976F}" type="presParOf" srcId="{7BFAD962-FECD-4077-9879-E2049C93D43B}" destId="{602CCB6A-ED50-4708-A0CF-3CB426FE3657}" srcOrd="0" destOrd="0" presId="urn:microsoft.com/office/officeart/2005/8/layout/chevron2"/>
    <dgm:cxn modelId="{B7445D03-E2C2-457B-8C6B-1EB6793CF017}" type="presParOf" srcId="{7BFAD962-FECD-4077-9879-E2049C93D43B}" destId="{A57C643C-61B1-45C2-8979-EF213E5AB48F}" srcOrd="1" destOrd="0" presId="urn:microsoft.com/office/officeart/2005/8/layout/chevron2"/>
    <dgm:cxn modelId="{034DFDF5-D6BC-4E0D-8877-7AE229909787}" type="presParOf" srcId="{65C4BF75-2EFE-4711-AD68-C52549B429AD}" destId="{E9AC2AE9-13FE-4160-AD3B-B44DFC00F3AD}" srcOrd="1" destOrd="0" presId="urn:microsoft.com/office/officeart/2005/8/layout/chevron2"/>
    <dgm:cxn modelId="{97BDE56F-7F69-441D-A625-8B20506FD747}" type="presParOf" srcId="{65C4BF75-2EFE-4711-AD68-C52549B429AD}" destId="{F5A0F408-BE54-437B-9B2A-D98A44F4AFBA}" srcOrd="2" destOrd="0" presId="urn:microsoft.com/office/officeart/2005/8/layout/chevron2"/>
    <dgm:cxn modelId="{03721396-47D1-418B-97CA-69D9BBA22582}" type="presParOf" srcId="{F5A0F408-BE54-437B-9B2A-D98A44F4AFBA}" destId="{FCE2A97F-D2A5-4247-BCB3-8C3E7A390AFD}" srcOrd="0" destOrd="0" presId="urn:microsoft.com/office/officeart/2005/8/layout/chevron2"/>
    <dgm:cxn modelId="{35D385F9-D128-47FB-A7F3-C2EE8ECCB15F}" type="presParOf" srcId="{F5A0F408-BE54-437B-9B2A-D98A44F4AFBA}" destId="{D529D00B-C380-4A57-A9B8-D81ED17DEFDF}" srcOrd="1" destOrd="0" presId="urn:microsoft.com/office/officeart/2005/8/layout/chevron2"/>
    <dgm:cxn modelId="{972C7B44-946B-488C-B676-8DE9CC9CC8EB}" type="presParOf" srcId="{65C4BF75-2EFE-4711-AD68-C52549B429AD}" destId="{5AC725C0-E61C-4A60-832C-13D0AB6E096C}" srcOrd="3" destOrd="0" presId="urn:microsoft.com/office/officeart/2005/8/layout/chevron2"/>
    <dgm:cxn modelId="{3EE21412-B6C6-4E55-B0E1-6A787FE20934}" type="presParOf" srcId="{65C4BF75-2EFE-4711-AD68-C52549B429AD}" destId="{DB3EF956-91C1-43A3-9381-3EB7898A7021}" srcOrd="4" destOrd="0" presId="urn:microsoft.com/office/officeart/2005/8/layout/chevron2"/>
    <dgm:cxn modelId="{39761DE6-27A0-46F2-A68B-CBFC7438189A}" type="presParOf" srcId="{DB3EF956-91C1-43A3-9381-3EB7898A7021}" destId="{C04079D5-92A2-4B6C-ACE2-EAD62C036B94}" srcOrd="0" destOrd="0" presId="urn:microsoft.com/office/officeart/2005/8/layout/chevron2"/>
    <dgm:cxn modelId="{664436EE-F4D4-4889-934E-DEE1424B72F7}" type="presParOf" srcId="{DB3EF956-91C1-43A3-9381-3EB7898A7021}" destId="{269C7819-5F71-47BD-B053-CD5BAE923535}" srcOrd="1" destOrd="0" presId="urn:microsoft.com/office/officeart/2005/8/layout/chevron2"/>
    <dgm:cxn modelId="{75B62281-96B1-4AC6-B6D6-23B38B633238}" type="presParOf" srcId="{65C4BF75-2EFE-4711-AD68-C52549B429AD}" destId="{D1335126-8F4D-44E2-BCFE-30D389560C61}" srcOrd="5" destOrd="0" presId="urn:microsoft.com/office/officeart/2005/8/layout/chevron2"/>
    <dgm:cxn modelId="{9F47206C-ACF2-4034-9513-34598FF3CACD}" type="presParOf" srcId="{65C4BF75-2EFE-4711-AD68-C52549B429AD}" destId="{00E18022-A3EC-4A35-BB24-5672BAF4F4F0}" srcOrd="6" destOrd="0" presId="urn:microsoft.com/office/officeart/2005/8/layout/chevron2"/>
    <dgm:cxn modelId="{29714348-6EB3-49D7-85DC-7F74C1AA2CA6}" type="presParOf" srcId="{00E18022-A3EC-4A35-BB24-5672BAF4F4F0}" destId="{2F219F1A-C0EB-46AB-B884-7EA4723E1801}" srcOrd="0" destOrd="0" presId="urn:microsoft.com/office/officeart/2005/8/layout/chevron2"/>
    <dgm:cxn modelId="{F6A25E1D-89AD-4789-A538-49EB91448F37}" type="presParOf" srcId="{00E18022-A3EC-4A35-BB24-5672BAF4F4F0}" destId="{A1408598-AA42-4B72-9A01-07EA03B4597B}" srcOrd="1" destOrd="0" presId="urn:microsoft.com/office/officeart/2005/8/layout/chevron2"/>
    <dgm:cxn modelId="{9825980B-CB79-46FB-BF1E-C817E4218684}" type="presParOf" srcId="{65C4BF75-2EFE-4711-AD68-C52549B429AD}" destId="{30A0DCCB-574B-4F0E-965E-5A5672EEFA1B}" srcOrd="7" destOrd="0" presId="urn:microsoft.com/office/officeart/2005/8/layout/chevron2"/>
    <dgm:cxn modelId="{9EDB90B8-A35A-4F2A-B86C-E1C1241DB6AF}" type="presParOf" srcId="{65C4BF75-2EFE-4711-AD68-C52549B429AD}" destId="{7C95DFB6-DDA5-424E-A3AA-A67E4B285DBB}" srcOrd="8" destOrd="0" presId="urn:microsoft.com/office/officeart/2005/8/layout/chevron2"/>
    <dgm:cxn modelId="{40505B65-0C0F-4EE6-9E5D-BD16700D01E4}" type="presParOf" srcId="{7C95DFB6-DDA5-424E-A3AA-A67E4B285DBB}" destId="{5C9E50F8-F2A1-4B74-A61C-4FE942E98AEB}" srcOrd="0" destOrd="0" presId="urn:microsoft.com/office/officeart/2005/8/layout/chevron2"/>
    <dgm:cxn modelId="{30B6EFF2-90DA-4312-B214-D7C2746DCA68}" type="presParOf" srcId="{7C95DFB6-DDA5-424E-A3AA-A67E4B285DBB}" destId="{F7075084-69EA-425E-AFF2-5E01F4293773}"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2CCB6A-ED50-4708-A0CF-3CB426FE3657}">
      <dsp:nvSpPr>
        <dsp:cNvPr id="0" name=""/>
        <dsp:cNvSpPr/>
      </dsp:nvSpPr>
      <dsp:spPr>
        <a:xfrm rot="5400000">
          <a:off x="-136177" y="137878"/>
          <a:ext cx="907851" cy="635496"/>
        </a:xfrm>
        <a:prstGeom prst="chevron">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一</a:t>
          </a:r>
        </a:p>
      </dsp:txBody>
      <dsp:txXfrm rot="5400000">
        <a:off x="-136177" y="137878"/>
        <a:ext cx="907851" cy="635496"/>
      </dsp:txXfrm>
    </dsp:sp>
    <dsp:sp modelId="{A57C643C-61B1-45C2-8979-EF213E5AB48F}">
      <dsp:nvSpPr>
        <dsp:cNvPr id="0" name=""/>
        <dsp:cNvSpPr/>
      </dsp:nvSpPr>
      <dsp:spPr>
        <a:xfrm rot="5400000">
          <a:off x="3070696" y="-2433499"/>
          <a:ext cx="590103" cy="5460503"/>
        </a:xfrm>
        <a:prstGeom prst="round2Same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绪论</a:t>
          </a:r>
          <a:endParaRPr lang="zh-CN" altLang="en-US" sz="2900" kern="1200" dirty="0"/>
        </a:p>
      </dsp:txBody>
      <dsp:txXfrm rot="5400000">
        <a:off x="3070696" y="-2433499"/>
        <a:ext cx="590103" cy="5460503"/>
      </dsp:txXfrm>
    </dsp:sp>
    <dsp:sp modelId="{FCE2A97F-D2A5-4247-BCB3-8C3E7A390AFD}">
      <dsp:nvSpPr>
        <dsp:cNvPr id="0" name=""/>
        <dsp:cNvSpPr/>
      </dsp:nvSpPr>
      <dsp:spPr>
        <a:xfrm rot="5400000">
          <a:off x="-136177" y="926065"/>
          <a:ext cx="907851" cy="635496"/>
        </a:xfrm>
        <a:prstGeom prst="chevron">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二</a:t>
          </a:r>
          <a:endParaRPr lang="zh-CN" altLang="en-US" sz="1500" kern="1200" dirty="0"/>
        </a:p>
      </dsp:txBody>
      <dsp:txXfrm rot="5400000">
        <a:off x="-136177" y="926065"/>
        <a:ext cx="907851" cy="635496"/>
      </dsp:txXfrm>
    </dsp:sp>
    <dsp:sp modelId="{D529D00B-C380-4A57-A9B8-D81ED17DEFDF}">
      <dsp:nvSpPr>
        <dsp:cNvPr id="0" name=""/>
        <dsp:cNvSpPr/>
      </dsp:nvSpPr>
      <dsp:spPr>
        <a:xfrm rot="5400000">
          <a:off x="3070696" y="-1645312"/>
          <a:ext cx="590103" cy="5460503"/>
        </a:xfrm>
        <a:prstGeom prst="round2Same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假设提出</a:t>
          </a:r>
          <a:endParaRPr lang="zh-CN" altLang="en-US" sz="2900" kern="1200" dirty="0"/>
        </a:p>
      </dsp:txBody>
      <dsp:txXfrm rot="5400000">
        <a:off x="3070696" y="-1645312"/>
        <a:ext cx="590103" cy="5460503"/>
      </dsp:txXfrm>
    </dsp:sp>
    <dsp:sp modelId="{C04079D5-92A2-4B6C-ACE2-EAD62C036B94}">
      <dsp:nvSpPr>
        <dsp:cNvPr id="0" name=""/>
        <dsp:cNvSpPr/>
      </dsp:nvSpPr>
      <dsp:spPr>
        <a:xfrm rot="5400000">
          <a:off x="-136177" y="1714251"/>
          <a:ext cx="907851" cy="635496"/>
        </a:xfrm>
        <a:prstGeom prst="chevron">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三</a:t>
          </a:r>
          <a:endParaRPr lang="zh-CN" altLang="en-US" sz="1500" kern="1200" dirty="0"/>
        </a:p>
      </dsp:txBody>
      <dsp:txXfrm rot="5400000">
        <a:off x="-136177" y="1714251"/>
        <a:ext cx="907851" cy="635496"/>
      </dsp:txXfrm>
    </dsp:sp>
    <dsp:sp modelId="{269C7819-5F71-47BD-B053-CD5BAE923535}">
      <dsp:nvSpPr>
        <dsp:cNvPr id="0" name=""/>
        <dsp:cNvSpPr/>
      </dsp:nvSpPr>
      <dsp:spPr>
        <a:xfrm rot="5400000">
          <a:off x="3070696" y="-857125"/>
          <a:ext cx="590103" cy="5460503"/>
        </a:xfrm>
        <a:prstGeom prst="round2Same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样本及变量选择</a:t>
          </a:r>
          <a:endParaRPr lang="zh-CN" altLang="en-US" sz="2900" kern="1200" dirty="0"/>
        </a:p>
      </dsp:txBody>
      <dsp:txXfrm rot="5400000">
        <a:off x="3070696" y="-857125"/>
        <a:ext cx="590103" cy="5460503"/>
      </dsp:txXfrm>
    </dsp:sp>
    <dsp:sp modelId="{2F219F1A-C0EB-46AB-B884-7EA4723E1801}">
      <dsp:nvSpPr>
        <dsp:cNvPr id="0" name=""/>
        <dsp:cNvSpPr/>
      </dsp:nvSpPr>
      <dsp:spPr>
        <a:xfrm rot="5400000">
          <a:off x="-136177" y="2502438"/>
          <a:ext cx="907851" cy="635496"/>
        </a:xfrm>
        <a:prstGeom prst="chevron">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四</a:t>
          </a:r>
          <a:endParaRPr lang="zh-CN" altLang="en-US" sz="1500" kern="1200" dirty="0"/>
        </a:p>
      </dsp:txBody>
      <dsp:txXfrm rot="5400000">
        <a:off x="-136177" y="2502438"/>
        <a:ext cx="907851" cy="635496"/>
      </dsp:txXfrm>
    </dsp:sp>
    <dsp:sp modelId="{A1408598-AA42-4B72-9A01-07EA03B4597B}">
      <dsp:nvSpPr>
        <dsp:cNvPr id="0" name=""/>
        <dsp:cNvSpPr/>
      </dsp:nvSpPr>
      <dsp:spPr>
        <a:xfrm rot="5400000">
          <a:off x="3070696" y="14808"/>
          <a:ext cx="590103" cy="5460503"/>
        </a:xfrm>
        <a:prstGeom prst="round2Same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模型设计</a:t>
          </a:r>
          <a:endParaRPr lang="zh-CN" altLang="en-US" sz="2900" kern="1200" dirty="0"/>
        </a:p>
      </dsp:txBody>
      <dsp:txXfrm rot="5400000">
        <a:off x="3070696" y="14808"/>
        <a:ext cx="590103" cy="5460503"/>
      </dsp:txXfrm>
    </dsp:sp>
    <dsp:sp modelId="{5C9E50F8-F2A1-4B74-A61C-4FE942E98AEB}">
      <dsp:nvSpPr>
        <dsp:cNvPr id="0" name=""/>
        <dsp:cNvSpPr/>
      </dsp:nvSpPr>
      <dsp:spPr>
        <a:xfrm rot="5400000">
          <a:off x="-136177" y="3290625"/>
          <a:ext cx="907851" cy="635496"/>
        </a:xfrm>
        <a:prstGeom prst="chevron">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五</a:t>
          </a:r>
          <a:endParaRPr lang="zh-CN" altLang="en-US" sz="1500" kern="1200" dirty="0"/>
        </a:p>
      </dsp:txBody>
      <dsp:txXfrm rot="5400000">
        <a:off x="-136177" y="3290625"/>
        <a:ext cx="907851" cy="635496"/>
      </dsp:txXfrm>
    </dsp:sp>
    <dsp:sp modelId="{F7075084-69EA-425E-AFF2-5E01F4293773}">
      <dsp:nvSpPr>
        <dsp:cNvPr id="0" name=""/>
        <dsp:cNvSpPr/>
      </dsp:nvSpPr>
      <dsp:spPr>
        <a:xfrm rot="5400000">
          <a:off x="3070696" y="719247"/>
          <a:ext cx="590103" cy="5460503"/>
        </a:xfrm>
        <a:prstGeom prst="round2Same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研究结论及不足</a:t>
          </a:r>
          <a:endParaRPr lang="zh-CN" altLang="en-US" sz="2900" kern="1200" dirty="0"/>
        </a:p>
      </dsp:txBody>
      <dsp:txXfrm rot="5400000">
        <a:off x="3070696" y="719247"/>
        <a:ext cx="590103" cy="54605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30820CF-B880-4189-942D-D702A7CBA730}" type="datetimeFigureOut">
              <a:rPr lang="zh-CN" altLang="en-US" smtClean="0"/>
              <a:pPr/>
              <a:t>2017/6/3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2017/6/3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2017/6/3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2017/6/3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2017/6/3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2017/6/3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2017/6/3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2017/6/3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2017/6/3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2017/6/3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2017/6/3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30820CF-B880-4189-942D-D702A7CBA730}" type="datetimeFigureOut">
              <a:rPr lang="zh-CN" altLang="en-US" smtClean="0"/>
              <a:pPr/>
              <a:t>2017/6/3</a:t>
            </a:fld>
            <a:endParaRPr lang="zh-CN" alt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zh-CN" alt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563888" y="4365104"/>
            <a:ext cx="1944216" cy="1752600"/>
          </a:xfrm>
        </p:spPr>
        <p:txBody>
          <a:bodyPr/>
          <a:lstStyle/>
          <a:p>
            <a:pPr algn="l"/>
            <a:r>
              <a:rPr lang="zh-CN" altLang="en-US" dirty="0" smtClean="0"/>
              <a:t>报告人：胡怡佳</a:t>
            </a:r>
            <a:endParaRPr lang="en-US" altLang="zh-CN" dirty="0" smtClean="0"/>
          </a:p>
          <a:p>
            <a:pPr algn="l"/>
            <a:r>
              <a:rPr lang="zh-CN" altLang="en-US" dirty="0"/>
              <a:t>学</a:t>
            </a:r>
            <a:r>
              <a:rPr lang="zh-CN" altLang="en-US" dirty="0" smtClean="0"/>
              <a:t>号：</a:t>
            </a:r>
            <a:r>
              <a:rPr lang="en-US" altLang="zh-CN" dirty="0" smtClean="0"/>
              <a:t>15720585</a:t>
            </a:r>
          </a:p>
          <a:p>
            <a:pPr algn="l"/>
            <a:r>
              <a:rPr lang="zh-CN" altLang="en-US" dirty="0"/>
              <a:t>指导</a:t>
            </a:r>
            <a:r>
              <a:rPr lang="zh-CN" altLang="en-US" dirty="0" smtClean="0"/>
              <a:t>老师：吴建刚</a:t>
            </a:r>
            <a:endParaRPr lang="zh-CN" altLang="en-US" dirty="0"/>
          </a:p>
        </p:txBody>
      </p:sp>
      <p:sp>
        <p:nvSpPr>
          <p:cNvPr id="2" name="标题 1"/>
          <p:cNvSpPr>
            <a:spLocks noGrp="1"/>
          </p:cNvSpPr>
          <p:nvPr>
            <p:ph type="ctrTitle"/>
          </p:nvPr>
        </p:nvSpPr>
        <p:spPr>
          <a:xfrm>
            <a:off x="611560" y="1772816"/>
            <a:ext cx="8208912" cy="1352441"/>
          </a:xfrm>
        </p:spPr>
        <p:txBody>
          <a:bodyPr/>
          <a:lstStyle/>
          <a:p>
            <a:r>
              <a:rPr lang="zh-CN" altLang="en-US" dirty="0"/>
              <a:t>供应链关系对上市</a:t>
            </a:r>
            <a:r>
              <a:rPr lang="zh-CN" altLang="en-US" dirty="0" smtClean="0"/>
              <a:t>公司增发盈余管理的影响</a:t>
            </a:r>
            <a:endParaRPr lang="zh-CN" altLang="en-US" dirty="0"/>
          </a:p>
        </p:txBody>
      </p:sp>
    </p:spTree>
    <p:extLst>
      <p:ext uri="{BB962C8B-B14F-4D97-AF65-F5344CB8AC3E}">
        <p14:creationId xmlns="" xmlns:p14="http://schemas.microsoft.com/office/powerpoint/2010/main" val="119612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683569" y="599185"/>
          <a:ext cx="7632848" cy="5959168"/>
        </p:xfrm>
        <a:graphic>
          <a:graphicData uri="http://schemas.openxmlformats.org/drawingml/2006/table">
            <a:tbl>
              <a:tblPr>
                <a:tableStyleId>{5940675A-B579-460E-94D1-54222C63F5DA}</a:tableStyleId>
              </a:tblPr>
              <a:tblGrid>
                <a:gridCol w="998691"/>
                <a:gridCol w="1284030"/>
                <a:gridCol w="1263855"/>
                <a:gridCol w="4086272"/>
              </a:tblGrid>
              <a:tr h="253630">
                <a:tc gridSpan="3">
                  <a:txBody>
                    <a:bodyPr/>
                    <a:lstStyle/>
                    <a:p>
                      <a:pPr indent="127000" algn="ctr">
                        <a:lnSpc>
                          <a:spcPct val="150000"/>
                        </a:lnSpc>
                        <a:spcAft>
                          <a:spcPts val="0"/>
                        </a:spcAft>
                      </a:pPr>
                      <a:r>
                        <a:rPr lang="zh-CN" sz="1200" kern="0" dirty="0">
                          <a:latin typeface="+mn-ea"/>
                          <a:ea typeface="+mn-ea"/>
                        </a:rPr>
                        <a:t>变量名称</a:t>
                      </a:r>
                      <a:endParaRPr lang="zh-CN" sz="1400" kern="100" dirty="0">
                        <a:latin typeface="+mn-ea"/>
                        <a:ea typeface="+mn-ea"/>
                        <a:cs typeface="Times New Roman"/>
                      </a:endParaRPr>
                    </a:p>
                  </a:txBody>
                  <a:tcPr marL="32254" marR="32254" marT="0" marB="0" anchor="ctr"/>
                </a:tc>
                <a:tc hMerge="1">
                  <a:txBody>
                    <a:bodyPr/>
                    <a:lstStyle/>
                    <a:p>
                      <a:endParaRPr lang="zh-CN" altLang="en-US"/>
                    </a:p>
                  </a:txBody>
                  <a:tcPr/>
                </a:tc>
                <a:tc hMerge="1">
                  <a:txBody>
                    <a:bodyPr/>
                    <a:lstStyle/>
                    <a:p>
                      <a:endParaRPr lang="zh-CN" altLang="en-US"/>
                    </a:p>
                  </a:txBody>
                  <a:tcPr/>
                </a:tc>
                <a:tc>
                  <a:txBody>
                    <a:bodyPr/>
                    <a:lstStyle/>
                    <a:p>
                      <a:pPr indent="127000" algn="l">
                        <a:lnSpc>
                          <a:spcPct val="150000"/>
                        </a:lnSpc>
                        <a:spcAft>
                          <a:spcPts val="0"/>
                        </a:spcAft>
                      </a:pPr>
                      <a:r>
                        <a:rPr lang="zh-CN" sz="1200" kern="0">
                          <a:latin typeface="+mn-ea"/>
                          <a:ea typeface="+mn-ea"/>
                        </a:rPr>
                        <a:t>变量定义</a:t>
                      </a:r>
                      <a:endParaRPr lang="zh-CN" sz="1400" kern="100">
                        <a:latin typeface="+mn-ea"/>
                        <a:ea typeface="+mn-ea"/>
                        <a:cs typeface="Times New Roman"/>
                      </a:endParaRPr>
                    </a:p>
                  </a:txBody>
                  <a:tcPr marL="32254" marR="32254" marT="0" marB="0" anchor="ctr"/>
                </a:tc>
              </a:tr>
              <a:tr h="303488">
                <a:tc rowSpan="8">
                  <a:txBody>
                    <a:bodyPr/>
                    <a:lstStyle/>
                    <a:p>
                      <a:pPr indent="127000" algn="l">
                        <a:lnSpc>
                          <a:spcPct val="150000"/>
                        </a:lnSpc>
                        <a:spcAft>
                          <a:spcPts val="0"/>
                        </a:spcAft>
                      </a:pPr>
                      <a:r>
                        <a:rPr lang="zh-CN" sz="1200" kern="0">
                          <a:latin typeface="+mn-ea"/>
                          <a:ea typeface="+mn-ea"/>
                        </a:rPr>
                        <a:t>因变量</a:t>
                      </a:r>
                      <a:endParaRPr lang="zh-CN" sz="1400" kern="100">
                        <a:latin typeface="+mn-ea"/>
                        <a:ea typeface="+mn-ea"/>
                      </a:endParaRPr>
                    </a:p>
                    <a:p>
                      <a:pPr indent="127000" algn="l">
                        <a:lnSpc>
                          <a:spcPct val="150000"/>
                        </a:lnSpc>
                        <a:spcAft>
                          <a:spcPts val="0"/>
                        </a:spcAft>
                      </a:pPr>
                      <a:r>
                        <a:rPr lang="zh-CN" sz="1200" kern="0">
                          <a:latin typeface="+mn-ea"/>
                          <a:ea typeface="+mn-ea"/>
                        </a:rPr>
                        <a:t>（</a:t>
                      </a:r>
                      <a:r>
                        <a:rPr lang="en-US" sz="1200" kern="0">
                          <a:latin typeface="+mn-ea"/>
                          <a:ea typeface="+mn-ea"/>
                        </a:rPr>
                        <a:t>EM</a:t>
                      </a:r>
                      <a:r>
                        <a:rPr lang="zh-CN" sz="1200" kern="0">
                          <a:latin typeface="+mn-ea"/>
                          <a:ea typeface="+mn-ea"/>
                        </a:rPr>
                        <a:t>）</a:t>
                      </a:r>
                      <a:endParaRPr lang="zh-CN" sz="1400" kern="100">
                        <a:latin typeface="+mn-ea"/>
                        <a:ea typeface="+mn-ea"/>
                        <a:cs typeface="Times New Roman"/>
                      </a:endParaRPr>
                    </a:p>
                  </a:txBody>
                  <a:tcPr marL="32254" marR="32254" marT="0" marB="0" anchor="ctr"/>
                </a:tc>
                <a:tc rowSpan="8">
                  <a:txBody>
                    <a:bodyPr/>
                    <a:lstStyle/>
                    <a:p>
                      <a:pPr indent="127000" algn="ctr">
                        <a:lnSpc>
                          <a:spcPct val="150000"/>
                        </a:lnSpc>
                        <a:spcAft>
                          <a:spcPts val="0"/>
                        </a:spcAft>
                      </a:pPr>
                      <a:r>
                        <a:rPr lang="zh-CN" sz="1200" kern="0">
                          <a:latin typeface="+mn-ea"/>
                          <a:ea typeface="+mn-ea"/>
                        </a:rPr>
                        <a:t>真实盈余管理程度</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en-US" sz="1200" kern="0">
                          <a:latin typeface="+mn-ea"/>
                          <a:ea typeface="+mn-ea"/>
                        </a:rPr>
                        <a:t>R_CFO</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异常经营现金流，本文是销售操控的替代变量</a:t>
                      </a:r>
                      <a:endParaRPr lang="zh-CN" sz="1400" kern="100">
                        <a:latin typeface="+mn-ea"/>
                        <a:ea typeface="+mn-ea"/>
                        <a:cs typeface="Times New Roman"/>
                      </a:endParaRPr>
                    </a:p>
                  </a:txBody>
                  <a:tcPr marL="32254" marR="32254" marT="0" marB="0" anchor="ctr"/>
                </a:tc>
              </a:tr>
              <a:tr h="303488">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sz="1200" kern="0" dirty="0">
                          <a:latin typeface="+mn-ea"/>
                          <a:ea typeface="+mn-ea"/>
                        </a:rPr>
                        <a:t>R_PROD</a:t>
                      </a:r>
                      <a:endParaRPr lang="zh-CN" sz="1400" kern="100" dirty="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异常生产成本，是主营业务成本与存货变动额的和</a:t>
                      </a:r>
                      <a:endParaRPr lang="zh-CN" sz="1400" kern="100">
                        <a:latin typeface="+mn-ea"/>
                        <a:ea typeface="+mn-ea"/>
                        <a:cs typeface="Times New Roman"/>
                      </a:endParaRPr>
                    </a:p>
                  </a:txBody>
                  <a:tcPr marL="32254" marR="32254" marT="0" marB="0" anchor="ctr"/>
                </a:tc>
              </a:tr>
              <a:tr h="303488">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sz="1200" kern="0">
                          <a:latin typeface="+mn-ea"/>
                          <a:ea typeface="+mn-ea"/>
                        </a:rPr>
                        <a:t>R_COGS</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异常销售成本，销售成本替代变量</a:t>
                      </a:r>
                      <a:endParaRPr lang="zh-CN" sz="1400" kern="100">
                        <a:latin typeface="+mn-ea"/>
                        <a:ea typeface="+mn-ea"/>
                        <a:cs typeface="Times New Roman"/>
                      </a:endParaRPr>
                    </a:p>
                  </a:txBody>
                  <a:tcPr marL="32254" marR="32254" marT="0" marB="0" anchor="ctr"/>
                </a:tc>
              </a:tr>
              <a:tr h="253630">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sz="1200" kern="0">
                          <a:latin typeface="+mn-ea"/>
                          <a:ea typeface="+mn-ea"/>
                        </a:rPr>
                        <a:t>R_</a:t>
                      </a:r>
                      <a:r>
                        <a:rPr lang="zh-CN" sz="1200" kern="0">
                          <a:latin typeface="+mn-ea"/>
                          <a:ea typeface="+mn-ea"/>
                        </a:rPr>
                        <a:t>△</a:t>
                      </a:r>
                      <a:r>
                        <a:rPr lang="en-US" sz="1200" kern="0">
                          <a:latin typeface="+mn-ea"/>
                          <a:ea typeface="+mn-ea"/>
                        </a:rPr>
                        <a:t>INV</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异常存货变动额</a:t>
                      </a:r>
                      <a:endParaRPr lang="zh-CN" sz="1400" kern="100">
                        <a:latin typeface="+mn-ea"/>
                        <a:ea typeface="+mn-ea"/>
                        <a:cs typeface="Times New Roman"/>
                      </a:endParaRPr>
                    </a:p>
                  </a:txBody>
                  <a:tcPr marL="32254" marR="32254" marT="0" marB="0" anchor="ctr"/>
                </a:tc>
              </a:tr>
              <a:tr h="303488">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sz="1200" kern="0">
                          <a:latin typeface="+mn-ea"/>
                          <a:ea typeface="+mn-ea"/>
                        </a:rPr>
                        <a:t>R_DISEXP</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异常酌量性费用，本文是费用操纵的替代变量</a:t>
                      </a:r>
                      <a:endParaRPr lang="zh-CN" sz="1400" kern="100">
                        <a:latin typeface="+mn-ea"/>
                        <a:ea typeface="+mn-ea"/>
                        <a:cs typeface="Times New Roman"/>
                      </a:endParaRPr>
                    </a:p>
                  </a:txBody>
                  <a:tcPr marL="32254" marR="32254" marT="0" marB="0" anchor="ctr"/>
                </a:tc>
              </a:tr>
              <a:tr h="303488">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sz="1200" kern="0">
                          <a:latin typeface="+mn-ea"/>
                          <a:ea typeface="+mn-ea"/>
                        </a:rPr>
                        <a:t>RM</a:t>
                      </a:r>
                      <a:r>
                        <a:rPr lang="en-US" sz="1200" kern="0" baseline="-25000">
                          <a:latin typeface="+mn-ea"/>
                          <a:ea typeface="+mn-ea"/>
                        </a:rPr>
                        <a:t>1</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费用与生产成本的综合变量</a:t>
                      </a:r>
                      <a:endParaRPr lang="zh-CN" sz="1400" kern="100">
                        <a:latin typeface="+mn-ea"/>
                        <a:ea typeface="+mn-ea"/>
                        <a:cs typeface="Times New Roman"/>
                      </a:endParaRPr>
                    </a:p>
                  </a:txBody>
                  <a:tcPr marL="32254" marR="32254" marT="0" marB="0" anchor="ctr"/>
                </a:tc>
              </a:tr>
              <a:tr h="303488">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sz="1200" kern="0">
                          <a:latin typeface="+mn-ea"/>
                          <a:ea typeface="+mn-ea"/>
                        </a:rPr>
                        <a:t>RM</a:t>
                      </a:r>
                      <a:r>
                        <a:rPr lang="en-US" sz="1200" kern="0" baseline="-25000">
                          <a:latin typeface="+mn-ea"/>
                          <a:ea typeface="+mn-ea"/>
                        </a:rPr>
                        <a:t>2</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费用与经营现金流的综合变量</a:t>
                      </a:r>
                      <a:endParaRPr lang="zh-CN" sz="1400" kern="100">
                        <a:latin typeface="+mn-ea"/>
                        <a:ea typeface="+mn-ea"/>
                        <a:cs typeface="Times New Roman"/>
                      </a:endParaRPr>
                    </a:p>
                  </a:txBody>
                  <a:tcPr marL="32254" marR="32254" marT="0" marB="0" anchor="ctr"/>
                </a:tc>
              </a:tr>
              <a:tr h="274495">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sz="1200" kern="0">
                          <a:latin typeface="+mn-ea"/>
                          <a:ea typeface="+mn-ea"/>
                        </a:rPr>
                        <a:t>RM</a:t>
                      </a:r>
                      <a:r>
                        <a:rPr lang="en-US" sz="1200" kern="0" baseline="-25000">
                          <a:latin typeface="+mn-ea"/>
                          <a:ea typeface="+mn-ea"/>
                        </a:rPr>
                        <a:t>3</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真实盈余管理的替代变量</a:t>
                      </a:r>
                      <a:endParaRPr lang="zh-CN" sz="1400" kern="100">
                        <a:latin typeface="+mn-ea"/>
                        <a:ea typeface="+mn-ea"/>
                        <a:cs typeface="Times New Roman"/>
                      </a:endParaRPr>
                    </a:p>
                  </a:txBody>
                  <a:tcPr marL="32254" marR="32254" marT="0" marB="0" anchor="ctr"/>
                </a:tc>
              </a:tr>
              <a:tr h="455233">
                <a:tc rowSpan="4">
                  <a:txBody>
                    <a:bodyPr/>
                    <a:lstStyle/>
                    <a:p>
                      <a:pPr indent="127000" algn="ctr">
                        <a:lnSpc>
                          <a:spcPct val="150000"/>
                        </a:lnSpc>
                        <a:spcAft>
                          <a:spcPts val="0"/>
                        </a:spcAft>
                      </a:pPr>
                      <a:r>
                        <a:rPr lang="zh-CN" sz="1200" kern="0">
                          <a:latin typeface="+mn-ea"/>
                          <a:ea typeface="+mn-ea"/>
                        </a:rPr>
                        <a:t>自变量（</a:t>
                      </a:r>
                      <a:r>
                        <a:rPr lang="en-US" sz="1200" kern="0">
                          <a:latin typeface="+mn-ea"/>
                          <a:ea typeface="+mn-ea"/>
                        </a:rPr>
                        <a:t>IV</a:t>
                      </a:r>
                      <a:r>
                        <a:rPr lang="zh-CN" sz="1200" kern="0">
                          <a:latin typeface="+mn-ea"/>
                          <a:ea typeface="+mn-ea"/>
                        </a:rPr>
                        <a:t>）</a:t>
                      </a:r>
                      <a:endParaRPr lang="zh-CN" sz="1400" kern="100">
                        <a:latin typeface="+mn-ea"/>
                        <a:ea typeface="+mn-ea"/>
                        <a:cs typeface="Times New Roman"/>
                      </a:endParaRPr>
                    </a:p>
                  </a:txBody>
                  <a:tcPr marL="32254" marR="32254" marT="0" marB="0" anchor="ctr"/>
                </a:tc>
                <a:tc rowSpan="4">
                  <a:txBody>
                    <a:bodyPr/>
                    <a:lstStyle/>
                    <a:p>
                      <a:pPr indent="127000" algn="ctr">
                        <a:lnSpc>
                          <a:spcPct val="150000"/>
                        </a:lnSpc>
                        <a:spcAft>
                          <a:spcPts val="0"/>
                        </a:spcAft>
                      </a:pPr>
                      <a:r>
                        <a:rPr lang="zh-CN" sz="1200" kern="0">
                          <a:latin typeface="+mn-ea"/>
                          <a:ea typeface="+mn-ea"/>
                        </a:rPr>
                        <a:t>供应联关系</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en-US" sz="1200" kern="0">
                          <a:latin typeface="+mn-ea"/>
                          <a:ea typeface="+mn-ea"/>
                        </a:rPr>
                        <a:t>supplier</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前</a:t>
                      </a:r>
                      <a:r>
                        <a:rPr lang="en-US" sz="1200" kern="0">
                          <a:latin typeface="+mn-ea"/>
                          <a:ea typeface="+mn-ea"/>
                        </a:rPr>
                        <a:t>5</a:t>
                      </a:r>
                      <a:r>
                        <a:rPr lang="zh-CN" sz="1200" kern="0">
                          <a:latin typeface="+mn-ea"/>
                          <a:ea typeface="+mn-ea"/>
                        </a:rPr>
                        <a:t>名供应商采购金额合计占公司年度采购总额的比例</a:t>
                      </a:r>
                      <a:endParaRPr lang="zh-CN" sz="1400" kern="100">
                        <a:latin typeface="+mn-ea"/>
                        <a:ea typeface="+mn-ea"/>
                        <a:cs typeface="Times New Roman"/>
                      </a:endParaRPr>
                    </a:p>
                  </a:txBody>
                  <a:tcPr marL="32254" marR="32254" marT="0" marB="0" anchor="ctr"/>
                </a:tc>
              </a:tr>
              <a:tr h="303488">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sz="1200" kern="0">
                          <a:latin typeface="+mn-ea"/>
                          <a:ea typeface="+mn-ea"/>
                        </a:rPr>
                        <a:t>customer</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前</a:t>
                      </a:r>
                      <a:r>
                        <a:rPr lang="en-US" sz="1200" kern="0">
                          <a:latin typeface="+mn-ea"/>
                          <a:ea typeface="+mn-ea"/>
                        </a:rPr>
                        <a:t>5</a:t>
                      </a:r>
                      <a:r>
                        <a:rPr lang="zh-CN" sz="1200" kern="0">
                          <a:latin typeface="+mn-ea"/>
                          <a:ea typeface="+mn-ea"/>
                        </a:rPr>
                        <a:t>名客户销售额合计占公司年度销售总额的比例</a:t>
                      </a:r>
                      <a:endParaRPr lang="zh-CN" sz="1400" kern="100">
                        <a:latin typeface="+mn-ea"/>
                        <a:ea typeface="+mn-ea"/>
                        <a:cs typeface="Times New Roman"/>
                      </a:endParaRPr>
                    </a:p>
                  </a:txBody>
                  <a:tcPr marL="32254" marR="32254" marT="0" marB="0" anchor="ctr"/>
                </a:tc>
              </a:tr>
              <a:tr h="507259">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sz="1200" kern="0">
                          <a:latin typeface="+mn-ea"/>
                          <a:ea typeface="+mn-ea"/>
                        </a:rPr>
                        <a:t>seo2</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增发前两年开始实施盈余管理的标记为</a:t>
                      </a:r>
                      <a:r>
                        <a:rPr lang="en-US" sz="1200" kern="0">
                          <a:latin typeface="+mn-ea"/>
                          <a:ea typeface="+mn-ea"/>
                        </a:rPr>
                        <a:t>1</a:t>
                      </a:r>
                      <a:r>
                        <a:rPr lang="zh-CN" sz="1200" kern="0">
                          <a:latin typeface="+mn-ea"/>
                          <a:ea typeface="+mn-ea"/>
                        </a:rPr>
                        <a:t>，没有增发的标记为</a:t>
                      </a:r>
                      <a:r>
                        <a:rPr lang="en-US" sz="1200" kern="0">
                          <a:latin typeface="+mn-ea"/>
                          <a:ea typeface="+mn-ea"/>
                        </a:rPr>
                        <a:t>0</a:t>
                      </a:r>
                      <a:endParaRPr lang="zh-CN" sz="1400" kern="100">
                        <a:latin typeface="+mn-ea"/>
                        <a:ea typeface="+mn-ea"/>
                        <a:cs typeface="Times New Roman"/>
                      </a:endParaRPr>
                    </a:p>
                  </a:txBody>
                  <a:tcPr marL="32254" marR="32254" marT="0" marB="0" anchor="ctr"/>
                </a:tc>
              </a:tr>
              <a:tr h="507259">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sz="1200" kern="0">
                          <a:latin typeface="+mn-ea"/>
                          <a:ea typeface="+mn-ea"/>
                        </a:rPr>
                        <a:t>seo3</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增发前三年开始实施盈余管理的标记为</a:t>
                      </a:r>
                      <a:r>
                        <a:rPr lang="en-US" sz="1200" kern="0">
                          <a:latin typeface="+mn-ea"/>
                          <a:ea typeface="+mn-ea"/>
                        </a:rPr>
                        <a:t>1</a:t>
                      </a:r>
                      <a:r>
                        <a:rPr lang="zh-CN" sz="1200" kern="0">
                          <a:latin typeface="+mn-ea"/>
                          <a:ea typeface="+mn-ea"/>
                        </a:rPr>
                        <a:t>，没有增发的标记为</a:t>
                      </a:r>
                      <a:r>
                        <a:rPr lang="en-US" sz="1200" kern="0">
                          <a:latin typeface="+mn-ea"/>
                          <a:ea typeface="+mn-ea"/>
                        </a:rPr>
                        <a:t>0</a:t>
                      </a:r>
                      <a:endParaRPr lang="zh-CN" sz="1400" kern="100">
                        <a:latin typeface="+mn-ea"/>
                        <a:ea typeface="+mn-ea"/>
                        <a:cs typeface="Times New Roman"/>
                      </a:endParaRPr>
                    </a:p>
                  </a:txBody>
                  <a:tcPr marL="32254" marR="32254" marT="0" marB="0" anchor="ctr"/>
                </a:tc>
              </a:tr>
              <a:tr h="303488">
                <a:tc rowSpan="5">
                  <a:txBody>
                    <a:bodyPr/>
                    <a:lstStyle/>
                    <a:p>
                      <a:pPr indent="127000" algn="ctr">
                        <a:lnSpc>
                          <a:spcPct val="150000"/>
                        </a:lnSpc>
                        <a:spcAft>
                          <a:spcPts val="0"/>
                        </a:spcAft>
                      </a:pPr>
                      <a:r>
                        <a:rPr lang="zh-CN" sz="1200" kern="0">
                          <a:latin typeface="+mn-ea"/>
                          <a:ea typeface="+mn-ea"/>
                        </a:rPr>
                        <a:t>控制变量（</a:t>
                      </a:r>
                      <a:r>
                        <a:rPr lang="en-US" sz="1200" kern="0">
                          <a:latin typeface="+mn-ea"/>
                          <a:ea typeface="+mn-ea"/>
                        </a:rPr>
                        <a:t>CV</a:t>
                      </a:r>
                      <a:r>
                        <a:rPr lang="zh-CN" sz="1200" kern="0">
                          <a:latin typeface="+mn-ea"/>
                          <a:ea typeface="+mn-ea"/>
                        </a:rPr>
                        <a:t>）</a:t>
                      </a:r>
                      <a:endParaRPr lang="zh-CN" sz="1400" kern="100">
                        <a:latin typeface="+mn-ea"/>
                        <a:ea typeface="+mn-ea"/>
                        <a:cs typeface="Times New Roman"/>
                      </a:endParaRPr>
                    </a:p>
                  </a:txBody>
                  <a:tcPr marL="32254" marR="32254" marT="0" marB="0" anchor="ctr"/>
                </a:tc>
                <a:tc>
                  <a:txBody>
                    <a:bodyPr/>
                    <a:lstStyle/>
                    <a:p>
                      <a:pPr indent="127000" algn="ctr">
                        <a:lnSpc>
                          <a:spcPct val="150000"/>
                        </a:lnSpc>
                        <a:spcAft>
                          <a:spcPts val="0"/>
                        </a:spcAft>
                      </a:pPr>
                      <a:r>
                        <a:rPr lang="zh-CN" sz="1200" kern="0">
                          <a:latin typeface="+mn-ea"/>
                          <a:ea typeface="+mn-ea"/>
                        </a:rPr>
                        <a:t>公司规模</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en-US" sz="1200" kern="0">
                          <a:latin typeface="+mn-ea"/>
                          <a:ea typeface="+mn-ea"/>
                        </a:rPr>
                        <a:t>Size</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en-US" sz="1200" kern="0">
                          <a:latin typeface="+mn-ea"/>
                          <a:ea typeface="+mn-ea"/>
                        </a:rPr>
                        <a:t>ln</a:t>
                      </a:r>
                      <a:r>
                        <a:rPr lang="zh-CN" sz="1200" kern="0">
                          <a:latin typeface="+mn-ea"/>
                          <a:ea typeface="+mn-ea"/>
                        </a:rPr>
                        <a:t>（</a:t>
                      </a:r>
                      <a:r>
                        <a:rPr lang="en-US" sz="1200" kern="0">
                          <a:latin typeface="+mn-ea"/>
                          <a:ea typeface="+mn-ea"/>
                        </a:rPr>
                        <a:t>assets</a:t>
                      </a:r>
                      <a:r>
                        <a:rPr lang="zh-CN" sz="1200" kern="0">
                          <a:latin typeface="+mn-ea"/>
                          <a:ea typeface="+mn-ea"/>
                        </a:rPr>
                        <a:t>）</a:t>
                      </a:r>
                      <a:endParaRPr lang="zh-CN" sz="1400" kern="100">
                        <a:latin typeface="+mn-ea"/>
                        <a:ea typeface="+mn-ea"/>
                        <a:cs typeface="Times New Roman"/>
                      </a:endParaRPr>
                    </a:p>
                  </a:txBody>
                  <a:tcPr marL="32254" marR="32254" marT="0" marB="0" anchor="ctr"/>
                </a:tc>
              </a:tr>
              <a:tr h="303488">
                <a:tc vMerge="1">
                  <a:txBody>
                    <a:bodyPr/>
                    <a:lstStyle/>
                    <a:p>
                      <a:endParaRPr lang="zh-CN" altLang="en-US"/>
                    </a:p>
                  </a:txBody>
                  <a:tcPr/>
                </a:tc>
                <a:tc>
                  <a:txBody>
                    <a:bodyPr/>
                    <a:lstStyle/>
                    <a:p>
                      <a:pPr indent="127000" algn="ctr">
                        <a:lnSpc>
                          <a:spcPct val="150000"/>
                        </a:lnSpc>
                        <a:spcAft>
                          <a:spcPts val="0"/>
                        </a:spcAft>
                      </a:pPr>
                      <a:r>
                        <a:rPr lang="zh-CN" sz="1200" kern="0">
                          <a:latin typeface="+mn-ea"/>
                          <a:ea typeface="+mn-ea"/>
                        </a:rPr>
                        <a:t>负债能力</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en-US" sz="1200" kern="0">
                          <a:latin typeface="+mn-ea"/>
                          <a:ea typeface="+mn-ea"/>
                        </a:rPr>
                        <a:t>Lever</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资产负债率</a:t>
                      </a:r>
                      <a:endParaRPr lang="zh-CN" sz="1400" kern="100">
                        <a:latin typeface="+mn-ea"/>
                        <a:ea typeface="+mn-ea"/>
                        <a:cs typeface="Times New Roman"/>
                      </a:endParaRPr>
                    </a:p>
                  </a:txBody>
                  <a:tcPr marL="32254" marR="32254" marT="0" marB="0" anchor="ctr"/>
                </a:tc>
              </a:tr>
              <a:tr h="253630">
                <a:tc vMerge="1">
                  <a:txBody>
                    <a:bodyPr/>
                    <a:lstStyle/>
                    <a:p>
                      <a:endParaRPr lang="zh-CN" altLang="en-US"/>
                    </a:p>
                  </a:txBody>
                  <a:tcPr/>
                </a:tc>
                <a:tc rowSpan="2">
                  <a:txBody>
                    <a:bodyPr/>
                    <a:lstStyle/>
                    <a:p>
                      <a:pPr indent="127000" algn="ctr">
                        <a:lnSpc>
                          <a:spcPct val="150000"/>
                        </a:lnSpc>
                        <a:spcAft>
                          <a:spcPts val="0"/>
                        </a:spcAft>
                      </a:pPr>
                      <a:r>
                        <a:rPr lang="zh-CN" sz="1200" kern="0">
                          <a:latin typeface="+mn-ea"/>
                          <a:ea typeface="+mn-ea"/>
                        </a:rPr>
                        <a:t>盈利能力</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en-US" sz="1200" kern="0">
                          <a:latin typeface="+mn-ea"/>
                          <a:ea typeface="+mn-ea"/>
                        </a:rPr>
                        <a:t>ROA</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总资产报酬率</a:t>
                      </a:r>
                      <a:endParaRPr lang="zh-CN" sz="1400" kern="100">
                        <a:latin typeface="+mn-ea"/>
                        <a:ea typeface="+mn-ea"/>
                        <a:cs typeface="Times New Roman"/>
                      </a:endParaRPr>
                    </a:p>
                  </a:txBody>
                  <a:tcPr marL="32254" marR="32254" marT="0" marB="0" anchor="ctr"/>
                </a:tc>
              </a:tr>
              <a:tr h="253630">
                <a:tc vMerge="1">
                  <a:txBody>
                    <a:bodyPr/>
                    <a:lstStyle/>
                    <a:p>
                      <a:endParaRPr lang="zh-CN" altLang="en-US"/>
                    </a:p>
                  </a:txBody>
                  <a:tcPr/>
                </a:tc>
                <a:tc vMerge="1">
                  <a:txBody>
                    <a:bodyPr/>
                    <a:lstStyle/>
                    <a:p>
                      <a:endParaRPr lang="zh-CN" altLang="en-US"/>
                    </a:p>
                  </a:txBody>
                  <a:tcPr/>
                </a:tc>
                <a:tc>
                  <a:txBody>
                    <a:bodyPr/>
                    <a:lstStyle/>
                    <a:p>
                      <a:pPr indent="127000" algn="l">
                        <a:lnSpc>
                          <a:spcPct val="150000"/>
                        </a:lnSpc>
                        <a:spcAft>
                          <a:spcPts val="0"/>
                        </a:spcAft>
                      </a:pPr>
                      <a:r>
                        <a:rPr lang="en-US" sz="1200" kern="0">
                          <a:latin typeface="+mn-ea"/>
                          <a:ea typeface="+mn-ea"/>
                        </a:rPr>
                        <a:t>PB</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a:latin typeface="+mn-ea"/>
                          <a:ea typeface="+mn-ea"/>
                        </a:rPr>
                        <a:t>市净率</a:t>
                      </a:r>
                      <a:endParaRPr lang="zh-CN" sz="1400" kern="100">
                        <a:latin typeface="+mn-ea"/>
                        <a:ea typeface="+mn-ea"/>
                        <a:cs typeface="Times New Roman"/>
                      </a:endParaRPr>
                    </a:p>
                  </a:txBody>
                  <a:tcPr marL="32254" marR="32254" marT="0" marB="0" anchor="ctr"/>
                </a:tc>
              </a:tr>
              <a:tr h="303488">
                <a:tc vMerge="1">
                  <a:txBody>
                    <a:bodyPr/>
                    <a:lstStyle/>
                    <a:p>
                      <a:endParaRPr lang="zh-CN" altLang="en-US"/>
                    </a:p>
                  </a:txBody>
                  <a:tcPr/>
                </a:tc>
                <a:tc>
                  <a:txBody>
                    <a:bodyPr/>
                    <a:lstStyle/>
                    <a:p>
                      <a:pPr indent="127000" algn="ctr">
                        <a:lnSpc>
                          <a:spcPct val="150000"/>
                        </a:lnSpc>
                        <a:spcAft>
                          <a:spcPts val="0"/>
                        </a:spcAft>
                      </a:pPr>
                      <a:r>
                        <a:rPr lang="zh-CN" sz="1200" kern="0">
                          <a:latin typeface="+mn-ea"/>
                          <a:ea typeface="+mn-ea"/>
                        </a:rPr>
                        <a:t>成长能力</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en-US" sz="1200" kern="0">
                          <a:latin typeface="+mn-ea"/>
                          <a:ea typeface="+mn-ea"/>
                        </a:rPr>
                        <a:t>growth</a:t>
                      </a:r>
                      <a:endParaRPr lang="zh-CN" sz="1400" kern="100">
                        <a:latin typeface="+mn-ea"/>
                        <a:ea typeface="+mn-ea"/>
                        <a:cs typeface="Times New Roman"/>
                      </a:endParaRPr>
                    </a:p>
                  </a:txBody>
                  <a:tcPr marL="32254" marR="32254" marT="0" marB="0" anchor="ctr"/>
                </a:tc>
                <a:tc>
                  <a:txBody>
                    <a:bodyPr/>
                    <a:lstStyle/>
                    <a:p>
                      <a:pPr indent="127000" algn="l">
                        <a:lnSpc>
                          <a:spcPct val="150000"/>
                        </a:lnSpc>
                        <a:spcAft>
                          <a:spcPts val="0"/>
                        </a:spcAft>
                      </a:pPr>
                      <a:r>
                        <a:rPr lang="zh-CN" sz="1200" kern="0" dirty="0">
                          <a:latin typeface="+mn-ea"/>
                          <a:ea typeface="+mn-ea"/>
                        </a:rPr>
                        <a:t>营业收入增长率</a:t>
                      </a:r>
                      <a:endParaRPr lang="zh-CN" sz="1400" kern="100" dirty="0">
                        <a:latin typeface="+mn-ea"/>
                        <a:ea typeface="+mn-ea"/>
                        <a:cs typeface="Times New Roman"/>
                      </a:endParaRPr>
                    </a:p>
                  </a:txBody>
                  <a:tcPr marL="32254" marR="32254" marT="0" marB="0" anchor="ctr"/>
                </a:tc>
              </a:tr>
            </a:tbl>
          </a:graphicData>
        </a:graphic>
      </p:graphicFrame>
      <p:grpSp>
        <p:nvGrpSpPr>
          <p:cNvPr id="3" name="组合 2"/>
          <p:cNvGrpSpPr/>
          <p:nvPr/>
        </p:nvGrpSpPr>
        <p:grpSpPr>
          <a:xfrm>
            <a:off x="0" y="0"/>
            <a:ext cx="5460503" cy="590103"/>
            <a:chOff x="635496" y="1578075"/>
            <a:chExt cx="5460503" cy="590103"/>
          </a:xfrm>
        </p:grpSpPr>
        <p:sp>
          <p:nvSpPr>
            <p:cNvPr id="4" name="同侧圆角矩形 3"/>
            <p:cNvSpPr/>
            <p:nvPr/>
          </p:nvSpPr>
          <p:spPr>
            <a:xfrm rot="5400000">
              <a:off x="3070696" y="-857125"/>
              <a:ext cx="590103" cy="5460503"/>
            </a:xfrm>
            <a:prstGeom prst="round2Same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5" name="同侧圆角矩形 4"/>
            <p:cNvSpPr/>
            <p:nvPr/>
          </p:nvSpPr>
          <p:spPr>
            <a:xfrm>
              <a:off x="635496" y="1606881"/>
              <a:ext cx="5431697" cy="5324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样本及变量选择</a:t>
              </a:r>
              <a:endParaRPr lang="zh-CN" altLang="en-US" sz="2900" kern="1200"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 xmlns:p14="http://schemas.microsoft.com/office/powerpoint/2010/main" val="3718578422"/>
              </p:ext>
            </p:extLst>
          </p:nvPr>
        </p:nvGraphicFramePr>
        <p:xfrm>
          <a:off x="2267744" y="1412779"/>
          <a:ext cx="4536503" cy="3456380"/>
        </p:xfrm>
        <a:graphic>
          <a:graphicData uri="http://schemas.openxmlformats.org/drawingml/2006/table">
            <a:tbl>
              <a:tblPr firstRow="1" firstCol="1" bandRow="1">
                <a:tableStyleId>{5940675A-B579-460E-94D1-54222C63F5DA}</a:tableStyleId>
              </a:tblPr>
              <a:tblGrid>
                <a:gridCol w="3385977"/>
                <a:gridCol w="1150526"/>
              </a:tblGrid>
              <a:tr h="345638">
                <a:tc>
                  <a:txBody>
                    <a:bodyPr/>
                    <a:lstStyle/>
                    <a:p>
                      <a:pPr indent="127000" algn="ctr">
                        <a:lnSpc>
                          <a:spcPct val="115000"/>
                        </a:lnSpc>
                        <a:spcAft>
                          <a:spcPts val="0"/>
                        </a:spcAft>
                      </a:pPr>
                      <a:r>
                        <a:rPr lang="zh-CN" sz="1600" kern="0" dirty="0">
                          <a:effectLst/>
                        </a:rPr>
                        <a:t>初始样本数</a:t>
                      </a:r>
                      <a:endParaRPr lang="zh-CN" sz="1600" kern="100" dirty="0">
                        <a:effectLst/>
                        <a:latin typeface="Times New Roman"/>
                        <a:ea typeface="宋体"/>
                      </a:endParaRPr>
                    </a:p>
                  </a:txBody>
                  <a:tcPr marL="68580" marR="68580" marT="0" marB="0" anchor="b"/>
                </a:tc>
                <a:tc>
                  <a:txBody>
                    <a:bodyPr/>
                    <a:lstStyle/>
                    <a:p>
                      <a:pPr indent="127000" algn="ctr">
                        <a:lnSpc>
                          <a:spcPct val="115000"/>
                        </a:lnSpc>
                        <a:spcAft>
                          <a:spcPts val="0"/>
                        </a:spcAft>
                      </a:pPr>
                      <a:r>
                        <a:rPr lang="en-US" sz="1600" kern="0">
                          <a:effectLst/>
                        </a:rPr>
                        <a:t>16263</a:t>
                      </a:r>
                      <a:endParaRPr lang="zh-CN" sz="1600" kern="100">
                        <a:effectLst/>
                        <a:latin typeface="Times New Roman"/>
                        <a:ea typeface="宋体"/>
                      </a:endParaRPr>
                    </a:p>
                  </a:txBody>
                  <a:tcPr marL="68580" marR="68580" marT="0" marB="0" anchor="b"/>
                </a:tc>
              </a:tr>
              <a:tr h="345638">
                <a:tc>
                  <a:txBody>
                    <a:bodyPr/>
                    <a:lstStyle/>
                    <a:p>
                      <a:pPr indent="127000" algn="ctr">
                        <a:lnSpc>
                          <a:spcPct val="115000"/>
                        </a:lnSpc>
                        <a:spcAft>
                          <a:spcPts val="0"/>
                        </a:spcAft>
                      </a:pPr>
                      <a:r>
                        <a:rPr lang="en-US" sz="1600" kern="0">
                          <a:effectLst/>
                        </a:rPr>
                        <a:t>ST</a:t>
                      </a:r>
                      <a:r>
                        <a:rPr lang="zh-CN" sz="1600" kern="0">
                          <a:effectLst/>
                        </a:rPr>
                        <a:t>、</a:t>
                      </a:r>
                      <a:r>
                        <a:rPr lang="en-US" sz="1600" kern="0">
                          <a:effectLst/>
                        </a:rPr>
                        <a:t>*ST </a:t>
                      </a:r>
                      <a:r>
                        <a:rPr lang="zh-CN" sz="1600" kern="0">
                          <a:effectLst/>
                        </a:rPr>
                        <a:t>公司</a:t>
                      </a:r>
                      <a:endParaRPr lang="zh-CN" sz="1600" kern="100">
                        <a:effectLst/>
                        <a:latin typeface="Times New Roman"/>
                        <a:ea typeface="宋体"/>
                      </a:endParaRPr>
                    </a:p>
                  </a:txBody>
                  <a:tcPr marL="68580" marR="68580" marT="0" marB="0" anchor="b"/>
                </a:tc>
                <a:tc>
                  <a:txBody>
                    <a:bodyPr/>
                    <a:lstStyle/>
                    <a:p>
                      <a:pPr indent="127000" algn="ctr">
                        <a:lnSpc>
                          <a:spcPct val="115000"/>
                        </a:lnSpc>
                        <a:spcAft>
                          <a:spcPts val="0"/>
                        </a:spcAft>
                      </a:pPr>
                      <a:r>
                        <a:rPr lang="en-US" sz="1600" kern="0">
                          <a:effectLst/>
                        </a:rPr>
                        <a:t>432</a:t>
                      </a:r>
                      <a:endParaRPr lang="zh-CN" sz="1600" kern="100">
                        <a:effectLst/>
                        <a:latin typeface="Times New Roman"/>
                        <a:ea typeface="宋体"/>
                      </a:endParaRPr>
                    </a:p>
                  </a:txBody>
                  <a:tcPr marL="68580" marR="68580" marT="0" marB="0" anchor="b"/>
                </a:tc>
              </a:tr>
              <a:tr h="345638">
                <a:tc>
                  <a:txBody>
                    <a:bodyPr/>
                    <a:lstStyle/>
                    <a:p>
                      <a:pPr indent="127000" algn="ctr">
                        <a:lnSpc>
                          <a:spcPct val="115000"/>
                        </a:lnSpc>
                        <a:spcAft>
                          <a:spcPts val="0"/>
                        </a:spcAft>
                      </a:pPr>
                      <a:r>
                        <a:rPr lang="zh-CN" sz="1600" kern="0">
                          <a:effectLst/>
                        </a:rPr>
                        <a:t>金融行业公司</a:t>
                      </a:r>
                      <a:endParaRPr lang="zh-CN" sz="1600" kern="100">
                        <a:effectLst/>
                        <a:latin typeface="Times New Roman"/>
                        <a:ea typeface="宋体"/>
                      </a:endParaRPr>
                    </a:p>
                  </a:txBody>
                  <a:tcPr marL="68580" marR="68580" marT="0" marB="0" anchor="b"/>
                </a:tc>
                <a:tc>
                  <a:txBody>
                    <a:bodyPr/>
                    <a:lstStyle/>
                    <a:p>
                      <a:pPr indent="127000" algn="ctr">
                        <a:lnSpc>
                          <a:spcPct val="115000"/>
                        </a:lnSpc>
                        <a:spcAft>
                          <a:spcPts val="0"/>
                        </a:spcAft>
                      </a:pPr>
                      <a:r>
                        <a:rPr lang="en-US" sz="1600" kern="0">
                          <a:effectLst/>
                        </a:rPr>
                        <a:t>360</a:t>
                      </a:r>
                      <a:endParaRPr lang="zh-CN" sz="1600" kern="100">
                        <a:effectLst/>
                        <a:latin typeface="Times New Roman"/>
                        <a:ea typeface="宋体"/>
                      </a:endParaRPr>
                    </a:p>
                  </a:txBody>
                  <a:tcPr marL="68580" marR="68580" marT="0" marB="0" anchor="b"/>
                </a:tc>
              </a:tr>
              <a:tr h="345638">
                <a:tc>
                  <a:txBody>
                    <a:bodyPr/>
                    <a:lstStyle/>
                    <a:p>
                      <a:pPr indent="127000" algn="ctr">
                        <a:lnSpc>
                          <a:spcPct val="115000"/>
                        </a:lnSpc>
                        <a:spcAft>
                          <a:spcPts val="0"/>
                        </a:spcAft>
                      </a:pPr>
                      <a:r>
                        <a:rPr lang="zh-CN" sz="1600" kern="0">
                          <a:effectLst/>
                        </a:rPr>
                        <a:t>资产总额为</a:t>
                      </a:r>
                      <a:r>
                        <a:rPr lang="en-US" sz="1600" kern="0">
                          <a:effectLst/>
                        </a:rPr>
                        <a:t>0</a:t>
                      </a:r>
                      <a:endParaRPr lang="zh-CN" sz="1600" kern="100">
                        <a:effectLst/>
                        <a:latin typeface="Times New Roman"/>
                        <a:ea typeface="宋体"/>
                      </a:endParaRPr>
                    </a:p>
                  </a:txBody>
                  <a:tcPr marL="68580" marR="68580" marT="0" marB="0" anchor="b"/>
                </a:tc>
                <a:tc>
                  <a:txBody>
                    <a:bodyPr/>
                    <a:lstStyle/>
                    <a:p>
                      <a:pPr indent="127000" algn="ctr">
                        <a:lnSpc>
                          <a:spcPct val="115000"/>
                        </a:lnSpc>
                        <a:spcAft>
                          <a:spcPts val="0"/>
                        </a:spcAft>
                      </a:pPr>
                      <a:r>
                        <a:rPr lang="en-US" sz="1600" kern="0">
                          <a:effectLst/>
                        </a:rPr>
                        <a:t>324</a:t>
                      </a:r>
                      <a:endParaRPr lang="zh-CN" sz="1600" kern="100">
                        <a:effectLst/>
                        <a:latin typeface="Times New Roman"/>
                        <a:ea typeface="宋体"/>
                      </a:endParaRPr>
                    </a:p>
                  </a:txBody>
                  <a:tcPr marL="68580" marR="68580" marT="0" marB="0" anchor="b"/>
                </a:tc>
              </a:tr>
              <a:tr h="345638">
                <a:tc>
                  <a:txBody>
                    <a:bodyPr/>
                    <a:lstStyle/>
                    <a:p>
                      <a:pPr indent="127000" algn="ctr">
                        <a:lnSpc>
                          <a:spcPct val="115000"/>
                        </a:lnSpc>
                        <a:spcAft>
                          <a:spcPts val="0"/>
                        </a:spcAft>
                      </a:pPr>
                      <a:r>
                        <a:rPr lang="zh-CN" sz="1600" kern="0">
                          <a:effectLst/>
                        </a:rPr>
                        <a:t>销售额、成本为</a:t>
                      </a:r>
                      <a:r>
                        <a:rPr lang="en-US" sz="1600" kern="0">
                          <a:effectLst/>
                        </a:rPr>
                        <a:t>0</a:t>
                      </a:r>
                      <a:endParaRPr lang="zh-CN" sz="1600" kern="100">
                        <a:effectLst/>
                        <a:latin typeface="Times New Roman"/>
                        <a:ea typeface="宋体"/>
                      </a:endParaRPr>
                    </a:p>
                  </a:txBody>
                  <a:tcPr marL="68580" marR="68580" marT="0" marB="0" anchor="b"/>
                </a:tc>
                <a:tc>
                  <a:txBody>
                    <a:bodyPr/>
                    <a:lstStyle/>
                    <a:p>
                      <a:pPr indent="127000" algn="ctr">
                        <a:lnSpc>
                          <a:spcPct val="115000"/>
                        </a:lnSpc>
                        <a:spcAft>
                          <a:spcPts val="0"/>
                        </a:spcAft>
                      </a:pPr>
                      <a:r>
                        <a:rPr lang="en-US" sz="1600" kern="0">
                          <a:effectLst/>
                        </a:rPr>
                        <a:t>44</a:t>
                      </a:r>
                      <a:endParaRPr lang="zh-CN" sz="1600" kern="100">
                        <a:effectLst/>
                        <a:latin typeface="Times New Roman"/>
                        <a:ea typeface="宋体"/>
                      </a:endParaRPr>
                    </a:p>
                  </a:txBody>
                  <a:tcPr marL="68580" marR="68580" marT="0" marB="0" anchor="b"/>
                </a:tc>
              </a:tr>
              <a:tr h="345638">
                <a:tc>
                  <a:txBody>
                    <a:bodyPr/>
                    <a:lstStyle/>
                    <a:p>
                      <a:pPr indent="127000" algn="ctr">
                        <a:lnSpc>
                          <a:spcPct val="115000"/>
                        </a:lnSpc>
                        <a:spcAft>
                          <a:spcPts val="0"/>
                        </a:spcAft>
                      </a:pPr>
                      <a:r>
                        <a:rPr lang="zh-CN" sz="1600" kern="0" dirty="0">
                          <a:effectLst/>
                        </a:rPr>
                        <a:t>供应商、客户数据异常</a:t>
                      </a:r>
                      <a:endParaRPr lang="zh-CN" sz="1600" kern="100" dirty="0">
                        <a:effectLst/>
                        <a:latin typeface="Times New Roman"/>
                        <a:ea typeface="宋体"/>
                      </a:endParaRPr>
                    </a:p>
                  </a:txBody>
                  <a:tcPr marL="68580" marR="68580" marT="0" marB="0" anchor="b"/>
                </a:tc>
                <a:tc>
                  <a:txBody>
                    <a:bodyPr/>
                    <a:lstStyle/>
                    <a:p>
                      <a:pPr indent="127000" algn="ctr">
                        <a:lnSpc>
                          <a:spcPct val="115000"/>
                        </a:lnSpc>
                        <a:spcAft>
                          <a:spcPts val="0"/>
                        </a:spcAft>
                      </a:pPr>
                      <a:r>
                        <a:rPr lang="en-US" sz="1600" kern="0">
                          <a:effectLst/>
                        </a:rPr>
                        <a:t>4</a:t>
                      </a:r>
                      <a:endParaRPr lang="zh-CN" sz="1600" kern="100">
                        <a:effectLst/>
                        <a:latin typeface="Times New Roman"/>
                        <a:ea typeface="宋体"/>
                      </a:endParaRPr>
                    </a:p>
                  </a:txBody>
                  <a:tcPr marL="68580" marR="68580" marT="0" marB="0" anchor="b"/>
                </a:tc>
              </a:tr>
              <a:tr h="345638">
                <a:tc>
                  <a:txBody>
                    <a:bodyPr/>
                    <a:lstStyle/>
                    <a:p>
                      <a:pPr indent="127000" algn="ctr">
                        <a:lnSpc>
                          <a:spcPct val="115000"/>
                        </a:lnSpc>
                        <a:spcAft>
                          <a:spcPts val="0"/>
                        </a:spcAft>
                      </a:pPr>
                      <a:r>
                        <a:rPr lang="zh-CN" sz="1600" kern="0" dirty="0">
                          <a:effectLst/>
                        </a:rPr>
                        <a:t>行业样本数小于</a:t>
                      </a:r>
                      <a:r>
                        <a:rPr lang="en-US" sz="1600" kern="0" dirty="0">
                          <a:effectLst/>
                        </a:rPr>
                        <a:t>20</a:t>
                      </a:r>
                      <a:endParaRPr lang="zh-CN" sz="1600" kern="100" dirty="0">
                        <a:effectLst/>
                        <a:latin typeface="Times New Roman"/>
                        <a:ea typeface="宋体"/>
                      </a:endParaRPr>
                    </a:p>
                  </a:txBody>
                  <a:tcPr marL="68580" marR="68580" marT="0" marB="0" anchor="b"/>
                </a:tc>
                <a:tc>
                  <a:txBody>
                    <a:bodyPr/>
                    <a:lstStyle/>
                    <a:p>
                      <a:pPr indent="127000" algn="ctr">
                        <a:lnSpc>
                          <a:spcPct val="115000"/>
                        </a:lnSpc>
                        <a:spcAft>
                          <a:spcPts val="0"/>
                        </a:spcAft>
                      </a:pPr>
                      <a:r>
                        <a:rPr lang="en-US" sz="1600" kern="0">
                          <a:effectLst/>
                        </a:rPr>
                        <a:t>72</a:t>
                      </a:r>
                      <a:endParaRPr lang="zh-CN" sz="1600" kern="100">
                        <a:effectLst/>
                        <a:latin typeface="Times New Roman"/>
                        <a:ea typeface="宋体"/>
                      </a:endParaRPr>
                    </a:p>
                  </a:txBody>
                  <a:tcPr marL="68580" marR="68580" marT="0" marB="0" anchor="b"/>
                </a:tc>
              </a:tr>
              <a:tr h="345638">
                <a:tc>
                  <a:txBody>
                    <a:bodyPr/>
                    <a:lstStyle/>
                    <a:p>
                      <a:pPr indent="127000" algn="ctr">
                        <a:lnSpc>
                          <a:spcPct val="115000"/>
                        </a:lnSpc>
                        <a:spcAft>
                          <a:spcPts val="0"/>
                        </a:spcAft>
                      </a:pPr>
                      <a:r>
                        <a:rPr lang="zh-CN" sz="1600" kern="0">
                          <a:effectLst/>
                        </a:rPr>
                        <a:t>最终样本总数</a:t>
                      </a:r>
                      <a:endParaRPr lang="zh-CN" sz="1600" kern="100">
                        <a:effectLst/>
                        <a:latin typeface="Times New Roman"/>
                        <a:ea typeface="宋体"/>
                      </a:endParaRPr>
                    </a:p>
                  </a:txBody>
                  <a:tcPr marL="68580" marR="68580" marT="0" marB="0" anchor="b"/>
                </a:tc>
                <a:tc>
                  <a:txBody>
                    <a:bodyPr/>
                    <a:lstStyle/>
                    <a:p>
                      <a:pPr indent="127000" algn="ctr">
                        <a:lnSpc>
                          <a:spcPct val="115000"/>
                        </a:lnSpc>
                        <a:spcAft>
                          <a:spcPts val="0"/>
                        </a:spcAft>
                      </a:pPr>
                      <a:r>
                        <a:rPr lang="en-US" sz="1600" kern="100">
                          <a:effectLst/>
                        </a:rPr>
                        <a:t>15027</a:t>
                      </a:r>
                      <a:endParaRPr lang="zh-CN" sz="1600" kern="100">
                        <a:effectLst/>
                        <a:latin typeface="Times New Roman"/>
                        <a:ea typeface="宋体"/>
                      </a:endParaRPr>
                    </a:p>
                  </a:txBody>
                  <a:tcPr marL="68580" marR="68580" marT="0" marB="0" anchor="b"/>
                </a:tc>
              </a:tr>
              <a:tr h="345638">
                <a:tc>
                  <a:txBody>
                    <a:bodyPr/>
                    <a:lstStyle/>
                    <a:p>
                      <a:pPr indent="127000" algn="ctr">
                        <a:lnSpc>
                          <a:spcPct val="115000"/>
                        </a:lnSpc>
                        <a:spcAft>
                          <a:spcPts val="0"/>
                        </a:spcAft>
                      </a:pPr>
                      <a:r>
                        <a:rPr lang="zh-CN" sz="1600" kern="0">
                          <a:effectLst/>
                        </a:rPr>
                        <a:t>增发样本</a:t>
                      </a:r>
                      <a:endParaRPr lang="zh-CN" sz="1600" kern="100">
                        <a:effectLst/>
                        <a:latin typeface="Times New Roman"/>
                        <a:ea typeface="宋体"/>
                      </a:endParaRPr>
                    </a:p>
                  </a:txBody>
                  <a:tcPr marL="68580" marR="68580" marT="0" marB="0" anchor="b"/>
                </a:tc>
                <a:tc>
                  <a:txBody>
                    <a:bodyPr/>
                    <a:lstStyle/>
                    <a:p>
                      <a:pPr indent="127000" algn="ctr">
                        <a:lnSpc>
                          <a:spcPct val="115000"/>
                        </a:lnSpc>
                        <a:spcAft>
                          <a:spcPts val="0"/>
                        </a:spcAft>
                      </a:pPr>
                      <a:r>
                        <a:rPr lang="en-US" sz="1600" kern="100">
                          <a:effectLst/>
                        </a:rPr>
                        <a:t>1761</a:t>
                      </a:r>
                      <a:endParaRPr lang="zh-CN" sz="1600" kern="100">
                        <a:effectLst/>
                        <a:latin typeface="Times New Roman"/>
                        <a:ea typeface="宋体"/>
                      </a:endParaRPr>
                    </a:p>
                  </a:txBody>
                  <a:tcPr marL="68580" marR="68580" marT="0" marB="0" anchor="b"/>
                </a:tc>
              </a:tr>
              <a:tr h="345638">
                <a:tc>
                  <a:txBody>
                    <a:bodyPr/>
                    <a:lstStyle/>
                    <a:p>
                      <a:pPr indent="127000" algn="ctr">
                        <a:lnSpc>
                          <a:spcPct val="115000"/>
                        </a:lnSpc>
                        <a:spcAft>
                          <a:spcPts val="0"/>
                        </a:spcAft>
                      </a:pPr>
                      <a:r>
                        <a:rPr lang="zh-CN" sz="1600" kern="0">
                          <a:effectLst/>
                        </a:rPr>
                        <a:t>配股样本</a:t>
                      </a:r>
                      <a:endParaRPr lang="zh-CN" sz="1600" kern="100">
                        <a:effectLst/>
                        <a:latin typeface="Times New Roman"/>
                        <a:ea typeface="宋体"/>
                      </a:endParaRPr>
                    </a:p>
                  </a:txBody>
                  <a:tcPr marL="68580" marR="68580" marT="0" marB="0" anchor="b"/>
                </a:tc>
                <a:tc>
                  <a:txBody>
                    <a:bodyPr/>
                    <a:lstStyle/>
                    <a:p>
                      <a:pPr indent="127000" algn="ctr">
                        <a:lnSpc>
                          <a:spcPct val="115000"/>
                        </a:lnSpc>
                        <a:spcAft>
                          <a:spcPts val="0"/>
                        </a:spcAft>
                      </a:pPr>
                      <a:r>
                        <a:rPr lang="en-US" sz="1600" kern="100" dirty="0">
                          <a:effectLst/>
                        </a:rPr>
                        <a:t>56</a:t>
                      </a:r>
                      <a:endParaRPr lang="zh-CN" sz="1600" kern="100" dirty="0">
                        <a:effectLst/>
                        <a:latin typeface="Times New Roman"/>
                        <a:ea typeface="宋体"/>
                      </a:endParaRPr>
                    </a:p>
                  </a:txBody>
                  <a:tcPr marL="68580" marR="68580" marT="0" marB="0" anchor="b"/>
                </a:tc>
              </a:tr>
            </a:tbl>
          </a:graphicData>
        </a:graphic>
      </p:graphicFrame>
      <p:sp>
        <p:nvSpPr>
          <p:cNvPr id="3" name="矩形 2"/>
          <p:cNvSpPr/>
          <p:nvPr/>
        </p:nvSpPr>
        <p:spPr>
          <a:xfrm>
            <a:off x="3750327" y="980728"/>
            <a:ext cx="1665841" cy="369332"/>
          </a:xfrm>
          <a:prstGeom prst="rect">
            <a:avLst/>
          </a:prstGeom>
        </p:spPr>
        <p:txBody>
          <a:bodyPr wrap="none">
            <a:spAutoFit/>
          </a:bodyPr>
          <a:lstStyle/>
          <a:p>
            <a:r>
              <a:rPr lang="zh-CN" altLang="zh-CN" dirty="0"/>
              <a:t>表</a:t>
            </a:r>
            <a:r>
              <a:rPr lang="en-US" altLang="zh-CN" dirty="0"/>
              <a:t>4-1 </a:t>
            </a:r>
            <a:r>
              <a:rPr lang="zh-CN" altLang="zh-CN" dirty="0"/>
              <a:t>样本筛选</a:t>
            </a:r>
            <a:endParaRPr lang="zh-CN" altLang="en-US" dirty="0"/>
          </a:p>
        </p:txBody>
      </p:sp>
      <p:sp>
        <p:nvSpPr>
          <p:cNvPr id="4" name="TextBox 3"/>
          <p:cNvSpPr txBox="1"/>
          <p:nvPr/>
        </p:nvSpPr>
        <p:spPr>
          <a:xfrm>
            <a:off x="2123728" y="5001865"/>
            <a:ext cx="2232248" cy="307777"/>
          </a:xfrm>
          <a:prstGeom prst="rect">
            <a:avLst/>
          </a:prstGeom>
          <a:noFill/>
        </p:spPr>
        <p:txBody>
          <a:bodyPr wrap="square" rtlCol="0">
            <a:spAutoFit/>
          </a:bodyPr>
          <a:lstStyle/>
          <a:p>
            <a:r>
              <a:rPr lang="zh-CN" altLang="en-US" sz="1400" dirty="0" smtClean="0"/>
              <a:t>数据来源：</a:t>
            </a:r>
            <a:r>
              <a:rPr lang="en-US" altLang="zh-CN" sz="1400" dirty="0" smtClean="0"/>
              <a:t>Wind</a:t>
            </a:r>
            <a:r>
              <a:rPr lang="zh-CN" altLang="en-US" sz="1400" dirty="0" smtClean="0"/>
              <a:t>、</a:t>
            </a:r>
            <a:r>
              <a:rPr lang="en-US" altLang="zh-CN" sz="1400" dirty="0" smtClean="0"/>
              <a:t>CSMAR</a:t>
            </a:r>
            <a:endParaRPr lang="zh-CN" altLang="en-US" sz="1400" dirty="0"/>
          </a:p>
        </p:txBody>
      </p:sp>
      <p:sp>
        <p:nvSpPr>
          <p:cNvPr id="5" name="矩形 4"/>
          <p:cNvSpPr/>
          <p:nvPr/>
        </p:nvSpPr>
        <p:spPr>
          <a:xfrm>
            <a:off x="395536" y="692696"/>
            <a:ext cx="1750800" cy="461665"/>
          </a:xfrm>
          <a:prstGeom prst="rect">
            <a:avLst/>
          </a:prstGeom>
        </p:spPr>
        <p:txBody>
          <a:bodyPr wrap="none">
            <a:spAutoFit/>
          </a:bodyPr>
          <a:lstStyle/>
          <a:p>
            <a:pPr lvl="0">
              <a:spcBef>
                <a:spcPct val="20000"/>
              </a:spcBef>
              <a:spcAft>
                <a:spcPts val="600"/>
              </a:spcAft>
              <a:buClr>
                <a:srgbClr val="DC9E1F"/>
              </a:buClr>
            </a:pPr>
            <a:r>
              <a:rPr lang="zh-CN" altLang="en-US" sz="2400" b="1" spc="30" dirty="0" smtClean="0">
                <a:solidFill>
                  <a:srgbClr val="DC9E1F"/>
                </a:solidFill>
              </a:rPr>
              <a:t>样本选择：</a:t>
            </a:r>
            <a:endParaRPr lang="en-US" altLang="zh-CN" dirty="0">
              <a:solidFill>
                <a:srgbClr val="FFFFFF"/>
              </a:solidFill>
            </a:endParaRPr>
          </a:p>
        </p:txBody>
      </p:sp>
      <p:grpSp>
        <p:nvGrpSpPr>
          <p:cNvPr id="6" name="组合 5"/>
          <p:cNvGrpSpPr/>
          <p:nvPr/>
        </p:nvGrpSpPr>
        <p:grpSpPr>
          <a:xfrm>
            <a:off x="0" y="0"/>
            <a:ext cx="5460503" cy="590103"/>
            <a:chOff x="635496" y="1578075"/>
            <a:chExt cx="5460503" cy="590103"/>
          </a:xfrm>
        </p:grpSpPr>
        <p:sp>
          <p:nvSpPr>
            <p:cNvPr id="7" name="同侧圆角矩形 6"/>
            <p:cNvSpPr/>
            <p:nvPr/>
          </p:nvSpPr>
          <p:spPr>
            <a:xfrm rot="5400000">
              <a:off x="3070696" y="-857125"/>
              <a:ext cx="590103" cy="5460503"/>
            </a:xfrm>
            <a:prstGeom prst="round2Same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8" name="同侧圆角矩形 4"/>
            <p:cNvSpPr/>
            <p:nvPr/>
          </p:nvSpPr>
          <p:spPr>
            <a:xfrm>
              <a:off x="635496" y="1606881"/>
              <a:ext cx="5431697" cy="5324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样本及变量选择</a:t>
              </a:r>
              <a:endParaRPr lang="zh-CN" altLang="en-US" sz="2900" kern="1200" dirty="0"/>
            </a:p>
          </p:txBody>
        </p:sp>
      </p:grpSp>
    </p:spTree>
    <p:extLst>
      <p:ext uri="{BB962C8B-B14F-4D97-AF65-F5344CB8AC3E}">
        <p14:creationId xmlns="" xmlns:p14="http://schemas.microsoft.com/office/powerpoint/2010/main" val="1301909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2" name="矩形 1"/>
              <p:cNvSpPr/>
              <p:nvPr/>
            </p:nvSpPr>
            <p:spPr>
              <a:xfrm>
                <a:off x="683568" y="1340768"/>
                <a:ext cx="7992888" cy="913840"/>
              </a:xfrm>
              <a:prstGeom prst="rect">
                <a:avLst/>
              </a:prstGeom>
            </p:spPr>
            <p:txBody>
              <a:bodyPr wrap="square">
                <a:spAutoFit/>
              </a:bodyPr>
              <a:lstStyle/>
              <a:p>
                <a:pPr>
                  <a:lnSpc>
                    <a:spcPct val="150000"/>
                  </a:lnSpc>
                </a:pPr>
                <a14:m>
                  <m:oMath xmlns:m="http://schemas.openxmlformats.org/officeDocument/2006/math">
                    <m:r>
                      <a:rPr lang="en-US" altLang="zh-CN" i="1" smtClean="0">
                        <a:latin typeface="Cambria Math"/>
                      </a:rPr>
                      <m:t>𝐸𝑀</m:t>
                    </m:r>
                    <m:r>
                      <a:rPr lang="en-US" altLang="zh-CN">
                        <a:latin typeface="Cambria Math"/>
                      </a:rPr>
                      <m:t>=</m:t>
                    </m:r>
                    <m:sSub>
                      <m:sSubPr>
                        <m:ctrlPr>
                          <a:rPr lang="zh-CN" altLang="zh-CN" i="1">
                            <a:latin typeface="Cambria Math" panose="02040503050406030204" pitchFamily="18" charset="0"/>
                          </a:rPr>
                        </m:ctrlPr>
                      </m:sSubPr>
                      <m:e>
                        <m:r>
                          <a:rPr lang="en-US" altLang="zh-CN" i="1">
                            <a:latin typeface="Cambria Math"/>
                          </a:rPr>
                          <m:t>𝛼</m:t>
                        </m:r>
                      </m:e>
                      <m:sub>
                        <m:r>
                          <a:rPr lang="en-US" altLang="zh-CN" i="1">
                            <a:latin typeface="Cambria Math"/>
                          </a:rPr>
                          <m:t>0</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𝛼</m:t>
                        </m:r>
                      </m:e>
                      <m:sub>
                        <m:r>
                          <a:rPr lang="en-US" altLang="zh-CN" i="1">
                            <a:latin typeface="Cambria Math"/>
                          </a:rPr>
                          <m:t>1</m:t>
                        </m:r>
                      </m:sub>
                    </m:sSub>
                    <m:r>
                      <a:rPr lang="en-US" altLang="zh-CN" i="1">
                        <a:latin typeface="Cambria Math"/>
                      </a:rPr>
                      <m:t>×</m:t>
                    </m:r>
                    <m:r>
                      <a:rPr lang="en-US" altLang="zh-CN" i="1">
                        <a:latin typeface="Cambria Math"/>
                      </a:rPr>
                      <m:t>𝐼𝑉</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𝛼</m:t>
                        </m:r>
                      </m:e>
                      <m:sub>
                        <m:r>
                          <a:rPr lang="en-US" altLang="zh-CN" i="1">
                            <a:latin typeface="Cambria Math"/>
                          </a:rPr>
                          <m:t>4</m:t>
                        </m:r>
                      </m:sub>
                    </m:sSub>
                    <m:r>
                      <a:rPr lang="en-US" altLang="zh-CN" i="1">
                        <a:latin typeface="Cambria Math"/>
                      </a:rPr>
                      <m:t>×</m:t>
                    </m:r>
                    <m:r>
                      <a:rPr lang="en-US" altLang="zh-CN" i="1">
                        <a:latin typeface="Cambria Math"/>
                      </a:rPr>
                      <m:t>𝑆𝑖𝑧𝑒</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𝛼</m:t>
                        </m:r>
                      </m:e>
                      <m:sub>
                        <m:r>
                          <a:rPr lang="en-US" altLang="zh-CN" i="1">
                            <a:latin typeface="Cambria Math"/>
                          </a:rPr>
                          <m:t>5</m:t>
                        </m:r>
                      </m:sub>
                    </m:sSub>
                    <m:r>
                      <a:rPr lang="en-US" altLang="zh-CN" i="1">
                        <a:latin typeface="Cambria Math"/>
                      </a:rPr>
                      <m:t>×</m:t>
                    </m:r>
                    <m:r>
                      <a:rPr lang="en-US" altLang="zh-CN" i="1">
                        <a:latin typeface="Cambria Math"/>
                      </a:rPr>
                      <m:t>𝐿𝑒𝑣𝑒𝑟</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𝛼</m:t>
                        </m:r>
                      </m:e>
                      <m:sub>
                        <m:r>
                          <a:rPr lang="en-US" altLang="zh-CN" i="1">
                            <a:latin typeface="Cambria Math"/>
                          </a:rPr>
                          <m:t>6</m:t>
                        </m:r>
                      </m:sub>
                    </m:sSub>
                    <m:r>
                      <a:rPr lang="en-US" altLang="zh-CN" i="1">
                        <a:latin typeface="Cambria Math"/>
                      </a:rPr>
                      <m:t>×</m:t>
                    </m:r>
                    <m:r>
                      <a:rPr lang="en-US" altLang="zh-CN" i="1">
                        <a:latin typeface="Cambria Math"/>
                      </a:rPr>
                      <m:t>𝑅𝑂𝐴</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𝛼</m:t>
                        </m:r>
                      </m:e>
                      <m:sub>
                        <m:r>
                          <a:rPr lang="en-US" altLang="zh-CN" i="1">
                            <a:latin typeface="Cambria Math"/>
                          </a:rPr>
                          <m:t>7</m:t>
                        </m:r>
                      </m:sub>
                    </m:sSub>
                    <m:r>
                      <a:rPr lang="en-US" altLang="zh-CN" i="1">
                        <a:latin typeface="Cambria Math"/>
                      </a:rPr>
                      <m:t>×</m:t>
                    </m:r>
                    <m:r>
                      <a:rPr lang="en-US" altLang="zh-CN" i="1">
                        <a:latin typeface="Cambria Math"/>
                      </a:rPr>
                      <m:t>𝐺𝑟𝑜𝑤𝑡h</m:t>
                    </m:r>
                    <m:r>
                      <a:rPr lang="en-US" altLang="zh-CN" i="1">
                        <a:latin typeface="Cambria Math"/>
                      </a:rPr>
                      <m:t>+</m:t>
                    </m:r>
                    <m:sSub>
                      <m:sSubPr>
                        <m:ctrlPr>
                          <a:rPr lang="zh-CN" altLang="zh-CN" i="1">
                            <a:latin typeface="Cambria Math" panose="02040503050406030204" pitchFamily="18" charset="0"/>
                          </a:rPr>
                        </m:ctrlPr>
                      </m:sSubPr>
                      <m:e>
                        <m:r>
                          <a:rPr lang="en-US" altLang="zh-CN" b="0" i="1" smtClean="0">
                            <a:latin typeface="Cambria Math"/>
                          </a:rPr>
                          <m:t>            </m:t>
                        </m:r>
                        <m:r>
                          <a:rPr lang="en-US" altLang="zh-CN" i="1">
                            <a:latin typeface="Cambria Math"/>
                          </a:rPr>
                          <m:t>𝛼</m:t>
                        </m:r>
                      </m:e>
                      <m:sub>
                        <m:r>
                          <a:rPr lang="en-US" altLang="zh-CN" i="1">
                            <a:latin typeface="Cambria Math"/>
                          </a:rPr>
                          <m:t>8</m:t>
                        </m:r>
                      </m:sub>
                    </m:sSub>
                    <m:r>
                      <a:rPr lang="en-US" altLang="zh-CN" i="1">
                        <a:latin typeface="Cambria Math"/>
                      </a:rPr>
                      <m:t>×</m:t>
                    </m:r>
                    <m:r>
                      <a:rPr lang="en-US" altLang="zh-CN" i="1">
                        <a:latin typeface="Cambria Math"/>
                      </a:rPr>
                      <m:t>𝑃𝐵</m:t>
                    </m:r>
                    <m:r>
                      <a:rPr lang="en-US" altLang="zh-CN" i="1">
                        <a:latin typeface="Cambria Math"/>
                      </a:rPr>
                      <m:t>+</m:t>
                    </m:r>
                    <m:r>
                      <a:rPr lang="en-US" altLang="zh-CN" i="1">
                        <a:latin typeface="Cambria Math"/>
                      </a:rPr>
                      <m:t>𝜀</m:t>
                    </m:r>
                  </m:oMath>
                </a14:m>
                <a:r>
                  <a:rPr lang="zh-CN" altLang="en-US" dirty="0" smtClean="0"/>
                  <a:t>                                                                                                      ①</a:t>
                </a:r>
                <a:r>
                  <a:rPr lang="en-US" altLang="zh-CN" dirty="0" smtClean="0"/>
                  <a:t> </a:t>
                </a:r>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683568" y="1340768"/>
                <a:ext cx="7992888" cy="913840"/>
              </a:xfrm>
              <a:prstGeom prst="rect">
                <a:avLst/>
              </a:prstGeom>
              <a:blipFill rotWithShape="1">
                <a:blip r:embed="rId2" cstate="print"/>
                <a:stretch>
                  <a:fillRect b="-2000"/>
                </a:stretch>
              </a:blipFill>
            </p:spPr>
            <p:txBody>
              <a:bodyPr/>
              <a:lstStyle/>
              <a:p>
                <a:r>
                  <a:rPr lang="zh-CN" altLang="en-US">
                    <a:noFill/>
                  </a:rPr>
                  <a:t> </a:t>
                </a:r>
              </a:p>
            </p:txBody>
          </p:sp>
        </mc:Fallback>
      </mc:AlternateContent>
      <p:sp>
        <p:nvSpPr>
          <p:cNvPr id="3" name="TextBox 2"/>
          <p:cNvSpPr txBox="1"/>
          <p:nvPr/>
        </p:nvSpPr>
        <p:spPr>
          <a:xfrm>
            <a:off x="395536" y="620688"/>
            <a:ext cx="1777857" cy="461665"/>
          </a:xfrm>
          <a:prstGeom prst="rect">
            <a:avLst/>
          </a:prstGeom>
          <a:noFill/>
        </p:spPr>
        <p:txBody>
          <a:bodyPr wrap="square" rtlCol="0">
            <a:spAutoFit/>
          </a:bodyPr>
          <a:lstStyle/>
          <a:p>
            <a:r>
              <a:rPr lang="zh-CN" altLang="en-US" sz="2400" b="1" spc="30" dirty="0">
                <a:solidFill>
                  <a:srgbClr val="DC9E1F"/>
                </a:solidFill>
              </a:rPr>
              <a:t>回归模型</a:t>
            </a:r>
          </a:p>
        </p:txBody>
      </p:sp>
      <mc:AlternateContent xmlns:mc="http://schemas.openxmlformats.org/markup-compatibility/2006">
        <mc:Choice xmlns="" xmlns:a14="http://schemas.microsoft.com/office/drawing/2010/main" Requires="a14">
          <p:sp>
            <p:nvSpPr>
              <p:cNvPr id="5" name="矩形 4"/>
              <p:cNvSpPr/>
              <p:nvPr/>
            </p:nvSpPr>
            <p:spPr>
              <a:xfrm>
                <a:off x="647564" y="2676797"/>
                <a:ext cx="7884876" cy="1319848"/>
              </a:xfrm>
              <a:prstGeom prst="rect">
                <a:avLst/>
              </a:prstGeom>
            </p:spPr>
            <p:txBody>
              <a:bodyPr wrap="square">
                <a:spAutoFit/>
              </a:bodyPr>
              <a:lstStyle/>
              <a:p>
                <a:pPr>
                  <a:lnSpc>
                    <a:spcPct val="150000"/>
                  </a:lnSpc>
                </a:pPr>
                <a14:m>
                  <m:oMath xmlns:m="http://schemas.openxmlformats.org/officeDocument/2006/math">
                    <m:r>
                      <a:rPr lang="en-US" altLang="zh-CN" i="1" smtClean="0">
                        <a:latin typeface="Cambria Math"/>
                      </a:rPr>
                      <m:t>𝐸𝑀</m:t>
                    </m:r>
                    <m:r>
                      <a:rPr lang="en-US" altLang="zh-CN">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0</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1</m:t>
                        </m:r>
                      </m:sub>
                    </m:sSub>
                    <m:r>
                      <a:rPr lang="en-US" altLang="zh-CN" i="1">
                        <a:latin typeface="Cambria Math"/>
                      </a:rPr>
                      <m:t>×</m:t>
                    </m:r>
                    <m:r>
                      <a:rPr lang="en-US" altLang="zh-CN" i="1">
                        <a:latin typeface="Cambria Math"/>
                      </a:rPr>
                      <m:t>𝑠𝑢𝑝𝑝𝑙𝑖𝑒𝑟</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2</m:t>
                        </m:r>
                      </m:sub>
                    </m:sSub>
                    <m:r>
                      <a:rPr lang="en-US" altLang="zh-CN" i="1">
                        <a:latin typeface="Cambria Math"/>
                      </a:rPr>
                      <m:t>×</m:t>
                    </m:r>
                    <m:r>
                      <a:rPr lang="en-US" altLang="zh-CN" i="1">
                        <a:latin typeface="Cambria Math"/>
                      </a:rPr>
                      <m:t>𝑐𝑢𝑠𝑡𝑜𝑚𝑒𝑟</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3</m:t>
                        </m:r>
                      </m:sub>
                    </m:sSub>
                    <m:r>
                      <a:rPr lang="en-US" altLang="zh-CN" i="1">
                        <a:latin typeface="Cambria Math"/>
                      </a:rPr>
                      <m:t>×</m:t>
                    </m:r>
                    <m:r>
                      <a:rPr lang="en-US" altLang="zh-CN" i="1">
                        <a:latin typeface="Cambria Math"/>
                      </a:rPr>
                      <m:t>𝑠𝑢𝑝𝑝𝑙𝑖𝑒𝑟</m:t>
                    </m:r>
                    <m:r>
                      <a:rPr lang="en-US" altLang="zh-CN" i="1">
                        <a:latin typeface="Cambria Math"/>
                      </a:rPr>
                      <m:t>×</m:t>
                    </m:r>
                    <m:r>
                      <a:rPr lang="en-US" altLang="zh-CN" i="1">
                        <a:latin typeface="Cambria Math"/>
                      </a:rPr>
                      <m:t>𝑠𝑒𝑜</m:t>
                    </m:r>
                    <m:r>
                      <a:rPr lang="en-US" altLang="zh-CN" i="1">
                        <a:latin typeface="Cambria Math"/>
                      </a:rPr>
                      <m:t>2+</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4</m:t>
                        </m:r>
                      </m:sub>
                    </m:sSub>
                    <m:r>
                      <a:rPr lang="en-US" altLang="zh-CN" i="1">
                        <a:latin typeface="Cambria Math"/>
                      </a:rPr>
                      <m:t>×</m:t>
                    </m:r>
                    <m:r>
                      <a:rPr lang="en-US" altLang="zh-CN" b="0" i="1" smtClean="0">
                        <a:latin typeface="Cambria Math"/>
                      </a:rPr>
                      <m:t>            </m:t>
                    </m:r>
                    <m:r>
                      <a:rPr lang="en-US" altLang="zh-CN" i="1">
                        <a:latin typeface="Cambria Math"/>
                      </a:rPr>
                      <m:t>𝑐𝑢𝑠𝑡𝑜𝑚𝑒𝑟</m:t>
                    </m:r>
                    <m:r>
                      <a:rPr lang="en-US" altLang="zh-CN" i="1">
                        <a:latin typeface="Cambria Math"/>
                      </a:rPr>
                      <m:t>×</m:t>
                    </m:r>
                    <m:r>
                      <a:rPr lang="en-US" altLang="zh-CN" i="1">
                        <a:latin typeface="Cambria Math"/>
                      </a:rPr>
                      <m:t>𝑠𝑒𝑜</m:t>
                    </m:r>
                    <m:r>
                      <a:rPr lang="en-US" altLang="zh-CN" i="1">
                        <a:latin typeface="Cambria Math"/>
                      </a:rPr>
                      <m:t>2+</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5</m:t>
                        </m:r>
                      </m:sub>
                    </m:sSub>
                    <m:r>
                      <a:rPr lang="en-US" altLang="zh-CN" i="1">
                        <a:latin typeface="Cambria Math"/>
                      </a:rPr>
                      <m:t>×</m:t>
                    </m:r>
                    <m:r>
                      <a:rPr lang="en-US" altLang="zh-CN" i="1">
                        <a:latin typeface="Cambria Math"/>
                      </a:rPr>
                      <m:t>𝑆𝑖𝑧𝑒</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6</m:t>
                        </m:r>
                      </m:sub>
                    </m:sSub>
                    <m:r>
                      <a:rPr lang="en-US" altLang="zh-CN" i="1">
                        <a:latin typeface="Cambria Math"/>
                      </a:rPr>
                      <m:t>×</m:t>
                    </m:r>
                    <m:r>
                      <a:rPr lang="en-US" altLang="zh-CN" i="1">
                        <a:latin typeface="Cambria Math"/>
                      </a:rPr>
                      <m:t>𝐿𝑒𝑣𝑒𝑟</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7</m:t>
                        </m:r>
                      </m:sub>
                    </m:sSub>
                    <m:r>
                      <a:rPr lang="en-US" altLang="zh-CN" i="1">
                        <a:latin typeface="Cambria Math"/>
                      </a:rPr>
                      <m:t>×</m:t>
                    </m:r>
                    <m:r>
                      <a:rPr lang="en-US" altLang="zh-CN" i="1">
                        <a:latin typeface="Cambria Math"/>
                      </a:rPr>
                      <m:t>𝑅𝑂𝐴</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8</m:t>
                        </m:r>
                      </m:sub>
                    </m:sSub>
                    <m:r>
                      <a:rPr lang="en-US" altLang="zh-CN" i="1">
                        <a:latin typeface="Cambria Math"/>
                      </a:rPr>
                      <m:t>×</m:t>
                    </m:r>
                    <m:r>
                      <a:rPr lang="en-US" altLang="zh-CN" b="0" i="1" smtClean="0">
                        <a:latin typeface="Cambria Math"/>
                      </a:rPr>
                      <m:t>            </m:t>
                    </m:r>
                    <m:r>
                      <a:rPr lang="en-US" altLang="zh-CN" i="1">
                        <a:latin typeface="Cambria Math"/>
                      </a:rPr>
                      <m:t>𝐺𝑟𝑜𝑤𝑡h</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9</m:t>
                        </m:r>
                      </m:sub>
                    </m:sSub>
                    <m:r>
                      <a:rPr lang="en-US" altLang="zh-CN" i="1">
                        <a:latin typeface="Cambria Math"/>
                      </a:rPr>
                      <m:t>×</m:t>
                    </m:r>
                    <m:r>
                      <a:rPr lang="en-US" altLang="zh-CN" i="1">
                        <a:latin typeface="Cambria Math"/>
                      </a:rPr>
                      <m:t>𝑃𝐵</m:t>
                    </m:r>
                    <m:r>
                      <a:rPr lang="en-US" altLang="zh-CN" i="1">
                        <a:latin typeface="Cambria Math"/>
                      </a:rPr>
                      <m:t>+</m:t>
                    </m:r>
                    <m:r>
                      <a:rPr lang="en-US" altLang="zh-CN" i="1">
                        <a:latin typeface="Cambria Math"/>
                      </a:rPr>
                      <m:t>𝜀</m:t>
                    </m:r>
                  </m:oMath>
                </a14:m>
                <a:r>
                  <a:rPr lang="zh-CN" altLang="en-US" dirty="0" smtClean="0"/>
                  <a:t>                                                                                   ②</a:t>
                </a:r>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647564" y="2676797"/>
                <a:ext cx="7884876" cy="1319848"/>
              </a:xfrm>
              <a:prstGeom prst="rect">
                <a:avLst/>
              </a:prstGeom>
              <a:blipFill rotWithShape="1">
                <a:blip r:embed="rId3" cstate="print"/>
                <a:stretch>
                  <a:fillRect b="-922"/>
                </a:stretch>
              </a:blipFill>
            </p:spPr>
            <p:txBody>
              <a:bodyPr/>
              <a:lstStyle/>
              <a:p>
                <a:r>
                  <a:rPr lang="zh-CN" altLang="en-US">
                    <a:noFill/>
                  </a:rPr>
                  <a:t> </a:t>
                </a:r>
              </a:p>
            </p:txBody>
          </p:sp>
        </mc:Fallback>
      </mc:AlternateContent>
      <p:grpSp>
        <p:nvGrpSpPr>
          <p:cNvPr id="6" name="组合 5"/>
          <p:cNvGrpSpPr/>
          <p:nvPr/>
        </p:nvGrpSpPr>
        <p:grpSpPr>
          <a:xfrm>
            <a:off x="0" y="0"/>
            <a:ext cx="5460503" cy="590103"/>
            <a:chOff x="635496" y="2450008"/>
            <a:chExt cx="5460503" cy="590103"/>
          </a:xfrm>
        </p:grpSpPr>
        <p:sp>
          <p:nvSpPr>
            <p:cNvPr id="7" name="同侧圆角矩形 6"/>
            <p:cNvSpPr/>
            <p:nvPr/>
          </p:nvSpPr>
          <p:spPr>
            <a:xfrm rot="5400000">
              <a:off x="3070696" y="14808"/>
              <a:ext cx="590103" cy="5460503"/>
            </a:xfrm>
            <a:prstGeom prst="round2Same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8" name="同侧圆角矩形 4"/>
            <p:cNvSpPr/>
            <p:nvPr/>
          </p:nvSpPr>
          <p:spPr>
            <a:xfrm>
              <a:off x="635496" y="2478814"/>
              <a:ext cx="5431697" cy="5324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模型设计</a:t>
              </a:r>
              <a:endParaRPr lang="zh-CN" altLang="en-US" sz="2900" kern="1200" dirty="0"/>
            </a:p>
          </p:txBody>
        </p:sp>
      </p:grpSp>
    </p:spTree>
    <p:extLst>
      <p:ext uri="{BB962C8B-B14F-4D97-AF65-F5344CB8AC3E}">
        <p14:creationId xmlns="" xmlns:p14="http://schemas.microsoft.com/office/powerpoint/2010/main" val="3270363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2" name="矩形 1"/>
              <p:cNvSpPr/>
              <p:nvPr/>
            </p:nvSpPr>
            <p:spPr>
              <a:xfrm>
                <a:off x="854359" y="1876163"/>
                <a:ext cx="7416824" cy="1319848"/>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i="1">
                          <a:latin typeface="Cambria Math"/>
                        </a:rPr>
                        <m:t>𝐸𝑀</m:t>
                      </m:r>
                      <m:r>
                        <a:rPr lang="en-US" altLang="zh-CN">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0</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1</m:t>
                          </m:r>
                        </m:sub>
                      </m:sSub>
                      <m:r>
                        <a:rPr lang="en-US" altLang="zh-CN" i="1">
                          <a:latin typeface="Cambria Math"/>
                        </a:rPr>
                        <m:t>×</m:t>
                      </m:r>
                      <m:r>
                        <a:rPr lang="en-US" altLang="zh-CN" i="1">
                          <a:latin typeface="Cambria Math"/>
                        </a:rPr>
                        <m:t>𝑠𝑢𝑝𝑝𝑙𝑖𝑒𝑟</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2</m:t>
                          </m:r>
                        </m:sub>
                      </m:sSub>
                      <m:r>
                        <a:rPr lang="en-US" altLang="zh-CN" i="1">
                          <a:latin typeface="Cambria Math"/>
                        </a:rPr>
                        <m:t>×</m:t>
                      </m:r>
                      <m:r>
                        <a:rPr lang="en-US" altLang="zh-CN" i="1">
                          <a:latin typeface="Cambria Math"/>
                        </a:rPr>
                        <m:t>𝑐𝑢𝑠𝑡𝑜𝑚𝑒𝑟</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3</m:t>
                          </m:r>
                        </m:sub>
                      </m:sSub>
                      <m:r>
                        <a:rPr lang="en-US" altLang="zh-CN" i="1">
                          <a:latin typeface="Cambria Math"/>
                        </a:rPr>
                        <m:t>×</m:t>
                      </m:r>
                      <m:r>
                        <a:rPr lang="en-US" altLang="zh-CN" i="1">
                          <a:latin typeface="Cambria Math"/>
                        </a:rPr>
                        <m:t>𝑠𝑢𝑝𝑝𝑙𝑖𝑒𝑟</m:t>
                      </m:r>
                      <m:r>
                        <a:rPr lang="en-US" altLang="zh-CN" i="1">
                          <a:latin typeface="Cambria Math"/>
                        </a:rPr>
                        <m:t>×</m:t>
                      </m:r>
                      <m:r>
                        <a:rPr lang="en-US" altLang="zh-CN" i="1">
                          <a:latin typeface="Cambria Math"/>
                        </a:rPr>
                        <m:t>𝑠𝑒𝑜</m:t>
                      </m:r>
                      <m:r>
                        <a:rPr lang="en-US" altLang="zh-CN" i="1">
                          <a:latin typeface="Cambria Math"/>
                        </a:rPr>
                        <m:t>3+</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4</m:t>
                          </m:r>
                        </m:sub>
                      </m:sSub>
                      <m:r>
                        <a:rPr lang="en-US" altLang="zh-CN" i="1">
                          <a:latin typeface="Cambria Math"/>
                        </a:rPr>
                        <m:t>×</m:t>
                      </m:r>
                      <m:r>
                        <a:rPr lang="en-US" altLang="zh-CN" i="1">
                          <a:latin typeface="Cambria Math"/>
                        </a:rPr>
                        <m:t>𝑐𝑢𝑠𝑡𝑜𝑚𝑒𝑟</m:t>
                      </m:r>
                      <m:r>
                        <a:rPr lang="en-US" altLang="zh-CN" i="1">
                          <a:latin typeface="Cambria Math"/>
                        </a:rPr>
                        <m:t>×</m:t>
                      </m:r>
                      <m:r>
                        <a:rPr lang="en-US" altLang="zh-CN" i="1">
                          <a:latin typeface="Cambria Math"/>
                        </a:rPr>
                        <m:t>𝑠𝑒𝑜</m:t>
                      </m:r>
                      <m:r>
                        <a:rPr lang="en-US" altLang="zh-CN" i="1">
                          <a:latin typeface="Cambria Math"/>
                        </a:rPr>
                        <m:t>3+</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5</m:t>
                          </m:r>
                        </m:sub>
                      </m:sSub>
                      <m:r>
                        <a:rPr lang="en-US" altLang="zh-CN" i="1">
                          <a:latin typeface="Cambria Math"/>
                        </a:rPr>
                        <m:t>×</m:t>
                      </m:r>
                      <m:r>
                        <a:rPr lang="en-US" altLang="zh-CN" i="1">
                          <a:latin typeface="Cambria Math"/>
                        </a:rPr>
                        <m:t>𝑆𝑖𝑧𝑒</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6</m:t>
                          </m:r>
                        </m:sub>
                      </m:sSub>
                      <m:r>
                        <a:rPr lang="en-US" altLang="zh-CN" i="1">
                          <a:latin typeface="Cambria Math"/>
                        </a:rPr>
                        <m:t>×</m:t>
                      </m:r>
                      <m:r>
                        <a:rPr lang="en-US" altLang="zh-CN" i="1">
                          <a:latin typeface="Cambria Math"/>
                        </a:rPr>
                        <m:t>𝐿𝑒𝑣𝑒𝑟</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7</m:t>
                          </m:r>
                        </m:sub>
                      </m:sSub>
                      <m:r>
                        <a:rPr lang="en-US" altLang="zh-CN" i="1">
                          <a:latin typeface="Cambria Math"/>
                        </a:rPr>
                        <m:t>×</m:t>
                      </m:r>
                      <m:r>
                        <a:rPr lang="en-US" altLang="zh-CN" i="1">
                          <a:latin typeface="Cambria Math"/>
                        </a:rPr>
                        <m:t>𝑅𝑂𝐴</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8</m:t>
                          </m:r>
                        </m:sub>
                      </m:sSub>
                      <m:r>
                        <a:rPr lang="en-US" altLang="zh-CN" i="1">
                          <a:latin typeface="Cambria Math"/>
                        </a:rPr>
                        <m:t>×</m:t>
                      </m:r>
                      <m:r>
                        <a:rPr lang="en-US" altLang="zh-CN" i="1">
                          <a:latin typeface="Cambria Math"/>
                        </a:rPr>
                        <m:t>𝑃𝐵</m:t>
                      </m:r>
                      <m:r>
                        <a:rPr lang="en-US" altLang="zh-CN" i="1">
                          <a:latin typeface="Cambria Math"/>
                        </a:rPr>
                        <m:t>+</m:t>
                      </m:r>
                      <m:r>
                        <a:rPr lang="en-US" altLang="zh-CN" i="1">
                          <a:latin typeface="Cambria Math"/>
                        </a:rPr>
                        <m:t>𝜀</m:t>
                      </m:r>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854359" y="1876163"/>
                <a:ext cx="7416824" cy="1319848"/>
              </a:xfrm>
              <a:prstGeom prst="rect">
                <a:avLst/>
              </a:prstGeom>
              <a:blipFill rotWithShape="1">
                <a:blip r:embed="rId2" cstate="print"/>
                <a:stretch>
                  <a:fillRect/>
                </a:stretch>
              </a:blipFill>
            </p:spPr>
            <p:txBody>
              <a:bodyPr/>
              <a:lstStyle/>
              <a:p>
                <a:r>
                  <a:rPr lang="zh-CN" altLang="en-US">
                    <a:noFill/>
                  </a:rPr>
                  <a:t> </a:t>
                </a:r>
              </a:p>
            </p:txBody>
          </p:sp>
        </mc:Fallback>
      </mc:AlternateContent>
      <p:sp>
        <p:nvSpPr>
          <p:cNvPr id="3" name="TextBox 2"/>
          <p:cNvSpPr txBox="1"/>
          <p:nvPr/>
        </p:nvSpPr>
        <p:spPr>
          <a:xfrm>
            <a:off x="467544" y="836712"/>
            <a:ext cx="2664296" cy="461665"/>
          </a:xfrm>
          <a:prstGeom prst="rect">
            <a:avLst/>
          </a:prstGeom>
          <a:noFill/>
        </p:spPr>
        <p:txBody>
          <a:bodyPr wrap="square" rtlCol="0">
            <a:spAutoFit/>
          </a:bodyPr>
          <a:lstStyle/>
          <a:p>
            <a:pPr>
              <a:spcBef>
                <a:spcPct val="20000"/>
              </a:spcBef>
              <a:spcAft>
                <a:spcPts val="600"/>
              </a:spcAft>
              <a:buClr>
                <a:schemeClr val="tx2"/>
              </a:buClr>
            </a:pPr>
            <a:r>
              <a:rPr lang="zh-CN" altLang="en-US" sz="2400" b="1" spc="30" dirty="0">
                <a:solidFill>
                  <a:schemeClr val="tx2"/>
                </a:solidFill>
              </a:rPr>
              <a:t>稳健性检验模型</a:t>
            </a:r>
          </a:p>
        </p:txBody>
      </p:sp>
      <p:sp>
        <p:nvSpPr>
          <p:cNvPr id="4" name="TextBox 3"/>
          <p:cNvSpPr txBox="1"/>
          <p:nvPr/>
        </p:nvSpPr>
        <p:spPr>
          <a:xfrm>
            <a:off x="7524328" y="2826679"/>
            <a:ext cx="576064" cy="369332"/>
          </a:xfrm>
          <a:prstGeom prst="rect">
            <a:avLst/>
          </a:prstGeom>
          <a:noFill/>
        </p:spPr>
        <p:txBody>
          <a:bodyPr wrap="square" rtlCol="0">
            <a:spAutoFit/>
          </a:bodyPr>
          <a:lstStyle/>
          <a:p>
            <a:r>
              <a:rPr lang="zh-CN" altLang="en-US" dirty="0" smtClean="0"/>
              <a:t>③</a:t>
            </a:r>
            <a:endParaRPr lang="zh-CN" altLang="en-US" dirty="0"/>
          </a:p>
        </p:txBody>
      </p:sp>
      <p:grpSp>
        <p:nvGrpSpPr>
          <p:cNvPr id="5" name="组合 4"/>
          <p:cNvGrpSpPr/>
          <p:nvPr/>
        </p:nvGrpSpPr>
        <p:grpSpPr>
          <a:xfrm>
            <a:off x="0" y="0"/>
            <a:ext cx="5460503" cy="590103"/>
            <a:chOff x="635496" y="2450008"/>
            <a:chExt cx="5460503" cy="590103"/>
          </a:xfrm>
        </p:grpSpPr>
        <p:sp>
          <p:nvSpPr>
            <p:cNvPr id="6" name="同侧圆角矩形 5"/>
            <p:cNvSpPr/>
            <p:nvPr/>
          </p:nvSpPr>
          <p:spPr>
            <a:xfrm rot="5400000">
              <a:off x="3070696" y="14808"/>
              <a:ext cx="590103" cy="5460503"/>
            </a:xfrm>
            <a:prstGeom prst="round2Same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7" name="同侧圆角矩形 4"/>
            <p:cNvSpPr/>
            <p:nvPr/>
          </p:nvSpPr>
          <p:spPr>
            <a:xfrm>
              <a:off x="635496" y="2478814"/>
              <a:ext cx="5431697" cy="5324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模型设计</a:t>
              </a:r>
              <a:endParaRPr lang="zh-CN" altLang="en-US" sz="2900" kern="1200" dirty="0"/>
            </a:p>
          </p:txBody>
        </p:sp>
      </p:grpSp>
    </p:spTree>
    <p:extLst>
      <p:ext uri="{BB962C8B-B14F-4D97-AF65-F5344CB8AC3E}">
        <p14:creationId xmlns="" xmlns:p14="http://schemas.microsoft.com/office/powerpoint/2010/main" val="867675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0844" y="1340768"/>
            <a:ext cx="7416824" cy="3567130"/>
          </a:xfrm>
          <a:prstGeom prst="rect">
            <a:avLst/>
          </a:prstGeom>
        </p:spPr>
        <p:txBody>
          <a:bodyPr wrap="square">
            <a:spAutoFit/>
          </a:bodyPr>
          <a:lstStyle/>
          <a:p>
            <a:pPr>
              <a:lnSpc>
                <a:spcPct val="150000"/>
              </a:lnSpc>
            </a:pPr>
            <a:r>
              <a:rPr lang="zh-CN" altLang="en-US" sz="2400" b="1" spc="30" dirty="0">
                <a:solidFill>
                  <a:schemeClr val="tx2"/>
                </a:solidFill>
              </a:rPr>
              <a:t>研究结论：</a:t>
            </a:r>
            <a:endParaRPr lang="en-US" altLang="zh-CN" sz="2400" b="1" spc="30" dirty="0">
              <a:solidFill>
                <a:schemeClr val="tx2"/>
              </a:solidFill>
            </a:endParaRPr>
          </a:p>
          <a:p>
            <a:pPr>
              <a:lnSpc>
                <a:spcPct val="150000"/>
              </a:lnSpc>
            </a:pPr>
            <a:r>
              <a:rPr lang="en-US" altLang="zh-CN" sz="1600" dirty="0">
                <a:solidFill>
                  <a:schemeClr val="accent4">
                    <a:lumMod val="75000"/>
                  </a:schemeClr>
                </a:solidFill>
              </a:rPr>
              <a:t> </a:t>
            </a:r>
            <a:r>
              <a:rPr lang="en-US" altLang="zh-CN" sz="1600" dirty="0" smtClean="0">
                <a:solidFill>
                  <a:schemeClr val="accent4">
                    <a:lumMod val="75000"/>
                  </a:schemeClr>
                </a:solidFill>
              </a:rPr>
              <a:t>       </a:t>
            </a:r>
            <a:r>
              <a:rPr lang="zh-CN" altLang="zh-CN" sz="1600" dirty="0" smtClean="0"/>
              <a:t>供应</a:t>
            </a:r>
            <a:r>
              <a:rPr lang="zh-CN" altLang="zh-CN" sz="1600" dirty="0"/>
              <a:t>链关系对盈余管理各个变量的回归分析发现上市公司增发前有显著的依赖于供应链关系进行做大生产（做大生产成本、做多销售成本和存货变动成本）、做低酌量性费用、做低经营现金流，进而做大利润的真实盈余管理的行为</a:t>
            </a:r>
            <a:r>
              <a:rPr lang="zh-CN" altLang="zh-CN" sz="1600" dirty="0" smtClean="0"/>
              <a:t>。</a:t>
            </a:r>
            <a:endParaRPr lang="en-US" altLang="zh-CN" sz="1600" dirty="0" smtClean="0"/>
          </a:p>
          <a:p>
            <a:pPr>
              <a:lnSpc>
                <a:spcPct val="150000"/>
              </a:lnSpc>
              <a:spcBef>
                <a:spcPct val="20000"/>
              </a:spcBef>
              <a:spcAft>
                <a:spcPts val="600"/>
              </a:spcAft>
              <a:buClr>
                <a:schemeClr val="tx2"/>
              </a:buClr>
            </a:pPr>
            <a:r>
              <a:rPr lang="zh-CN" altLang="en-US" sz="2400" b="1" spc="30" dirty="0">
                <a:solidFill>
                  <a:schemeClr val="tx2"/>
                </a:solidFill>
              </a:rPr>
              <a:t>研究不足：</a:t>
            </a:r>
            <a:endParaRPr lang="en-US" altLang="zh-CN" sz="2400" b="1" spc="30" dirty="0">
              <a:solidFill>
                <a:schemeClr val="tx2"/>
              </a:solidFill>
            </a:endParaRPr>
          </a:p>
          <a:p>
            <a:pPr>
              <a:lnSpc>
                <a:spcPct val="150000"/>
              </a:lnSpc>
            </a:pPr>
            <a:r>
              <a:rPr lang="en-US" altLang="zh-CN" sz="1600" dirty="0">
                <a:solidFill>
                  <a:schemeClr val="accent4">
                    <a:lumMod val="75000"/>
                  </a:schemeClr>
                </a:solidFill>
              </a:rPr>
              <a:t> </a:t>
            </a:r>
            <a:r>
              <a:rPr lang="en-US" altLang="zh-CN" sz="1600" dirty="0" smtClean="0">
                <a:solidFill>
                  <a:schemeClr val="accent4">
                    <a:lumMod val="75000"/>
                  </a:schemeClr>
                </a:solidFill>
              </a:rPr>
              <a:t>       </a:t>
            </a:r>
            <a:r>
              <a:rPr lang="zh-CN" altLang="zh-CN" sz="1600" dirty="0" smtClean="0"/>
              <a:t>由于</a:t>
            </a:r>
            <a:r>
              <a:rPr lang="zh-CN" altLang="zh-CN" sz="1600" dirty="0"/>
              <a:t>学术水平的限制，我们未对增发后的相应的关系进行进一步的研究</a:t>
            </a:r>
            <a:r>
              <a:rPr lang="zh-CN" altLang="zh-CN" sz="1600" dirty="0" smtClean="0"/>
              <a:t>。</a:t>
            </a:r>
            <a:endParaRPr lang="en-US" altLang="zh-CN" sz="1600" dirty="0" smtClean="0"/>
          </a:p>
          <a:p>
            <a:pPr>
              <a:lnSpc>
                <a:spcPct val="150000"/>
              </a:lnSpc>
            </a:pPr>
            <a:r>
              <a:rPr lang="en-US" altLang="zh-CN" sz="1600" dirty="0" smtClean="0"/>
              <a:t>        </a:t>
            </a:r>
            <a:r>
              <a:rPr lang="zh-CN" altLang="zh-CN" sz="1600" dirty="0" smtClean="0"/>
              <a:t>国内</a:t>
            </a:r>
            <a:r>
              <a:rPr lang="zh-CN" altLang="zh-CN" sz="1600" dirty="0"/>
              <a:t>关于上市公司供应商和客户的数据披露受限，所以使我们研究的供应链关系的替代变量</a:t>
            </a:r>
            <a:r>
              <a:rPr lang="zh-CN" altLang="zh-CN" sz="1600" dirty="0" smtClean="0"/>
              <a:t>有限</a:t>
            </a:r>
            <a:r>
              <a:rPr lang="zh-CN" altLang="en-US" sz="1600" dirty="0" smtClean="0"/>
              <a:t>。</a:t>
            </a:r>
            <a:endParaRPr lang="zh-CN" altLang="en-US" sz="1600" dirty="0"/>
          </a:p>
        </p:txBody>
      </p:sp>
      <p:grpSp>
        <p:nvGrpSpPr>
          <p:cNvPr id="3" name="组合 2"/>
          <p:cNvGrpSpPr/>
          <p:nvPr/>
        </p:nvGrpSpPr>
        <p:grpSpPr>
          <a:xfrm>
            <a:off x="0" y="0"/>
            <a:ext cx="5460503" cy="590103"/>
            <a:chOff x="635496" y="3154447"/>
            <a:chExt cx="5460503" cy="590103"/>
          </a:xfrm>
        </p:grpSpPr>
        <p:sp>
          <p:nvSpPr>
            <p:cNvPr id="4" name="同侧圆角矩形 3"/>
            <p:cNvSpPr/>
            <p:nvPr/>
          </p:nvSpPr>
          <p:spPr>
            <a:xfrm rot="5400000">
              <a:off x="3070696" y="719247"/>
              <a:ext cx="590103" cy="5460503"/>
            </a:xfrm>
            <a:prstGeom prst="round2Same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5" name="同侧圆角矩形 4"/>
            <p:cNvSpPr/>
            <p:nvPr/>
          </p:nvSpPr>
          <p:spPr>
            <a:xfrm>
              <a:off x="635496" y="3183253"/>
              <a:ext cx="5431697" cy="5324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研究结论及不足</a:t>
              </a:r>
              <a:endParaRPr lang="zh-CN" altLang="en-US" sz="2900" kern="1200" dirty="0"/>
            </a:p>
          </p:txBody>
        </p:sp>
      </p:grpSp>
    </p:spTree>
    <p:extLst>
      <p:ext uri="{BB962C8B-B14F-4D97-AF65-F5344CB8AC3E}">
        <p14:creationId xmlns="" xmlns:p14="http://schemas.microsoft.com/office/powerpoint/2010/main" val="3130585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3277" y="2420888"/>
            <a:ext cx="2520280" cy="769441"/>
          </a:xfrm>
          <a:prstGeom prst="rect">
            <a:avLst/>
          </a:prstGeom>
          <a:noFill/>
        </p:spPr>
        <p:txBody>
          <a:bodyPr wrap="square" rtlCol="0">
            <a:spAutoFit/>
          </a:bodyPr>
          <a:lstStyle/>
          <a:p>
            <a:pPr>
              <a:spcBef>
                <a:spcPct val="20000"/>
              </a:spcBef>
              <a:spcAft>
                <a:spcPts val="600"/>
              </a:spcAft>
              <a:buClr>
                <a:schemeClr val="tx2"/>
              </a:buClr>
            </a:pPr>
            <a:r>
              <a:rPr lang="zh-CN" altLang="en-US" sz="4400" b="1" spc="30" dirty="0" smtClean="0">
                <a:solidFill>
                  <a:schemeClr val="tx2"/>
                </a:solidFill>
                <a:latin typeface="宋体" panose="02010600030101010101" pitchFamily="2" charset="-122"/>
                <a:ea typeface="宋体" panose="02010600030101010101" pitchFamily="2" charset="-122"/>
              </a:rPr>
              <a:t>谢 谢 ！</a:t>
            </a:r>
            <a:endParaRPr lang="zh-CN" altLang="en-US" sz="4400" b="1" spc="3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 xmlns:p14="http://schemas.microsoft.com/office/powerpoint/2010/main" val="1605610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899592" y="1412776"/>
          <a:ext cx="7200800" cy="403244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491880" y="764704"/>
            <a:ext cx="1786113" cy="461665"/>
          </a:xfrm>
          <a:prstGeom prst="rect">
            <a:avLst/>
          </a:prstGeom>
          <a:noFill/>
        </p:spPr>
        <p:txBody>
          <a:bodyPr wrap="square" rtlCol="0">
            <a:spAutoFit/>
          </a:bodyPr>
          <a:lstStyle/>
          <a:p>
            <a:pPr>
              <a:spcBef>
                <a:spcPct val="20000"/>
              </a:spcBef>
              <a:spcAft>
                <a:spcPts val="600"/>
              </a:spcAft>
              <a:buClr>
                <a:schemeClr val="tx2"/>
              </a:buClr>
            </a:pPr>
            <a:r>
              <a:rPr lang="zh-CN" altLang="en-US" sz="2400" b="1" spc="30" dirty="0" smtClean="0">
                <a:solidFill>
                  <a:schemeClr val="tx2"/>
                </a:solidFill>
              </a:rPr>
              <a:t>研究背景</a:t>
            </a:r>
            <a:endParaRPr lang="zh-CN" altLang="en-US" sz="2400" b="1" spc="30" dirty="0">
              <a:solidFill>
                <a:schemeClr val="tx2"/>
              </a:solidFill>
            </a:endParaRPr>
          </a:p>
        </p:txBody>
      </p:sp>
      <p:sp>
        <p:nvSpPr>
          <p:cNvPr id="6" name="矩形 5"/>
          <p:cNvSpPr/>
          <p:nvPr/>
        </p:nvSpPr>
        <p:spPr>
          <a:xfrm>
            <a:off x="899592" y="5661248"/>
            <a:ext cx="7128792" cy="646331"/>
          </a:xfrm>
          <a:prstGeom prst="rect">
            <a:avLst/>
          </a:prstGeom>
        </p:spPr>
        <p:txBody>
          <a:bodyPr wrap="square">
            <a:spAutoFit/>
          </a:bodyPr>
          <a:lstStyle/>
          <a:p>
            <a:r>
              <a:rPr lang="zh-CN" altLang="zh-CN" dirty="0" smtClean="0"/>
              <a:t>现在上市公司通过增发在公开市场上募集资金规模远超过</a:t>
            </a:r>
            <a:r>
              <a:rPr lang="en-US" altLang="zh-CN" dirty="0" smtClean="0"/>
              <a:t>IPO</a:t>
            </a:r>
            <a:r>
              <a:rPr lang="zh-CN" altLang="zh-CN" dirty="0" smtClean="0"/>
              <a:t>和配股成为主要的手段。</a:t>
            </a:r>
            <a:endParaRPr lang="zh-CN" altLang="en-US" dirty="0"/>
          </a:p>
        </p:txBody>
      </p:sp>
      <p:grpSp>
        <p:nvGrpSpPr>
          <p:cNvPr id="7" name="组合 6"/>
          <p:cNvGrpSpPr/>
          <p:nvPr/>
        </p:nvGrpSpPr>
        <p:grpSpPr>
          <a:xfrm>
            <a:off x="0" y="0"/>
            <a:ext cx="5460503" cy="590103"/>
            <a:chOff x="635496" y="1701"/>
            <a:chExt cx="5460503" cy="590103"/>
          </a:xfrm>
        </p:grpSpPr>
        <p:sp>
          <p:nvSpPr>
            <p:cNvPr id="8" name="同侧圆角矩形 7"/>
            <p:cNvSpPr/>
            <p:nvPr/>
          </p:nvSpPr>
          <p:spPr>
            <a:xfrm rot="5400000">
              <a:off x="3070696" y="-2433499"/>
              <a:ext cx="590103" cy="5460503"/>
            </a:xfrm>
            <a:prstGeom prst="round2Same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9" name="同侧圆角矩形 4"/>
            <p:cNvSpPr/>
            <p:nvPr/>
          </p:nvSpPr>
          <p:spPr>
            <a:xfrm>
              <a:off x="635496" y="30507"/>
              <a:ext cx="5431697" cy="5324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绪论</a:t>
              </a:r>
              <a:endParaRPr lang="zh-CN" altLang="en-US" sz="2900" kern="12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47864" y="1340768"/>
            <a:ext cx="1656184" cy="7200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核心企业</a:t>
            </a:r>
            <a:endParaRPr lang="en-US" altLang="zh-CN" dirty="0" smtClean="0"/>
          </a:p>
          <a:p>
            <a:pPr algn="ctr"/>
            <a:r>
              <a:rPr lang="zh-CN" altLang="en-US" dirty="0" smtClean="0"/>
              <a:t>（上市公司）</a:t>
            </a:r>
            <a:endParaRPr lang="zh-CN" altLang="en-US" dirty="0"/>
          </a:p>
        </p:txBody>
      </p:sp>
      <p:sp>
        <p:nvSpPr>
          <p:cNvPr id="4" name="圆角矩形 3"/>
          <p:cNvSpPr/>
          <p:nvPr/>
        </p:nvSpPr>
        <p:spPr>
          <a:xfrm>
            <a:off x="1115616" y="1340768"/>
            <a:ext cx="1656184" cy="7200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上游中小企业</a:t>
            </a:r>
            <a:endParaRPr lang="en-US" altLang="zh-CN" dirty="0" smtClean="0"/>
          </a:p>
          <a:p>
            <a:pPr algn="ctr"/>
            <a:r>
              <a:rPr lang="zh-CN" altLang="en-US" dirty="0" smtClean="0"/>
              <a:t>（供应商）</a:t>
            </a:r>
            <a:endParaRPr lang="zh-CN" altLang="en-US" dirty="0"/>
          </a:p>
        </p:txBody>
      </p:sp>
      <p:sp>
        <p:nvSpPr>
          <p:cNvPr id="5" name="圆角矩形 4"/>
          <p:cNvSpPr/>
          <p:nvPr/>
        </p:nvSpPr>
        <p:spPr>
          <a:xfrm>
            <a:off x="5724128" y="1340768"/>
            <a:ext cx="1656184" cy="7200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下游中小企业</a:t>
            </a:r>
            <a:endParaRPr lang="en-US" altLang="zh-CN" dirty="0" smtClean="0"/>
          </a:p>
          <a:p>
            <a:pPr algn="ctr"/>
            <a:r>
              <a:rPr lang="zh-CN" altLang="en-US" dirty="0" smtClean="0"/>
              <a:t>（客户）</a:t>
            </a:r>
            <a:endParaRPr lang="zh-CN" altLang="en-US" dirty="0"/>
          </a:p>
        </p:txBody>
      </p:sp>
      <p:cxnSp>
        <p:nvCxnSpPr>
          <p:cNvPr id="7" name="直接连接符 6"/>
          <p:cNvCxnSpPr>
            <a:stCxn id="4" idx="3"/>
            <a:endCxn id="2" idx="1"/>
          </p:cNvCxnSpPr>
          <p:nvPr/>
        </p:nvCxnSpPr>
        <p:spPr>
          <a:xfrm>
            <a:off x="2771800" y="1700808"/>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2" idx="3"/>
            <a:endCxn id="5" idx="1"/>
          </p:cNvCxnSpPr>
          <p:nvPr/>
        </p:nvCxnSpPr>
        <p:spPr>
          <a:xfrm>
            <a:off x="5004048" y="1700808"/>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75856" y="692696"/>
            <a:ext cx="1786113" cy="461665"/>
          </a:xfrm>
          <a:prstGeom prst="rect">
            <a:avLst/>
          </a:prstGeom>
          <a:noFill/>
        </p:spPr>
        <p:txBody>
          <a:bodyPr wrap="square" rtlCol="0">
            <a:spAutoFit/>
          </a:bodyPr>
          <a:lstStyle/>
          <a:p>
            <a:pPr>
              <a:spcBef>
                <a:spcPct val="20000"/>
              </a:spcBef>
              <a:spcAft>
                <a:spcPts val="600"/>
              </a:spcAft>
              <a:buClr>
                <a:schemeClr val="tx2"/>
              </a:buClr>
            </a:pPr>
            <a:r>
              <a:rPr lang="zh-CN" altLang="en-US" sz="2400" b="1" spc="30" dirty="0">
                <a:solidFill>
                  <a:schemeClr val="tx2"/>
                </a:solidFill>
              </a:rPr>
              <a:t>供应链关系</a:t>
            </a:r>
          </a:p>
        </p:txBody>
      </p:sp>
      <p:sp>
        <p:nvSpPr>
          <p:cNvPr id="11" name="圆角矩形 10"/>
          <p:cNvSpPr/>
          <p:nvPr/>
        </p:nvSpPr>
        <p:spPr>
          <a:xfrm>
            <a:off x="3527884" y="3140968"/>
            <a:ext cx="1296144" cy="6480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银行</a:t>
            </a:r>
            <a:endParaRPr lang="zh-CN" altLang="en-US" dirty="0"/>
          </a:p>
        </p:txBody>
      </p:sp>
      <p:sp>
        <p:nvSpPr>
          <p:cNvPr id="14" name="TextBox 13"/>
          <p:cNvSpPr txBox="1"/>
          <p:nvPr/>
        </p:nvSpPr>
        <p:spPr>
          <a:xfrm>
            <a:off x="2106897" y="2596262"/>
            <a:ext cx="1224136" cy="369332"/>
          </a:xfrm>
          <a:prstGeom prst="rect">
            <a:avLst/>
          </a:prstGeom>
          <a:noFill/>
        </p:spPr>
        <p:txBody>
          <a:bodyPr wrap="square" rtlCol="0">
            <a:spAutoFit/>
          </a:bodyPr>
          <a:lstStyle/>
          <a:p>
            <a:r>
              <a:rPr lang="zh-CN" altLang="en-US" dirty="0" smtClean="0"/>
              <a:t>融资约束</a:t>
            </a:r>
            <a:endParaRPr lang="zh-CN" altLang="en-US" dirty="0"/>
          </a:p>
        </p:txBody>
      </p:sp>
      <p:cxnSp>
        <p:nvCxnSpPr>
          <p:cNvPr id="16" name="直接箭头连接符 15"/>
          <p:cNvCxnSpPr/>
          <p:nvPr/>
        </p:nvCxnSpPr>
        <p:spPr>
          <a:xfrm>
            <a:off x="2718965" y="2132856"/>
            <a:ext cx="736911"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896036" y="2132856"/>
            <a:ext cx="972108"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0"/>
          </p:cNvCxnSpPr>
          <p:nvPr/>
        </p:nvCxnSpPr>
        <p:spPr>
          <a:xfrm flipV="1">
            <a:off x="4175956" y="2132856"/>
            <a:ext cx="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99892" y="2417058"/>
            <a:ext cx="1224136" cy="369332"/>
          </a:xfrm>
          <a:prstGeom prst="rect">
            <a:avLst/>
          </a:prstGeom>
          <a:noFill/>
        </p:spPr>
        <p:txBody>
          <a:bodyPr wrap="square" rtlCol="0">
            <a:spAutoFit/>
          </a:bodyPr>
          <a:lstStyle/>
          <a:p>
            <a:r>
              <a:rPr lang="zh-CN" altLang="en-US" dirty="0" smtClean="0"/>
              <a:t>政策支持</a:t>
            </a:r>
            <a:endParaRPr lang="zh-CN" altLang="en-US" dirty="0"/>
          </a:p>
        </p:txBody>
      </p:sp>
      <p:sp>
        <p:nvSpPr>
          <p:cNvPr id="24" name="TextBox 23"/>
          <p:cNvSpPr txBox="1"/>
          <p:nvPr/>
        </p:nvSpPr>
        <p:spPr>
          <a:xfrm>
            <a:off x="5112060" y="2550604"/>
            <a:ext cx="1224136" cy="369332"/>
          </a:xfrm>
          <a:prstGeom prst="rect">
            <a:avLst/>
          </a:prstGeom>
          <a:noFill/>
        </p:spPr>
        <p:txBody>
          <a:bodyPr wrap="square" rtlCol="0">
            <a:spAutoFit/>
          </a:bodyPr>
          <a:lstStyle/>
          <a:p>
            <a:r>
              <a:rPr lang="zh-CN" altLang="en-US" dirty="0" smtClean="0"/>
              <a:t>融资约束</a:t>
            </a:r>
            <a:endParaRPr lang="zh-CN" altLang="en-US" dirty="0"/>
          </a:p>
        </p:txBody>
      </p:sp>
      <p:sp>
        <p:nvSpPr>
          <p:cNvPr id="25" name="TextBox 24"/>
          <p:cNvSpPr txBox="1"/>
          <p:nvPr/>
        </p:nvSpPr>
        <p:spPr>
          <a:xfrm>
            <a:off x="2718965" y="3866533"/>
            <a:ext cx="3330370" cy="923330"/>
          </a:xfrm>
          <a:prstGeom prst="rect">
            <a:avLst/>
          </a:prstGeom>
          <a:noFill/>
        </p:spPr>
        <p:txBody>
          <a:bodyPr wrap="square" rtlCol="0">
            <a:spAutoFit/>
          </a:bodyPr>
          <a:lstStyle/>
          <a:p>
            <a:r>
              <a:rPr lang="en-US" altLang="zh-CN" dirty="0" smtClean="0"/>
              <a:t>1</a:t>
            </a:r>
            <a:r>
              <a:rPr lang="zh-CN" altLang="en-US" dirty="0" smtClean="0"/>
              <a:t>、缓解融资约束提高贷款能力</a:t>
            </a:r>
            <a:endParaRPr lang="en-US" altLang="zh-CN" dirty="0" smtClean="0"/>
          </a:p>
          <a:p>
            <a:r>
              <a:rPr lang="en-US" altLang="zh-CN" dirty="0" smtClean="0"/>
              <a:t>2</a:t>
            </a:r>
            <a:r>
              <a:rPr lang="zh-CN" altLang="en-US" dirty="0" smtClean="0"/>
              <a:t>、降低成本、减少库存</a:t>
            </a:r>
            <a:endParaRPr lang="en-US" altLang="zh-CN" dirty="0" smtClean="0"/>
          </a:p>
          <a:p>
            <a:r>
              <a:rPr lang="en-US" altLang="zh-CN" dirty="0" smtClean="0"/>
              <a:t>3</a:t>
            </a:r>
            <a:r>
              <a:rPr lang="zh-CN" altLang="en-US" dirty="0" smtClean="0"/>
              <a:t>、提升核心竞争力</a:t>
            </a:r>
            <a:endParaRPr lang="zh-CN" altLang="en-US" dirty="0"/>
          </a:p>
        </p:txBody>
      </p:sp>
      <p:sp>
        <p:nvSpPr>
          <p:cNvPr id="26" name="下箭头 25"/>
          <p:cNvSpPr/>
          <p:nvPr/>
        </p:nvSpPr>
        <p:spPr>
          <a:xfrm>
            <a:off x="3995936" y="2132856"/>
            <a:ext cx="388214" cy="787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3635896" y="2965594"/>
            <a:ext cx="1188132" cy="499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增发新股</a:t>
            </a:r>
            <a:endParaRPr lang="zh-CN" altLang="en-US" dirty="0"/>
          </a:p>
        </p:txBody>
      </p:sp>
      <p:sp>
        <p:nvSpPr>
          <p:cNvPr id="28" name="右箭头 27"/>
          <p:cNvSpPr/>
          <p:nvPr/>
        </p:nvSpPr>
        <p:spPr>
          <a:xfrm>
            <a:off x="5148064" y="1317263"/>
            <a:ext cx="46805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左箭头 28"/>
          <p:cNvSpPr/>
          <p:nvPr/>
        </p:nvSpPr>
        <p:spPr>
          <a:xfrm>
            <a:off x="2871396" y="1340768"/>
            <a:ext cx="432048"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771800" y="1052736"/>
            <a:ext cx="684076" cy="369332"/>
          </a:xfrm>
          <a:prstGeom prst="rect">
            <a:avLst/>
          </a:prstGeom>
          <a:noFill/>
        </p:spPr>
        <p:txBody>
          <a:bodyPr wrap="square" rtlCol="0">
            <a:spAutoFit/>
          </a:bodyPr>
          <a:lstStyle/>
          <a:p>
            <a:r>
              <a:rPr lang="zh-CN" altLang="en-US" dirty="0">
                <a:solidFill>
                  <a:schemeClr val="accent1"/>
                </a:solidFill>
              </a:rPr>
              <a:t>回馈</a:t>
            </a:r>
          </a:p>
        </p:txBody>
      </p:sp>
      <p:sp>
        <p:nvSpPr>
          <p:cNvPr id="31" name="TextBox 30"/>
          <p:cNvSpPr txBox="1"/>
          <p:nvPr/>
        </p:nvSpPr>
        <p:spPr>
          <a:xfrm>
            <a:off x="5042311" y="1020470"/>
            <a:ext cx="684076" cy="369332"/>
          </a:xfrm>
          <a:prstGeom prst="rect">
            <a:avLst/>
          </a:prstGeom>
          <a:noFill/>
        </p:spPr>
        <p:txBody>
          <a:bodyPr wrap="square" rtlCol="0">
            <a:spAutoFit/>
          </a:bodyPr>
          <a:lstStyle/>
          <a:p>
            <a:r>
              <a:rPr lang="zh-CN" altLang="en-US" dirty="0">
                <a:solidFill>
                  <a:schemeClr val="accent1"/>
                </a:solidFill>
              </a:rPr>
              <a:t>回馈</a:t>
            </a:r>
          </a:p>
        </p:txBody>
      </p:sp>
      <p:sp>
        <p:nvSpPr>
          <p:cNvPr id="32" name="下弧形箭头 31"/>
          <p:cNvSpPr/>
          <p:nvPr/>
        </p:nvSpPr>
        <p:spPr>
          <a:xfrm>
            <a:off x="2411760" y="2060848"/>
            <a:ext cx="1116124" cy="21602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上弧形箭头 32"/>
          <p:cNvSpPr/>
          <p:nvPr/>
        </p:nvSpPr>
        <p:spPr>
          <a:xfrm flipH="1" flipV="1">
            <a:off x="5001375" y="2044761"/>
            <a:ext cx="901271" cy="2481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4" name="组合 33"/>
          <p:cNvGrpSpPr/>
          <p:nvPr/>
        </p:nvGrpSpPr>
        <p:grpSpPr>
          <a:xfrm>
            <a:off x="0" y="0"/>
            <a:ext cx="5460503" cy="590103"/>
            <a:chOff x="635496" y="1701"/>
            <a:chExt cx="5460503" cy="590103"/>
          </a:xfrm>
        </p:grpSpPr>
        <p:sp>
          <p:nvSpPr>
            <p:cNvPr id="35" name="同侧圆角矩形 34"/>
            <p:cNvSpPr/>
            <p:nvPr/>
          </p:nvSpPr>
          <p:spPr>
            <a:xfrm rot="5400000">
              <a:off x="3070696" y="-2433499"/>
              <a:ext cx="590103" cy="5460503"/>
            </a:xfrm>
            <a:prstGeom prst="round2Same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6" name="同侧圆角矩形 4"/>
            <p:cNvSpPr/>
            <p:nvPr/>
          </p:nvSpPr>
          <p:spPr>
            <a:xfrm>
              <a:off x="635496" y="30507"/>
              <a:ext cx="5431697" cy="5324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绪论</a:t>
              </a:r>
              <a:endParaRPr lang="zh-CN" altLang="en-US" sz="2900" kern="1200" dirty="0"/>
            </a:p>
          </p:txBody>
        </p:sp>
      </p:grpSp>
    </p:spTree>
    <p:extLst>
      <p:ext uri="{BB962C8B-B14F-4D97-AF65-F5344CB8AC3E}">
        <p14:creationId xmlns="" xmlns:p14="http://schemas.microsoft.com/office/powerpoint/2010/main" val="36543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6"/>
                                        </p:tgtEl>
                                        <p:attrNameLst>
                                          <p:attrName>ppt_x</p:attrName>
                                        </p:attrNameLst>
                                      </p:cBhvr>
                                      <p:tavLst>
                                        <p:tav tm="0">
                                          <p:val>
                                            <p:strVal val="ppt_x"/>
                                          </p:val>
                                        </p:tav>
                                        <p:tav tm="100000">
                                          <p:val>
                                            <p:strVal val="ppt_x"/>
                                          </p:val>
                                        </p:tav>
                                      </p:tavLst>
                                    </p:anim>
                                    <p:anim calcmode="lin" valueType="num">
                                      <p:cBhvr additive="base">
                                        <p:cTn id="37" dur="500"/>
                                        <p:tgtEl>
                                          <p:spTgt spid="16"/>
                                        </p:tgtEl>
                                        <p:attrNameLst>
                                          <p:attrName>ppt_y</p:attrName>
                                        </p:attrNameLst>
                                      </p:cBhvr>
                                      <p:tavLst>
                                        <p:tav tm="0">
                                          <p:val>
                                            <p:strVal val="ppt_y"/>
                                          </p:val>
                                        </p:tav>
                                        <p:tav tm="100000">
                                          <p:val>
                                            <p:strVal val="1+ppt_h/2"/>
                                          </p:val>
                                        </p:tav>
                                      </p:tavLst>
                                    </p:anim>
                                    <p:set>
                                      <p:cBhvr>
                                        <p:cTn id="38" dur="1" fill="hold">
                                          <p:stCondLst>
                                            <p:cond delay="499"/>
                                          </p:stCondLst>
                                        </p:cTn>
                                        <p:tgtEl>
                                          <p:spTgt spid="16"/>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22"/>
                                        </p:tgtEl>
                                        <p:attrNameLst>
                                          <p:attrName>ppt_x</p:attrName>
                                        </p:attrNameLst>
                                      </p:cBhvr>
                                      <p:tavLst>
                                        <p:tav tm="0">
                                          <p:val>
                                            <p:strVal val="ppt_x"/>
                                          </p:val>
                                        </p:tav>
                                        <p:tav tm="100000">
                                          <p:val>
                                            <p:strVal val="ppt_x"/>
                                          </p:val>
                                        </p:tav>
                                      </p:tavLst>
                                    </p:anim>
                                    <p:anim calcmode="lin" valueType="num">
                                      <p:cBhvr additive="base">
                                        <p:cTn id="41" dur="500"/>
                                        <p:tgtEl>
                                          <p:spTgt spid="22"/>
                                        </p:tgtEl>
                                        <p:attrNameLst>
                                          <p:attrName>ppt_y</p:attrName>
                                        </p:attrNameLst>
                                      </p:cBhvr>
                                      <p:tavLst>
                                        <p:tav tm="0">
                                          <p:val>
                                            <p:strVal val="ppt_y"/>
                                          </p:val>
                                        </p:tav>
                                        <p:tav tm="100000">
                                          <p:val>
                                            <p:strVal val="1+ppt_h/2"/>
                                          </p:val>
                                        </p:tav>
                                      </p:tavLst>
                                    </p:anim>
                                    <p:set>
                                      <p:cBhvr>
                                        <p:cTn id="42" dur="1" fill="hold">
                                          <p:stCondLst>
                                            <p:cond delay="499"/>
                                          </p:stCondLst>
                                        </p:cTn>
                                        <p:tgtEl>
                                          <p:spTgt spid="22"/>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8"/>
                                        </p:tgtEl>
                                        <p:attrNameLst>
                                          <p:attrName>ppt_x</p:attrName>
                                        </p:attrNameLst>
                                      </p:cBhvr>
                                      <p:tavLst>
                                        <p:tav tm="0">
                                          <p:val>
                                            <p:strVal val="ppt_x"/>
                                          </p:val>
                                        </p:tav>
                                        <p:tav tm="100000">
                                          <p:val>
                                            <p:strVal val="ppt_x"/>
                                          </p:val>
                                        </p:tav>
                                      </p:tavLst>
                                    </p:anim>
                                    <p:anim calcmode="lin" valueType="num">
                                      <p:cBhvr additive="base">
                                        <p:cTn id="45" dur="500"/>
                                        <p:tgtEl>
                                          <p:spTgt spid="18"/>
                                        </p:tgtEl>
                                        <p:attrNameLst>
                                          <p:attrName>ppt_y</p:attrName>
                                        </p:attrNameLst>
                                      </p:cBhvr>
                                      <p:tavLst>
                                        <p:tav tm="0">
                                          <p:val>
                                            <p:strVal val="ppt_y"/>
                                          </p:val>
                                        </p:tav>
                                        <p:tav tm="100000">
                                          <p:val>
                                            <p:strVal val="1+ppt_h/2"/>
                                          </p:val>
                                        </p:tav>
                                      </p:tavLst>
                                    </p:anim>
                                    <p:set>
                                      <p:cBhvr>
                                        <p:cTn id="46" dur="1" fill="hold">
                                          <p:stCondLst>
                                            <p:cond delay="499"/>
                                          </p:stCondLst>
                                        </p:cTn>
                                        <p:tgtEl>
                                          <p:spTgt spid="18"/>
                                        </p:tgtEl>
                                        <p:attrNameLst>
                                          <p:attrName>style.visibility</p:attrName>
                                        </p:attrNameLst>
                                      </p:cBhvr>
                                      <p:to>
                                        <p:strVal val="hidden"/>
                                      </p:to>
                                    </p:set>
                                  </p:childTnLst>
                                </p:cTn>
                              </p:par>
                              <p:par>
                                <p:cTn id="47" presetID="2" presetClass="exit" presetSubtype="4" fill="hold" grpId="1" nodeType="withEffect">
                                  <p:stCondLst>
                                    <p:cond delay="0"/>
                                  </p:stCondLst>
                                  <p:childTnLst>
                                    <p:anim calcmode="lin" valueType="num">
                                      <p:cBhvr additive="base">
                                        <p:cTn id="48" dur="500"/>
                                        <p:tgtEl>
                                          <p:spTgt spid="14"/>
                                        </p:tgtEl>
                                        <p:attrNameLst>
                                          <p:attrName>ppt_x</p:attrName>
                                        </p:attrNameLst>
                                      </p:cBhvr>
                                      <p:tavLst>
                                        <p:tav tm="0">
                                          <p:val>
                                            <p:strVal val="ppt_x"/>
                                          </p:val>
                                        </p:tav>
                                        <p:tav tm="100000">
                                          <p:val>
                                            <p:strVal val="ppt_x"/>
                                          </p:val>
                                        </p:tav>
                                      </p:tavLst>
                                    </p:anim>
                                    <p:anim calcmode="lin" valueType="num">
                                      <p:cBhvr additive="base">
                                        <p:cTn id="49" dur="500"/>
                                        <p:tgtEl>
                                          <p:spTgt spid="14"/>
                                        </p:tgtEl>
                                        <p:attrNameLst>
                                          <p:attrName>ppt_y</p:attrName>
                                        </p:attrNameLst>
                                      </p:cBhvr>
                                      <p:tavLst>
                                        <p:tav tm="0">
                                          <p:val>
                                            <p:strVal val="ppt_y"/>
                                          </p:val>
                                        </p:tav>
                                        <p:tav tm="100000">
                                          <p:val>
                                            <p:strVal val="1+ppt_h/2"/>
                                          </p:val>
                                        </p:tav>
                                      </p:tavLst>
                                    </p:anim>
                                    <p:set>
                                      <p:cBhvr>
                                        <p:cTn id="50" dur="1" fill="hold">
                                          <p:stCondLst>
                                            <p:cond delay="499"/>
                                          </p:stCondLst>
                                        </p:cTn>
                                        <p:tgtEl>
                                          <p:spTgt spid="14"/>
                                        </p:tgtEl>
                                        <p:attrNameLst>
                                          <p:attrName>style.visibility</p:attrName>
                                        </p:attrNameLst>
                                      </p:cBhvr>
                                      <p:to>
                                        <p:strVal val="hidden"/>
                                      </p:to>
                                    </p:set>
                                  </p:childTnLst>
                                </p:cTn>
                              </p:par>
                              <p:par>
                                <p:cTn id="51" presetID="2" presetClass="exit" presetSubtype="4" fill="hold" grpId="1" nodeType="withEffect">
                                  <p:stCondLst>
                                    <p:cond delay="0"/>
                                  </p:stCondLst>
                                  <p:childTnLst>
                                    <p:anim calcmode="lin" valueType="num">
                                      <p:cBhvr additive="base">
                                        <p:cTn id="52" dur="500"/>
                                        <p:tgtEl>
                                          <p:spTgt spid="23"/>
                                        </p:tgtEl>
                                        <p:attrNameLst>
                                          <p:attrName>ppt_x</p:attrName>
                                        </p:attrNameLst>
                                      </p:cBhvr>
                                      <p:tavLst>
                                        <p:tav tm="0">
                                          <p:val>
                                            <p:strVal val="ppt_x"/>
                                          </p:val>
                                        </p:tav>
                                        <p:tav tm="100000">
                                          <p:val>
                                            <p:strVal val="ppt_x"/>
                                          </p:val>
                                        </p:tav>
                                      </p:tavLst>
                                    </p:anim>
                                    <p:anim calcmode="lin" valueType="num">
                                      <p:cBhvr additive="base">
                                        <p:cTn id="53" dur="500"/>
                                        <p:tgtEl>
                                          <p:spTgt spid="23"/>
                                        </p:tgtEl>
                                        <p:attrNameLst>
                                          <p:attrName>ppt_y</p:attrName>
                                        </p:attrNameLst>
                                      </p:cBhvr>
                                      <p:tavLst>
                                        <p:tav tm="0">
                                          <p:val>
                                            <p:strVal val="ppt_y"/>
                                          </p:val>
                                        </p:tav>
                                        <p:tav tm="100000">
                                          <p:val>
                                            <p:strVal val="1+ppt_h/2"/>
                                          </p:val>
                                        </p:tav>
                                      </p:tavLst>
                                    </p:anim>
                                    <p:set>
                                      <p:cBhvr>
                                        <p:cTn id="54" dur="1" fill="hold">
                                          <p:stCondLst>
                                            <p:cond delay="499"/>
                                          </p:stCondLst>
                                        </p:cTn>
                                        <p:tgtEl>
                                          <p:spTgt spid="23"/>
                                        </p:tgtEl>
                                        <p:attrNameLst>
                                          <p:attrName>style.visibility</p:attrName>
                                        </p:attrNameLst>
                                      </p:cBhvr>
                                      <p:to>
                                        <p:strVal val="hidden"/>
                                      </p:to>
                                    </p:set>
                                  </p:childTnLst>
                                </p:cTn>
                              </p:par>
                              <p:par>
                                <p:cTn id="55" presetID="2" presetClass="exit" presetSubtype="4" fill="hold" grpId="1" nodeType="withEffect">
                                  <p:stCondLst>
                                    <p:cond delay="0"/>
                                  </p:stCondLst>
                                  <p:childTnLst>
                                    <p:anim calcmode="lin" valueType="num">
                                      <p:cBhvr additive="base">
                                        <p:cTn id="56" dur="500"/>
                                        <p:tgtEl>
                                          <p:spTgt spid="24"/>
                                        </p:tgtEl>
                                        <p:attrNameLst>
                                          <p:attrName>ppt_x</p:attrName>
                                        </p:attrNameLst>
                                      </p:cBhvr>
                                      <p:tavLst>
                                        <p:tav tm="0">
                                          <p:val>
                                            <p:strVal val="ppt_x"/>
                                          </p:val>
                                        </p:tav>
                                        <p:tav tm="100000">
                                          <p:val>
                                            <p:strVal val="ppt_x"/>
                                          </p:val>
                                        </p:tav>
                                      </p:tavLst>
                                    </p:anim>
                                    <p:anim calcmode="lin" valueType="num">
                                      <p:cBhvr additive="base">
                                        <p:cTn id="57" dur="500"/>
                                        <p:tgtEl>
                                          <p:spTgt spid="24"/>
                                        </p:tgtEl>
                                        <p:attrNameLst>
                                          <p:attrName>ppt_y</p:attrName>
                                        </p:attrNameLst>
                                      </p:cBhvr>
                                      <p:tavLst>
                                        <p:tav tm="0">
                                          <p:val>
                                            <p:strVal val="ppt_y"/>
                                          </p:val>
                                        </p:tav>
                                        <p:tav tm="100000">
                                          <p:val>
                                            <p:strVal val="1+ppt_h/2"/>
                                          </p:val>
                                        </p:tav>
                                      </p:tavLst>
                                    </p:anim>
                                    <p:set>
                                      <p:cBhvr>
                                        <p:cTn id="58" dur="1" fill="hold">
                                          <p:stCondLst>
                                            <p:cond delay="499"/>
                                          </p:stCondLst>
                                        </p:cTn>
                                        <p:tgtEl>
                                          <p:spTgt spid="24"/>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11"/>
                                        </p:tgtEl>
                                        <p:attrNameLst>
                                          <p:attrName>ppt_x</p:attrName>
                                        </p:attrNameLst>
                                      </p:cBhvr>
                                      <p:tavLst>
                                        <p:tav tm="0">
                                          <p:val>
                                            <p:strVal val="ppt_x"/>
                                          </p:val>
                                        </p:tav>
                                        <p:tav tm="100000">
                                          <p:val>
                                            <p:strVal val="ppt_x"/>
                                          </p:val>
                                        </p:tav>
                                      </p:tavLst>
                                    </p:anim>
                                    <p:anim calcmode="lin" valueType="num">
                                      <p:cBhvr additive="base">
                                        <p:cTn id="61" dur="500"/>
                                        <p:tgtEl>
                                          <p:spTgt spid="11"/>
                                        </p:tgtEl>
                                        <p:attrNameLst>
                                          <p:attrName>ppt_y</p:attrName>
                                        </p:attrNameLst>
                                      </p:cBhvr>
                                      <p:tavLst>
                                        <p:tav tm="0">
                                          <p:val>
                                            <p:strVal val="ppt_y"/>
                                          </p:val>
                                        </p:tav>
                                        <p:tav tm="100000">
                                          <p:val>
                                            <p:strVal val="1+ppt_h/2"/>
                                          </p:val>
                                        </p:tav>
                                      </p:tavLst>
                                    </p:anim>
                                    <p:set>
                                      <p:cBhvr>
                                        <p:cTn id="62" dur="1" fill="hold">
                                          <p:stCondLst>
                                            <p:cond delay="499"/>
                                          </p:stCondLst>
                                        </p:cTn>
                                        <p:tgtEl>
                                          <p:spTgt spid="1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xit" presetSubtype="0" fill="hold" grpId="1" nodeType="clickEffect">
                                  <p:stCondLst>
                                    <p:cond delay="0"/>
                                  </p:stCondLst>
                                  <p:childTnLst>
                                    <p:animEffect transition="out" filter="fade">
                                      <p:cBhvr>
                                        <p:cTn id="73" dur="1000"/>
                                        <p:tgtEl>
                                          <p:spTgt spid="25"/>
                                        </p:tgtEl>
                                      </p:cBhvr>
                                    </p:animEffect>
                                    <p:anim calcmode="lin" valueType="num">
                                      <p:cBhvr>
                                        <p:cTn id="74" dur="1000"/>
                                        <p:tgtEl>
                                          <p:spTgt spid="25"/>
                                        </p:tgtEl>
                                        <p:attrNameLst>
                                          <p:attrName>ppt_x</p:attrName>
                                        </p:attrNameLst>
                                      </p:cBhvr>
                                      <p:tavLst>
                                        <p:tav tm="0">
                                          <p:val>
                                            <p:strVal val="ppt_x"/>
                                          </p:val>
                                        </p:tav>
                                        <p:tav tm="100000">
                                          <p:val>
                                            <p:strVal val="ppt_x"/>
                                          </p:val>
                                        </p:tav>
                                      </p:tavLst>
                                    </p:anim>
                                    <p:anim calcmode="lin" valueType="num">
                                      <p:cBhvr>
                                        <p:cTn id="75" dur="1000"/>
                                        <p:tgtEl>
                                          <p:spTgt spid="25"/>
                                        </p:tgtEl>
                                        <p:attrNameLst>
                                          <p:attrName>ppt_y</p:attrName>
                                        </p:attrNameLst>
                                      </p:cBhvr>
                                      <p:tavLst>
                                        <p:tav tm="0">
                                          <p:val>
                                            <p:strVal val="ppt_y"/>
                                          </p:val>
                                        </p:tav>
                                        <p:tav tm="100000">
                                          <p:val>
                                            <p:strVal val="ppt_y+.1"/>
                                          </p:val>
                                        </p:tav>
                                      </p:tavLst>
                                    </p:anim>
                                    <p:set>
                                      <p:cBhvr>
                                        <p:cTn id="76" dur="1" fill="hold">
                                          <p:stCondLst>
                                            <p:cond delay="999"/>
                                          </p:stCondLst>
                                        </p:cTn>
                                        <p:tgtEl>
                                          <p:spTgt spid="2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 calcmode="lin" valueType="num">
                                      <p:cBhvr additive="base">
                                        <p:cTn id="81" dur="500" fill="hold"/>
                                        <p:tgtEl>
                                          <p:spTgt spid="32"/>
                                        </p:tgtEl>
                                        <p:attrNameLst>
                                          <p:attrName>ppt_x</p:attrName>
                                        </p:attrNameLst>
                                      </p:cBhvr>
                                      <p:tavLst>
                                        <p:tav tm="0">
                                          <p:val>
                                            <p:strVal val="#ppt_x"/>
                                          </p:val>
                                        </p:tav>
                                        <p:tav tm="100000">
                                          <p:val>
                                            <p:strVal val="#ppt_x"/>
                                          </p:val>
                                        </p:tav>
                                      </p:tavLst>
                                    </p:anim>
                                    <p:anim calcmode="lin" valueType="num">
                                      <p:cBhvr additive="base">
                                        <p:cTn id="82" dur="500" fill="hold"/>
                                        <p:tgtEl>
                                          <p:spTgt spid="3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ppt_x"/>
                                          </p:val>
                                        </p:tav>
                                        <p:tav tm="100000">
                                          <p:val>
                                            <p:strVal val="#ppt_x"/>
                                          </p:val>
                                        </p:tav>
                                      </p:tavLst>
                                    </p:anim>
                                    <p:anim calcmode="lin" valueType="num">
                                      <p:cBhvr additive="base">
                                        <p:cTn id="86" dur="500" fill="hold"/>
                                        <p:tgtEl>
                                          <p:spTgt spid="3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additive="base">
                                        <p:cTn id="93" dur="500" fill="hold"/>
                                        <p:tgtEl>
                                          <p:spTgt spid="27"/>
                                        </p:tgtEl>
                                        <p:attrNameLst>
                                          <p:attrName>ppt_x</p:attrName>
                                        </p:attrNameLst>
                                      </p:cBhvr>
                                      <p:tavLst>
                                        <p:tav tm="0">
                                          <p:val>
                                            <p:strVal val="#ppt_x"/>
                                          </p:val>
                                        </p:tav>
                                        <p:tav tm="100000">
                                          <p:val>
                                            <p:strVal val="#ppt_x"/>
                                          </p:val>
                                        </p:tav>
                                      </p:tavLst>
                                    </p:anim>
                                    <p:anim calcmode="lin" valueType="num">
                                      <p:cBhvr additive="base">
                                        <p:cTn id="9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down)">
                                      <p:cBhvr>
                                        <p:cTn id="99" dur="500"/>
                                        <p:tgtEl>
                                          <p:spTgt spid="29"/>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wipe(down)">
                                      <p:cBhvr>
                                        <p:cTn id="102" dur="500"/>
                                        <p:tgtEl>
                                          <p:spTgt spid="28"/>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wipe(down)">
                                      <p:cBhvr>
                                        <p:cTn id="105" dur="500"/>
                                        <p:tgtEl>
                                          <p:spTgt spid="30"/>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wipe(down)">
                                      <p:cBhvr>
                                        <p:cTn id="10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p:bldP spid="14" grpId="1"/>
      <p:bldP spid="23" grpId="0"/>
      <p:bldP spid="23" grpId="1"/>
      <p:bldP spid="24" grpId="0"/>
      <p:bldP spid="24" grpId="1"/>
      <p:bldP spid="25" grpId="0"/>
      <p:bldP spid="25" grpId="1"/>
      <p:bldP spid="26" grpId="0" animBg="1"/>
      <p:bldP spid="27" grpId="0" animBg="1"/>
      <p:bldP spid="28" grpId="0" animBg="1"/>
      <p:bldP spid="29" grpId="0" animBg="1"/>
      <p:bldP spid="30" grpId="0"/>
      <p:bldP spid="31" grpId="0"/>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850620" y="415900"/>
            <a:ext cx="2441459"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ctr">
              <a:lnSpc>
                <a:spcPct val="150000"/>
              </a:lnSpc>
              <a:spcAft>
                <a:spcPts val="0"/>
              </a:spcAft>
            </a:pPr>
            <a:r>
              <a:rPr lang="zh-CN" sz="1400" dirty="0">
                <a:solidFill>
                  <a:schemeClr val="lt1"/>
                </a:solidFill>
              </a:rPr>
              <a:t>研究背景、意义、创新点</a:t>
            </a:r>
          </a:p>
        </p:txBody>
      </p:sp>
      <p:sp>
        <p:nvSpPr>
          <p:cNvPr id="5" name="下箭头 4"/>
          <p:cNvSpPr/>
          <p:nvPr/>
        </p:nvSpPr>
        <p:spPr>
          <a:xfrm>
            <a:off x="3790948" y="825475"/>
            <a:ext cx="342900" cy="352425"/>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3" name="矩形 12"/>
          <p:cNvSpPr/>
          <p:nvPr/>
        </p:nvSpPr>
        <p:spPr>
          <a:xfrm>
            <a:off x="1724992" y="1177900"/>
            <a:ext cx="4505325" cy="1914525"/>
          </a:xfrm>
          <a:prstGeom prst="rect">
            <a:avLst/>
          </a:prstGeom>
          <a:noFill/>
          <a:ln>
            <a:solidFill>
              <a:schemeClr val="tx1"/>
            </a:solidFill>
            <a:prstDash val="sysDot"/>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4" name="圆角矩形 13"/>
          <p:cNvSpPr/>
          <p:nvPr/>
        </p:nvSpPr>
        <p:spPr>
          <a:xfrm>
            <a:off x="1835696" y="1883692"/>
            <a:ext cx="1125629" cy="432049"/>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ctr">
              <a:lnSpc>
                <a:spcPct val="150000"/>
              </a:lnSpc>
              <a:spcAft>
                <a:spcPts val="0"/>
              </a:spcAft>
            </a:pPr>
            <a:r>
              <a:rPr lang="zh-CN" sz="1400" dirty="0">
                <a:solidFill>
                  <a:schemeClr val="lt1"/>
                </a:solidFill>
              </a:rPr>
              <a:t>文献综述</a:t>
            </a:r>
          </a:p>
        </p:txBody>
      </p:sp>
      <p:sp>
        <p:nvSpPr>
          <p:cNvPr id="15" name="左大括号 14"/>
          <p:cNvSpPr/>
          <p:nvPr/>
        </p:nvSpPr>
        <p:spPr>
          <a:xfrm>
            <a:off x="3048490" y="1510347"/>
            <a:ext cx="190500" cy="1190625"/>
          </a:xfrm>
          <a:prstGeom prst="leftBrace">
            <a:avLst/>
          </a:prstGeom>
          <a:ln>
            <a:solidFill>
              <a:schemeClr val="tx1"/>
            </a:solidFill>
          </a:ln>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6" name="圆角矩形 15"/>
          <p:cNvSpPr/>
          <p:nvPr/>
        </p:nvSpPr>
        <p:spPr>
          <a:xfrm>
            <a:off x="3357561" y="1305559"/>
            <a:ext cx="2428875"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股权融资与供应链关系的研究</a:t>
            </a:r>
            <a:endParaRPr lang="zh-CN" sz="1200" kern="100">
              <a:solidFill>
                <a:schemeClr val="tx1"/>
              </a:solidFill>
              <a:effectLst/>
              <a:latin typeface="Times New Roman"/>
              <a:ea typeface="宋体"/>
            </a:endParaRPr>
          </a:p>
        </p:txBody>
      </p:sp>
      <p:sp>
        <p:nvSpPr>
          <p:cNvPr id="17" name="圆角矩形 16"/>
          <p:cNvSpPr/>
          <p:nvPr/>
        </p:nvSpPr>
        <p:spPr>
          <a:xfrm>
            <a:off x="3357561" y="1883692"/>
            <a:ext cx="2654598"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股权融资与盈余管理的相关研究</a:t>
            </a:r>
            <a:endParaRPr lang="zh-CN" sz="1200" kern="100">
              <a:solidFill>
                <a:schemeClr val="tx1"/>
              </a:solidFill>
              <a:effectLst/>
              <a:latin typeface="Times New Roman"/>
              <a:ea typeface="宋体"/>
            </a:endParaRPr>
          </a:p>
        </p:txBody>
      </p:sp>
      <p:sp>
        <p:nvSpPr>
          <p:cNvPr id="18" name="圆角矩形 17"/>
          <p:cNvSpPr/>
          <p:nvPr/>
        </p:nvSpPr>
        <p:spPr>
          <a:xfrm>
            <a:off x="3357560" y="2489245"/>
            <a:ext cx="1209675" cy="4191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ctr">
              <a:lnSpc>
                <a:spcPct val="150000"/>
              </a:lnSpc>
              <a:spcAft>
                <a:spcPts val="0"/>
              </a:spcAft>
            </a:pPr>
            <a:r>
              <a:rPr lang="zh-CN" sz="1200" b="1" kern="100">
                <a:solidFill>
                  <a:schemeClr val="tx1"/>
                </a:solidFill>
                <a:effectLst/>
                <a:latin typeface="Times New Roman"/>
                <a:ea typeface="宋体"/>
              </a:rPr>
              <a:t>文献述评</a:t>
            </a:r>
            <a:endParaRPr lang="zh-CN" sz="1200" kern="100">
              <a:solidFill>
                <a:schemeClr val="tx1"/>
              </a:solidFill>
              <a:effectLst/>
              <a:latin typeface="Times New Roman"/>
              <a:ea typeface="宋体"/>
            </a:endParaRPr>
          </a:p>
        </p:txBody>
      </p:sp>
      <p:sp>
        <p:nvSpPr>
          <p:cNvPr id="19" name="下箭头 18"/>
          <p:cNvSpPr/>
          <p:nvPr/>
        </p:nvSpPr>
        <p:spPr>
          <a:xfrm>
            <a:off x="3756893" y="3096491"/>
            <a:ext cx="342900" cy="295275"/>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矩形 19"/>
          <p:cNvSpPr/>
          <p:nvPr/>
        </p:nvSpPr>
        <p:spPr>
          <a:xfrm>
            <a:off x="1619672" y="3377625"/>
            <a:ext cx="5248275" cy="2419350"/>
          </a:xfrm>
          <a:prstGeom prst="rect">
            <a:avLst/>
          </a:prstGeom>
          <a:noFill/>
          <a:ln>
            <a:solidFill>
              <a:schemeClr val="tx1"/>
            </a:solidFill>
            <a:prstDash val="sysDot"/>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圆角矩形 21"/>
          <p:cNvSpPr/>
          <p:nvPr/>
        </p:nvSpPr>
        <p:spPr>
          <a:xfrm>
            <a:off x="1724992" y="3933055"/>
            <a:ext cx="398736" cy="13860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理论基础</a:t>
            </a:r>
            <a:endParaRPr lang="zh-CN" altLang="en-US" sz="1400" dirty="0"/>
          </a:p>
        </p:txBody>
      </p:sp>
      <p:sp>
        <p:nvSpPr>
          <p:cNvPr id="23" name="右箭头 22"/>
          <p:cNvSpPr/>
          <p:nvPr/>
        </p:nvSpPr>
        <p:spPr>
          <a:xfrm>
            <a:off x="2258416" y="3681897"/>
            <a:ext cx="304800" cy="323850"/>
          </a:xfrm>
          <a:prstGeom prst="right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4" name="右箭头 23"/>
          <p:cNvSpPr/>
          <p:nvPr/>
        </p:nvSpPr>
        <p:spPr>
          <a:xfrm>
            <a:off x="2258416" y="4464160"/>
            <a:ext cx="304800" cy="323850"/>
          </a:xfrm>
          <a:prstGeom prst="right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5" name="右箭头 24"/>
          <p:cNvSpPr/>
          <p:nvPr/>
        </p:nvSpPr>
        <p:spPr>
          <a:xfrm>
            <a:off x="2246110" y="5157191"/>
            <a:ext cx="304800" cy="323850"/>
          </a:xfrm>
          <a:prstGeom prst="right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6" name="圆角矩形 25"/>
          <p:cNvSpPr/>
          <p:nvPr/>
        </p:nvSpPr>
        <p:spPr>
          <a:xfrm>
            <a:off x="2627784" y="3611042"/>
            <a:ext cx="1743075"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盈余管理的基础理论</a:t>
            </a:r>
            <a:endParaRPr lang="zh-CN" sz="1200" kern="100">
              <a:solidFill>
                <a:schemeClr val="tx1"/>
              </a:solidFill>
              <a:effectLst/>
              <a:latin typeface="Times New Roman"/>
              <a:ea typeface="宋体"/>
            </a:endParaRPr>
          </a:p>
        </p:txBody>
      </p:sp>
      <p:sp>
        <p:nvSpPr>
          <p:cNvPr id="27" name="圆角矩形 26"/>
          <p:cNvSpPr/>
          <p:nvPr/>
        </p:nvSpPr>
        <p:spPr>
          <a:xfrm>
            <a:off x="2628173" y="4421297"/>
            <a:ext cx="1885950"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dirty="0">
                <a:solidFill>
                  <a:schemeClr val="tx1"/>
                </a:solidFill>
                <a:effectLst/>
                <a:latin typeface="Times New Roman"/>
                <a:ea typeface="宋体"/>
              </a:rPr>
              <a:t>股权再融资与盈余管理</a:t>
            </a:r>
            <a:endParaRPr lang="zh-CN" sz="1200" kern="100" dirty="0">
              <a:solidFill>
                <a:schemeClr val="tx1"/>
              </a:solidFill>
              <a:effectLst/>
              <a:latin typeface="Times New Roman"/>
              <a:ea typeface="宋体"/>
            </a:endParaRPr>
          </a:p>
        </p:txBody>
      </p:sp>
      <p:sp>
        <p:nvSpPr>
          <p:cNvPr id="28" name="圆角矩形 27"/>
          <p:cNvSpPr/>
          <p:nvPr/>
        </p:nvSpPr>
        <p:spPr>
          <a:xfrm>
            <a:off x="2627784" y="5161408"/>
            <a:ext cx="1743075"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供应链关系相关理论</a:t>
            </a:r>
            <a:endParaRPr lang="zh-CN" sz="1200" kern="100">
              <a:solidFill>
                <a:schemeClr val="tx1"/>
              </a:solidFill>
              <a:effectLst/>
              <a:latin typeface="Times New Roman"/>
              <a:ea typeface="宋体"/>
            </a:endParaRPr>
          </a:p>
        </p:txBody>
      </p:sp>
      <p:sp>
        <p:nvSpPr>
          <p:cNvPr id="29" name="左大括号 28"/>
          <p:cNvSpPr/>
          <p:nvPr/>
        </p:nvSpPr>
        <p:spPr>
          <a:xfrm>
            <a:off x="4484930" y="3505685"/>
            <a:ext cx="199929" cy="626606"/>
          </a:xfrm>
          <a:prstGeom prst="leftBrace">
            <a:avLst/>
          </a:prstGeom>
          <a:ln>
            <a:solidFill>
              <a:schemeClr val="tx1"/>
            </a:solidFill>
          </a:ln>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圆角矩形 29"/>
          <p:cNvSpPr/>
          <p:nvPr/>
        </p:nvSpPr>
        <p:spPr>
          <a:xfrm>
            <a:off x="4714052" y="4273660"/>
            <a:ext cx="72008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dirty="0">
                <a:solidFill>
                  <a:schemeClr val="tx1"/>
                </a:solidFill>
                <a:effectLst/>
                <a:latin typeface="Times New Roman"/>
                <a:ea typeface="宋体"/>
              </a:rPr>
              <a:t>概念</a:t>
            </a:r>
            <a:endParaRPr lang="zh-CN" sz="1200" kern="100" dirty="0">
              <a:solidFill>
                <a:schemeClr val="tx1"/>
              </a:solidFill>
              <a:effectLst/>
              <a:latin typeface="Times New Roman"/>
              <a:ea typeface="宋体"/>
            </a:endParaRPr>
          </a:p>
        </p:txBody>
      </p:sp>
      <p:sp>
        <p:nvSpPr>
          <p:cNvPr id="31" name="圆角矩形 30"/>
          <p:cNvSpPr/>
          <p:nvPr/>
        </p:nvSpPr>
        <p:spPr>
          <a:xfrm>
            <a:off x="4684860" y="3846624"/>
            <a:ext cx="1133475"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特征及手段</a:t>
            </a:r>
            <a:endParaRPr lang="zh-CN" sz="1200" kern="100">
              <a:solidFill>
                <a:schemeClr val="tx1"/>
              </a:solidFill>
              <a:effectLst/>
              <a:latin typeface="Times New Roman"/>
              <a:ea typeface="宋体"/>
            </a:endParaRPr>
          </a:p>
        </p:txBody>
      </p:sp>
      <p:sp>
        <p:nvSpPr>
          <p:cNvPr id="32" name="左大括号 31"/>
          <p:cNvSpPr/>
          <p:nvPr/>
        </p:nvSpPr>
        <p:spPr>
          <a:xfrm>
            <a:off x="4514123" y="4340336"/>
            <a:ext cx="199929" cy="626606"/>
          </a:xfrm>
          <a:prstGeom prst="leftBrace">
            <a:avLst/>
          </a:prstGeom>
          <a:ln>
            <a:solidFill>
              <a:schemeClr val="tx1"/>
            </a:solidFill>
          </a:ln>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3" name="圆角矩形 32"/>
          <p:cNvSpPr/>
          <p:nvPr/>
        </p:nvSpPr>
        <p:spPr>
          <a:xfrm>
            <a:off x="4704069" y="3401522"/>
            <a:ext cx="72008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dirty="0">
                <a:solidFill>
                  <a:schemeClr val="tx1"/>
                </a:solidFill>
                <a:effectLst/>
                <a:latin typeface="Times New Roman"/>
                <a:ea typeface="宋体"/>
              </a:rPr>
              <a:t>概念</a:t>
            </a:r>
            <a:endParaRPr lang="zh-CN" sz="1200" kern="100" dirty="0">
              <a:solidFill>
                <a:schemeClr val="tx1"/>
              </a:solidFill>
              <a:effectLst/>
              <a:latin typeface="Times New Roman"/>
              <a:ea typeface="宋体"/>
            </a:endParaRPr>
          </a:p>
        </p:txBody>
      </p:sp>
      <p:sp>
        <p:nvSpPr>
          <p:cNvPr id="34" name="圆角矩形 33"/>
          <p:cNvSpPr/>
          <p:nvPr/>
        </p:nvSpPr>
        <p:spPr>
          <a:xfrm>
            <a:off x="4714052" y="4710414"/>
            <a:ext cx="72008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pPr>
            <a:r>
              <a:rPr lang="zh-CN" altLang="en-US" sz="1200" b="1" kern="100" dirty="0">
                <a:solidFill>
                  <a:schemeClr val="tx1"/>
                </a:solidFill>
                <a:latin typeface="Times New Roman"/>
                <a:ea typeface="宋体"/>
              </a:rPr>
              <a:t>动机</a:t>
            </a:r>
            <a:endParaRPr lang="zh-CN" sz="1200" b="1" kern="100" dirty="0">
              <a:solidFill>
                <a:schemeClr val="tx1"/>
              </a:solidFill>
              <a:latin typeface="Times New Roman"/>
              <a:ea typeface="宋体"/>
            </a:endParaRPr>
          </a:p>
        </p:txBody>
      </p:sp>
      <p:sp>
        <p:nvSpPr>
          <p:cNvPr id="35" name="左大括号 34"/>
          <p:cNvSpPr/>
          <p:nvPr/>
        </p:nvSpPr>
        <p:spPr>
          <a:xfrm flipH="1">
            <a:off x="5735017" y="3601469"/>
            <a:ext cx="247650" cy="1809750"/>
          </a:xfrm>
          <a:prstGeom prst="leftBrace">
            <a:avLst/>
          </a:prstGeom>
          <a:ln>
            <a:solidFill>
              <a:schemeClr val="tx1"/>
            </a:solidFill>
          </a:ln>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7" name="圆角矩形 36"/>
          <p:cNvSpPr/>
          <p:nvPr/>
        </p:nvSpPr>
        <p:spPr>
          <a:xfrm>
            <a:off x="6084168" y="3841192"/>
            <a:ext cx="398736" cy="13860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提出假设</a:t>
            </a:r>
            <a:endParaRPr lang="zh-CN" altLang="en-US" sz="1400" dirty="0"/>
          </a:p>
        </p:txBody>
      </p:sp>
      <p:sp>
        <p:nvSpPr>
          <p:cNvPr id="36" name="TextBox 35"/>
          <p:cNvSpPr txBox="1"/>
          <p:nvPr/>
        </p:nvSpPr>
        <p:spPr>
          <a:xfrm>
            <a:off x="251520" y="836712"/>
            <a:ext cx="1656184" cy="461665"/>
          </a:xfrm>
          <a:prstGeom prst="rect">
            <a:avLst/>
          </a:prstGeom>
          <a:noFill/>
        </p:spPr>
        <p:txBody>
          <a:bodyPr wrap="square" rtlCol="0">
            <a:spAutoFit/>
          </a:bodyPr>
          <a:lstStyle/>
          <a:p>
            <a:pPr>
              <a:spcBef>
                <a:spcPct val="20000"/>
              </a:spcBef>
              <a:spcAft>
                <a:spcPts val="600"/>
              </a:spcAft>
              <a:buClr>
                <a:schemeClr val="tx2"/>
              </a:buClr>
            </a:pPr>
            <a:r>
              <a:rPr lang="zh-CN" altLang="en-US" sz="2400" b="1" spc="30" dirty="0" smtClean="0">
                <a:solidFill>
                  <a:schemeClr val="tx2"/>
                </a:solidFill>
              </a:rPr>
              <a:t>文章框架</a:t>
            </a:r>
            <a:endParaRPr lang="zh-CN" altLang="en-US" sz="2400" b="1" spc="30" dirty="0">
              <a:solidFill>
                <a:schemeClr val="tx2"/>
              </a:solidFill>
            </a:endParaRPr>
          </a:p>
        </p:txBody>
      </p:sp>
      <p:grpSp>
        <p:nvGrpSpPr>
          <p:cNvPr id="38" name="组合 37"/>
          <p:cNvGrpSpPr/>
          <p:nvPr/>
        </p:nvGrpSpPr>
        <p:grpSpPr>
          <a:xfrm>
            <a:off x="0" y="1"/>
            <a:ext cx="5724128" cy="548679"/>
            <a:chOff x="635496" y="1701"/>
            <a:chExt cx="5460503" cy="590103"/>
          </a:xfrm>
        </p:grpSpPr>
        <p:sp>
          <p:nvSpPr>
            <p:cNvPr id="39" name="同侧圆角矩形 38"/>
            <p:cNvSpPr/>
            <p:nvPr/>
          </p:nvSpPr>
          <p:spPr>
            <a:xfrm rot="5400000">
              <a:off x="3070696" y="-2433499"/>
              <a:ext cx="590103" cy="5460503"/>
            </a:xfrm>
            <a:prstGeom prst="round2Same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40" name="同侧圆角矩形 4"/>
            <p:cNvSpPr/>
            <p:nvPr/>
          </p:nvSpPr>
          <p:spPr>
            <a:xfrm>
              <a:off x="635496" y="30507"/>
              <a:ext cx="5431697" cy="5324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绪论</a:t>
              </a:r>
              <a:endParaRPr lang="zh-CN" altLang="en-US" sz="2900" kern="1200" dirty="0"/>
            </a:p>
          </p:txBody>
        </p:sp>
      </p:grpSp>
    </p:spTree>
    <p:extLst>
      <p:ext uri="{BB962C8B-B14F-4D97-AF65-F5344CB8AC3E}">
        <p14:creationId xmlns="" xmlns:p14="http://schemas.microsoft.com/office/powerpoint/2010/main" val="1907965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下箭头 1"/>
          <p:cNvSpPr/>
          <p:nvPr/>
        </p:nvSpPr>
        <p:spPr>
          <a:xfrm>
            <a:off x="4102876" y="113327"/>
            <a:ext cx="342900" cy="276225"/>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 name="矩形 2"/>
          <p:cNvSpPr/>
          <p:nvPr/>
        </p:nvSpPr>
        <p:spPr>
          <a:xfrm>
            <a:off x="1923472" y="402613"/>
            <a:ext cx="4705350" cy="2495550"/>
          </a:xfrm>
          <a:prstGeom prst="rect">
            <a:avLst/>
          </a:prstGeom>
          <a:noFill/>
          <a:ln>
            <a:solidFill>
              <a:schemeClr val="tx1"/>
            </a:solidFill>
            <a:prstDash val="sysDot"/>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4" name="左大括号 3"/>
          <p:cNvSpPr/>
          <p:nvPr/>
        </p:nvSpPr>
        <p:spPr>
          <a:xfrm>
            <a:off x="2539016" y="790240"/>
            <a:ext cx="190500" cy="1581150"/>
          </a:xfrm>
          <a:prstGeom prst="leftBrace">
            <a:avLst/>
          </a:prstGeom>
          <a:ln>
            <a:solidFill>
              <a:schemeClr val="tx1"/>
            </a:solidFill>
          </a:ln>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5" name="圆角矩形 4"/>
          <p:cNvSpPr/>
          <p:nvPr/>
        </p:nvSpPr>
        <p:spPr>
          <a:xfrm>
            <a:off x="2051720" y="887785"/>
            <a:ext cx="398736" cy="13860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研究设计</a:t>
            </a:r>
            <a:endParaRPr lang="zh-CN" altLang="en-US" sz="1400" dirty="0"/>
          </a:p>
        </p:txBody>
      </p:sp>
      <p:sp>
        <p:nvSpPr>
          <p:cNvPr id="6" name="圆角矩形 5"/>
          <p:cNvSpPr/>
          <p:nvPr/>
        </p:nvSpPr>
        <p:spPr>
          <a:xfrm>
            <a:off x="2864254" y="585452"/>
            <a:ext cx="1743075"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样本选择和数据来源</a:t>
            </a:r>
            <a:endParaRPr lang="zh-CN" sz="1200" kern="100">
              <a:solidFill>
                <a:schemeClr val="tx1"/>
              </a:solidFill>
              <a:effectLst/>
              <a:latin typeface="Times New Roman"/>
              <a:ea typeface="宋体"/>
            </a:endParaRPr>
          </a:p>
        </p:txBody>
      </p:sp>
      <p:sp>
        <p:nvSpPr>
          <p:cNvPr id="7" name="圆角矩形 6"/>
          <p:cNvSpPr/>
          <p:nvPr/>
        </p:nvSpPr>
        <p:spPr>
          <a:xfrm>
            <a:off x="2864254" y="1171240"/>
            <a:ext cx="1000125"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变量定义</a:t>
            </a:r>
            <a:endParaRPr lang="zh-CN" sz="1200" kern="100">
              <a:solidFill>
                <a:schemeClr val="tx1"/>
              </a:solidFill>
              <a:effectLst/>
              <a:latin typeface="Times New Roman"/>
              <a:ea typeface="宋体"/>
            </a:endParaRPr>
          </a:p>
        </p:txBody>
      </p:sp>
      <p:sp>
        <p:nvSpPr>
          <p:cNvPr id="8" name="圆角矩形 7"/>
          <p:cNvSpPr/>
          <p:nvPr/>
        </p:nvSpPr>
        <p:spPr>
          <a:xfrm>
            <a:off x="2856649" y="1961815"/>
            <a:ext cx="1000125"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研究模型</a:t>
            </a:r>
            <a:endParaRPr lang="zh-CN" sz="1200" kern="100">
              <a:solidFill>
                <a:schemeClr val="tx1"/>
              </a:solidFill>
              <a:effectLst/>
              <a:latin typeface="Times New Roman"/>
              <a:ea typeface="宋体"/>
            </a:endParaRPr>
          </a:p>
        </p:txBody>
      </p:sp>
      <p:sp>
        <p:nvSpPr>
          <p:cNvPr id="9" name="左大括号 8"/>
          <p:cNvSpPr/>
          <p:nvPr/>
        </p:nvSpPr>
        <p:spPr>
          <a:xfrm>
            <a:off x="4012387" y="1650388"/>
            <a:ext cx="180975" cy="1028700"/>
          </a:xfrm>
          <a:prstGeom prst="leftBrace">
            <a:avLst/>
          </a:prstGeom>
          <a:ln>
            <a:solidFill>
              <a:schemeClr val="tx1"/>
            </a:solidFill>
          </a:ln>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0" name="圆角矩形 9"/>
          <p:cNvSpPr/>
          <p:nvPr/>
        </p:nvSpPr>
        <p:spPr>
          <a:xfrm>
            <a:off x="4276147" y="1445600"/>
            <a:ext cx="1664005"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真实盈余管理模型</a:t>
            </a:r>
            <a:endParaRPr lang="zh-CN" sz="1200" kern="100">
              <a:solidFill>
                <a:schemeClr val="tx1"/>
              </a:solidFill>
              <a:effectLst/>
              <a:latin typeface="Times New Roman"/>
              <a:ea typeface="宋体"/>
            </a:endParaRPr>
          </a:p>
        </p:txBody>
      </p:sp>
      <p:sp>
        <p:nvSpPr>
          <p:cNvPr id="11" name="圆角矩形 10"/>
          <p:cNvSpPr/>
          <p:nvPr/>
        </p:nvSpPr>
        <p:spPr>
          <a:xfrm>
            <a:off x="4276147" y="1959950"/>
            <a:ext cx="1000125"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回归模型</a:t>
            </a:r>
            <a:endParaRPr lang="zh-CN" sz="1200" kern="100">
              <a:solidFill>
                <a:schemeClr val="tx1"/>
              </a:solidFill>
              <a:effectLst/>
              <a:latin typeface="Times New Roman"/>
              <a:ea typeface="宋体"/>
            </a:endParaRPr>
          </a:p>
        </p:txBody>
      </p:sp>
      <p:sp>
        <p:nvSpPr>
          <p:cNvPr id="12" name="圆角矩形 11"/>
          <p:cNvSpPr/>
          <p:nvPr/>
        </p:nvSpPr>
        <p:spPr>
          <a:xfrm>
            <a:off x="4274326" y="2470197"/>
            <a:ext cx="1457325"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稳健性检验模型</a:t>
            </a:r>
            <a:endParaRPr lang="zh-CN" sz="1200" kern="100">
              <a:solidFill>
                <a:schemeClr val="tx1"/>
              </a:solidFill>
              <a:effectLst/>
              <a:latin typeface="Times New Roman"/>
              <a:ea typeface="宋体"/>
            </a:endParaRPr>
          </a:p>
        </p:txBody>
      </p:sp>
      <p:sp>
        <p:nvSpPr>
          <p:cNvPr id="13" name="矩形 12"/>
          <p:cNvSpPr/>
          <p:nvPr/>
        </p:nvSpPr>
        <p:spPr>
          <a:xfrm>
            <a:off x="2178824" y="3213402"/>
            <a:ext cx="4029075" cy="2019300"/>
          </a:xfrm>
          <a:prstGeom prst="rect">
            <a:avLst/>
          </a:prstGeom>
          <a:noFill/>
          <a:ln>
            <a:solidFill>
              <a:schemeClr val="tx1"/>
            </a:solidFill>
            <a:prstDash val="sysDot"/>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4" name="下箭头 13"/>
          <p:cNvSpPr/>
          <p:nvPr/>
        </p:nvSpPr>
        <p:spPr>
          <a:xfrm>
            <a:off x="3982541" y="2931692"/>
            <a:ext cx="342900" cy="276225"/>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圆角矩形 14"/>
          <p:cNvSpPr/>
          <p:nvPr/>
        </p:nvSpPr>
        <p:spPr>
          <a:xfrm>
            <a:off x="2270861" y="4013502"/>
            <a:ext cx="1171575" cy="4191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ctr">
              <a:lnSpc>
                <a:spcPct val="150000"/>
              </a:lnSpc>
              <a:spcAft>
                <a:spcPts val="0"/>
              </a:spcAft>
            </a:pPr>
            <a:r>
              <a:rPr lang="zh-CN" sz="1400" dirty="0">
                <a:solidFill>
                  <a:schemeClr val="lt1"/>
                </a:solidFill>
              </a:rPr>
              <a:t>实证分析</a:t>
            </a:r>
          </a:p>
        </p:txBody>
      </p:sp>
      <p:sp>
        <p:nvSpPr>
          <p:cNvPr id="16" name="左大括号 15"/>
          <p:cNvSpPr/>
          <p:nvPr/>
        </p:nvSpPr>
        <p:spPr>
          <a:xfrm>
            <a:off x="3566921" y="3401643"/>
            <a:ext cx="190500" cy="1581150"/>
          </a:xfrm>
          <a:prstGeom prst="leftBrace">
            <a:avLst/>
          </a:prstGeom>
          <a:ln>
            <a:solidFill>
              <a:schemeClr val="tx1"/>
            </a:solidFill>
          </a:ln>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7" name="圆角矩形 16"/>
          <p:cNvSpPr/>
          <p:nvPr/>
        </p:nvSpPr>
        <p:spPr>
          <a:xfrm>
            <a:off x="3855040" y="3284984"/>
            <a:ext cx="1181472"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相关性分析</a:t>
            </a:r>
            <a:endParaRPr lang="zh-CN" sz="1200" kern="100">
              <a:solidFill>
                <a:schemeClr val="tx1"/>
              </a:solidFill>
              <a:effectLst/>
              <a:latin typeface="Times New Roman"/>
              <a:ea typeface="宋体"/>
            </a:endParaRPr>
          </a:p>
        </p:txBody>
      </p:sp>
      <p:sp>
        <p:nvSpPr>
          <p:cNvPr id="18" name="圆角矩形 17"/>
          <p:cNvSpPr/>
          <p:nvPr/>
        </p:nvSpPr>
        <p:spPr>
          <a:xfrm>
            <a:off x="3855040" y="3797363"/>
            <a:ext cx="1509048"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描述性统计分析</a:t>
            </a:r>
            <a:endParaRPr lang="zh-CN" sz="1200" kern="100">
              <a:solidFill>
                <a:schemeClr val="tx1"/>
              </a:solidFill>
              <a:effectLst/>
              <a:latin typeface="Times New Roman"/>
              <a:ea typeface="宋体"/>
            </a:endParaRPr>
          </a:p>
        </p:txBody>
      </p:sp>
      <p:sp>
        <p:nvSpPr>
          <p:cNvPr id="19" name="圆角矩形 18"/>
          <p:cNvSpPr/>
          <p:nvPr/>
        </p:nvSpPr>
        <p:spPr>
          <a:xfrm>
            <a:off x="3855040" y="4315474"/>
            <a:ext cx="1362075"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a:solidFill>
                  <a:schemeClr val="tx1"/>
                </a:solidFill>
                <a:effectLst/>
                <a:latin typeface="Times New Roman"/>
                <a:ea typeface="宋体"/>
              </a:rPr>
              <a:t>回归结果分析</a:t>
            </a:r>
            <a:endParaRPr lang="zh-CN" sz="1200" kern="100">
              <a:solidFill>
                <a:schemeClr val="tx1"/>
              </a:solidFill>
              <a:effectLst/>
              <a:latin typeface="Times New Roman"/>
              <a:ea typeface="宋体"/>
            </a:endParaRPr>
          </a:p>
        </p:txBody>
      </p:sp>
      <p:sp>
        <p:nvSpPr>
          <p:cNvPr id="20" name="圆角矩形 19"/>
          <p:cNvSpPr/>
          <p:nvPr/>
        </p:nvSpPr>
        <p:spPr>
          <a:xfrm>
            <a:off x="3855039" y="4778005"/>
            <a:ext cx="1421233" cy="40957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just">
              <a:lnSpc>
                <a:spcPct val="150000"/>
              </a:lnSpc>
              <a:spcAft>
                <a:spcPts val="0"/>
              </a:spcAft>
            </a:pPr>
            <a:r>
              <a:rPr lang="zh-CN" sz="1200" b="1" kern="100" dirty="0">
                <a:solidFill>
                  <a:schemeClr val="tx1"/>
                </a:solidFill>
                <a:effectLst/>
                <a:latin typeface="Times New Roman"/>
                <a:ea typeface="宋体"/>
              </a:rPr>
              <a:t>稳健性结果分析</a:t>
            </a:r>
            <a:endParaRPr lang="zh-CN" sz="1200" kern="100" dirty="0">
              <a:solidFill>
                <a:schemeClr val="tx1"/>
              </a:solidFill>
              <a:effectLst/>
              <a:latin typeface="Times New Roman"/>
              <a:ea typeface="宋体"/>
            </a:endParaRPr>
          </a:p>
        </p:txBody>
      </p:sp>
      <p:sp>
        <p:nvSpPr>
          <p:cNvPr id="21" name="圆角矩形 20"/>
          <p:cNvSpPr/>
          <p:nvPr/>
        </p:nvSpPr>
        <p:spPr>
          <a:xfrm>
            <a:off x="3517086" y="5517232"/>
            <a:ext cx="1171575" cy="4191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27000" algn="ctr">
              <a:lnSpc>
                <a:spcPct val="150000"/>
              </a:lnSpc>
              <a:spcAft>
                <a:spcPts val="0"/>
              </a:spcAft>
            </a:pPr>
            <a:r>
              <a:rPr lang="zh-CN" sz="1200" b="1" kern="100">
                <a:solidFill>
                  <a:schemeClr val="tx1"/>
                </a:solidFill>
                <a:effectLst/>
                <a:latin typeface="Times New Roman"/>
                <a:ea typeface="宋体"/>
              </a:rPr>
              <a:t>结论与启示</a:t>
            </a:r>
            <a:endParaRPr lang="zh-CN" sz="1200" kern="100">
              <a:solidFill>
                <a:schemeClr val="tx1"/>
              </a:solidFill>
              <a:effectLst/>
              <a:latin typeface="Times New Roman"/>
              <a:ea typeface="宋体"/>
            </a:endParaRPr>
          </a:p>
        </p:txBody>
      </p:sp>
      <p:sp>
        <p:nvSpPr>
          <p:cNvPr id="22" name="下箭头 21"/>
          <p:cNvSpPr/>
          <p:nvPr/>
        </p:nvSpPr>
        <p:spPr>
          <a:xfrm>
            <a:off x="3982541" y="5232702"/>
            <a:ext cx="342900" cy="276225"/>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nvGrpSpPr>
          <p:cNvPr id="23" name="组合 22"/>
          <p:cNvGrpSpPr/>
          <p:nvPr/>
        </p:nvGrpSpPr>
        <p:grpSpPr>
          <a:xfrm>
            <a:off x="1" y="1"/>
            <a:ext cx="3779912" cy="548680"/>
            <a:chOff x="635496" y="1701"/>
            <a:chExt cx="5460503" cy="590103"/>
          </a:xfrm>
        </p:grpSpPr>
        <p:sp>
          <p:nvSpPr>
            <p:cNvPr id="24" name="同侧圆角矩形 23"/>
            <p:cNvSpPr/>
            <p:nvPr/>
          </p:nvSpPr>
          <p:spPr>
            <a:xfrm rot="5400000">
              <a:off x="3070696" y="-2433499"/>
              <a:ext cx="590103" cy="5460503"/>
            </a:xfrm>
            <a:prstGeom prst="round2Same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5" name="同侧圆角矩形 4"/>
            <p:cNvSpPr/>
            <p:nvPr/>
          </p:nvSpPr>
          <p:spPr>
            <a:xfrm>
              <a:off x="635496" y="30507"/>
              <a:ext cx="5431697" cy="5324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绪论</a:t>
              </a:r>
              <a:endParaRPr lang="zh-CN" altLang="en-US" sz="2900" kern="1200" dirty="0"/>
            </a:p>
          </p:txBody>
        </p:sp>
      </p:grpSp>
    </p:spTree>
    <p:extLst>
      <p:ext uri="{BB962C8B-B14F-4D97-AF65-F5344CB8AC3E}">
        <p14:creationId xmlns="" xmlns:p14="http://schemas.microsoft.com/office/powerpoint/2010/main" val="372363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5856" y="1916832"/>
            <a:ext cx="2232248"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真实盈余管理</a:t>
            </a:r>
            <a:endParaRPr lang="zh-CN" altLang="en-US" dirty="0"/>
          </a:p>
        </p:txBody>
      </p:sp>
      <p:sp>
        <p:nvSpPr>
          <p:cNvPr id="4" name="椭圆 3"/>
          <p:cNvSpPr/>
          <p:nvPr/>
        </p:nvSpPr>
        <p:spPr>
          <a:xfrm>
            <a:off x="3131840" y="764704"/>
            <a:ext cx="2232248" cy="6480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smtClean="0"/>
              <a:t>异常经营活动现金流</a:t>
            </a:r>
            <a:endParaRPr lang="zh-CN" altLang="en-US" dirty="0"/>
          </a:p>
        </p:txBody>
      </p:sp>
      <p:sp>
        <p:nvSpPr>
          <p:cNvPr id="5" name="椭圆 4"/>
          <p:cNvSpPr/>
          <p:nvPr/>
        </p:nvSpPr>
        <p:spPr>
          <a:xfrm>
            <a:off x="611695" y="1607822"/>
            <a:ext cx="2232248" cy="6480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smtClean="0"/>
              <a:t>异常生产成本</a:t>
            </a:r>
            <a:endParaRPr lang="zh-CN" altLang="en-US" dirty="0"/>
          </a:p>
        </p:txBody>
      </p:sp>
      <p:sp>
        <p:nvSpPr>
          <p:cNvPr id="6" name="椭圆 5"/>
          <p:cNvSpPr/>
          <p:nvPr/>
        </p:nvSpPr>
        <p:spPr>
          <a:xfrm>
            <a:off x="6156176" y="1592796"/>
            <a:ext cx="2232248" cy="6480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smtClean="0"/>
              <a:t>异常存货变动成本</a:t>
            </a:r>
            <a:endParaRPr lang="zh-CN" altLang="en-US" dirty="0"/>
          </a:p>
        </p:txBody>
      </p:sp>
      <p:sp>
        <p:nvSpPr>
          <p:cNvPr id="7" name="椭圆 6"/>
          <p:cNvSpPr/>
          <p:nvPr/>
        </p:nvSpPr>
        <p:spPr>
          <a:xfrm>
            <a:off x="1808707" y="2987047"/>
            <a:ext cx="2232248" cy="6480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smtClean="0"/>
              <a:t>异常经营成本</a:t>
            </a:r>
            <a:endParaRPr lang="zh-CN" altLang="en-US" dirty="0"/>
          </a:p>
        </p:txBody>
      </p:sp>
      <p:sp>
        <p:nvSpPr>
          <p:cNvPr id="8" name="椭圆 7"/>
          <p:cNvSpPr/>
          <p:nvPr/>
        </p:nvSpPr>
        <p:spPr>
          <a:xfrm>
            <a:off x="5364088" y="2906451"/>
            <a:ext cx="2232248" cy="6480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smtClean="0"/>
              <a:t>异常酌量性费用</a:t>
            </a:r>
            <a:endParaRPr lang="zh-CN" altLang="en-US" dirty="0"/>
          </a:p>
        </p:txBody>
      </p:sp>
      <p:cxnSp>
        <p:nvCxnSpPr>
          <p:cNvPr id="10" name="直接箭头连接符 9"/>
          <p:cNvCxnSpPr>
            <a:stCxn id="3" idx="0"/>
          </p:cNvCxnSpPr>
          <p:nvPr/>
        </p:nvCxnSpPr>
        <p:spPr>
          <a:xfrm flipV="1">
            <a:off x="4391980" y="1494689"/>
            <a:ext cx="0" cy="4221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197268" y="2528613"/>
            <a:ext cx="351669" cy="4947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421087" y="1916832"/>
            <a:ext cx="735089" cy="1816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2924832" y="1916832"/>
            <a:ext cx="521369" cy="908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7" idx="7"/>
          </p:cNvCxnSpPr>
          <p:nvPr/>
        </p:nvCxnSpPr>
        <p:spPr>
          <a:xfrm flipH="1">
            <a:off x="3714050" y="2536611"/>
            <a:ext cx="346678" cy="5453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55576" y="476559"/>
            <a:ext cx="1232389" cy="400110"/>
          </a:xfrm>
          <a:prstGeom prst="rect">
            <a:avLst/>
          </a:prstGeom>
        </p:spPr>
        <p:txBody>
          <a:bodyPr wrap="none">
            <a:spAutoFit/>
          </a:bodyPr>
          <a:lstStyle/>
          <a:p>
            <a:pPr lvl="0">
              <a:spcBef>
                <a:spcPct val="20000"/>
              </a:spcBef>
              <a:spcAft>
                <a:spcPts val="600"/>
              </a:spcAft>
              <a:buClr>
                <a:srgbClr val="DC9E1F"/>
              </a:buClr>
            </a:pPr>
            <a:r>
              <a:rPr lang="zh-CN" altLang="en-US" sz="2000" b="1" spc="30" dirty="0">
                <a:solidFill>
                  <a:srgbClr val="DC9E1F"/>
                </a:solidFill>
              </a:rPr>
              <a:t>创新点：</a:t>
            </a:r>
            <a:endParaRPr lang="en-US" altLang="zh-CN" sz="2000" b="1" spc="30" dirty="0">
              <a:solidFill>
                <a:srgbClr val="DC9E1F"/>
              </a:solidFill>
            </a:endParaRPr>
          </a:p>
        </p:txBody>
      </p:sp>
      <p:sp>
        <p:nvSpPr>
          <p:cNvPr id="22" name="文本框 21"/>
          <p:cNvSpPr txBox="1"/>
          <p:nvPr/>
        </p:nvSpPr>
        <p:spPr>
          <a:xfrm>
            <a:off x="1808707" y="4285676"/>
            <a:ext cx="5184576" cy="2585323"/>
          </a:xfrm>
          <a:prstGeom prst="rect">
            <a:avLst/>
          </a:prstGeom>
          <a:noFill/>
        </p:spPr>
        <p:txBody>
          <a:bodyPr wrap="square" rtlCol="0">
            <a:spAutoFit/>
          </a:bodyPr>
          <a:lstStyle/>
          <a:p>
            <a:pPr>
              <a:lnSpc>
                <a:spcPct val="150000"/>
              </a:lnSpc>
            </a:pPr>
            <a:r>
              <a:rPr lang="zh-CN" altLang="en-US" dirty="0" smtClean="0"/>
              <a:t>采用三个综合指标：</a:t>
            </a:r>
            <a:endParaRPr lang="en-US" altLang="zh-CN" dirty="0" smtClean="0"/>
          </a:p>
          <a:p>
            <a:pPr>
              <a:lnSpc>
                <a:spcPct val="150000"/>
              </a:lnSpc>
            </a:pPr>
            <a:r>
              <a:rPr lang="en-US" altLang="zh-CN" dirty="0" smtClean="0"/>
              <a:t>    RM1</a:t>
            </a:r>
            <a:r>
              <a:rPr lang="zh-CN" altLang="en-US" dirty="0" smtClean="0"/>
              <a:t>生产和费用的综合指标</a:t>
            </a:r>
            <a:endParaRPr lang="en-US" altLang="zh-CN" dirty="0" smtClean="0"/>
          </a:p>
          <a:p>
            <a:pPr>
              <a:lnSpc>
                <a:spcPct val="150000"/>
              </a:lnSpc>
            </a:pPr>
            <a:r>
              <a:rPr lang="en-US" altLang="zh-CN" dirty="0" smtClean="0"/>
              <a:t>    RM2</a:t>
            </a:r>
            <a:r>
              <a:rPr lang="zh-CN" altLang="en-US" dirty="0" smtClean="0"/>
              <a:t>经营现金流和费用的综合指标</a:t>
            </a:r>
            <a:endParaRPr lang="en-US" altLang="zh-CN" dirty="0" smtClean="0"/>
          </a:p>
          <a:p>
            <a:pPr>
              <a:lnSpc>
                <a:spcPct val="150000"/>
              </a:lnSpc>
            </a:pPr>
            <a:r>
              <a:rPr lang="en-US" altLang="zh-CN" dirty="0" smtClean="0"/>
              <a:t>    RM3</a:t>
            </a:r>
            <a:r>
              <a:rPr lang="zh-CN" altLang="en-US" dirty="0" smtClean="0"/>
              <a:t>现金流、成本和费用的三个综合指标</a:t>
            </a:r>
            <a:endParaRPr lang="en-US" altLang="zh-CN" dirty="0" smtClean="0"/>
          </a:p>
          <a:p>
            <a:pPr>
              <a:lnSpc>
                <a:spcPct val="150000"/>
              </a:lnSpc>
            </a:pPr>
            <a:r>
              <a:rPr lang="zh-CN" altLang="en-US" dirty="0"/>
              <a:t>更加</a:t>
            </a:r>
            <a:r>
              <a:rPr lang="zh-CN" altLang="en-US" dirty="0" smtClean="0"/>
              <a:t>全面系统地反映</a:t>
            </a:r>
            <a:r>
              <a:rPr lang="en-US" altLang="zh-CN" dirty="0" smtClean="0"/>
              <a:t>SEO</a:t>
            </a:r>
            <a:r>
              <a:rPr lang="zh-CN" altLang="en-US" dirty="0" smtClean="0"/>
              <a:t>过程中供应链关系对盈余管理的影响</a:t>
            </a:r>
            <a:endParaRPr lang="zh-CN" altLang="en-US" dirty="0"/>
          </a:p>
        </p:txBody>
      </p:sp>
      <p:sp>
        <p:nvSpPr>
          <p:cNvPr id="23" name="左大括号 22"/>
          <p:cNvSpPr/>
          <p:nvPr/>
        </p:nvSpPr>
        <p:spPr>
          <a:xfrm>
            <a:off x="1808707" y="4869160"/>
            <a:ext cx="179258" cy="10081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 name="组合 15"/>
          <p:cNvGrpSpPr/>
          <p:nvPr/>
        </p:nvGrpSpPr>
        <p:grpSpPr>
          <a:xfrm>
            <a:off x="0" y="1"/>
            <a:ext cx="5508104" cy="548680"/>
            <a:chOff x="635496" y="1701"/>
            <a:chExt cx="5460503" cy="590103"/>
          </a:xfrm>
        </p:grpSpPr>
        <p:sp>
          <p:nvSpPr>
            <p:cNvPr id="17" name="同侧圆角矩形 16"/>
            <p:cNvSpPr/>
            <p:nvPr/>
          </p:nvSpPr>
          <p:spPr>
            <a:xfrm rot="5400000">
              <a:off x="3070696" y="-2433499"/>
              <a:ext cx="590103" cy="5460503"/>
            </a:xfrm>
            <a:prstGeom prst="round2Same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19" name="同侧圆角矩形 4"/>
            <p:cNvSpPr/>
            <p:nvPr/>
          </p:nvSpPr>
          <p:spPr>
            <a:xfrm>
              <a:off x="635496" y="30507"/>
              <a:ext cx="5431697" cy="5324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绪论</a:t>
              </a:r>
              <a:endParaRPr lang="zh-CN" altLang="en-US" sz="2900" kern="1200" dirty="0"/>
            </a:p>
          </p:txBody>
        </p:sp>
      </p:grpSp>
    </p:spTree>
    <p:extLst>
      <p:ext uri="{BB962C8B-B14F-4D97-AF65-F5344CB8AC3E}">
        <p14:creationId xmlns="" xmlns:p14="http://schemas.microsoft.com/office/powerpoint/2010/main" val="1098011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836710"/>
            <a:ext cx="7560840" cy="2616101"/>
          </a:xfrm>
          <a:prstGeom prst="rect">
            <a:avLst/>
          </a:prstGeom>
        </p:spPr>
        <p:txBody>
          <a:bodyPr wrap="square">
            <a:spAutoFit/>
          </a:bodyPr>
          <a:lstStyle/>
          <a:p>
            <a:pPr lvl="0">
              <a:spcBef>
                <a:spcPct val="20000"/>
              </a:spcBef>
              <a:spcAft>
                <a:spcPts val="600"/>
              </a:spcAft>
              <a:buClr>
                <a:srgbClr val="DC9E1F"/>
              </a:buClr>
            </a:pPr>
            <a:r>
              <a:rPr lang="zh-CN" altLang="en-US" sz="2400" b="1" spc="30" dirty="0">
                <a:solidFill>
                  <a:srgbClr val="DC9E1F"/>
                </a:solidFill>
              </a:rPr>
              <a:t>创新点</a:t>
            </a:r>
            <a:r>
              <a:rPr lang="zh-CN" altLang="en-US" sz="2400" b="1" spc="30" dirty="0" smtClean="0">
                <a:solidFill>
                  <a:srgbClr val="DC9E1F"/>
                </a:solidFill>
              </a:rPr>
              <a:t>：</a:t>
            </a:r>
            <a:endParaRPr lang="en-US" altLang="zh-CN" dirty="0" smtClean="0"/>
          </a:p>
          <a:p>
            <a:pPr>
              <a:lnSpc>
                <a:spcPct val="150000"/>
              </a:lnSpc>
            </a:pPr>
            <a:r>
              <a:rPr lang="en-US" altLang="zh-CN" dirty="0" smtClean="0"/>
              <a:t>2</a:t>
            </a:r>
            <a:r>
              <a:rPr lang="zh-CN" altLang="en-US" dirty="0" smtClean="0"/>
              <a:t>、</a:t>
            </a:r>
            <a:r>
              <a:rPr lang="zh-CN" altLang="zh-CN" dirty="0" smtClean="0"/>
              <a:t>研究</a:t>
            </a:r>
            <a:r>
              <a:rPr lang="zh-CN" altLang="zh-CN" dirty="0"/>
              <a:t>了与股票增发相关的一个全新的方向，通过研究股票增发前上市公司供应链上游前五名供应商的采购额和下游前五名客户的销售额对盈余管理的程度的影响，对样本进行回归分析，并且在自变量中加入交乘项，与单个的自变量形成对比，我们能清晰的看出通过研究发现增发与供应链关系之间两者同时满足，上市公司有更显著的真实盈余管理行为</a:t>
            </a:r>
            <a:r>
              <a:rPr lang="zh-CN" altLang="zh-CN" dirty="0" smtClean="0"/>
              <a:t>。</a:t>
            </a:r>
            <a:endParaRPr lang="zh-CN" altLang="en-US" dirty="0"/>
          </a:p>
        </p:txBody>
      </p:sp>
      <p:grpSp>
        <p:nvGrpSpPr>
          <p:cNvPr id="3" name="组合 2"/>
          <p:cNvGrpSpPr/>
          <p:nvPr/>
        </p:nvGrpSpPr>
        <p:grpSpPr>
          <a:xfrm>
            <a:off x="0" y="0"/>
            <a:ext cx="5460503" cy="590103"/>
            <a:chOff x="635496" y="1701"/>
            <a:chExt cx="5460503" cy="590103"/>
          </a:xfrm>
        </p:grpSpPr>
        <p:sp>
          <p:nvSpPr>
            <p:cNvPr id="4" name="同侧圆角矩形 3"/>
            <p:cNvSpPr/>
            <p:nvPr/>
          </p:nvSpPr>
          <p:spPr>
            <a:xfrm rot="5400000">
              <a:off x="3070696" y="-2433499"/>
              <a:ext cx="590103" cy="5460503"/>
            </a:xfrm>
            <a:prstGeom prst="round2Same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5" name="同侧圆角矩形 4"/>
            <p:cNvSpPr/>
            <p:nvPr/>
          </p:nvSpPr>
          <p:spPr>
            <a:xfrm>
              <a:off x="635496" y="30507"/>
              <a:ext cx="5431697" cy="5324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绪论</a:t>
              </a:r>
              <a:endParaRPr lang="zh-CN" altLang="en-US" sz="2900" kern="1200" dirty="0"/>
            </a:p>
          </p:txBody>
        </p:sp>
      </p:grpSp>
    </p:spTree>
    <p:extLst>
      <p:ext uri="{BB962C8B-B14F-4D97-AF65-F5344CB8AC3E}">
        <p14:creationId xmlns="" xmlns:p14="http://schemas.microsoft.com/office/powerpoint/2010/main" val="284398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5616" y="3501008"/>
            <a:ext cx="7200800" cy="1800200"/>
          </a:xfrm>
          <a:prstGeom prst="rect">
            <a:avLst/>
          </a:prstGeom>
        </p:spPr>
        <p:txBody>
          <a:bodyPr wrap="square">
            <a:spAutoFit/>
          </a:bodyPr>
          <a:lstStyle/>
          <a:p>
            <a:pPr>
              <a:lnSpc>
                <a:spcPct val="150000"/>
              </a:lnSpc>
            </a:pPr>
            <a:r>
              <a:rPr lang="zh-CN" altLang="zh-CN" dirty="0"/>
              <a:t>假设</a:t>
            </a:r>
            <a:r>
              <a:rPr lang="en-US" altLang="zh-CN" dirty="0"/>
              <a:t>1</a:t>
            </a:r>
            <a:r>
              <a:rPr lang="zh-CN" altLang="zh-CN" dirty="0"/>
              <a:t>：其他条件相同的条件下，供应商关系对上市公司增发股票的真实盈余管理行为有显著的影响</a:t>
            </a:r>
            <a:r>
              <a:rPr lang="zh-CN" altLang="zh-CN" dirty="0" smtClean="0"/>
              <a:t>。</a:t>
            </a:r>
            <a:endParaRPr lang="en-US" altLang="zh-CN" dirty="0" smtClean="0"/>
          </a:p>
          <a:p>
            <a:pPr>
              <a:lnSpc>
                <a:spcPct val="150000"/>
              </a:lnSpc>
            </a:pPr>
            <a:r>
              <a:rPr lang="zh-CN" altLang="zh-CN" dirty="0"/>
              <a:t>假设</a:t>
            </a:r>
            <a:r>
              <a:rPr lang="en-US" altLang="zh-CN" dirty="0"/>
              <a:t>2</a:t>
            </a:r>
            <a:r>
              <a:rPr lang="zh-CN" altLang="zh-CN" dirty="0"/>
              <a:t>：其他条件相同的条件下，客户关系对上市公司增发股票的真实盈余管理行为有显著的影响。</a:t>
            </a:r>
          </a:p>
        </p:txBody>
      </p:sp>
      <p:sp>
        <p:nvSpPr>
          <p:cNvPr id="4" name="矩形 3"/>
          <p:cNvSpPr/>
          <p:nvPr/>
        </p:nvSpPr>
        <p:spPr>
          <a:xfrm>
            <a:off x="816280" y="836712"/>
            <a:ext cx="1750800" cy="461665"/>
          </a:xfrm>
          <a:prstGeom prst="rect">
            <a:avLst/>
          </a:prstGeom>
        </p:spPr>
        <p:txBody>
          <a:bodyPr wrap="none">
            <a:spAutoFit/>
          </a:bodyPr>
          <a:lstStyle/>
          <a:p>
            <a:pPr lvl="0">
              <a:spcBef>
                <a:spcPct val="20000"/>
              </a:spcBef>
              <a:spcAft>
                <a:spcPts val="600"/>
              </a:spcAft>
              <a:buClr>
                <a:srgbClr val="DC9E1F"/>
              </a:buClr>
            </a:pPr>
            <a:r>
              <a:rPr lang="zh-CN" altLang="en-US" sz="2400" b="1" spc="30" dirty="0" smtClean="0">
                <a:solidFill>
                  <a:srgbClr val="DC9E1F"/>
                </a:solidFill>
              </a:rPr>
              <a:t>提出假设：</a:t>
            </a:r>
            <a:endParaRPr lang="en-US" altLang="zh-CN" dirty="0">
              <a:solidFill>
                <a:srgbClr val="FFFFFF"/>
              </a:solidFill>
            </a:endParaRPr>
          </a:p>
        </p:txBody>
      </p:sp>
      <p:sp>
        <p:nvSpPr>
          <p:cNvPr id="5" name="圆角矩形 4"/>
          <p:cNvSpPr/>
          <p:nvPr/>
        </p:nvSpPr>
        <p:spPr>
          <a:xfrm>
            <a:off x="1043608" y="1412776"/>
            <a:ext cx="201622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通过盈余管理提升形象和声誉</a:t>
            </a:r>
            <a:endParaRPr lang="zh-CN" altLang="en-US" dirty="0"/>
          </a:p>
        </p:txBody>
      </p:sp>
      <p:sp>
        <p:nvSpPr>
          <p:cNvPr id="6" name="圆角矩形 5"/>
          <p:cNvSpPr/>
          <p:nvPr/>
        </p:nvSpPr>
        <p:spPr>
          <a:xfrm>
            <a:off x="3275856" y="1412776"/>
            <a:ext cx="216024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满足证监会发行资格线的规定</a:t>
            </a:r>
            <a:endParaRPr lang="zh-CN" altLang="en-US" dirty="0"/>
          </a:p>
        </p:txBody>
      </p:sp>
      <p:sp>
        <p:nvSpPr>
          <p:cNvPr id="7" name="圆角矩形 6"/>
          <p:cNvSpPr/>
          <p:nvPr/>
        </p:nvSpPr>
        <p:spPr>
          <a:xfrm>
            <a:off x="5724128" y="1412776"/>
            <a:ext cx="216024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供应链关系有协助上市公司增发顺利完成的动机</a:t>
            </a:r>
            <a:endParaRPr lang="zh-CN" altLang="en-US" dirty="0"/>
          </a:p>
        </p:txBody>
      </p:sp>
      <p:sp>
        <p:nvSpPr>
          <p:cNvPr id="8" name="下箭头 7"/>
          <p:cNvSpPr/>
          <p:nvPr/>
        </p:nvSpPr>
        <p:spPr>
          <a:xfrm>
            <a:off x="4139952" y="2420888"/>
            <a:ext cx="504056"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6516216" y="2420888"/>
            <a:ext cx="504056"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1835696" y="2420888"/>
            <a:ext cx="504056"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0" y="0"/>
            <a:ext cx="5460503" cy="590103"/>
            <a:chOff x="635496" y="789888"/>
            <a:chExt cx="5460503" cy="590103"/>
          </a:xfrm>
        </p:grpSpPr>
        <p:sp>
          <p:nvSpPr>
            <p:cNvPr id="12" name="同侧圆角矩形 11"/>
            <p:cNvSpPr/>
            <p:nvPr/>
          </p:nvSpPr>
          <p:spPr>
            <a:xfrm rot="5400000">
              <a:off x="3070696" y="-1645312"/>
              <a:ext cx="590103" cy="5460503"/>
            </a:xfrm>
            <a:prstGeom prst="round2Same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13" name="同侧圆角矩形 4"/>
            <p:cNvSpPr/>
            <p:nvPr/>
          </p:nvSpPr>
          <p:spPr>
            <a:xfrm>
              <a:off x="635496" y="818694"/>
              <a:ext cx="5431697" cy="5324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zh-CN" altLang="en-US" sz="2900" kern="1200" dirty="0" smtClean="0"/>
                <a:t>假设提出</a:t>
              </a:r>
              <a:endParaRPr lang="zh-CN" altLang="en-US" sz="2900" kern="1200" dirty="0"/>
            </a:p>
          </p:txBody>
        </p:sp>
      </p:grpSp>
    </p:spTree>
    <p:extLst>
      <p:ext uri="{BB962C8B-B14F-4D97-AF65-F5344CB8AC3E}">
        <p14:creationId xmlns="" xmlns:p14="http://schemas.microsoft.com/office/powerpoint/2010/main" val="1516675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223</TotalTime>
  <Words>898</Words>
  <Application>Microsoft Office PowerPoint</Application>
  <PresentationFormat>全屏显示(4:3)</PresentationFormat>
  <Paragraphs>174</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极目远眺</vt:lpstr>
      <vt:lpstr>供应链关系对上市公司增发盈余管理的影响</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供应链关系对上市公司增发盈余管理的影响</dc:title>
  <dc:creator>huyj_shixi</dc:creator>
  <cp:lastModifiedBy>apple1</cp:lastModifiedBy>
  <cp:revision>41</cp:revision>
  <dcterms:created xsi:type="dcterms:W3CDTF">2017-05-31T05:50:31Z</dcterms:created>
  <dcterms:modified xsi:type="dcterms:W3CDTF">2017-06-03T03:03:20Z</dcterms:modified>
</cp:coreProperties>
</file>