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80" r:id="rId2"/>
    <p:sldId id="281" r:id="rId3"/>
    <p:sldId id="260" r:id="rId4"/>
    <p:sldId id="271" r:id="rId5"/>
    <p:sldId id="305" r:id="rId6"/>
    <p:sldId id="304" r:id="rId7"/>
    <p:sldId id="302" r:id="rId8"/>
    <p:sldId id="306" r:id="rId9"/>
    <p:sldId id="307" r:id="rId10"/>
    <p:sldId id="283" r:id="rId11"/>
    <p:sldId id="299"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52" autoAdjust="0"/>
  </p:normalViewPr>
  <p:slideViewPr>
    <p:cSldViewPr snapToGrid="0" showGuides="1">
      <p:cViewPr varScale="1">
        <p:scale>
          <a:sx n="91" d="100"/>
          <a:sy n="91" d="100"/>
        </p:scale>
        <p:origin x="570" y="84"/>
      </p:cViewPr>
      <p:guideLst>
        <p:guide orient="horz" pos="2183"/>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89F80D-0808-4FFD-BABB-F108C5C6B012}"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zh-CN" altLang="en-US"/>
        </a:p>
      </dgm:t>
    </dgm:pt>
    <dgm:pt modelId="{EEA720DE-D512-429C-B921-F83D151BA1D9}">
      <dgm:prSet/>
      <dgm:spPr/>
      <dgm:t>
        <a:bodyPr/>
        <a:lstStyle/>
        <a:p>
          <a:pPr rtl="0"/>
          <a:r>
            <a:rPr lang="zh-CN" altLang="en-US" smtClean="0">
              <a:latin typeface="+mn-lt"/>
              <a:ea typeface="+mn-ea"/>
              <a:cs typeface="+mn-ea"/>
              <a:sym typeface="+mn-lt"/>
            </a:rPr>
            <a:t>历程</a:t>
          </a:r>
          <a:r>
            <a:rPr lang="zh-CN" smtClean="0">
              <a:latin typeface="+mn-lt"/>
              <a:ea typeface="+mn-ea"/>
              <a:cs typeface="+mn-ea"/>
              <a:sym typeface="+mn-lt"/>
            </a:rPr>
            <a:t>：</a:t>
          </a:r>
          <a:endParaRPr lang="zh-CN">
            <a:latin typeface="+mn-lt"/>
            <a:ea typeface="+mn-ea"/>
            <a:cs typeface="+mn-ea"/>
            <a:sym typeface="+mn-lt"/>
          </a:endParaRPr>
        </a:p>
      </dgm:t>
    </dgm:pt>
    <dgm:pt modelId="{06C56AB0-C0FB-4F52-A786-34E1EA28E9FD}" type="parTrans" cxnId="{D5D62F5F-EA5C-447A-A568-BDE08D10AC51}">
      <dgm:prSet/>
      <dgm:spPr/>
      <dgm:t>
        <a:bodyPr/>
        <a:lstStyle/>
        <a:p>
          <a:endParaRPr lang="zh-CN" altLang="en-US"/>
        </a:p>
      </dgm:t>
    </dgm:pt>
    <dgm:pt modelId="{3EB0CD5E-AF48-422A-A85A-7AB993B1762B}" type="sibTrans" cxnId="{D5D62F5F-EA5C-447A-A568-BDE08D10AC51}">
      <dgm:prSet/>
      <dgm:spPr/>
      <dgm:t>
        <a:bodyPr/>
        <a:lstStyle/>
        <a:p>
          <a:endParaRPr lang="zh-CN" altLang="en-US"/>
        </a:p>
      </dgm:t>
    </dgm:pt>
    <dgm:pt modelId="{1CC6C4A5-3EA3-4111-B4EE-DC990175D9E5}">
      <dgm:prSet/>
      <dgm:spPr/>
      <dgm:t>
        <a:bodyPr/>
        <a:lstStyle/>
        <a:p>
          <a:pPr rtl="0"/>
          <a:r>
            <a:rPr lang="zh-CN" dirty="0" smtClean="0">
              <a:latin typeface="+mn-lt"/>
              <a:ea typeface="+mn-ea"/>
              <a:cs typeface="+mn-ea"/>
              <a:sym typeface="+mn-lt"/>
            </a:rPr>
            <a:t>微服务的起源是由 </a:t>
          </a:r>
          <a:r>
            <a:rPr lang="en-US" dirty="0" smtClean="0">
              <a:latin typeface="+mn-lt"/>
              <a:ea typeface="+mn-ea"/>
              <a:cs typeface="+mn-ea"/>
              <a:sym typeface="+mn-lt"/>
            </a:rPr>
            <a:t>Peter Rodgers </a:t>
          </a:r>
          <a:r>
            <a:rPr lang="zh-CN" dirty="0" smtClean="0">
              <a:latin typeface="+mn-lt"/>
              <a:ea typeface="+mn-ea"/>
              <a:cs typeface="+mn-ea"/>
              <a:sym typeface="+mn-lt"/>
            </a:rPr>
            <a:t>博士于 </a:t>
          </a:r>
          <a:r>
            <a:rPr lang="en-US" dirty="0" smtClean="0">
              <a:latin typeface="+mn-lt"/>
              <a:ea typeface="+mn-ea"/>
              <a:cs typeface="+mn-ea"/>
              <a:sym typeface="+mn-lt"/>
            </a:rPr>
            <a:t>2005 </a:t>
          </a:r>
          <a:r>
            <a:rPr lang="zh-CN" dirty="0" smtClean="0">
              <a:latin typeface="+mn-lt"/>
              <a:ea typeface="+mn-ea"/>
              <a:cs typeface="+mn-ea"/>
              <a:sym typeface="+mn-lt"/>
            </a:rPr>
            <a:t>年度云计算博览会提出的微 </a:t>
          </a:r>
          <a:r>
            <a:rPr lang="en-US" dirty="0" smtClean="0">
              <a:latin typeface="+mn-lt"/>
              <a:ea typeface="+mn-ea"/>
              <a:cs typeface="+mn-ea"/>
              <a:sym typeface="+mn-lt"/>
            </a:rPr>
            <a:t>Web </a:t>
          </a:r>
          <a:r>
            <a:rPr lang="zh-CN" dirty="0" smtClean="0">
              <a:latin typeface="+mn-lt"/>
              <a:ea typeface="+mn-ea"/>
              <a:cs typeface="+mn-ea"/>
              <a:sym typeface="+mn-lt"/>
            </a:rPr>
            <a:t>服务 </a:t>
          </a:r>
          <a:r>
            <a:rPr lang="en-US" dirty="0" smtClean="0">
              <a:latin typeface="+mn-lt"/>
              <a:ea typeface="+mn-ea"/>
              <a:cs typeface="+mn-ea"/>
              <a:sym typeface="+mn-lt"/>
            </a:rPr>
            <a:t>(Micro-Web-Service) </a:t>
          </a:r>
          <a:r>
            <a:rPr lang="zh-CN" dirty="0" smtClean="0">
              <a:latin typeface="+mn-lt"/>
              <a:ea typeface="+mn-ea"/>
              <a:cs typeface="+mn-ea"/>
              <a:sym typeface="+mn-lt"/>
            </a:rPr>
            <a:t>开始，</a:t>
          </a:r>
          <a:r>
            <a:rPr lang="en-US" dirty="0" err="1" smtClean="0">
              <a:latin typeface="+mn-lt"/>
              <a:ea typeface="+mn-ea"/>
              <a:cs typeface="+mn-ea"/>
              <a:sym typeface="+mn-lt"/>
            </a:rPr>
            <a:t>Juval</a:t>
          </a:r>
          <a:r>
            <a:rPr lang="en-US" dirty="0" smtClean="0">
              <a:latin typeface="+mn-lt"/>
              <a:ea typeface="+mn-ea"/>
              <a:cs typeface="+mn-ea"/>
              <a:sym typeface="+mn-lt"/>
            </a:rPr>
            <a:t> </a:t>
          </a:r>
          <a:r>
            <a:rPr lang="en-US" dirty="0" err="1" smtClean="0">
              <a:latin typeface="+mn-lt"/>
              <a:ea typeface="+mn-ea"/>
              <a:cs typeface="+mn-ea"/>
              <a:sym typeface="+mn-lt"/>
            </a:rPr>
            <a:t>Löwy</a:t>
          </a:r>
          <a:r>
            <a:rPr lang="en-US" dirty="0" smtClean="0">
              <a:latin typeface="+mn-lt"/>
              <a:ea typeface="+mn-ea"/>
              <a:cs typeface="+mn-ea"/>
              <a:sym typeface="+mn-lt"/>
            </a:rPr>
            <a:t> </a:t>
          </a:r>
          <a:r>
            <a:rPr lang="zh-CN" dirty="0" smtClean="0">
              <a:latin typeface="+mn-lt"/>
              <a:ea typeface="+mn-ea"/>
              <a:cs typeface="+mn-ea"/>
              <a:sym typeface="+mn-lt"/>
            </a:rPr>
            <a:t>则是与他有类似的前导想法，将类别变成细粒服务 </a:t>
          </a:r>
          <a:r>
            <a:rPr lang="en-US" dirty="0" smtClean="0">
              <a:latin typeface="+mn-lt"/>
              <a:ea typeface="+mn-ea"/>
              <a:cs typeface="+mn-ea"/>
              <a:sym typeface="+mn-lt"/>
            </a:rPr>
            <a:t>(granular services)</a:t>
          </a:r>
          <a:r>
            <a:rPr lang="zh-CN" dirty="0" smtClean="0">
              <a:latin typeface="+mn-lt"/>
              <a:ea typeface="+mn-ea"/>
              <a:cs typeface="+mn-ea"/>
              <a:sym typeface="+mn-lt"/>
            </a:rPr>
            <a:t>，以作为 </a:t>
          </a:r>
          <a:r>
            <a:rPr lang="en-US" dirty="0" smtClean="0">
              <a:latin typeface="+mn-lt"/>
              <a:ea typeface="+mn-ea"/>
              <a:cs typeface="+mn-ea"/>
              <a:sym typeface="+mn-lt"/>
            </a:rPr>
            <a:t>Microsoft</a:t>
          </a:r>
          <a:r>
            <a:rPr lang="zh-CN" dirty="0" smtClean="0">
              <a:latin typeface="+mn-lt"/>
              <a:ea typeface="+mn-ea"/>
              <a:cs typeface="+mn-ea"/>
              <a:sym typeface="+mn-lt"/>
            </a:rPr>
            <a:t> 下一阶段的软件架构，其核心想法是让服务是由类似 </a:t>
          </a:r>
          <a:r>
            <a:rPr lang="en-US" dirty="0" smtClean="0">
              <a:latin typeface="+mn-lt"/>
              <a:ea typeface="+mn-ea"/>
              <a:cs typeface="+mn-ea"/>
              <a:sym typeface="+mn-lt"/>
            </a:rPr>
            <a:t>Unix </a:t>
          </a:r>
          <a:r>
            <a:rPr lang="zh-CN" dirty="0" smtClean="0">
              <a:latin typeface="+mn-lt"/>
              <a:ea typeface="+mn-ea"/>
              <a:cs typeface="+mn-ea"/>
              <a:sym typeface="+mn-lt"/>
            </a:rPr>
            <a:t>管道的访问方式使用，而且复杂的服务背后是使用简单 </a:t>
          </a:r>
          <a:r>
            <a:rPr lang="en-US" dirty="0" smtClean="0">
              <a:latin typeface="+mn-lt"/>
              <a:ea typeface="+mn-ea"/>
              <a:cs typeface="+mn-ea"/>
              <a:sym typeface="+mn-lt"/>
            </a:rPr>
            <a:t>URI</a:t>
          </a:r>
          <a:r>
            <a:rPr lang="zh-CN" dirty="0" smtClean="0">
              <a:latin typeface="+mn-lt"/>
              <a:ea typeface="+mn-ea"/>
              <a:cs typeface="+mn-ea"/>
              <a:sym typeface="+mn-lt"/>
            </a:rPr>
            <a:t> 来开放接口，任何服务，任何细粒都能被开放 </a:t>
          </a:r>
          <a:r>
            <a:rPr lang="en-US" dirty="0" smtClean="0">
              <a:latin typeface="+mn-lt"/>
              <a:ea typeface="+mn-ea"/>
              <a:cs typeface="+mn-ea"/>
              <a:sym typeface="+mn-lt"/>
            </a:rPr>
            <a:t>(exposed)</a:t>
          </a:r>
          <a:r>
            <a:rPr lang="zh-CN" dirty="0" smtClean="0">
              <a:latin typeface="+mn-lt"/>
              <a:ea typeface="+mn-ea"/>
              <a:cs typeface="+mn-ea"/>
              <a:sym typeface="+mn-lt"/>
            </a:rPr>
            <a:t>。这个设计在 </a:t>
          </a:r>
          <a:r>
            <a:rPr lang="en-US" dirty="0" smtClean="0">
              <a:latin typeface="+mn-lt"/>
              <a:ea typeface="+mn-ea"/>
              <a:cs typeface="+mn-ea"/>
              <a:sym typeface="+mn-lt"/>
            </a:rPr>
            <a:t>HP </a:t>
          </a:r>
          <a:r>
            <a:rPr lang="zh-CN" dirty="0" smtClean="0">
              <a:latin typeface="+mn-lt"/>
              <a:ea typeface="+mn-ea"/>
              <a:cs typeface="+mn-ea"/>
              <a:sym typeface="+mn-lt"/>
            </a:rPr>
            <a:t>的实验室被实现，具有改变复杂软件系统的强大力量。</a:t>
          </a:r>
          <a:endParaRPr lang="zh-CN" dirty="0">
            <a:latin typeface="+mn-lt"/>
            <a:ea typeface="+mn-ea"/>
            <a:cs typeface="+mn-ea"/>
            <a:sym typeface="+mn-lt"/>
          </a:endParaRPr>
        </a:p>
      </dgm:t>
    </dgm:pt>
    <dgm:pt modelId="{B1FA6453-EC22-4794-83F5-3B9B308C2BF1}" type="parTrans" cxnId="{7BEFC646-B45A-4EAA-86D6-5E32DF987BE9}">
      <dgm:prSet/>
      <dgm:spPr/>
      <dgm:t>
        <a:bodyPr/>
        <a:lstStyle/>
        <a:p>
          <a:endParaRPr lang="zh-CN" altLang="en-US"/>
        </a:p>
      </dgm:t>
    </dgm:pt>
    <dgm:pt modelId="{8800337C-2514-438E-B737-0124C848B0C2}" type="sibTrans" cxnId="{7BEFC646-B45A-4EAA-86D6-5E32DF987BE9}">
      <dgm:prSet/>
      <dgm:spPr/>
      <dgm:t>
        <a:bodyPr/>
        <a:lstStyle/>
        <a:p>
          <a:endParaRPr lang="zh-CN" altLang="en-US"/>
        </a:p>
      </dgm:t>
    </dgm:pt>
    <dgm:pt modelId="{3669ED10-77E4-4541-BABF-01C429408054}">
      <dgm:prSet/>
      <dgm:spPr/>
      <dgm:t>
        <a:bodyPr/>
        <a:lstStyle/>
        <a:p>
          <a:pPr rtl="0"/>
          <a:r>
            <a:rPr lang="en-US" dirty="0" smtClean="0">
              <a:latin typeface="+mn-lt"/>
              <a:ea typeface="+mn-ea"/>
              <a:cs typeface="+mn-ea"/>
              <a:sym typeface="+mn-lt"/>
            </a:rPr>
            <a:t>2014</a:t>
          </a:r>
          <a:r>
            <a:rPr lang="zh-CN" dirty="0" smtClean="0">
              <a:latin typeface="+mn-lt"/>
              <a:ea typeface="+mn-ea"/>
              <a:cs typeface="+mn-ea"/>
              <a:sym typeface="+mn-lt"/>
            </a:rPr>
            <a:t>年，</a:t>
          </a:r>
          <a:r>
            <a:rPr lang="en-US" dirty="0" smtClean="0">
              <a:latin typeface="+mn-lt"/>
              <a:ea typeface="+mn-ea"/>
              <a:cs typeface="+mn-ea"/>
              <a:sym typeface="+mn-lt"/>
              <a:hlinkClick xmlns:r="http://schemas.openxmlformats.org/officeDocument/2006/relationships" r:id=""/>
            </a:rPr>
            <a:t>Martin Fowler</a:t>
          </a:r>
          <a:r>
            <a:rPr lang="zh-CN" dirty="0" smtClean="0">
              <a:latin typeface="+mn-lt"/>
              <a:ea typeface="+mn-ea"/>
              <a:cs typeface="+mn-ea"/>
              <a:sym typeface="+mn-lt"/>
            </a:rPr>
            <a:t> 与 </a:t>
          </a:r>
          <a:r>
            <a:rPr lang="en-US" dirty="0" smtClean="0">
              <a:latin typeface="+mn-lt"/>
              <a:ea typeface="+mn-ea"/>
              <a:cs typeface="+mn-ea"/>
              <a:sym typeface="+mn-lt"/>
              <a:hlinkClick xmlns:r="http://schemas.openxmlformats.org/officeDocument/2006/relationships" r:id=""/>
            </a:rPr>
            <a:t>James Lewis</a:t>
          </a:r>
          <a:r>
            <a:rPr lang="zh-CN" dirty="0" smtClean="0">
              <a:latin typeface="+mn-lt"/>
              <a:ea typeface="+mn-ea"/>
              <a:cs typeface="+mn-ea"/>
              <a:sym typeface="+mn-lt"/>
            </a:rPr>
            <a:t> 共同提出了微服务的概念，定义了微服务是由以单一应用程序构成的小服务，自己拥有自己的行程与轻量化处理，服务依业务功能设计，以全自动的方式部署，与其他服务使用 </a:t>
          </a:r>
          <a:r>
            <a:rPr lang="en-US" dirty="0" smtClean="0">
              <a:latin typeface="+mn-lt"/>
              <a:ea typeface="+mn-ea"/>
              <a:cs typeface="+mn-ea"/>
              <a:sym typeface="+mn-lt"/>
            </a:rPr>
            <a:t>HTTP API </a:t>
          </a:r>
          <a:r>
            <a:rPr lang="zh-CN" dirty="0" smtClean="0">
              <a:latin typeface="+mn-lt"/>
              <a:ea typeface="+mn-ea"/>
              <a:cs typeface="+mn-ea"/>
              <a:sym typeface="+mn-lt"/>
            </a:rPr>
            <a:t>通信。同时服务会使用最小的规模的集中管理 </a:t>
          </a:r>
          <a:r>
            <a:rPr lang="en-US" dirty="0" smtClean="0">
              <a:latin typeface="+mn-lt"/>
              <a:ea typeface="+mn-ea"/>
              <a:cs typeface="+mn-ea"/>
              <a:sym typeface="+mn-lt"/>
            </a:rPr>
            <a:t>(</a:t>
          </a:r>
          <a:r>
            <a:rPr lang="zh-CN" dirty="0" smtClean="0">
              <a:latin typeface="+mn-lt"/>
              <a:ea typeface="+mn-ea"/>
              <a:cs typeface="+mn-ea"/>
              <a:sym typeface="+mn-lt"/>
            </a:rPr>
            <a:t>例如 </a:t>
          </a:r>
          <a:r>
            <a:rPr lang="en-US" dirty="0" err="1" smtClean="0">
              <a:latin typeface="+mn-lt"/>
              <a:ea typeface="+mn-ea"/>
              <a:cs typeface="+mn-ea"/>
              <a:sym typeface="+mn-lt"/>
              <a:hlinkClick xmlns:r="http://schemas.openxmlformats.org/officeDocument/2006/relationships" r:id=""/>
            </a:rPr>
            <a:t>Docker</a:t>
          </a:r>
          <a:r>
            <a:rPr lang="en-US" dirty="0" smtClean="0">
              <a:latin typeface="+mn-lt"/>
              <a:ea typeface="+mn-ea"/>
              <a:cs typeface="+mn-ea"/>
              <a:sym typeface="+mn-lt"/>
            </a:rPr>
            <a:t>) </a:t>
          </a:r>
          <a:r>
            <a:rPr lang="zh-CN" dirty="0" smtClean="0">
              <a:latin typeface="+mn-lt"/>
              <a:ea typeface="+mn-ea"/>
              <a:cs typeface="+mn-ea"/>
              <a:sym typeface="+mn-lt"/>
            </a:rPr>
            <a:t>能力，服务可以用不同的编程语言与数据库等组件实现</a:t>
          </a:r>
          <a:r>
            <a:rPr lang="en-US" baseline="30000" dirty="0" smtClean="0">
              <a:latin typeface="+mn-lt"/>
              <a:ea typeface="+mn-ea"/>
              <a:cs typeface="+mn-ea"/>
              <a:sym typeface="+mn-lt"/>
              <a:hlinkClick xmlns:r="http://schemas.openxmlformats.org/officeDocument/2006/relationships" r:id=""/>
            </a:rPr>
            <a:t>[1]</a:t>
          </a:r>
          <a:r>
            <a:rPr lang="zh-CN" dirty="0" smtClean="0">
              <a:latin typeface="+mn-lt"/>
              <a:ea typeface="+mn-ea"/>
              <a:cs typeface="+mn-ea"/>
              <a:sym typeface="+mn-lt"/>
            </a:rPr>
            <a:t>。</a:t>
          </a:r>
          <a:endParaRPr lang="zh-CN" dirty="0">
            <a:latin typeface="+mn-lt"/>
            <a:ea typeface="+mn-ea"/>
            <a:cs typeface="+mn-ea"/>
            <a:sym typeface="+mn-lt"/>
          </a:endParaRPr>
        </a:p>
      </dgm:t>
    </dgm:pt>
    <dgm:pt modelId="{D340E452-71A3-4004-8851-27CCA20CFCE1}" type="parTrans" cxnId="{DAC23FF9-14E0-40AE-A15E-042D7C1733F4}">
      <dgm:prSet/>
      <dgm:spPr/>
      <dgm:t>
        <a:bodyPr/>
        <a:lstStyle/>
        <a:p>
          <a:endParaRPr lang="zh-CN" altLang="en-US"/>
        </a:p>
      </dgm:t>
    </dgm:pt>
    <dgm:pt modelId="{209AC8BB-8B9B-4C42-8D5B-FF3E746ADC62}" type="sibTrans" cxnId="{DAC23FF9-14E0-40AE-A15E-042D7C1733F4}">
      <dgm:prSet/>
      <dgm:spPr/>
      <dgm:t>
        <a:bodyPr/>
        <a:lstStyle/>
        <a:p>
          <a:endParaRPr lang="zh-CN" altLang="en-US"/>
        </a:p>
      </dgm:t>
    </dgm:pt>
    <dgm:pt modelId="{B80A99E6-2884-472C-A8C4-67C8DF3A0168}">
      <dgm:prSet/>
      <dgm:spPr/>
      <dgm:t>
        <a:bodyPr/>
        <a:lstStyle/>
        <a:p>
          <a:pPr rtl="0"/>
          <a:r>
            <a:rPr lang="zh-CN" altLang="en-US" dirty="0" smtClean="0">
              <a:latin typeface="+mn-lt"/>
              <a:ea typeface="+mn-ea"/>
              <a:cs typeface="+mn-ea"/>
              <a:sym typeface="+mn-lt"/>
            </a:rPr>
            <a:t>概念</a:t>
          </a:r>
          <a:r>
            <a:rPr lang="zh-CN" dirty="0" smtClean="0">
              <a:latin typeface="+mn-lt"/>
              <a:ea typeface="+mn-ea"/>
              <a:cs typeface="+mn-ea"/>
              <a:sym typeface="+mn-lt"/>
            </a:rPr>
            <a:t>：</a:t>
          </a:r>
          <a:endParaRPr lang="zh-CN" dirty="0">
            <a:latin typeface="+mn-lt"/>
            <a:ea typeface="+mn-ea"/>
            <a:cs typeface="+mn-ea"/>
            <a:sym typeface="+mn-lt"/>
          </a:endParaRPr>
        </a:p>
      </dgm:t>
    </dgm:pt>
    <dgm:pt modelId="{3D509FF7-70F2-4397-A52D-1A4437881006}" type="parTrans" cxnId="{AFD0E3A5-12F1-4E84-ABBB-7238288621C1}">
      <dgm:prSet/>
      <dgm:spPr/>
      <dgm:t>
        <a:bodyPr/>
        <a:lstStyle/>
        <a:p>
          <a:endParaRPr lang="zh-CN" altLang="en-US"/>
        </a:p>
      </dgm:t>
    </dgm:pt>
    <dgm:pt modelId="{C2B8BF83-03FA-44C0-91BC-97BCC3CF9F6A}" type="sibTrans" cxnId="{AFD0E3A5-12F1-4E84-ABBB-7238288621C1}">
      <dgm:prSet/>
      <dgm:spPr/>
      <dgm:t>
        <a:bodyPr/>
        <a:lstStyle/>
        <a:p>
          <a:endParaRPr lang="zh-CN" altLang="en-US"/>
        </a:p>
      </dgm:t>
    </dgm:pt>
    <dgm:pt modelId="{A365E8AB-6773-4F64-AB8F-1D3F80994001}">
      <dgm:prSet/>
      <dgm:spPr/>
      <dgm:t>
        <a:bodyPr/>
        <a:lstStyle/>
        <a:p>
          <a:pPr rtl="0"/>
          <a:r>
            <a:rPr lang="zh-CN" dirty="0" smtClean="0">
              <a:latin typeface="+mn-lt"/>
              <a:ea typeface="+mn-ea"/>
              <a:cs typeface="+mn-ea"/>
              <a:sym typeface="+mn-lt"/>
            </a:rPr>
            <a:t>维基百科：</a:t>
          </a:r>
          <a:r>
            <a:rPr lang="zh-CN" b="1" dirty="0" smtClean="0">
              <a:latin typeface="+mn-lt"/>
              <a:ea typeface="+mn-ea"/>
              <a:cs typeface="+mn-ea"/>
              <a:sym typeface="+mn-lt"/>
            </a:rPr>
            <a:t>微服务</a:t>
          </a:r>
          <a:r>
            <a:rPr lang="zh-CN" dirty="0" smtClean="0">
              <a:latin typeface="+mn-lt"/>
              <a:ea typeface="+mn-ea"/>
              <a:cs typeface="+mn-ea"/>
              <a:sym typeface="+mn-lt"/>
            </a:rPr>
            <a:t> </a:t>
          </a:r>
          <a:r>
            <a:rPr lang="en-US" dirty="0" smtClean="0">
              <a:latin typeface="+mn-lt"/>
              <a:ea typeface="+mn-ea"/>
              <a:cs typeface="+mn-ea"/>
              <a:sym typeface="+mn-lt"/>
            </a:rPr>
            <a:t>(</a:t>
          </a:r>
          <a:r>
            <a:rPr lang="en-US" dirty="0" err="1" smtClean="0">
              <a:latin typeface="+mn-lt"/>
              <a:ea typeface="+mn-ea"/>
              <a:cs typeface="+mn-ea"/>
              <a:sym typeface="+mn-lt"/>
            </a:rPr>
            <a:t>Microservices</a:t>
          </a:r>
          <a:r>
            <a:rPr lang="en-US" dirty="0" smtClean="0">
              <a:latin typeface="+mn-lt"/>
              <a:ea typeface="+mn-ea"/>
              <a:cs typeface="+mn-ea"/>
              <a:sym typeface="+mn-lt"/>
            </a:rPr>
            <a:t>) </a:t>
          </a:r>
          <a:r>
            <a:rPr lang="zh-CN" dirty="0" smtClean="0">
              <a:latin typeface="+mn-lt"/>
              <a:ea typeface="+mn-ea"/>
              <a:cs typeface="+mn-ea"/>
              <a:sym typeface="+mn-lt"/>
            </a:rPr>
            <a:t>是一种</a:t>
          </a:r>
          <a:r>
            <a:rPr lang="zh-CN" dirty="0" smtClean="0">
              <a:latin typeface="+mn-lt"/>
              <a:ea typeface="+mn-ea"/>
              <a:cs typeface="+mn-ea"/>
              <a:sym typeface="+mn-lt"/>
              <a:hlinkClick xmlns:r="http://schemas.openxmlformats.org/officeDocument/2006/relationships" r:id=""/>
            </a:rPr>
            <a:t>软件架构风格</a:t>
          </a:r>
          <a:r>
            <a:rPr lang="zh-CN" dirty="0" smtClean="0">
              <a:latin typeface="+mn-lt"/>
              <a:ea typeface="+mn-ea"/>
              <a:cs typeface="+mn-ea"/>
              <a:sym typeface="+mn-lt"/>
            </a:rPr>
            <a:t>，它是以专注于单一责任与功能的小型功能区块 </a:t>
          </a:r>
          <a:r>
            <a:rPr lang="en-US" dirty="0" smtClean="0">
              <a:latin typeface="+mn-lt"/>
              <a:ea typeface="+mn-ea"/>
              <a:cs typeface="+mn-ea"/>
              <a:sym typeface="+mn-lt"/>
            </a:rPr>
            <a:t>(Small Building Blocks) </a:t>
          </a:r>
          <a:r>
            <a:rPr lang="zh-CN" dirty="0" smtClean="0">
              <a:latin typeface="+mn-lt"/>
              <a:ea typeface="+mn-ea"/>
              <a:cs typeface="+mn-ea"/>
              <a:sym typeface="+mn-lt"/>
            </a:rPr>
            <a:t>为基础，利用模块化的方式组合出复杂的大型应用程序，各功能区块使用与语言无关 </a:t>
          </a:r>
          <a:r>
            <a:rPr lang="en-US" dirty="0" smtClean="0">
              <a:latin typeface="+mn-lt"/>
              <a:ea typeface="+mn-ea"/>
              <a:cs typeface="+mn-ea"/>
              <a:sym typeface="+mn-lt"/>
            </a:rPr>
            <a:t>(Language-Independent/Language agnostic) </a:t>
          </a:r>
          <a:r>
            <a:rPr lang="zh-CN" dirty="0" smtClean="0">
              <a:latin typeface="+mn-lt"/>
              <a:ea typeface="+mn-ea"/>
              <a:cs typeface="+mn-ea"/>
              <a:sym typeface="+mn-lt"/>
            </a:rPr>
            <a:t>的 </a:t>
          </a:r>
          <a:r>
            <a:rPr lang="en-US" dirty="0" smtClean="0">
              <a:latin typeface="+mn-lt"/>
              <a:ea typeface="+mn-ea"/>
              <a:cs typeface="+mn-ea"/>
              <a:sym typeface="+mn-lt"/>
            </a:rPr>
            <a:t>API </a:t>
          </a:r>
          <a:r>
            <a:rPr lang="zh-CN" dirty="0" smtClean="0">
              <a:latin typeface="+mn-lt"/>
              <a:ea typeface="+mn-ea"/>
              <a:cs typeface="+mn-ea"/>
              <a:sym typeface="+mn-lt"/>
            </a:rPr>
            <a:t>集相互通信。</a:t>
          </a:r>
          <a:endParaRPr lang="zh-CN" dirty="0">
            <a:latin typeface="+mn-lt"/>
            <a:ea typeface="+mn-ea"/>
            <a:cs typeface="+mn-ea"/>
            <a:sym typeface="+mn-lt"/>
          </a:endParaRPr>
        </a:p>
      </dgm:t>
    </dgm:pt>
    <dgm:pt modelId="{CF87E469-B42B-4C86-9748-D34B1DA9B8B3}" type="parTrans" cxnId="{81620F82-61E4-4CA7-8C49-4E170E9483FE}">
      <dgm:prSet/>
      <dgm:spPr/>
      <dgm:t>
        <a:bodyPr/>
        <a:lstStyle/>
        <a:p>
          <a:endParaRPr lang="zh-CN" altLang="en-US"/>
        </a:p>
      </dgm:t>
    </dgm:pt>
    <dgm:pt modelId="{170F9E7A-CED1-4BAD-AAE4-4A89CA0D51B6}" type="sibTrans" cxnId="{81620F82-61E4-4CA7-8C49-4E170E9483FE}">
      <dgm:prSet/>
      <dgm:spPr/>
      <dgm:t>
        <a:bodyPr/>
        <a:lstStyle/>
        <a:p>
          <a:endParaRPr lang="zh-CN" altLang="en-US"/>
        </a:p>
      </dgm:t>
    </dgm:pt>
    <dgm:pt modelId="{358EE02C-BBAA-49E5-BDAD-65618028D632}">
      <dgm:prSet/>
      <dgm:spPr/>
      <dgm:t>
        <a:bodyPr/>
        <a:lstStyle/>
        <a:p>
          <a:pPr rtl="0"/>
          <a:r>
            <a:rPr lang="zh-CN" dirty="0" smtClean="0">
              <a:latin typeface="+mn-lt"/>
              <a:ea typeface="+mn-ea"/>
              <a:cs typeface="+mn-ea"/>
              <a:sym typeface="+mn-lt"/>
            </a:rPr>
            <a:t>百度百科：所谓的微服务是</a:t>
          </a:r>
          <a:r>
            <a:rPr lang="en-US" dirty="0" smtClean="0">
              <a:latin typeface="+mn-lt"/>
              <a:ea typeface="+mn-ea"/>
              <a:cs typeface="+mn-ea"/>
              <a:sym typeface="+mn-lt"/>
            </a:rPr>
            <a:t>SOA</a:t>
          </a:r>
          <a:r>
            <a:rPr lang="zh-CN" dirty="0" smtClean="0">
              <a:latin typeface="+mn-lt"/>
              <a:ea typeface="+mn-ea"/>
              <a:cs typeface="+mn-ea"/>
              <a:sym typeface="+mn-lt"/>
            </a:rPr>
            <a:t>架构下的最终产物，该架构的设计目标是为了肢解业务，使得服务能够独立运行。微服务设计原则：</a:t>
          </a:r>
          <a:r>
            <a:rPr lang="en-US" dirty="0" smtClean="0">
              <a:latin typeface="+mn-lt"/>
              <a:ea typeface="+mn-ea"/>
              <a:cs typeface="+mn-ea"/>
              <a:sym typeface="+mn-lt"/>
            </a:rPr>
            <a:t>1</a:t>
          </a:r>
          <a:r>
            <a:rPr lang="zh-CN" dirty="0" smtClean="0">
              <a:latin typeface="+mn-lt"/>
              <a:ea typeface="+mn-ea"/>
              <a:cs typeface="+mn-ea"/>
              <a:sym typeface="+mn-lt"/>
            </a:rPr>
            <a:t>、各司其职 </a:t>
          </a:r>
          <a:r>
            <a:rPr lang="en-US" dirty="0" smtClean="0">
              <a:latin typeface="+mn-lt"/>
              <a:ea typeface="+mn-ea"/>
              <a:cs typeface="+mn-ea"/>
              <a:sym typeface="+mn-lt"/>
            </a:rPr>
            <a:t>2</a:t>
          </a:r>
          <a:r>
            <a:rPr lang="zh-CN" dirty="0" smtClean="0">
              <a:latin typeface="+mn-lt"/>
              <a:ea typeface="+mn-ea"/>
              <a:cs typeface="+mn-ea"/>
              <a:sym typeface="+mn-lt"/>
            </a:rPr>
            <a:t>、服务高可用和可扩展性</a:t>
          </a:r>
          <a:endParaRPr lang="zh-CN" dirty="0">
            <a:latin typeface="+mn-lt"/>
            <a:ea typeface="+mn-ea"/>
            <a:cs typeface="+mn-ea"/>
            <a:sym typeface="+mn-lt"/>
          </a:endParaRPr>
        </a:p>
      </dgm:t>
    </dgm:pt>
    <dgm:pt modelId="{974AB68E-0AD6-4B80-A371-DB198C32D062}" type="parTrans" cxnId="{EAB4E689-E33D-4CD8-A2CB-7414551F70A8}">
      <dgm:prSet/>
      <dgm:spPr/>
      <dgm:t>
        <a:bodyPr/>
        <a:lstStyle/>
        <a:p>
          <a:endParaRPr lang="zh-CN" altLang="en-US"/>
        </a:p>
      </dgm:t>
    </dgm:pt>
    <dgm:pt modelId="{365BD68B-F023-438C-AF2E-F25230D23BF6}" type="sibTrans" cxnId="{EAB4E689-E33D-4CD8-A2CB-7414551F70A8}">
      <dgm:prSet/>
      <dgm:spPr/>
      <dgm:t>
        <a:bodyPr/>
        <a:lstStyle/>
        <a:p>
          <a:endParaRPr lang="zh-CN" altLang="en-US"/>
        </a:p>
      </dgm:t>
    </dgm:pt>
    <dgm:pt modelId="{0EF02220-6191-4CB1-99F0-A3E6B47B8A83}" type="pres">
      <dgm:prSet presAssocID="{6489F80D-0808-4FFD-BABB-F108C5C6B012}" presName="linear" presStyleCnt="0">
        <dgm:presLayoutVars>
          <dgm:animLvl val="lvl"/>
          <dgm:resizeHandles val="exact"/>
        </dgm:presLayoutVars>
      </dgm:prSet>
      <dgm:spPr/>
      <dgm:t>
        <a:bodyPr/>
        <a:lstStyle/>
        <a:p>
          <a:endParaRPr lang="zh-CN" altLang="en-US"/>
        </a:p>
      </dgm:t>
    </dgm:pt>
    <dgm:pt modelId="{57A46A0E-503B-4CFA-A55D-59F6B4B19711}" type="pres">
      <dgm:prSet presAssocID="{EEA720DE-D512-429C-B921-F83D151BA1D9}" presName="parentText" presStyleLbl="node1" presStyleIdx="0" presStyleCnt="2">
        <dgm:presLayoutVars>
          <dgm:chMax val="0"/>
          <dgm:bulletEnabled val="1"/>
        </dgm:presLayoutVars>
      </dgm:prSet>
      <dgm:spPr/>
      <dgm:t>
        <a:bodyPr/>
        <a:lstStyle/>
        <a:p>
          <a:endParaRPr lang="zh-CN" altLang="en-US"/>
        </a:p>
      </dgm:t>
    </dgm:pt>
    <dgm:pt modelId="{BCCB8529-37BF-43F6-B1A7-8B593573560E}" type="pres">
      <dgm:prSet presAssocID="{EEA720DE-D512-429C-B921-F83D151BA1D9}" presName="childText" presStyleLbl="revTx" presStyleIdx="0" presStyleCnt="2">
        <dgm:presLayoutVars>
          <dgm:bulletEnabled val="1"/>
        </dgm:presLayoutVars>
      </dgm:prSet>
      <dgm:spPr/>
      <dgm:t>
        <a:bodyPr/>
        <a:lstStyle/>
        <a:p>
          <a:endParaRPr lang="zh-CN" altLang="en-US"/>
        </a:p>
      </dgm:t>
    </dgm:pt>
    <dgm:pt modelId="{58F74297-FBC6-4C05-AE7F-D0A95DD3D1A6}" type="pres">
      <dgm:prSet presAssocID="{B80A99E6-2884-472C-A8C4-67C8DF3A0168}" presName="parentText" presStyleLbl="node1" presStyleIdx="1" presStyleCnt="2">
        <dgm:presLayoutVars>
          <dgm:chMax val="0"/>
          <dgm:bulletEnabled val="1"/>
        </dgm:presLayoutVars>
      </dgm:prSet>
      <dgm:spPr/>
      <dgm:t>
        <a:bodyPr/>
        <a:lstStyle/>
        <a:p>
          <a:endParaRPr lang="zh-CN" altLang="en-US"/>
        </a:p>
      </dgm:t>
    </dgm:pt>
    <dgm:pt modelId="{4D267745-A5E6-434F-AE1C-1978DAB4DC71}" type="pres">
      <dgm:prSet presAssocID="{B80A99E6-2884-472C-A8C4-67C8DF3A0168}" presName="childText" presStyleLbl="revTx" presStyleIdx="1" presStyleCnt="2">
        <dgm:presLayoutVars>
          <dgm:bulletEnabled val="1"/>
        </dgm:presLayoutVars>
      </dgm:prSet>
      <dgm:spPr/>
      <dgm:t>
        <a:bodyPr/>
        <a:lstStyle/>
        <a:p>
          <a:endParaRPr lang="zh-CN" altLang="en-US"/>
        </a:p>
      </dgm:t>
    </dgm:pt>
  </dgm:ptLst>
  <dgm:cxnLst>
    <dgm:cxn modelId="{C3800FE2-1E24-4CBC-84E5-715EF3604E0B}" type="presOf" srcId="{A365E8AB-6773-4F64-AB8F-1D3F80994001}" destId="{4D267745-A5E6-434F-AE1C-1978DAB4DC71}" srcOrd="0" destOrd="0" presId="urn:microsoft.com/office/officeart/2005/8/layout/vList2"/>
    <dgm:cxn modelId="{4036DFFF-6B3E-47A2-BF5B-D3E4811C17D6}" type="presOf" srcId="{6489F80D-0808-4FFD-BABB-F108C5C6B012}" destId="{0EF02220-6191-4CB1-99F0-A3E6B47B8A83}" srcOrd="0" destOrd="0" presId="urn:microsoft.com/office/officeart/2005/8/layout/vList2"/>
    <dgm:cxn modelId="{D8ABAA57-B6C6-4196-93DD-EFDFA63566B8}" type="presOf" srcId="{EEA720DE-D512-429C-B921-F83D151BA1D9}" destId="{57A46A0E-503B-4CFA-A55D-59F6B4B19711}" srcOrd="0" destOrd="0" presId="urn:microsoft.com/office/officeart/2005/8/layout/vList2"/>
    <dgm:cxn modelId="{7BEFC646-B45A-4EAA-86D6-5E32DF987BE9}" srcId="{EEA720DE-D512-429C-B921-F83D151BA1D9}" destId="{1CC6C4A5-3EA3-4111-B4EE-DC990175D9E5}" srcOrd="0" destOrd="0" parTransId="{B1FA6453-EC22-4794-83F5-3B9B308C2BF1}" sibTransId="{8800337C-2514-438E-B737-0124C848B0C2}"/>
    <dgm:cxn modelId="{AF8998FA-48AA-4112-924A-85B615ED2808}" type="presOf" srcId="{3669ED10-77E4-4541-BABF-01C429408054}" destId="{BCCB8529-37BF-43F6-B1A7-8B593573560E}" srcOrd="0" destOrd="1" presId="urn:microsoft.com/office/officeart/2005/8/layout/vList2"/>
    <dgm:cxn modelId="{87813A1B-5440-4A61-A8D5-2FE144168672}" type="presOf" srcId="{358EE02C-BBAA-49E5-BDAD-65618028D632}" destId="{4D267745-A5E6-434F-AE1C-1978DAB4DC71}" srcOrd="0" destOrd="1" presId="urn:microsoft.com/office/officeart/2005/8/layout/vList2"/>
    <dgm:cxn modelId="{DAC23FF9-14E0-40AE-A15E-042D7C1733F4}" srcId="{EEA720DE-D512-429C-B921-F83D151BA1D9}" destId="{3669ED10-77E4-4541-BABF-01C429408054}" srcOrd="1" destOrd="0" parTransId="{D340E452-71A3-4004-8851-27CCA20CFCE1}" sibTransId="{209AC8BB-8B9B-4C42-8D5B-FF3E746ADC62}"/>
    <dgm:cxn modelId="{81620F82-61E4-4CA7-8C49-4E170E9483FE}" srcId="{B80A99E6-2884-472C-A8C4-67C8DF3A0168}" destId="{A365E8AB-6773-4F64-AB8F-1D3F80994001}" srcOrd="0" destOrd="0" parTransId="{CF87E469-B42B-4C86-9748-D34B1DA9B8B3}" sibTransId="{170F9E7A-CED1-4BAD-AAE4-4A89CA0D51B6}"/>
    <dgm:cxn modelId="{14EC4F36-1EE6-497E-A695-6C21B6BAB6D0}" type="presOf" srcId="{1CC6C4A5-3EA3-4111-B4EE-DC990175D9E5}" destId="{BCCB8529-37BF-43F6-B1A7-8B593573560E}" srcOrd="0" destOrd="0" presId="urn:microsoft.com/office/officeart/2005/8/layout/vList2"/>
    <dgm:cxn modelId="{D5D62F5F-EA5C-447A-A568-BDE08D10AC51}" srcId="{6489F80D-0808-4FFD-BABB-F108C5C6B012}" destId="{EEA720DE-D512-429C-B921-F83D151BA1D9}" srcOrd="0" destOrd="0" parTransId="{06C56AB0-C0FB-4F52-A786-34E1EA28E9FD}" sibTransId="{3EB0CD5E-AF48-422A-A85A-7AB993B1762B}"/>
    <dgm:cxn modelId="{AFD0E3A5-12F1-4E84-ABBB-7238288621C1}" srcId="{6489F80D-0808-4FFD-BABB-F108C5C6B012}" destId="{B80A99E6-2884-472C-A8C4-67C8DF3A0168}" srcOrd="1" destOrd="0" parTransId="{3D509FF7-70F2-4397-A52D-1A4437881006}" sibTransId="{C2B8BF83-03FA-44C0-91BC-97BCC3CF9F6A}"/>
    <dgm:cxn modelId="{C1839403-FF9B-4BD5-96B5-4D50026B6C96}" type="presOf" srcId="{B80A99E6-2884-472C-A8C4-67C8DF3A0168}" destId="{58F74297-FBC6-4C05-AE7F-D0A95DD3D1A6}" srcOrd="0" destOrd="0" presId="urn:microsoft.com/office/officeart/2005/8/layout/vList2"/>
    <dgm:cxn modelId="{EAB4E689-E33D-4CD8-A2CB-7414551F70A8}" srcId="{B80A99E6-2884-472C-A8C4-67C8DF3A0168}" destId="{358EE02C-BBAA-49E5-BDAD-65618028D632}" srcOrd="1" destOrd="0" parTransId="{974AB68E-0AD6-4B80-A371-DB198C32D062}" sibTransId="{365BD68B-F023-438C-AF2E-F25230D23BF6}"/>
    <dgm:cxn modelId="{B0B7820C-DB5E-4F7C-972B-5E2D16BD6A7D}" type="presParOf" srcId="{0EF02220-6191-4CB1-99F0-A3E6B47B8A83}" destId="{57A46A0E-503B-4CFA-A55D-59F6B4B19711}" srcOrd="0" destOrd="0" presId="urn:microsoft.com/office/officeart/2005/8/layout/vList2"/>
    <dgm:cxn modelId="{8E278F0E-1EE4-4A70-87E1-06596A848D4E}" type="presParOf" srcId="{0EF02220-6191-4CB1-99F0-A3E6B47B8A83}" destId="{BCCB8529-37BF-43F6-B1A7-8B593573560E}" srcOrd="1" destOrd="0" presId="urn:microsoft.com/office/officeart/2005/8/layout/vList2"/>
    <dgm:cxn modelId="{B7687BB0-AC8A-471E-803E-E132940B06C4}" type="presParOf" srcId="{0EF02220-6191-4CB1-99F0-A3E6B47B8A83}" destId="{58F74297-FBC6-4C05-AE7F-D0A95DD3D1A6}" srcOrd="2" destOrd="0" presId="urn:microsoft.com/office/officeart/2005/8/layout/vList2"/>
    <dgm:cxn modelId="{3F0CA8DD-CA0C-4D18-B6AD-895ACB5803E7}" type="presParOf" srcId="{0EF02220-6191-4CB1-99F0-A3E6B47B8A83}" destId="{4D267745-A5E6-434F-AE1C-1978DAB4DC7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4A4C8B-75FE-4481-9220-2541462640B3}"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zh-CN" altLang="en-US"/>
        </a:p>
      </dgm:t>
    </dgm:pt>
    <dgm:pt modelId="{98FE57F8-DBD2-4B39-A60C-F1DD507C2570}">
      <dgm:prSet/>
      <dgm:spPr/>
      <dgm:t>
        <a:bodyPr/>
        <a:lstStyle/>
        <a:p>
          <a:pPr rtl="0"/>
          <a:r>
            <a:rPr lang="zh-CN" altLang="en-US" b="1" i="0" dirty="0" smtClean="0">
              <a:latin typeface="+mn-lt"/>
              <a:ea typeface="+mn-ea"/>
              <a:cs typeface="+mn-ea"/>
              <a:sym typeface="+mn-lt"/>
            </a:rPr>
            <a:t>单体架构</a:t>
          </a:r>
          <a:endParaRPr lang="zh-CN" dirty="0">
            <a:latin typeface="+mn-lt"/>
            <a:ea typeface="+mn-ea"/>
            <a:cs typeface="+mn-ea"/>
            <a:sym typeface="+mn-lt"/>
          </a:endParaRPr>
        </a:p>
      </dgm:t>
    </dgm:pt>
    <dgm:pt modelId="{660CD800-C91E-40F7-8866-0DE08BE5F6E0}" type="parTrans" cxnId="{94D7CAB5-2B6D-43FF-9E11-EB5E5CB58BF2}">
      <dgm:prSet/>
      <dgm:spPr/>
      <dgm:t>
        <a:bodyPr/>
        <a:lstStyle/>
        <a:p>
          <a:endParaRPr lang="zh-CN" altLang="en-US"/>
        </a:p>
      </dgm:t>
    </dgm:pt>
    <dgm:pt modelId="{E8A6E8C9-6C18-44A8-8038-13D1D7721AB1}" type="sibTrans" cxnId="{94D7CAB5-2B6D-43FF-9E11-EB5E5CB58BF2}">
      <dgm:prSet/>
      <dgm:spPr/>
      <dgm:t>
        <a:bodyPr/>
        <a:lstStyle/>
        <a:p>
          <a:endParaRPr lang="zh-CN" altLang="en-US"/>
        </a:p>
      </dgm:t>
    </dgm:pt>
    <dgm:pt modelId="{3DACE576-A869-4926-8494-CF76030B86D4}">
      <dgm:prSet/>
      <dgm:spPr/>
      <dgm:t>
        <a:bodyPr/>
        <a:lstStyle/>
        <a:p>
          <a:pPr rtl="0"/>
          <a:r>
            <a:rPr lang="zh-CN" altLang="en-US" dirty="0" smtClean="0">
              <a:latin typeface="+mn-lt"/>
              <a:ea typeface="+mn-ea"/>
              <a:cs typeface="+mn-ea"/>
              <a:sym typeface="+mn-lt"/>
            </a:rPr>
            <a:t>企业级的应用一般都会面临各种各样的业务需求，而常见的方式是把大量功能堆积到同一个单体架构中去。比如：常见的</a:t>
          </a:r>
          <a:r>
            <a:rPr lang="en-US" altLang="zh-CN" dirty="0" smtClean="0">
              <a:latin typeface="+mn-lt"/>
              <a:ea typeface="+mn-ea"/>
              <a:cs typeface="+mn-ea"/>
              <a:sym typeface="+mn-lt"/>
            </a:rPr>
            <a:t>ERP</a:t>
          </a:r>
          <a:r>
            <a:rPr lang="zh-CN" altLang="en-US" dirty="0" smtClean="0">
              <a:latin typeface="+mn-lt"/>
              <a:ea typeface="+mn-ea"/>
              <a:cs typeface="+mn-ea"/>
              <a:sym typeface="+mn-lt"/>
            </a:rPr>
            <a:t>、</a:t>
          </a:r>
          <a:r>
            <a:rPr lang="en-US" altLang="zh-CN" dirty="0" smtClean="0">
              <a:latin typeface="+mn-lt"/>
              <a:ea typeface="+mn-ea"/>
              <a:cs typeface="+mn-ea"/>
              <a:sym typeface="+mn-lt"/>
            </a:rPr>
            <a:t>CRM</a:t>
          </a:r>
          <a:r>
            <a:rPr lang="zh-CN" altLang="en-US" dirty="0" smtClean="0">
              <a:latin typeface="+mn-lt"/>
              <a:ea typeface="+mn-ea"/>
              <a:cs typeface="+mn-ea"/>
              <a:sym typeface="+mn-lt"/>
            </a:rPr>
            <a:t>等系统都以单体架构的方式运行，同时由于提供了大量的业务功能，随着功能的升级，整个研发、发布、定位问题，扩展，升级这样一个“怪物”系统会变得越来越困难。</a:t>
          </a:r>
          <a:endParaRPr lang="zh-CN" dirty="0">
            <a:latin typeface="+mn-lt"/>
            <a:ea typeface="+mn-ea"/>
            <a:cs typeface="+mn-ea"/>
            <a:sym typeface="+mn-lt"/>
          </a:endParaRPr>
        </a:p>
      </dgm:t>
    </dgm:pt>
    <dgm:pt modelId="{E942A97E-F8C0-4EAD-8587-C4E3E23C7973}" type="parTrans" cxnId="{21D9D7A1-B3AD-4EAF-BA8E-B4B5417EEFFD}">
      <dgm:prSet/>
      <dgm:spPr/>
      <dgm:t>
        <a:bodyPr/>
        <a:lstStyle/>
        <a:p>
          <a:endParaRPr lang="zh-CN" altLang="en-US"/>
        </a:p>
      </dgm:t>
    </dgm:pt>
    <dgm:pt modelId="{3EAE22AB-0E62-4984-83DF-D7297E8C85AC}" type="sibTrans" cxnId="{21D9D7A1-B3AD-4EAF-BA8E-B4B5417EEFFD}">
      <dgm:prSet/>
      <dgm:spPr/>
      <dgm:t>
        <a:bodyPr/>
        <a:lstStyle/>
        <a:p>
          <a:endParaRPr lang="zh-CN" altLang="en-US"/>
        </a:p>
      </dgm:t>
    </dgm:pt>
    <dgm:pt modelId="{6F3734CE-2202-4CB2-A199-45C56D7BDDB4}">
      <dgm:prSet/>
      <dgm:spPr/>
      <dgm:t>
        <a:bodyPr/>
        <a:lstStyle/>
        <a:p>
          <a:pPr rtl="0"/>
          <a:r>
            <a:rPr lang="zh-CN" altLang="en-US" dirty="0" smtClean="0">
              <a:latin typeface="+mn-lt"/>
              <a:ea typeface="+mn-ea"/>
              <a:cs typeface="+mn-ea"/>
              <a:sym typeface="+mn-lt"/>
            </a:rPr>
            <a:t>微服务</a:t>
          </a:r>
          <a:endParaRPr lang="zh-CN" dirty="0">
            <a:latin typeface="+mn-lt"/>
            <a:ea typeface="+mn-ea"/>
            <a:cs typeface="+mn-ea"/>
            <a:sym typeface="+mn-lt"/>
          </a:endParaRPr>
        </a:p>
      </dgm:t>
    </dgm:pt>
    <dgm:pt modelId="{9D2D6DEA-3A0A-4F8B-A910-554EC4213487}" type="parTrans" cxnId="{AE8D5280-C72B-4CAF-97B7-3662A4C9AF12}">
      <dgm:prSet/>
      <dgm:spPr/>
      <dgm:t>
        <a:bodyPr/>
        <a:lstStyle/>
        <a:p>
          <a:endParaRPr lang="zh-CN" altLang="en-US"/>
        </a:p>
      </dgm:t>
    </dgm:pt>
    <dgm:pt modelId="{6E50315D-5265-4C2C-917C-258303C9B1B2}" type="sibTrans" cxnId="{AE8D5280-C72B-4CAF-97B7-3662A4C9AF12}">
      <dgm:prSet/>
      <dgm:spPr/>
      <dgm:t>
        <a:bodyPr/>
        <a:lstStyle/>
        <a:p>
          <a:endParaRPr lang="zh-CN" altLang="en-US"/>
        </a:p>
      </dgm:t>
    </dgm:pt>
    <dgm:pt modelId="{99CCD77D-51A1-4DE6-B71D-CE93895FBB82}">
      <dgm:prSet/>
      <dgm:spPr/>
      <dgm:t>
        <a:bodyPr/>
        <a:lstStyle/>
        <a:p>
          <a:pPr rtl="0"/>
          <a:r>
            <a:rPr lang="zh-CN" altLang="en-US" dirty="0" smtClean="0">
              <a:latin typeface="+mn-lt"/>
              <a:ea typeface="+mn-ea"/>
              <a:cs typeface="+mn-ea"/>
              <a:sym typeface="+mn-lt"/>
            </a:rPr>
            <a:t>微服务架构是一种以一些微服务来替代开发单个大而全应用的方法</a:t>
          </a:r>
          <a:r>
            <a:rPr lang="en-US" altLang="zh-CN" dirty="0" smtClean="0">
              <a:latin typeface="+mn-lt"/>
              <a:ea typeface="+mn-ea"/>
              <a:cs typeface="+mn-ea"/>
              <a:sym typeface="+mn-lt"/>
            </a:rPr>
            <a:t>, </a:t>
          </a:r>
          <a:r>
            <a:rPr lang="zh-CN" altLang="en-US" dirty="0" smtClean="0">
              <a:latin typeface="+mn-lt"/>
              <a:ea typeface="+mn-ea"/>
              <a:cs typeface="+mn-ea"/>
              <a:sym typeface="+mn-lt"/>
            </a:rPr>
            <a:t>每一个小服务运行在自己的进程里</a:t>
          </a:r>
          <a:r>
            <a:rPr lang="en-US" altLang="zh-CN" dirty="0" smtClean="0">
              <a:latin typeface="+mn-lt"/>
              <a:ea typeface="+mn-ea"/>
              <a:cs typeface="+mn-ea"/>
              <a:sym typeface="+mn-lt"/>
            </a:rPr>
            <a:t>,</a:t>
          </a:r>
          <a:r>
            <a:rPr lang="zh-CN" altLang="en-US" dirty="0" smtClean="0">
              <a:latin typeface="+mn-lt"/>
              <a:ea typeface="+mn-ea"/>
              <a:cs typeface="+mn-ea"/>
              <a:sym typeface="+mn-lt"/>
            </a:rPr>
            <a:t>并以轻量级的机制来通信</a:t>
          </a:r>
          <a:r>
            <a:rPr lang="en-US" altLang="zh-CN" dirty="0" smtClean="0">
              <a:latin typeface="+mn-lt"/>
              <a:ea typeface="+mn-ea"/>
              <a:cs typeface="+mn-ea"/>
              <a:sym typeface="+mn-lt"/>
            </a:rPr>
            <a:t>, </a:t>
          </a:r>
          <a:r>
            <a:rPr lang="zh-CN" altLang="en-US" dirty="0" smtClean="0">
              <a:latin typeface="+mn-lt"/>
              <a:ea typeface="+mn-ea"/>
              <a:cs typeface="+mn-ea"/>
              <a:sym typeface="+mn-lt"/>
            </a:rPr>
            <a:t>通常是 </a:t>
          </a:r>
          <a:r>
            <a:rPr lang="en-US" altLang="zh-CN" dirty="0" smtClean="0">
              <a:latin typeface="+mn-lt"/>
              <a:ea typeface="+mn-ea"/>
              <a:cs typeface="+mn-ea"/>
              <a:sym typeface="+mn-lt"/>
            </a:rPr>
            <a:t>HTTP </a:t>
          </a:r>
          <a:r>
            <a:rPr lang="en-US" altLang="zh-CN" dirty="0" err="1" smtClean="0">
              <a:latin typeface="+mn-lt"/>
              <a:ea typeface="+mn-ea"/>
              <a:cs typeface="+mn-ea"/>
              <a:sym typeface="+mn-lt"/>
            </a:rPr>
            <a:t>RESTful</a:t>
          </a:r>
          <a:r>
            <a:rPr lang="en-US" altLang="zh-CN" dirty="0" smtClean="0">
              <a:latin typeface="+mn-lt"/>
              <a:ea typeface="+mn-ea"/>
              <a:cs typeface="+mn-ea"/>
              <a:sym typeface="+mn-lt"/>
            </a:rPr>
            <a:t> API. </a:t>
          </a:r>
          <a:r>
            <a:rPr lang="zh-CN" altLang="en-US" dirty="0" smtClean="0">
              <a:latin typeface="+mn-lt"/>
              <a:ea typeface="+mn-ea"/>
              <a:cs typeface="+mn-ea"/>
              <a:sym typeface="+mn-lt"/>
            </a:rPr>
            <a:t>微服务强调小快灵</a:t>
          </a:r>
          <a:r>
            <a:rPr lang="en-US" altLang="zh-CN" dirty="0" smtClean="0">
              <a:latin typeface="+mn-lt"/>
              <a:ea typeface="+mn-ea"/>
              <a:cs typeface="+mn-ea"/>
              <a:sym typeface="+mn-lt"/>
            </a:rPr>
            <a:t>, </a:t>
          </a:r>
          <a:r>
            <a:rPr lang="zh-CN" altLang="en-US" dirty="0" smtClean="0">
              <a:latin typeface="+mn-lt"/>
              <a:ea typeface="+mn-ea"/>
              <a:cs typeface="+mn-ea"/>
              <a:sym typeface="+mn-lt"/>
            </a:rPr>
            <a:t>任何一个相对独立的功能服务不再是一个模块</a:t>
          </a:r>
          <a:r>
            <a:rPr lang="en-US" altLang="zh-CN" dirty="0" smtClean="0">
              <a:latin typeface="+mn-lt"/>
              <a:ea typeface="+mn-ea"/>
              <a:cs typeface="+mn-ea"/>
              <a:sym typeface="+mn-lt"/>
            </a:rPr>
            <a:t>, </a:t>
          </a:r>
          <a:r>
            <a:rPr lang="zh-CN" altLang="en-US" dirty="0" smtClean="0">
              <a:latin typeface="+mn-lt"/>
              <a:ea typeface="+mn-ea"/>
              <a:cs typeface="+mn-ea"/>
              <a:sym typeface="+mn-lt"/>
            </a:rPr>
            <a:t>而是一个独立的服务</a:t>
          </a:r>
          <a:r>
            <a:rPr lang="en-US" altLang="zh-CN" dirty="0" smtClean="0">
              <a:latin typeface="+mn-lt"/>
              <a:ea typeface="+mn-ea"/>
              <a:cs typeface="+mn-ea"/>
              <a:sym typeface="+mn-lt"/>
            </a:rPr>
            <a:t>.</a:t>
          </a:r>
          <a:endParaRPr lang="zh-CN" altLang="en-US" dirty="0">
            <a:latin typeface="+mn-lt"/>
            <a:ea typeface="+mn-ea"/>
            <a:cs typeface="+mn-ea"/>
            <a:sym typeface="+mn-lt"/>
          </a:endParaRPr>
        </a:p>
      </dgm:t>
    </dgm:pt>
    <dgm:pt modelId="{9A501288-FE03-4023-BFA3-B1BE139FFE7F}" type="parTrans" cxnId="{F1DDFD71-7C85-47F1-A24E-3DC73DFC324B}">
      <dgm:prSet/>
      <dgm:spPr/>
      <dgm:t>
        <a:bodyPr/>
        <a:lstStyle/>
        <a:p>
          <a:endParaRPr lang="zh-CN" altLang="en-US"/>
        </a:p>
      </dgm:t>
    </dgm:pt>
    <dgm:pt modelId="{0BDB436B-0D2A-40BB-B5A7-C0A8C0A8F8DB}" type="sibTrans" cxnId="{F1DDFD71-7C85-47F1-A24E-3DC73DFC324B}">
      <dgm:prSet/>
      <dgm:spPr/>
      <dgm:t>
        <a:bodyPr/>
        <a:lstStyle/>
        <a:p>
          <a:endParaRPr lang="zh-CN" altLang="en-US"/>
        </a:p>
      </dgm:t>
    </dgm:pt>
    <dgm:pt modelId="{F042BC07-DB7A-4A4C-A4ED-E40EBF6C2150}" type="pres">
      <dgm:prSet presAssocID="{104A4C8B-75FE-4481-9220-2541462640B3}" presName="Name0" presStyleCnt="0">
        <dgm:presLayoutVars>
          <dgm:dir/>
          <dgm:animLvl val="lvl"/>
          <dgm:resizeHandles val="exact"/>
        </dgm:presLayoutVars>
      </dgm:prSet>
      <dgm:spPr/>
      <dgm:t>
        <a:bodyPr/>
        <a:lstStyle/>
        <a:p>
          <a:endParaRPr lang="zh-CN" altLang="en-US"/>
        </a:p>
      </dgm:t>
    </dgm:pt>
    <dgm:pt modelId="{066BD19F-524D-434C-B77D-1D15414C24B3}" type="pres">
      <dgm:prSet presAssocID="{98FE57F8-DBD2-4B39-A60C-F1DD507C2570}" presName="composite" presStyleCnt="0"/>
      <dgm:spPr/>
      <dgm:t>
        <a:bodyPr/>
        <a:lstStyle/>
        <a:p>
          <a:endParaRPr lang="zh-CN" altLang="en-US"/>
        </a:p>
      </dgm:t>
    </dgm:pt>
    <dgm:pt modelId="{E009F870-DD92-4A57-A830-AF2B9029CC10}" type="pres">
      <dgm:prSet presAssocID="{98FE57F8-DBD2-4B39-A60C-F1DD507C2570}" presName="parTx" presStyleLbl="alignNode1" presStyleIdx="0" presStyleCnt="2">
        <dgm:presLayoutVars>
          <dgm:chMax val="0"/>
          <dgm:chPref val="0"/>
          <dgm:bulletEnabled val="1"/>
        </dgm:presLayoutVars>
      </dgm:prSet>
      <dgm:spPr/>
      <dgm:t>
        <a:bodyPr/>
        <a:lstStyle/>
        <a:p>
          <a:endParaRPr lang="zh-CN" altLang="en-US"/>
        </a:p>
      </dgm:t>
    </dgm:pt>
    <dgm:pt modelId="{8D92D732-6D43-45AA-A5A0-1B8ED34B9AF6}" type="pres">
      <dgm:prSet presAssocID="{98FE57F8-DBD2-4B39-A60C-F1DD507C2570}" presName="desTx" presStyleLbl="alignAccFollowNode1" presStyleIdx="0" presStyleCnt="2">
        <dgm:presLayoutVars>
          <dgm:bulletEnabled val="1"/>
        </dgm:presLayoutVars>
      </dgm:prSet>
      <dgm:spPr/>
      <dgm:t>
        <a:bodyPr/>
        <a:lstStyle/>
        <a:p>
          <a:endParaRPr lang="zh-CN" altLang="en-US"/>
        </a:p>
      </dgm:t>
    </dgm:pt>
    <dgm:pt modelId="{5FEE29C6-99F2-434C-926B-E68022D6598B}" type="pres">
      <dgm:prSet presAssocID="{E8A6E8C9-6C18-44A8-8038-13D1D7721AB1}" presName="space" presStyleCnt="0"/>
      <dgm:spPr/>
      <dgm:t>
        <a:bodyPr/>
        <a:lstStyle/>
        <a:p>
          <a:endParaRPr lang="zh-CN" altLang="en-US"/>
        </a:p>
      </dgm:t>
    </dgm:pt>
    <dgm:pt modelId="{AD112D05-BB08-4285-B549-0AB64E5C2A3C}" type="pres">
      <dgm:prSet presAssocID="{6F3734CE-2202-4CB2-A199-45C56D7BDDB4}" presName="composite" presStyleCnt="0"/>
      <dgm:spPr/>
      <dgm:t>
        <a:bodyPr/>
        <a:lstStyle/>
        <a:p>
          <a:endParaRPr lang="zh-CN" altLang="en-US"/>
        </a:p>
      </dgm:t>
    </dgm:pt>
    <dgm:pt modelId="{746B7F6B-50E0-4439-8033-9A7CBD8BCCC6}" type="pres">
      <dgm:prSet presAssocID="{6F3734CE-2202-4CB2-A199-45C56D7BDDB4}" presName="parTx" presStyleLbl="alignNode1" presStyleIdx="1" presStyleCnt="2">
        <dgm:presLayoutVars>
          <dgm:chMax val="0"/>
          <dgm:chPref val="0"/>
          <dgm:bulletEnabled val="1"/>
        </dgm:presLayoutVars>
      </dgm:prSet>
      <dgm:spPr/>
      <dgm:t>
        <a:bodyPr/>
        <a:lstStyle/>
        <a:p>
          <a:endParaRPr lang="zh-CN" altLang="en-US"/>
        </a:p>
      </dgm:t>
    </dgm:pt>
    <dgm:pt modelId="{800BBFF3-635F-4341-9227-DBE8B9A41167}" type="pres">
      <dgm:prSet presAssocID="{6F3734CE-2202-4CB2-A199-45C56D7BDDB4}" presName="desTx" presStyleLbl="alignAccFollowNode1" presStyleIdx="1" presStyleCnt="2">
        <dgm:presLayoutVars>
          <dgm:bulletEnabled val="1"/>
        </dgm:presLayoutVars>
      </dgm:prSet>
      <dgm:spPr/>
      <dgm:t>
        <a:bodyPr/>
        <a:lstStyle/>
        <a:p>
          <a:endParaRPr lang="zh-CN" altLang="en-US"/>
        </a:p>
      </dgm:t>
    </dgm:pt>
  </dgm:ptLst>
  <dgm:cxnLst>
    <dgm:cxn modelId="{84E5EAE4-E482-48FC-AA25-98FF0459B468}" type="presOf" srcId="{99CCD77D-51A1-4DE6-B71D-CE93895FBB82}" destId="{800BBFF3-635F-4341-9227-DBE8B9A41167}" srcOrd="0" destOrd="0" presId="urn:microsoft.com/office/officeart/2005/8/layout/hList1"/>
    <dgm:cxn modelId="{94D7CAB5-2B6D-43FF-9E11-EB5E5CB58BF2}" srcId="{104A4C8B-75FE-4481-9220-2541462640B3}" destId="{98FE57F8-DBD2-4B39-A60C-F1DD507C2570}" srcOrd="0" destOrd="0" parTransId="{660CD800-C91E-40F7-8866-0DE08BE5F6E0}" sibTransId="{E8A6E8C9-6C18-44A8-8038-13D1D7721AB1}"/>
    <dgm:cxn modelId="{C6553BD6-1E26-435F-9AE3-4E43030C3F9C}" type="presOf" srcId="{6F3734CE-2202-4CB2-A199-45C56D7BDDB4}" destId="{746B7F6B-50E0-4439-8033-9A7CBD8BCCC6}" srcOrd="0" destOrd="0" presId="urn:microsoft.com/office/officeart/2005/8/layout/hList1"/>
    <dgm:cxn modelId="{AEBC73F6-5DC5-4969-9D09-6D4124524394}" type="presOf" srcId="{98FE57F8-DBD2-4B39-A60C-F1DD507C2570}" destId="{E009F870-DD92-4A57-A830-AF2B9029CC10}" srcOrd="0" destOrd="0" presId="urn:microsoft.com/office/officeart/2005/8/layout/hList1"/>
    <dgm:cxn modelId="{F1DDFD71-7C85-47F1-A24E-3DC73DFC324B}" srcId="{6F3734CE-2202-4CB2-A199-45C56D7BDDB4}" destId="{99CCD77D-51A1-4DE6-B71D-CE93895FBB82}" srcOrd="0" destOrd="0" parTransId="{9A501288-FE03-4023-BFA3-B1BE139FFE7F}" sibTransId="{0BDB436B-0D2A-40BB-B5A7-C0A8C0A8F8DB}"/>
    <dgm:cxn modelId="{55DE154F-29A7-476B-8C72-2F470AEC932A}" type="presOf" srcId="{3DACE576-A869-4926-8494-CF76030B86D4}" destId="{8D92D732-6D43-45AA-A5A0-1B8ED34B9AF6}" srcOrd="0" destOrd="0" presId="urn:microsoft.com/office/officeart/2005/8/layout/hList1"/>
    <dgm:cxn modelId="{21D9D7A1-B3AD-4EAF-BA8E-B4B5417EEFFD}" srcId="{98FE57F8-DBD2-4B39-A60C-F1DD507C2570}" destId="{3DACE576-A869-4926-8494-CF76030B86D4}" srcOrd="0" destOrd="0" parTransId="{E942A97E-F8C0-4EAD-8587-C4E3E23C7973}" sibTransId="{3EAE22AB-0E62-4984-83DF-D7297E8C85AC}"/>
    <dgm:cxn modelId="{9618EF9C-40B4-4273-B0E3-BE2EF8B28DD1}" type="presOf" srcId="{104A4C8B-75FE-4481-9220-2541462640B3}" destId="{F042BC07-DB7A-4A4C-A4ED-E40EBF6C2150}" srcOrd="0" destOrd="0" presId="urn:microsoft.com/office/officeart/2005/8/layout/hList1"/>
    <dgm:cxn modelId="{AE8D5280-C72B-4CAF-97B7-3662A4C9AF12}" srcId="{104A4C8B-75FE-4481-9220-2541462640B3}" destId="{6F3734CE-2202-4CB2-A199-45C56D7BDDB4}" srcOrd="1" destOrd="0" parTransId="{9D2D6DEA-3A0A-4F8B-A910-554EC4213487}" sibTransId="{6E50315D-5265-4C2C-917C-258303C9B1B2}"/>
    <dgm:cxn modelId="{0101C5B0-71A8-4EB4-9FED-1B0C97EF4296}" type="presParOf" srcId="{F042BC07-DB7A-4A4C-A4ED-E40EBF6C2150}" destId="{066BD19F-524D-434C-B77D-1D15414C24B3}" srcOrd="0" destOrd="0" presId="urn:microsoft.com/office/officeart/2005/8/layout/hList1"/>
    <dgm:cxn modelId="{923C6628-5BBC-433B-8966-7E5E79670433}" type="presParOf" srcId="{066BD19F-524D-434C-B77D-1D15414C24B3}" destId="{E009F870-DD92-4A57-A830-AF2B9029CC10}" srcOrd="0" destOrd="0" presId="urn:microsoft.com/office/officeart/2005/8/layout/hList1"/>
    <dgm:cxn modelId="{EDA02507-5BCE-4F2B-8B33-3C930EE19E01}" type="presParOf" srcId="{066BD19F-524D-434C-B77D-1D15414C24B3}" destId="{8D92D732-6D43-45AA-A5A0-1B8ED34B9AF6}" srcOrd="1" destOrd="0" presId="urn:microsoft.com/office/officeart/2005/8/layout/hList1"/>
    <dgm:cxn modelId="{1874BD4B-EC8E-4960-B2FA-93F0DD515D5A}" type="presParOf" srcId="{F042BC07-DB7A-4A4C-A4ED-E40EBF6C2150}" destId="{5FEE29C6-99F2-434C-926B-E68022D6598B}" srcOrd="1" destOrd="0" presId="urn:microsoft.com/office/officeart/2005/8/layout/hList1"/>
    <dgm:cxn modelId="{BDEE7B3A-5640-4F01-B439-6CC4E21058AF}" type="presParOf" srcId="{F042BC07-DB7A-4A4C-A4ED-E40EBF6C2150}" destId="{AD112D05-BB08-4285-B549-0AB64E5C2A3C}" srcOrd="2" destOrd="0" presId="urn:microsoft.com/office/officeart/2005/8/layout/hList1"/>
    <dgm:cxn modelId="{9CA618ED-B5B0-41C1-8927-D26BABACFE8E}" type="presParOf" srcId="{AD112D05-BB08-4285-B549-0AB64E5C2A3C}" destId="{746B7F6B-50E0-4439-8033-9A7CBD8BCCC6}" srcOrd="0" destOrd="0" presId="urn:microsoft.com/office/officeart/2005/8/layout/hList1"/>
    <dgm:cxn modelId="{E02E7FF7-BF6A-4BF6-A0E9-073AF40DD835}" type="presParOf" srcId="{AD112D05-BB08-4285-B549-0AB64E5C2A3C}" destId="{800BBFF3-635F-4341-9227-DBE8B9A4116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051359-9931-4085-96A1-E0FCAF126982}"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zh-CN" altLang="en-US"/>
        </a:p>
      </dgm:t>
    </dgm:pt>
    <dgm:pt modelId="{4A5DCCBE-2600-4CAE-AD51-D8E8E57DB08A}">
      <dgm:prSet/>
      <dgm:spPr/>
      <dgm:t>
        <a:bodyPr/>
        <a:lstStyle/>
        <a:p>
          <a:pPr rtl="0"/>
          <a:r>
            <a:rPr lang="en-US" b="1" dirty="0" smtClean="0">
              <a:latin typeface="+mn-lt"/>
              <a:ea typeface="+mn-ea"/>
              <a:cs typeface="+mn-ea"/>
              <a:sym typeface="+mn-lt"/>
            </a:rPr>
            <a:t>1.</a:t>
          </a:r>
          <a:r>
            <a:rPr lang="zh-CN" b="1" dirty="0" smtClean="0">
              <a:latin typeface="+mn-lt"/>
              <a:ea typeface="+mn-ea"/>
              <a:cs typeface="+mn-ea"/>
              <a:sym typeface="+mn-lt"/>
            </a:rPr>
            <a:t>复杂性</a:t>
          </a:r>
          <a:r>
            <a:rPr lang="zh-CN" altLang="en-US" b="1" dirty="0" smtClean="0">
              <a:latin typeface="+mn-lt"/>
              <a:ea typeface="+mn-ea"/>
              <a:cs typeface="+mn-ea"/>
              <a:sym typeface="+mn-lt"/>
            </a:rPr>
            <a:t>高</a:t>
          </a:r>
          <a:endParaRPr lang="zh-CN" dirty="0">
            <a:latin typeface="+mn-lt"/>
            <a:ea typeface="+mn-ea"/>
            <a:cs typeface="+mn-ea"/>
            <a:sym typeface="+mn-lt"/>
          </a:endParaRPr>
        </a:p>
      </dgm:t>
    </dgm:pt>
    <dgm:pt modelId="{E74E59AB-E658-4861-A1DC-5E4DD714ADBA}" type="parTrans" cxnId="{FC4A1F15-1DE5-4720-A150-38B53627ED0E}">
      <dgm:prSet/>
      <dgm:spPr/>
      <dgm:t>
        <a:bodyPr/>
        <a:lstStyle/>
        <a:p>
          <a:endParaRPr lang="zh-CN" altLang="en-US"/>
        </a:p>
      </dgm:t>
    </dgm:pt>
    <dgm:pt modelId="{975DF791-E09B-4E8B-A8DE-01312898B190}" type="sibTrans" cxnId="{FC4A1F15-1DE5-4720-A150-38B53627ED0E}">
      <dgm:prSet/>
      <dgm:spPr/>
      <dgm:t>
        <a:bodyPr/>
        <a:lstStyle/>
        <a:p>
          <a:endParaRPr lang="zh-CN" altLang="en-US"/>
        </a:p>
      </dgm:t>
    </dgm:pt>
    <dgm:pt modelId="{F2B7729D-BE33-40D7-A172-DFAD43BABDC3}">
      <dgm:prSet/>
      <dgm:spPr/>
      <dgm:t>
        <a:bodyPr/>
        <a:lstStyle/>
        <a:p>
          <a:pPr rtl="0"/>
          <a:r>
            <a:rPr lang="zh-CN" altLang="en-US" dirty="0" smtClean="0">
              <a:latin typeface="+mn-lt"/>
              <a:ea typeface="+mn-ea"/>
              <a:cs typeface="+mn-ea"/>
              <a:sym typeface="+mn-lt"/>
            </a:rPr>
            <a:t>项目代码多几十万到几百万行</a:t>
          </a:r>
          <a:r>
            <a:rPr lang="zh-CN" dirty="0" smtClean="0">
              <a:latin typeface="+mn-lt"/>
              <a:ea typeface="+mn-ea"/>
              <a:cs typeface="+mn-ea"/>
              <a:sym typeface="+mn-lt"/>
            </a:rPr>
            <a:t>，各个模块之间</a:t>
          </a:r>
          <a:r>
            <a:rPr lang="zh-CN" altLang="en-US" dirty="0" smtClean="0">
              <a:latin typeface="+mn-lt"/>
              <a:ea typeface="+mn-ea"/>
              <a:cs typeface="+mn-ea"/>
              <a:sym typeface="+mn-lt"/>
            </a:rPr>
            <a:t>定义模糊</a:t>
          </a:r>
          <a:r>
            <a:rPr lang="zh-CN" dirty="0" smtClean="0">
              <a:latin typeface="+mn-lt"/>
              <a:ea typeface="+mn-ea"/>
              <a:cs typeface="+mn-ea"/>
              <a:sym typeface="+mn-lt"/>
            </a:rPr>
            <a:t>，逻辑比较混乱，代码越多复杂性越高，越难解决遇到的问题。</a:t>
          </a:r>
          <a:endParaRPr lang="zh-CN" dirty="0">
            <a:latin typeface="+mn-lt"/>
            <a:ea typeface="+mn-ea"/>
            <a:cs typeface="+mn-ea"/>
            <a:sym typeface="+mn-lt"/>
          </a:endParaRPr>
        </a:p>
      </dgm:t>
    </dgm:pt>
    <dgm:pt modelId="{55D28D97-F466-4374-84D2-83D20D2741E0}" type="parTrans" cxnId="{C22DDBF2-1996-4209-A30D-5CC544C95BD1}">
      <dgm:prSet/>
      <dgm:spPr/>
      <dgm:t>
        <a:bodyPr/>
        <a:lstStyle/>
        <a:p>
          <a:endParaRPr lang="zh-CN" altLang="en-US"/>
        </a:p>
      </dgm:t>
    </dgm:pt>
    <dgm:pt modelId="{E07920E9-D52C-40BC-97D5-A7CF524EF604}" type="sibTrans" cxnId="{C22DDBF2-1996-4209-A30D-5CC544C95BD1}">
      <dgm:prSet/>
      <dgm:spPr/>
      <dgm:t>
        <a:bodyPr/>
        <a:lstStyle/>
        <a:p>
          <a:endParaRPr lang="zh-CN" altLang="en-US"/>
        </a:p>
      </dgm:t>
    </dgm:pt>
    <dgm:pt modelId="{6C2984CE-7B2B-4AFE-998F-B481F417D715}">
      <dgm:prSet/>
      <dgm:spPr/>
      <dgm:t>
        <a:bodyPr/>
        <a:lstStyle/>
        <a:p>
          <a:pPr rtl="0"/>
          <a:r>
            <a:rPr lang="en-US" b="1" dirty="0" smtClean="0">
              <a:latin typeface="+mn-lt"/>
              <a:ea typeface="+mn-ea"/>
              <a:cs typeface="+mn-ea"/>
              <a:sym typeface="+mn-lt"/>
            </a:rPr>
            <a:t>3.</a:t>
          </a:r>
          <a:r>
            <a:rPr lang="zh-CN" b="1" dirty="0" smtClean="0">
              <a:latin typeface="+mn-lt"/>
              <a:ea typeface="+mn-ea"/>
              <a:cs typeface="+mn-ea"/>
              <a:sym typeface="+mn-lt"/>
            </a:rPr>
            <a:t>技术债务</a:t>
          </a:r>
          <a:endParaRPr lang="zh-CN" dirty="0">
            <a:latin typeface="+mn-lt"/>
            <a:ea typeface="+mn-ea"/>
            <a:cs typeface="+mn-ea"/>
            <a:sym typeface="+mn-lt"/>
          </a:endParaRPr>
        </a:p>
      </dgm:t>
    </dgm:pt>
    <dgm:pt modelId="{09202F54-2D3F-4BD7-9E18-B88E788C459C}" type="parTrans" cxnId="{F668D133-2695-4977-94BE-E6B3FCA6B3D9}">
      <dgm:prSet/>
      <dgm:spPr/>
      <dgm:t>
        <a:bodyPr/>
        <a:lstStyle/>
        <a:p>
          <a:endParaRPr lang="zh-CN" altLang="en-US"/>
        </a:p>
      </dgm:t>
    </dgm:pt>
    <dgm:pt modelId="{0ABF9868-4CA1-4CA8-9A0F-A99C17A4ACE1}" type="sibTrans" cxnId="{F668D133-2695-4977-94BE-E6B3FCA6B3D9}">
      <dgm:prSet/>
      <dgm:spPr/>
      <dgm:t>
        <a:bodyPr/>
        <a:lstStyle/>
        <a:p>
          <a:endParaRPr lang="zh-CN" altLang="en-US"/>
        </a:p>
      </dgm:t>
    </dgm:pt>
    <dgm:pt modelId="{60E989F5-FD7D-4677-BE6F-2CD25C0F9FD4}">
      <dgm:prSet/>
      <dgm:spPr/>
      <dgm:t>
        <a:bodyPr/>
        <a:lstStyle/>
        <a:p>
          <a:pPr rtl="0"/>
          <a:r>
            <a:rPr lang="zh-CN" dirty="0" smtClean="0">
              <a:latin typeface="+mn-lt"/>
              <a:ea typeface="+mn-ea"/>
              <a:cs typeface="+mn-ea"/>
              <a:sym typeface="+mn-lt"/>
            </a:rPr>
            <a:t>单体项目代码量庞大的惊人，</a:t>
          </a:r>
          <a:r>
            <a:rPr lang="zh-CN" altLang="en-US" dirty="0" smtClean="0">
              <a:latin typeface="+mn-lt"/>
              <a:ea typeface="+mn-ea"/>
              <a:cs typeface="+mn-ea"/>
              <a:sym typeface="+mn-lt"/>
            </a:rPr>
            <a:t>开发过程中</a:t>
          </a:r>
          <a:r>
            <a:rPr lang="zh-CN" dirty="0" smtClean="0">
              <a:latin typeface="+mn-lt"/>
              <a:ea typeface="+mn-ea"/>
              <a:cs typeface="+mn-ea"/>
              <a:sym typeface="+mn-lt"/>
            </a:rPr>
            <a:t>留下的坑很难被发觉</a:t>
          </a:r>
          <a:endParaRPr lang="zh-CN" dirty="0">
            <a:latin typeface="+mn-lt"/>
            <a:ea typeface="+mn-ea"/>
            <a:cs typeface="+mn-ea"/>
            <a:sym typeface="+mn-lt"/>
          </a:endParaRPr>
        </a:p>
      </dgm:t>
    </dgm:pt>
    <dgm:pt modelId="{2628D7C4-0C67-49E7-A6B9-0BE78960116C}" type="parTrans" cxnId="{F420D8CF-84A3-4CC3-B949-DF45A7203B44}">
      <dgm:prSet/>
      <dgm:spPr/>
      <dgm:t>
        <a:bodyPr/>
        <a:lstStyle/>
        <a:p>
          <a:endParaRPr lang="zh-CN" altLang="en-US"/>
        </a:p>
      </dgm:t>
    </dgm:pt>
    <dgm:pt modelId="{4723B497-2DFD-4975-96F8-748BAC66027A}" type="sibTrans" cxnId="{F420D8CF-84A3-4CC3-B949-DF45A7203B44}">
      <dgm:prSet/>
      <dgm:spPr/>
      <dgm:t>
        <a:bodyPr/>
        <a:lstStyle/>
        <a:p>
          <a:endParaRPr lang="zh-CN" altLang="en-US"/>
        </a:p>
      </dgm:t>
    </dgm:pt>
    <dgm:pt modelId="{8CF135AB-432E-4761-A53A-6B441A95A679}">
      <dgm:prSet/>
      <dgm:spPr/>
      <dgm:t>
        <a:bodyPr/>
        <a:lstStyle/>
        <a:p>
          <a:pPr rtl="0"/>
          <a:r>
            <a:rPr lang="en-US" b="1" dirty="0" smtClean="0">
              <a:latin typeface="+mn-lt"/>
              <a:ea typeface="+mn-ea"/>
              <a:cs typeface="+mn-ea"/>
              <a:sym typeface="+mn-lt"/>
            </a:rPr>
            <a:t>4.</a:t>
          </a:r>
          <a:r>
            <a:rPr lang="zh-CN" altLang="en-US" b="1" dirty="0" smtClean="0">
              <a:latin typeface="+mn-lt"/>
              <a:ea typeface="+mn-ea"/>
              <a:cs typeface="+mn-ea"/>
              <a:sym typeface="+mn-lt"/>
            </a:rPr>
            <a:t>可扩展性弱</a:t>
          </a:r>
          <a:endParaRPr lang="zh-CN" dirty="0">
            <a:latin typeface="+mn-lt"/>
            <a:ea typeface="+mn-ea"/>
            <a:cs typeface="+mn-ea"/>
            <a:sym typeface="+mn-lt"/>
          </a:endParaRPr>
        </a:p>
      </dgm:t>
    </dgm:pt>
    <dgm:pt modelId="{C5EBDC74-7240-4DEA-AF48-DA7013421A29}" type="parTrans" cxnId="{C96C39F9-9653-44C0-A4A1-2A4B4BD7D070}">
      <dgm:prSet/>
      <dgm:spPr/>
      <dgm:t>
        <a:bodyPr/>
        <a:lstStyle/>
        <a:p>
          <a:endParaRPr lang="zh-CN" altLang="en-US"/>
        </a:p>
      </dgm:t>
    </dgm:pt>
    <dgm:pt modelId="{B7BCEC4E-F456-4529-9B5A-2DF4FCFD149A}" type="sibTrans" cxnId="{C96C39F9-9653-44C0-A4A1-2A4B4BD7D070}">
      <dgm:prSet/>
      <dgm:spPr/>
      <dgm:t>
        <a:bodyPr/>
        <a:lstStyle/>
        <a:p>
          <a:endParaRPr lang="zh-CN" altLang="en-US"/>
        </a:p>
      </dgm:t>
    </dgm:pt>
    <dgm:pt modelId="{9135BEA9-64EB-4ACB-A14F-16B6CCA9AEBB}">
      <dgm:prSet/>
      <dgm:spPr/>
      <dgm:t>
        <a:bodyPr/>
        <a:lstStyle/>
        <a:p>
          <a:pPr rtl="0"/>
          <a:r>
            <a:rPr lang="zh-CN" altLang="en-US" dirty="0" smtClean="0">
              <a:latin typeface="+mn-lt"/>
              <a:ea typeface="+mn-ea"/>
              <a:cs typeface="+mn-ea"/>
              <a:sym typeface="+mn-lt"/>
            </a:rPr>
            <a:t>技术升级和新技术引进很难做到。</a:t>
          </a:r>
          <a:endParaRPr lang="zh-CN" dirty="0">
            <a:latin typeface="+mn-lt"/>
            <a:ea typeface="+mn-ea"/>
            <a:cs typeface="+mn-ea"/>
            <a:sym typeface="+mn-lt"/>
          </a:endParaRPr>
        </a:p>
      </dgm:t>
    </dgm:pt>
    <dgm:pt modelId="{38002656-FEF5-4D89-9B0A-E89F42DF67A1}" type="parTrans" cxnId="{79A03F68-1A83-4E49-ACFD-D8F59A5DBFD8}">
      <dgm:prSet/>
      <dgm:spPr/>
      <dgm:t>
        <a:bodyPr/>
        <a:lstStyle/>
        <a:p>
          <a:endParaRPr lang="zh-CN" altLang="en-US"/>
        </a:p>
      </dgm:t>
    </dgm:pt>
    <dgm:pt modelId="{096E874A-D7ED-490A-B2D3-ACBFC07339E1}" type="sibTrans" cxnId="{79A03F68-1A83-4E49-ACFD-D8F59A5DBFD8}">
      <dgm:prSet/>
      <dgm:spPr/>
      <dgm:t>
        <a:bodyPr/>
        <a:lstStyle/>
        <a:p>
          <a:endParaRPr lang="zh-CN" altLang="en-US"/>
        </a:p>
      </dgm:t>
    </dgm:pt>
    <dgm:pt modelId="{3300B2F0-2005-41FE-8DE8-40487159A9F1}">
      <dgm:prSet/>
      <dgm:spPr/>
      <dgm:t>
        <a:bodyPr/>
        <a:lstStyle/>
        <a:p>
          <a:pPr rtl="0"/>
          <a:r>
            <a:rPr lang="zh-CN" altLang="en-US" dirty="0" smtClean="0">
              <a:latin typeface="+mn-lt"/>
              <a:ea typeface="+mn-ea"/>
              <a:cs typeface="+mn-ea"/>
              <a:sym typeface="+mn-lt"/>
            </a:rPr>
            <a:t>各系统之间通过</a:t>
          </a:r>
          <a:r>
            <a:rPr lang="en-US" altLang="zh-CN" dirty="0" err="1" smtClean="0">
              <a:latin typeface="+mn-lt"/>
              <a:ea typeface="+mn-ea"/>
              <a:cs typeface="+mn-ea"/>
              <a:sym typeface="+mn-lt"/>
            </a:rPr>
            <a:t>webservice</a:t>
          </a:r>
          <a:r>
            <a:rPr lang="zh-CN" altLang="en-US" dirty="0" smtClean="0">
              <a:latin typeface="+mn-lt"/>
              <a:ea typeface="+mn-ea"/>
              <a:cs typeface="+mn-ea"/>
              <a:sym typeface="+mn-lt"/>
            </a:rPr>
            <a:t>交互，接口多，难维护。</a:t>
          </a:r>
          <a:endParaRPr lang="zh-CN" dirty="0">
            <a:latin typeface="+mn-lt"/>
            <a:ea typeface="+mn-ea"/>
            <a:cs typeface="+mn-ea"/>
            <a:sym typeface="+mn-lt"/>
          </a:endParaRPr>
        </a:p>
      </dgm:t>
    </dgm:pt>
    <dgm:pt modelId="{F4326E1C-FBF4-417C-A05B-92A9F24402BE}" type="parTrans" cxnId="{59DF77F4-FD1A-4DDF-BE40-065FF8A28CF0}">
      <dgm:prSet/>
      <dgm:spPr/>
      <dgm:t>
        <a:bodyPr/>
        <a:lstStyle/>
        <a:p>
          <a:endParaRPr lang="zh-CN" altLang="en-US"/>
        </a:p>
      </dgm:t>
    </dgm:pt>
    <dgm:pt modelId="{1F236A65-A626-45BD-9573-37F839E2B7B1}" type="sibTrans" cxnId="{59DF77F4-FD1A-4DDF-BE40-065FF8A28CF0}">
      <dgm:prSet/>
      <dgm:spPr/>
      <dgm:t>
        <a:bodyPr/>
        <a:lstStyle/>
        <a:p>
          <a:endParaRPr lang="zh-CN" altLang="en-US"/>
        </a:p>
      </dgm:t>
    </dgm:pt>
    <dgm:pt modelId="{CEDBA7E3-A418-4DD5-A12D-90BEBD9CE5B1}">
      <dgm:prSet/>
      <dgm:spPr/>
      <dgm:t>
        <a:bodyPr/>
        <a:lstStyle/>
        <a:p>
          <a:pPr rtl="0"/>
          <a:r>
            <a:rPr lang="en-US" b="1" dirty="0" smtClean="0">
              <a:latin typeface="+mn-lt"/>
              <a:ea typeface="+mn-ea"/>
              <a:cs typeface="+mn-ea"/>
              <a:sym typeface="+mn-lt"/>
            </a:rPr>
            <a:t>2.</a:t>
          </a:r>
          <a:r>
            <a:rPr lang="zh-CN" altLang="en-US" b="1" dirty="0" smtClean="0">
              <a:latin typeface="+mn-lt"/>
              <a:ea typeface="+mn-ea"/>
              <a:cs typeface="+mn-ea"/>
              <a:sym typeface="+mn-lt"/>
            </a:rPr>
            <a:t>部署及测试问题</a:t>
          </a:r>
          <a:endParaRPr lang="zh-CN" dirty="0">
            <a:latin typeface="+mn-lt"/>
            <a:ea typeface="+mn-ea"/>
            <a:cs typeface="+mn-ea"/>
            <a:sym typeface="+mn-lt"/>
          </a:endParaRPr>
        </a:p>
      </dgm:t>
    </dgm:pt>
    <dgm:pt modelId="{21EB8396-FC6B-4D83-AE73-BE2F9DBE052F}" type="parTrans" cxnId="{E646D12E-59A1-4966-838F-95696B045191}">
      <dgm:prSet/>
      <dgm:spPr/>
      <dgm:t>
        <a:bodyPr/>
        <a:lstStyle/>
        <a:p>
          <a:endParaRPr lang="zh-CN" altLang="en-US"/>
        </a:p>
      </dgm:t>
    </dgm:pt>
    <dgm:pt modelId="{BF8B1DA1-3C91-4520-B373-50F002A3447B}" type="sibTrans" cxnId="{E646D12E-59A1-4966-838F-95696B045191}">
      <dgm:prSet/>
      <dgm:spPr/>
      <dgm:t>
        <a:bodyPr/>
        <a:lstStyle/>
        <a:p>
          <a:endParaRPr lang="zh-CN" altLang="en-US"/>
        </a:p>
      </dgm:t>
    </dgm:pt>
    <dgm:pt modelId="{C5A9F366-1C9E-45A1-9AF8-C642D02BE706}">
      <dgm:prSet/>
      <dgm:spPr/>
      <dgm:t>
        <a:bodyPr/>
        <a:lstStyle/>
        <a:p>
          <a:pPr rtl="0"/>
          <a:r>
            <a:rPr lang="zh-CN" altLang="en-US" dirty="0" smtClean="0">
              <a:latin typeface="+mn-lt"/>
              <a:ea typeface="+mn-ea"/>
              <a:cs typeface="+mn-ea"/>
              <a:sym typeface="+mn-lt"/>
            </a:rPr>
            <a:t>启动慢：</a:t>
          </a:r>
          <a:r>
            <a:rPr lang="zh-CN" dirty="0" smtClean="0">
              <a:latin typeface="+mn-lt"/>
              <a:ea typeface="+mn-ea"/>
              <a:cs typeface="+mn-ea"/>
              <a:sym typeface="+mn-lt"/>
            </a:rPr>
            <a:t>单体架构模块非常多，代码量非常庞大，导致部署项目所花费的时间越来越多</a:t>
          </a:r>
          <a:r>
            <a:rPr lang="zh-CN" altLang="en-US" dirty="0" smtClean="0">
              <a:latin typeface="+mn-lt"/>
              <a:ea typeface="+mn-ea"/>
              <a:cs typeface="+mn-ea"/>
              <a:sym typeface="+mn-lt"/>
            </a:rPr>
            <a:t>，四险项目启动一次</a:t>
          </a:r>
          <a:r>
            <a:rPr lang="en-US" altLang="zh-CN" dirty="0" smtClean="0">
              <a:latin typeface="+mn-lt"/>
              <a:ea typeface="+mn-ea"/>
              <a:cs typeface="+mn-ea"/>
              <a:sym typeface="+mn-lt"/>
            </a:rPr>
            <a:t>3-5</a:t>
          </a:r>
          <a:r>
            <a:rPr lang="zh-CN" altLang="en-US" dirty="0" smtClean="0">
              <a:latin typeface="+mn-lt"/>
              <a:ea typeface="+mn-ea"/>
              <a:cs typeface="+mn-ea"/>
              <a:sym typeface="+mn-lt"/>
            </a:rPr>
            <a:t>分钟左右，页面访问加载</a:t>
          </a:r>
          <a:r>
            <a:rPr lang="en-US" altLang="zh-CN" dirty="0" smtClean="0">
              <a:latin typeface="+mn-lt"/>
              <a:ea typeface="+mn-ea"/>
              <a:cs typeface="+mn-ea"/>
              <a:sym typeface="+mn-lt"/>
            </a:rPr>
            <a:t>3-5</a:t>
          </a:r>
          <a:r>
            <a:rPr lang="zh-CN" altLang="en-US" dirty="0" smtClean="0">
              <a:latin typeface="+mn-lt"/>
              <a:ea typeface="+mn-ea"/>
              <a:cs typeface="+mn-ea"/>
              <a:sym typeface="+mn-lt"/>
            </a:rPr>
            <a:t>分钟。</a:t>
          </a:r>
          <a:endParaRPr lang="zh-CN" dirty="0">
            <a:latin typeface="+mn-lt"/>
            <a:ea typeface="+mn-ea"/>
            <a:cs typeface="+mn-ea"/>
            <a:sym typeface="+mn-lt"/>
          </a:endParaRPr>
        </a:p>
      </dgm:t>
    </dgm:pt>
    <dgm:pt modelId="{65E70667-3DD2-496E-BDF9-5A0CFCBAACAD}" type="parTrans" cxnId="{F6AC5845-52DD-4073-BAE4-0AB4C482225C}">
      <dgm:prSet/>
      <dgm:spPr/>
      <dgm:t>
        <a:bodyPr/>
        <a:lstStyle/>
        <a:p>
          <a:endParaRPr lang="zh-CN" altLang="en-US"/>
        </a:p>
      </dgm:t>
    </dgm:pt>
    <dgm:pt modelId="{B29CBF4F-F738-4168-B44D-1EC831AF411D}" type="sibTrans" cxnId="{F6AC5845-52DD-4073-BAE4-0AB4C482225C}">
      <dgm:prSet/>
      <dgm:spPr/>
      <dgm:t>
        <a:bodyPr/>
        <a:lstStyle/>
        <a:p>
          <a:endParaRPr lang="zh-CN" altLang="en-US"/>
        </a:p>
      </dgm:t>
    </dgm:pt>
    <dgm:pt modelId="{D29DAD32-4AC8-439C-9448-F75B142C6D64}">
      <dgm:prSet/>
      <dgm:spPr/>
      <dgm:t>
        <a:bodyPr/>
        <a:lstStyle/>
        <a:p>
          <a:pPr rtl="0"/>
          <a:r>
            <a:rPr lang="zh-CN" altLang="en-US" dirty="0" smtClean="0">
              <a:latin typeface="+mn-lt"/>
              <a:ea typeface="+mn-ea"/>
              <a:cs typeface="+mn-ea"/>
              <a:sym typeface="+mn-lt"/>
            </a:rPr>
            <a:t>部署复杂：</a:t>
          </a:r>
          <a:r>
            <a:rPr lang="zh-CN" dirty="0" smtClean="0">
              <a:latin typeface="+mn-lt"/>
              <a:ea typeface="+mn-ea"/>
              <a:cs typeface="+mn-ea"/>
              <a:sym typeface="+mn-lt"/>
            </a:rPr>
            <a:t>单体架构中，整个系统运行在同一个进程中，当应用进行部署时，必须停掉当前正在运行的应用，部署完成后再重启进程，无法做到独立部署。</a:t>
          </a:r>
          <a:endParaRPr lang="zh-CN" dirty="0">
            <a:latin typeface="+mn-lt"/>
            <a:ea typeface="+mn-ea"/>
            <a:cs typeface="+mn-ea"/>
            <a:sym typeface="+mn-lt"/>
          </a:endParaRPr>
        </a:p>
      </dgm:t>
    </dgm:pt>
    <dgm:pt modelId="{2EC22CB0-9ACD-4230-8AC5-AFD205D44447}" type="parTrans" cxnId="{5DABB58A-60A8-4348-806D-CF1E9DFF7584}">
      <dgm:prSet/>
      <dgm:spPr/>
      <dgm:t>
        <a:bodyPr/>
        <a:lstStyle/>
        <a:p>
          <a:endParaRPr lang="zh-CN" altLang="en-US"/>
        </a:p>
      </dgm:t>
    </dgm:pt>
    <dgm:pt modelId="{AEA74A17-1B84-4F89-8F93-0FC080F424A2}" type="sibTrans" cxnId="{5DABB58A-60A8-4348-806D-CF1E9DFF7584}">
      <dgm:prSet/>
      <dgm:spPr/>
      <dgm:t>
        <a:bodyPr/>
        <a:lstStyle/>
        <a:p>
          <a:endParaRPr lang="zh-CN" altLang="en-US"/>
        </a:p>
      </dgm:t>
    </dgm:pt>
    <dgm:pt modelId="{EBFD8B04-0C08-4365-A55A-795879D1D934}">
      <dgm:prSet/>
      <dgm:spPr/>
      <dgm:t>
        <a:bodyPr/>
        <a:lstStyle/>
        <a:p>
          <a:pPr rtl="0"/>
          <a:r>
            <a:rPr lang="zh-CN" altLang="en-US" dirty="0" smtClean="0">
              <a:latin typeface="+mn-lt"/>
              <a:ea typeface="+mn-ea"/>
              <a:cs typeface="+mn-ea"/>
              <a:sym typeface="+mn-lt"/>
            </a:rPr>
            <a:t>整体性：</a:t>
          </a:r>
          <a:r>
            <a:rPr lang="zh-CN" dirty="0" smtClean="0">
              <a:latin typeface="+mn-lt"/>
              <a:ea typeface="+mn-ea"/>
              <a:cs typeface="+mn-ea"/>
              <a:sym typeface="+mn-lt"/>
            </a:rPr>
            <a:t>在单块架构中所有功能都在同一个代码库，功能的开发不具有独立性；当不同小组完成多个功能后，需要经过集成和回归测试，测试过程也不具有独立性；当测试完成后，应用被构建成一个包，如果某个功能存在</a:t>
          </a:r>
          <a:r>
            <a:rPr lang="en-US" dirty="0" smtClean="0">
              <a:latin typeface="+mn-lt"/>
              <a:ea typeface="+mn-ea"/>
              <a:cs typeface="+mn-ea"/>
              <a:sym typeface="+mn-lt"/>
            </a:rPr>
            <a:t> bug</a:t>
          </a:r>
          <a:r>
            <a:rPr lang="zh-CN" dirty="0" smtClean="0">
              <a:latin typeface="+mn-lt"/>
              <a:ea typeface="+mn-ea"/>
              <a:cs typeface="+mn-ea"/>
              <a:sym typeface="+mn-lt"/>
            </a:rPr>
            <a:t>，将导致整个部署失败或者回滚</a:t>
          </a:r>
          <a:endParaRPr lang="zh-CN" dirty="0">
            <a:latin typeface="+mn-lt"/>
            <a:ea typeface="+mn-ea"/>
            <a:cs typeface="+mn-ea"/>
            <a:sym typeface="+mn-lt"/>
          </a:endParaRPr>
        </a:p>
      </dgm:t>
    </dgm:pt>
    <dgm:pt modelId="{057E699C-DE86-4950-AC1F-171FE56A812D}" type="parTrans" cxnId="{F85277F5-3679-4D98-AF60-3A2B3ABEA47C}">
      <dgm:prSet/>
      <dgm:spPr/>
      <dgm:t>
        <a:bodyPr/>
        <a:lstStyle/>
        <a:p>
          <a:endParaRPr lang="zh-CN" altLang="en-US"/>
        </a:p>
      </dgm:t>
    </dgm:pt>
    <dgm:pt modelId="{5515B14C-BC18-47CC-93C0-8A1CE286E4C8}" type="sibTrans" cxnId="{F85277F5-3679-4D98-AF60-3A2B3ABEA47C}">
      <dgm:prSet/>
      <dgm:spPr/>
      <dgm:t>
        <a:bodyPr/>
        <a:lstStyle/>
        <a:p>
          <a:endParaRPr lang="zh-CN" altLang="en-US"/>
        </a:p>
      </dgm:t>
    </dgm:pt>
    <dgm:pt modelId="{3AAFAA5C-F0CE-495F-84B4-D5260A451FBC}" type="pres">
      <dgm:prSet presAssocID="{C3051359-9931-4085-96A1-E0FCAF126982}" presName="linear" presStyleCnt="0">
        <dgm:presLayoutVars>
          <dgm:animLvl val="lvl"/>
          <dgm:resizeHandles val="exact"/>
        </dgm:presLayoutVars>
      </dgm:prSet>
      <dgm:spPr/>
      <dgm:t>
        <a:bodyPr/>
        <a:lstStyle/>
        <a:p>
          <a:endParaRPr lang="zh-CN" altLang="en-US"/>
        </a:p>
      </dgm:t>
    </dgm:pt>
    <dgm:pt modelId="{91F0CA42-4130-434E-B219-5E1BF8B508F7}" type="pres">
      <dgm:prSet presAssocID="{4A5DCCBE-2600-4CAE-AD51-D8E8E57DB08A}" presName="parentText" presStyleLbl="node1" presStyleIdx="0" presStyleCnt="4">
        <dgm:presLayoutVars>
          <dgm:chMax val="0"/>
          <dgm:bulletEnabled val="1"/>
        </dgm:presLayoutVars>
      </dgm:prSet>
      <dgm:spPr/>
      <dgm:t>
        <a:bodyPr/>
        <a:lstStyle/>
        <a:p>
          <a:endParaRPr lang="zh-CN" altLang="en-US"/>
        </a:p>
      </dgm:t>
    </dgm:pt>
    <dgm:pt modelId="{76EC726B-3651-4C66-98EA-F41571F354C5}" type="pres">
      <dgm:prSet presAssocID="{4A5DCCBE-2600-4CAE-AD51-D8E8E57DB08A}" presName="childText" presStyleLbl="revTx" presStyleIdx="0" presStyleCnt="4">
        <dgm:presLayoutVars>
          <dgm:bulletEnabled val="1"/>
        </dgm:presLayoutVars>
      </dgm:prSet>
      <dgm:spPr/>
      <dgm:t>
        <a:bodyPr/>
        <a:lstStyle/>
        <a:p>
          <a:endParaRPr lang="zh-CN" altLang="en-US"/>
        </a:p>
      </dgm:t>
    </dgm:pt>
    <dgm:pt modelId="{E5E13BE5-2DE8-4AF4-BBF5-334EB8E50CAB}" type="pres">
      <dgm:prSet presAssocID="{CEDBA7E3-A418-4DD5-A12D-90BEBD9CE5B1}" presName="parentText" presStyleLbl="node1" presStyleIdx="1" presStyleCnt="4">
        <dgm:presLayoutVars>
          <dgm:chMax val="0"/>
          <dgm:bulletEnabled val="1"/>
        </dgm:presLayoutVars>
      </dgm:prSet>
      <dgm:spPr/>
      <dgm:t>
        <a:bodyPr/>
        <a:lstStyle/>
        <a:p>
          <a:endParaRPr lang="zh-CN" altLang="en-US"/>
        </a:p>
      </dgm:t>
    </dgm:pt>
    <dgm:pt modelId="{C1F04F2A-2C25-4035-BDCF-F250510EA86D}" type="pres">
      <dgm:prSet presAssocID="{CEDBA7E3-A418-4DD5-A12D-90BEBD9CE5B1}" presName="childText" presStyleLbl="revTx" presStyleIdx="1" presStyleCnt="4">
        <dgm:presLayoutVars>
          <dgm:bulletEnabled val="1"/>
        </dgm:presLayoutVars>
      </dgm:prSet>
      <dgm:spPr/>
      <dgm:t>
        <a:bodyPr/>
        <a:lstStyle/>
        <a:p>
          <a:endParaRPr lang="zh-CN" altLang="en-US"/>
        </a:p>
      </dgm:t>
    </dgm:pt>
    <dgm:pt modelId="{FAD90E7A-B762-4970-9CD8-19A3232112B2}" type="pres">
      <dgm:prSet presAssocID="{6C2984CE-7B2B-4AFE-998F-B481F417D715}" presName="parentText" presStyleLbl="node1" presStyleIdx="2" presStyleCnt="4">
        <dgm:presLayoutVars>
          <dgm:chMax val="0"/>
          <dgm:bulletEnabled val="1"/>
        </dgm:presLayoutVars>
      </dgm:prSet>
      <dgm:spPr/>
      <dgm:t>
        <a:bodyPr/>
        <a:lstStyle/>
        <a:p>
          <a:endParaRPr lang="zh-CN" altLang="en-US"/>
        </a:p>
      </dgm:t>
    </dgm:pt>
    <dgm:pt modelId="{436489DE-09F0-4120-9716-64E6A4755AD4}" type="pres">
      <dgm:prSet presAssocID="{6C2984CE-7B2B-4AFE-998F-B481F417D715}" presName="childText" presStyleLbl="revTx" presStyleIdx="2" presStyleCnt="4">
        <dgm:presLayoutVars>
          <dgm:bulletEnabled val="1"/>
        </dgm:presLayoutVars>
      </dgm:prSet>
      <dgm:spPr/>
      <dgm:t>
        <a:bodyPr/>
        <a:lstStyle/>
        <a:p>
          <a:endParaRPr lang="zh-CN" altLang="en-US"/>
        </a:p>
      </dgm:t>
    </dgm:pt>
    <dgm:pt modelId="{F9C42C05-9E1D-422B-921E-2E20AB5B5877}" type="pres">
      <dgm:prSet presAssocID="{8CF135AB-432E-4761-A53A-6B441A95A679}" presName="parentText" presStyleLbl="node1" presStyleIdx="3" presStyleCnt="4">
        <dgm:presLayoutVars>
          <dgm:chMax val="0"/>
          <dgm:bulletEnabled val="1"/>
        </dgm:presLayoutVars>
      </dgm:prSet>
      <dgm:spPr/>
      <dgm:t>
        <a:bodyPr/>
        <a:lstStyle/>
        <a:p>
          <a:endParaRPr lang="zh-CN" altLang="en-US"/>
        </a:p>
      </dgm:t>
    </dgm:pt>
    <dgm:pt modelId="{C14EF54E-5532-48F3-A646-184730C8DDEC}" type="pres">
      <dgm:prSet presAssocID="{8CF135AB-432E-4761-A53A-6B441A95A679}" presName="childText" presStyleLbl="revTx" presStyleIdx="3" presStyleCnt="4">
        <dgm:presLayoutVars>
          <dgm:bulletEnabled val="1"/>
        </dgm:presLayoutVars>
      </dgm:prSet>
      <dgm:spPr/>
      <dgm:t>
        <a:bodyPr/>
        <a:lstStyle/>
        <a:p>
          <a:endParaRPr lang="zh-CN" altLang="en-US"/>
        </a:p>
      </dgm:t>
    </dgm:pt>
  </dgm:ptLst>
  <dgm:cxnLst>
    <dgm:cxn modelId="{1E513C26-CE4C-44E8-84D3-D46C901A1072}" type="presOf" srcId="{C3051359-9931-4085-96A1-E0FCAF126982}" destId="{3AAFAA5C-F0CE-495F-84B4-D5260A451FBC}" srcOrd="0" destOrd="0" presId="urn:microsoft.com/office/officeart/2005/8/layout/vList2"/>
    <dgm:cxn modelId="{FC4A1F15-1DE5-4720-A150-38B53627ED0E}" srcId="{C3051359-9931-4085-96A1-E0FCAF126982}" destId="{4A5DCCBE-2600-4CAE-AD51-D8E8E57DB08A}" srcOrd="0" destOrd="0" parTransId="{E74E59AB-E658-4861-A1DC-5E4DD714ADBA}" sibTransId="{975DF791-E09B-4E8B-A8DE-01312898B190}"/>
    <dgm:cxn modelId="{E646D12E-59A1-4966-838F-95696B045191}" srcId="{C3051359-9931-4085-96A1-E0FCAF126982}" destId="{CEDBA7E3-A418-4DD5-A12D-90BEBD9CE5B1}" srcOrd="1" destOrd="0" parTransId="{21EB8396-FC6B-4D83-AE73-BE2F9DBE052F}" sibTransId="{BF8B1DA1-3C91-4520-B373-50F002A3447B}"/>
    <dgm:cxn modelId="{008B9F6E-F81E-4C9C-8B97-F25DA6C71ADE}" type="presOf" srcId="{60E989F5-FD7D-4677-BE6F-2CD25C0F9FD4}" destId="{436489DE-09F0-4120-9716-64E6A4755AD4}" srcOrd="0" destOrd="0" presId="urn:microsoft.com/office/officeart/2005/8/layout/vList2"/>
    <dgm:cxn modelId="{8C9BE362-7285-4343-B80E-C36910A95A4F}" type="presOf" srcId="{F2B7729D-BE33-40D7-A172-DFAD43BABDC3}" destId="{76EC726B-3651-4C66-98EA-F41571F354C5}" srcOrd="0" destOrd="0" presId="urn:microsoft.com/office/officeart/2005/8/layout/vList2"/>
    <dgm:cxn modelId="{D7AE94F9-5E67-40FB-9BE0-FA45127461B6}" type="presOf" srcId="{CEDBA7E3-A418-4DD5-A12D-90BEBD9CE5B1}" destId="{E5E13BE5-2DE8-4AF4-BBF5-334EB8E50CAB}" srcOrd="0" destOrd="0" presId="urn:microsoft.com/office/officeart/2005/8/layout/vList2"/>
    <dgm:cxn modelId="{59DF77F4-FD1A-4DDF-BE40-065FF8A28CF0}" srcId="{4A5DCCBE-2600-4CAE-AD51-D8E8E57DB08A}" destId="{3300B2F0-2005-41FE-8DE8-40487159A9F1}" srcOrd="1" destOrd="0" parTransId="{F4326E1C-FBF4-417C-A05B-92A9F24402BE}" sibTransId="{1F236A65-A626-45BD-9573-37F839E2B7B1}"/>
    <dgm:cxn modelId="{F420D8CF-84A3-4CC3-B949-DF45A7203B44}" srcId="{6C2984CE-7B2B-4AFE-998F-B481F417D715}" destId="{60E989F5-FD7D-4677-BE6F-2CD25C0F9FD4}" srcOrd="0" destOrd="0" parTransId="{2628D7C4-0C67-49E7-A6B9-0BE78960116C}" sibTransId="{4723B497-2DFD-4975-96F8-748BAC66027A}"/>
    <dgm:cxn modelId="{ABFE6A95-8025-4C2C-BD23-42D5AA8697E7}" type="presOf" srcId="{EBFD8B04-0C08-4365-A55A-795879D1D934}" destId="{C1F04F2A-2C25-4035-BDCF-F250510EA86D}" srcOrd="0" destOrd="2" presId="urn:microsoft.com/office/officeart/2005/8/layout/vList2"/>
    <dgm:cxn modelId="{F668D133-2695-4977-94BE-E6B3FCA6B3D9}" srcId="{C3051359-9931-4085-96A1-E0FCAF126982}" destId="{6C2984CE-7B2B-4AFE-998F-B481F417D715}" srcOrd="2" destOrd="0" parTransId="{09202F54-2D3F-4BD7-9E18-B88E788C459C}" sibTransId="{0ABF9868-4CA1-4CA8-9A0F-A99C17A4ACE1}"/>
    <dgm:cxn modelId="{5DABB58A-60A8-4348-806D-CF1E9DFF7584}" srcId="{CEDBA7E3-A418-4DD5-A12D-90BEBD9CE5B1}" destId="{D29DAD32-4AC8-439C-9448-F75B142C6D64}" srcOrd="1" destOrd="0" parTransId="{2EC22CB0-9ACD-4230-8AC5-AFD205D44447}" sibTransId="{AEA74A17-1B84-4F89-8F93-0FC080F424A2}"/>
    <dgm:cxn modelId="{A73B9CE5-B03B-45C0-80D0-6D4D10D181CD}" type="presOf" srcId="{9135BEA9-64EB-4ACB-A14F-16B6CCA9AEBB}" destId="{C14EF54E-5532-48F3-A646-184730C8DDEC}" srcOrd="0" destOrd="0" presId="urn:microsoft.com/office/officeart/2005/8/layout/vList2"/>
    <dgm:cxn modelId="{BC560198-DD76-4340-89A9-337BFAE38DCA}" type="presOf" srcId="{3300B2F0-2005-41FE-8DE8-40487159A9F1}" destId="{76EC726B-3651-4C66-98EA-F41571F354C5}" srcOrd="0" destOrd="1" presId="urn:microsoft.com/office/officeart/2005/8/layout/vList2"/>
    <dgm:cxn modelId="{C22DDBF2-1996-4209-A30D-5CC544C95BD1}" srcId="{4A5DCCBE-2600-4CAE-AD51-D8E8E57DB08A}" destId="{F2B7729D-BE33-40D7-A172-DFAD43BABDC3}" srcOrd="0" destOrd="0" parTransId="{55D28D97-F466-4374-84D2-83D20D2741E0}" sibTransId="{E07920E9-D52C-40BC-97D5-A7CF524EF604}"/>
    <dgm:cxn modelId="{6CA2E40B-6854-48F2-9AA8-96B866F81DDE}" type="presOf" srcId="{6C2984CE-7B2B-4AFE-998F-B481F417D715}" destId="{FAD90E7A-B762-4970-9CD8-19A3232112B2}" srcOrd="0" destOrd="0" presId="urn:microsoft.com/office/officeart/2005/8/layout/vList2"/>
    <dgm:cxn modelId="{F85277F5-3679-4D98-AF60-3A2B3ABEA47C}" srcId="{CEDBA7E3-A418-4DD5-A12D-90BEBD9CE5B1}" destId="{EBFD8B04-0C08-4365-A55A-795879D1D934}" srcOrd="2" destOrd="0" parTransId="{057E699C-DE86-4950-AC1F-171FE56A812D}" sibTransId="{5515B14C-BC18-47CC-93C0-8A1CE286E4C8}"/>
    <dgm:cxn modelId="{F6AC5845-52DD-4073-BAE4-0AB4C482225C}" srcId="{CEDBA7E3-A418-4DD5-A12D-90BEBD9CE5B1}" destId="{C5A9F366-1C9E-45A1-9AF8-C642D02BE706}" srcOrd="0" destOrd="0" parTransId="{65E70667-3DD2-496E-BDF9-5A0CFCBAACAD}" sibTransId="{B29CBF4F-F738-4168-B44D-1EC831AF411D}"/>
    <dgm:cxn modelId="{C96C39F9-9653-44C0-A4A1-2A4B4BD7D070}" srcId="{C3051359-9931-4085-96A1-E0FCAF126982}" destId="{8CF135AB-432E-4761-A53A-6B441A95A679}" srcOrd="3" destOrd="0" parTransId="{C5EBDC74-7240-4DEA-AF48-DA7013421A29}" sibTransId="{B7BCEC4E-F456-4529-9B5A-2DF4FCFD149A}"/>
    <dgm:cxn modelId="{73CA4923-6320-4B69-9E8B-248DACEE1EEA}" type="presOf" srcId="{D29DAD32-4AC8-439C-9448-F75B142C6D64}" destId="{C1F04F2A-2C25-4035-BDCF-F250510EA86D}" srcOrd="0" destOrd="1" presId="urn:microsoft.com/office/officeart/2005/8/layout/vList2"/>
    <dgm:cxn modelId="{79A03F68-1A83-4E49-ACFD-D8F59A5DBFD8}" srcId="{8CF135AB-432E-4761-A53A-6B441A95A679}" destId="{9135BEA9-64EB-4ACB-A14F-16B6CCA9AEBB}" srcOrd="0" destOrd="0" parTransId="{38002656-FEF5-4D89-9B0A-E89F42DF67A1}" sibTransId="{096E874A-D7ED-490A-B2D3-ACBFC07339E1}"/>
    <dgm:cxn modelId="{0F84E125-D680-4EDE-8BA8-DC668945B90E}" type="presOf" srcId="{4A5DCCBE-2600-4CAE-AD51-D8E8E57DB08A}" destId="{91F0CA42-4130-434E-B219-5E1BF8B508F7}" srcOrd="0" destOrd="0" presId="urn:microsoft.com/office/officeart/2005/8/layout/vList2"/>
    <dgm:cxn modelId="{0FA5F64C-53D6-415E-A46B-3EB9FCD1D1FC}" type="presOf" srcId="{C5A9F366-1C9E-45A1-9AF8-C642D02BE706}" destId="{C1F04F2A-2C25-4035-BDCF-F250510EA86D}" srcOrd="0" destOrd="0" presId="urn:microsoft.com/office/officeart/2005/8/layout/vList2"/>
    <dgm:cxn modelId="{F5C74E1A-8F8C-4F4D-933B-ED2228D3D7AB}" type="presOf" srcId="{8CF135AB-432E-4761-A53A-6B441A95A679}" destId="{F9C42C05-9E1D-422B-921E-2E20AB5B5877}" srcOrd="0" destOrd="0" presId="urn:microsoft.com/office/officeart/2005/8/layout/vList2"/>
    <dgm:cxn modelId="{082625BD-B087-46AF-B5DC-D6A25B8F9B3B}" type="presParOf" srcId="{3AAFAA5C-F0CE-495F-84B4-D5260A451FBC}" destId="{91F0CA42-4130-434E-B219-5E1BF8B508F7}" srcOrd="0" destOrd="0" presId="urn:microsoft.com/office/officeart/2005/8/layout/vList2"/>
    <dgm:cxn modelId="{3DDF35EE-0DF1-4BEC-9AA6-C3B803327AC9}" type="presParOf" srcId="{3AAFAA5C-F0CE-495F-84B4-D5260A451FBC}" destId="{76EC726B-3651-4C66-98EA-F41571F354C5}" srcOrd="1" destOrd="0" presId="urn:microsoft.com/office/officeart/2005/8/layout/vList2"/>
    <dgm:cxn modelId="{E63D04C2-CEC7-4B34-B20B-0A79ED2A232D}" type="presParOf" srcId="{3AAFAA5C-F0CE-495F-84B4-D5260A451FBC}" destId="{E5E13BE5-2DE8-4AF4-BBF5-334EB8E50CAB}" srcOrd="2" destOrd="0" presId="urn:microsoft.com/office/officeart/2005/8/layout/vList2"/>
    <dgm:cxn modelId="{0912442A-63AE-4D93-82F2-BE72EFD7D8E5}" type="presParOf" srcId="{3AAFAA5C-F0CE-495F-84B4-D5260A451FBC}" destId="{C1F04F2A-2C25-4035-BDCF-F250510EA86D}" srcOrd="3" destOrd="0" presId="urn:microsoft.com/office/officeart/2005/8/layout/vList2"/>
    <dgm:cxn modelId="{ACC6D6F3-8CD8-4E9D-B1AF-71D0E82274FE}" type="presParOf" srcId="{3AAFAA5C-F0CE-495F-84B4-D5260A451FBC}" destId="{FAD90E7A-B762-4970-9CD8-19A3232112B2}" srcOrd="4" destOrd="0" presId="urn:microsoft.com/office/officeart/2005/8/layout/vList2"/>
    <dgm:cxn modelId="{9F320B81-5890-4702-97AF-A7D1767408C4}" type="presParOf" srcId="{3AAFAA5C-F0CE-495F-84B4-D5260A451FBC}" destId="{436489DE-09F0-4120-9716-64E6A4755AD4}" srcOrd="5" destOrd="0" presId="urn:microsoft.com/office/officeart/2005/8/layout/vList2"/>
    <dgm:cxn modelId="{D8D887E2-B4F5-4CF7-AF8F-90592B169B2C}" type="presParOf" srcId="{3AAFAA5C-F0CE-495F-84B4-D5260A451FBC}" destId="{F9C42C05-9E1D-422B-921E-2E20AB5B5877}" srcOrd="6" destOrd="0" presId="urn:microsoft.com/office/officeart/2005/8/layout/vList2"/>
    <dgm:cxn modelId="{D9262462-2733-4B4B-B234-F1DF3280CF18}" type="presParOf" srcId="{3AAFAA5C-F0CE-495F-84B4-D5260A451FBC}" destId="{C14EF54E-5532-48F3-A646-184730C8DDEC}"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7C3167-E44E-4C6A-8A22-70042AC326E8}"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zh-CN" altLang="en-US"/>
        </a:p>
      </dgm:t>
    </dgm:pt>
    <dgm:pt modelId="{806599FF-8B5B-4EBF-9451-33829D0D2C7A}">
      <dgm:prSet/>
      <dgm:spPr/>
      <dgm:t>
        <a:bodyPr/>
        <a:lstStyle/>
        <a:p>
          <a:pPr rtl="0"/>
          <a:r>
            <a:rPr lang="en-US" b="1" dirty="0" smtClean="0">
              <a:latin typeface="+mn-lt"/>
              <a:ea typeface="+mn-ea"/>
              <a:cs typeface="+mn-ea"/>
              <a:sym typeface="+mn-lt"/>
            </a:rPr>
            <a:t>1. </a:t>
          </a:r>
          <a:r>
            <a:rPr lang="zh-CN" b="1" dirty="0" smtClean="0">
              <a:latin typeface="+mn-lt"/>
              <a:ea typeface="+mn-ea"/>
              <a:cs typeface="+mn-ea"/>
              <a:sym typeface="+mn-lt"/>
            </a:rPr>
            <a:t>单一职责</a:t>
          </a:r>
          <a:endParaRPr lang="zh-CN" dirty="0">
            <a:latin typeface="+mn-lt"/>
            <a:ea typeface="+mn-ea"/>
            <a:cs typeface="+mn-ea"/>
            <a:sym typeface="+mn-lt"/>
          </a:endParaRPr>
        </a:p>
      </dgm:t>
    </dgm:pt>
    <dgm:pt modelId="{8CC62D07-34B6-4685-842E-57EDCA041DBC}" type="parTrans" cxnId="{D387E692-932D-4FCB-8B5E-EC451CDAEE10}">
      <dgm:prSet/>
      <dgm:spPr/>
      <dgm:t>
        <a:bodyPr/>
        <a:lstStyle/>
        <a:p>
          <a:endParaRPr lang="zh-CN" altLang="en-US"/>
        </a:p>
      </dgm:t>
    </dgm:pt>
    <dgm:pt modelId="{1F9CF9CD-75DC-4599-A856-0A8F251702BE}" type="sibTrans" cxnId="{D387E692-932D-4FCB-8B5E-EC451CDAEE10}">
      <dgm:prSet/>
      <dgm:spPr/>
      <dgm:t>
        <a:bodyPr/>
        <a:lstStyle/>
        <a:p>
          <a:endParaRPr lang="zh-CN" altLang="en-US"/>
        </a:p>
      </dgm:t>
    </dgm:pt>
    <dgm:pt modelId="{914F2D3F-E1D9-45BA-98FD-A6B0CF3375E2}">
      <dgm:prSet/>
      <dgm:spPr/>
      <dgm:t>
        <a:bodyPr/>
        <a:lstStyle/>
        <a:p>
          <a:pPr rtl="0"/>
          <a:r>
            <a:rPr lang="en-US" b="1" dirty="0" smtClean="0">
              <a:latin typeface="+mn-lt"/>
              <a:ea typeface="+mn-ea"/>
              <a:cs typeface="+mn-ea"/>
              <a:sym typeface="+mn-lt"/>
            </a:rPr>
            <a:t>2. </a:t>
          </a:r>
          <a:r>
            <a:rPr lang="zh-CN" b="1" dirty="0" smtClean="0">
              <a:latin typeface="+mn-lt"/>
              <a:ea typeface="+mn-ea"/>
              <a:cs typeface="+mn-ea"/>
              <a:sym typeface="+mn-lt"/>
            </a:rPr>
            <a:t>轻量级通信</a:t>
          </a:r>
          <a:endParaRPr lang="zh-CN" dirty="0">
            <a:latin typeface="+mn-lt"/>
            <a:ea typeface="+mn-ea"/>
            <a:cs typeface="+mn-ea"/>
            <a:sym typeface="+mn-lt"/>
          </a:endParaRPr>
        </a:p>
      </dgm:t>
    </dgm:pt>
    <dgm:pt modelId="{9C15C22C-9619-41D0-817A-0620F6E222EF}" type="parTrans" cxnId="{BF01FE87-AD24-4289-A4A1-229C0842C196}">
      <dgm:prSet/>
      <dgm:spPr/>
      <dgm:t>
        <a:bodyPr/>
        <a:lstStyle/>
        <a:p>
          <a:endParaRPr lang="zh-CN" altLang="en-US"/>
        </a:p>
      </dgm:t>
    </dgm:pt>
    <dgm:pt modelId="{CEC83A82-8F4A-4259-8CF7-2487C0C7C20D}" type="sibTrans" cxnId="{BF01FE87-AD24-4289-A4A1-229C0842C196}">
      <dgm:prSet/>
      <dgm:spPr/>
      <dgm:t>
        <a:bodyPr/>
        <a:lstStyle/>
        <a:p>
          <a:endParaRPr lang="zh-CN" altLang="en-US"/>
        </a:p>
      </dgm:t>
    </dgm:pt>
    <dgm:pt modelId="{8E7054B0-82E0-4AC2-BB45-237ED2686F4A}">
      <dgm:prSet/>
      <dgm:spPr/>
      <dgm:t>
        <a:bodyPr/>
        <a:lstStyle/>
        <a:p>
          <a:pPr rtl="0"/>
          <a:r>
            <a:rPr lang="en-US" dirty="0" smtClean="0">
              <a:latin typeface="+mn-lt"/>
              <a:ea typeface="+mn-ea"/>
              <a:cs typeface="+mn-ea"/>
              <a:sym typeface="+mn-lt"/>
            </a:rPr>
            <a:t>3</a:t>
          </a:r>
          <a:r>
            <a:rPr lang="en-US" altLang="zh-CN" dirty="0" smtClean="0">
              <a:latin typeface="+mn-lt"/>
              <a:ea typeface="+mn-ea"/>
              <a:cs typeface="+mn-ea"/>
              <a:sym typeface="+mn-lt"/>
            </a:rPr>
            <a:t>. </a:t>
          </a:r>
          <a:r>
            <a:rPr lang="zh-CN" b="1" dirty="0" smtClean="0">
              <a:latin typeface="+mn-lt"/>
              <a:ea typeface="+mn-ea"/>
              <a:cs typeface="+mn-ea"/>
              <a:sym typeface="+mn-lt"/>
            </a:rPr>
            <a:t>独立性</a:t>
          </a:r>
          <a:endParaRPr lang="zh-CN" dirty="0">
            <a:latin typeface="+mn-lt"/>
            <a:ea typeface="+mn-ea"/>
            <a:cs typeface="+mn-ea"/>
            <a:sym typeface="+mn-lt"/>
          </a:endParaRPr>
        </a:p>
      </dgm:t>
    </dgm:pt>
    <dgm:pt modelId="{6F254D14-C9A3-4830-9080-0878BE0AA197}" type="parTrans" cxnId="{4E0C97D5-B73A-4C5A-8475-08F00C238DAB}">
      <dgm:prSet/>
      <dgm:spPr/>
      <dgm:t>
        <a:bodyPr/>
        <a:lstStyle/>
        <a:p>
          <a:endParaRPr lang="zh-CN" altLang="en-US"/>
        </a:p>
      </dgm:t>
    </dgm:pt>
    <dgm:pt modelId="{6AEB35A4-3C04-42F3-BD20-3AE1A4DCEC26}" type="sibTrans" cxnId="{4E0C97D5-B73A-4C5A-8475-08F00C238DAB}">
      <dgm:prSet/>
      <dgm:spPr/>
      <dgm:t>
        <a:bodyPr/>
        <a:lstStyle/>
        <a:p>
          <a:endParaRPr lang="zh-CN" altLang="en-US"/>
        </a:p>
      </dgm:t>
    </dgm:pt>
    <dgm:pt modelId="{60A8E757-9A85-425D-A8E2-C648F10E9D71}">
      <dgm:prSet/>
      <dgm:spPr/>
      <dgm:t>
        <a:bodyPr/>
        <a:lstStyle/>
        <a:p>
          <a:pPr rtl="0"/>
          <a:r>
            <a:rPr lang="en-US" b="1" dirty="0" smtClean="0">
              <a:latin typeface="+mn-lt"/>
              <a:ea typeface="+mn-ea"/>
              <a:cs typeface="+mn-ea"/>
              <a:sym typeface="+mn-lt"/>
            </a:rPr>
            <a:t>4. </a:t>
          </a:r>
          <a:r>
            <a:rPr lang="zh-CN" b="1" dirty="0" smtClean="0">
              <a:latin typeface="+mn-lt"/>
              <a:ea typeface="+mn-ea"/>
              <a:cs typeface="+mn-ea"/>
              <a:sym typeface="+mn-lt"/>
            </a:rPr>
            <a:t>进程隔离</a:t>
          </a:r>
          <a:endParaRPr lang="zh-CN" dirty="0">
            <a:latin typeface="+mn-lt"/>
            <a:ea typeface="+mn-ea"/>
            <a:cs typeface="+mn-ea"/>
            <a:sym typeface="+mn-lt"/>
          </a:endParaRPr>
        </a:p>
      </dgm:t>
    </dgm:pt>
    <dgm:pt modelId="{713F45A9-92F8-444F-9009-D507B45D286E}" type="parTrans" cxnId="{D6A5CE67-7A21-4F5B-927B-C50B843DFF9C}">
      <dgm:prSet/>
      <dgm:spPr/>
      <dgm:t>
        <a:bodyPr/>
        <a:lstStyle/>
        <a:p>
          <a:endParaRPr lang="zh-CN" altLang="en-US"/>
        </a:p>
      </dgm:t>
    </dgm:pt>
    <dgm:pt modelId="{23F81D06-FD47-4C92-B20C-AB52FD5D94E3}" type="sibTrans" cxnId="{D6A5CE67-7A21-4F5B-927B-C50B843DFF9C}">
      <dgm:prSet/>
      <dgm:spPr/>
      <dgm:t>
        <a:bodyPr/>
        <a:lstStyle/>
        <a:p>
          <a:endParaRPr lang="zh-CN" altLang="en-US"/>
        </a:p>
      </dgm:t>
    </dgm:pt>
    <dgm:pt modelId="{CA730C3C-CDE2-4F09-9E54-78478C627AC9}">
      <dgm:prSet/>
      <dgm:spPr/>
      <dgm:t>
        <a:bodyPr/>
        <a:lstStyle/>
        <a:p>
          <a:pPr rtl="0"/>
          <a:r>
            <a:rPr lang="zh-CN" dirty="0" smtClean="0">
              <a:latin typeface="+mn-lt"/>
              <a:ea typeface="+mn-ea"/>
              <a:cs typeface="+mn-ea"/>
              <a:sym typeface="+mn-lt"/>
            </a:rPr>
            <a:t>微服务架构中的每个服务，都是具有业务逻辑的，符合高内聚、低耦合原则以及单一职责原则的单元，不同的服务通过</a:t>
          </a:r>
          <a:r>
            <a:rPr lang="en-US" dirty="0" smtClean="0">
              <a:latin typeface="+mn-lt"/>
              <a:ea typeface="+mn-ea"/>
              <a:cs typeface="+mn-ea"/>
              <a:sym typeface="+mn-lt"/>
            </a:rPr>
            <a:t>“</a:t>
          </a:r>
          <a:r>
            <a:rPr lang="zh-CN" dirty="0" smtClean="0">
              <a:latin typeface="+mn-lt"/>
              <a:ea typeface="+mn-ea"/>
              <a:cs typeface="+mn-ea"/>
              <a:sym typeface="+mn-lt"/>
            </a:rPr>
            <a:t>管道</a:t>
          </a:r>
          <a:r>
            <a:rPr lang="en-US" dirty="0" smtClean="0">
              <a:latin typeface="+mn-lt"/>
              <a:ea typeface="+mn-ea"/>
              <a:cs typeface="+mn-ea"/>
              <a:sym typeface="+mn-lt"/>
            </a:rPr>
            <a:t>”</a:t>
          </a:r>
          <a:r>
            <a:rPr lang="zh-CN" dirty="0" smtClean="0">
              <a:latin typeface="+mn-lt"/>
              <a:ea typeface="+mn-ea"/>
              <a:cs typeface="+mn-ea"/>
              <a:sym typeface="+mn-lt"/>
            </a:rPr>
            <a:t>的方式灵活组合，从而构建出庞大的系统。</a:t>
          </a:r>
          <a:endParaRPr lang="zh-CN" dirty="0">
            <a:latin typeface="+mn-lt"/>
            <a:ea typeface="+mn-ea"/>
            <a:cs typeface="+mn-ea"/>
            <a:sym typeface="+mn-lt"/>
          </a:endParaRPr>
        </a:p>
      </dgm:t>
    </dgm:pt>
    <dgm:pt modelId="{D6E7CCE5-598C-476D-A108-9D962CCF4BAE}" type="parTrans" cxnId="{0A35A493-A34E-4543-9A4D-8B136D49044E}">
      <dgm:prSet/>
      <dgm:spPr/>
      <dgm:t>
        <a:bodyPr/>
        <a:lstStyle/>
        <a:p>
          <a:endParaRPr lang="zh-CN" altLang="en-US"/>
        </a:p>
      </dgm:t>
    </dgm:pt>
    <dgm:pt modelId="{ED36229D-DCC6-47E5-9D8F-ACB44D89EB35}" type="sibTrans" cxnId="{0A35A493-A34E-4543-9A4D-8B136D49044E}">
      <dgm:prSet/>
      <dgm:spPr/>
      <dgm:t>
        <a:bodyPr/>
        <a:lstStyle/>
        <a:p>
          <a:endParaRPr lang="zh-CN" altLang="en-US"/>
        </a:p>
      </dgm:t>
    </dgm:pt>
    <dgm:pt modelId="{E1367968-99D5-42FD-A795-552B7336789C}">
      <dgm:prSet/>
      <dgm:spPr/>
      <dgm:t>
        <a:bodyPr/>
        <a:lstStyle/>
        <a:p>
          <a:pPr rtl="0"/>
          <a:r>
            <a:rPr lang="zh-CN" dirty="0" smtClean="0">
              <a:latin typeface="+mn-lt"/>
              <a:ea typeface="+mn-ea"/>
              <a:cs typeface="+mn-ea"/>
              <a:sym typeface="+mn-lt"/>
            </a:rPr>
            <a:t>服务之间通过轻量级的通信机制实现互通互联，而所谓的轻量级，通常指语言无关、平台无关的交互方式。对于轻量级通信的格式而言，我们熟悉的</a:t>
          </a:r>
          <a:r>
            <a:rPr lang="en-US" dirty="0" smtClean="0">
              <a:latin typeface="+mn-lt"/>
              <a:ea typeface="+mn-ea"/>
              <a:cs typeface="+mn-ea"/>
              <a:sym typeface="+mn-lt"/>
            </a:rPr>
            <a:t> XML </a:t>
          </a:r>
          <a:r>
            <a:rPr lang="zh-CN" dirty="0" smtClean="0">
              <a:latin typeface="+mn-lt"/>
              <a:ea typeface="+mn-ea"/>
              <a:cs typeface="+mn-ea"/>
              <a:sym typeface="+mn-lt"/>
            </a:rPr>
            <a:t>和</a:t>
          </a:r>
          <a:r>
            <a:rPr lang="en-US" dirty="0" smtClean="0">
              <a:latin typeface="+mn-lt"/>
              <a:ea typeface="+mn-ea"/>
              <a:cs typeface="+mn-ea"/>
              <a:sym typeface="+mn-lt"/>
            </a:rPr>
            <a:t> JSON</a:t>
          </a:r>
          <a:r>
            <a:rPr lang="zh-CN" dirty="0" smtClean="0">
              <a:latin typeface="+mn-lt"/>
              <a:ea typeface="+mn-ea"/>
              <a:cs typeface="+mn-ea"/>
              <a:sym typeface="+mn-lt"/>
            </a:rPr>
            <a:t>，它们是语言无关、平台无关的；对于通信的协议而言，通常基于</a:t>
          </a:r>
          <a:r>
            <a:rPr lang="en-US" dirty="0" smtClean="0">
              <a:latin typeface="+mn-lt"/>
              <a:ea typeface="+mn-ea"/>
              <a:cs typeface="+mn-ea"/>
              <a:sym typeface="+mn-lt"/>
            </a:rPr>
            <a:t> HTTP</a:t>
          </a:r>
          <a:r>
            <a:rPr lang="zh-CN" dirty="0" smtClean="0">
              <a:latin typeface="+mn-lt"/>
              <a:ea typeface="+mn-ea"/>
              <a:cs typeface="+mn-ea"/>
              <a:sym typeface="+mn-lt"/>
            </a:rPr>
            <a:t>，能让服务间的通信变得标准化、无状态化。目前大家熟悉的</a:t>
          </a:r>
          <a:r>
            <a:rPr lang="en-US" dirty="0" smtClean="0">
              <a:latin typeface="+mn-lt"/>
              <a:ea typeface="+mn-ea"/>
              <a:cs typeface="+mn-ea"/>
              <a:sym typeface="+mn-lt"/>
            </a:rPr>
            <a:t> REST</a:t>
          </a:r>
          <a:r>
            <a:rPr lang="zh-CN" dirty="0" smtClean="0">
              <a:latin typeface="+mn-lt"/>
              <a:ea typeface="+mn-ea"/>
              <a:cs typeface="+mn-ea"/>
              <a:sym typeface="+mn-lt"/>
            </a:rPr>
            <a:t>（</a:t>
          </a:r>
          <a:r>
            <a:rPr lang="en-US" dirty="0" smtClean="0">
              <a:latin typeface="+mn-lt"/>
              <a:ea typeface="+mn-ea"/>
              <a:cs typeface="+mn-ea"/>
              <a:sym typeface="+mn-lt"/>
            </a:rPr>
            <a:t>Representational State Transfer</a:t>
          </a:r>
          <a:r>
            <a:rPr lang="zh-CN" dirty="0" smtClean="0">
              <a:latin typeface="+mn-lt"/>
              <a:ea typeface="+mn-ea"/>
              <a:cs typeface="+mn-ea"/>
              <a:sym typeface="+mn-lt"/>
            </a:rPr>
            <a:t>）是实现服务间互相协作的轻量级通信机制之一。使用轻量级通信机制，可以让</a:t>
          </a:r>
          <a:r>
            <a:rPr lang="zh-CN" b="1" dirty="0" smtClean="0">
              <a:latin typeface="+mn-lt"/>
              <a:ea typeface="+mn-ea"/>
              <a:cs typeface="+mn-ea"/>
              <a:sym typeface="+mn-lt"/>
            </a:rPr>
            <a:t>团队选择更适合的语言、工具或者平台来开发服务本身</a:t>
          </a:r>
          <a:r>
            <a:rPr lang="zh-CN" dirty="0" smtClean="0">
              <a:latin typeface="+mn-lt"/>
              <a:ea typeface="+mn-ea"/>
              <a:cs typeface="+mn-ea"/>
              <a:sym typeface="+mn-lt"/>
            </a:rPr>
            <a:t>。</a:t>
          </a:r>
          <a:endParaRPr lang="zh-CN" dirty="0">
            <a:latin typeface="+mn-lt"/>
            <a:ea typeface="+mn-ea"/>
            <a:cs typeface="+mn-ea"/>
            <a:sym typeface="+mn-lt"/>
          </a:endParaRPr>
        </a:p>
      </dgm:t>
    </dgm:pt>
    <dgm:pt modelId="{01D2A017-0EA8-4549-93C7-793958D50D6A}" type="parTrans" cxnId="{57C61962-1996-4ACF-A226-F64FC02CE1B6}">
      <dgm:prSet/>
      <dgm:spPr/>
      <dgm:t>
        <a:bodyPr/>
        <a:lstStyle/>
        <a:p>
          <a:endParaRPr lang="zh-CN" altLang="en-US"/>
        </a:p>
      </dgm:t>
    </dgm:pt>
    <dgm:pt modelId="{378C2ABB-E4AD-4F85-8F11-7DC93D33250F}" type="sibTrans" cxnId="{57C61962-1996-4ACF-A226-F64FC02CE1B6}">
      <dgm:prSet/>
      <dgm:spPr/>
      <dgm:t>
        <a:bodyPr/>
        <a:lstStyle/>
        <a:p>
          <a:endParaRPr lang="zh-CN" altLang="en-US"/>
        </a:p>
      </dgm:t>
    </dgm:pt>
    <dgm:pt modelId="{E34FEF33-F30A-400F-902C-36E0DA1E9C8F}">
      <dgm:prSet/>
      <dgm:spPr/>
      <dgm:t>
        <a:bodyPr/>
        <a:lstStyle/>
        <a:p>
          <a:pPr rtl="0"/>
          <a:r>
            <a:rPr lang="zh-CN" dirty="0" smtClean="0">
              <a:latin typeface="+mn-lt"/>
              <a:ea typeface="+mn-ea"/>
              <a:cs typeface="+mn-ea"/>
              <a:sym typeface="+mn-lt"/>
            </a:rPr>
            <a:t>在微服务架构中，每个服务都是独立的业务单元，与其他服务高度解耦，只需要改变当前服务本身，就可以完成独立的开发、测试和部署。</a:t>
          </a:r>
          <a:endParaRPr lang="zh-CN" dirty="0">
            <a:latin typeface="+mn-lt"/>
            <a:ea typeface="+mn-ea"/>
            <a:cs typeface="+mn-ea"/>
            <a:sym typeface="+mn-lt"/>
          </a:endParaRPr>
        </a:p>
      </dgm:t>
    </dgm:pt>
    <dgm:pt modelId="{35AA497A-3214-488F-BC09-A618E38BE191}" type="parTrans" cxnId="{85733A78-F5BD-4D8C-B2F3-D529059F0958}">
      <dgm:prSet/>
      <dgm:spPr/>
      <dgm:t>
        <a:bodyPr/>
        <a:lstStyle/>
        <a:p>
          <a:endParaRPr lang="zh-CN" altLang="en-US"/>
        </a:p>
      </dgm:t>
    </dgm:pt>
    <dgm:pt modelId="{B9CF6845-0B33-4929-A12A-AAAE6FBF48CC}" type="sibTrans" cxnId="{85733A78-F5BD-4D8C-B2F3-D529059F0958}">
      <dgm:prSet/>
      <dgm:spPr/>
      <dgm:t>
        <a:bodyPr/>
        <a:lstStyle/>
        <a:p>
          <a:endParaRPr lang="zh-CN" altLang="en-US"/>
        </a:p>
      </dgm:t>
    </dgm:pt>
    <dgm:pt modelId="{C509C2DC-9E96-4648-88C8-1B82ACC4CCE6}">
      <dgm:prSet/>
      <dgm:spPr/>
      <dgm:t>
        <a:bodyPr/>
        <a:lstStyle/>
        <a:p>
          <a:pPr rtl="0"/>
          <a:r>
            <a:rPr lang="zh-CN" dirty="0" smtClean="0">
              <a:latin typeface="+mn-lt"/>
              <a:ea typeface="+mn-ea"/>
              <a:cs typeface="+mn-ea"/>
              <a:sym typeface="+mn-lt"/>
            </a:rPr>
            <a:t>在微服务架构中，应用程序由多个服务组成，每个服务都是高度自治的独立业务实体，可以运行在独立的进程中，不同的服务能非常容易地部署到不同的主机上。</a:t>
          </a:r>
          <a:endParaRPr lang="zh-CN" dirty="0">
            <a:latin typeface="+mn-lt"/>
            <a:ea typeface="+mn-ea"/>
            <a:cs typeface="+mn-ea"/>
            <a:sym typeface="+mn-lt"/>
          </a:endParaRPr>
        </a:p>
      </dgm:t>
    </dgm:pt>
    <dgm:pt modelId="{3EC24042-0D88-4E4D-9AEC-BDAC0D23131E}" type="parTrans" cxnId="{24F887F6-18D2-48B2-9226-38BE815B9AD3}">
      <dgm:prSet/>
      <dgm:spPr/>
      <dgm:t>
        <a:bodyPr/>
        <a:lstStyle/>
        <a:p>
          <a:endParaRPr lang="zh-CN" altLang="en-US"/>
        </a:p>
      </dgm:t>
    </dgm:pt>
    <dgm:pt modelId="{9884E745-7A5F-4D6F-BFBE-67491624F5AF}" type="sibTrans" cxnId="{24F887F6-18D2-48B2-9226-38BE815B9AD3}">
      <dgm:prSet/>
      <dgm:spPr/>
      <dgm:t>
        <a:bodyPr/>
        <a:lstStyle/>
        <a:p>
          <a:endParaRPr lang="zh-CN" altLang="en-US"/>
        </a:p>
      </dgm:t>
    </dgm:pt>
    <dgm:pt modelId="{9DF8877D-C336-4E62-95D1-5FFA670D2927}">
      <dgm:prSet/>
      <dgm:spPr/>
      <dgm:t>
        <a:bodyPr/>
        <a:lstStyle/>
        <a:p>
          <a:pPr rtl="0"/>
          <a:r>
            <a:rPr lang="zh-CN" dirty="0" smtClean="0">
              <a:latin typeface="+mn-lt"/>
              <a:ea typeface="+mn-ea"/>
              <a:cs typeface="+mn-ea"/>
              <a:sym typeface="+mn-lt"/>
            </a:rPr>
            <a:t>每个服务在应用交付过程中，独立地开发、测试和部署。</a:t>
          </a:r>
          <a:endParaRPr lang="zh-CN" dirty="0">
            <a:latin typeface="+mn-lt"/>
            <a:ea typeface="+mn-ea"/>
            <a:cs typeface="+mn-ea"/>
            <a:sym typeface="+mn-lt"/>
          </a:endParaRPr>
        </a:p>
      </dgm:t>
    </dgm:pt>
    <dgm:pt modelId="{8B24F589-1B25-418C-A0C5-532E0B82D69D}" type="parTrans" cxnId="{40BC23EC-8360-4A8A-A521-1148CA441650}">
      <dgm:prSet/>
      <dgm:spPr/>
      <dgm:t>
        <a:bodyPr/>
        <a:lstStyle/>
        <a:p>
          <a:endParaRPr lang="zh-CN" altLang="en-US"/>
        </a:p>
      </dgm:t>
    </dgm:pt>
    <dgm:pt modelId="{616F0F01-8822-470E-8890-2FF34E7C40E8}" type="sibTrans" cxnId="{40BC23EC-8360-4A8A-A521-1148CA441650}">
      <dgm:prSet/>
      <dgm:spPr/>
      <dgm:t>
        <a:bodyPr/>
        <a:lstStyle/>
        <a:p>
          <a:endParaRPr lang="zh-CN" altLang="en-US"/>
        </a:p>
      </dgm:t>
    </dgm:pt>
    <dgm:pt modelId="{6B5FDF11-54CE-4DC1-ACDF-D7FDB697F9B3}">
      <dgm:prSet/>
      <dgm:spPr/>
      <dgm:t>
        <a:bodyPr/>
        <a:lstStyle/>
        <a:p>
          <a:pPr rtl="0"/>
          <a:r>
            <a:rPr lang="zh-CN" altLang="en-US" b="0" i="0" dirty="0" smtClean="0">
              <a:latin typeface="+mn-lt"/>
              <a:ea typeface="+mn-ea"/>
              <a:cs typeface="+mn-ea"/>
              <a:sym typeface="+mn-lt"/>
            </a:rPr>
            <a:t>技术异构性：使用最适合该服务的技术，降低尝试新技术的成本；</a:t>
          </a:r>
          <a:endParaRPr lang="zh-CN" dirty="0">
            <a:latin typeface="+mn-lt"/>
            <a:ea typeface="+mn-ea"/>
            <a:cs typeface="+mn-ea"/>
            <a:sym typeface="+mn-lt"/>
          </a:endParaRPr>
        </a:p>
      </dgm:t>
    </dgm:pt>
    <dgm:pt modelId="{E3EF9A5E-709F-4143-B013-5B4C6843CC3D}" type="parTrans" cxnId="{054F6544-0CC1-4A35-8841-460EF4612749}">
      <dgm:prSet/>
      <dgm:spPr/>
      <dgm:t>
        <a:bodyPr/>
        <a:lstStyle/>
        <a:p>
          <a:endParaRPr lang="zh-CN" altLang="en-US"/>
        </a:p>
      </dgm:t>
    </dgm:pt>
    <dgm:pt modelId="{277D5E42-E7D5-4C33-BF28-200F4B54074C}" type="sibTrans" cxnId="{054F6544-0CC1-4A35-8841-460EF4612749}">
      <dgm:prSet/>
      <dgm:spPr/>
      <dgm:t>
        <a:bodyPr/>
        <a:lstStyle/>
        <a:p>
          <a:endParaRPr lang="zh-CN" altLang="en-US"/>
        </a:p>
      </dgm:t>
    </dgm:pt>
    <dgm:pt modelId="{7DB3BDBF-22C6-4A7D-AFDC-70FFF2B64A18}">
      <dgm:prSet/>
      <dgm:spPr/>
      <dgm:t>
        <a:bodyPr/>
        <a:lstStyle/>
        <a:p>
          <a:pPr rtl="0"/>
          <a:r>
            <a:rPr lang="zh-CN" altLang="en-US" b="0" i="0" dirty="0" smtClean="0">
              <a:latin typeface="+mn-lt"/>
              <a:ea typeface="+mn-ea"/>
              <a:cs typeface="+mn-ea"/>
              <a:sym typeface="+mn-lt"/>
            </a:rPr>
            <a:t>伸缩性强：每个服务都可按硬件资源的需求进行独立扩容</a:t>
          </a:r>
          <a:endParaRPr lang="zh-CN" dirty="0">
            <a:latin typeface="+mn-lt"/>
            <a:ea typeface="+mn-ea"/>
            <a:cs typeface="+mn-ea"/>
            <a:sym typeface="+mn-lt"/>
          </a:endParaRPr>
        </a:p>
      </dgm:t>
    </dgm:pt>
    <dgm:pt modelId="{1B3AC53A-11F5-43EF-A1E1-EC8FDF47F317}" type="parTrans" cxnId="{FDDDA00A-AD44-4E73-A462-20D97C56E330}">
      <dgm:prSet/>
      <dgm:spPr/>
      <dgm:t>
        <a:bodyPr/>
        <a:lstStyle/>
        <a:p>
          <a:endParaRPr lang="zh-CN" altLang="en-US"/>
        </a:p>
      </dgm:t>
    </dgm:pt>
    <dgm:pt modelId="{0A857E47-AEE8-45DE-B2B3-53D6721F6F7A}" type="sibTrans" cxnId="{FDDDA00A-AD44-4E73-A462-20D97C56E330}">
      <dgm:prSet/>
      <dgm:spPr/>
      <dgm:t>
        <a:bodyPr/>
        <a:lstStyle/>
        <a:p>
          <a:endParaRPr lang="zh-CN" altLang="en-US"/>
        </a:p>
      </dgm:t>
    </dgm:pt>
    <dgm:pt modelId="{58C3A164-6856-4543-89D7-870B110443EA}" type="pres">
      <dgm:prSet presAssocID="{607C3167-E44E-4C6A-8A22-70042AC326E8}" presName="linear" presStyleCnt="0">
        <dgm:presLayoutVars>
          <dgm:animLvl val="lvl"/>
          <dgm:resizeHandles val="exact"/>
        </dgm:presLayoutVars>
      </dgm:prSet>
      <dgm:spPr/>
      <dgm:t>
        <a:bodyPr/>
        <a:lstStyle/>
        <a:p>
          <a:endParaRPr lang="zh-CN" altLang="en-US"/>
        </a:p>
      </dgm:t>
    </dgm:pt>
    <dgm:pt modelId="{A7795C8A-25C0-4FCE-B782-3B4E153A0F36}" type="pres">
      <dgm:prSet presAssocID="{806599FF-8B5B-4EBF-9451-33829D0D2C7A}" presName="parentText" presStyleLbl="node1" presStyleIdx="0" presStyleCnt="4">
        <dgm:presLayoutVars>
          <dgm:chMax val="0"/>
          <dgm:bulletEnabled val="1"/>
        </dgm:presLayoutVars>
      </dgm:prSet>
      <dgm:spPr/>
      <dgm:t>
        <a:bodyPr/>
        <a:lstStyle/>
        <a:p>
          <a:endParaRPr lang="zh-CN" altLang="en-US"/>
        </a:p>
      </dgm:t>
    </dgm:pt>
    <dgm:pt modelId="{65358270-EC42-45FE-BB8B-C36F2045DCC1}" type="pres">
      <dgm:prSet presAssocID="{806599FF-8B5B-4EBF-9451-33829D0D2C7A}" presName="childText" presStyleLbl="revTx" presStyleIdx="0" presStyleCnt="4">
        <dgm:presLayoutVars>
          <dgm:bulletEnabled val="1"/>
        </dgm:presLayoutVars>
      </dgm:prSet>
      <dgm:spPr/>
      <dgm:t>
        <a:bodyPr/>
        <a:lstStyle/>
        <a:p>
          <a:endParaRPr lang="zh-CN" altLang="en-US"/>
        </a:p>
      </dgm:t>
    </dgm:pt>
    <dgm:pt modelId="{E2C9A49A-FFB8-45FC-B01A-44A78D71A92B}" type="pres">
      <dgm:prSet presAssocID="{914F2D3F-E1D9-45BA-98FD-A6B0CF3375E2}" presName="parentText" presStyleLbl="node1" presStyleIdx="1" presStyleCnt="4">
        <dgm:presLayoutVars>
          <dgm:chMax val="0"/>
          <dgm:bulletEnabled val="1"/>
        </dgm:presLayoutVars>
      </dgm:prSet>
      <dgm:spPr/>
      <dgm:t>
        <a:bodyPr/>
        <a:lstStyle/>
        <a:p>
          <a:endParaRPr lang="zh-CN" altLang="en-US"/>
        </a:p>
      </dgm:t>
    </dgm:pt>
    <dgm:pt modelId="{A7FAA6DA-0464-4D54-9C45-25B728338275}" type="pres">
      <dgm:prSet presAssocID="{914F2D3F-E1D9-45BA-98FD-A6B0CF3375E2}" presName="childText" presStyleLbl="revTx" presStyleIdx="1" presStyleCnt="4">
        <dgm:presLayoutVars>
          <dgm:bulletEnabled val="1"/>
        </dgm:presLayoutVars>
      </dgm:prSet>
      <dgm:spPr/>
      <dgm:t>
        <a:bodyPr/>
        <a:lstStyle/>
        <a:p>
          <a:endParaRPr lang="zh-CN" altLang="en-US"/>
        </a:p>
      </dgm:t>
    </dgm:pt>
    <dgm:pt modelId="{C226B28E-6DF1-43A9-9A56-0781F88D52BC}" type="pres">
      <dgm:prSet presAssocID="{8E7054B0-82E0-4AC2-BB45-237ED2686F4A}" presName="parentText" presStyleLbl="node1" presStyleIdx="2" presStyleCnt="4">
        <dgm:presLayoutVars>
          <dgm:chMax val="0"/>
          <dgm:bulletEnabled val="1"/>
        </dgm:presLayoutVars>
      </dgm:prSet>
      <dgm:spPr/>
      <dgm:t>
        <a:bodyPr/>
        <a:lstStyle/>
        <a:p>
          <a:endParaRPr lang="zh-CN" altLang="en-US"/>
        </a:p>
      </dgm:t>
    </dgm:pt>
    <dgm:pt modelId="{EE8C9DB8-62B9-4113-9B62-87169EA72DDA}" type="pres">
      <dgm:prSet presAssocID="{8E7054B0-82E0-4AC2-BB45-237ED2686F4A}" presName="childText" presStyleLbl="revTx" presStyleIdx="2" presStyleCnt="4">
        <dgm:presLayoutVars>
          <dgm:bulletEnabled val="1"/>
        </dgm:presLayoutVars>
      </dgm:prSet>
      <dgm:spPr/>
      <dgm:t>
        <a:bodyPr/>
        <a:lstStyle/>
        <a:p>
          <a:endParaRPr lang="zh-CN" altLang="en-US"/>
        </a:p>
      </dgm:t>
    </dgm:pt>
    <dgm:pt modelId="{CA48945B-9890-4782-B9E0-651162DFF9BE}" type="pres">
      <dgm:prSet presAssocID="{60A8E757-9A85-425D-A8E2-C648F10E9D71}" presName="parentText" presStyleLbl="node1" presStyleIdx="3" presStyleCnt="4">
        <dgm:presLayoutVars>
          <dgm:chMax val="0"/>
          <dgm:bulletEnabled val="1"/>
        </dgm:presLayoutVars>
      </dgm:prSet>
      <dgm:spPr/>
      <dgm:t>
        <a:bodyPr/>
        <a:lstStyle/>
        <a:p>
          <a:endParaRPr lang="zh-CN" altLang="en-US"/>
        </a:p>
      </dgm:t>
    </dgm:pt>
    <dgm:pt modelId="{37434989-C0BC-446B-9B82-A9D2C62D18C8}" type="pres">
      <dgm:prSet presAssocID="{60A8E757-9A85-425D-A8E2-C648F10E9D71}" presName="childText" presStyleLbl="revTx" presStyleIdx="3" presStyleCnt="4">
        <dgm:presLayoutVars>
          <dgm:bulletEnabled val="1"/>
        </dgm:presLayoutVars>
      </dgm:prSet>
      <dgm:spPr/>
      <dgm:t>
        <a:bodyPr/>
        <a:lstStyle/>
        <a:p>
          <a:endParaRPr lang="zh-CN" altLang="en-US"/>
        </a:p>
      </dgm:t>
    </dgm:pt>
  </dgm:ptLst>
  <dgm:cxnLst>
    <dgm:cxn modelId="{054F6544-0CC1-4A35-8841-460EF4612749}" srcId="{914F2D3F-E1D9-45BA-98FD-A6B0CF3375E2}" destId="{6B5FDF11-54CE-4DC1-ACDF-D7FDB697F9B3}" srcOrd="1" destOrd="0" parTransId="{E3EF9A5E-709F-4143-B013-5B4C6843CC3D}" sibTransId="{277D5E42-E7D5-4C33-BF28-200F4B54074C}"/>
    <dgm:cxn modelId="{888FA7BC-E8EB-4A76-B139-FD4F4C403EA6}" type="presOf" srcId="{9DF8877D-C336-4E62-95D1-5FFA670D2927}" destId="{37434989-C0BC-446B-9B82-A9D2C62D18C8}" srcOrd="0" destOrd="0" presId="urn:microsoft.com/office/officeart/2005/8/layout/vList2"/>
    <dgm:cxn modelId="{5F4F6A70-387D-4A8A-BCCA-F8E256FD052F}" type="presOf" srcId="{914F2D3F-E1D9-45BA-98FD-A6B0CF3375E2}" destId="{E2C9A49A-FFB8-45FC-B01A-44A78D71A92B}" srcOrd="0" destOrd="0" presId="urn:microsoft.com/office/officeart/2005/8/layout/vList2"/>
    <dgm:cxn modelId="{3AC6A830-F30D-4C4C-A0D2-ABFE7AEFE63D}" type="presOf" srcId="{60A8E757-9A85-425D-A8E2-C648F10E9D71}" destId="{CA48945B-9890-4782-B9E0-651162DFF9BE}" srcOrd="0" destOrd="0" presId="urn:microsoft.com/office/officeart/2005/8/layout/vList2"/>
    <dgm:cxn modelId="{C6D5AE23-752C-4E75-AB3D-DA5914573DF2}" type="presOf" srcId="{6B5FDF11-54CE-4DC1-ACDF-D7FDB697F9B3}" destId="{A7FAA6DA-0464-4D54-9C45-25B728338275}" srcOrd="0" destOrd="1" presId="urn:microsoft.com/office/officeart/2005/8/layout/vList2"/>
    <dgm:cxn modelId="{5415EE03-7143-4F6C-B76E-966279DE4999}" type="presOf" srcId="{E1367968-99D5-42FD-A795-552B7336789C}" destId="{A7FAA6DA-0464-4D54-9C45-25B728338275}" srcOrd="0" destOrd="0" presId="urn:microsoft.com/office/officeart/2005/8/layout/vList2"/>
    <dgm:cxn modelId="{0A35A493-A34E-4543-9A4D-8B136D49044E}" srcId="{806599FF-8B5B-4EBF-9451-33829D0D2C7A}" destId="{CA730C3C-CDE2-4F09-9E54-78478C627AC9}" srcOrd="0" destOrd="0" parTransId="{D6E7CCE5-598C-476D-A108-9D962CCF4BAE}" sibTransId="{ED36229D-DCC6-47E5-9D8F-ACB44D89EB35}"/>
    <dgm:cxn modelId="{EEAED0B5-B5D1-4FF2-93C5-5473CE75F43E}" type="presOf" srcId="{8E7054B0-82E0-4AC2-BB45-237ED2686F4A}" destId="{C226B28E-6DF1-43A9-9A56-0781F88D52BC}" srcOrd="0" destOrd="0" presId="urn:microsoft.com/office/officeart/2005/8/layout/vList2"/>
    <dgm:cxn modelId="{EC63B495-448E-4969-97A2-078E963CBE43}" type="presOf" srcId="{806599FF-8B5B-4EBF-9451-33829D0D2C7A}" destId="{A7795C8A-25C0-4FCE-B782-3B4E153A0F36}" srcOrd="0" destOrd="0" presId="urn:microsoft.com/office/officeart/2005/8/layout/vList2"/>
    <dgm:cxn modelId="{0AE19AAD-A51E-4438-B5B1-A0A9C480185F}" type="presOf" srcId="{E34FEF33-F30A-400F-902C-36E0DA1E9C8F}" destId="{EE8C9DB8-62B9-4113-9B62-87169EA72DDA}" srcOrd="0" destOrd="0" presId="urn:microsoft.com/office/officeart/2005/8/layout/vList2"/>
    <dgm:cxn modelId="{C8090C8E-B440-45A0-9AEC-848C88606783}" type="presOf" srcId="{CA730C3C-CDE2-4F09-9E54-78478C627AC9}" destId="{65358270-EC42-45FE-BB8B-C36F2045DCC1}" srcOrd="0" destOrd="0" presId="urn:microsoft.com/office/officeart/2005/8/layout/vList2"/>
    <dgm:cxn modelId="{40BC23EC-8360-4A8A-A521-1148CA441650}" srcId="{60A8E757-9A85-425D-A8E2-C648F10E9D71}" destId="{9DF8877D-C336-4E62-95D1-5FFA670D2927}" srcOrd="0" destOrd="0" parTransId="{8B24F589-1B25-418C-A0C5-532E0B82D69D}" sibTransId="{616F0F01-8822-470E-8890-2FF34E7C40E8}"/>
    <dgm:cxn modelId="{57C61962-1996-4ACF-A226-F64FC02CE1B6}" srcId="{914F2D3F-E1D9-45BA-98FD-A6B0CF3375E2}" destId="{E1367968-99D5-42FD-A795-552B7336789C}" srcOrd="0" destOrd="0" parTransId="{01D2A017-0EA8-4549-93C7-793958D50D6A}" sibTransId="{378C2ABB-E4AD-4F85-8F11-7DC93D33250F}"/>
    <dgm:cxn modelId="{24F887F6-18D2-48B2-9226-38BE815B9AD3}" srcId="{60A8E757-9A85-425D-A8E2-C648F10E9D71}" destId="{C509C2DC-9E96-4648-88C8-1B82ACC4CCE6}" srcOrd="1" destOrd="0" parTransId="{3EC24042-0D88-4E4D-9AEC-BDAC0D23131E}" sibTransId="{9884E745-7A5F-4D6F-BFBE-67491624F5AF}"/>
    <dgm:cxn modelId="{D6A5CE67-7A21-4F5B-927B-C50B843DFF9C}" srcId="{607C3167-E44E-4C6A-8A22-70042AC326E8}" destId="{60A8E757-9A85-425D-A8E2-C648F10E9D71}" srcOrd="3" destOrd="0" parTransId="{713F45A9-92F8-444F-9009-D507B45D286E}" sibTransId="{23F81D06-FD47-4C92-B20C-AB52FD5D94E3}"/>
    <dgm:cxn modelId="{7B2ECD37-2F99-4ADF-BE9B-0260653C3017}" type="presOf" srcId="{7DB3BDBF-22C6-4A7D-AFDC-70FFF2B64A18}" destId="{37434989-C0BC-446B-9B82-A9D2C62D18C8}" srcOrd="0" destOrd="2" presId="urn:microsoft.com/office/officeart/2005/8/layout/vList2"/>
    <dgm:cxn modelId="{4935B730-7FFF-4DA9-B06A-68C6EF088AD2}" type="presOf" srcId="{607C3167-E44E-4C6A-8A22-70042AC326E8}" destId="{58C3A164-6856-4543-89D7-870B110443EA}" srcOrd="0" destOrd="0" presId="urn:microsoft.com/office/officeart/2005/8/layout/vList2"/>
    <dgm:cxn modelId="{D387E692-932D-4FCB-8B5E-EC451CDAEE10}" srcId="{607C3167-E44E-4C6A-8A22-70042AC326E8}" destId="{806599FF-8B5B-4EBF-9451-33829D0D2C7A}" srcOrd="0" destOrd="0" parTransId="{8CC62D07-34B6-4685-842E-57EDCA041DBC}" sibTransId="{1F9CF9CD-75DC-4599-A856-0A8F251702BE}"/>
    <dgm:cxn modelId="{85733A78-F5BD-4D8C-B2F3-D529059F0958}" srcId="{8E7054B0-82E0-4AC2-BB45-237ED2686F4A}" destId="{E34FEF33-F30A-400F-902C-36E0DA1E9C8F}" srcOrd="0" destOrd="0" parTransId="{35AA497A-3214-488F-BC09-A618E38BE191}" sibTransId="{B9CF6845-0B33-4929-A12A-AAAE6FBF48CC}"/>
    <dgm:cxn modelId="{BF01FE87-AD24-4289-A4A1-229C0842C196}" srcId="{607C3167-E44E-4C6A-8A22-70042AC326E8}" destId="{914F2D3F-E1D9-45BA-98FD-A6B0CF3375E2}" srcOrd="1" destOrd="0" parTransId="{9C15C22C-9619-41D0-817A-0620F6E222EF}" sibTransId="{CEC83A82-8F4A-4259-8CF7-2487C0C7C20D}"/>
    <dgm:cxn modelId="{FDDDA00A-AD44-4E73-A462-20D97C56E330}" srcId="{60A8E757-9A85-425D-A8E2-C648F10E9D71}" destId="{7DB3BDBF-22C6-4A7D-AFDC-70FFF2B64A18}" srcOrd="2" destOrd="0" parTransId="{1B3AC53A-11F5-43EF-A1E1-EC8FDF47F317}" sibTransId="{0A857E47-AEE8-45DE-B2B3-53D6721F6F7A}"/>
    <dgm:cxn modelId="{4E0C97D5-B73A-4C5A-8475-08F00C238DAB}" srcId="{607C3167-E44E-4C6A-8A22-70042AC326E8}" destId="{8E7054B0-82E0-4AC2-BB45-237ED2686F4A}" srcOrd="2" destOrd="0" parTransId="{6F254D14-C9A3-4830-9080-0878BE0AA197}" sibTransId="{6AEB35A4-3C04-42F3-BD20-3AE1A4DCEC26}"/>
    <dgm:cxn modelId="{AAD96061-80D1-40D3-9BB0-B8C8B9E9DC7A}" type="presOf" srcId="{C509C2DC-9E96-4648-88C8-1B82ACC4CCE6}" destId="{37434989-C0BC-446B-9B82-A9D2C62D18C8}" srcOrd="0" destOrd="1" presId="urn:microsoft.com/office/officeart/2005/8/layout/vList2"/>
    <dgm:cxn modelId="{B319C174-BABA-4DE7-ACB1-9C5C80C8C467}" type="presParOf" srcId="{58C3A164-6856-4543-89D7-870B110443EA}" destId="{A7795C8A-25C0-4FCE-B782-3B4E153A0F36}" srcOrd="0" destOrd="0" presId="urn:microsoft.com/office/officeart/2005/8/layout/vList2"/>
    <dgm:cxn modelId="{BF5EF0F5-03E2-455B-A740-00F647EAD6F3}" type="presParOf" srcId="{58C3A164-6856-4543-89D7-870B110443EA}" destId="{65358270-EC42-45FE-BB8B-C36F2045DCC1}" srcOrd="1" destOrd="0" presId="urn:microsoft.com/office/officeart/2005/8/layout/vList2"/>
    <dgm:cxn modelId="{17B6435F-DA21-494F-A247-1DAE46B9FCB6}" type="presParOf" srcId="{58C3A164-6856-4543-89D7-870B110443EA}" destId="{E2C9A49A-FFB8-45FC-B01A-44A78D71A92B}" srcOrd="2" destOrd="0" presId="urn:microsoft.com/office/officeart/2005/8/layout/vList2"/>
    <dgm:cxn modelId="{D10C0DFB-8880-4640-89FE-72561D9D2A73}" type="presParOf" srcId="{58C3A164-6856-4543-89D7-870B110443EA}" destId="{A7FAA6DA-0464-4D54-9C45-25B728338275}" srcOrd="3" destOrd="0" presId="urn:microsoft.com/office/officeart/2005/8/layout/vList2"/>
    <dgm:cxn modelId="{62838521-C79F-40D0-AC17-CA0849D86A49}" type="presParOf" srcId="{58C3A164-6856-4543-89D7-870B110443EA}" destId="{C226B28E-6DF1-43A9-9A56-0781F88D52BC}" srcOrd="4" destOrd="0" presId="urn:microsoft.com/office/officeart/2005/8/layout/vList2"/>
    <dgm:cxn modelId="{11551482-F997-46B9-92D6-7483A821BD8C}" type="presParOf" srcId="{58C3A164-6856-4543-89D7-870B110443EA}" destId="{EE8C9DB8-62B9-4113-9B62-87169EA72DDA}" srcOrd="5" destOrd="0" presId="urn:microsoft.com/office/officeart/2005/8/layout/vList2"/>
    <dgm:cxn modelId="{5D33C7D9-85E2-4EA9-81B4-7676A19F9421}" type="presParOf" srcId="{58C3A164-6856-4543-89D7-870B110443EA}" destId="{CA48945B-9890-4782-B9E0-651162DFF9BE}" srcOrd="6" destOrd="0" presId="urn:microsoft.com/office/officeart/2005/8/layout/vList2"/>
    <dgm:cxn modelId="{BCE3FEA3-F7B8-4645-96C1-6261B73EA5C2}" type="presParOf" srcId="{58C3A164-6856-4543-89D7-870B110443EA}" destId="{37434989-C0BC-446B-9B82-A9D2C62D18C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40116C-5A76-42CD-B765-DCEC3F8DC41E}" type="datetimeFigureOut">
              <a:rPr lang="zh-CN" altLang="en-US" smtClean="0"/>
              <a:t>2020-5-29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2E6C2-F521-40C4-90D5-9440EFB75BEB}" type="slidenum">
              <a:rPr lang="zh-CN" altLang="en-US" smtClean="0"/>
              <a:t>‹#›</a:t>
            </a:fld>
            <a:endParaRPr lang="zh-CN" altLang="en-US"/>
          </a:p>
        </p:txBody>
      </p:sp>
    </p:spTree>
    <p:extLst>
      <p:ext uri="{BB962C8B-B14F-4D97-AF65-F5344CB8AC3E}">
        <p14:creationId xmlns:p14="http://schemas.microsoft.com/office/powerpoint/2010/main" val="2629178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log.csdn.net/u013628152/article/details/82463194"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redhat.com/zh/topics/microservices/what-are-microservic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4068543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455922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相比大而全</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人们更喜欢小而美</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微服务 </a:t>
            </a:r>
            <a:r>
              <a:rPr lang="en-US" altLang="zh-CN" sz="1200" b="0" i="0" kern="1200" dirty="0" err="1" smtClean="0">
                <a:solidFill>
                  <a:schemeClr val="tx1"/>
                </a:solidFill>
                <a:effectLst/>
                <a:latin typeface="+mn-lt"/>
                <a:ea typeface="+mn-ea"/>
                <a:cs typeface="+mn-cs"/>
              </a:rPr>
              <a:t>Microservice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就此应运而生</a:t>
            </a:r>
            <a:r>
              <a:rPr lang="en-US" altLang="zh-CN" sz="1200" b="0" i="0" kern="1200" dirty="0" smtClean="0">
                <a:solidFill>
                  <a:schemeClr val="tx1"/>
                </a:solidFill>
                <a:effectLst/>
                <a:latin typeface="+mn-lt"/>
                <a:ea typeface="+mn-ea"/>
                <a:cs typeface="+mn-cs"/>
              </a:rPr>
              <a:t>.</a:t>
            </a:r>
          </a:p>
          <a:p>
            <a:r>
              <a:rPr lang="zh-CN" altLang="en-US" sz="1200" b="1" i="0" kern="1200" dirty="0" smtClean="0">
                <a:solidFill>
                  <a:schemeClr val="tx1"/>
                </a:solidFill>
                <a:effectLst/>
                <a:latin typeface="+mn-lt"/>
                <a:ea typeface="+mn-ea"/>
                <a:cs typeface="+mn-cs"/>
              </a:rPr>
              <a:t>微服务就是微小紧凑的服务</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提供统一简捷的 </a:t>
            </a:r>
            <a:r>
              <a:rPr lang="en-US" altLang="zh-CN" sz="1200" b="1" i="0" kern="1200" dirty="0" smtClean="0">
                <a:solidFill>
                  <a:schemeClr val="tx1"/>
                </a:solidFill>
                <a:effectLst/>
                <a:latin typeface="+mn-lt"/>
                <a:ea typeface="+mn-ea"/>
                <a:cs typeface="+mn-cs"/>
              </a:rPr>
              <a:t>API </a:t>
            </a:r>
            <a:r>
              <a:rPr lang="zh-CN" altLang="en-US" sz="1200" b="1" i="0" kern="1200" dirty="0" smtClean="0">
                <a:solidFill>
                  <a:schemeClr val="tx1"/>
                </a:solidFill>
                <a:effectLst/>
                <a:latin typeface="+mn-lt"/>
                <a:ea typeface="+mn-ea"/>
                <a:cs typeface="+mn-cs"/>
              </a:rPr>
              <a:t>供外部访问</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实现一组独立的功能</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372E6C2-F521-40C4-90D5-9440EFB75BEB}" type="slidenum">
              <a:rPr lang="zh-CN" altLang="en-US" smtClean="0"/>
              <a:t>3</a:t>
            </a:fld>
            <a:endParaRPr lang="zh-CN" altLang="en-US"/>
          </a:p>
        </p:txBody>
      </p:sp>
    </p:spTree>
    <p:extLst>
      <p:ext uri="{BB962C8B-B14F-4D97-AF65-F5344CB8AC3E}">
        <p14:creationId xmlns:p14="http://schemas.microsoft.com/office/powerpoint/2010/main" val="35698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单体架构的应用一般有以下特点：</a:t>
            </a:r>
          </a:p>
          <a:p>
            <a:r>
              <a:rPr lang="zh-CN" altLang="en-US" dirty="0" smtClean="0"/>
              <a:t>设计、开发、部署为一个单独的单元。</a:t>
            </a:r>
          </a:p>
          <a:p>
            <a:r>
              <a:rPr lang="zh-CN" altLang="en-US" dirty="0" smtClean="0"/>
              <a:t>会变得越来越复杂，最后导致维护、升级、新增功能变得异常困难</a:t>
            </a:r>
          </a:p>
          <a:p>
            <a:r>
              <a:rPr lang="zh-CN" altLang="en-US" dirty="0" smtClean="0"/>
              <a:t>很难以敏捷研发模式进行开发和发布</a:t>
            </a:r>
          </a:p>
          <a:p>
            <a:r>
              <a:rPr lang="zh-CN" altLang="en-US" dirty="0" smtClean="0"/>
              <a:t>部分更新，都需要重新部署整个应用</a:t>
            </a:r>
          </a:p>
          <a:p>
            <a:r>
              <a:rPr lang="zh-CN" altLang="en-US" dirty="0" smtClean="0"/>
              <a:t>水平扩展：必须以应用为单位进行扩展，在资源需求有冲突时扩展变得比较困难（部分服务需要更多的计算资源，部分需要更多内存资源）</a:t>
            </a:r>
          </a:p>
          <a:p>
            <a:r>
              <a:rPr lang="zh-CN" altLang="en-US" dirty="0" smtClean="0"/>
              <a:t>可用性：一个服务的不稳定会导致整个应用出问题</a:t>
            </a:r>
          </a:p>
          <a:p>
            <a:r>
              <a:rPr lang="zh-CN" altLang="en-US" dirty="0" smtClean="0"/>
              <a:t>创新困难：很难引入新的技术和框架，所有的功能都构建在同质的框架之上</a:t>
            </a:r>
          </a:p>
          <a:p>
            <a:r>
              <a:rPr lang="zh-CN" altLang="en-US" dirty="0" smtClean="0"/>
              <a:t>运维困难：变更或升级的影响分析困难，任何一个小修改都可能导致单体应用整体运行出现故障。</a:t>
            </a:r>
            <a:endParaRPr lang="en-US" altLang="zh-CN" dirty="0" smtClean="0"/>
          </a:p>
          <a:p>
            <a:endParaRPr lang="en-US" altLang="zh-CN" dirty="0" smtClean="0"/>
          </a:p>
          <a:p>
            <a:endParaRPr lang="en-US" altLang="zh-CN" dirty="0" smtClean="0"/>
          </a:p>
          <a:p>
            <a:r>
              <a:rPr lang="en-US" altLang="zh-CN" sz="1200" b="1" i="0" kern="1200" dirty="0" smtClean="0">
                <a:solidFill>
                  <a:schemeClr val="tx1"/>
                </a:solidFill>
                <a:effectLst/>
                <a:latin typeface="+mn-lt"/>
                <a:ea typeface="+mn-ea"/>
                <a:cs typeface="+mn-cs"/>
              </a:rPr>
              <a:t>3.2 </a:t>
            </a:r>
            <a:r>
              <a:rPr lang="zh-CN" altLang="en-US" sz="1200" b="1" i="0" kern="1200" dirty="0" smtClean="0">
                <a:solidFill>
                  <a:schemeClr val="tx1"/>
                </a:solidFill>
                <a:effectLst/>
                <a:latin typeface="+mn-lt"/>
                <a:ea typeface="+mn-ea"/>
                <a:cs typeface="+mn-cs"/>
              </a:rPr>
              <a:t>微服务与单体架构区别</a:t>
            </a:r>
          </a:p>
          <a:p>
            <a:r>
              <a:rPr lang="zh-CN" altLang="en-US" sz="1200" b="0" i="0" kern="1200" dirty="0" smtClean="0">
                <a:solidFill>
                  <a:schemeClr val="tx1"/>
                </a:solidFill>
                <a:effectLst/>
                <a:latin typeface="+mn-lt"/>
                <a:ea typeface="+mn-ea"/>
                <a:cs typeface="+mn-cs"/>
              </a:rPr>
              <a:t>单体架构所有的模块全都耦合在一块，代码量大，维护困难，微服务每个模块就相当于一个单独的项目，代码量明显减少，遇到问题也相对来说比较好解决。</a:t>
            </a:r>
          </a:p>
          <a:p>
            <a:r>
              <a:rPr lang="zh-CN" altLang="en-US" sz="1200" b="0" i="0" kern="1200" dirty="0" smtClean="0">
                <a:solidFill>
                  <a:schemeClr val="tx1"/>
                </a:solidFill>
                <a:effectLst/>
                <a:latin typeface="+mn-lt"/>
                <a:ea typeface="+mn-ea"/>
                <a:cs typeface="+mn-cs"/>
              </a:rPr>
              <a:t>单体架构所有的模块都共用一个数据库，存储方式比较单一，微服务每个模块都可以使用不同的存储方式（比如有的用</a:t>
            </a:r>
            <a:r>
              <a:rPr lang="en-US" altLang="zh-CN" sz="1200" b="0" i="0" kern="1200" dirty="0" err="1" smtClean="0">
                <a:solidFill>
                  <a:schemeClr val="tx1"/>
                </a:solidFill>
                <a:effectLst/>
                <a:latin typeface="+mn-lt"/>
                <a:ea typeface="+mn-ea"/>
                <a:cs typeface="+mn-cs"/>
              </a:rPr>
              <a:t>redis</a:t>
            </a:r>
            <a:r>
              <a:rPr lang="zh-CN" altLang="en-US" sz="1200" b="0" i="0" kern="1200" dirty="0" smtClean="0">
                <a:solidFill>
                  <a:schemeClr val="tx1"/>
                </a:solidFill>
                <a:effectLst/>
                <a:latin typeface="+mn-lt"/>
                <a:ea typeface="+mn-ea"/>
                <a:cs typeface="+mn-cs"/>
              </a:rPr>
              <a:t>，有的用</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等），数据库也是单个模块对应自己的数据库。</a:t>
            </a:r>
          </a:p>
          <a:p>
            <a:r>
              <a:rPr lang="zh-CN" altLang="en-US" sz="1200" b="0" i="0" kern="1200" dirty="0" smtClean="0">
                <a:solidFill>
                  <a:schemeClr val="tx1"/>
                </a:solidFill>
                <a:effectLst/>
                <a:latin typeface="+mn-lt"/>
                <a:ea typeface="+mn-ea"/>
                <a:cs typeface="+mn-cs"/>
              </a:rPr>
              <a:t>单体架构所有的模块开发所使用的技术一样，微服务每个模块都可以使用不同的开发技术，开发模式更灵活。</a:t>
            </a:r>
          </a:p>
          <a:p>
            <a:endParaRPr lang="en-US" altLang="zh-CN" dirty="0" smtClean="0"/>
          </a:p>
          <a:p>
            <a:r>
              <a:rPr lang="en-US" altLang="zh-CN" sz="1200" b="1" i="0" kern="1200" dirty="0" smtClean="0">
                <a:solidFill>
                  <a:schemeClr val="tx1"/>
                </a:solidFill>
                <a:effectLst/>
                <a:latin typeface="+mn-lt"/>
                <a:ea typeface="+mn-ea"/>
                <a:cs typeface="+mn-cs"/>
              </a:rPr>
              <a:t>3.3 </a:t>
            </a:r>
            <a:r>
              <a:rPr lang="zh-CN" altLang="en-US" sz="1200" b="1" i="0" kern="1200" dirty="0" smtClean="0">
                <a:solidFill>
                  <a:schemeClr val="tx1"/>
                </a:solidFill>
                <a:effectLst/>
                <a:latin typeface="+mn-lt"/>
                <a:ea typeface="+mn-ea"/>
                <a:cs typeface="+mn-cs"/>
              </a:rPr>
              <a:t>微服务与</a:t>
            </a:r>
            <a:r>
              <a:rPr lang="en-US" altLang="zh-CN" sz="1200" b="1" i="0" kern="1200" dirty="0" smtClean="0">
                <a:solidFill>
                  <a:schemeClr val="tx1"/>
                </a:solidFill>
                <a:effectLst/>
                <a:latin typeface="+mn-lt"/>
                <a:ea typeface="+mn-ea"/>
                <a:cs typeface="+mn-cs"/>
              </a:rPr>
              <a:t>SOA</a:t>
            </a:r>
            <a:r>
              <a:rPr lang="zh-CN" altLang="en-US" sz="1200" b="1" i="0" kern="1200" dirty="0" smtClean="0">
                <a:solidFill>
                  <a:schemeClr val="tx1"/>
                </a:solidFill>
                <a:effectLst/>
                <a:latin typeface="+mn-lt"/>
                <a:ea typeface="+mn-ea"/>
                <a:cs typeface="+mn-cs"/>
              </a:rPr>
              <a:t>区别</a:t>
            </a:r>
          </a:p>
          <a:p>
            <a:r>
              <a:rPr lang="zh-CN" altLang="en-US" sz="1200" b="0" i="0" kern="1200" dirty="0" smtClean="0">
                <a:solidFill>
                  <a:schemeClr val="tx1"/>
                </a:solidFill>
                <a:effectLst/>
                <a:latin typeface="+mn-lt"/>
                <a:ea typeface="+mn-ea"/>
                <a:cs typeface="+mn-cs"/>
              </a:rPr>
              <a:t>微服务，从本质意义上看，还是 </a:t>
            </a:r>
            <a:r>
              <a:rPr lang="en-US" altLang="zh-CN" sz="1200" b="0" i="0" kern="1200" dirty="0" smtClean="0">
                <a:solidFill>
                  <a:schemeClr val="tx1"/>
                </a:solidFill>
                <a:effectLst/>
                <a:latin typeface="+mn-lt"/>
                <a:ea typeface="+mn-ea"/>
                <a:cs typeface="+mn-cs"/>
              </a:rPr>
              <a:t>SOA </a:t>
            </a:r>
            <a:r>
              <a:rPr lang="zh-CN" altLang="en-US" sz="1200" b="0" i="0" kern="1200" dirty="0" smtClean="0">
                <a:solidFill>
                  <a:schemeClr val="tx1"/>
                </a:solidFill>
                <a:effectLst/>
                <a:latin typeface="+mn-lt"/>
                <a:ea typeface="+mn-ea"/>
                <a:cs typeface="+mn-cs"/>
              </a:rPr>
              <a:t>架构。但内涵有所不同，微服务并不绑定某种特殊的技术，在一个微服务的系统中，可以有 </a:t>
            </a:r>
            <a:r>
              <a:rPr lang="en-US" altLang="zh-CN" sz="1200" b="0" i="0" kern="1200" dirty="0" smtClean="0">
                <a:solidFill>
                  <a:schemeClr val="tx1"/>
                </a:solidFill>
                <a:effectLst/>
                <a:latin typeface="+mn-lt"/>
                <a:ea typeface="+mn-ea"/>
                <a:cs typeface="+mn-cs"/>
              </a:rPr>
              <a:t>Java </a:t>
            </a:r>
            <a:r>
              <a:rPr lang="zh-CN" altLang="en-US" sz="1200" b="0" i="0" kern="1200" dirty="0" smtClean="0">
                <a:solidFill>
                  <a:schemeClr val="tx1"/>
                </a:solidFill>
                <a:effectLst/>
                <a:latin typeface="+mn-lt"/>
                <a:ea typeface="+mn-ea"/>
                <a:cs typeface="+mn-cs"/>
              </a:rPr>
              <a:t>编写的服务，也可以有 </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编写的服务，他们是靠</a:t>
            </a:r>
            <a:r>
              <a:rPr lang="en-US" altLang="zh-CN" sz="1200" b="0" i="0" kern="1200" dirty="0" smtClean="0">
                <a:solidFill>
                  <a:schemeClr val="tx1"/>
                </a:solidFill>
                <a:effectLst/>
                <a:latin typeface="+mn-lt"/>
                <a:ea typeface="+mn-ea"/>
                <a:cs typeface="+mn-cs"/>
              </a:rPr>
              <a:t>Restful</a:t>
            </a:r>
            <a:r>
              <a:rPr lang="zh-CN" altLang="en-US" sz="1200" b="0" i="0" kern="1200" dirty="0" smtClean="0">
                <a:solidFill>
                  <a:schemeClr val="tx1"/>
                </a:solidFill>
                <a:effectLst/>
                <a:latin typeface="+mn-lt"/>
                <a:ea typeface="+mn-ea"/>
                <a:cs typeface="+mn-cs"/>
              </a:rPr>
              <a:t>架构风格统一成一个系统的。所以微服务本身与具体技术实现无关，扩展性强。</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lvl="0" rtl="0"/>
            <a:r>
              <a:rPr lang="en-US" altLang="zh-CN" dirty="0" smtClean="0">
                <a:latin typeface="+mn-lt"/>
                <a:ea typeface="+mn-ea"/>
                <a:cs typeface="+mn-ea"/>
                <a:sym typeface="+mn-lt"/>
              </a:rPr>
              <a:t>SOA</a:t>
            </a:r>
            <a:endParaRPr lang="zh-CN" altLang="zh-CN" dirty="0" smtClean="0">
              <a:latin typeface="+mn-lt"/>
              <a:ea typeface="+mn-ea"/>
              <a:cs typeface="+mn-ea"/>
              <a:sym typeface="+mn-lt"/>
            </a:endParaRPr>
          </a:p>
          <a:p>
            <a:pPr lvl="1" rtl="0"/>
            <a:r>
              <a:rPr lang="zh-CN" altLang="en-US" dirty="0" smtClean="0"/>
              <a:t>面向服务是一种规范行为的范式</a:t>
            </a:r>
            <a:r>
              <a:rPr lang="en-US" altLang="zh-CN" dirty="0" smtClean="0"/>
              <a:t>.</a:t>
            </a:r>
            <a:br>
              <a:rPr lang="en-US" altLang="zh-CN" dirty="0" smtClean="0"/>
            </a:br>
            <a:r>
              <a:rPr lang="zh-CN" altLang="en-US" dirty="0" smtClean="0"/>
              <a:t>面向服务的架构是一种应用于面向服务而形成的架构类型</a:t>
            </a:r>
            <a:br>
              <a:rPr lang="zh-CN" altLang="en-US" dirty="0" smtClean="0"/>
            </a:br>
            <a:r>
              <a:rPr lang="zh-CN" altLang="en-US" dirty="0" smtClean="0"/>
              <a:t>我们一直以来运用面向服务来帮助组织始终如一的交付可持续的业务价值</a:t>
            </a:r>
            <a:r>
              <a:rPr lang="en-US" altLang="zh-CN" dirty="0" smtClean="0"/>
              <a:t>, </a:t>
            </a:r>
            <a:r>
              <a:rPr lang="zh-CN" altLang="en-US" dirty="0" smtClean="0"/>
              <a:t>以提高灵活性和成本效益</a:t>
            </a:r>
            <a:r>
              <a:rPr lang="en-US" altLang="zh-CN" dirty="0" smtClean="0"/>
              <a:t>, </a:t>
            </a:r>
            <a:r>
              <a:rPr lang="zh-CN" altLang="en-US" dirty="0" smtClean="0"/>
              <a:t>与变化的业务需求保持一致</a:t>
            </a:r>
            <a:endParaRPr lang="zh-CN" altLang="zh-CN" dirty="0" smtClean="0">
              <a:latin typeface="+mn-lt"/>
              <a:ea typeface="+mn-ea"/>
              <a:cs typeface="+mn-ea"/>
              <a:sym typeface="+mn-lt"/>
            </a:endParaRPr>
          </a:p>
          <a:p>
            <a:endParaRPr lang="zh-CN" altLang="en-US" sz="1200" b="0" i="0" kern="1200" dirty="0" smtClean="0">
              <a:solidFill>
                <a:schemeClr val="tx1"/>
              </a:solidFill>
              <a:effectLst/>
              <a:latin typeface="+mn-lt"/>
              <a:ea typeface="+mn-ea"/>
              <a:cs typeface="+mn-cs"/>
            </a:endParaRPr>
          </a:p>
          <a:p>
            <a:endParaRPr lang="en-US" altLang="zh-CN" dirty="0" smtClean="0"/>
          </a:p>
          <a:p>
            <a:endParaRPr lang="en-US" altLang="zh-CN" dirty="0" smtClean="0"/>
          </a:p>
          <a:p>
            <a:r>
              <a:rPr lang="en-US" altLang="zh-CN" dirty="0" smtClean="0">
                <a:hlinkClick r:id="rId3"/>
              </a:rPr>
              <a:t>https://blog.csdn.net/u013628152/article/details/82463194</a:t>
            </a:r>
            <a:endParaRPr lang="zh-CN" altLang="en-US" dirty="0"/>
          </a:p>
        </p:txBody>
      </p:sp>
      <p:sp>
        <p:nvSpPr>
          <p:cNvPr id="4" name="灯片编号占位符 3"/>
          <p:cNvSpPr>
            <a:spLocks noGrp="1"/>
          </p:cNvSpPr>
          <p:nvPr>
            <p:ph type="sldNum" sz="quarter" idx="10"/>
          </p:nvPr>
        </p:nvSpPr>
        <p:spPr/>
        <p:txBody>
          <a:bodyPr/>
          <a:lstStyle/>
          <a:p>
            <a:fld id="{D372E6C2-F521-40C4-90D5-9440EFB75BEB}" type="slidenum">
              <a:rPr lang="zh-CN" altLang="en-US" smtClean="0"/>
              <a:t>4</a:t>
            </a:fld>
            <a:endParaRPr lang="zh-CN" altLang="en-US"/>
          </a:p>
        </p:txBody>
      </p:sp>
    </p:spTree>
    <p:extLst>
      <p:ext uri="{BB962C8B-B14F-4D97-AF65-F5344CB8AC3E}">
        <p14:creationId xmlns:p14="http://schemas.microsoft.com/office/powerpoint/2010/main" val="16526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72E6C2-F521-40C4-90D5-9440EFB75BEB}" type="slidenum">
              <a:rPr lang="zh-CN" altLang="en-US" smtClean="0"/>
              <a:t>6</a:t>
            </a:fld>
            <a:endParaRPr lang="zh-CN" altLang="en-US"/>
          </a:p>
        </p:txBody>
      </p:sp>
    </p:spTree>
    <p:extLst>
      <p:ext uri="{BB962C8B-B14F-4D97-AF65-F5344CB8AC3E}">
        <p14:creationId xmlns:p14="http://schemas.microsoft.com/office/powerpoint/2010/main" val="4215209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09490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https://www.redhat.com/zh/topics/microservices/what-are-microservices</a:t>
            </a:r>
            <a:endParaRPr lang="zh-CN" altLang="en-US" dirty="0"/>
          </a:p>
        </p:txBody>
      </p:sp>
      <p:sp>
        <p:nvSpPr>
          <p:cNvPr id="4" name="灯片编号占位符 3"/>
          <p:cNvSpPr>
            <a:spLocks noGrp="1"/>
          </p:cNvSpPr>
          <p:nvPr>
            <p:ph type="sldNum" sz="quarter" idx="10"/>
          </p:nvPr>
        </p:nvSpPr>
        <p:spPr/>
        <p:txBody>
          <a:bodyPr/>
          <a:lstStyle/>
          <a:p>
            <a:fld id="{D372E6C2-F521-40C4-90D5-9440EFB75BEB}" type="slidenum">
              <a:rPr lang="zh-CN" altLang="en-US" smtClean="0"/>
              <a:t>11</a:t>
            </a:fld>
            <a:endParaRPr lang="zh-CN" altLang="en-US"/>
          </a:p>
        </p:txBody>
      </p:sp>
    </p:spTree>
    <p:extLst>
      <p:ext uri="{BB962C8B-B14F-4D97-AF65-F5344CB8AC3E}">
        <p14:creationId xmlns:p14="http://schemas.microsoft.com/office/powerpoint/2010/main" val="1000211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extLst>
      <p:ext uri="{BB962C8B-B14F-4D97-AF65-F5344CB8AC3E}">
        <p14:creationId xmlns:p14="http://schemas.microsoft.com/office/powerpoint/2010/main" val="153097236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extLst>
      <p:ext uri="{BB962C8B-B14F-4D97-AF65-F5344CB8AC3E}">
        <p14:creationId xmlns:p14="http://schemas.microsoft.com/office/powerpoint/2010/main" val="100267051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94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6"/>
            <a:ext cx="8026400" cy="43894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extLst>
      <p:ext uri="{BB962C8B-B14F-4D97-AF65-F5344CB8AC3E}">
        <p14:creationId xmlns:p14="http://schemas.microsoft.com/office/powerpoint/2010/main" val="266030356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474036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extLst>
      <p:ext uri="{BB962C8B-B14F-4D97-AF65-F5344CB8AC3E}">
        <p14:creationId xmlns:p14="http://schemas.microsoft.com/office/powerpoint/2010/main" val="266788520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2"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8"/>
          </a:xfrm>
        </p:spPr>
        <p:txBody>
          <a:bodyPr anchor="b"/>
          <a:lstStyle>
            <a:lvl1pPr marL="0" indent="0">
              <a:buNone/>
              <a:defRPr sz="2666">
                <a:solidFill>
                  <a:schemeClr val="tx1">
                    <a:tint val="75000"/>
                  </a:schemeClr>
                </a:solidFill>
              </a:defRPr>
            </a:lvl1pPr>
            <a:lvl2pPr marL="609402" indent="0">
              <a:buNone/>
              <a:defRPr sz="2399">
                <a:solidFill>
                  <a:schemeClr val="tx1">
                    <a:tint val="75000"/>
                  </a:schemeClr>
                </a:solidFill>
              </a:defRPr>
            </a:lvl2pPr>
            <a:lvl3pPr marL="1218804" indent="0">
              <a:buNone/>
              <a:defRPr sz="2133">
                <a:solidFill>
                  <a:schemeClr val="tx1">
                    <a:tint val="75000"/>
                  </a:schemeClr>
                </a:solidFill>
              </a:defRPr>
            </a:lvl3pPr>
            <a:lvl4pPr marL="1828206" indent="0">
              <a:buNone/>
              <a:defRPr sz="1866">
                <a:solidFill>
                  <a:schemeClr val="tx1">
                    <a:tint val="75000"/>
                  </a:schemeClr>
                </a:solidFill>
              </a:defRPr>
            </a:lvl4pPr>
            <a:lvl5pPr marL="2437608" indent="0">
              <a:buNone/>
              <a:defRPr sz="1866">
                <a:solidFill>
                  <a:schemeClr val="tx1">
                    <a:tint val="75000"/>
                  </a:schemeClr>
                </a:solidFill>
              </a:defRPr>
            </a:lvl5pPr>
            <a:lvl6pPr marL="3047009" indent="0">
              <a:buNone/>
              <a:defRPr sz="1866">
                <a:solidFill>
                  <a:schemeClr val="tx1">
                    <a:tint val="75000"/>
                  </a:schemeClr>
                </a:solidFill>
              </a:defRPr>
            </a:lvl6pPr>
            <a:lvl7pPr marL="3656411" indent="0">
              <a:buNone/>
              <a:defRPr sz="1866">
                <a:solidFill>
                  <a:schemeClr val="tx1">
                    <a:tint val="75000"/>
                  </a:schemeClr>
                </a:solidFill>
              </a:defRPr>
            </a:lvl7pPr>
            <a:lvl8pPr marL="4265813" indent="0">
              <a:buNone/>
              <a:defRPr sz="1866">
                <a:solidFill>
                  <a:schemeClr val="tx1">
                    <a:tint val="75000"/>
                  </a:schemeClr>
                </a:solidFill>
              </a:defRPr>
            </a:lvl8pPr>
            <a:lvl9pPr marL="4875215" indent="0">
              <a:buNone/>
              <a:defRPr sz="1866">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t>2020-5-29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t>‹#›</a:t>
            </a:fld>
            <a:endParaRPr lang="zh-CN" altLang="en-US"/>
          </a:p>
        </p:txBody>
      </p:sp>
    </p:spTree>
    <p:extLst>
      <p:ext uri="{BB962C8B-B14F-4D97-AF65-F5344CB8AC3E}">
        <p14:creationId xmlns:p14="http://schemas.microsoft.com/office/powerpoint/2010/main" val="189574340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F886BA-5FC7-4C45-9AF2-D10BC1540A8E}" type="datetimeFigureOut">
              <a:rPr lang="zh-CN" altLang="en-US" smtClean="0"/>
              <a:t>2020-5-29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t>‹#›</a:t>
            </a:fld>
            <a:endParaRPr lang="zh-CN" altLang="en-US"/>
          </a:p>
        </p:txBody>
      </p:sp>
    </p:spTree>
    <p:extLst>
      <p:ext uri="{BB962C8B-B14F-4D97-AF65-F5344CB8AC3E}">
        <p14:creationId xmlns:p14="http://schemas.microsoft.com/office/powerpoint/2010/main" val="26550214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6"/>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69" y="2174876"/>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1F886BA-5FC7-4C45-9AF2-D10BC1540A8E}" type="datetimeFigureOut">
              <a:rPr lang="zh-CN" altLang="en-US" smtClean="0"/>
              <a:t>2020-5-29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6D0CF6-0F7D-4653-8535-B9F68734AF5D}" type="slidenum">
              <a:rPr lang="zh-CN" altLang="en-US" smtClean="0"/>
              <a:t>‹#›</a:t>
            </a:fld>
            <a:endParaRPr lang="zh-CN" altLang="en-US"/>
          </a:p>
        </p:txBody>
      </p:sp>
    </p:spTree>
    <p:extLst>
      <p:ext uri="{BB962C8B-B14F-4D97-AF65-F5344CB8AC3E}">
        <p14:creationId xmlns:p14="http://schemas.microsoft.com/office/powerpoint/2010/main" val="137377275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F886BA-5FC7-4C45-9AF2-D10BC1540A8E}" type="datetimeFigureOut">
              <a:rPr lang="zh-CN" altLang="en-US" smtClean="0"/>
              <a:t>2020-5-29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6D0CF6-0F7D-4653-8535-B9F68734AF5D}" type="slidenum">
              <a:rPr lang="zh-CN" altLang="en-US" smtClean="0"/>
              <a:t>‹#›</a:t>
            </a:fld>
            <a:endParaRPr lang="zh-CN" altLang="en-US"/>
          </a:p>
        </p:txBody>
      </p:sp>
    </p:spTree>
    <p:extLst>
      <p:ext uri="{BB962C8B-B14F-4D97-AF65-F5344CB8AC3E}">
        <p14:creationId xmlns:p14="http://schemas.microsoft.com/office/powerpoint/2010/main" val="19013320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F886BA-5FC7-4C45-9AF2-D10BC1540A8E}" type="datetimeFigureOut">
              <a:rPr lang="zh-CN" altLang="en-US" smtClean="0"/>
              <a:t>2020-5-29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6D0CF6-0F7D-4653-8535-B9F68734AF5D}" type="slidenum">
              <a:rPr lang="zh-CN" altLang="en-US" smtClean="0"/>
              <a:t>‹#›</a:t>
            </a:fld>
            <a:endParaRPr lang="zh-CN" altLang="en-US"/>
          </a:p>
        </p:txBody>
      </p:sp>
      <p:sp>
        <p:nvSpPr>
          <p:cNvPr id="8" name="矩形 7"/>
          <p:cNvSpPr/>
          <p:nvPr userDrawn="1"/>
        </p:nvSpPr>
        <p:spPr>
          <a:xfrm>
            <a:off x="0" y="-26317"/>
            <a:ext cx="12192000" cy="671867"/>
          </a:xfrm>
          <a:prstGeom prst="rect">
            <a:avLst/>
          </a:prstGeom>
          <a:gradFill>
            <a:gsLst>
              <a:gs pos="0">
                <a:srgbClr val="92D050"/>
              </a:gs>
              <a:gs pos="100000">
                <a:srgbClr val="0070C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6563" y="183935"/>
            <a:ext cx="1136088" cy="252022"/>
          </a:xfrm>
          <a:prstGeom prst="rect">
            <a:avLst/>
          </a:prstGeom>
        </p:spPr>
      </p:pic>
      <p:sp>
        <p:nvSpPr>
          <p:cNvPr id="6" name="标题 5"/>
          <p:cNvSpPr>
            <a:spLocks noGrp="1"/>
          </p:cNvSpPr>
          <p:nvPr>
            <p:ph type="title" hasCustomPrompt="1"/>
          </p:nvPr>
        </p:nvSpPr>
        <p:spPr>
          <a:xfrm>
            <a:off x="341745" y="39424"/>
            <a:ext cx="6070823" cy="540384"/>
          </a:xfrm>
        </p:spPr>
        <p:txBody>
          <a:bodyPr/>
          <a:lstStyle>
            <a:lvl1pPr algn="l">
              <a:defRPr sz="6000"/>
            </a:lvl1pPr>
          </a:lstStyle>
          <a:p>
            <a:r>
              <a:rPr lang="zh-CN" altLang="en-US" sz="2399" b="1" dirty="0" smtClean="0">
                <a:solidFill>
                  <a:schemeClr val="bg1"/>
                </a:solidFill>
                <a:latin typeface="+mj-ea"/>
                <a:ea typeface="+mj-ea"/>
              </a:rPr>
              <a:t>添加标题</a:t>
            </a:r>
            <a:endParaRPr lang="zh-CN" altLang="en-US" sz="2399" b="1" dirty="0">
              <a:solidFill>
                <a:schemeClr val="bg1"/>
              </a:solidFill>
              <a:latin typeface="+mj-ea"/>
              <a:ea typeface="+mj-ea"/>
            </a:endParaRPr>
          </a:p>
        </p:txBody>
      </p:sp>
    </p:spTree>
    <p:extLst>
      <p:ext uri="{BB962C8B-B14F-4D97-AF65-F5344CB8AC3E}">
        <p14:creationId xmlns:p14="http://schemas.microsoft.com/office/powerpoint/2010/main" val="60775023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1"/>
            <a:ext cx="4011084" cy="1162051"/>
          </a:xfrm>
        </p:spPr>
        <p:txBody>
          <a:bodyPr anchor="b"/>
          <a:lstStyle>
            <a:lvl1pPr algn="l">
              <a:defRPr sz="2666" b="1"/>
            </a:lvl1pPr>
          </a:lstStyle>
          <a:p>
            <a:r>
              <a:rPr lang="zh-CN" altLang="en-US"/>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2"/>
            <a:ext cx="4011084" cy="46910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t>2020-5-29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t>‹#›</a:t>
            </a:fld>
            <a:endParaRPr lang="zh-CN" altLang="en-US"/>
          </a:p>
        </p:txBody>
      </p:sp>
    </p:spTree>
    <p:extLst>
      <p:ext uri="{BB962C8B-B14F-4D97-AF65-F5344CB8AC3E}">
        <p14:creationId xmlns:p14="http://schemas.microsoft.com/office/powerpoint/2010/main" val="14121488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666" b="1"/>
            </a:lvl1pPr>
          </a:lstStyle>
          <a:p>
            <a:r>
              <a:rPr lang="zh-CN" altLang="en-US"/>
              <a:t>单击此处编辑母版标题样式</a:t>
            </a:r>
          </a:p>
        </p:txBody>
      </p:sp>
      <p:sp>
        <p:nvSpPr>
          <p:cNvPr id="3" name="图片占位符 2"/>
          <p:cNvSpPr>
            <a:spLocks noGrp="1"/>
          </p:cNvSpPr>
          <p:nvPr>
            <p:ph type="pic" idx="1"/>
          </p:nvPr>
        </p:nvSpPr>
        <p:spPr>
          <a:xfrm>
            <a:off x="2389717" y="612776"/>
            <a:ext cx="7315200" cy="411480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t>2020-5-29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t>‹#›</a:t>
            </a:fld>
            <a:endParaRPr lang="zh-CN" altLang="en-US"/>
          </a:p>
        </p:txBody>
      </p:sp>
    </p:spTree>
    <p:extLst>
      <p:ext uri="{BB962C8B-B14F-4D97-AF65-F5344CB8AC3E}">
        <p14:creationId xmlns:p14="http://schemas.microsoft.com/office/powerpoint/2010/main" val="406333488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599">
                <a:solidFill>
                  <a:schemeClr val="tx1">
                    <a:tint val="75000"/>
                  </a:schemeClr>
                </a:solidFill>
              </a:defRPr>
            </a:lvl1pPr>
          </a:lstStyle>
          <a:p>
            <a:fld id="{C1F886BA-5FC7-4C45-9AF2-D10BC1540A8E}" type="datetimeFigureOut">
              <a:rPr lang="zh-CN" altLang="en-US" smtClean="0"/>
              <a:t>2020-5-29</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599">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599">
                <a:solidFill>
                  <a:schemeClr val="tx1">
                    <a:tint val="75000"/>
                  </a:schemeClr>
                </a:solidFill>
              </a:defRPr>
            </a:lvl1pPr>
          </a:lstStyle>
          <a:p>
            <a:fld id="{DD6D0CF6-0F7D-4653-8535-B9F68734AF5D}" type="slidenum">
              <a:rPr lang="zh-CN" altLang="en-US" smtClean="0"/>
              <a:t>‹#›</a:t>
            </a:fld>
            <a:endParaRPr lang="zh-CN" altLang="en-US"/>
          </a:p>
        </p:txBody>
      </p:sp>
    </p:spTree>
    <p:extLst>
      <p:ext uri="{BB962C8B-B14F-4D97-AF65-F5344CB8AC3E}">
        <p14:creationId xmlns:p14="http://schemas.microsoft.com/office/powerpoint/2010/main" val="35062557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txStyles>
    <p:titleStyle>
      <a:lvl1pPr algn="ctr" defTabSz="1218804" rtl="0" eaLnBrk="1" latinLnBrk="0" hangingPunct="1">
        <a:spcBef>
          <a:spcPct val="0"/>
        </a:spcBef>
        <a:buNone/>
        <a:defRPr sz="5865" kern="1200">
          <a:solidFill>
            <a:schemeClr val="tx1"/>
          </a:solidFill>
          <a:latin typeface="+mj-lt"/>
          <a:ea typeface="+mj-ea"/>
          <a:cs typeface="+mj-cs"/>
        </a:defRPr>
      </a:lvl1pPr>
    </p:titleStyle>
    <p:bodyStyle>
      <a:lvl1pPr marL="457051" indent="-457051" algn="l" defTabSz="1218804"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278" indent="-380876" algn="l" defTabSz="1218804" rtl="0" eaLnBrk="1" latinLnBrk="0" hangingPunct="1">
        <a:spcBef>
          <a:spcPct val="20000"/>
        </a:spcBef>
        <a:buFont typeface="Arial" panose="020B0604020202020204" pitchFamily="34" charset="0"/>
        <a:buChar char="–"/>
        <a:defRPr sz="3732" kern="1200">
          <a:solidFill>
            <a:schemeClr val="tx1"/>
          </a:solidFill>
          <a:latin typeface="+mn-lt"/>
          <a:ea typeface="+mn-ea"/>
          <a:cs typeface="+mn-cs"/>
        </a:defRPr>
      </a:lvl2pPr>
      <a:lvl3pPr marL="1523505" indent="-304701" algn="l" defTabSz="1218804"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3pPr>
      <a:lvl4pPr marL="2132907"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4pPr>
      <a:lvl5pPr marL="2742308"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5pPr>
      <a:lvl6pPr marL="3351710"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6pPr>
      <a:lvl7pPr marL="3961112"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7pPr>
      <a:lvl8pPr marL="4570514"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8pPr>
      <a:lvl9pPr marL="5179916"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简单箭头"/>
          <p:cNvSpPr/>
          <p:nvPr/>
        </p:nvSpPr>
        <p:spPr>
          <a:xfrm flipH="1">
            <a:off x="3261917" y="-170340"/>
            <a:ext cx="3601931" cy="7150638"/>
          </a:xfrm>
          <a:prstGeom prst="chevron">
            <a:avLst>
              <a:gd name="adj" fmla="val 9835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399">
              <a:solidFill>
                <a:srgbClr val="FFFFFF"/>
              </a:solidFill>
              <a:cs typeface="+mn-ea"/>
              <a:sym typeface="+mn-lt"/>
            </a:endParaRPr>
          </a:p>
        </p:txBody>
      </p:sp>
      <p:sp>
        <p:nvSpPr>
          <p:cNvPr id="8" name="文本框 7"/>
          <p:cNvSpPr txBox="1"/>
          <p:nvPr/>
        </p:nvSpPr>
        <p:spPr>
          <a:xfrm>
            <a:off x="4512313" y="2525698"/>
            <a:ext cx="6226979" cy="902014"/>
          </a:xfrm>
          <a:prstGeom prst="rect">
            <a:avLst/>
          </a:prstGeom>
          <a:solidFill>
            <a:schemeClr val="bg1"/>
          </a:solidFill>
        </p:spPr>
        <p:txBody>
          <a:bodyPr wrap="square" lIns="91412" tIns="45706" rIns="91412" bIns="45706"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03">
              <a:lnSpc>
                <a:spcPct val="120000"/>
              </a:lnSpc>
              <a:defRPr/>
            </a:pPr>
            <a:r>
              <a:rPr lang="zh-CN" altLang="en-US" sz="4798" b="1" spc="400" dirty="0">
                <a:solidFill>
                  <a:srgbClr val="0070C0"/>
                </a:solidFill>
                <a:cs typeface="+mn-ea"/>
                <a:sym typeface="+mn-lt"/>
              </a:rPr>
              <a:t>微服务</a:t>
            </a:r>
            <a:r>
              <a:rPr lang="zh-CN" altLang="en-US" sz="4798" b="1" spc="400" dirty="0" smtClean="0">
                <a:solidFill>
                  <a:srgbClr val="0070C0"/>
                </a:solidFill>
                <a:cs typeface="+mn-ea"/>
                <a:sym typeface="+mn-lt"/>
              </a:rPr>
              <a:t>介绍</a:t>
            </a:r>
            <a:endParaRPr lang="zh-CN" altLang="en-US" sz="4798" b="1" spc="400" dirty="0">
              <a:solidFill>
                <a:srgbClr val="0070C0"/>
              </a:solidFill>
              <a:cs typeface="+mn-ea"/>
              <a:sym typeface="+mn-lt"/>
            </a:endParaRPr>
          </a:p>
        </p:txBody>
      </p:sp>
      <p:sp>
        <p:nvSpPr>
          <p:cNvPr id="23" name="矩形 22"/>
          <p:cNvSpPr/>
          <p:nvPr/>
        </p:nvSpPr>
        <p:spPr>
          <a:xfrm>
            <a:off x="6527915" y="3812924"/>
            <a:ext cx="2768276" cy="338396"/>
          </a:xfrm>
          <a:prstGeom prst="rect">
            <a:avLst/>
          </a:prstGeom>
        </p:spPr>
        <p:txBody>
          <a:bodyPr wrap="square" lIns="91408" tIns="45705" rIns="91408" bIns="45705">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599" dirty="0">
                <a:solidFill>
                  <a:schemeClr val="tx1">
                    <a:lumMod val="75000"/>
                    <a:lumOff val="25000"/>
                  </a:schemeClr>
                </a:solidFill>
                <a:cs typeface="+mn-ea"/>
                <a:sym typeface="+mn-lt"/>
              </a:rPr>
              <a:t>研发</a:t>
            </a:r>
            <a:r>
              <a:rPr lang="en-US" altLang="zh-CN" sz="1599" dirty="0">
                <a:solidFill>
                  <a:schemeClr val="tx1">
                    <a:lumMod val="75000"/>
                    <a:lumOff val="25000"/>
                  </a:schemeClr>
                </a:solidFill>
                <a:cs typeface="+mn-ea"/>
                <a:sym typeface="+mn-lt"/>
              </a:rPr>
              <a:t>A</a:t>
            </a:r>
            <a:r>
              <a:rPr lang="zh-CN" altLang="en-US" sz="1599" dirty="0">
                <a:solidFill>
                  <a:schemeClr val="tx1">
                    <a:lumMod val="75000"/>
                    <a:lumOff val="25000"/>
                  </a:schemeClr>
                </a:solidFill>
                <a:cs typeface="+mn-ea"/>
                <a:sym typeface="+mn-lt"/>
              </a:rPr>
              <a:t>部  王振</a:t>
            </a:r>
          </a:p>
        </p:txBody>
      </p:sp>
      <p:sp>
        <p:nvSpPr>
          <p:cNvPr id="25" name="矩形 24"/>
          <p:cNvSpPr/>
          <p:nvPr/>
        </p:nvSpPr>
        <p:spPr>
          <a:xfrm>
            <a:off x="5604963" y="3812924"/>
            <a:ext cx="1151773" cy="338396"/>
          </a:xfrm>
          <a:prstGeom prst="rect">
            <a:avLst/>
          </a:prstGeom>
        </p:spPr>
        <p:txBody>
          <a:bodyPr wrap="square" lIns="91408" tIns="45705" rIns="91408" bIns="45705">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599" dirty="0" smtClean="0">
                <a:solidFill>
                  <a:schemeClr val="tx1">
                    <a:lumMod val="75000"/>
                    <a:lumOff val="25000"/>
                  </a:schemeClr>
                </a:solidFill>
                <a:cs typeface="+mn-ea"/>
                <a:sym typeface="+mn-lt"/>
              </a:rPr>
              <a:t>2020.05</a:t>
            </a:r>
            <a:endParaRPr lang="zh-CN" altLang="en-US" sz="1599" dirty="0">
              <a:solidFill>
                <a:schemeClr val="tx1">
                  <a:lumMod val="75000"/>
                  <a:lumOff val="25000"/>
                </a:schemeClr>
              </a:solidFill>
              <a:cs typeface="+mn-ea"/>
              <a:sym typeface="+mn-lt"/>
            </a:endParaRPr>
          </a:p>
        </p:txBody>
      </p:sp>
      <p:pic>
        <p:nvPicPr>
          <p:cNvPr id="13" name="图片 12">
            <a:extLst>
              <a:ext uri="{FF2B5EF4-FFF2-40B4-BE49-F238E27FC236}">
                <a16:creationId xmlns="" xmlns:a16="http://schemas.microsoft.com/office/drawing/2014/main" id="{772FFA34-4507-40E4-AF2D-2747FDD75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02" y="397929"/>
            <a:ext cx="4542543" cy="6062142"/>
          </a:xfrm>
          <a:prstGeom prst="rect">
            <a:avLst/>
          </a:prstGeom>
        </p:spPr>
      </p:pic>
    </p:spTree>
    <p:extLst>
      <p:ext uri="{BB962C8B-B14F-4D97-AF65-F5344CB8AC3E}">
        <p14:creationId xmlns:p14="http://schemas.microsoft.com/office/powerpoint/2010/main" val="40589458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简单箭头"/>
          <p:cNvSpPr/>
          <p:nvPr/>
        </p:nvSpPr>
        <p:spPr>
          <a:xfrm>
            <a:off x="4860684" y="-170340"/>
            <a:ext cx="3777719" cy="7199948"/>
          </a:xfrm>
          <a:prstGeom prst="chevron">
            <a:avLst>
              <a:gd name="adj" fmla="val 9835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12" tIns="45706" rIns="91412" bIns="45706"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399">
              <a:solidFill>
                <a:srgbClr val="FFFFFF"/>
              </a:solidFill>
              <a:cs typeface="+mn-ea"/>
              <a:sym typeface="+mn-lt"/>
            </a:endParaRPr>
          </a:p>
        </p:txBody>
      </p:sp>
      <p:sp>
        <p:nvSpPr>
          <p:cNvPr id="8" name="文本框 7"/>
          <p:cNvSpPr txBox="1"/>
          <p:nvPr/>
        </p:nvSpPr>
        <p:spPr>
          <a:xfrm>
            <a:off x="63959" y="2922875"/>
            <a:ext cx="6226979" cy="902014"/>
          </a:xfrm>
          <a:prstGeom prst="rect">
            <a:avLst/>
          </a:prstGeom>
          <a:noFill/>
        </p:spPr>
        <p:txBody>
          <a:bodyPr wrap="square" lIns="91412" tIns="45706" rIns="91412" bIns="45706"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103">
              <a:lnSpc>
                <a:spcPct val="120000"/>
              </a:lnSpc>
              <a:defRPr/>
            </a:pPr>
            <a:r>
              <a:rPr lang="zh-CN" altLang="en-US" sz="4798" b="1" spc="400" dirty="0">
                <a:solidFill>
                  <a:srgbClr val="0070C0"/>
                </a:solidFill>
                <a:cs typeface="+mn-ea"/>
                <a:sym typeface="+mn-lt"/>
              </a:rPr>
              <a:t>感谢您的聆听！</a:t>
            </a:r>
          </a:p>
        </p:txBody>
      </p:sp>
      <p:grpSp>
        <p:nvGrpSpPr>
          <p:cNvPr id="3" name="组合 2"/>
          <p:cNvGrpSpPr/>
          <p:nvPr/>
        </p:nvGrpSpPr>
        <p:grpSpPr>
          <a:xfrm>
            <a:off x="7793100" y="845988"/>
            <a:ext cx="3664837" cy="5184764"/>
            <a:chOff x="5845218" y="633892"/>
            <a:chExt cx="2749476" cy="3889773"/>
          </a:xfrm>
          <a:blipFill>
            <a:blip r:embed="rId3"/>
            <a:stretch>
              <a:fillRect/>
            </a:stretch>
          </a:blipFill>
        </p:grpSpPr>
        <p:sp>
          <p:nvSpPr>
            <p:cNvPr id="2" name="矩形 1"/>
            <p:cNvSpPr/>
            <p:nvPr/>
          </p:nvSpPr>
          <p:spPr>
            <a:xfrm rot="2637890" flipH="1">
              <a:off x="5845218" y="633892"/>
              <a:ext cx="1571667" cy="15716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cs typeface="+mn-ea"/>
                <a:sym typeface="+mn-lt"/>
              </a:endParaRPr>
            </a:p>
          </p:txBody>
        </p:sp>
        <p:sp>
          <p:nvSpPr>
            <p:cNvPr id="9" name="矩形 8"/>
            <p:cNvSpPr/>
            <p:nvPr/>
          </p:nvSpPr>
          <p:spPr>
            <a:xfrm rot="2637890" flipH="1">
              <a:off x="7023027" y="1778876"/>
              <a:ext cx="1571667" cy="15716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cs typeface="+mn-ea"/>
                <a:sym typeface="+mn-lt"/>
              </a:endParaRPr>
            </a:p>
          </p:txBody>
        </p:sp>
        <p:sp>
          <p:nvSpPr>
            <p:cNvPr id="10" name="矩形 9"/>
            <p:cNvSpPr/>
            <p:nvPr/>
          </p:nvSpPr>
          <p:spPr>
            <a:xfrm rot="2637890" flipH="1">
              <a:off x="5875438" y="2951998"/>
              <a:ext cx="1571667" cy="157166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cs typeface="+mn-ea"/>
                <a:sym typeface="+mn-lt"/>
              </a:endParaRPr>
            </a:p>
          </p:txBody>
        </p:sp>
      </p:grpSp>
    </p:spTree>
    <p:extLst>
      <p:ext uri="{BB962C8B-B14F-4D97-AF65-F5344CB8AC3E}">
        <p14:creationId xmlns:p14="http://schemas.microsoft.com/office/powerpoint/2010/main" val="320667342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210207" y="863055"/>
            <a:ext cx="11771586" cy="5016758"/>
          </a:xfrm>
          <a:prstGeom prst="rect">
            <a:avLst/>
          </a:prstGeom>
        </p:spPr>
        <p:txBody>
          <a:bodyPr wrap="square">
            <a:spAutoFit/>
          </a:bodyPr>
          <a:lstStyle/>
          <a:p>
            <a:r>
              <a:rPr lang="zh-CN" altLang="en-US" sz="1600" b="1" dirty="0">
                <a:solidFill>
                  <a:srgbClr val="151515"/>
                </a:solidFill>
                <a:cs typeface="+mn-ea"/>
                <a:sym typeface="+mn-lt"/>
              </a:rPr>
              <a:t>所面临的挑战</a:t>
            </a:r>
          </a:p>
          <a:p>
            <a:r>
              <a:rPr lang="zh-CN" altLang="en-US" sz="1600" dirty="0">
                <a:solidFill>
                  <a:srgbClr val="151515"/>
                </a:solidFill>
                <a:cs typeface="+mn-ea"/>
                <a:sym typeface="+mn-lt"/>
              </a:rPr>
              <a:t>如果您的企业正在考虑迁移到微服务架构，那么不仅是应用要变，相关人员的工作方式也会随之而变。在某种意义上，改变企业和文化并不容易，因为每个团队都有自己的部署节奏和所负责的服务，而且这些服务都拥有自己的客户群。这些可能并不是开发人员通常要担心的问题，但是这些问题却决定了微服务架构能否取得成功。</a:t>
            </a:r>
          </a:p>
          <a:p>
            <a:r>
              <a:rPr lang="zh-CN" altLang="en-US" sz="1600" dirty="0">
                <a:solidFill>
                  <a:srgbClr val="151515"/>
                </a:solidFill>
                <a:cs typeface="+mn-ea"/>
                <a:sym typeface="+mn-lt"/>
              </a:rPr>
              <a:t>除了文化和流程之外，复杂性和效率问题是基于微服务的架构所面临的另外两大挑战。红帽移动部平台架构师 </a:t>
            </a:r>
            <a:r>
              <a:rPr lang="en-US" altLang="zh-CN" sz="1600" dirty="0">
                <a:solidFill>
                  <a:srgbClr val="151515"/>
                </a:solidFill>
                <a:cs typeface="+mn-ea"/>
                <a:sym typeface="+mn-lt"/>
              </a:rPr>
              <a:t>John </a:t>
            </a:r>
            <a:r>
              <a:rPr lang="en-US" altLang="zh-CN" sz="1600" dirty="0" err="1">
                <a:solidFill>
                  <a:srgbClr val="151515"/>
                </a:solidFill>
                <a:cs typeface="+mn-ea"/>
                <a:sym typeface="+mn-lt"/>
              </a:rPr>
              <a:t>Frizelle</a:t>
            </a:r>
            <a:r>
              <a:rPr lang="en-US" altLang="zh-CN" sz="1600" dirty="0">
                <a:solidFill>
                  <a:srgbClr val="151515"/>
                </a:solidFill>
                <a:cs typeface="+mn-ea"/>
                <a:sym typeface="+mn-lt"/>
              </a:rPr>
              <a:t> </a:t>
            </a:r>
            <a:r>
              <a:rPr lang="zh-CN" altLang="en-US" sz="1600" dirty="0">
                <a:solidFill>
                  <a:srgbClr val="151515"/>
                </a:solidFill>
                <a:cs typeface="+mn-ea"/>
                <a:sym typeface="+mn-lt"/>
              </a:rPr>
              <a:t>在他 </a:t>
            </a:r>
            <a:r>
              <a:rPr lang="en-US" altLang="zh-CN" sz="1600" dirty="0">
                <a:solidFill>
                  <a:srgbClr val="0066CC"/>
                </a:solidFill>
                <a:cs typeface="+mn-ea"/>
                <a:sym typeface="+mn-lt"/>
              </a:rPr>
              <a:t>2017 </a:t>
            </a:r>
            <a:r>
              <a:rPr lang="zh-CN" altLang="en-US" sz="1600" dirty="0">
                <a:solidFill>
                  <a:srgbClr val="0066CC"/>
                </a:solidFill>
                <a:cs typeface="+mn-ea"/>
                <a:sym typeface="+mn-lt"/>
              </a:rPr>
              <a:t>年红帽峰会演讲</a:t>
            </a:r>
            <a:r>
              <a:rPr lang="zh-CN" altLang="en-US" sz="1600" dirty="0">
                <a:solidFill>
                  <a:srgbClr val="151515"/>
                </a:solidFill>
                <a:cs typeface="+mn-ea"/>
                <a:sym typeface="+mn-lt"/>
              </a:rPr>
              <a:t>中提到了以下八类挑战：</a:t>
            </a:r>
          </a:p>
          <a:p>
            <a:pPr>
              <a:buFont typeface="+mj-lt"/>
              <a:buAutoNum type="arabicPeriod"/>
            </a:pPr>
            <a:r>
              <a:rPr lang="zh-CN" altLang="en-US" sz="1600" b="1" dirty="0">
                <a:solidFill>
                  <a:srgbClr val="151515"/>
                </a:solidFill>
                <a:cs typeface="+mn-ea"/>
                <a:sym typeface="+mn-lt"/>
              </a:rPr>
              <a:t>构建：</a:t>
            </a:r>
            <a:r>
              <a:rPr lang="zh-CN" altLang="en-US" sz="1600" dirty="0">
                <a:solidFill>
                  <a:srgbClr val="151515"/>
                </a:solidFill>
                <a:cs typeface="+mn-ea"/>
                <a:sym typeface="+mn-lt"/>
              </a:rPr>
              <a:t>您必须花时间明确各个服务间的依赖关系。要知道，由于存在这些依赖关系，当您完成一个构建时，可能会触发多个其他构建。您还需要考虑微服务对于数据的影响。</a:t>
            </a:r>
          </a:p>
          <a:p>
            <a:pPr>
              <a:buFont typeface="+mj-lt"/>
              <a:buAutoNum type="arabicPeriod"/>
            </a:pPr>
            <a:r>
              <a:rPr lang="zh-CN" altLang="en-US" sz="1600" b="1" dirty="0">
                <a:solidFill>
                  <a:srgbClr val="151515"/>
                </a:solidFill>
                <a:cs typeface="+mn-ea"/>
                <a:sym typeface="+mn-lt"/>
              </a:rPr>
              <a:t>测试：</a:t>
            </a:r>
            <a:r>
              <a:rPr lang="zh-CN" altLang="en-US" sz="1600" dirty="0">
                <a:solidFill>
                  <a:srgbClr val="151515"/>
                </a:solidFill>
                <a:cs typeface="+mn-ea"/>
                <a:sym typeface="+mn-lt"/>
              </a:rPr>
              <a:t>集成测试和端到端测试可能会前所未有的难以实施，但却更加重要。根据您在架构相互支撑的服务时所采用的不同方式，架构中的一个部分出现故障，很可能会导致其他部分也随之出现故障。</a:t>
            </a:r>
          </a:p>
          <a:p>
            <a:pPr>
              <a:buFont typeface="+mj-lt"/>
              <a:buAutoNum type="arabicPeriod"/>
            </a:pPr>
            <a:r>
              <a:rPr lang="zh-CN" altLang="en-US" sz="1600" b="1" dirty="0">
                <a:solidFill>
                  <a:srgbClr val="151515"/>
                </a:solidFill>
                <a:cs typeface="+mn-ea"/>
                <a:sym typeface="+mn-lt"/>
              </a:rPr>
              <a:t>版本管理：</a:t>
            </a:r>
            <a:r>
              <a:rPr lang="zh-CN" altLang="en-US" sz="1600" dirty="0">
                <a:solidFill>
                  <a:srgbClr val="151515"/>
                </a:solidFill>
                <a:cs typeface="+mn-ea"/>
                <a:sym typeface="+mn-lt"/>
              </a:rPr>
              <a:t>在更新到新版本时，请记住：向后兼容性可能会因更新操作而失效。要解决这一问题，您可以利用条件逻辑来进行构建，但是构建会变得繁复、难以控制且快速。或者，您也可以为不同的客户端维护多个活跃版本，但是相关的维护和管理工作会变得更加庞杂。</a:t>
            </a:r>
          </a:p>
          <a:p>
            <a:pPr>
              <a:buFont typeface="+mj-lt"/>
              <a:buAutoNum type="arabicPeriod"/>
            </a:pPr>
            <a:r>
              <a:rPr lang="zh-CN" altLang="en-US" sz="1600" b="1" dirty="0">
                <a:solidFill>
                  <a:srgbClr val="151515"/>
                </a:solidFill>
                <a:cs typeface="+mn-ea"/>
                <a:sym typeface="+mn-lt"/>
              </a:rPr>
              <a:t>部署：</a:t>
            </a:r>
            <a:r>
              <a:rPr lang="zh-CN" altLang="en-US" sz="1600" dirty="0">
                <a:solidFill>
                  <a:srgbClr val="151515"/>
                </a:solidFill>
                <a:cs typeface="+mn-ea"/>
                <a:sym typeface="+mn-lt"/>
              </a:rPr>
              <a:t>没错，这也是一大挑战，至少是首次设置时所要面临的一大挑战。为了简化部署，您必须先大量投资自动化，因为人工部署无法应对微服务的复杂性。请好好思考您要以何种方式以及怎样的顺序来部署各项服务。</a:t>
            </a:r>
          </a:p>
          <a:p>
            <a:pPr>
              <a:buFont typeface="+mj-lt"/>
              <a:buAutoNum type="arabicPeriod"/>
            </a:pPr>
            <a:r>
              <a:rPr lang="zh-CN" altLang="en-US" sz="1600" b="1" dirty="0">
                <a:solidFill>
                  <a:srgbClr val="151515"/>
                </a:solidFill>
                <a:cs typeface="+mn-ea"/>
                <a:sym typeface="+mn-lt"/>
              </a:rPr>
              <a:t>日志记录：</a:t>
            </a:r>
            <a:r>
              <a:rPr lang="zh-CN" altLang="en-US" sz="1600" dirty="0">
                <a:solidFill>
                  <a:srgbClr val="151515"/>
                </a:solidFill>
                <a:cs typeface="+mn-ea"/>
                <a:sym typeface="+mn-lt"/>
              </a:rPr>
              <a:t>使用分布式系统时，您需要利用集中式日志将所有相关信息集中到一处。否则，积累的日志数量将让您难以招架。</a:t>
            </a:r>
          </a:p>
          <a:p>
            <a:pPr>
              <a:buFont typeface="+mj-lt"/>
              <a:buAutoNum type="arabicPeriod"/>
            </a:pPr>
            <a:r>
              <a:rPr lang="zh-CN" altLang="en-US" sz="1600" b="1" dirty="0">
                <a:solidFill>
                  <a:srgbClr val="151515"/>
                </a:solidFill>
                <a:cs typeface="+mn-ea"/>
                <a:sym typeface="+mn-lt"/>
              </a:rPr>
              <a:t>监控：</a:t>
            </a:r>
            <a:r>
              <a:rPr lang="zh-CN" altLang="en-US" sz="1600" dirty="0">
                <a:solidFill>
                  <a:srgbClr val="151515"/>
                </a:solidFill>
                <a:cs typeface="+mn-ea"/>
                <a:sym typeface="+mn-lt"/>
              </a:rPr>
              <a:t>您必须通过一个集中式视图来了解整个系统的情况，以便找出问题的根源。</a:t>
            </a:r>
          </a:p>
          <a:p>
            <a:pPr>
              <a:buFont typeface="+mj-lt"/>
              <a:buAutoNum type="arabicPeriod"/>
            </a:pPr>
            <a:r>
              <a:rPr lang="zh-CN" altLang="en-US" sz="1600" b="1" dirty="0">
                <a:solidFill>
                  <a:srgbClr val="151515"/>
                </a:solidFill>
                <a:cs typeface="+mn-ea"/>
                <a:sym typeface="+mn-lt"/>
              </a:rPr>
              <a:t>调试：</a:t>
            </a:r>
            <a:r>
              <a:rPr lang="zh-CN" altLang="en-US" sz="1600" dirty="0">
                <a:solidFill>
                  <a:srgbClr val="151515"/>
                </a:solidFill>
                <a:cs typeface="+mn-ea"/>
                <a:sym typeface="+mn-lt"/>
              </a:rPr>
              <a:t>无法进行远程调试，因为这种方式无法涵盖数十个或数百个服务。不幸的是，关于应该如何进行调试，目前还没有标准答案。</a:t>
            </a:r>
          </a:p>
          <a:p>
            <a:pPr>
              <a:buFont typeface="+mj-lt"/>
              <a:buAutoNum type="arabicPeriod"/>
            </a:pPr>
            <a:r>
              <a:rPr lang="zh-CN" altLang="en-US" sz="1600" b="1" dirty="0">
                <a:solidFill>
                  <a:srgbClr val="151515"/>
                </a:solidFill>
                <a:cs typeface="+mn-ea"/>
                <a:sym typeface="+mn-lt"/>
              </a:rPr>
              <a:t>连接：</a:t>
            </a:r>
            <a:r>
              <a:rPr lang="zh-CN" altLang="en-US" sz="1600" dirty="0">
                <a:solidFill>
                  <a:srgbClr val="151515"/>
                </a:solidFill>
                <a:cs typeface="+mn-ea"/>
                <a:sym typeface="+mn-lt"/>
              </a:rPr>
              <a:t>请考虑使用服务探索功能，无论是集中式的还是集成式</a:t>
            </a:r>
            <a:endParaRPr lang="zh-CN" altLang="en-US" sz="1600" b="0" i="0" dirty="0">
              <a:solidFill>
                <a:srgbClr val="151515"/>
              </a:solidFill>
              <a:effectLst/>
              <a:cs typeface="+mn-ea"/>
              <a:sym typeface="+mn-lt"/>
            </a:endParaRPr>
          </a:p>
        </p:txBody>
      </p:sp>
      <p:sp>
        <p:nvSpPr>
          <p:cNvPr id="4" name="标题 1"/>
          <p:cNvSpPr>
            <a:spLocks noGrp="1"/>
          </p:cNvSpPr>
          <p:nvPr>
            <p:ph type="title"/>
          </p:nvPr>
        </p:nvSpPr>
        <p:spPr>
          <a:xfrm>
            <a:off x="341745" y="39424"/>
            <a:ext cx="6070823" cy="540384"/>
          </a:xfrm>
        </p:spPr>
        <p:txBody>
          <a:bodyPr>
            <a:normAutofit/>
          </a:bodyPr>
          <a:lstStyle/>
          <a:p>
            <a:r>
              <a:rPr lang="zh-CN" altLang="en-US" sz="2800" dirty="0">
                <a:solidFill>
                  <a:schemeClr val="bg1"/>
                </a:solidFill>
                <a:latin typeface="+mn-lt"/>
                <a:ea typeface="+mn-ea"/>
                <a:cs typeface="+mn-ea"/>
                <a:sym typeface="+mn-lt"/>
              </a:rPr>
              <a:t>思考</a:t>
            </a:r>
          </a:p>
        </p:txBody>
      </p:sp>
    </p:spTree>
    <p:extLst>
      <p:ext uri="{BB962C8B-B14F-4D97-AF65-F5344CB8AC3E}">
        <p14:creationId xmlns:p14="http://schemas.microsoft.com/office/powerpoint/2010/main" val="195239416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392930" y="2613163"/>
            <a:ext cx="3182424" cy="1354036"/>
            <a:chOff x="1632598" y="2516883"/>
            <a:chExt cx="3023236" cy="1354455"/>
          </a:xfrm>
        </p:grpSpPr>
        <p:sp>
          <p:nvSpPr>
            <p:cNvPr id="2" name="矩形 1"/>
            <p:cNvSpPr/>
            <p:nvPr/>
          </p:nvSpPr>
          <p:spPr>
            <a:xfrm>
              <a:off x="1632598" y="2516883"/>
              <a:ext cx="844550" cy="1354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cs typeface="+mn-ea"/>
                <a:sym typeface="+mn-lt"/>
              </a:endParaRPr>
            </a:p>
          </p:txBody>
        </p:sp>
        <p:sp>
          <p:nvSpPr>
            <p:cNvPr id="3" name="文本框 2"/>
            <p:cNvSpPr txBox="1"/>
            <p:nvPr/>
          </p:nvSpPr>
          <p:spPr>
            <a:xfrm>
              <a:off x="1664663" y="2618396"/>
              <a:ext cx="731520" cy="1108019"/>
            </a:xfrm>
            <a:prstGeom prst="rect">
              <a:avLst/>
            </a:prstGeom>
            <a:noFill/>
          </p:spPr>
          <p:txBody>
            <a:bodyPr wrap="square" rtlCol="0">
              <a:spAutoFit/>
            </a:bodyPr>
            <a:lstStyle/>
            <a:p>
              <a:pPr algn="r"/>
              <a:r>
                <a:rPr lang="en-US" altLang="zh-CN" sz="6598" b="1" dirty="0">
                  <a:solidFill>
                    <a:schemeClr val="bg1"/>
                  </a:solidFill>
                  <a:cs typeface="+mn-ea"/>
                  <a:sym typeface="+mn-lt"/>
                </a:rPr>
                <a:t>C</a:t>
              </a:r>
            </a:p>
          </p:txBody>
        </p:sp>
        <p:sp>
          <p:nvSpPr>
            <p:cNvPr id="4" name="文本框 3"/>
            <p:cNvSpPr txBox="1"/>
            <p:nvPr/>
          </p:nvSpPr>
          <p:spPr>
            <a:xfrm>
              <a:off x="2477148" y="2956303"/>
              <a:ext cx="2178686" cy="707977"/>
            </a:xfrm>
            <a:prstGeom prst="rect">
              <a:avLst/>
            </a:prstGeom>
            <a:noFill/>
          </p:spPr>
          <p:txBody>
            <a:bodyPr wrap="square" rtlCol="0">
              <a:spAutoFit/>
            </a:bodyPr>
            <a:lstStyle/>
            <a:p>
              <a:pPr algn="dist"/>
              <a:r>
                <a:rPr lang="en-US" altLang="zh-CN" sz="3999" b="1" dirty="0" err="1">
                  <a:solidFill>
                    <a:schemeClr val="tx1">
                      <a:lumMod val="75000"/>
                      <a:lumOff val="25000"/>
                    </a:schemeClr>
                  </a:solidFill>
                  <a:cs typeface="+mn-ea"/>
                  <a:sym typeface="+mn-lt"/>
                </a:rPr>
                <a:t>ontents</a:t>
              </a:r>
              <a:endParaRPr lang="en-US" altLang="zh-CN" sz="3999" b="1" dirty="0">
                <a:solidFill>
                  <a:schemeClr val="tx1">
                    <a:lumMod val="75000"/>
                    <a:lumOff val="25000"/>
                  </a:schemeClr>
                </a:solidFill>
                <a:cs typeface="+mn-ea"/>
                <a:sym typeface="+mn-lt"/>
              </a:endParaRPr>
            </a:p>
          </p:txBody>
        </p:sp>
        <p:cxnSp>
          <p:nvCxnSpPr>
            <p:cNvPr id="5" name="直接连接符 4"/>
            <p:cNvCxnSpPr/>
            <p:nvPr/>
          </p:nvCxnSpPr>
          <p:spPr>
            <a:xfrm>
              <a:off x="2477148" y="3602099"/>
              <a:ext cx="2178686"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cxnSp>
        <p:nvCxnSpPr>
          <p:cNvPr id="30" name="直接连接符 29">
            <a:extLst>
              <a:ext uri="{FF2B5EF4-FFF2-40B4-BE49-F238E27FC236}">
                <a16:creationId xmlns="" xmlns:a16="http://schemas.microsoft.com/office/drawing/2014/main" id="{9DA71A07-78BA-48F5-820E-E63CC6BECE3C}"/>
              </a:ext>
            </a:extLst>
          </p:cNvPr>
          <p:cNvCxnSpPr>
            <a:cxnSpLocks/>
          </p:cNvCxnSpPr>
          <p:nvPr/>
        </p:nvCxnSpPr>
        <p:spPr>
          <a:xfrm>
            <a:off x="6554948" y="878407"/>
            <a:ext cx="0" cy="575886"/>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 xmlns:a16="http://schemas.microsoft.com/office/drawing/2014/main" id="{4CE33211-4B4D-4FFD-AA14-48EC609F055E}"/>
              </a:ext>
            </a:extLst>
          </p:cNvPr>
          <p:cNvCxnSpPr/>
          <p:nvPr/>
        </p:nvCxnSpPr>
        <p:spPr>
          <a:xfrm>
            <a:off x="6152493" y="1201167"/>
            <a:ext cx="402454" cy="0"/>
          </a:xfrm>
          <a:prstGeom prst="line">
            <a:avLst/>
          </a:prstGeom>
          <a:ln>
            <a:solidFill>
              <a:schemeClr val="tx2">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sp>
        <p:nvSpPr>
          <p:cNvPr id="18" name="菱形 17">
            <a:extLst>
              <a:ext uri="{FF2B5EF4-FFF2-40B4-BE49-F238E27FC236}">
                <a16:creationId xmlns="" xmlns:a16="http://schemas.microsoft.com/office/drawing/2014/main" id="{F75BAA5C-7B10-4C5C-9312-8AE9D7A7596E}"/>
              </a:ext>
            </a:extLst>
          </p:cNvPr>
          <p:cNvSpPr/>
          <p:nvPr/>
        </p:nvSpPr>
        <p:spPr>
          <a:xfrm>
            <a:off x="5568105" y="872300"/>
            <a:ext cx="713509" cy="677610"/>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6" rIns="91412" bIns="45706" numCol="1" spcCol="0" rtlCol="0" fromWordArt="0" anchor="ctr" anchorCtr="0" forceAA="0" compatLnSpc="1">
            <a:noAutofit/>
          </a:bodyPr>
          <a:lstStyle/>
          <a:p>
            <a:pPr algn="ctr"/>
            <a:endParaRPr lang="zh-CN" altLang="en-US" sz="3599" dirty="0">
              <a:cs typeface="+mn-ea"/>
              <a:sym typeface="+mn-lt"/>
            </a:endParaRPr>
          </a:p>
        </p:txBody>
      </p:sp>
      <p:sp>
        <p:nvSpPr>
          <p:cNvPr id="21" name="TextBox 71">
            <a:extLst>
              <a:ext uri="{FF2B5EF4-FFF2-40B4-BE49-F238E27FC236}">
                <a16:creationId xmlns="" xmlns:a16="http://schemas.microsoft.com/office/drawing/2014/main" id="{27657355-5B84-43DA-A242-C7E3B2445176}"/>
              </a:ext>
            </a:extLst>
          </p:cNvPr>
          <p:cNvSpPr txBox="1"/>
          <p:nvPr/>
        </p:nvSpPr>
        <p:spPr>
          <a:xfrm>
            <a:off x="5645353" y="974388"/>
            <a:ext cx="567629" cy="461508"/>
          </a:xfrm>
          <a:prstGeom prst="rect">
            <a:avLst/>
          </a:prstGeom>
          <a:noFill/>
        </p:spPr>
        <p:txBody>
          <a:bodyPr wrap="square" lIns="91412" tIns="45706" rIns="91412" bIns="45706" rtlCol="0">
            <a:spAutoFit/>
          </a:bodyPr>
          <a:lstStyle/>
          <a:p>
            <a:r>
              <a:rPr lang="en-US" altLang="zh-CN" sz="2399" dirty="0">
                <a:solidFill>
                  <a:srgbClr val="FFFFFF"/>
                </a:solidFill>
                <a:cs typeface="+mn-ea"/>
                <a:sym typeface="+mn-lt"/>
              </a:rPr>
              <a:t>01</a:t>
            </a:r>
            <a:endParaRPr lang="zh-CN" altLang="en-US" sz="2399" dirty="0">
              <a:solidFill>
                <a:srgbClr val="FFFFFF"/>
              </a:solidFill>
              <a:cs typeface="+mn-ea"/>
              <a:sym typeface="+mn-lt"/>
            </a:endParaRPr>
          </a:p>
        </p:txBody>
      </p:sp>
      <p:sp>
        <p:nvSpPr>
          <p:cNvPr id="33" name="TextBox 67">
            <a:extLst>
              <a:ext uri="{FF2B5EF4-FFF2-40B4-BE49-F238E27FC236}">
                <a16:creationId xmlns="" xmlns:a16="http://schemas.microsoft.com/office/drawing/2014/main" id="{C7C4B087-2EE6-47A9-8BF8-F2DA3D9CD318}"/>
              </a:ext>
            </a:extLst>
          </p:cNvPr>
          <p:cNvSpPr txBox="1"/>
          <p:nvPr/>
        </p:nvSpPr>
        <p:spPr>
          <a:xfrm>
            <a:off x="6703642" y="983253"/>
            <a:ext cx="3802413" cy="369204"/>
          </a:xfrm>
          <a:prstGeom prst="rect">
            <a:avLst/>
          </a:prstGeom>
          <a:noFill/>
        </p:spPr>
        <p:txBody>
          <a:bodyPr wrap="square" lIns="0" tIns="0" rIns="0" bIns="0" rtlCol="0">
            <a:spAutoFit/>
          </a:bodyPr>
          <a:lstStyle/>
          <a:p>
            <a:r>
              <a:rPr lang="zh-CN" altLang="en-US" sz="2399" b="1" dirty="0" smtClean="0">
                <a:solidFill>
                  <a:schemeClr val="tx1">
                    <a:lumMod val="75000"/>
                    <a:lumOff val="25000"/>
                  </a:schemeClr>
                </a:solidFill>
                <a:cs typeface="+mn-ea"/>
                <a:sym typeface="+mn-lt"/>
              </a:rPr>
              <a:t>什么是</a:t>
            </a:r>
            <a:r>
              <a:rPr lang="zh-CN" altLang="en-US" sz="2399" b="1" dirty="0">
                <a:solidFill>
                  <a:schemeClr val="tx1">
                    <a:lumMod val="75000"/>
                    <a:lumOff val="25000"/>
                  </a:schemeClr>
                </a:solidFill>
                <a:cs typeface="+mn-ea"/>
                <a:sym typeface="+mn-lt"/>
              </a:rPr>
              <a:t>微服务</a:t>
            </a:r>
          </a:p>
        </p:txBody>
      </p:sp>
      <p:cxnSp>
        <p:nvCxnSpPr>
          <p:cNvPr id="34" name="直接连接符 33">
            <a:extLst>
              <a:ext uri="{FF2B5EF4-FFF2-40B4-BE49-F238E27FC236}">
                <a16:creationId xmlns="" xmlns:a16="http://schemas.microsoft.com/office/drawing/2014/main" id="{9ACE510B-626C-42FB-A9D9-F8E00C3D3C80}"/>
              </a:ext>
            </a:extLst>
          </p:cNvPr>
          <p:cNvCxnSpPr>
            <a:cxnSpLocks/>
          </p:cNvCxnSpPr>
          <p:nvPr/>
        </p:nvCxnSpPr>
        <p:spPr>
          <a:xfrm>
            <a:off x="6553821" y="1843393"/>
            <a:ext cx="0" cy="575886"/>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 xmlns:a16="http://schemas.microsoft.com/office/drawing/2014/main" id="{F9E4AF3B-5964-4528-BED2-69E59A58B033}"/>
              </a:ext>
            </a:extLst>
          </p:cNvPr>
          <p:cNvCxnSpPr/>
          <p:nvPr/>
        </p:nvCxnSpPr>
        <p:spPr>
          <a:xfrm>
            <a:off x="6151368" y="2166153"/>
            <a:ext cx="402454" cy="0"/>
          </a:xfrm>
          <a:prstGeom prst="line">
            <a:avLst/>
          </a:prstGeom>
          <a:ln>
            <a:solidFill>
              <a:schemeClr val="tx2">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sp>
        <p:nvSpPr>
          <p:cNvPr id="22" name="菱形 21">
            <a:extLst>
              <a:ext uri="{FF2B5EF4-FFF2-40B4-BE49-F238E27FC236}">
                <a16:creationId xmlns="" xmlns:a16="http://schemas.microsoft.com/office/drawing/2014/main" id="{6E177821-0AFB-4F1D-83F6-3DCFE1B3A7C1}"/>
              </a:ext>
            </a:extLst>
          </p:cNvPr>
          <p:cNvSpPr/>
          <p:nvPr/>
        </p:nvSpPr>
        <p:spPr>
          <a:xfrm>
            <a:off x="5568105" y="1822289"/>
            <a:ext cx="713509" cy="677610"/>
          </a:xfrm>
          <a:prstGeom prst="diamon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6" rIns="91412" bIns="45706" numCol="1" spcCol="0" rtlCol="0" fromWordArt="0" anchor="ctr" anchorCtr="0" forceAA="0" compatLnSpc="1">
            <a:noAutofit/>
          </a:bodyPr>
          <a:lstStyle/>
          <a:p>
            <a:pPr algn="ctr"/>
            <a:endParaRPr lang="zh-CN" altLang="en-US" sz="3599" dirty="0">
              <a:cs typeface="+mn-ea"/>
              <a:sym typeface="+mn-lt"/>
            </a:endParaRPr>
          </a:p>
        </p:txBody>
      </p:sp>
      <p:sp>
        <p:nvSpPr>
          <p:cNvPr id="23" name="TextBox 73">
            <a:extLst>
              <a:ext uri="{FF2B5EF4-FFF2-40B4-BE49-F238E27FC236}">
                <a16:creationId xmlns="" xmlns:a16="http://schemas.microsoft.com/office/drawing/2014/main" id="{0E4EF2A3-C2F9-43F3-8A24-40F010A132B7}"/>
              </a:ext>
            </a:extLst>
          </p:cNvPr>
          <p:cNvSpPr txBox="1"/>
          <p:nvPr/>
        </p:nvSpPr>
        <p:spPr>
          <a:xfrm>
            <a:off x="5645353" y="1934199"/>
            <a:ext cx="567629" cy="461508"/>
          </a:xfrm>
          <a:prstGeom prst="rect">
            <a:avLst/>
          </a:prstGeom>
          <a:noFill/>
        </p:spPr>
        <p:txBody>
          <a:bodyPr wrap="square" lIns="91412" tIns="45706" rIns="91412" bIns="45706" rtlCol="0">
            <a:spAutoFit/>
          </a:bodyPr>
          <a:lstStyle/>
          <a:p>
            <a:r>
              <a:rPr lang="en-US" altLang="zh-CN" sz="2399" dirty="0">
                <a:solidFill>
                  <a:srgbClr val="FFFFFF"/>
                </a:solidFill>
                <a:cs typeface="+mn-ea"/>
                <a:sym typeface="+mn-lt"/>
              </a:rPr>
              <a:t>02</a:t>
            </a:r>
            <a:endParaRPr lang="zh-CN" altLang="en-US" sz="2399" dirty="0">
              <a:solidFill>
                <a:srgbClr val="FFFFFF"/>
              </a:solidFill>
              <a:cs typeface="+mn-ea"/>
              <a:sym typeface="+mn-lt"/>
            </a:endParaRPr>
          </a:p>
        </p:txBody>
      </p:sp>
      <p:sp>
        <p:nvSpPr>
          <p:cNvPr id="36" name="TextBox 67">
            <a:extLst>
              <a:ext uri="{FF2B5EF4-FFF2-40B4-BE49-F238E27FC236}">
                <a16:creationId xmlns="" xmlns:a16="http://schemas.microsoft.com/office/drawing/2014/main" id="{C7806540-FADE-4ECF-8223-C6FE99600C2D}"/>
              </a:ext>
            </a:extLst>
          </p:cNvPr>
          <p:cNvSpPr txBox="1"/>
          <p:nvPr/>
        </p:nvSpPr>
        <p:spPr>
          <a:xfrm>
            <a:off x="6702516" y="1948239"/>
            <a:ext cx="3802413" cy="369204"/>
          </a:xfrm>
          <a:prstGeom prst="rect">
            <a:avLst/>
          </a:prstGeom>
          <a:noFill/>
        </p:spPr>
        <p:txBody>
          <a:bodyPr wrap="square" lIns="0" tIns="0" rIns="0" bIns="0" rtlCol="0">
            <a:spAutoFit/>
          </a:bodyPr>
          <a:lstStyle/>
          <a:p>
            <a:r>
              <a:rPr lang="zh-CN" altLang="en-US" sz="2399" b="1" dirty="0">
                <a:solidFill>
                  <a:schemeClr val="tx1">
                    <a:lumMod val="75000"/>
                    <a:lumOff val="25000"/>
                  </a:schemeClr>
                </a:solidFill>
                <a:cs typeface="+mn-ea"/>
                <a:sym typeface="+mn-lt"/>
              </a:rPr>
              <a:t>为什么要</a:t>
            </a:r>
            <a:r>
              <a:rPr lang="zh-CN" altLang="en-US" sz="2399" b="1" dirty="0" smtClean="0">
                <a:solidFill>
                  <a:schemeClr val="tx1">
                    <a:lumMod val="75000"/>
                    <a:lumOff val="25000"/>
                  </a:schemeClr>
                </a:solidFill>
                <a:cs typeface="+mn-ea"/>
                <a:sym typeface="+mn-lt"/>
              </a:rPr>
              <a:t>用</a:t>
            </a:r>
            <a:r>
              <a:rPr lang="zh-CN" altLang="en-US" sz="2399" b="1" dirty="0">
                <a:solidFill>
                  <a:schemeClr val="tx1">
                    <a:lumMod val="75000"/>
                    <a:lumOff val="25000"/>
                  </a:schemeClr>
                </a:solidFill>
                <a:cs typeface="+mn-ea"/>
                <a:sym typeface="+mn-lt"/>
              </a:rPr>
              <a:t>微服务</a:t>
            </a:r>
          </a:p>
        </p:txBody>
      </p:sp>
      <p:cxnSp>
        <p:nvCxnSpPr>
          <p:cNvPr id="37" name="直接连接符 36">
            <a:extLst>
              <a:ext uri="{FF2B5EF4-FFF2-40B4-BE49-F238E27FC236}">
                <a16:creationId xmlns="" xmlns:a16="http://schemas.microsoft.com/office/drawing/2014/main" id="{C3C99C37-B181-416F-AD22-F2FBFEA2B3E6}"/>
              </a:ext>
            </a:extLst>
          </p:cNvPr>
          <p:cNvCxnSpPr>
            <a:cxnSpLocks/>
          </p:cNvCxnSpPr>
          <p:nvPr/>
        </p:nvCxnSpPr>
        <p:spPr>
          <a:xfrm>
            <a:off x="6554948" y="2751428"/>
            <a:ext cx="0" cy="575886"/>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 xmlns:a16="http://schemas.microsoft.com/office/drawing/2014/main" id="{6DAD05CA-CD2D-4693-A771-686ADA370FB2}"/>
              </a:ext>
            </a:extLst>
          </p:cNvPr>
          <p:cNvCxnSpPr/>
          <p:nvPr/>
        </p:nvCxnSpPr>
        <p:spPr>
          <a:xfrm>
            <a:off x="6152493" y="3074188"/>
            <a:ext cx="402454" cy="0"/>
          </a:xfrm>
          <a:prstGeom prst="line">
            <a:avLst/>
          </a:prstGeom>
          <a:ln>
            <a:solidFill>
              <a:schemeClr val="tx2">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sp>
        <p:nvSpPr>
          <p:cNvPr id="24" name="菱形 23">
            <a:extLst>
              <a:ext uri="{FF2B5EF4-FFF2-40B4-BE49-F238E27FC236}">
                <a16:creationId xmlns="" xmlns:a16="http://schemas.microsoft.com/office/drawing/2014/main" id="{AE07F392-0C35-4561-BF54-F2D9782C0766}"/>
              </a:ext>
            </a:extLst>
          </p:cNvPr>
          <p:cNvSpPr/>
          <p:nvPr/>
        </p:nvSpPr>
        <p:spPr>
          <a:xfrm>
            <a:off x="5568105" y="2732680"/>
            <a:ext cx="713509" cy="677610"/>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6" rIns="91412" bIns="45706" numCol="1" spcCol="0" rtlCol="0" fromWordArt="0" anchor="ctr" anchorCtr="0" forceAA="0" compatLnSpc="1">
            <a:noAutofit/>
          </a:bodyPr>
          <a:lstStyle/>
          <a:p>
            <a:pPr algn="ctr"/>
            <a:endParaRPr lang="zh-CN" altLang="en-US" sz="3599" dirty="0">
              <a:cs typeface="+mn-ea"/>
              <a:sym typeface="+mn-lt"/>
            </a:endParaRPr>
          </a:p>
        </p:txBody>
      </p:sp>
      <p:sp>
        <p:nvSpPr>
          <p:cNvPr id="25" name="TextBox 75">
            <a:extLst>
              <a:ext uri="{FF2B5EF4-FFF2-40B4-BE49-F238E27FC236}">
                <a16:creationId xmlns="" xmlns:a16="http://schemas.microsoft.com/office/drawing/2014/main" id="{9BB92CB0-0D8E-430A-B105-8AEF250AAD47}"/>
              </a:ext>
            </a:extLst>
          </p:cNvPr>
          <p:cNvSpPr txBox="1"/>
          <p:nvPr/>
        </p:nvSpPr>
        <p:spPr>
          <a:xfrm>
            <a:off x="5645353" y="2846019"/>
            <a:ext cx="567629" cy="461508"/>
          </a:xfrm>
          <a:prstGeom prst="rect">
            <a:avLst/>
          </a:prstGeom>
          <a:noFill/>
        </p:spPr>
        <p:txBody>
          <a:bodyPr wrap="square" lIns="91412" tIns="45706" rIns="91412" bIns="45706" rtlCol="0">
            <a:spAutoFit/>
          </a:bodyPr>
          <a:lstStyle/>
          <a:p>
            <a:r>
              <a:rPr lang="en-US" altLang="zh-CN" sz="2399" dirty="0">
                <a:solidFill>
                  <a:srgbClr val="FFFFFF"/>
                </a:solidFill>
                <a:cs typeface="+mn-ea"/>
                <a:sym typeface="+mn-lt"/>
              </a:rPr>
              <a:t>03</a:t>
            </a:r>
            <a:endParaRPr lang="zh-CN" altLang="en-US" sz="2399" dirty="0">
              <a:solidFill>
                <a:srgbClr val="FFFFFF"/>
              </a:solidFill>
              <a:cs typeface="+mn-ea"/>
              <a:sym typeface="+mn-lt"/>
            </a:endParaRPr>
          </a:p>
        </p:txBody>
      </p:sp>
      <p:sp>
        <p:nvSpPr>
          <p:cNvPr id="39" name="TextBox 67">
            <a:extLst>
              <a:ext uri="{FF2B5EF4-FFF2-40B4-BE49-F238E27FC236}">
                <a16:creationId xmlns="" xmlns:a16="http://schemas.microsoft.com/office/drawing/2014/main" id="{4E2A97F5-4A7C-4FA2-9ADB-9E9B38B6FA00}"/>
              </a:ext>
            </a:extLst>
          </p:cNvPr>
          <p:cNvSpPr txBox="1"/>
          <p:nvPr/>
        </p:nvSpPr>
        <p:spPr>
          <a:xfrm>
            <a:off x="6703642" y="2856274"/>
            <a:ext cx="3802413" cy="369204"/>
          </a:xfrm>
          <a:prstGeom prst="rect">
            <a:avLst/>
          </a:prstGeom>
          <a:noFill/>
        </p:spPr>
        <p:txBody>
          <a:bodyPr wrap="square" lIns="0" tIns="0" rIns="0" bIns="0" rtlCol="0">
            <a:spAutoFit/>
          </a:bodyPr>
          <a:lstStyle/>
          <a:p>
            <a:r>
              <a:rPr lang="zh-CN" altLang="en-US" sz="2399" b="1" dirty="0" smtClean="0">
                <a:solidFill>
                  <a:schemeClr val="tx1">
                    <a:lumMod val="75000"/>
                    <a:lumOff val="25000"/>
                  </a:schemeClr>
                </a:solidFill>
                <a:cs typeface="+mn-ea"/>
                <a:sym typeface="+mn-lt"/>
              </a:rPr>
              <a:t>怎么建设</a:t>
            </a:r>
            <a:r>
              <a:rPr lang="zh-CN" altLang="en-US" sz="2399" b="1" dirty="0">
                <a:solidFill>
                  <a:schemeClr val="tx1">
                    <a:lumMod val="75000"/>
                    <a:lumOff val="25000"/>
                  </a:schemeClr>
                </a:solidFill>
                <a:cs typeface="+mn-ea"/>
                <a:sym typeface="+mn-lt"/>
              </a:rPr>
              <a:t>微服务</a:t>
            </a:r>
          </a:p>
        </p:txBody>
      </p:sp>
      <p:cxnSp>
        <p:nvCxnSpPr>
          <p:cNvPr id="40" name="直接连接符 39">
            <a:extLst>
              <a:ext uri="{FF2B5EF4-FFF2-40B4-BE49-F238E27FC236}">
                <a16:creationId xmlns="" xmlns:a16="http://schemas.microsoft.com/office/drawing/2014/main" id="{03980A26-9D03-47E9-8C4B-9791E5E010D1}"/>
              </a:ext>
            </a:extLst>
          </p:cNvPr>
          <p:cNvCxnSpPr>
            <a:cxnSpLocks/>
          </p:cNvCxnSpPr>
          <p:nvPr/>
        </p:nvCxnSpPr>
        <p:spPr>
          <a:xfrm>
            <a:off x="6553821" y="3755827"/>
            <a:ext cx="0" cy="575886"/>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 xmlns:a16="http://schemas.microsoft.com/office/drawing/2014/main" id="{30D83E6D-824A-4182-9ABD-62ACDBB655C5}"/>
              </a:ext>
            </a:extLst>
          </p:cNvPr>
          <p:cNvCxnSpPr/>
          <p:nvPr/>
        </p:nvCxnSpPr>
        <p:spPr>
          <a:xfrm>
            <a:off x="6151368" y="4078587"/>
            <a:ext cx="402454" cy="0"/>
          </a:xfrm>
          <a:prstGeom prst="line">
            <a:avLst/>
          </a:prstGeom>
          <a:ln>
            <a:solidFill>
              <a:schemeClr val="tx2">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sp>
        <p:nvSpPr>
          <p:cNvPr id="26" name="菱形 25">
            <a:extLst>
              <a:ext uri="{FF2B5EF4-FFF2-40B4-BE49-F238E27FC236}">
                <a16:creationId xmlns="" xmlns:a16="http://schemas.microsoft.com/office/drawing/2014/main" id="{59420A35-0C24-4FC2-8A0E-A5DF8ED5B5A6}"/>
              </a:ext>
            </a:extLst>
          </p:cNvPr>
          <p:cNvSpPr/>
          <p:nvPr/>
        </p:nvSpPr>
        <p:spPr>
          <a:xfrm>
            <a:off x="5568105" y="3739421"/>
            <a:ext cx="713509" cy="677610"/>
          </a:xfrm>
          <a:prstGeom prst="diamon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6" rIns="91412" bIns="45706" numCol="1" spcCol="0" rtlCol="0" fromWordArt="0" anchor="ctr" anchorCtr="0" forceAA="0" compatLnSpc="1">
            <a:noAutofit/>
          </a:bodyPr>
          <a:lstStyle/>
          <a:p>
            <a:pPr algn="ctr"/>
            <a:endParaRPr lang="zh-CN" altLang="en-US" sz="3599" dirty="0">
              <a:cs typeface="+mn-ea"/>
              <a:sym typeface="+mn-lt"/>
            </a:endParaRPr>
          </a:p>
        </p:txBody>
      </p:sp>
      <p:sp>
        <p:nvSpPr>
          <p:cNvPr id="27" name="TextBox 77">
            <a:extLst>
              <a:ext uri="{FF2B5EF4-FFF2-40B4-BE49-F238E27FC236}">
                <a16:creationId xmlns="" xmlns:a16="http://schemas.microsoft.com/office/drawing/2014/main" id="{A16E2993-61EF-4F9A-BDF6-9F5BF1E5C434}"/>
              </a:ext>
            </a:extLst>
          </p:cNvPr>
          <p:cNvSpPr txBox="1"/>
          <p:nvPr/>
        </p:nvSpPr>
        <p:spPr>
          <a:xfrm>
            <a:off x="5645353" y="3858270"/>
            <a:ext cx="567629" cy="461508"/>
          </a:xfrm>
          <a:prstGeom prst="rect">
            <a:avLst/>
          </a:prstGeom>
          <a:noFill/>
        </p:spPr>
        <p:txBody>
          <a:bodyPr wrap="square" lIns="91412" tIns="45706" rIns="91412" bIns="45706" rtlCol="0">
            <a:spAutoFit/>
          </a:bodyPr>
          <a:lstStyle/>
          <a:p>
            <a:r>
              <a:rPr lang="en-US" altLang="zh-CN" sz="2399" dirty="0">
                <a:solidFill>
                  <a:srgbClr val="FFFFFF"/>
                </a:solidFill>
                <a:cs typeface="+mn-ea"/>
                <a:sym typeface="+mn-lt"/>
              </a:rPr>
              <a:t>04</a:t>
            </a:r>
            <a:endParaRPr lang="zh-CN" altLang="en-US" sz="2399" dirty="0">
              <a:solidFill>
                <a:srgbClr val="FFFFFF"/>
              </a:solidFill>
              <a:cs typeface="+mn-ea"/>
              <a:sym typeface="+mn-lt"/>
            </a:endParaRPr>
          </a:p>
        </p:txBody>
      </p:sp>
      <p:sp>
        <p:nvSpPr>
          <p:cNvPr id="42" name="TextBox 67">
            <a:extLst>
              <a:ext uri="{FF2B5EF4-FFF2-40B4-BE49-F238E27FC236}">
                <a16:creationId xmlns="" xmlns:a16="http://schemas.microsoft.com/office/drawing/2014/main" id="{E9D0D8DD-1349-4B3F-B1FC-5F246EB399AC}"/>
              </a:ext>
            </a:extLst>
          </p:cNvPr>
          <p:cNvSpPr txBox="1"/>
          <p:nvPr/>
        </p:nvSpPr>
        <p:spPr>
          <a:xfrm>
            <a:off x="6702516" y="3860673"/>
            <a:ext cx="3802413" cy="369204"/>
          </a:xfrm>
          <a:prstGeom prst="rect">
            <a:avLst/>
          </a:prstGeom>
          <a:noFill/>
        </p:spPr>
        <p:txBody>
          <a:bodyPr wrap="square" lIns="0" tIns="0" rIns="0" bIns="0" rtlCol="0">
            <a:spAutoFit/>
          </a:bodyPr>
          <a:lstStyle/>
          <a:p>
            <a:r>
              <a:rPr lang="zh-CN" altLang="en-US" sz="2399" b="1" dirty="0" smtClean="0">
                <a:solidFill>
                  <a:schemeClr val="tx1">
                    <a:lumMod val="75000"/>
                    <a:lumOff val="25000"/>
                  </a:schemeClr>
                </a:solidFill>
                <a:cs typeface="+mn-ea"/>
                <a:sym typeface="+mn-lt"/>
              </a:rPr>
              <a:t>思考</a:t>
            </a:r>
            <a:endParaRPr lang="zh-CN" altLang="en-US" sz="2399" b="1" dirty="0">
              <a:solidFill>
                <a:schemeClr val="tx1">
                  <a:lumMod val="75000"/>
                  <a:lumOff val="25000"/>
                </a:schemeClr>
              </a:solidFill>
              <a:cs typeface="+mn-ea"/>
              <a:sym typeface="+mn-lt"/>
            </a:endParaRPr>
          </a:p>
        </p:txBody>
      </p:sp>
      <p:cxnSp>
        <p:nvCxnSpPr>
          <p:cNvPr id="69" name="直接连接符 68">
            <a:extLst>
              <a:ext uri="{FF2B5EF4-FFF2-40B4-BE49-F238E27FC236}">
                <a16:creationId xmlns="" xmlns:a16="http://schemas.microsoft.com/office/drawing/2014/main" id="{C3C99C37-B181-416F-AD22-F2FBFEA2B3E6}"/>
              </a:ext>
            </a:extLst>
          </p:cNvPr>
          <p:cNvCxnSpPr>
            <a:cxnSpLocks/>
          </p:cNvCxnSpPr>
          <p:nvPr/>
        </p:nvCxnSpPr>
        <p:spPr>
          <a:xfrm>
            <a:off x="6554948" y="4710556"/>
            <a:ext cx="0" cy="575886"/>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 xmlns:a16="http://schemas.microsoft.com/office/drawing/2014/main" id="{6DAD05CA-CD2D-4693-A771-686ADA370FB2}"/>
              </a:ext>
            </a:extLst>
          </p:cNvPr>
          <p:cNvCxnSpPr/>
          <p:nvPr/>
        </p:nvCxnSpPr>
        <p:spPr>
          <a:xfrm>
            <a:off x="6152493" y="5033316"/>
            <a:ext cx="402454" cy="0"/>
          </a:xfrm>
          <a:prstGeom prst="line">
            <a:avLst/>
          </a:prstGeom>
          <a:ln>
            <a:solidFill>
              <a:schemeClr val="tx2">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sp>
        <p:nvSpPr>
          <p:cNvPr id="71" name="菱形 70">
            <a:extLst>
              <a:ext uri="{FF2B5EF4-FFF2-40B4-BE49-F238E27FC236}">
                <a16:creationId xmlns="" xmlns:a16="http://schemas.microsoft.com/office/drawing/2014/main" id="{AE07F392-0C35-4561-BF54-F2D9782C0766}"/>
              </a:ext>
            </a:extLst>
          </p:cNvPr>
          <p:cNvSpPr/>
          <p:nvPr/>
        </p:nvSpPr>
        <p:spPr>
          <a:xfrm>
            <a:off x="5568105" y="4691808"/>
            <a:ext cx="713509" cy="677610"/>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6" rIns="91412" bIns="45706" numCol="1" spcCol="0" rtlCol="0" fromWordArt="0" anchor="ctr" anchorCtr="0" forceAA="0" compatLnSpc="1">
            <a:noAutofit/>
          </a:bodyPr>
          <a:lstStyle/>
          <a:p>
            <a:pPr algn="ctr"/>
            <a:endParaRPr lang="zh-CN" altLang="en-US" sz="3599" dirty="0">
              <a:cs typeface="+mn-ea"/>
              <a:sym typeface="+mn-lt"/>
            </a:endParaRPr>
          </a:p>
        </p:txBody>
      </p:sp>
      <p:sp>
        <p:nvSpPr>
          <p:cNvPr id="72" name="TextBox 75">
            <a:extLst>
              <a:ext uri="{FF2B5EF4-FFF2-40B4-BE49-F238E27FC236}">
                <a16:creationId xmlns="" xmlns:a16="http://schemas.microsoft.com/office/drawing/2014/main" id="{9BB92CB0-0D8E-430A-B105-8AEF250AAD47}"/>
              </a:ext>
            </a:extLst>
          </p:cNvPr>
          <p:cNvSpPr txBox="1"/>
          <p:nvPr/>
        </p:nvSpPr>
        <p:spPr>
          <a:xfrm>
            <a:off x="5645353" y="4805147"/>
            <a:ext cx="567629" cy="461508"/>
          </a:xfrm>
          <a:prstGeom prst="rect">
            <a:avLst/>
          </a:prstGeom>
          <a:noFill/>
        </p:spPr>
        <p:txBody>
          <a:bodyPr wrap="square" lIns="91412" tIns="45706" rIns="91412" bIns="45706" rtlCol="0">
            <a:spAutoFit/>
          </a:bodyPr>
          <a:lstStyle/>
          <a:p>
            <a:r>
              <a:rPr lang="en-US" altLang="zh-CN" sz="2399" dirty="0" smtClean="0">
                <a:solidFill>
                  <a:srgbClr val="FFFFFF"/>
                </a:solidFill>
                <a:cs typeface="+mn-ea"/>
                <a:sym typeface="+mn-lt"/>
              </a:rPr>
              <a:t>05</a:t>
            </a:r>
            <a:endParaRPr lang="zh-CN" altLang="en-US" sz="2399" dirty="0">
              <a:solidFill>
                <a:srgbClr val="FFFFFF"/>
              </a:solidFill>
              <a:cs typeface="+mn-ea"/>
              <a:sym typeface="+mn-lt"/>
            </a:endParaRPr>
          </a:p>
        </p:txBody>
      </p:sp>
      <p:sp>
        <p:nvSpPr>
          <p:cNvPr id="73" name="TextBox 67">
            <a:extLst>
              <a:ext uri="{FF2B5EF4-FFF2-40B4-BE49-F238E27FC236}">
                <a16:creationId xmlns="" xmlns:a16="http://schemas.microsoft.com/office/drawing/2014/main" id="{4E2A97F5-4A7C-4FA2-9ADB-9E9B38B6FA00}"/>
              </a:ext>
            </a:extLst>
          </p:cNvPr>
          <p:cNvSpPr txBox="1"/>
          <p:nvPr/>
        </p:nvSpPr>
        <p:spPr>
          <a:xfrm>
            <a:off x="6703642" y="4815402"/>
            <a:ext cx="3802413" cy="369204"/>
          </a:xfrm>
          <a:prstGeom prst="rect">
            <a:avLst/>
          </a:prstGeom>
          <a:noFill/>
        </p:spPr>
        <p:txBody>
          <a:bodyPr wrap="square" lIns="0" tIns="0" rIns="0" bIns="0" rtlCol="0">
            <a:spAutoFit/>
          </a:bodyPr>
          <a:lstStyle/>
          <a:p>
            <a:r>
              <a:rPr lang="zh-CN" altLang="en-US" sz="2399" b="1" dirty="0">
                <a:solidFill>
                  <a:schemeClr val="tx1">
                    <a:lumMod val="75000"/>
                    <a:lumOff val="25000"/>
                  </a:schemeClr>
                </a:solidFill>
                <a:cs typeface="+mn-ea"/>
                <a:sym typeface="+mn-lt"/>
              </a:rPr>
              <a:t>中台和微服务的关系</a:t>
            </a:r>
          </a:p>
        </p:txBody>
      </p:sp>
      <p:cxnSp>
        <p:nvCxnSpPr>
          <p:cNvPr id="74" name="直接连接符 73">
            <a:extLst>
              <a:ext uri="{FF2B5EF4-FFF2-40B4-BE49-F238E27FC236}">
                <a16:creationId xmlns="" xmlns:a16="http://schemas.microsoft.com/office/drawing/2014/main" id="{03980A26-9D03-47E9-8C4B-9791E5E010D1}"/>
              </a:ext>
            </a:extLst>
          </p:cNvPr>
          <p:cNvCxnSpPr>
            <a:cxnSpLocks/>
          </p:cNvCxnSpPr>
          <p:nvPr/>
        </p:nvCxnSpPr>
        <p:spPr>
          <a:xfrm>
            <a:off x="6553821" y="5714955"/>
            <a:ext cx="0" cy="575886"/>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 xmlns:a16="http://schemas.microsoft.com/office/drawing/2014/main" id="{30D83E6D-824A-4182-9ABD-62ACDBB655C5}"/>
              </a:ext>
            </a:extLst>
          </p:cNvPr>
          <p:cNvCxnSpPr/>
          <p:nvPr/>
        </p:nvCxnSpPr>
        <p:spPr>
          <a:xfrm>
            <a:off x="6151368" y="6037715"/>
            <a:ext cx="402454" cy="0"/>
          </a:xfrm>
          <a:prstGeom prst="line">
            <a:avLst/>
          </a:prstGeom>
          <a:ln>
            <a:solidFill>
              <a:schemeClr val="tx2">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sp>
        <p:nvSpPr>
          <p:cNvPr id="76" name="菱形 75">
            <a:extLst>
              <a:ext uri="{FF2B5EF4-FFF2-40B4-BE49-F238E27FC236}">
                <a16:creationId xmlns="" xmlns:a16="http://schemas.microsoft.com/office/drawing/2014/main" id="{59420A35-0C24-4FC2-8A0E-A5DF8ED5B5A6}"/>
              </a:ext>
            </a:extLst>
          </p:cNvPr>
          <p:cNvSpPr/>
          <p:nvPr/>
        </p:nvSpPr>
        <p:spPr>
          <a:xfrm>
            <a:off x="5568105" y="5698549"/>
            <a:ext cx="713509" cy="677610"/>
          </a:xfrm>
          <a:prstGeom prst="diamond">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2" tIns="45706" rIns="91412" bIns="45706" numCol="1" spcCol="0" rtlCol="0" fromWordArt="0" anchor="ctr" anchorCtr="0" forceAA="0" compatLnSpc="1">
            <a:noAutofit/>
          </a:bodyPr>
          <a:lstStyle/>
          <a:p>
            <a:pPr algn="ctr"/>
            <a:endParaRPr lang="zh-CN" altLang="en-US" sz="3599" dirty="0">
              <a:cs typeface="+mn-ea"/>
              <a:sym typeface="+mn-lt"/>
            </a:endParaRPr>
          </a:p>
        </p:txBody>
      </p:sp>
      <p:sp>
        <p:nvSpPr>
          <p:cNvPr id="77" name="TextBox 77">
            <a:extLst>
              <a:ext uri="{FF2B5EF4-FFF2-40B4-BE49-F238E27FC236}">
                <a16:creationId xmlns="" xmlns:a16="http://schemas.microsoft.com/office/drawing/2014/main" id="{A16E2993-61EF-4F9A-BDF6-9F5BF1E5C434}"/>
              </a:ext>
            </a:extLst>
          </p:cNvPr>
          <p:cNvSpPr txBox="1"/>
          <p:nvPr/>
        </p:nvSpPr>
        <p:spPr>
          <a:xfrm>
            <a:off x="5645353" y="5817398"/>
            <a:ext cx="567629" cy="461508"/>
          </a:xfrm>
          <a:prstGeom prst="rect">
            <a:avLst/>
          </a:prstGeom>
          <a:noFill/>
        </p:spPr>
        <p:txBody>
          <a:bodyPr wrap="square" lIns="91412" tIns="45706" rIns="91412" bIns="45706" rtlCol="0">
            <a:spAutoFit/>
          </a:bodyPr>
          <a:lstStyle/>
          <a:p>
            <a:r>
              <a:rPr lang="en-US" altLang="zh-CN" sz="2399" smtClean="0">
                <a:solidFill>
                  <a:srgbClr val="FFFFFF"/>
                </a:solidFill>
                <a:cs typeface="+mn-ea"/>
                <a:sym typeface="+mn-lt"/>
              </a:rPr>
              <a:t>06</a:t>
            </a:r>
            <a:endParaRPr lang="zh-CN" altLang="en-US" sz="2399" dirty="0">
              <a:solidFill>
                <a:srgbClr val="FFFFFF"/>
              </a:solidFill>
              <a:cs typeface="+mn-ea"/>
              <a:sym typeface="+mn-lt"/>
            </a:endParaRPr>
          </a:p>
        </p:txBody>
      </p:sp>
      <p:sp>
        <p:nvSpPr>
          <p:cNvPr id="78" name="TextBox 67">
            <a:extLst>
              <a:ext uri="{FF2B5EF4-FFF2-40B4-BE49-F238E27FC236}">
                <a16:creationId xmlns="" xmlns:a16="http://schemas.microsoft.com/office/drawing/2014/main" id="{E9D0D8DD-1349-4B3F-B1FC-5F246EB399AC}"/>
              </a:ext>
            </a:extLst>
          </p:cNvPr>
          <p:cNvSpPr txBox="1"/>
          <p:nvPr/>
        </p:nvSpPr>
        <p:spPr>
          <a:xfrm>
            <a:off x="6702516" y="5819801"/>
            <a:ext cx="3802413" cy="369204"/>
          </a:xfrm>
          <a:prstGeom prst="rect">
            <a:avLst/>
          </a:prstGeom>
          <a:noFill/>
        </p:spPr>
        <p:txBody>
          <a:bodyPr wrap="square" lIns="0" tIns="0" rIns="0" bIns="0" rtlCol="0">
            <a:spAutoFit/>
          </a:bodyPr>
          <a:lstStyle/>
          <a:p>
            <a:r>
              <a:rPr lang="zh-CN" altLang="en-US" sz="2399" b="1" dirty="0">
                <a:solidFill>
                  <a:schemeClr val="tx1">
                    <a:lumMod val="75000"/>
                    <a:lumOff val="25000"/>
                  </a:schemeClr>
                </a:solidFill>
                <a:cs typeface="+mn-ea"/>
                <a:sym typeface="+mn-lt"/>
              </a:rPr>
              <a:t>微</a:t>
            </a:r>
            <a:r>
              <a:rPr lang="zh-CN" altLang="en-US" sz="2399" b="1" dirty="0" smtClean="0">
                <a:solidFill>
                  <a:schemeClr val="tx1">
                    <a:lumMod val="75000"/>
                    <a:lumOff val="25000"/>
                  </a:schemeClr>
                </a:solidFill>
                <a:cs typeface="+mn-ea"/>
                <a:sym typeface="+mn-lt"/>
              </a:rPr>
              <a:t>服务技术架构</a:t>
            </a:r>
            <a:endParaRPr lang="zh-CN" altLang="en-US" sz="2399" b="1"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5648072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bg1"/>
                </a:solidFill>
                <a:latin typeface="+mn-lt"/>
                <a:ea typeface="+mn-ea"/>
                <a:cs typeface="+mn-ea"/>
                <a:sym typeface="+mn-lt"/>
              </a:rPr>
              <a:t>什么</a:t>
            </a:r>
            <a:r>
              <a:rPr lang="zh-CN" altLang="en-US" sz="2800" dirty="0" smtClean="0">
                <a:solidFill>
                  <a:schemeClr val="bg1"/>
                </a:solidFill>
                <a:latin typeface="+mn-lt"/>
                <a:ea typeface="+mn-ea"/>
                <a:cs typeface="+mn-ea"/>
                <a:sym typeface="+mn-lt"/>
              </a:rPr>
              <a:t>是微服务</a:t>
            </a:r>
            <a:endParaRPr lang="zh-CN" altLang="en-US" sz="2800" dirty="0">
              <a:solidFill>
                <a:schemeClr val="bg1"/>
              </a:solidFill>
              <a:latin typeface="+mn-lt"/>
              <a:ea typeface="+mn-ea"/>
              <a:cs typeface="+mn-ea"/>
              <a:sym typeface="+mn-lt"/>
            </a:endParaRPr>
          </a:p>
        </p:txBody>
      </p:sp>
      <p:graphicFrame>
        <p:nvGraphicFramePr>
          <p:cNvPr id="4" name="内容占位符 3"/>
          <p:cNvGraphicFramePr>
            <a:graphicFrameLocks noGrp="1"/>
          </p:cNvGraphicFramePr>
          <p:nvPr>
            <p:ph idx="4294967295"/>
            <p:extLst>
              <p:ext uri="{D42A27DB-BD31-4B8C-83A1-F6EECF244321}">
                <p14:modId xmlns:p14="http://schemas.microsoft.com/office/powerpoint/2010/main" val="3263145443"/>
              </p:ext>
            </p:extLst>
          </p:nvPr>
        </p:nvGraphicFramePr>
        <p:xfrm>
          <a:off x="493294" y="878305"/>
          <a:ext cx="10972800" cy="53660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565465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4294967295"/>
            <p:extLst>
              <p:ext uri="{D42A27DB-BD31-4B8C-83A1-F6EECF244321}">
                <p14:modId xmlns:p14="http://schemas.microsoft.com/office/powerpoint/2010/main" val="3417431582"/>
              </p:ext>
            </p:extLst>
          </p:nvPr>
        </p:nvGraphicFramePr>
        <p:xfrm>
          <a:off x="609600" y="1010653"/>
          <a:ext cx="109728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标题 1"/>
          <p:cNvSpPr>
            <a:spLocks noGrp="1"/>
          </p:cNvSpPr>
          <p:nvPr>
            <p:ph type="title"/>
          </p:nvPr>
        </p:nvSpPr>
        <p:spPr>
          <a:xfrm>
            <a:off x="341745" y="39424"/>
            <a:ext cx="6070823" cy="540384"/>
          </a:xfrm>
        </p:spPr>
        <p:txBody>
          <a:bodyPr>
            <a:normAutofit/>
          </a:bodyPr>
          <a:lstStyle/>
          <a:p>
            <a:r>
              <a:rPr lang="zh-CN" altLang="en-US" sz="2800" dirty="0">
                <a:solidFill>
                  <a:schemeClr val="bg1"/>
                </a:solidFill>
                <a:latin typeface="+mn-lt"/>
                <a:ea typeface="+mn-ea"/>
                <a:cs typeface="+mn-ea"/>
                <a:sym typeface="+mn-lt"/>
              </a:rPr>
              <a:t>什么</a:t>
            </a:r>
            <a:r>
              <a:rPr lang="zh-CN" altLang="en-US" sz="2800" dirty="0" smtClean="0">
                <a:solidFill>
                  <a:schemeClr val="bg1"/>
                </a:solidFill>
                <a:latin typeface="+mn-lt"/>
                <a:ea typeface="+mn-ea"/>
                <a:cs typeface="+mn-ea"/>
                <a:sym typeface="+mn-lt"/>
              </a:rPr>
              <a:t>是</a:t>
            </a:r>
            <a:r>
              <a:rPr lang="zh-CN" altLang="en-US" sz="2800" dirty="0">
                <a:solidFill>
                  <a:schemeClr val="bg1"/>
                </a:solidFill>
                <a:latin typeface="+mn-lt"/>
                <a:ea typeface="+mn-ea"/>
                <a:cs typeface="+mn-ea"/>
                <a:sym typeface="+mn-lt"/>
              </a:rPr>
              <a:t>微服务</a:t>
            </a:r>
          </a:p>
        </p:txBody>
      </p:sp>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1745" y="833762"/>
            <a:ext cx="5276190" cy="5190476"/>
          </a:xfrm>
          <a:prstGeom prst="rect">
            <a:avLst/>
          </a:prstGeom>
        </p:spPr>
      </p:pic>
      <p:pic>
        <p:nvPicPr>
          <p:cNvPr id="3" name="图片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49143" y="715005"/>
            <a:ext cx="6342857" cy="5038095"/>
          </a:xfrm>
          <a:prstGeom prst="rect">
            <a:avLst/>
          </a:prstGeom>
        </p:spPr>
      </p:pic>
    </p:spTree>
    <p:extLst>
      <p:ext uri="{BB962C8B-B14F-4D97-AF65-F5344CB8AC3E}">
        <p14:creationId xmlns:p14="http://schemas.microsoft.com/office/powerpoint/2010/main" val="335148894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341745" y="39424"/>
            <a:ext cx="6070823" cy="540384"/>
          </a:xfrm>
        </p:spPr>
        <p:txBody>
          <a:bodyPr>
            <a:normAutofit/>
          </a:bodyPr>
          <a:lstStyle/>
          <a:p>
            <a:r>
              <a:rPr lang="zh-CN" altLang="en-US" sz="2800" dirty="0">
                <a:solidFill>
                  <a:schemeClr val="bg1"/>
                </a:solidFill>
                <a:latin typeface="+mn-lt"/>
                <a:ea typeface="+mn-ea"/>
                <a:cs typeface="+mn-ea"/>
                <a:sym typeface="+mn-lt"/>
              </a:rPr>
              <a:t>为什么要</a:t>
            </a:r>
            <a:r>
              <a:rPr lang="zh-CN" altLang="en-US" sz="2800" dirty="0" smtClean="0">
                <a:solidFill>
                  <a:schemeClr val="bg1"/>
                </a:solidFill>
                <a:latin typeface="+mn-lt"/>
                <a:ea typeface="+mn-ea"/>
                <a:cs typeface="+mn-ea"/>
                <a:sym typeface="+mn-lt"/>
              </a:rPr>
              <a:t>用</a:t>
            </a:r>
            <a:r>
              <a:rPr lang="zh-CN" altLang="en-US" sz="2800" dirty="0">
                <a:solidFill>
                  <a:schemeClr val="bg1"/>
                </a:solidFill>
                <a:latin typeface="+mn-lt"/>
                <a:ea typeface="+mn-ea"/>
                <a:cs typeface="+mn-ea"/>
                <a:sym typeface="+mn-lt"/>
              </a:rPr>
              <a:t>微服务</a:t>
            </a:r>
          </a:p>
        </p:txBody>
      </p:sp>
      <p:graphicFrame>
        <p:nvGraphicFramePr>
          <p:cNvPr id="4" name="图示 3"/>
          <p:cNvGraphicFramePr/>
          <p:nvPr>
            <p:extLst>
              <p:ext uri="{D42A27DB-BD31-4B8C-83A1-F6EECF244321}">
                <p14:modId xmlns:p14="http://schemas.microsoft.com/office/powerpoint/2010/main" val="4041277629"/>
              </p:ext>
            </p:extLst>
          </p:nvPr>
        </p:nvGraphicFramePr>
        <p:xfrm>
          <a:off x="411047" y="799389"/>
          <a:ext cx="11466628" cy="4934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80668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341745" y="39424"/>
            <a:ext cx="6070823" cy="540384"/>
          </a:xfrm>
        </p:spPr>
        <p:txBody>
          <a:bodyPr>
            <a:normAutofit/>
          </a:bodyPr>
          <a:lstStyle/>
          <a:p>
            <a:r>
              <a:rPr lang="zh-CN" altLang="en-US" sz="2800" dirty="0">
                <a:solidFill>
                  <a:schemeClr val="bg1"/>
                </a:solidFill>
                <a:latin typeface="+mn-lt"/>
                <a:ea typeface="+mn-ea"/>
                <a:cs typeface="+mn-ea"/>
                <a:sym typeface="+mn-lt"/>
              </a:rPr>
              <a:t>为什么要</a:t>
            </a:r>
            <a:r>
              <a:rPr lang="zh-CN" altLang="en-US" sz="2800" dirty="0" smtClean="0">
                <a:solidFill>
                  <a:schemeClr val="bg1"/>
                </a:solidFill>
                <a:latin typeface="+mn-lt"/>
                <a:ea typeface="+mn-ea"/>
                <a:cs typeface="+mn-ea"/>
                <a:sym typeface="+mn-lt"/>
              </a:rPr>
              <a:t>用</a:t>
            </a:r>
            <a:r>
              <a:rPr lang="zh-CN" altLang="en-US" sz="2800" dirty="0">
                <a:solidFill>
                  <a:schemeClr val="bg1"/>
                </a:solidFill>
                <a:latin typeface="+mn-lt"/>
                <a:ea typeface="+mn-ea"/>
                <a:cs typeface="+mn-ea"/>
                <a:sym typeface="+mn-lt"/>
              </a:rPr>
              <a:t>微服务</a:t>
            </a:r>
          </a:p>
        </p:txBody>
      </p:sp>
      <p:graphicFrame>
        <p:nvGraphicFramePr>
          <p:cNvPr id="3" name="图示 2"/>
          <p:cNvGraphicFramePr/>
          <p:nvPr>
            <p:extLst>
              <p:ext uri="{D42A27DB-BD31-4B8C-83A1-F6EECF244321}">
                <p14:modId xmlns:p14="http://schemas.microsoft.com/office/powerpoint/2010/main" val="3561876256"/>
              </p:ext>
            </p:extLst>
          </p:nvPr>
        </p:nvGraphicFramePr>
        <p:xfrm>
          <a:off x="478493" y="984320"/>
          <a:ext cx="11484907" cy="50735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190952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20716" y="849412"/>
            <a:ext cx="12055366" cy="5232202"/>
          </a:xfrm>
          <a:prstGeom prst="rect">
            <a:avLst/>
          </a:prstGeom>
        </p:spPr>
        <p:txBody>
          <a:bodyPr wrap="square">
            <a:spAutoFit/>
          </a:bodyPr>
          <a:lstStyle/>
          <a:p>
            <a:r>
              <a:rPr lang="zh-CN" altLang="zh-CN" sz="1400" b="1" kern="0" dirty="0">
                <a:cs typeface="+mn-ea"/>
                <a:sym typeface="+mn-lt"/>
              </a:rPr>
              <a:t>那么微服务有哪些挑战呢？</a:t>
            </a:r>
            <a:endParaRPr lang="zh-CN" altLang="zh-CN" kern="100" dirty="0">
              <a:cs typeface="+mn-ea"/>
              <a:sym typeface="+mn-lt"/>
            </a:endParaRPr>
          </a:p>
          <a:p>
            <a:r>
              <a:rPr lang="en-US" altLang="zh-CN" sz="1400" b="1" kern="0" dirty="0">
                <a:cs typeface="+mn-ea"/>
                <a:sym typeface="+mn-lt"/>
              </a:rPr>
              <a:t>1. </a:t>
            </a:r>
            <a:r>
              <a:rPr lang="zh-CN" altLang="zh-CN" sz="1400" b="1" kern="0" dirty="0">
                <a:cs typeface="+mn-ea"/>
                <a:sym typeface="+mn-lt"/>
              </a:rPr>
              <a:t>分布式系统的复杂性</a:t>
            </a:r>
            <a:endParaRPr lang="zh-CN" altLang="zh-CN" kern="100" dirty="0">
              <a:cs typeface="+mn-ea"/>
              <a:sym typeface="+mn-lt"/>
            </a:endParaRPr>
          </a:p>
          <a:p>
            <a:r>
              <a:rPr lang="zh-CN" altLang="zh-CN" sz="1400" kern="0" dirty="0">
                <a:cs typeface="+mn-ea"/>
                <a:sym typeface="+mn-lt"/>
              </a:rPr>
              <a:t>微服务架构是基于分布式的系统，而构建分布式系统必然会带来额外的开销。</a:t>
            </a:r>
            <a:endParaRPr lang="zh-CN" altLang="zh-CN" kern="100" dirty="0">
              <a:cs typeface="+mn-ea"/>
              <a:sym typeface="+mn-lt"/>
            </a:endParaRPr>
          </a:p>
          <a:p>
            <a:pPr marL="342900" lvl="0" indent="-342900">
              <a:buSzPts val="1000"/>
              <a:buFont typeface="Symbol" panose="05050102010706020507" pitchFamily="18" charset="2"/>
              <a:buChar char=""/>
              <a:tabLst>
                <a:tab pos="457200" algn="l"/>
              </a:tabLst>
            </a:pPr>
            <a:r>
              <a:rPr lang="zh-CN" altLang="zh-CN" sz="1400" b="1" kern="0" dirty="0">
                <a:cs typeface="+mn-ea"/>
                <a:sym typeface="+mn-lt"/>
              </a:rPr>
              <a:t>性能：</a:t>
            </a:r>
            <a:r>
              <a:rPr lang="zh-CN" altLang="zh-CN" sz="1400" kern="0" dirty="0">
                <a:cs typeface="+mn-ea"/>
                <a:sym typeface="+mn-lt"/>
              </a:rPr>
              <a:t> 分布式系统是跨进程、跨网络的调用，受网络延迟和带宽的影响。</a:t>
            </a:r>
            <a:endParaRPr lang="zh-CN" altLang="zh-CN" kern="100" dirty="0">
              <a:cs typeface="+mn-ea"/>
              <a:sym typeface="+mn-lt"/>
            </a:endParaRPr>
          </a:p>
          <a:p>
            <a:pPr marL="342900" lvl="0" indent="-342900">
              <a:buSzPts val="1000"/>
              <a:buFont typeface="Symbol" panose="05050102010706020507" pitchFamily="18" charset="2"/>
              <a:buChar char=""/>
              <a:tabLst>
                <a:tab pos="457200" algn="l"/>
              </a:tabLst>
            </a:pPr>
            <a:r>
              <a:rPr lang="zh-CN" altLang="zh-CN" sz="1400" b="1" kern="0" dirty="0">
                <a:cs typeface="+mn-ea"/>
                <a:sym typeface="+mn-lt"/>
              </a:rPr>
              <a:t>可靠性：</a:t>
            </a:r>
            <a:r>
              <a:rPr lang="zh-CN" altLang="zh-CN" sz="1400" kern="0" dirty="0">
                <a:cs typeface="+mn-ea"/>
                <a:sym typeface="+mn-lt"/>
              </a:rPr>
              <a:t> 由于高度依赖于网络状况，任何一次的远程调用都有可能失败，随着服务的增多还会出现更多的潜在故障点。因此，如何提高系统的可靠性、降低因网络引起的故障率，是系统构建的一大挑战。</a:t>
            </a:r>
            <a:endParaRPr lang="zh-CN" altLang="zh-CN" kern="100" dirty="0">
              <a:cs typeface="+mn-ea"/>
              <a:sym typeface="+mn-lt"/>
            </a:endParaRPr>
          </a:p>
          <a:p>
            <a:pPr marL="342900" lvl="0" indent="-342900">
              <a:buSzPts val="1000"/>
              <a:buFont typeface="Symbol" panose="05050102010706020507" pitchFamily="18" charset="2"/>
              <a:buChar char=""/>
              <a:tabLst>
                <a:tab pos="457200" algn="l"/>
              </a:tabLst>
            </a:pPr>
            <a:r>
              <a:rPr lang="zh-CN" altLang="zh-CN" sz="1400" b="1" kern="0" dirty="0">
                <a:cs typeface="+mn-ea"/>
                <a:sym typeface="+mn-lt"/>
              </a:rPr>
              <a:t>异步： </a:t>
            </a:r>
            <a:r>
              <a:rPr lang="zh-CN" altLang="zh-CN" sz="1400" kern="0" dirty="0">
                <a:cs typeface="+mn-ea"/>
                <a:sym typeface="+mn-lt"/>
              </a:rPr>
              <a:t>异步通信大大增加了功能实现的复杂度，并且伴随着定位难、调试难等问题。</a:t>
            </a:r>
            <a:endParaRPr lang="zh-CN" altLang="zh-CN" kern="100" dirty="0">
              <a:cs typeface="+mn-ea"/>
              <a:sym typeface="+mn-lt"/>
            </a:endParaRPr>
          </a:p>
          <a:p>
            <a:pPr marL="342900" lvl="0" indent="-342900">
              <a:buSzPts val="1000"/>
              <a:buFont typeface="Symbol" panose="05050102010706020507" pitchFamily="18" charset="2"/>
              <a:buChar char=""/>
              <a:tabLst>
                <a:tab pos="457200" algn="l"/>
              </a:tabLst>
            </a:pPr>
            <a:r>
              <a:rPr lang="zh-CN" altLang="zh-CN" sz="1400" b="1" kern="0" dirty="0">
                <a:cs typeface="+mn-ea"/>
                <a:sym typeface="+mn-lt"/>
              </a:rPr>
              <a:t>数据一致性：</a:t>
            </a:r>
            <a:r>
              <a:rPr lang="zh-CN" altLang="zh-CN" sz="1400" kern="0" dirty="0">
                <a:cs typeface="+mn-ea"/>
                <a:sym typeface="+mn-lt"/>
              </a:rPr>
              <a:t> 要保证分布式系统的数据强一致性，成本是非常高的，需要在</a:t>
            </a:r>
            <a:r>
              <a:rPr lang="en-US" altLang="zh-CN" sz="1400" kern="0" dirty="0">
                <a:cs typeface="+mn-ea"/>
                <a:sym typeface="+mn-lt"/>
              </a:rPr>
              <a:t> C</a:t>
            </a:r>
            <a:r>
              <a:rPr lang="zh-CN" altLang="zh-CN" sz="1400" kern="0" dirty="0">
                <a:cs typeface="+mn-ea"/>
                <a:sym typeface="+mn-lt"/>
              </a:rPr>
              <a:t>（一致性）</a:t>
            </a:r>
            <a:r>
              <a:rPr lang="en-US" altLang="zh-CN" sz="1400" kern="0" dirty="0">
                <a:cs typeface="+mn-ea"/>
                <a:sym typeface="+mn-lt"/>
              </a:rPr>
              <a:t>A</a:t>
            </a:r>
            <a:r>
              <a:rPr lang="zh-CN" altLang="zh-CN" sz="1400" kern="0" dirty="0">
                <a:cs typeface="+mn-ea"/>
                <a:sym typeface="+mn-lt"/>
              </a:rPr>
              <a:t>（可用性）</a:t>
            </a:r>
            <a:r>
              <a:rPr lang="en-US" altLang="zh-CN" sz="1400" kern="0" dirty="0">
                <a:cs typeface="+mn-ea"/>
                <a:sym typeface="+mn-lt"/>
              </a:rPr>
              <a:t>P</a:t>
            </a:r>
            <a:r>
              <a:rPr lang="zh-CN" altLang="zh-CN" sz="1400" kern="0" dirty="0">
                <a:cs typeface="+mn-ea"/>
                <a:sym typeface="+mn-lt"/>
              </a:rPr>
              <a:t>（分区容错性） 三者之间做出权衡。</a:t>
            </a:r>
            <a:endParaRPr lang="zh-CN" altLang="zh-CN" kern="100" dirty="0">
              <a:cs typeface="+mn-ea"/>
              <a:sym typeface="+mn-lt"/>
            </a:endParaRPr>
          </a:p>
          <a:p>
            <a:r>
              <a:rPr lang="en-US" altLang="zh-CN" sz="1400" b="1" kern="0" dirty="0">
                <a:cs typeface="+mn-ea"/>
                <a:sym typeface="+mn-lt"/>
              </a:rPr>
              <a:t>2. </a:t>
            </a:r>
            <a:r>
              <a:rPr lang="zh-CN" altLang="zh-CN" sz="1400" b="1" kern="0" dirty="0">
                <a:cs typeface="+mn-ea"/>
                <a:sym typeface="+mn-lt"/>
              </a:rPr>
              <a:t>运维成本</a:t>
            </a:r>
            <a:endParaRPr lang="zh-CN" altLang="zh-CN" kern="100" dirty="0">
              <a:cs typeface="+mn-ea"/>
              <a:sym typeface="+mn-lt"/>
            </a:endParaRPr>
          </a:p>
          <a:p>
            <a:r>
              <a:rPr lang="zh-CN" altLang="zh-CN" sz="1400" kern="0" dirty="0">
                <a:cs typeface="+mn-ea"/>
                <a:sym typeface="+mn-lt"/>
              </a:rPr>
              <a:t>运维主要包括配置、部署、监控与告警和日志收集四大方面。微服务架构中，每个服务都需要独立地配置、部署、监控和收集日志，成本呈指数级增长。</a:t>
            </a:r>
            <a:endParaRPr lang="zh-CN" altLang="zh-CN" kern="100" dirty="0">
              <a:cs typeface="+mn-ea"/>
              <a:sym typeface="+mn-lt"/>
            </a:endParaRPr>
          </a:p>
          <a:p>
            <a:r>
              <a:rPr lang="en-US" altLang="zh-CN" sz="1400" b="1" kern="0" dirty="0">
                <a:cs typeface="+mn-ea"/>
                <a:sym typeface="+mn-lt"/>
              </a:rPr>
              <a:t>3. </a:t>
            </a:r>
            <a:r>
              <a:rPr lang="zh-CN" altLang="zh-CN" sz="1400" b="1" kern="0" dirty="0">
                <a:cs typeface="+mn-ea"/>
                <a:sym typeface="+mn-lt"/>
              </a:rPr>
              <a:t>自动化部署</a:t>
            </a:r>
            <a:endParaRPr lang="zh-CN" altLang="zh-CN" kern="100" dirty="0">
              <a:cs typeface="+mn-ea"/>
              <a:sym typeface="+mn-lt"/>
            </a:endParaRPr>
          </a:p>
          <a:p>
            <a:r>
              <a:rPr lang="zh-CN" altLang="zh-CN" sz="1400" kern="0" dirty="0">
                <a:cs typeface="+mn-ea"/>
                <a:sym typeface="+mn-lt"/>
              </a:rPr>
              <a:t>在微服务架构中，每个服务都独立部署，交付周期短且频率高，人工部署已经无法适应业务的快速变化。因此如何有效地构建自动化部署体系，是微服务面临的另一个挑战。</a:t>
            </a:r>
            <a:endParaRPr lang="zh-CN" altLang="zh-CN" kern="100" dirty="0">
              <a:cs typeface="+mn-ea"/>
              <a:sym typeface="+mn-lt"/>
            </a:endParaRPr>
          </a:p>
          <a:p>
            <a:r>
              <a:rPr lang="en-US" altLang="zh-CN" sz="1400" b="1" kern="0" dirty="0">
                <a:cs typeface="+mn-ea"/>
                <a:sym typeface="+mn-lt"/>
              </a:rPr>
              <a:t>4. </a:t>
            </a:r>
            <a:r>
              <a:rPr lang="en-US" altLang="zh-CN" sz="1400" b="1" kern="0" dirty="0" err="1">
                <a:cs typeface="+mn-ea"/>
                <a:sym typeface="+mn-lt"/>
              </a:rPr>
              <a:t>DevOps</a:t>
            </a:r>
            <a:r>
              <a:rPr lang="en-US" altLang="zh-CN" sz="1400" b="1" kern="0" dirty="0">
                <a:cs typeface="+mn-ea"/>
                <a:sym typeface="+mn-lt"/>
              </a:rPr>
              <a:t> </a:t>
            </a:r>
            <a:r>
              <a:rPr lang="zh-CN" altLang="zh-CN" sz="1400" b="1" kern="0" dirty="0">
                <a:cs typeface="+mn-ea"/>
                <a:sym typeface="+mn-lt"/>
              </a:rPr>
              <a:t>与组织架构</a:t>
            </a:r>
            <a:endParaRPr lang="zh-CN" altLang="zh-CN" kern="100" dirty="0">
              <a:cs typeface="+mn-ea"/>
              <a:sym typeface="+mn-lt"/>
            </a:endParaRPr>
          </a:p>
          <a:p>
            <a:r>
              <a:rPr lang="zh-CN" altLang="zh-CN" sz="1400" kern="0" dirty="0">
                <a:cs typeface="+mn-ea"/>
                <a:sym typeface="+mn-lt"/>
              </a:rPr>
              <a:t>在微服务架构的实施过程中，开发人员和运维人员的角色发生了变化，开发者将承担起整个服务的生命周期的责任，包括部署和监控；而运维则更倾向于顾问式的角色，尽早考虑服务如何部署。因此，按需调整组织架构、构建全功能的团队，也是一个不小的挑战。</a:t>
            </a:r>
            <a:endParaRPr lang="zh-CN" altLang="zh-CN" kern="100" dirty="0">
              <a:cs typeface="+mn-ea"/>
              <a:sym typeface="+mn-lt"/>
            </a:endParaRPr>
          </a:p>
          <a:p>
            <a:r>
              <a:rPr lang="en-US" altLang="zh-CN" sz="1400" b="1" kern="0" dirty="0">
                <a:cs typeface="+mn-ea"/>
                <a:sym typeface="+mn-lt"/>
              </a:rPr>
              <a:t>5. </a:t>
            </a:r>
            <a:r>
              <a:rPr lang="zh-CN" altLang="zh-CN" sz="1400" b="1" kern="0" dirty="0">
                <a:cs typeface="+mn-ea"/>
                <a:sym typeface="+mn-lt"/>
              </a:rPr>
              <a:t>服务间的依赖测试</a:t>
            </a:r>
            <a:endParaRPr lang="zh-CN" altLang="zh-CN" kern="100" dirty="0">
              <a:cs typeface="+mn-ea"/>
              <a:sym typeface="+mn-lt"/>
            </a:endParaRPr>
          </a:p>
          <a:p>
            <a:r>
              <a:rPr lang="zh-CN" altLang="zh-CN" sz="1400" kern="0" dirty="0">
                <a:cs typeface="+mn-ea"/>
                <a:sym typeface="+mn-lt"/>
              </a:rPr>
              <a:t>单体架构中，通常使用集成测试来验证依赖是否正常。而在微服务架构中，服务数量众多，每个服务都是独立的业务单元，服务主要通过接口进行交互，如何保证依赖的正常，是测试面临的主要挑战。</a:t>
            </a:r>
            <a:endParaRPr lang="zh-CN" altLang="zh-CN" kern="100" dirty="0">
              <a:cs typeface="+mn-ea"/>
              <a:sym typeface="+mn-lt"/>
            </a:endParaRPr>
          </a:p>
          <a:p>
            <a:r>
              <a:rPr lang="en-US" altLang="zh-CN" sz="1400" b="1" kern="0" dirty="0">
                <a:cs typeface="+mn-ea"/>
                <a:sym typeface="+mn-lt"/>
              </a:rPr>
              <a:t>6. </a:t>
            </a:r>
            <a:r>
              <a:rPr lang="zh-CN" altLang="zh-CN" sz="1400" b="1" kern="0" dirty="0">
                <a:cs typeface="+mn-ea"/>
                <a:sym typeface="+mn-lt"/>
              </a:rPr>
              <a:t>服务间的依赖管理</a:t>
            </a:r>
            <a:endParaRPr lang="zh-CN" altLang="zh-CN" kern="100" dirty="0">
              <a:cs typeface="+mn-ea"/>
              <a:sym typeface="+mn-lt"/>
            </a:endParaRPr>
          </a:p>
          <a:p>
            <a:r>
              <a:rPr lang="zh-CN" altLang="zh-CN" sz="1400" kern="0" dirty="0">
                <a:cs typeface="+mn-ea"/>
                <a:sym typeface="+mn-lt"/>
              </a:rPr>
              <a:t>微服务架构中，服务数量众多，如何清晰有效地展示服务间的依赖关系也是个不小的挑战。</a:t>
            </a:r>
            <a:endParaRPr lang="zh-CN" altLang="zh-CN" kern="100" dirty="0">
              <a:cs typeface="+mn-ea"/>
              <a:sym typeface="+mn-lt"/>
            </a:endParaRPr>
          </a:p>
          <a:p>
            <a:r>
              <a:rPr lang="zh-CN" altLang="zh-CN" sz="1400" kern="0" dirty="0">
                <a:cs typeface="+mn-ea"/>
                <a:sym typeface="+mn-lt"/>
              </a:rPr>
              <a:t>微服务的落地需要经过全面的考察和完善的试验，并不是每个场景都适合使用微服务架构，也不是每个企业都有能力或者精力去面对这些挑战，所以对于管理层来说，是否选择微服务，是个值得商榷的问题。</a:t>
            </a:r>
            <a:endParaRPr lang="zh-CN" altLang="zh-CN" kern="100" dirty="0">
              <a:effectLst/>
              <a:cs typeface="+mn-ea"/>
              <a:sym typeface="+mn-lt"/>
            </a:endParaRPr>
          </a:p>
        </p:txBody>
      </p:sp>
      <p:sp>
        <p:nvSpPr>
          <p:cNvPr id="4" name="标题 1"/>
          <p:cNvSpPr>
            <a:spLocks noGrp="1"/>
          </p:cNvSpPr>
          <p:nvPr>
            <p:ph type="title"/>
          </p:nvPr>
        </p:nvSpPr>
        <p:spPr>
          <a:xfrm>
            <a:off x="341745" y="39424"/>
            <a:ext cx="6070823" cy="540384"/>
          </a:xfrm>
        </p:spPr>
        <p:txBody>
          <a:bodyPr>
            <a:normAutofit/>
          </a:bodyPr>
          <a:lstStyle/>
          <a:p>
            <a:r>
              <a:rPr lang="zh-CN" altLang="en-US" sz="2800" dirty="0">
                <a:solidFill>
                  <a:schemeClr val="bg1"/>
                </a:solidFill>
                <a:latin typeface="+mn-lt"/>
                <a:ea typeface="+mn-ea"/>
                <a:cs typeface="+mn-ea"/>
                <a:sym typeface="+mn-lt"/>
              </a:rPr>
              <a:t>思考</a:t>
            </a:r>
          </a:p>
        </p:txBody>
      </p:sp>
    </p:spTree>
    <p:extLst>
      <p:ext uri="{BB962C8B-B14F-4D97-AF65-F5344CB8AC3E}">
        <p14:creationId xmlns:p14="http://schemas.microsoft.com/office/powerpoint/2010/main" val="292487179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solidFill>
                  <a:schemeClr val="bg1"/>
                </a:solidFill>
                <a:latin typeface="+mn-lt"/>
                <a:ea typeface="+mn-ea"/>
                <a:cs typeface="+mn-ea"/>
                <a:sym typeface="+mn-lt"/>
              </a:rPr>
              <a:t>中台和微</a:t>
            </a:r>
            <a:r>
              <a:rPr lang="zh-CN" altLang="en-US" sz="2800" dirty="0" smtClean="0">
                <a:solidFill>
                  <a:schemeClr val="bg1"/>
                </a:solidFill>
                <a:latin typeface="+mn-lt"/>
                <a:ea typeface="+mn-ea"/>
                <a:cs typeface="+mn-ea"/>
                <a:sym typeface="+mn-lt"/>
              </a:rPr>
              <a:t>服务的关系</a:t>
            </a:r>
            <a:endParaRPr lang="zh-CN" altLang="en-US" sz="2800" dirty="0">
              <a:solidFill>
                <a:schemeClr val="bg1"/>
              </a:solidFill>
              <a:latin typeface="+mn-lt"/>
              <a:ea typeface="+mn-ea"/>
              <a:cs typeface="+mn-ea"/>
              <a:sym typeface="+mn-lt"/>
            </a:endParaRPr>
          </a:p>
        </p:txBody>
      </p:sp>
      <p:sp>
        <p:nvSpPr>
          <p:cNvPr id="3" name="矩形 2"/>
          <p:cNvSpPr/>
          <p:nvPr/>
        </p:nvSpPr>
        <p:spPr>
          <a:xfrm>
            <a:off x="520421" y="1189238"/>
            <a:ext cx="10648950" cy="3139321"/>
          </a:xfrm>
          <a:prstGeom prst="rect">
            <a:avLst/>
          </a:prstGeom>
        </p:spPr>
        <p:txBody>
          <a:bodyPr wrap="square">
            <a:spAutoFit/>
          </a:bodyPr>
          <a:lstStyle/>
          <a:p>
            <a:r>
              <a:rPr lang="zh-CN" altLang="en-US" sz="1600" dirty="0" smtClean="0">
                <a:solidFill>
                  <a:srgbClr val="FF0000"/>
                </a:solidFill>
                <a:latin typeface="+mn-ea"/>
                <a:cs typeface="+mn-ea"/>
                <a:sym typeface="+mn-lt"/>
              </a:rPr>
              <a:t>中台</a:t>
            </a:r>
            <a:r>
              <a:rPr lang="zh-CN" altLang="en-US" sz="1600" dirty="0" smtClean="0">
                <a:latin typeface="+mn-ea"/>
                <a:cs typeface="+mn-ea"/>
                <a:sym typeface="+mn-lt"/>
              </a:rPr>
              <a:t>，</a:t>
            </a:r>
            <a:r>
              <a:rPr lang="zh-CN" altLang="en-US" sz="1600" dirty="0">
                <a:latin typeface="+mn-ea"/>
                <a:cs typeface="+mn-ea"/>
                <a:sym typeface="+mn-lt"/>
              </a:rPr>
              <a:t>简单地说，就是企业级能力的复用，一个种方法论，企业治理思想。</a:t>
            </a:r>
            <a:br>
              <a:rPr lang="zh-CN" altLang="en-US" sz="1600" dirty="0">
                <a:latin typeface="+mn-ea"/>
                <a:cs typeface="+mn-ea"/>
                <a:sym typeface="+mn-lt"/>
              </a:rPr>
            </a:br>
            <a:r>
              <a:rPr lang="zh-CN" altLang="en-US" sz="1600" dirty="0" smtClean="0">
                <a:solidFill>
                  <a:srgbClr val="FF0000"/>
                </a:solidFill>
                <a:latin typeface="+mn-ea"/>
                <a:cs typeface="+mn-ea"/>
                <a:sym typeface="+mn-lt"/>
              </a:rPr>
              <a:t>微</a:t>
            </a:r>
            <a:r>
              <a:rPr lang="zh-CN" altLang="en-US" sz="1600" dirty="0">
                <a:solidFill>
                  <a:srgbClr val="FF0000"/>
                </a:solidFill>
                <a:latin typeface="+mn-ea"/>
                <a:cs typeface="+mn-ea"/>
                <a:sym typeface="+mn-lt"/>
              </a:rPr>
              <a:t>服务</a:t>
            </a:r>
            <a:r>
              <a:rPr lang="zh-CN" altLang="en-US" sz="1600" dirty="0">
                <a:latin typeface="+mn-ea"/>
                <a:cs typeface="+mn-ea"/>
                <a:sym typeface="+mn-lt"/>
              </a:rPr>
              <a:t>，是可独立开发、维护、部署的小型业务单元，是一种技术架构方式</a:t>
            </a:r>
            <a:r>
              <a:rPr lang="zh-CN" altLang="en-US" sz="1600" dirty="0" smtClean="0">
                <a:latin typeface="+mn-ea"/>
                <a:cs typeface="+mn-ea"/>
                <a:sym typeface="+mn-lt"/>
              </a:rPr>
              <a:t>。</a:t>
            </a:r>
            <a:r>
              <a:rPr lang="zh-CN" altLang="en-US" sz="1600" dirty="0">
                <a:latin typeface="+mn-ea"/>
                <a:cs typeface="+mn-ea"/>
                <a:sym typeface="+mn-lt"/>
              </a:rPr>
              <a:t/>
            </a:r>
            <a:br>
              <a:rPr lang="zh-CN" altLang="en-US" sz="1600" dirty="0">
                <a:latin typeface="+mn-ea"/>
                <a:cs typeface="+mn-ea"/>
                <a:sym typeface="+mn-lt"/>
              </a:rPr>
            </a:br>
            <a:r>
              <a:rPr lang="zh-CN" altLang="en-US" sz="1600" dirty="0" smtClean="0">
                <a:latin typeface="+mn-ea"/>
                <a:cs typeface="+mn-ea"/>
                <a:sym typeface="+mn-lt"/>
              </a:rPr>
              <a:t>可见</a:t>
            </a:r>
            <a:r>
              <a:rPr lang="zh-CN" altLang="en-US" sz="1600" dirty="0">
                <a:latin typeface="+mn-ea"/>
                <a:cs typeface="+mn-ea"/>
                <a:sym typeface="+mn-lt"/>
              </a:rPr>
              <a:t>，中台并不是微服务，中台是一种企业治理思想和方法论，微服务是技术架构</a:t>
            </a:r>
            <a:r>
              <a:rPr lang="zh-CN" altLang="en-US" sz="1600" dirty="0" smtClean="0">
                <a:latin typeface="+mn-ea"/>
                <a:cs typeface="+mn-ea"/>
                <a:sym typeface="+mn-lt"/>
              </a:rPr>
              <a:t>方式</a:t>
            </a:r>
            <a:endParaRPr lang="en-US" altLang="zh-CN" sz="1600" dirty="0" smtClean="0">
              <a:latin typeface="+mn-ea"/>
              <a:cs typeface="+mn-ea"/>
              <a:sym typeface="+mn-lt"/>
            </a:endParaRPr>
          </a:p>
          <a:p>
            <a:r>
              <a:rPr lang="zh-CN" altLang="en-US" sz="1600" dirty="0">
                <a:latin typeface="+mn-ea"/>
                <a:cs typeface="+mn-ea"/>
                <a:sym typeface="+mn-lt"/>
              </a:rPr>
              <a:t/>
            </a:r>
            <a:br>
              <a:rPr lang="zh-CN" altLang="en-US" sz="1600" dirty="0">
                <a:latin typeface="+mn-ea"/>
                <a:cs typeface="+mn-ea"/>
                <a:sym typeface="+mn-lt"/>
              </a:rPr>
            </a:br>
            <a:r>
              <a:rPr lang="zh-CN" altLang="en-US" sz="1600" dirty="0" smtClean="0">
                <a:latin typeface="+mn-ea"/>
                <a:cs typeface="+mn-ea"/>
                <a:sym typeface="+mn-lt"/>
              </a:rPr>
              <a:t>中</a:t>
            </a:r>
            <a:r>
              <a:rPr lang="zh-CN" altLang="en-US" sz="1600" dirty="0">
                <a:latin typeface="+mn-ea"/>
                <a:cs typeface="+mn-ea"/>
                <a:sym typeface="+mn-lt"/>
              </a:rPr>
              <a:t>台化的</a:t>
            </a:r>
            <a:r>
              <a:rPr lang="zh-CN" altLang="en-US" sz="1600" b="1" dirty="0">
                <a:latin typeface="+mn-ea"/>
                <a:cs typeface="+mn-ea"/>
                <a:sym typeface="+mn-lt"/>
              </a:rPr>
              <a:t>落地</a:t>
            </a:r>
            <a:r>
              <a:rPr lang="zh-CN" altLang="en-US" sz="1600" dirty="0">
                <a:latin typeface="+mn-ea"/>
                <a:cs typeface="+mn-ea"/>
                <a:sym typeface="+mn-lt"/>
              </a:rPr>
              <a:t>，需要使用微服务架构</a:t>
            </a:r>
            <a:br>
              <a:rPr lang="zh-CN" altLang="en-US" sz="1600" dirty="0">
                <a:latin typeface="+mn-ea"/>
                <a:cs typeface="+mn-ea"/>
                <a:sym typeface="+mn-lt"/>
              </a:rPr>
            </a:br>
            <a:r>
              <a:rPr lang="zh-CN" altLang="en-US" sz="1600" dirty="0" smtClean="0">
                <a:latin typeface="+mn-ea"/>
                <a:cs typeface="+mn-ea"/>
                <a:sym typeface="+mn-lt"/>
              </a:rPr>
              <a:t>中</a:t>
            </a:r>
            <a:r>
              <a:rPr lang="zh-CN" altLang="en-US" sz="1600" dirty="0">
                <a:latin typeface="+mn-ea"/>
                <a:cs typeface="+mn-ea"/>
                <a:sym typeface="+mn-lt"/>
              </a:rPr>
              <a:t>台强调核心基础能力的建设，基础能力以</a:t>
            </a:r>
            <a:r>
              <a:rPr lang="zh-CN" altLang="en-US" sz="1600" b="1" dirty="0">
                <a:latin typeface="+mn-ea"/>
                <a:cs typeface="+mn-ea"/>
                <a:sym typeface="+mn-lt"/>
              </a:rPr>
              <a:t>原子服务</a:t>
            </a:r>
            <a:r>
              <a:rPr lang="zh-CN" altLang="en-US" sz="1600" dirty="0">
                <a:latin typeface="+mn-ea"/>
                <a:cs typeface="+mn-ea"/>
                <a:sym typeface="+mn-lt"/>
              </a:rPr>
              <a:t>的形式来建设，并通过将原子服务产品化，支撑业务端各种场景的快速迭代和创新；原子服务和微服务所倡导的服务自闭环思想不谋而合，使得微服务成为实现原子服务的合适架构。</a:t>
            </a:r>
            <a:br>
              <a:rPr lang="zh-CN" altLang="en-US" sz="1600" dirty="0">
                <a:latin typeface="+mn-ea"/>
                <a:cs typeface="+mn-ea"/>
                <a:sym typeface="+mn-lt"/>
              </a:rPr>
            </a:br>
            <a:r>
              <a:rPr lang="zh-CN" altLang="en-US" sz="1600" dirty="0" smtClean="0">
                <a:latin typeface="+mn-ea"/>
                <a:cs typeface="+mn-ea"/>
                <a:sym typeface="+mn-lt"/>
              </a:rPr>
              <a:t>支撑</a:t>
            </a:r>
            <a:r>
              <a:rPr lang="zh-CN" altLang="en-US" sz="1600" dirty="0">
                <a:latin typeface="+mn-ea"/>
                <a:cs typeface="+mn-ea"/>
                <a:sym typeface="+mn-lt"/>
              </a:rPr>
              <a:t>业务场景的应用也是通过服务来实现，其生命周期随业务变化需要非常灵活的调整，这也和微服务强调的快速迭代高度一致，所以业务应用服务也适合通过微服务来实现</a:t>
            </a:r>
            <a:r>
              <a:rPr lang="zh-CN" altLang="en-US" sz="1600" dirty="0" smtClean="0">
                <a:latin typeface="+mn-ea"/>
                <a:cs typeface="+mn-ea"/>
                <a:sym typeface="+mn-lt"/>
              </a:rPr>
              <a:t>。</a:t>
            </a:r>
            <a:endParaRPr lang="en-US" altLang="zh-CN" sz="1600" dirty="0" smtClean="0">
              <a:latin typeface="+mn-ea"/>
              <a:cs typeface="+mn-ea"/>
              <a:sym typeface="+mn-lt"/>
            </a:endParaRPr>
          </a:p>
          <a:p>
            <a:r>
              <a:rPr lang="zh-CN" altLang="en-US" sz="1600" dirty="0">
                <a:latin typeface="+mn-ea"/>
                <a:cs typeface="+mn-ea"/>
                <a:sym typeface="+mn-lt"/>
              </a:rPr>
              <a:t/>
            </a:r>
            <a:br>
              <a:rPr lang="zh-CN" altLang="en-US" sz="1600" dirty="0">
                <a:latin typeface="+mn-ea"/>
                <a:cs typeface="+mn-ea"/>
                <a:sym typeface="+mn-lt"/>
              </a:rPr>
            </a:br>
            <a:r>
              <a:rPr lang="zh-CN" altLang="en-US" sz="1600" dirty="0" smtClean="0">
                <a:latin typeface="+mn-ea"/>
                <a:cs typeface="+mn-ea"/>
                <a:sym typeface="+mn-lt"/>
              </a:rPr>
              <a:t>中</a:t>
            </a:r>
            <a:r>
              <a:rPr lang="zh-CN" altLang="en-US" sz="1600" dirty="0">
                <a:latin typeface="+mn-ea"/>
                <a:cs typeface="+mn-ea"/>
                <a:sym typeface="+mn-lt"/>
              </a:rPr>
              <a:t>台化系统建设不是一蹴而就的，需要长期动态的演进，加上其技术体系已经在</a:t>
            </a:r>
            <a:r>
              <a:rPr lang="zh-CN" altLang="en-US" sz="1600" b="1" dirty="0">
                <a:latin typeface="+mn-ea"/>
                <a:cs typeface="+mn-ea"/>
                <a:sym typeface="+mn-lt"/>
              </a:rPr>
              <a:t>互联网领域</a:t>
            </a:r>
            <a:r>
              <a:rPr lang="zh-CN" altLang="en-US" sz="1600" dirty="0">
                <a:latin typeface="+mn-ea"/>
                <a:cs typeface="+mn-ea"/>
                <a:sym typeface="+mn-lt"/>
              </a:rPr>
              <a:t>被证明且相当成熟，其在企业落地、执行的土壤已经具备。</a:t>
            </a:r>
          </a:p>
        </p:txBody>
      </p:sp>
    </p:spTree>
    <p:extLst>
      <p:ext uri="{BB962C8B-B14F-4D97-AF65-F5344CB8AC3E}">
        <p14:creationId xmlns:p14="http://schemas.microsoft.com/office/powerpoint/2010/main" val="76066094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solidFill>
                  <a:schemeClr val="bg1"/>
                </a:solidFill>
                <a:latin typeface="+mn-lt"/>
                <a:ea typeface="+mn-ea"/>
                <a:cs typeface="+mn-ea"/>
                <a:sym typeface="+mn-lt"/>
              </a:rPr>
              <a:t>微服务技术架构</a:t>
            </a:r>
            <a:endParaRPr lang="zh-CN" altLang="en-US" sz="2800" dirty="0">
              <a:solidFill>
                <a:schemeClr val="bg1"/>
              </a:solidFill>
              <a:latin typeface="+mn-lt"/>
              <a:ea typeface="+mn-ea"/>
              <a:cs typeface="+mn-ea"/>
              <a:sym typeface="+mn-lt"/>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609" y="632358"/>
            <a:ext cx="8332781" cy="6177235"/>
          </a:xfrm>
          <a:prstGeom prst="rect">
            <a:avLst/>
          </a:prstGeom>
        </p:spPr>
      </p:pic>
    </p:spTree>
    <p:extLst>
      <p:ext uri="{BB962C8B-B14F-4D97-AF65-F5344CB8AC3E}">
        <p14:creationId xmlns:p14="http://schemas.microsoft.com/office/powerpoint/2010/main" val="298927121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无&quot;,&quot;HeaderHeight&quot;:0.0,&quot;FooterHeight&quot;:0.0,&quot;SideMargin&quot;:0.0,&quot;TopMargin&quot;:0.0,&quot;BottomMargin&quot;:0.0,&quot;IntervalMargin&quot;:0.0,&quot;SettingType&quot;:&quot;System&quot;}"/>
</p:tagLst>
</file>

<file path=ppt/theme/theme1.xml><?xml version="1.0" encoding="utf-8"?>
<a:theme xmlns:a="http://schemas.openxmlformats.org/drawingml/2006/main" name="1_Office 主题">
  <a:themeElements>
    <a:clrScheme name="自定义 79">
      <a:dk1>
        <a:srgbClr val="000000"/>
      </a:dk1>
      <a:lt1>
        <a:srgbClr val="FFFFFF"/>
      </a:lt1>
      <a:dk2>
        <a:srgbClr val="768394"/>
      </a:dk2>
      <a:lt2>
        <a:srgbClr val="F0F0F0"/>
      </a:lt2>
      <a:accent1>
        <a:srgbClr val="2E3C77"/>
      </a:accent1>
      <a:accent2>
        <a:srgbClr val="E6A800"/>
      </a:accent2>
      <a:accent3>
        <a:srgbClr val="0067B7"/>
      </a:accent3>
      <a:accent4>
        <a:srgbClr val="309F1E"/>
      </a:accent4>
      <a:accent5>
        <a:srgbClr val="818D96"/>
      </a:accent5>
      <a:accent6>
        <a:srgbClr val="525252"/>
      </a:accent6>
      <a:hlink>
        <a:srgbClr val="4276AA"/>
      </a:hlink>
      <a:folHlink>
        <a:srgbClr val="BFBFBF"/>
      </a:folHlink>
    </a:clrScheme>
    <a:fontScheme name="ornv5qby">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1238</TotalTime>
  <Words>1980</Words>
  <Application>Microsoft Office PowerPoint</Application>
  <PresentationFormat>宽屏</PresentationFormat>
  <Paragraphs>125</Paragraphs>
  <Slides>11</Slides>
  <Notes>7</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宋体</vt:lpstr>
      <vt:lpstr>微软雅黑</vt:lpstr>
      <vt:lpstr>Arial</vt:lpstr>
      <vt:lpstr>Calibri</vt:lpstr>
      <vt:lpstr>Symbol</vt:lpstr>
      <vt:lpstr>1_Office 主题</vt:lpstr>
      <vt:lpstr>PowerPoint 演示文稿</vt:lpstr>
      <vt:lpstr>PowerPoint 演示文稿</vt:lpstr>
      <vt:lpstr>什么是微服务</vt:lpstr>
      <vt:lpstr>什么是微服务</vt:lpstr>
      <vt:lpstr>为什么要用微服务</vt:lpstr>
      <vt:lpstr>为什么要用微服务</vt:lpstr>
      <vt:lpstr>思考</vt:lpstr>
      <vt:lpstr>中台和微服务的关系</vt:lpstr>
      <vt:lpstr>微服务技术架构</vt:lpstr>
      <vt:lpstr>PowerPoint 演示文稿</vt:lpstr>
      <vt:lpstr>思考</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微服务和中台</dc:title>
  <dc:creator>wangz</dc:creator>
  <cp:lastModifiedBy>wangz</cp:lastModifiedBy>
  <cp:revision>319</cp:revision>
  <dcterms:created xsi:type="dcterms:W3CDTF">2020-05-20T09:22:17Z</dcterms:created>
  <dcterms:modified xsi:type="dcterms:W3CDTF">2020-05-29T08:21:43Z</dcterms:modified>
</cp:coreProperties>
</file>