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8" r:id="rId3"/>
    <p:sldId id="259" r:id="rId4"/>
    <p:sldId id="291" r:id="rId5"/>
    <p:sldId id="261" r:id="rId6"/>
    <p:sldId id="311" r:id="rId7"/>
    <p:sldId id="316" r:id="rId8"/>
    <p:sldId id="265" r:id="rId9"/>
    <p:sldId id="296" r:id="rId10"/>
    <p:sldId id="293" r:id="rId11"/>
    <p:sldId id="295" r:id="rId12"/>
    <p:sldId id="294" r:id="rId13"/>
    <p:sldId id="313" r:id="rId14"/>
    <p:sldId id="297" r:id="rId15"/>
    <p:sldId id="298" r:id="rId16"/>
    <p:sldId id="312" r:id="rId17"/>
    <p:sldId id="299" r:id="rId18"/>
    <p:sldId id="300" r:id="rId19"/>
    <p:sldId id="314" r:id="rId20"/>
    <p:sldId id="315" r:id="rId21"/>
    <p:sldId id="322" r:id="rId22"/>
    <p:sldId id="317" r:id="rId23"/>
    <p:sldId id="318" r:id="rId24"/>
    <p:sldId id="319" r:id="rId25"/>
    <p:sldId id="320" r:id="rId26"/>
    <p:sldId id="32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8ADE18-B171-4483-B22C-8562C2F7BC42}" type="doc">
      <dgm:prSet loTypeId="urn:microsoft.com/office/officeart/2005/8/layout/vList2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080E7179-DAE7-448A-8F7F-FC84D8AE1A8D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en-US" sz="3200" b="1" baseline="0" dirty="0" smtClean="0">
              <a:latin typeface="Times New Roman" pitchFamily="18" charset="0"/>
              <a:ea typeface="楷体" pitchFamily="49" charset="-122"/>
            </a:rPr>
            <a:t>	Cache</a:t>
          </a:r>
          <a:r>
            <a:rPr lang="zh-CN" altLang="en-US" sz="3200" b="1" baseline="0" dirty="0" smtClean="0">
              <a:latin typeface="Times New Roman" pitchFamily="18" charset="0"/>
              <a:ea typeface="楷体" pitchFamily="49" charset="-122"/>
            </a:rPr>
            <a:t>的工作原理</a:t>
          </a:r>
          <a:endParaRPr lang="zh-CN" altLang="en-US" sz="3200" b="1" baseline="0" dirty="0">
            <a:latin typeface="Times New Roman" pitchFamily="18" charset="0"/>
            <a:ea typeface="楷体" pitchFamily="49" charset="-122"/>
          </a:endParaRPr>
        </a:p>
      </dgm:t>
    </dgm:pt>
    <dgm:pt modelId="{7FA32CCE-CD5C-4AA8-8D2D-6AEB18BBE4E0}" type="parTrans" cxnId="{A178CEB8-919D-4B63-8A28-AF320C4C8140}">
      <dgm:prSet/>
      <dgm:spPr/>
      <dgm:t>
        <a:bodyPr/>
        <a:lstStyle/>
        <a:p>
          <a:endParaRPr lang="zh-CN" altLang="en-US" sz="2000" b="1" baseline="0">
            <a:latin typeface="Times New Roman" pitchFamily="18" charset="0"/>
            <a:ea typeface="楷体" pitchFamily="49" charset="-122"/>
          </a:endParaRPr>
        </a:p>
      </dgm:t>
    </dgm:pt>
    <dgm:pt modelId="{D9440DC0-86D2-4491-AC34-F182391BAD4C}" type="sibTrans" cxnId="{A178CEB8-919D-4B63-8A28-AF320C4C8140}">
      <dgm:prSet/>
      <dgm:spPr/>
      <dgm:t>
        <a:bodyPr/>
        <a:lstStyle/>
        <a:p>
          <a:endParaRPr lang="zh-CN" altLang="en-US" sz="2000" b="1" baseline="0">
            <a:latin typeface="Times New Roman" pitchFamily="18" charset="0"/>
            <a:ea typeface="楷体" pitchFamily="49" charset="-122"/>
          </a:endParaRPr>
        </a:p>
      </dgm:t>
    </dgm:pt>
    <dgm:pt modelId="{D1B0BF86-41A8-4BA1-ABC2-566FABA0DCAA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3200" b="1" baseline="0" dirty="0" smtClean="0">
              <a:latin typeface="Times New Roman" pitchFamily="18" charset="0"/>
              <a:ea typeface="楷体" pitchFamily="49" charset="-122"/>
            </a:rPr>
            <a:t>	Cache</a:t>
          </a:r>
          <a:r>
            <a:rPr lang="zh-CN" altLang="en-US" sz="3200" b="1" baseline="0" dirty="0" smtClean="0">
              <a:latin typeface="Times New Roman" pitchFamily="18" charset="0"/>
              <a:ea typeface="楷体" pitchFamily="49" charset="-122"/>
            </a:rPr>
            <a:t>的基本结构</a:t>
          </a:r>
          <a:endParaRPr lang="zh-CN" altLang="en-US" sz="3200" b="1" baseline="0" dirty="0">
            <a:latin typeface="Times New Roman" pitchFamily="18" charset="0"/>
            <a:ea typeface="楷体" pitchFamily="49" charset="-122"/>
          </a:endParaRPr>
        </a:p>
      </dgm:t>
    </dgm:pt>
    <dgm:pt modelId="{43E65DF8-CB2A-4632-8777-4294827FEB10}" type="parTrans" cxnId="{2836A734-9382-4711-B85A-A791EDC4F2B3}">
      <dgm:prSet/>
      <dgm:spPr/>
      <dgm:t>
        <a:bodyPr/>
        <a:lstStyle/>
        <a:p>
          <a:endParaRPr lang="zh-CN" altLang="en-US" sz="2000" b="1" baseline="0">
            <a:latin typeface="Times New Roman" pitchFamily="18" charset="0"/>
            <a:ea typeface="楷体" pitchFamily="49" charset="-122"/>
          </a:endParaRPr>
        </a:p>
      </dgm:t>
    </dgm:pt>
    <dgm:pt modelId="{6DF72DF1-5D93-4583-A289-503E9480CC27}" type="sibTrans" cxnId="{2836A734-9382-4711-B85A-A791EDC4F2B3}">
      <dgm:prSet/>
      <dgm:spPr/>
      <dgm:t>
        <a:bodyPr/>
        <a:lstStyle/>
        <a:p>
          <a:endParaRPr lang="zh-CN" altLang="en-US" sz="2000" b="1" baseline="0">
            <a:latin typeface="Times New Roman" pitchFamily="18" charset="0"/>
            <a:ea typeface="楷体" pitchFamily="49" charset="-122"/>
          </a:endParaRPr>
        </a:p>
      </dgm:t>
    </dgm:pt>
    <dgm:pt modelId="{0FE2909D-875A-44B3-8F57-43B55C2DE059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3200" b="1" baseline="0" dirty="0" smtClean="0">
              <a:latin typeface="Times New Roman" pitchFamily="18" charset="0"/>
              <a:ea typeface="楷体" pitchFamily="49" charset="-122"/>
            </a:rPr>
            <a:t>	</a:t>
          </a:r>
          <a:r>
            <a:rPr lang="zh-CN" altLang="en-US" sz="3200" b="1" baseline="0" dirty="0" smtClean="0">
              <a:latin typeface="Times New Roman" pitchFamily="18" charset="0"/>
              <a:ea typeface="楷体" pitchFamily="49" charset="-122"/>
            </a:rPr>
            <a:t>替换策略</a:t>
          </a:r>
          <a:endParaRPr lang="zh-CN" altLang="en-US" sz="3200" b="1" baseline="0" dirty="0">
            <a:latin typeface="Times New Roman" pitchFamily="18" charset="0"/>
            <a:ea typeface="楷体" pitchFamily="49" charset="-122"/>
          </a:endParaRPr>
        </a:p>
      </dgm:t>
    </dgm:pt>
    <dgm:pt modelId="{A85F8C24-AC48-4B17-BB0A-E05CCBB06DC2}" type="parTrans" cxnId="{BFA14F06-878C-4831-B5EB-40D61FBA822A}">
      <dgm:prSet/>
      <dgm:spPr/>
      <dgm:t>
        <a:bodyPr/>
        <a:lstStyle/>
        <a:p>
          <a:endParaRPr lang="zh-CN" altLang="en-US" sz="2000" b="1" baseline="0">
            <a:latin typeface="Times New Roman" pitchFamily="18" charset="0"/>
            <a:ea typeface="楷体" pitchFamily="49" charset="-122"/>
          </a:endParaRPr>
        </a:p>
      </dgm:t>
    </dgm:pt>
    <dgm:pt modelId="{D7636141-CDDC-4121-994E-400DDBFC49F1}" type="sibTrans" cxnId="{BFA14F06-878C-4831-B5EB-40D61FBA822A}">
      <dgm:prSet/>
      <dgm:spPr/>
      <dgm:t>
        <a:bodyPr/>
        <a:lstStyle/>
        <a:p>
          <a:endParaRPr lang="zh-CN" altLang="en-US" sz="2000" b="1" baseline="0">
            <a:latin typeface="Times New Roman" pitchFamily="18" charset="0"/>
            <a:ea typeface="楷体" pitchFamily="49" charset="-122"/>
          </a:endParaRPr>
        </a:p>
      </dgm:t>
    </dgm:pt>
    <dgm:pt modelId="{CF2E3074-6344-444F-9338-6194D94FB7FD}">
      <dgm:prSet phldrT="[文本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CN" sz="3200" b="1" baseline="0" dirty="0" smtClean="0">
              <a:latin typeface="Times New Roman" pitchFamily="18" charset="0"/>
              <a:ea typeface="楷体" pitchFamily="49" charset="-122"/>
            </a:rPr>
            <a:t>	</a:t>
          </a:r>
          <a:r>
            <a:rPr lang="zh-CN" altLang="en-US" sz="3200" b="1" baseline="0" dirty="0" smtClean="0">
              <a:latin typeface="Times New Roman" pitchFamily="18" charset="0"/>
              <a:ea typeface="楷体" pitchFamily="49" charset="-122"/>
            </a:rPr>
            <a:t>地址映像机制</a:t>
          </a:r>
          <a:endParaRPr lang="zh-CN" altLang="en-US" sz="3200" b="1" baseline="0" dirty="0">
            <a:latin typeface="Times New Roman" pitchFamily="18" charset="0"/>
            <a:ea typeface="楷体" pitchFamily="49" charset="-122"/>
          </a:endParaRPr>
        </a:p>
      </dgm:t>
    </dgm:pt>
    <dgm:pt modelId="{1C80E782-89D3-4F98-995F-4B9611849E7B}" type="parTrans" cxnId="{CB06403B-D0ED-4F5A-AD5E-4F37C3F97456}">
      <dgm:prSet/>
      <dgm:spPr/>
      <dgm:t>
        <a:bodyPr/>
        <a:lstStyle/>
        <a:p>
          <a:endParaRPr lang="zh-CN" altLang="en-US" sz="2000"/>
        </a:p>
      </dgm:t>
    </dgm:pt>
    <dgm:pt modelId="{152D3832-6BAC-4038-BE5C-1A3CD0D3600A}" type="sibTrans" cxnId="{CB06403B-D0ED-4F5A-AD5E-4F37C3F97456}">
      <dgm:prSet/>
      <dgm:spPr/>
      <dgm:t>
        <a:bodyPr/>
        <a:lstStyle/>
        <a:p>
          <a:endParaRPr lang="zh-CN" altLang="en-US" sz="2000"/>
        </a:p>
      </dgm:t>
    </dgm:pt>
    <dgm:pt modelId="{0479908A-6BBA-448D-B2E1-5C5C838F018B}" type="pres">
      <dgm:prSet presAssocID="{CE8ADE18-B171-4483-B22C-8562C2F7BC4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357200-4E04-48DF-A0F1-813538546870}" type="pres">
      <dgm:prSet presAssocID="{080E7179-DAE7-448A-8F7F-FC84D8AE1A8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89B898E-FFAA-4B04-9F84-32EE93EEF73C}" type="pres">
      <dgm:prSet presAssocID="{D9440DC0-86D2-4491-AC34-F182391BAD4C}" presName="spacer" presStyleCnt="0"/>
      <dgm:spPr/>
    </dgm:pt>
    <dgm:pt modelId="{C488A571-F4CE-4964-8DBF-8F8D3D97FD1E}" type="pres">
      <dgm:prSet presAssocID="{D1B0BF86-41A8-4BA1-ABC2-566FABA0D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C8FD60-559F-4120-9DA3-CCF659E73D4B}" type="pres">
      <dgm:prSet presAssocID="{6DF72DF1-5D93-4583-A289-503E9480CC27}" presName="spacer" presStyleCnt="0"/>
      <dgm:spPr/>
    </dgm:pt>
    <dgm:pt modelId="{A06EA633-7202-4409-96AC-965BD2A8982B}" type="pres">
      <dgm:prSet presAssocID="{CF2E3074-6344-444F-9338-6194D94FB7F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C57C44-1F3A-42F6-878D-A6FE96C89FAC}" type="pres">
      <dgm:prSet presAssocID="{152D3832-6BAC-4038-BE5C-1A3CD0D3600A}" presName="spacer" presStyleCnt="0"/>
      <dgm:spPr/>
    </dgm:pt>
    <dgm:pt modelId="{6FF15BD9-ACC9-4ACF-ACD8-81E8D8D3A756}" type="pres">
      <dgm:prSet presAssocID="{0FE2909D-875A-44B3-8F57-43B55C2DE059}" presName="parentText" presStyleLbl="node1" presStyleIdx="3" presStyleCnt="4" custLinFactNeighborX="-99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E2837A2-A94D-44A4-9C96-63285EA20D6E}" type="presOf" srcId="{0FE2909D-875A-44B3-8F57-43B55C2DE059}" destId="{6FF15BD9-ACC9-4ACF-ACD8-81E8D8D3A756}" srcOrd="0" destOrd="0" presId="urn:microsoft.com/office/officeart/2005/8/layout/vList2"/>
    <dgm:cxn modelId="{2836A734-9382-4711-B85A-A791EDC4F2B3}" srcId="{CE8ADE18-B171-4483-B22C-8562C2F7BC42}" destId="{D1B0BF86-41A8-4BA1-ABC2-566FABA0DCAA}" srcOrd="1" destOrd="0" parTransId="{43E65DF8-CB2A-4632-8777-4294827FEB10}" sibTransId="{6DF72DF1-5D93-4583-A289-503E9480CC27}"/>
    <dgm:cxn modelId="{791310AE-A3CB-407E-B062-F25B566656BB}" type="presOf" srcId="{D1B0BF86-41A8-4BA1-ABC2-566FABA0DCAA}" destId="{C488A571-F4CE-4964-8DBF-8F8D3D97FD1E}" srcOrd="0" destOrd="0" presId="urn:microsoft.com/office/officeart/2005/8/layout/vList2"/>
    <dgm:cxn modelId="{BBE96819-4FBA-469B-BD5E-71EEA64322BF}" type="presOf" srcId="{080E7179-DAE7-448A-8F7F-FC84D8AE1A8D}" destId="{A0357200-4E04-48DF-A0F1-813538546870}" srcOrd="0" destOrd="0" presId="urn:microsoft.com/office/officeart/2005/8/layout/vList2"/>
    <dgm:cxn modelId="{CB06403B-D0ED-4F5A-AD5E-4F37C3F97456}" srcId="{CE8ADE18-B171-4483-B22C-8562C2F7BC42}" destId="{CF2E3074-6344-444F-9338-6194D94FB7FD}" srcOrd="2" destOrd="0" parTransId="{1C80E782-89D3-4F98-995F-4B9611849E7B}" sibTransId="{152D3832-6BAC-4038-BE5C-1A3CD0D3600A}"/>
    <dgm:cxn modelId="{BFA14F06-878C-4831-B5EB-40D61FBA822A}" srcId="{CE8ADE18-B171-4483-B22C-8562C2F7BC42}" destId="{0FE2909D-875A-44B3-8F57-43B55C2DE059}" srcOrd="3" destOrd="0" parTransId="{A85F8C24-AC48-4B17-BB0A-E05CCBB06DC2}" sibTransId="{D7636141-CDDC-4121-994E-400DDBFC49F1}"/>
    <dgm:cxn modelId="{24C9123B-81D4-47AA-A388-B5895C2F20A8}" type="presOf" srcId="{CE8ADE18-B171-4483-B22C-8562C2F7BC42}" destId="{0479908A-6BBA-448D-B2E1-5C5C838F018B}" srcOrd="0" destOrd="0" presId="urn:microsoft.com/office/officeart/2005/8/layout/vList2"/>
    <dgm:cxn modelId="{A178CEB8-919D-4B63-8A28-AF320C4C8140}" srcId="{CE8ADE18-B171-4483-B22C-8562C2F7BC42}" destId="{080E7179-DAE7-448A-8F7F-FC84D8AE1A8D}" srcOrd="0" destOrd="0" parTransId="{7FA32CCE-CD5C-4AA8-8D2D-6AEB18BBE4E0}" sibTransId="{D9440DC0-86D2-4491-AC34-F182391BAD4C}"/>
    <dgm:cxn modelId="{3D7047EC-C891-48D8-8A04-130EE4B775D6}" type="presOf" srcId="{CF2E3074-6344-444F-9338-6194D94FB7FD}" destId="{A06EA633-7202-4409-96AC-965BD2A8982B}" srcOrd="0" destOrd="0" presId="urn:microsoft.com/office/officeart/2005/8/layout/vList2"/>
    <dgm:cxn modelId="{F9917550-6BD3-4C7F-BE87-4A6889F830F4}" type="presParOf" srcId="{0479908A-6BBA-448D-B2E1-5C5C838F018B}" destId="{A0357200-4E04-48DF-A0F1-813538546870}" srcOrd="0" destOrd="0" presId="urn:microsoft.com/office/officeart/2005/8/layout/vList2"/>
    <dgm:cxn modelId="{8B2194C1-CDBE-454B-8D65-8B7C701C7311}" type="presParOf" srcId="{0479908A-6BBA-448D-B2E1-5C5C838F018B}" destId="{E89B898E-FFAA-4B04-9F84-32EE93EEF73C}" srcOrd="1" destOrd="0" presId="urn:microsoft.com/office/officeart/2005/8/layout/vList2"/>
    <dgm:cxn modelId="{5A110E8B-D869-4397-A9CE-23D253F9252E}" type="presParOf" srcId="{0479908A-6BBA-448D-B2E1-5C5C838F018B}" destId="{C488A571-F4CE-4964-8DBF-8F8D3D97FD1E}" srcOrd="2" destOrd="0" presId="urn:microsoft.com/office/officeart/2005/8/layout/vList2"/>
    <dgm:cxn modelId="{F9EB524F-242B-4223-9A79-9AB183380E7D}" type="presParOf" srcId="{0479908A-6BBA-448D-B2E1-5C5C838F018B}" destId="{12C8FD60-559F-4120-9DA3-CCF659E73D4B}" srcOrd="3" destOrd="0" presId="urn:microsoft.com/office/officeart/2005/8/layout/vList2"/>
    <dgm:cxn modelId="{BAA9F2A6-1BE8-43C1-B3AF-FB3741AE9776}" type="presParOf" srcId="{0479908A-6BBA-448D-B2E1-5C5C838F018B}" destId="{A06EA633-7202-4409-96AC-965BD2A8982B}" srcOrd="4" destOrd="0" presId="urn:microsoft.com/office/officeart/2005/8/layout/vList2"/>
    <dgm:cxn modelId="{C437872C-7717-4F52-B467-DEE832CCFBA0}" type="presParOf" srcId="{0479908A-6BBA-448D-B2E1-5C5C838F018B}" destId="{D9C57C44-1F3A-42F6-878D-A6FE96C89FAC}" srcOrd="5" destOrd="0" presId="urn:microsoft.com/office/officeart/2005/8/layout/vList2"/>
    <dgm:cxn modelId="{C2193D0A-B2E9-4F06-919B-B0293DC1C3D6}" type="presParOf" srcId="{0479908A-6BBA-448D-B2E1-5C5C838F018B}" destId="{6FF15BD9-ACC9-4ACF-ACD8-81E8D8D3A756}" srcOrd="6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B956890-E9ED-4D6E-A94B-540A84AA920B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E291BFC-254E-4D64-B31F-50D6E65532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02D17F-8C44-4B3D-8347-335D50D14C2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4D9F8-E562-46FE-9C5F-73DF539A7814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6D2C5-A6C9-4602-BC57-C0252C1EB4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81E4E7-11E2-48D0-B977-4B45351A8FE6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A7C7A-711C-43B9-8A03-488A3604C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CD583-60A2-4929-9CEC-23CC95C29F28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5E83E-023E-4C3B-A57C-6CCC54FE15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8D50A-6D5B-4902-81EC-90114B7C8E29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C2F30-605B-4122-B92A-5CFBF8345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66F03-3924-4BB8-871E-8640960E7D11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2767C-9EE5-4CBF-8DC4-93361DE347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991EB-1500-41E3-8251-3119B9E1123D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DACA5-4704-417B-BC74-DFB5E3BFE4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37B32-C1EC-4C34-B5A1-B999B2281132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8E3DCC-1D12-4BC4-906E-26CFCA0650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3B9A2-F5C2-4388-B586-0F8054E28218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0CD3-E8B7-4E09-AB38-12F2D29BD3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C324-BC84-4866-8875-4EB2A04F9D75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96551-2ABB-40EE-B9D3-97E2D12532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37125-5B05-4008-AAE9-EB5415077334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CA88C-7E56-48EE-B3DD-C3F2B2162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E02D7-DD82-427F-84DB-96EAE407F60E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0465D-A535-4147-80EA-A0E1B3173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8CFE93A-E241-4EB7-B836-0F98BB093F56}" type="datetimeFigureOut">
              <a:rPr lang="zh-CN" altLang="en-US"/>
              <a:pPr>
                <a:defRPr/>
              </a:pPr>
              <a:t>2013/6/3</a:t>
            </a:fld>
            <a:endParaRPr lang="zh-CN" alt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99CB236-C5F7-40DE-9B72-735C61F2BF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91144" name="Rectangle 8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CCECFF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1033" name="Group 9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91146" name="Line 10"/>
              <p:cNvSpPr>
                <a:spLocks noChangeShapeType="1"/>
              </p:cNvSpPr>
              <p:nvPr userDrawn="1"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47" name="Line 11"/>
              <p:cNvSpPr>
                <a:spLocks noChangeShapeType="1"/>
              </p:cNvSpPr>
              <p:nvPr userDrawn="1"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48" name="Line 12"/>
              <p:cNvSpPr>
                <a:spLocks noChangeShapeType="1"/>
              </p:cNvSpPr>
              <p:nvPr userDrawn="1"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49" name="Line 13"/>
              <p:cNvSpPr>
                <a:spLocks noChangeShapeType="1"/>
              </p:cNvSpPr>
              <p:nvPr userDrawn="1"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0" name="Line 14"/>
              <p:cNvSpPr>
                <a:spLocks noChangeShapeType="1"/>
              </p:cNvSpPr>
              <p:nvPr userDrawn="1"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1" name="Line 15"/>
              <p:cNvSpPr>
                <a:spLocks noChangeShapeType="1"/>
              </p:cNvSpPr>
              <p:nvPr userDrawn="1"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2" name="Line 16"/>
              <p:cNvSpPr>
                <a:spLocks noChangeShapeType="1"/>
              </p:cNvSpPr>
              <p:nvPr userDrawn="1"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3" name="Line 17"/>
              <p:cNvSpPr>
                <a:spLocks noChangeShapeType="1"/>
              </p:cNvSpPr>
              <p:nvPr userDrawn="1"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4" name="Line 18"/>
              <p:cNvSpPr>
                <a:spLocks noChangeShapeType="1"/>
              </p:cNvSpPr>
              <p:nvPr userDrawn="1"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5" name="Line 19"/>
              <p:cNvSpPr>
                <a:spLocks noChangeShapeType="1"/>
              </p:cNvSpPr>
              <p:nvPr userDrawn="1"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6" name="Line 20"/>
              <p:cNvSpPr>
                <a:spLocks noChangeShapeType="1"/>
              </p:cNvSpPr>
              <p:nvPr userDrawn="1"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7" name="Line 21"/>
              <p:cNvSpPr>
                <a:spLocks noChangeShapeType="1"/>
              </p:cNvSpPr>
              <p:nvPr userDrawn="1"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8" name="Line 22"/>
              <p:cNvSpPr>
                <a:spLocks noChangeShapeType="1"/>
              </p:cNvSpPr>
              <p:nvPr userDrawn="1"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59" name="Line 23"/>
              <p:cNvSpPr>
                <a:spLocks noChangeShapeType="1"/>
              </p:cNvSpPr>
              <p:nvPr userDrawn="1"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0" name="Line 24"/>
              <p:cNvSpPr>
                <a:spLocks noChangeShapeType="1"/>
              </p:cNvSpPr>
              <p:nvPr userDrawn="1"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1" name="Line 25"/>
              <p:cNvSpPr>
                <a:spLocks noChangeShapeType="1"/>
              </p:cNvSpPr>
              <p:nvPr userDrawn="1"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2" name="Line 26"/>
              <p:cNvSpPr>
                <a:spLocks noChangeShapeType="1"/>
              </p:cNvSpPr>
              <p:nvPr userDrawn="1"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3" name="Line 27"/>
              <p:cNvSpPr>
                <a:spLocks noChangeShapeType="1"/>
              </p:cNvSpPr>
              <p:nvPr userDrawn="1"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4" name="Line 28"/>
              <p:cNvSpPr>
                <a:spLocks noChangeShapeType="1"/>
              </p:cNvSpPr>
              <p:nvPr userDrawn="1"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5" name="Line 29"/>
              <p:cNvSpPr>
                <a:spLocks noChangeShapeType="1"/>
              </p:cNvSpPr>
              <p:nvPr userDrawn="1"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6" name="Line 30"/>
              <p:cNvSpPr>
                <a:spLocks noChangeShapeType="1"/>
              </p:cNvSpPr>
              <p:nvPr userDrawn="1"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7" name="Line 31"/>
              <p:cNvSpPr>
                <a:spLocks noChangeShapeType="1"/>
              </p:cNvSpPr>
              <p:nvPr userDrawn="1"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8" name="Line 32"/>
              <p:cNvSpPr>
                <a:spLocks noChangeShapeType="1"/>
              </p:cNvSpPr>
              <p:nvPr userDrawn="1"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69" name="Line 33"/>
              <p:cNvSpPr>
                <a:spLocks noChangeShapeType="1"/>
              </p:cNvSpPr>
              <p:nvPr userDrawn="1"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0" name="Line 34"/>
              <p:cNvSpPr>
                <a:spLocks noChangeShapeType="1"/>
              </p:cNvSpPr>
              <p:nvPr userDrawn="1"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1" name="Line 35"/>
              <p:cNvSpPr>
                <a:spLocks noChangeShapeType="1"/>
              </p:cNvSpPr>
              <p:nvPr userDrawn="1"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2" name="Line 36"/>
              <p:cNvSpPr>
                <a:spLocks noChangeShapeType="1"/>
              </p:cNvSpPr>
              <p:nvPr userDrawn="1"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3" name="Line 37"/>
              <p:cNvSpPr>
                <a:spLocks noChangeShapeType="1"/>
              </p:cNvSpPr>
              <p:nvPr userDrawn="1"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4" name="Line 38"/>
              <p:cNvSpPr>
                <a:spLocks noChangeShapeType="1"/>
              </p:cNvSpPr>
              <p:nvPr userDrawn="1"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5" name="Line 39"/>
              <p:cNvSpPr>
                <a:spLocks noChangeShapeType="1"/>
              </p:cNvSpPr>
              <p:nvPr userDrawn="1"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6" name="Line 40"/>
              <p:cNvSpPr>
                <a:spLocks noChangeShapeType="1"/>
              </p:cNvSpPr>
              <p:nvPr userDrawn="1"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7" name="Line 41"/>
              <p:cNvSpPr>
                <a:spLocks noChangeShapeType="1"/>
              </p:cNvSpPr>
              <p:nvPr userDrawn="1"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8" name="Line 42"/>
              <p:cNvSpPr>
                <a:spLocks noChangeShapeType="1"/>
              </p:cNvSpPr>
              <p:nvPr userDrawn="1"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79" name="Line 43"/>
              <p:cNvSpPr>
                <a:spLocks noChangeShapeType="1"/>
              </p:cNvSpPr>
              <p:nvPr userDrawn="1"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0" name="Line 44"/>
              <p:cNvSpPr>
                <a:spLocks noChangeShapeType="1"/>
              </p:cNvSpPr>
              <p:nvPr userDrawn="1"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1" name="Line 45"/>
              <p:cNvSpPr>
                <a:spLocks noChangeShapeType="1"/>
              </p:cNvSpPr>
              <p:nvPr userDrawn="1"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2" name="Line 46"/>
              <p:cNvSpPr>
                <a:spLocks noChangeShapeType="1"/>
              </p:cNvSpPr>
              <p:nvPr userDrawn="1"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3" name="Line 47"/>
              <p:cNvSpPr>
                <a:spLocks noChangeShapeType="1"/>
              </p:cNvSpPr>
              <p:nvPr userDrawn="1"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4" name="Line 48"/>
              <p:cNvSpPr>
                <a:spLocks noChangeShapeType="1"/>
              </p:cNvSpPr>
              <p:nvPr userDrawn="1"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5" name="Line 49"/>
              <p:cNvSpPr>
                <a:spLocks noChangeShapeType="1"/>
              </p:cNvSpPr>
              <p:nvPr userDrawn="1"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6" name="Line 50"/>
              <p:cNvSpPr>
                <a:spLocks noChangeShapeType="1"/>
              </p:cNvSpPr>
              <p:nvPr userDrawn="1"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7" name="Line 51"/>
              <p:cNvSpPr>
                <a:spLocks noChangeShapeType="1"/>
              </p:cNvSpPr>
              <p:nvPr userDrawn="1"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8" name="Line 52"/>
              <p:cNvSpPr>
                <a:spLocks noChangeShapeType="1"/>
              </p:cNvSpPr>
              <p:nvPr userDrawn="1"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89" name="Line 53"/>
              <p:cNvSpPr>
                <a:spLocks noChangeShapeType="1"/>
              </p:cNvSpPr>
              <p:nvPr userDrawn="1"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90" name="Line 54"/>
              <p:cNvSpPr>
                <a:spLocks noChangeShapeType="1"/>
              </p:cNvSpPr>
              <p:nvPr userDrawn="1"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91" name="Line 55"/>
              <p:cNvSpPr>
                <a:spLocks noChangeShapeType="1"/>
              </p:cNvSpPr>
              <p:nvPr userDrawn="1"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92" name="Line 56"/>
              <p:cNvSpPr>
                <a:spLocks noChangeShapeType="1"/>
              </p:cNvSpPr>
              <p:nvPr userDrawn="1"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93" name="Line 57"/>
              <p:cNvSpPr>
                <a:spLocks noChangeShapeType="1"/>
              </p:cNvSpPr>
              <p:nvPr userDrawn="1"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94" name="Line 58"/>
              <p:cNvSpPr>
                <a:spLocks noChangeShapeType="1"/>
              </p:cNvSpPr>
              <p:nvPr userDrawn="1"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95" name="Line 59"/>
              <p:cNvSpPr>
                <a:spLocks noChangeShapeType="1"/>
              </p:cNvSpPr>
              <p:nvPr userDrawn="1"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1196" name="Line 60"/>
              <p:cNvSpPr>
                <a:spLocks noChangeShapeType="1"/>
              </p:cNvSpPr>
              <p:nvPr userDrawn="1"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solidFill>
                  <a:srgbClr val="CCEC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>
    <p:pull dir="ru"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9900CC"/>
          </a:solidFill>
          <a:latin typeface="Arial" charset="0"/>
          <a:ea typeface="华文行楷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9900"/>
        </a:buClr>
        <a:buSzPct val="80000"/>
        <a:buFont typeface="Wingdings" pitchFamily="2" charset="2"/>
        <a:buChar char="v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32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7200" smtClean="0">
                <a:latin typeface="Times New Roman" pitchFamily="18" charset="0"/>
              </a:rPr>
              <a:t>Cache</a:t>
            </a:r>
            <a:r>
              <a:rPr lang="zh-CN" altLang="en-US" sz="7200" smtClean="0">
                <a:latin typeface="Times New Roman" pitchFamily="18" charset="0"/>
              </a:rPr>
              <a:t>原理</a:t>
            </a:r>
            <a:r>
              <a:rPr lang="en-US" altLang="zh-CN" sz="7200" smtClean="0">
                <a:latin typeface="Times New Roman" pitchFamily="18" charset="0"/>
              </a:rPr>
              <a:t/>
            </a:r>
            <a:br>
              <a:rPr lang="en-US" altLang="zh-CN" sz="7200" smtClean="0">
                <a:latin typeface="Times New Roman" pitchFamily="18" charset="0"/>
              </a:rPr>
            </a:br>
            <a:r>
              <a:rPr lang="zh-CN" altLang="en-US" sz="7200" smtClean="0">
                <a:latin typeface="Times New Roman" pitchFamily="18" charset="0"/>
              </a:rPr>
              <a:t>与地址映像机制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二、地址映射机制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2875" y="1143000"/>
            <a:ext cx="38909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仿宋"/>
                <a:ea typeface="仿宋"/>
                <a:cs typeface="仿宋"/>
              </a:rPr>
              <a:t>主存和缓存的编址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00063" y="1925638"/>
            <a:ext cx="4394200" cy="4932362"/>
            <a:chOff x="352" y="791"/>
            <a:chExt cx="2768" cy="3107"/>
          </a:xfrm>
        </p:grpSpPr>
        <p:sp>
          <p:nvSpPr>
            <p:cNvPr id="62518" name="Rectangle 8"/>
            <p:cNvSpPr>
              <a:spLocks noChangeArrowheads="1"/>
            </p:cNvSpPr>
            <p:nvPr/>
          </p:nvSpPr>
          <p:spPr bwMode="auto">
            <a:xfrm>
              <a:off x="960" y="2089"/>
              <a:ext cx="816" cy="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</p:txBody>
        </p:sp>
        <p:sp>
          <p:nvSpPr>
            <p:cNvPr id="62519" name="Rectangle 9"/>
            <p:cNvSpPr>
              <a:spLocks noChangeArrowheads="1"/>
            </p:cNvSpPr>
            <p:nvPr/>
          </p:nvSpPr>
          <p:spPr bwMode="auto">
            <a:xfrm>
              <a:off x="960" y="1805"/>
              <a:ext cx="81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</p:txBody>
        </p:sp>
        <p:sp>
          <p:nvSpPr>
            <p:cNvPr id="62520" name="Rectangle 10"/>
            <p:cNvSpPr>
              <a:spLocks noChangeArrowheads="1"/>
            </p:cNvSpPr>
            <p:nvPr/>
          </p:nvSpPr>
          <p:spPr bwMode="auto">
            <a:xfrm>
              <a:off x="960" y="1362"/>
              <a:ext cx="816" cy="32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</p:txBody>
        </p:sp>
        <p:sp>
          <p:nvSpPr>
            <p:cNvPr id="62521" name="Rectangle 11"/>
            <p:cNvSpPr>
              <a:spLocks noChangeArrowheads="1"/>
            </p:cNvSpPr>
            <p:nvPr/>
          </p:nvSpPr>
          <p:spPr bwMode="auto">
            <a:xfrm>
              <a:off x="960" y="1202"/>
              <a:ext cx="816" cy="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1600"/>
            </a:p>
          </p:txBody>
        </p:sp>
        <p:sp>
          <p:nvSpPr>
            <p:cNvPr id="62522" name="Rectangle 12"/>
            <p:cNvSpPr>
              <a:spLocks noChangeArrowheads="1"/>
            </p:cNvSpPr>
            <p:nvPr/>
          </p:nvSpPr>
          <p:spPr bwMode="auto">
            <a:xfrm>
              <a:off x="960" y="1041"/>
              <a:ext cx="816" cy="16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1600"/>
            </a:p>
          </p:txBody>
        </p:sp>
        <p:sp>
          <p:nvSpPr>
            <p:cNvPr id="62523" name="Line 13"/>
            <p:cNvSpPr>
              <a:spLocks noChangeShapeType="1"/>
            </p:cNvSpPr>
            <p:nvPr/>
          </p:nvSpPr>
          <p:spPr bwMode="auto">
            <a:xfrm>
              <a:off x="960" y="1041"/>
              <a:ext cx="8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24" name="Line 14"/>
            <p:cNvSpPr>
              <a:spLocks noChangeShapeType="1"/>
            </p:cNvSpPr>
            <p:nvPr/>
          </p:nvSpPr>
          <p:spPr bwMode="auto">
            <a:xfrm>
              <a:off x="960" y="120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25" name="Line 15"/>
            <p:cNvSpPr>
              <a:spLocks noChangeShapeType="1"/>
            </p:cNvSpPr>
            <p:nvPr/>
          </p:nvSpPr>
          <p:spPr bwMode="auto">
            <a:xfrm>
              <a:off x="960" y="1362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26" name="Line 16"/>
            <p:cNvSpPr>
              <a:spLocks noChangeShapeType="1"/>
            </p:cNvSpPr>
            <p:nvPr/>
          </p:nvSpPr>
          <p:spPr bwMode="auto">
            <a:xfrm>
              <a:off x="960" y="201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27" name="Line 17"/>
            <p:cNvSpPr>
              <a:spLocks noChangeShapeType="1"/>
            </p:cNvSpPr>
            <p:nvPr/>
          </p:nvSpPr>
          <p:spPr bwMode="auto">
            <a:xfrm>
              <a:off x="960" y="1041"/>
              <a:ext cx="0" cy="118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28" name="Line 18"/>
            <p:cNvSpPr>
              <a:spLocks noChangeShapeType="1"/>
            </p:cNvSpPr>
            <p:nvPr/>
          </p:nvSpPr>
          <p:spPr bwMode="auto">
            <a:xfrm>
              <a:off x="1776" y="1041"/>
              <a:ext cx="0" cy="1189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2529" name="Group 19"/>
            <p:cNvGrpSpPr>
              <a:grpSpLocks/>
            </p:cNvGrpSpPr>
            <p:nvPr/>
          </p:nvGrpSpPr>
          <p:grpSpPr bwMode="auto">
            <a:xfrm>
              <a:off x="1654" y="2064"/>
              <a:ext cx="266" cy="461"/>
              <a:chOff x="1654" y="2594"/>
              <a:chExt cx="266" cy="605"/>
            </a:xfrm>
          </p:grpSpPr>
          <p:sp>
            <p:nvSpPr>
              <p:cNvPr id="62565" name="Text Box 20"/>
              <p:cNvSpPr txBox="1">
                <a:spLocks noChangeArrowheads="1"/>
              </p:cNvSpPr>
              <p:nvPr/>
            </p:nvSpPr>
            <p:spPr bwMode="auto">
              <a:xfrm>
                <a:off x="1654" y="2594"/>
                <a:ext cx="2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62566" name="Text Box 21"/>
              <p:cNvSpPr txBox="1">
                <a:spLocks noChangeArrowheads="1"/>
              </p:cNvSpPr>
              <p:nvPr/>
            </p:nvSpPr>
            <p:spPr bwMode="auto">
              <a:xfrm>
                <a:off x="1654" y="2669"/>
                <a:ext cx="2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</p:grpSp>
        <p:grpSp>
          <p:nvGrpSpPr>
            <p:cNvPr id="62530" name="Group 22"/>
            <p:cNvGrpSpPr>
              <a:grpSpLocks/>
            </p:cNvGrpSpPr>
            <p:nvPr/>
          </p:nvGrpSpPr>
          <p:grpSpPr bwMode="auto">
            <a:xfrm>
              <a:off x="816" y="2064"/>
              <a:ext cx="266" cy="461"/>
              <a:chOff x="1654" y="2594"/>
              <a:chExt cx="266" cy="605"/>
            </a:xfrm>
          </p:grpSpPr>
          <p:sp>
            <p:nvSpPr>
              <p:cNvPr id="62563" name="Text Box 23"/>
              <p:cNvSpPr txBox="1">
                <a:spLocks noChangeArrowheads="1"/>
              </p:cNvSpPr>
              <p:nvPr/>
            </p:nvSpPr>
            <p:spPr bwMode="auto">
              <a:xfrm>
                <a:off x="1654" y="2594"/>
                <a:ext cx="2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62564" name="Text Box 24"/>
              <p:cNvSpPr txBox="1">
                <a:spLocks noChangeArrowheads="1"/>
              </p:cNvSpPr>
              <p:nvPr/>
            </p:nvSpPr>
            <p:spPr bwMode="auto">
              <a:xfrm>
                <a:off x="1654" y="2669"/>
                <a:ext cx="266" cy="5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</p:grpSp>
        <p:sp>
          <p:nvSpPr>
            <p:cNvPr id="62531" name="Rectangle 25"/>
            <p:cNvSpPr>
              <a:spLocks noChangeArrowheads="1"/>
            </p:cNvSpPr>
            <p:nvPr/>
          </p:nvSpPr>
          <p:spPr bwMode="auto">
            <a:xfrm>
              <a:off x="960" y="2491"/>
              <a:ext cx="816" cy="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62532" name="Rectangle 26"/>
            <p:cNvSpPr>
              <a:spLocks noChangeArrowheads="1"/>
            </p:cNvSpPr>
            <p:nvPr/>
          </p:nvSpPr>
          <p:spPr bwMode="auto">
            <a:xfrm>
              <a:off x="960" y="2345"/>
              <a:ext cx="81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1600"/>
            </a:p>
          </p:txBody>
        </p:sp>
        <p:sp>
          <p:nvSpPr>
            <p:cNvPr id="62533" name="Freeform 27"/>
            <p:cNvSpPr>
              <a:spLocks/>
            </p:cNvSpPr>
            <p:nvPr/>
          </p:nvSpPr>
          <p:spPr bwMode="auto">
            <a:xfrm>
              <a:off x="960" y="2418"/>
              <a:ext cx="1" cy="303"/>
            </a:xfrm>
            <a:custGeom>
              <a:avLst/>
              <a:gdLst>
                <a:gd name="T0" fmla="*/ 0 w 1"/>
                <a:gd name="T1" fmla="*/ 0 h 303"/>
                <a:gd name="T2" fmla="*/ 1 w 1"/>
                <a:gd name="T3" fmla="*/ 303 h 303"/>
                <a:gd name="T4" fmla="*/ 0 60000 65536"/>
                <a:gd name="T5" fmla="*/ 0 60000 65536"/>
                <a:gd name="T6" fmla="*/ 0 w 1"/>
                <a:gd name="T7" fmla="*/ 0 h 303"/>
                <a:gd name="T8" fmla="*/ 1 w 1"/>
                <a:gd name="T9" fmla="*/ 303 h 3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3">
                  <a:moveTo>
                    <a:pt x="0" y="0"/>
                  </a:moveTo>
                  <a:lnTo>
                    <a:pt x="1" y="303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4" name="Freeform 28"/>
            <p:cNvSpPr>
              <a:spLocks/>
            </p:cNvSpPr>
            <p:nvPr/>
          </p:nvSpPr>
          <p:spPr bwMode="auto">
            <a:xfrm>
              <a:off x="1777" y="2409"/>
              <a:ext cx="2" cy="312"/>
            </a:xfrm>
            <a:custGeom>
              <a:avLst/>
              <a:gdLst>
                <a:gd name="T0" fmla="*/ 2 w 2"/>
                <a:gd name="T1" fmla="*/ 0 h 312"/>
                <a:gd name="T2" fmla="*/ 0 w 2"/>
                <a:gd name="T3" fmla="*/ 312 h 312"/>
                <a:gd name="T4" fmla="*/ 0 60000 65536"/>
                <a:gd name="T5" fmla="*/ 0 60000 65536"/>
                <a:gd name="T6" fmla="*/ 0 w 2"/>
                <a:gd name="T7" fmla="*/ 0 h 312"/>
                <a:gd name="T8" fmla="*/ 2 w 2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35" name="Text Box 29"/>
            <p:cNvSpPr txBox="1">
              <a:spLocks noChangeArrowheads="1"/>
            </p:cNvSpPr>
            <p:nvPr/>
          </p:nvSpPr>
          <p:spPr bwMode="auto">
            <a:xfrm>
              <a:off x="1248" y="1411"/>
              <a:ext cx="423" cy="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2536" name="Text Box 30"/>
            <p:cNvSpPr txBox="1">
              <a:spLocks noChangeArrowheads="1"/>
            </p:cNvSpPr>
            <p:nvPr/>
          </p:nvSpPr>
          <p:spPr bwMode="auto">
            <a:xfrm>
              <a:off x="1248" y="1723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2537" name="Text Box 31"/>
            <p:cNvSpPr txBox="1">
              <a:spLocks noChangeArrowheads="1"/>
            </p:cNvSpPr>
            <p:nvPr/>
          </p:nvSpPr>
          <p:spPr bwMode="auto">
            <a:xfrm>
              <a:off x="1920" y="791"/>
              <a:ext cx="12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主存块号</a:t>
              </a:r>
            </a:p>
          </p:txBody>
        </p:sp>
        <p:sp>
          <p:nvSpPr>
            <p:cNvPr id="62538" name="Text Box 32"/>
            <p:cNvSpPr txBox="1">
              <a:spLocks noChangeArrowheads="1"/>
            </p:cNvSpPr>
            <p:nvPr/>
          </p:nvSpPr>
          <p:spPr bwMode="auto">
            <a:xfrm>
              <a:off x="950" y="791"/>
              <a:ext cx="7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主存储器</a:t>
              </a:r>
            </a:p>
          </p:txBody>
        </p:sp>
        <p:sp>
          <p:nvSpPr>
            <p:cNvPr id="62539" name="Text Box 33"/>
            <p:cNvSpPr txBox="1">
              <a:spLocks noChangeArrowheads="1"/>
            </p:cNvSpPr>
            <p:nvPr/>
          </p:nvSpPr>
          <p:spPr bwMode="auto">
            <a:xfrm>
              <a:off x="748" y="12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540" name="Text Box 34"/>
            <p:cNvSpPr txBox="1">
              <a:spLocks noChangeArrowheads="1"/>
            </p:cNvSpPr>
            <p:nvPr/>
          </p:nvSpPr>
          <p:spPr bwMode="auto">
            <a:xfrm>
              <a:off x="748" y="170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41" name="Text Box 35"/>
            <p:cNvSpPr txBox="1">
              <a:spLocks noChangeArrowheads="1"/>
            </p:cNvSpPr>
            <p:nvPr/>
          </p:nvSpPr>
          <p:spPr bwMode="auto">
            <a:xfrm>
              <a:off x="352" y="2486"/>
              <a:ext cx="6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r>
                <a:rPr kumimoji="1" lang="en-US" altLang="zh-CN" sz="2400" b="1" i="1" baseline="50000">
                  <a:latin typeface="Times New Roman" pitchFamily="18" charset="0"/>
                </a:rPr>
                <a:t>m</a:t>
              </a:r>
              <a:r>
                <a:rPr kumimoji="1" lang="zh-CN" altLang="en-US" sz="2400" b="1">
                  <a:latin typeface="Times New Roman" pitchFamily="18" charset="0"/>
                </a:rPr>
                <a:t>－</a:t>
              </a:r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42" name="AutoShape 36"/>
            <p:cNvSpPr>
              <a:spLocks/>
            </p:cNvSpPr>
            <p:nvPr/>
          </p:nvSpPr>
          <p:spPr bwMode="auto">
            <a:xfrm>
              <a:off x="1824" y="1041"/>
              <a:ext cx="96" cy="639"/>
            </a:xfrm>
            <a:prstGeom prst="rightBrace">
              <a:avLst>
                <a:gd name="adj1" fmla="val 5546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3" name="AutoShape 37"/>
            <p:cNvSpPr>
              <a:spLocks/>
            </p:cNvSpPr>
            <p:nvPr/>
          </p:nvSpPr>
          <p:spPr bwMode="auto">
            <a:xfrm>
              <a:off x="1824" y="1699"/>
              <a:ext cx="100" cy="329"/>
            </a:xfrm>
            <a:prstGeom prst="rightBrace">
              <a:avLst>
                <a:gd name="adj1" fmla="val 2741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4" name="AutoShape 38"/>
            <p:cNvSpPr>
              <a:spLocks/>
            </p:cNvSpPr>
            <p:nvPr/>
          </p:nvSpPr>
          <p:spPr bwMode="auto">
            <a:xfrm>
              <a:off x="1824" y="2501"/>
              <a:ext cx="100" cy="331"/>
            </a:xfrm>
            <a:prstGeom prst="rightBrace">
              <a:avLst>
                <a:gd name="adj1" fmla="val 2758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5" name="Text Box 39"/>
            <p:cNvSpPr txBox="1">
              <a:spLocks noChangeArrowheads="1"/>
            </p:cNvSpPr>
            <p:nvPr/>
          </p:nvSpPr>
          <p:spPr bwMode="auto">
            <a:xfrm>
              <a:off x="1920" y="128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字块 </a:t>
              </a:r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546" name="Text Box 40"/>
            <p:cNvSpPr txBox="1">
              <a:spLocks noChangeArrowheads="1"/>
            </p:cNvSpPr>
            <p:nvPr/>
          </p:nvSpPr>
          <p:spPr bwMode="auto">
            <a:xfrm>
              <a:off x="1920" y="1728"/>
              <a:ext cx="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字块 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47" name="Text Box 41"/>
            <p:cNvSpPr txBox="1">
              <a:spLocks noChangeArrowheads="1"/>
            </p:cNvSpPr>
            <p:nvPr/>
          </p:nvSpPr>
          <p:spPr bwMode="auto">
            <a:xfrm>
              <a:off x="1920" y="2568"/>
              <a:ext cx="8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字块  </a:t>
              </a:r>
              <a:r>
                <a:rPr kumimoji="1" lang="en-US" altLang="zh-CN" sz="2000" b="1" i="1">
                  <a:latin typeface="Times New Roman" pitchFamily="18" charset="0"/>
                </a:rPr>
                <a:t>M</a:t>
              </a:r>
              <a:r>
                <a:rPr kumimoji="1" lang="zh-CN" altLang="en-US" sz="2000" b="1">
                  <a:latin typeface="Times New Roman" pitchFamily="18" charset="0"/>
                </a:rPr>
                <a:t>－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48" name="Rectangle 42"/>
            <p:cNvSpPr>
              <a:spLocks noChangeArrowheads="1"/>
            </p:cNvSpPr>
            <p:nvPr/>
          </p:nvSpPr>
          <p:spPr bwMode="auto">
            <a:xfrm>
              <a:off x="500" y="3372"/>
              <a:ext cx="86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49" name="Text Box 43"/>
            <p:cNvSpPr txBox="1">
              <a:spLocks noChangeArrowheads="1"/>
            </p:cNvSpPr>
            <p:nvPr/>
          </p:nvSpPr>
          <p:spPr bwMode="auto">
            <a:xfrm>
              <a:off x="540" y="3377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主存块号</a:t>
              </a:r>
            </a:p>
          </p:txBody>
        </p:sp>
        <p:sp>
          <p:nvSpPr>
            <p:cNvPr id="62550" name="Text Box 44"/>
            <p:cNvSpPr txBox="1">
              <a:spLocks noChangeArrowheads="1"/>
            </p:cNvSpPr>
            <p:nvPr/>
          </p:nvSpPr>
          <p:spPr bwMode="auto">
            <a:xfrm>
              <a:off x="1404" y="3377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块内地址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62551" name="Rectangle 45"/>
            <p:cNvSpPr>
              <a:spLocks noChangeArrowheads="1"/>
            </p:cNvSpPr>
            <p:nvPr/>
          </p:nvSpPr>
          <p:spPr bwMode="auto">
            <a:xfrm>
              <a:off x="1364" y="3372"/>
              <a:ext cx="86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52" name="Freeform 46"/>
            <p:cNvSpPr>
              <a:spLocks/>
            </p:cNvSpPr>
            <p:nvPr/>
          </p:nvSpPr>
          <p:spPr bwMode="auto">
            <a:xfrm>
              <a:off x="495" y="2832"/>
              <a:ext cx="1" cy="540"/>
            </a:xfrm>
            <a:custGeom>
              <a:avLst/>
              <a:gdLst>
                <a:gd name="T0" fmla="*/ 0 w 1"/>
                <a:gd name="T1" fmla="*/ 0 h 540"/>
                <a:gd name="T2" fmla="*/ 0 w 1"/>
                <a:gd name="T3" fmla="*/ 540 h 540"/>
                <a:gd name="T4" fmla="*/ 0 60000 65536"/>
                <a:gd name="T5" fmla="*/ 0 60000 65536"/>
                <a:gd name="T6" fmla="*/ 0 w 1"/>
                <a:gd name="T7" fmla="*/ 0 h 540"/>
                <a:gd name="T8" fmla="*/ 1 w 1"/>
                <a:gd name="T9" fmla="*/ 540 h 5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40">
                  <a:moveTo>
                    <a:pt x="0" y="0"/>
                  </a:moveTo>
                  <a:lnTo>
                    <a:pt x="0" y="5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53" name="Freeform 47"/>
            <p:cNvSpPr>
              <a:spLocks/>
            </p:cNvSpPr>
            <p:nvPr/>
          </p:nvSpPr>
          <p:spPr bwMode="auto">
            <a:xfrm>
              <a:off x="2223" y="2832"/>
              <a:ext cx="1" cy="543"/>
            </a:xfrm>
            <a:custGeom>
              <a:avLst/>
              <a:gdLst>
                <a:gd name="T0" fmla="*/ 0 w 1"/>
                <a:gd name="T1" fmla="*/ 0 h 543"/>
                <a:gd name="T2" fmla="*/ 0 w 1"/>
                <a:gd name="T3" fmla="*/ 543 h 543"/>
                <a:gd name="T4" fmla="*/ 0 60000 65536"/>
                <a:gd name="T5" fmla="*/ 0 60000 65536"/>
                <a:gd name="T6" fmla="*/ 0 w 1"/>
                <a:gd name="T7" fmla="*/ 0 h 543"/>
                <a:gd name="T8" fmla="*/ 1 w 1"/>
                <a:gd name="T9" fmla="*/ 543 h 5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43">
                  <a:moveTo>
                    <a:pt x="0" y="0"/>
                  </a:moveTo>
                  <a:lnTo>
                    <a:pt x="0" y="5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54" name="Freeform 48"/>
            <p:cNvSpPr>
              <a:spLocks/>
            </p:cNvSpPr>
            <p:nvPr/>
          </p:nvSpPr>
          <p:spPr bwMode="auto">
            <a:xfrm>
              <a:off x="1360" y="3088"/>
              <a:ext cx="1" cy="272"/>
            </a:xfrm>
            <a:custGeom>
              <a:avLst/>
              <a:gdLst>
                <a:gd name="T0" fmla="*/ 0 w 1"/>
                <a:gd name="T1" fmla="*/ 0 h 306"/>
                <a:gd name="T2" fmla="*/ 0 w 1"/>
                <a:gd name="T3" fmla="*/ 272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0" y="0"/>
                  </a:moveTo>
                  <a:lnTo>
                    <a:pt x="0" y="3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55" name="Freeform 49"/>
            <p:cNvSpPr>
              <a:spLocks/>
            </p:cNvSpPr>
            <p:nvPr/>
          </p:nvSpPr>
          <p:spPr bwMode="auto">
            <a:xfrm>
              <a:off x="504" y="3269"/>
              <a:ext cx="852" cy="1"/>
            </a:xfrm>
            <a:custGeom>
              <a:avLst/>
              <a:gdLst>
                <a:gd name="T0" fmla="*/ 0 w 852"/>
                <a:gd name="T1" fmla="*/ 0 h 1"/>
                <a:gd name="T2" fmla="*/ 852 w 852"/>
                <a:gd name="T3" fmla="*/ 0 h 1"/>
                <a:gd name="T4" fmla="*/ 0 60000 65536"/>
                <a:gd name="T5" fmla="*/ 0 60000 65536"/>
                <a:gd name="T6" fmla="*/ 0 w 852"/>
                <a:gd name="T7" fmla="*/ 0 h 1"/>
                <a:gd name="T8" fmla="*/ 852 w 8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52" h="1">
                  <a:moveTo>
                    <a:pt x="0" y="0"/>
                  </a:moveTo>
                  <a:lnTo>
                    <a:pt x="8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56" name="Text Box 50"/>
            <p:cNvSpPr txBox="1">
              <a:spLocks noChangeArrowheads="1"/>
            </p:cNvSpPr>
            <p:nvPr/>
          </p:nvSpPr>
          <p:spPr bwMode="auto">
            <a:xfrm>
              <a:off x="742" y="3045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m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2557" name="Freeform 51"/>
            <p:cNvSpPr>
              <a:spLocks/>
            </p:cNvSpPr>
            <p:nvPr/>
          </p:nvSpPr>
          <p:spPr bwMode="auto">
            <a:xfrm>
              <a:off x="1362" y="3267"/>
              <a:ext cx="870" cy="3"/>
            </a:xfrm>
            <a:custGeom>
              <a:avLst/>
              <a:gdLst>
                <a:gd name="T0" fmla="*/ 0 w 870"/>
                <a:gd name="T1" fmla="*/ 3 h 3"/>
                <a:gd name="T2" fmla="*/ 870 w 870"/>
                <a:gd name="T3" fmla="*/ 0 h 3"/>
                <a:gd name="T4" fmla="*/ 0 60000 65536"/>
                <a:gd name="T5" fmla="*/ 0 60000 65536"/>
                <a:gd name="T6" fmla="*/ 0 w 870"/>
                <a:gd name="T7" fmla="*/ 0 h 3"/>
                <a:gd name="T8" fmla="*/ 870 w 8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0" h="3">
                  <a:moveTo>
                    <a:pt x="0" y="3"/>
                  </a:moveTo>
                  <a:lnTo>
                    <a:pt x="87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58" name="Text Box 52"/>
            <p:cNvSpPr txBox="1">
              <a:spLocks noChangeArrowheads="1"/>
            </p:cNvSpPr>
            <p:nvPr/>
          </p:nvSpPr>
          <p:spPr bwMode="auto">
            <a:xfrm>
              <a:off x="1632" y="3045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b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2559" name="Freeform 53"/>
            <p:cNvSpPr>
              <a:spLocks/>
            </p:cNvSpPr>
            <p:nvPr/>
          </p:nvSpPr>
          <p:spPr bwMode="auto">
            <a:xfrm>
              <a:off x="501" y="3036"/>
              <a:ext cx="1707" cy="1"/>
            </a:xfrm>
            <a:custGeom>
              <a:avLst/>
              <a:gdLst>
                <a:gd name="T0" fmla="*/ 0 w 1707"/>
                <a:gd name="T1" fmla="*/ 0 h 1"/>
                <a:gd name="T2" fmla="*/ 1707 w 1707"/>
                <a:gd name="T3" fmla="*/ 1 h 1"/>
                <a:gd name="T4" fmla="*/ 0 60000 65536"/>
                <a:gd name="T5" fmla="*/ 0 60000 65536"/>
                <a:gd name="T6" fmla="*/ 0 w 1707"/>
                <a:gd name="T7" fmla="*/ 0 h 1"/>
                <a:gd name="T8" fmla="*/ 1707 w 170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707" h="1">
                  <a:moveTo>
                    <a:pt x="0" y="0"/>
                  </a:moveTo>
                  <a:lnTo>
                    <a:pt x="1707" y="1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60" name="Text Box 54"/>
            <p:cNvSpPr txBox="1">
              <a:spLocks noChangeArrowheads="1"/>
            </p:cNvSpPr>
            <p:nvPr/>
          </p:nvSpPr>
          <p:spPr bwMode="auto">
            <a:xfrm>
              <a:off x="1152" y="2834"/>
              <a:ext cx="3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n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2561" name="Text Box 55"/>
            <p:cNvSpPr txBox="1">
              <a:spLocks noChangeArrowheads="1"/>
            </p:cNvSpPr>
            <p:nvPr/>
          </p:nvSpPr>
          <p:spPr bwMode="auto">
            <a:xfrm>
              <a:off x="768" y="3638"/>
              <a:ext cx="4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M</a:t>
              </a:r>
              <a:r>
                <a:rPr kumimoji="1" lang="zh-CN" altLang="en-US" sz="2000" b="1">
                  <a:latin typeface="Times New Roman" pitchFamily="18" charset="0"/>
                </a:rPr>
                <a:t>块</a:t>
              </a:r>
            </a:p>
          </p:txBody>
        </p:sp>
        <p:sp>
          <p:nvSpPr>
            <p:cNvPr id="62562" name="Text Box 56"/>
            <p:cNvSpPr txBox="1">
              <a:spLocks noChangeArrowheads="1"/>
            </p:cNvSpPr>
            <p:nvPr/>
          </p:nvSpPr>
          <p:spPr bwMode="auto">
            <a:xfrm>
              <a:off x="1584" y="3648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B</a:t>
              </a:r>
              <a:r>
                <a:rPr kumimoji="1" lang="zh-CN" altLang="en-US" sz="2000" b="1">
                  <a:latin typeface="Times New Roman" pitchFamily="18" charset="0"/>
                </a:rPr>
                <a:t>个字</a:t>
              </a: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4465638" y="1949450"/>
            <a:ext cx="4389437" cy="4908550"/>
            <a:chOff x="2850" y="806"/>
            <a:chExt cx="2765" cy="3092"/>
          </a:xfrm>
        </p:grpSpPr>
        <p:sp>
          <p:nvSpPr>
            <p:cNvPr id="62469" name="Rectangle 58"/>
            <p:cNvSpPr>
              <a:spLocks noChangeArrowheads="1"/>
            </p:cNvSpPr>
            <p:nvPr/>
          </p:nvSpPr>
          <p:spPr bwMode="auto">
            <a:xfrm>
              <a:off x="3456" y="3372"/>
              <a:ext cx="71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0" name="Text Box 59"/>
            <p:cNvSpPr txBox="1">
              <a:spLocks noChangeArrowheads="1"/>
            </p:cNvSpPr>
            <p:nvPr/>
          </p:nvSpPr>
          <p:spPr bwMode="auto">
            <a:xfrm>
              <a:off x="3436" y="3377"/>
              <a:ext cx="7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缓存块号</a:t>
              </a:r>
            </a:p>
          </p:txBody>
        </p:sp>
        <p:sp>
          <p:nvSpPr>
            <p:cNvPr id="62471" name="Text Box 60"/>
            <p:cNvSpPr txBox="1">
              <a:spLocks noChangeArrowheads="1"/>
            </p:cNvSpPr>
            <p:nvPr/>
          </p:nvSpPr>
          <p:spPr bwMode="auto">
            <a:xfrm>
              <a:off x="4232" y="3377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</a:rPr>
                <a:t>块内地址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62472" name="Rectangle 61"/>
            <p:cNvSpPr>
              <a:spLocks noChangeArrowheads="1"/>
            </p:cNvSpPr>
            <p:nvPr/>
          </p:nvSpPr>
          <p:spPr bwMode="auto">
            <a:xfrm>
              <a:off x="4172" y="3372"/>
              <a:ext cx="864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Freeform 62"/>
            <p:cNvSpPr>
              <a:spLocks/>
            </p:cNvSpPr>
            <p:nvPr/>
          </p:nvSpPr>
          <p:spPr bwMode="auto">
            <a:xfrm>
              <a:off x="3455" y="3168"/>
              <a:ext cx="1" cy="227"/>
            </a:xfrm>
            <a:custGeom>
              <a:avLst/>
              <a:gdLst>
                <a:gd name="T0" fmla="*/ 0 w 1"/>
                <a:gd name="T1" fmla="*/ 0 h 540"/>
                <a:gd name="T2" fmla="*/ 0 w 1"/>
                <a:gd name="T3" fmla="*/ 227 h 540"/>
                <a:gd name="T4" fmla="*/ 0 60000 65536"/>
                <a:gd name="T5" fmla="*/ 0 60000 65536"/>
                <a:gd name="T6" fmla="*/ 0 w 1"/>
                <a:gd name="T7" fmla="*/ 0 h 540"/>
                <a:gd name="T8" fmla="*/ 1 w 1"/>
                <a:gd name="T9" fmla="*/ 540 h 5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40">
                  <a:moveTo>
                    <a:pt x="0" y="0"/>
                  </a:moveTo>
                  <a:lnTo>
                    <a:pt x="0" y="54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4" name="Freeform 63"/>
            <p:cNvSpPr>
              <a:spLocks/>
            </p:cNvSpPr>
            <p:nvPr/>
          </p:nvSpPr>
          <p:spPr bwMode="auto">
            <a:xfrm>
              <a:off x="5031" y="3168"/>
              <a:ext cx="1" cy="227"/>
            </a:xfrm>
            <a:custGeom>
              <a:avLst/>
              <a:gdLst>
                <a:gd name="T0" fmla="*/ 0 w 1"/>
                <a:gd name="T1" fmla="*/ 0 h 543"/>
                <a:gd name="T2" fmla="*/ 0 w 1"/>
                <a:gd name="T3" fmla="*/ 227 h 543"/>
                <a:gd name="T4" fmla="*/ 0 60000 65536"/>
                <a:gd name="T5" fmla="*/ 0 60000 65536"/>
                <a:gd name="T6" fmla="*/ 0 w 1"/>
                <a:gd name="T7" fmla="*/ 0 h 543"/>
                <a:gd name="T8" fmla="*/ 1 w 1"/>
                <a:gd name="T9" fmla="*/ 543 h 54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43">
                  <a:moveTo>
                    <a:pt x="0" y="0"/>
                  </a:moveTo>
                  <a:lnTo>
                    <a:pt x="0" y="54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5" name="Freeform 64"/>
            <p:cNvSpPr>
              <a:spLocks/>
            </p:cNvSpPr>
            <p:nvPr/>
          </p:nvSpPr>
          <p:spPr bwMode="auto">
            <a:xfrm>
              <a:off x="4169" y="3150"/>
              <a:ext cx="1" cy="227"/>
            </a:xfrm>
            <a:custGeom>
              <a:avLst/>
              <a:gdLst>
                <a:gd name="T0" fmla="*/ 0 w 1"/>
                <a:gd name="T1" fmla="*/ 0 h 306"/>
                <a:gd name="T2" fmla="*/ 0 w 1"/>
                <a:gd name="T3" fmla="*/ 227 h 306"/>
                <a:gd name="T4" fmla="*/ 0 60000 65536"/>
                <a:gd name="T5" fmla="*/ 0 60000 65536"/>
                <a:gd name="T6" fmla="*/ 0 w 1"/>
                <a:gd name="T7" fmla="*/ 0 h 306"/>
                <a:gd name="T8" fmla="*/ 1 w 1"/>
                <a:gd name="T9" fmla="*/ 306 h 3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6">
                  <a:moveTo>
                    <a:pt x="0" y="0"/>
                  </a:moveTo>
                  <a:lnTo>
                    <a:pt x="0" y="30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6" name="Freeform 65"/>
            <p:cNvSpPr>
              <a:spLocks/>
            </p:cNvSpPr>
            <p:nvPr/>
          </p:nvSpPr>
          <p:spPr bwMode="auto">
            <a:xfrm>
              <a:off x="3451" y="3269"/>
              <a:ext cx="725" cy="1"/>
            </a:xfrm>
            <a:custGeom>
              <a:avLst/>
              <a:gdLst>
                <a:gd name="T0" fmla="*/ 0 w 852"/>
                <a:gd name="T1" fmla="*/ 0 h 1"/>
                <a:gd name="T2" fmla="*/ 725 w 852"/>
                <a:gd name="T3" fmla="*/ 0 h 1"/>
                <a:gd name="T4" fmla="*/ 0 60000 65536"/>
                <a:gd name="T5" fmla="*/ 0 60000 65536"/>
                <a:gd name="T6" fmla="*/ 0 w 852"/>
                <a:gd name="T7" fmla="*/ 0 h 1"/>
                <a:gd name="T8" fmla="*/ 852 w 85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52" h="1">
                  <a:moveTo>
                    <a:pt x="0" y="0"/>
                  </a:moveTo>
                  <a:lnTo>
                    <a:pt x="852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7" name="Text Box 66"/>
            <p:cNvSpPr txBox="1">
              <a:spLocks noChangeArrowheads="1"/>
            </p:cNvSpPr>
            <p:nvPr/>
          </p:nvSpPr>
          <p:spPr bwMode="auto">
            <a:xfrm>
              <a:off x="3648" y="3045"/>
              <a:ext cx="3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2478" name="Freeform 67"/>
            <p:cNvSpPr>
              <a:spLocks/>
            </p:cNvSpPr>
            <p:nvPr/>
          </p:nvSpPr>
          <p:spPr bwMode="auto">
            <a:xfrm>
              <a:off x="4170" y="3267"/>
              <a:ext cx="870" cy="3"/>
            </a:xfrm>
            <a:custGeom>
              <a:avLst/>
              <a:gdLst>
                <a:gd name="T0" fmla="*/ 0 w 870"/>
                <a:gd name="T1" fmla="*/ 3 h 3"/>
                <a:gd name="T2" fmla="*/ 870 w 870"/>
                <a:gd name="T3" fmla="*/ 0 h 3"/>
                <a:gd name="T4" fmla="*/ 0 60000 65536"/>
                <a:gd name="T5" fmla="*/ 0 60000 65536"/>
                <a:gd name="T6" fmla="*/ 0 w 870"/>
                <a:gd name="T7" fmla="*/ 0 h 3"/>
                <a:gd name="T8" fmla="*/ 870 w 87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0" h="3">
                  <a:moveTo>
                    <a:pt x="0" y="3"/>
                  </a:moveTo>
                  <a:lnTo>
                    <a:pt x="87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9" name="Text Box 68"/>
            <p:cNvSpPr txBox="1">
              <a:spLocks noChangeArrowheads="1"/>
            </p:cNvSpPr>
            <p:nvPr/>
          </p:nvSpPr>
          <p:spPr bwMode="auto">
            <a:xfrm>
              <a:off x="4434" y="3045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b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2480" name="Text Box 69"/>
            <p:cNvSpPr txBox="1">
              <a:spLocks noChangeArrowheads="1"/>
            </p:cNvSpPr>
            <p:nvPr/>
          </p:nvSpPr>
          <p:spPr bwMode="auto">
            <a:xfrm>
              <a:off x="3576" y="3638"/>
              <a:ext cx="3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zh-CN" altLang="en-US" sz="2000" b="1">
                  <a:latin typeface="Times New Roman" pitchFamily="18" charset="0"/>
                </a:rPr>
                <a:t>块</a:t>
              </a:r>
            </a:p>
          </p:txBody>
        </p:sp>
        <p:sp>
          <p:nvSpPr>
            <p:cNvPr id="62481" name="Text Box 70"/>
            <p:cNvSpPr txBox="1">
              <a:spLocks noChangeArrowheads="1"/>
            </p:cNvSpPr>
            <p:nvPr/>
          </p:nvSpPr>
          <p:spPr bwMode="auto">
            <a:xfrm>
              <a:off x="4392" y="3648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B</a:t>
              </a:r>
              <a:r>
                <a:rPr kumimoji="1" lang="zh-CN" altLang="en-US" sz="2000" b="1">
                  <a:latin typeface="Times New Roman" pitchFamily="18" charset="0"/>
                </a:rPr>
                <a:t>个字</a:t>
              </a:r>
            </a:p>
          </p:txBody>
        </p:sp>
        <p:sp>
          <p:nvSpPr>
            <p:cNvPr id="62482" name="Rectangle 71"/>
            <p:cNvSpPr>
              <a:spLocks noChangeArrowheads="1"/>
            </p:cNvSpPr>
            <p:nvPr/>
          </p:nvSpPr>
          <p:spPr bwMode="auto">
            <a:xfrm>
              <a:off x="3819" y="2092"/>
              <a:ext cx="816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</p:txBody>
        </p:sp>
        <p:sp>
          <p:nvSpPr>
            <p:cNvPr id="62483" name="Rectangle 72"/>
            <p:cNvSpPr>
              <a:spLocks noChangeArrowheads="1"/>
            </p:cNvSpPr>
            <p:nvPr/>
          </p:nvSpPr>
          <p:spPr bwMode="auto">
            <a:xfrm>
              <a:off x="3819" y="1368"/>
              <a:ext cx="816" cy="3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  <a:p>
              <a:pPr>
                <a:spcBef>
                  <a:spcPct val="20000"/>
                </a:spcBef>
              </a:pPr>
              <a:endParaRPr lang="en-US" altLang="zh-CN" sz="1600"/>
            </a:p>
          </p:txBody>
        </p:sp>
        <p:sp>
          <p:nvSpPr>
            <p:cNvPr id="62484" name="Rectangle 73"/>
            <p:cNvSpPr>
              <a:spLocks noChangeArrowheads="1"/>
            </p:cNvSpPr>
            <p:nvPr/>
          </p:nvSpPr>
          <p:spPr bwMode="auto">
            <a:xfrm>
              <a:off x="3819" y="1208"/>
              <a:ext cx="816" cy="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1600"/>
            </a:p>
          </p:txBody>
        </p:sp>
        <p:sp>
          <p:nvSpPr>
            <p:cNvPr id="62485" name="Rectangle 74"/>
            <p:cNvSpPr>
              <a:spLocks noChangeArrowheads="1"/>
            </p:cNvSpPr>
            <p:nvPr/>
          </p:nvSpPr>
          <p:spPr bwMode="auto">
            <a:xfrm>
              <a:off x="3819" y="1048"/>
              <a:ext cx="816" cy="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1600"/>
            </a:p>
          </p:txBody>
        </p:sp>
        <p:sp>
          <p:nvSpPr>
            <p:cNvPr id="62486" name="Line 75"/>
            <p:cNvSpPr>
              <a:spLocks noChangeShapeType="1"/>
            </p:cNvSpPr>
            <p:nvPr/>
          </p:nvSpPr>
          <p:spPr bwMode="auto">
            <a:xfrm>
              <a:off x="3819" y="1048"/>
              <a:ext cx="8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7" name="Line 76"/>
            <p:cNvSpPr>
              <a:spLocks noChangeShapeType="1"/>
            </p:cNvSpPr>
            <p:nvPr/>
          </p:nvSpPr>
          <p:spPr bwMode="auto">
            <a:xfrm>
              <a:off x="3819" y="120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8" name="Line 77"/>
            <p:cNvSpPr>
              <a:spLocks noChangeShapeType="1"/>
            </p:cNvSpPr>
            <p:nvPr/>
          </p:nvSpPr>
          <p:spPr bwMode="auto">
            <a:xfrm>
              <a:off x="3819" y="136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9" name="Line 78"/>
            <p:cNvSpPr>
              <a:spLocks noChangeShapeType="1"/>
            </p:cNvSpPr>
            <p:nvPr/>
          </p:nvSpPr>
          <p:spPr bwMode="auto">
            <a:xfrm>
              <a:off x="3819" y="2019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0" name="Line 79"/>
            <p:cNvSpPr>
              <a:spLocks noChangeShapeType="1"/>
            </p:cNvSpPr>
            <p:nvPr/>
          </p:nvSpPr>
          <p:spPr bwMode="auto">
            <a:xfrm>
              <a:off x="3819" y="1048"/>
              <a:ext cx="0" cy="118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80"/>
            <p:cNvSpPr>
              <a:spLocks noChangeShapeType="1"/>
            </p:cNvSpPr>
            <p:nvPr/>
          </p:nvSpPr>
          <p:spPr bwMode="auto">
            <a:xfrm>
              <a:off x="4635" y="1048"/>
              <a:ext cx="0" cy="118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2492" name="Group 81"/>
            <p:cNvGrpSpPr>
              <a:grpSpLocks/>
            </p:cNvGrpSpPr>
            <p:nvPr/>
          </p:nvGrpSpPr>
          <p:grpSpPr bwMode="auto">
            <a:xfrm>
              <a:off x="4513" y="2064"/>
              <a:ext cx="266" cy="462"/>
              <a:chOff x="1654" y="2592"/>
              <a:chExt cx="266" cy="610"/>
            </a:xfrm>
          </p:grpSpPr>
          <p:sp>
            <p:nvSpPr>
              <p:cNvPr id="62516" name="Text Box 82"/>
              <p:cNvSpPr txBox="1">
                <a:spLocks noChangeArrowheads="1"/>
              </p:cNvSpPr>
              <p:nvPr/>
            </p:nvSpPr>
            <p:spPr bwMode="auto">
              <a:xfrm>
                <a:off x="1654" y="2592"/>
                <a:ext cx="266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62517" name="Text Box 83"/>
              <p:cNvSpPr txBox="1">
                <a:spLocks noChangeArrowheads="1"/>
              </p:cNvSpPr>
              <p:nvPr/>
            </p:nvSpPr>
            <p:spPr bwMode="auto">
              <a:xfrm>
                <a:off x="1654" y="2669"/>
                <a:ext cx="266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</p:grpSp>
        <p:grpSp>
          <p:nvGrpSpPr>
            <p:cNvPr id="62493" name="Group 84"/>
            <p:cNvGrpSpPr>
              <a:grpSpLocks/>
            </p:cNvGrpSpPr>
            <p:nvPr/>
          </p:nvGrpSpPr>
          <p:grpSpPr bwMode="auto">
            <a:xfrm>
              <a:off x="3675" y="2064"/>
              <a:ext cx="266" cy="462"/>
              <a:chOff x="1654" y="2592"/>
              <a:chExt cx="266" cy="610"/>
            </a:xfrm>
          </p:grpSpPr>
          <p:sp>
            <p:nvSpPr>
              <p:cNvPr id="62514" name="Text Box 85"/>
              <p:cNvSpPr txBox="1">
                <a:spLocks noChangeArrowheads="1"/>
              </p:cNvSpPr>
              <p:nvPr/>
            </p:nvSpPr>
            <p:spPr bwMode="auto">
              <a:xfrm>
                <a:off x="1654" y="2592"/>
                <a:ext cx="266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  <p:sp>
            <p:nvSpPr>
              <p:cNvPr id="62515" name="Text Box 86"/>
              <p:cNvSpPr txBox="1">
                <a:spLocks noChangeArrowheads="1"/>
              </p:cNvSpPr>
              <p:nvPr/>
            </p:nvSpPr>
            <p:spPr bwMode="auto">
              <a:xfrm>
                <a:off x="1654" y="2669"/>
                <a:ext cx="266" cy="5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600" b="1">
                    <a:latin typeface="Times New Roman" pitchFamily="18" charset="0"/>
                  </a:rPr>
                  <a:t>~</a:t>
                </a:r>
              </a:p>
            </p:txBody>
          </p:sp>
        </p:grpSp>
        <p:sp>
          <p:nvSpPr>
            <p:cNvPr id="62494" name="Text Box 87"/>
            <p:cNvSpPr txBox="1">
              <a:spLocks noChangeArrowheads="1"/>
            </p:cNvSpPr>
            <p:nvPr/>
          </p:nvSpPr>
          <p:spPr bwMode="auto">
            <a:xfrm>
              <a:off x="4107" y="1418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2495" name="Text Box 88"/>
            <p:cNvSpPr txBox="1">
              <a:spLocks noChangeArrowheads="1"/>
            </p:cNvSpPr>
            <p:nvPr/>
          </p:nvSpPr>
          <p:spPr bwMode="auto">
            <a:xfrm>
              <a:off x="4107" y="1728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2496" name="AutoShape 89"/>
            <p:cNvSpPr>
              <a:spLocks/>
            </p:cNvSpPr>
            <p:nvPr/>
          </p:nvSpPr>
          <p:spPr bwMode="auto">
            <a:xfrm>
              <a:off x="4683" y="1048"/>
              <a:ext cx="95" cy="636"/>
            </a:xfrm>
            <a:prstGeom prst="rightBrace">
              <a:avLst>
                <a:gd name="adj1" fmla="val 5578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AutoShape 90"/>
            <p:cNvSpPr>
              <a:spLocks/>
            </p:cNvSpPr>
            <p:nvPr/>
          </p:nvSpPr>
          <p:spPr bwMode="auto">
            <a:xfrm>
              <a:off x="4683" y="1703"/>
              <a:ext cx="100" cy="328"/>
            </a:xfrm>
            <a:prstGeom prst="rightBrace">
              <a:avLst>
                <a:gd name="adj1" fmla="val 273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AutoShape 91"/>
            <p:cNvSpPr>
              <a:spLocks/>
            </p:cNvSpPr>
            <p:nvPr/>
          </p:nvSpPr>
          <p:spPr bwMode="auto">
            <a:xfrm>
              <a:off x="4683" y="2502"/>
              <a:ext cx="100" cy="330"/>
            </a:xfrm>
            <a:prstGeom prst="rightBrace">
              <a:avLst>
                <a:gd name="adj1" fmla="val 275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Text Box 92"/>
            <p:cNvSpPr txBox="1">
              <a:spLocks noChangeArrowheads="1"/>
            </p:cNvSpPr>
            <p:nvPr/>
          </p:nvSpPr>
          <p:spPr bwMode="auto">
            <a:xfrm>
              <a:off x="4752" y="1290"/>
              <a:ext cx="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字块 </a:t>
              </a:r>
              <a:r>
                <a:rPr kumimoji="1" lang="en-US" altLang="zh-CN" sz="20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500" name="Text Box 93"/>
            <p:cNvSpPr txBox="1">
              <a:spLocks noChangeArrowheads="1"/>
            </p:cNvSpPr>
            <p:nvPr/>
          </p:nvSpPr>
          <p:spPr bwMode="auto">
            <a:xfrm>
              <a:off x="4752" y="1776"/>
              <a:ext cx="5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字块 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01" name="Text Box 94"/>
            <p:cNvSpPr txBox="1">
              <a:spLocks noChangeArrowheads="1"/>
            </p:cNvSpPr>
            <p:nvPr/>
          </p:nvSpPr>
          <p:spPr bwMode="auto">
            <a:xfrm>
              <a:off x="4752" y="2570"/>
              <a:ext cx="8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字块  </a:t>
              </a:r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zh-CN" altLang="en-US" sz="2000" b="1">
                  <a:latin typeface="Times New Roman" pitchFamily="18" charset="0"/>
                </a:rPr>
                <a:t>－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02" name="Rectangle 95"/>
            <p:cNvSpPr>
              <a:spLocks noChangeArrowheads="1"/>
            </p:cNvSpPr>
            <p:nvPr/>
          </p:nvSpPr>
          <p:spPr bwMode="auto">
            <a:xfrm>
              <a:off x="3387" y="1048"/>
              <a:ext cx="432" cy="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3" name="Rectangle 96"/>
            <p:cNvSpPr>
              <a:spLocks noChangeArrowheads="1"/>
            </p:cNvSpPr>
            <p:nvPr/>
          </p:nvSpPr>
          <p:spPr bwMode="auto">
            <a:xfrm>
              <a:off x="3387" y="1694"/>
              <a:ext cx="432" cy="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4" name="Rectangle 97"/>
            <p:cNvSpPr>
              <a:spLocks noChangeArrowheads="1"/>
            </p:cNvSpPr>
            <p:nvPr/>
          </p:nvSpPr>
          <p:spPr bwMode="auto">
            <a:xfrm>
              <a:off x="3408" y="2487"/>
              <a:ext cx="432" cy="16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Text Box 98"/>
            <p:cNvSpPr txBox="1">
              <a:spLocks noChangeArrowheads="1"/>
            </p:cNvSpPr>
            <p:nvPr/>
          </p:nvSpPr>
          <p:spPr bwMode="auto">
            <a:xfrm>
              <a:off x="3196" y="99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2506" name="Text Box 99"/>
            <p:cNvSpPr txBox="1">
              <a:spLocks noChangeArrowheads="1"/>
            </p:cNvSpPr>
            <p:nvPr/>
          </p:nvSpPr>
          <p:spPr bwMode="auto">
            <a:xfrm>
              <a:off x="3196" y="165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07" name="Text Box 100"/>
            <p:cNvSpPr txBox="1">
              <a:spLocks noChangeArrowheads="1"/>
            </p:cNvSpPr>
            <p:nvPr/>
          </p:nvSpPr>
          <p:spPr bwMode="auto">
            <a:xfrm>
              <a:off x="2850" y="2400"/>
              <a:ext cx="5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2</a:t>
              </a:r>
              <a:r>
                <a:rPr kumimoji="1" lang="en-US" altLang="zh-CN" sz="2400" b="1" i="1" baseline="48000">
                  <a:latin typeface="Times New Roman" pitchFamily="18" charset="0"/>
                </a:rPr>
                <a:t>c</a:t>
              </a:r>
              <a:r>
                <a:rPr kumimoji="1" lang="zh-CN" altLang="en-US" sz="2400" b="1">
                  <a:latin typeface="Times New Roman" pitchFamily="18" charset="0"/>
                </a:rPr>
                <a:t>－</a:t>
              </a:r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2508" name="Text Box 101"/>
            <p:cNvSpPr txBox="1">
              <a:spLocks noChangeArrowheads="1"/>
            </p:cNvSpPr>
            <p:nvPr/>
          </p:nvSpPr>
          <p:spPr bwMode="auto">
            <a:xfrm>
              <a:off x="3354" y="80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62509" name="Text Box 102"/>
            <p:cNvSpPr txBox="1">
              <a:spLocks noChangeArrowheads="1"/>
            </p:cNvSpPr>
            <p:nvPr/>
          </p:nvSpPr>
          <p:spPr bwMode="auto">
            <a:xfrm>
              <a:off x="3884" y="806"/>
              <a:ext cx="5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Cache</a:t>
              </a:r>
            </a:p>
          </p:txBody>
        </p:sp>
        <p:sp>
          <p:nvSpPr>
            <p:cNvPr id="62510" name="Text Box 103"/>
            <p:cNvSpPr txBox="1">
              <a:spLocks noChangeArrowheads="1"/>
            </p:cNvSpPr>
            <p:nvPr/>
          </p:nvSpPr>
          <p:spPr bwMode="auto">
            <a:xfrm>
              <a:off x="4752" y="806"/>
              <a:ext cx="7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缓存块号</a:t>
              </a:r>
            </a:p>
          </p:txBody>
        </p:sp>
        <p:sp>
          <p:nvSpPr>
            <p:cNvPr id="62511" name="Rectangle 104"/>
            <p:cNvSpPr>
              <a:spLocks noChangeArrowheads="1"/>
            </p:cNvSpPr>
            <p:nvPr/>
          </p:nvSpPr>
          <p:spPr bwMode="auto">
            <a:xfrm>
              <a:off x="3837" y="2482"/>
              <a:ext cx="816" cy="3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800"/>
            </a:p>
          </p:txBody>
        </p:sp>
        <p:sp>
          <p:nvSpPr>
            <p:cNvPr id="62512" name="Freeform 105"/>
            <p:cNvSpPr>
              <a:spLocks/>
            </p:cNvSpPr>
            <p:nvPr/>
          </p:nvSpPr>
          <p:spPr bwMode="auto">
            <a:xfrm>
              <a:off x="3837" y="2409"/>
              <a:ext cx="1" cy="303"/>
            </a:xfrm>
            <a:custGeom>
              <a:avLst/>
              <a:gdLst>
                <a:gd name="T0" fmla="*/ 0 w 1"/>
                <a:gd name="T1" fmla="*/ 0 h 303"/>
                <a:gd name="T2" fmla="*/ 1 w 1"/>
                <a:gd name="T3" fmla="*/ 303 h 303"/>
                <a:gd name="T4" fmla="*/ 0 60000 65536"/>
                <a:gd name="T5" fmla="*/ 0 60000 65536"/>
                <a:gd name="T6" fmla="*/ 0 w 1"/>
                <a:gd name="T7" fmla="*/ 0 h 303"/>
                <a:gd name="T8" fmla="*/ 1 w 1"/>
                <a:gd name="T9" fmla="*/ 303 h 30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03">
                  <a:moveTo>
                    <a:pt x="0" y="0"/>
                  </a:moveTo>
                  <a:lnTo>
                    <a:pt x="1" y="303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513" name="Freeform 106"/>
            <p:cNvSpPr>
              <a:spLocks/>
            </p:cNvSpPr>
            <p:nvPr/>
          </p:nvSpPr>
          <p:spPr bwMode="auto">
            <a:xfrm>
              <a:off x="4653" y="2400"/>
              <a:ext cx="1" cy="317"/>
            </a:xfrm>
            <a:custGeom>
              <a:avLst/>
              <a:gdLst>
                <a:gd name="T0" fmla="*/ 0 w 1"/>
                <a:gd name="T1" fmla="*/ 0 h 317"/>
                <a:gd name="T2" fmla="*/ 0 w 1"/>
                <a:gd name="T3" fmla="*/ 317 h 317"/>
                <a:gd name="T4" fmla="*/ 0 60000 65536"/>
                <a:gd name="T5" fmla="*/ 0 60000 65536"/>
                <a:gd name="T6" fmla="*/ 0 w 1"/>
                <a:gd name="T7" fmla="*/ 0 h 317"/>
                <a:gd name="T8" fmla="*/ 1 w 1"/>
                <a:gd name="T9" fmla="*/ 317 h 3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17">
                  <a:moveTo>
                    <a:pt x="0" y="0"/>
                  </a:moveTo>
                  <a:lnTo>
                    <a:pt x="0" y="317"/>
                  </a:lnTo>
                </a:path>
              </a:pathLst>
            </a:custGeom>
            <a:noFill/>
            <a:ln w="38100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二、地址映像机制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14375" y="1714500"/>
            <a:ext cx="29638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FF0000"/>
                </a:solidFill>
                <a:latin typeface="仿宋"/>
                <a:ea typeface="仿宋"/>
                <a:cs typeface="仿宋"/>
              </a:rPr>
              <a:t>地址映像机制</a:t>
            </a:r>
          </a:p>
        </p:txBody>
      </p:sp>
      <p:sp>
        <p:nvSpPr>
          <p:cNvPr id="105" name="Text Box 3"/>
          <p:cNvSpPr txBox="1">
            <a:spLocks noChangeArrowheads="1"/>
          </p:cNvSpPr>
          <p:nvPr/>
        </p:nvSpPr>
        <p:spPr bwMode="auto">
          <a:xfrm>
            <a:off x="4214813" y="1785938"/>
            <a:ext cx="3571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A</a:t>
            </a:r>
            <a:r>
              <a:rPr kumimoji="1" lang="en-US" altLang="zh-CN" sz="3200" b="1" baseline="-25000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C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  =  </a:t>
            </a:r>
            <a:r>
              <a:rPr kumimoji="1" lang="en-US" altLang="zh-CN" sz="3200" b="1" i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f 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( A</a:t>
            </a:r>
            <a:r>
              <a:rPr kumimoji="1" lang="en-US" altLang="zh-CN" sz="3200" b="1" baseline="-25000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M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 )</a:t>
            </a:r>
            <a:endParaRPr kumimoji="1" lang="zh-CN" altLang="en-US" sz="3200" b="1">
              <a:solidFill>
                <a:srgbClr val="7030A0"/>
              </a:solidFill>
              <a:latin typeface="Times New Roman" pitchFamily="18" charset="0"/>
              <a:ea typeface="楷体"/>
              <a:cs typeface="楷体"/>
            </a:endParaRP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1071563" y="2714625"/>
            <a:ext cx="4000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常用的地址映像方式</a:t>
            </a: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2428875" y="3571875"/>
            <a:ext cx="4000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直接映像方式</a:t>
            </a:r>
          </a:p>
        </p:txBody>
      </p:sp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2428875" y="4322763"/>
            <a:ext cx="4000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全相联映像方式</a:t>
            </a:r>
          </a:p>
        </p:txBody>
      </p:sp>
      <p:sp>
        <p:nvSpPr>
          <p:cNvPr id="112" name="Text Box 3"/>
          <p:cNvSpPr txBox="1">
            <a:spLocks noChangeArrowheads="1"/>
          </p:cNvSpPr>
          <p:nvPr/>
        </p:nvSpPr>
        <p:spPr bwMode="auto">
          <a:xfrm>
            <a:off x="2428875" y="5072063"/>
            <a:ext cx="40005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组相联映像方式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5" grpId="0" autoUpdateAnimBg="0"/>
      <p:bldP spid="106" grpId="0" autoUpdateAnimBg="0"/>
      <p:bldP spid="110" grpId="0" autoUpdateAnimBg="0"/>
      <p:bldP spid="111" grpId="0" autoUpdateAnimBg="0"/>
      <p:bldP spid="1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二、地址映像机制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5750" y="1428750"/>
            <a:ext cx="2735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直接相联</a:t>
            </a:r>
          </a:p>
        </p:txBody>
      </p:sp>
      <p:grpSp>
        <p:nvGrpSpPr>
          <p:cNvPr id="118" name="Group 2"/>
          <p:cNvGrpSpPr>
            <a:grpSpLocks/>
          </p:cNvGrpSpPr>
          <p:nvPr/>
        </p:nvGrpSpPr>
        <p:grpSpPr bwMode="auto">
          <a:xfrm>
            <a:off x="152400" y="1714500"/>
            <a:ext cx="8915400" cy="4660900"/>
            <a:chOff x="96" y="672"/>
            <a:chExt cx="5616" cy="2936"/>
          </a:xfrm>
        </p:grpSpPr>
        <p:sp>
          <p:nvSpPr>
            <p:cNvPr id="64524" name="Rectangle 3"/>
            <p:cNvSpPr>
              <a:spLocks noChangeArrowheads="1"/>
            </p:cNvSpPr>
            <p:nvPr/>
          </p:nvSpPr>
          <p:spPr bwMode="auto">
            <a:xfrm>
              <a:off x="4727" y="3096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</a:t>
              </a:r>
              <a:r>
                <a:rPr lang="zh-CN" altLang="en-US" b="1"/>
                <a:t>字块</a:t>
              </a:r>
              <a:r>
                <a:rPr lang="en-US" altLang="zh-CN" b="1"/>
                <a:t>2</a:t>
              </a:r>
              <a:r>
                <a:rPr lang="en-US" altLang="zh-CN" b="1" i="1" baseline="30000"/>
                <a:t>m</a:t>
              </a:r>
              <a:r>
                <a:rPr lang="zh-CN" altLang="en-US" b="1"/>
                <a:t>－</a:t>
              </a:r>
              <a:r>
                <a:rPr lang="en-US" altLang="zh-CN" b="1"/>
                <a:t>1</a:t>
              </a:r>
            </a:p>
          </p:txBody>
        </p:sp>
        <p:sp>
          <p:nvSpPr>
            <p:cNvPr id="64525" name="Rectangle 4"/>
            <p:cNvSpPr>
              <a:spLocks noChangeArrowheads="1"/>
            </p:cNvSpPr>
            <p:nvPr/>
          </p:nvSpPr>
          <p:spPr bwMode="auto">
            <a:xfrm>
              <a:off x="4727" y="2908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64526" name="Rectangle 5"/>
            <p:cNvSpPr>
              <a:spLocks noChangeArrowheads="1"/>
            </p:cNvSpPr>
            <p:nvPr/>
          </p:nvSpPr>
          <p:spPr bwMode="auto">
            <a:xfrm>
              <a:off x="4727" y="2677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  </a:t>
              </a:r>
              <a:r>
                <a:rPr lang="zh-CN" altLang="en-US" sz="2000" b="1"/>
                <a:t>字块</a:t>
              </a:r>
              <a:r>
                <a:rPr lang="en-US" altLang="zh-CN" sz="2000" b="1"/>
                <a:t>2</a:t>
              </a:r>
              <a:r>
                <a:rPr lang="en-US" altLang="zh-CN" sz="2000" b="1" i="1" baseline="30000"/>
                <a:t>c</a:t>
              </a:r>
              <a:r>
                <a:rPr lang="en-US" altLang="zh-CN" sz="2000" b="1" baseline="30000"/>
                <a:t>+1</a:t>
              </a:r>
            </a:p>
          </p:txBody>
        </p:sp>
        <p:sp>
          <p:nvSpPr>
            <p:cNvPr id="64527" name="Rectangle 6"/>
            <p:cNvSpPr>
              <a:spLocks noChangeArrowheads="1"/>
            </p:cNvSpPr>
            <p:nvPr/>
          </p:nvSpPr>
          <p:spPr bwMode="auto">
            <a:xfrm>
              <a:off x="4679" y="2459"/>
              <a:ext cx="1033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</a:t>
              </a:r>
              <a:r>
                <a:rPr lang="zh-CN" altLang="en-US" b="1"/>
                <a:t>字块</a:t>
              </a:r>
              <a:r>
                <a:rPr lang="en-US" altLang="zh-CN" b="1"/>
                <a:t>2</a:t>
              </a:r>
              <a:r>
                <a:rPr lang="en-US" altLang="zh-CN" b="1" i="1" baseline="30000"/>
                <a:t>c</a:t>
              </a:r>
              <a:r>
                <a:rPr lang="en-US" altLang="zh-CN" b="1" baseline="30000"/>
                <a:t>+1</a:t>
              </a:r>
              <a:r>
                <a:rPr lang="zh-CN" altLang="en-US" b="1"/>
                <a:t>－</a:t>
              </a:r>
              <a:r>
                <a:rPr lang="en-US" altLang="zh-CN" b="1"/>
                <a:t>1</a:t>
              </a:r>
            </a:p>
          </p:txBody>
        </p:sp>
        <p:sp>
          <p:nvSpPr>
            <p:cNvPr id="64528" name="Rectangle 7"/>
            <p:cNvSpPr>
              <a:spLocks noChangeArrowheads="1"/>
            </p:cNvSpPr>
            <p:nvPr/>
          </p:nvSpPr>
          <p:spPr bwMode="auto">
            <a:xfrm>
              <a:off x="4727" y="2255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4529" name="Rectangle 8"/>
            <p:cNvSpPr>
              <a:spLocks noChangeArrowheads="1"/>
            </p:cNvSpPr>
            <p:nvPr/>
          </p:nvSpPr>
          <p:spPr bwMode="auto">
            <a:xfrm>
              <a:off x="4727" y="202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  </a:t>
              </a:r>
              <a:r>
                <a:rPr lang="zh-CN" altLang="en-US" b="1"/>
                <a:t>字块</a:t>
              </a:r>
              <a:r>
                <a:rPr lang="en-US" altLang="zh-CN" b="1"/>
                <a:t>2</a:t>
              </a:r>
              <a:r>
                <a:rPr lang="en-US" altLang="zh-CN" b="1" i="1" baseline="30000"/>
                <a:t>c</a:t>
              </a:r>
              <a:r>
                <a:rPr lang="en-US" altLang="zh-CN" b="1" baseline="30000"/>
                <a:t> </a:t>
              </a:r>
              <a:r>
                <a:rPr lang="en-US" altLang="zh-CN" b="1"/>
                <a:t>+1</a:t>
              </a:r>
              <a:endParaRPr lang="en-US" altLang="zh-CN" b="1" baseline="30000"/>
            </a:p>
          </p:txBody>
        </p:sp>
        <p:sp>
          <p:nvSpPr>
            <p:cNvPr id="64530" name="Rectangle 9"/>
            <p:cNvSpPr>
              <a:spLocks noChangeArrowheads="1"/>
            </p:cNvSpPr>
            <p:nvPr/>
          </p:nvSpPr>
          <p:spPr bwMode="auto">
            <a:xfrm>
              <a:off x="4727" y="1806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    </a:t>
              </a:r>
              <a:r>
                <a:rPr lang="zh-CN" altLang="en-US" sz="2000" b="1"/>
                <a:t>字块</a:t>
              </a:r>
              <a:r>
                <a:rPr lang="en-US" altLang="zh-CN" sz="2000" b="1"/>
                <a:t>2</a:t>
              </a:r>
              <a:r>
                <a:rPr lang="en-US" altLang="zh-CN" sz="2000" b="1" i="1" baseline="30000"/>
                <a:t>c</a:t>
              </a:r>
            </a:p>
          </p:txBody>
        </p:sp>
        <p:sp>
          <p:nvSpPr>
            <p:cNvPr id="64531" name="Rectangle 10"/>
            <p:cNvSpPr>
              <a:spLocks noChangeArrowheads="1"/>
            </p:cNvSpPr>
            <p:nvPr/>
          </p:nvSpPr>
          <p:spPr bwMode="auto">
            <a:xfrm>
              <a:off x="4727" y="1591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 </a:t>
              </a:r>
              <a:r>
                <a:rPr lang="zh-CN" altLang="en-US" b="1"/>
                <a:t>字块</a:t>
              </a:r>
              <a:r>
                <a:rPr lang="en-US" altLang="zh-CN" b="1"/>
                <a:t>2</a:t>
              </a:r>
              <a:r>
                <a:rPr lang="en-US" altLang="zh-CN" b="1" i="1" baseline="30000"/>
                <a:t>c</a:t>
              </a:r>
              <a:r>
                <a:rPr lang="zh-CN" altLang="en-US" b="1"/>
                <a:t>－</a:t>
              </a:r>
              <a:r>
                <a:rPr lang="en-US" altLang="zh-CN" b="1"/>
                <a:t>1</a:t>
              </a:r>
            </a:p>
          </p:txBody>
        </p:sp>
        <p:sp>
          <p:nvSpPr>
            <p:cNvPr id="64532" name="Rectangle 11"/>
            <p:cNvSpPr>
              <a:spLocks noChangeArrowheads="1"/>
            </p:cNvSpPr>
            <p:nvPr/>
          </p:nvSpPr>
          <p:spPr bwMode="auto">
            <a:xfrm>
              <a:off x="4727" y="1401"/>
              <a:ext cx="889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/>
            </a:p>
          </p:txBody>
        </p:sp>
        <p:sp>
          <p:nvSpPr>
            <p:cNvPr id="64533" name="Rectangle 12"/>
            <p:cNvSpPr>
              <a:spLocks noChangeArrowheads="1"/>
            </p:cNvSpPr>
            <p:nvPr/>
          </p:nvSpPr>
          <p:spPr bwMode="auto">
            <a:xfrm>
              <a:off x="4727" y="1172"/>
              <a:ext cx="889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   </a:t>
              </a:r>
              <a:r>
                <a:rPr lang="zh-CN" altLang="en-US" sz="2000" b="1"/>
                <a:t>字块</a:t>
              </a:r>
              <a:r>
                <a:rPr lang="en-US" altLang="zh-CN" sz="2000"/>
                <a:t>1</a:t>
              </a:r>
            </a:p>
          </p:txBody>
        </p:sp>
        <p:sp>
          <p:nvSpPr>
            <p:cNvPr id="64534" name="Rectangle 13"/>
            <p:cNvSpPr>
              <a:spLocks noChangeArrowheads="1"/>
            </p:cNvSpPr>
            <p:nvPr/>
          </p:nvSpPr>
          <p:spPr bwMode="auto">
            <a:xfrm>
              <a:off x="4727" y="954"/>
              <a:ext cx="889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1"/>
                <a:t>    </a:t>
              </a:r>
              <a:r>
                <a:rPr lang="zh-CN" altLang="en-US" sz="2000" b="1"/>
                <a:t>字块</a:t>
              </a:r>
              <a:r>
                <a:rPr lang="en-US" altLang="zh-CN" sz="2000" b="1"/>
                <a:t>0</a:t>
              </a:r>
            </a:p>
          </p:txBody>
        </p:sp>
        <p:sp>
          <p:nvSpPr>
            <p:cNvPr id="64535" name="Line 14"/>
            <p:cNvSpPr>
              <a:spLocks noChangeShapeType="1"/>
            </p:cNvSpPr>
            <p:nvPr/>
          </p:nvSpPr>
          <p:spPr bwMode="auto">
            <a:xfrm>
              <a:off x="4727" y="96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6" name="Line 15"/>
            <p:cNvSpPr>
              <a:spLocks noChangeShapeType="1"/>
            </p:cNvSpPr>
            <p:nvPr/>
          </p:nvSpPr>
          <p:spPr bwMode="auto">
            <a:xfrm>
              <a:off x="4727" y="1183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7" name="Line 16"/>
            <p:cNvSpPr>
              <a:spLocks noChangeShapeType="1"/>
            </p:cNvSpPr>
            <p:nvPr/>
          </p:nvSpPr>
          <p:spPr bwMode="auto">
            <a:xfrm>
              <a:off x="4727" y="1401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8" name="Line 17"/>
            <p:cNvSpPr>
              <a:spLocks noChangeShapeType="1"/>
            </p:cNvSpPr>
            <p:nvPr/>
          </p:nvSpPr>
          <p:spPr bwMode="auto">
            <a:xfrm>
              <a:off x="4727" y="160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39" name="Line 18"/>
            <p:cNvSpPr>
              <a:spLocks noChangeShapeType="1"/>
            </p:cNvSpPr>
            <p:nvPr/>
          </p:nvSpPr>
          <p:spPr bwMode="auto">
            <a:xfrm>
              <a:off x="4727" y="181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0" name="Line 19"/>
            <p:cNvSpPr>
              <a:spLocks noChangeShapeType="1"/>
            </p:cNvSpPr>
            <p:nvPr/>
          </p:nvSpPr>
          <p:spPr bwMode="auto">
            <a:xfrm>
              <a:off x="4727" y="2037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1" name="Line 20"/>
            <p:cNvSpPr>
              <a:spLocks noChangeShapeType="1"/>
            </p:cNvSpPr>
            <p:nvPr/>
          </p:nvSpPr>
          <p:spPr bwMode="auto">
            <a:xfrm>
              <a:off x="4727" y="2255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2" name="Line 21"/>
            <p:cNvSpPr>
              <a:spLocks noChangeShapeType="1"/>
            </p:cNvSpPr>
            <p:nvPr/>
          </p:nvSpPr>
          <p:spPr bwMode="auto">
            <a:xfrm>
              <a:off x="4727" y="2472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3" name="Line 22"/>
            <p:cNvSpPr>
              <a:spLocks noChangeShapeType="1"/>
            </p:cNvSpPr>
            <p:nvPr/>
          </p:nvSpPr>
          <p:spPr bwMode="auto">
            <a:xfrm>
              <a:off x="4727" y="2690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4" name="Line 23"/>
            <p:cNvSpPr>
              <a:spLocks noChangeShapeType="1"/>
            </p:cNvSpPr>
            <p:nvPr/>
          </p:nvSpPr>
          <p:spPr bwMode="auto">
            <a:xfrm>
              <a:off x="4727" y="2908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5" name="Line 24"/>
            <p:cNvSpPr>
              <a:spLocks noChangeShapeType="1"/>
            </p:cNvSpPr>
            <p:nvPr/>
          </p:nvSpPr>
          <p:spPr bwMode="auto">
            <a:xfrm>
              <a:off x="4727" y="3109"/>
              <a:ext cx="8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6" name="Line 25"/>
            <p:cNvSpPr>
              <a:spLocks noChangeShapeType="1"/>
            </p:cNvSpPr>
            <p:nvPr/>
          </p:nvSpPr>
          <p:spPr bwMode="auto">
            <a:xfrm>
              <a:off x="4727" y="3326"/>
              <a:ext cx="88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7" name="Line 26"/>
            <p:cNvSpPr>
              <a:spLocks noChangeShapeType="1"/>
            </p:cNvSpPr>
            <p:nvPr/>
          </p:nvSpPr>
          <p:spPr bwMode="auto">
            <a:xfrm>
              <a:off x="4727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8" name="Line 27"/>
            <p:cNvSpPr>
              <a:spLocks noChangeShapeType="1"/>
            </p:cNvSpPr>
            <p:nvPr/>
          </p:nvSpPr>
          <p:spPr bwMode="auto">
            <a:xfrm>
              <a:off x="5616" y="966"/>
              <a:ext cx="0" cy="2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49" name="Text Box 28"/>
            <p:cNvSpPr txBox="1">
              <a:spLocks noChangeArrowheads="1"/>
            </p:cNvSpPr>
            <p:nvPr/>
          </p:nvSpPr>
          <p:spPr bwMode="auto">
            <a:xfrm>
              <a:off x="5026" y="138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4550" name="Text Box 29"/>
            <p:cNvSpPr txBox="1">
              <a:spLocks noChangeArrowheads="1"/>
            </p:cNvSpPr>
            <p:nvPr/>
          </p:nvSpPr>
          <p:spPr bwMode="auto">
            <a:xfrm>
              <a:off x="5026" y="224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4551" name="Text Box 30"/>
            <p:cNvSpPr txBox="1">
              <a:spLocks noChangeArrowheads="1"/>
            </p:cNvSpPr>
            <p:nvPr/>
          </p:nvSpPr>
          <p:spPr bwMode="auto">
            <a:xfrm>
              <a:off x="5036" y="2890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4552" name="Text Box 31"/>
            <p:cNvSpPr txBox="1">
              <a:spLocks noChangeArrowheads="1"/>
            </p:cNvSpPr>
            <p:nvPr/>
          </p:nvSpPr>
          <p:spPr bwMode="auto">
            <a:xfrm>
              <a:off x="4829" y="69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主存储体</a:t>
              </a:r>
            </a:p>
          </p:txBody>
        </p:sp>
        <p:sp>
          <p:nvSpPr>
            <p:cNvPr id="64553" name="Rectangle 32"/>
            <p:cNvSpPr>
              <a:spLocks noChangeArrowheads="1"/>
            </p:cNvSpPr>
            <p:nvPr/>
          </p:nvSpPr>
          <p:spPr bwMode="auto">
            <a:xfrm>
              <a:off x="3230" y="1296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1"/>
                <a:t>    </a:t>
              </a:r>
              <a:r>
                <a:rPr lang="zh-CN" altLang="en-US" sz="2000" b="1"/>
                <a:t>字块 </a:t>
              </a:r>
              <a:r>
                <a:rPr lang="en-US" altLang="zh-CN" sz="2000" b="1"/>
                <a:t>1</a:t>
              </a:r>
              <a:endParaRPr lang="en-US" altLang="zh-CN" sz="2000"/>
            </a:p>
          </p:txBody>
        </p:sp>
        <p:sp>
          <p:nvSpPr>
            <p:cNvPr id="64554" name="Rectangle 33"/>
            <p:cNvSpPr>
              <a:spLocks noChangeArrowheads="1"/>
            </p:cNvSpPr>
            <p:nvPr/>
          </p:nvSpPr>
          <p:spPr bwMode="auto">
            <a:xfrm>
              <a:off x="2762" y="1296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900" b="1"/>
                <a:t> </a:t>
              </a:r>
              <a:r>
                <a:rPr lang="zh-CN" altLang="en-US" sz="2000" b="1"/>
                <a:t>标记</a:t>
              </a:r>
            </a:p>
          </p:txBody>
        </p:sp>
        <p:sp>
          <p:nvSpPr>
            <p:cNvPr id="64555" name="Rectangle 34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1"/>
                <a:t>    </a:t>
              </a:r>
              <a:r>
                <a:rPr lang="zh-CN" altLang="en-US" sz="2000" b="1"/>
                <a:t>字块 </a:t>
              </a:r>
              <a:r>
                <a:rPr lang="en-US" altLang="zh-CN" sz="2000" b="1"/>
                <a:t>0</a:t>
              </a:r>
            </a:p>
          </p:txBody>
        </p:sp>
        <p:sp>
          <p:nvSpPr>
            <p:cNvPr id="64556" name="Rectangle 35"/>
            <p:cNvSpPr>
              <a:spLocks noChangeArrowheads="1"/>
            </p:cNvSpPr>
            <p:nvPr/>
          </p:nvSpPr>
          <p:spPr bwMode="auto">
            <a:xfrm>
              <a:off x="2762" y="1078"/>
              <a:ext cx="46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900" b="1"/>
                <a:t> </a:t>
              </a:r>
              <a:r>
                <a:rPr lang="zh-CN" altLang="en-US" sz="2000" b="1"/>
                <a:t>标记</a:t>
              </a:r>
            </a:p>
          </p:txBody>
        </p:sp>
        <p:sp>
          <p:nvSpPr>
            <p:cNvPr id="64557" name="Line 36"/>
            <p:cNvSpPr>
              <a:spLocks noChangeShapeType="1"/>
            </p:cNvSpPr>
            <p:nvPr/>
          </p:nvSpPr>
          <p:spPr bwMode="auto">
            <a:xfrm>
              <a:off x="2762" y="1091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8" name="Line 37"/>
            <p:cNvSpPr>
              <a:spLocks noChangeShapeType="1"/>
            </p:cNvSpPr>
            <p:nvPr/>
          </p:nvSpPr>
          <p:spPr bwMode="auto">
            <a:xfrm>
              <a:off x="2762" y="1309"/>
              <a:ext cx="131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9" name="Line 38"/>
            <p:cNvSpPr>
              <a:spLocks noChangeShapeType="1"/>
            </p:cNvSpPr>
            <p:nvPr/>
          </p:nvSpPr>
          <p:spPr bwMode="auto">
            <a:xfrm>
              <a:off x="2762" y="1527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0" name="Line 39"/>
            <p:cNvSpPr>
              <a:spLocks noChangeShapeType="1"/>
            </p:cNvSpPr>
            <p:nvPr/>
          </p:nvSpPr>
          <p:spPr bwMode="auto">
            <a:xfrm>
              <a:off x="276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1" name="Line 40"/>
            <p:cNvSpPr>
              <a:spLocks noChangeShapeType="1"/>
            </p:cNvSpPr>
            <p:nvPr/>
          </p:nvSpPr>
          <p:spPr bwMode="auto">
            <a:xfrm>
              <a:off x="3230" y="1091"/>
              <a:ext cx="0" cy="4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2" name="Line 41"/>
            <p:cNvSpPr>
              <a:spLocks noChangeShapeType="1"/>
            </p:cNvSpPr>
            <p:nvPr/>
          </p:nvSpPr>
          <p:spPr bwMode="auto">
            <a:xfrm>
              <a:off x="4072" y="1091"/>
              <a:ext cx="0" cy="4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3" name="Rectangle 42"/>
            <p:cNvSpPr>
              <a:spLocks noChangeArrowheads="1"/>
            </p:cNvSpPr>
            <p:nvPr/>
          </p:nvSpPr>
          <p:spPr bwMode="auto">
            <a:xfrm>
              <a:off x="3227" y="1922"/>
              <a:ext cx="84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b="1"/>
                <a:t>字块 </a:t>
              </a:r>
              <a:r>
                <a:rPr lang="en-US" altLang="zh-CN" b="1"/>
                <a:t>2</a:t>
              </a:r>
              <a:r>
                <a:rPr lang="en-US" altLang="zh-CN" b="1" i="1" baseline="30000"/>
                <a:t>c</a:t>
              </a:r>
              <a:r>
                <a:rPr lang="zh-CN" altLang="en-US" b="1"/>
                <a:t>－</a:t>
              </a:r>
              <a:r>
                <a:rPr lang="en-US" altLang="zh-CN" b="1"/>
                <a:t>1</a:t>
              </a:r>
            </a:p>
          </p:txBody>
        </p:sp>
        <p:sp>
          <p:nvSpPr>
            <p:cNvPr id="64564" name="Rectangle 43"/>
            <p:cNvSpPr>
              <a:spLocks noChangeArrowheads="1"/>
            </p:cNvSpPr>
            <p:nvPr/>
          </p:nvSpPr>
          <p:spPr bwMode="auto">
            <a:xfrm>
              <a:off x="2762" y="1894"/>
              <a:ext cx="465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标记</a:t>
              </a:r>
            </a:p>
          </p:txBody>
        </p:sp>
        <p:sp>
          <p:nvSpPr>
            <p:cNvPr id="64565" name="Line 44"/>
            <p:cNvSpPr>
              <a:spLocks noChangeShapeType="1"/>
            </p:cNvSpPr>
            <p:nvPr/>
          </p:nvSpPr>
          <p:spPr bwMode="auto">
            <a:xfrm>
              <a:off x="2762" y="1930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6" name="Line 45"/>
            <p:cNvSpPr>
              <a:spLocks noChangeShapeType="1"/>
            </p:cNvSpPr>
            <p:nvPr/>
          </p:nvSpPr>
          <p:spPr bwMode="auto">
            <a:xfrm>
              <a:off x="2762" y="2148"/>
              <a:ext cx="131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7" name="Line 46"/>
            <p:cNvSpPr>
              <a:spLocks noChangeShapeType="1"/>
            </p:cNvSpPr>
            <p:nvPr/>
          </p:nvSpPr>
          <p:spPr bwMode="auto">
            <a:xfrm>
              <a:off x="276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8" name="Line 47"/>
            <p:cNvSpPr>
              <a:spLocks noChangeShapeType="1"/>
            </p:cNvSpPr>
            <p:nvPr/>
          </p:nvSpPr>
          <p:spPr bwMode="auto">
            <a:xfrm>
              <a:off x="4072" y="1930"/>
              <a:ext cx="0" cy="2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69" name="Line 48"/>
            <p:cNvSpPr>
              <a:spLocks noChangeShapeType="1"/>
            </p:cNvSpPr>
            <p:nvPr/>
          </p:nvSpPr>
          <p:spPr bwMode="auto">
            <a:xfrm>
              <a:off x="3227" y="1930"/>
              <a:ext cx="0" cy="2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0" name="Text Box 49"/>
            <p:cNvSpPr txBox="1">
              <a:spLocks noChangeArrowheads="1"/>
            </p:cNvSpPr>
            <p:nvPr/>
          </p:nvSpPr>
          <p:spPr bwMode="auto">
            <a:xfrm>
              <a:off x="3043" y="672"/>
              <a:ext cx="11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Cache</a:t>
              </a:r>
              <a:r>
                <a:rPr kumimoji="1" lang="zh-CN" altLang="en-US" sz="2000" b="1">
                  <a:latin typeface="Times New Roman" pitchFamily="18" charset="0"/>
                </a:rPr>
                <a:t>存储体</a:t>
              </a:r>
            </a:p>
          </p:txBody>
        </p:sp>
        <p:sp>
          <p:nvSpPr>
            <p:cNvPr id="64571" name="AutoShape 50"/>
            <p:cNvSpPr>
              <a:spLocks/>
            </p:cNvSpPr>
            <p:nvPr/>
          </p:nvSpPr>
          <p:spPr bwMode="auto">
            <a:xfrm rot="-5400000">
              <a:off x="2954" y="774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72" name="Text Box 51"/>
            <p:cNvSpPr txBox="1">
              <a:spLocks noChangeArrowheads="1"/>
            </p:cNvSpPr>
            <p:nvPr/>
          </p:nvSpPr>
          <p:spPr bwMode="auto">
            <a:xfrm>
              <a:off x="2711" y="67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4573" name="Text Box 52"/>
            <p:cNvSpPr txBox="1">
              <a:spLocks noChangeArrowheads="1"/>
            </p:cNvSpPr>
            <p:nvPr/>
          </p:nvSpPr>
          <p:spPr bwMode="auto">
            <a:xfrm>
              <a:off x="2556" y="10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574" name="Text Box 53"/>
            <p:cNvSpPr txBox="1">
              <a:spLocks noChangeArrowheads="1"/>
            </p:cNvSpPr>
            <p:nvPr/>
          </p:nvSpPr>
          <p:spPr bwMode="auto">
            <a:xfrm>
              <a:off x="2556" y="130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4575" name="Text Box 54"/>
            <p:cNvSpPr txBox="1">
              <a:spLocks noChangeArrowheads="1"/>
            </p:cNvSpPr>
            <p:nvPr/>
          </p:nvSpPr>
          <p:spPr bwMode="auto">
            <a:xfrm>
              <a:off x="2219" y="1872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2</a:t>
              </a:r>
              <a:r>
                <a:rPr kumimoji="1" lang="en-US" altLang="zh-CN" sz="2400" b="1" i="1" baseline="30000">
                  <a:latin typeface="Times New Roman" pitchFamily="18" charset="0"/>
                </a:rPr>
                <a:t>c</a:t>
              </a:r>
              <a:r>
                <a:rPr kumimoji="1" lang="zh-CN" altLang="en-US" sz="2400" b="1">
                  <a:latin typeface="Times New Roman" pitchFamily="18" charset="0"/>
                </a:rPr>
                <a:t>－</a:t>
              </a:r>
              <a:r>
                <a:rPr kumimoji="1" lang="en-US" altLang="zh-CN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4576" name="Line 55"/>
            <p:cNvSpPr>
              <a:spLocks noChangeShapeType="1"/>
            </p:cNvSpPr>
            <p:nvPr/>
          </p:nvSpPr>
          <p:spPr bwMode="auto">
            <a:xfrm>
              <a:off x="3230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7" name="Line 56"/>
            <p:cNvSpPr>
              <a:spLocks noChangeShapeType="1"/>
            </p:cNvSpPr>
            <p:nvPr/>
          </p:nvSpPr>
          <p:spPr bwMode="auto">
            <a:xfrm>
              <a:off x="4072" y="1511"/>
              <a:ext cx="0" cy="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78" name="Text Box 57"/>
            <p:cNvSpPr txBox="1">
              <a:spLocks noChangeArrowheads="1"/>
            </p:cNvSpPr>
            <p:nvPr/>
          </p:nvSpPr>
          <p:spPr bwMode="auto">
            <a:xfrm>
              <a:off x="3513" y="1595"/>
              <a:ext cx="423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32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4579" name="Rectangle 58"/>
            <p:cNvSpPr>
              <a:spLocks noChangeArrowheads="1"/>
            </p:cNvSpPr>
            <p:nvPr/>
          </p:nvSpPr>
          <p:spPr bwMode="auto">
            <a:xfrm>
              <a:off x="3745" y="2561"/>
              <a:ext cx="60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1"/>
                <a:t>  </a:t>
              </a:r>
              <a:r>
                <a:rPr lang="zh-CN" altLang="en-US" sz="2000" b="1"/>
                <a:t>字块</a:t>
              </a:r>
            </a:p>
          </p:txBody>
        </p:sp>
        <p:sp>
          <p:nvSpPr>
            <p:cNvPr id="64580" name="Rectangle 59"/>
            <p:cNvSpPr>
              <a:spLocks noChangeArrowheads="1"/>
            </p:cNvSpPr>
            <p:nvPr/>
          </p:nvSpPr>
          <p:spPr bwMode="auto">
            <a:xfrm>
              <a:off x="2976" y="2736"/>
              <a:ext cx="8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字块地址</a:t>
              </a:r>
            </a:p>
          </p:txBody>
        </p:sp>
        <p:sp>
          <p:nvSpPr>
            <p:cNvPr id="64581" name="Rectangle 60"/>
            <p:cNvSpPr>
              <a:spLocks noChangeArrowheads="1"/>
            </p:cNvSpPr>
            <p:nvPr/>
          </p:nvSpPr>
          <p:spPr bwMode="auto">
            <a:xfrm>
              <a:off x="2248" y="2561"/>
              <a:ext cx="1448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altLang="zh-CN" sz="2000" b="1"/>
                <a:t>  </a:t>
              </a:r>
              <a:r>
                <a:rPr lang="zh-CN" altLang="en-US" sz="2000" b="1"/>
                <a:t>主存字 </a:t>
              </a:r>
            </a:p>
            <a:p>
              <a:r>
                <a:rPr lang="zh-CN" altLang="en-US" sz="2000" b="1"/>
                <a:t>  块标记</a:t>
              </a:r>
            </a:p>
          </p:txBody>
        </p:sp>
        <p:sp>
          <p:nvSpPr>
            <p:cNvPr id="64582" name="Line 61"/>
            <p:cNvSpPr>
              <a:spLocks noChangeShapeType="1"/>
            </p:cNvSpPr>
            <p:nvPr/>
          </p:nvSpPr>
          <p:spPr bwMode="auto">
            <a:xfrm>
              <a:off x="2248" y="2561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3" name="Line 62"/>
            <p:cNvSpPr>
              <a:spLocks noChangeShapeType="1"/>
            </p:cNvSpPr>
            <p:nvPr/>
          </p:nvSpPr>
          <p:spPr bwMode="auto">
            <a:xfrm>
              <a:off x="2248" y="2979"/>
              <a:ext cx="21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4" name="Line 63"/>
            <p:cNvSpPr>
              <a:spLocks noChangeShapeType="1"/>
            </p:cNvSpPr>
            <p:nvPr/>
          </p:nvSpPr>
          <p:spPr bwMode="auto">
            <a:xfrm>
              <a:off x="2248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5" name="Line 64"/>
            <p:cNvSpPr>
              <a:spLocks noChangeShapeType="1"/>
            </p:cNvSpPr>
            <p:nvPr/>
          </p:nvSpPr>
          <p:spPr bwMode="auto">
            <a:xfrm>
              <a:off x="2996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6" name="Line 65"/>
            <p:cNvSpPr>
              <a:spLocks noChangeShapeType="1"/>
            </p:cNvSpPr>
            <p:nvPr/>
          </p:nvSpPr>
          <p:spPr bwMode="auto">
            <a:xfrm>
              <a:off x="3745" y="2561"/>
              <a:ext cx="0" cy="4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7" name="Line 66"/>
            <p:cNvSpPr>
              <a:spLocks noChangeShapeType="1"/>
            </p:cNvSpPr>
            <p:nvPr/>
          </p:nvSpPr>
          <p:spPr bwMode="auto">
            <a:xfrm>
              <a:off x="4353" y="2561"/>
              <a:ext cx="0" cy="41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8" name="Text Box 67"/>
            <p:cNvSpPr txBox="1">
              <a:spLocks noChangeArrowheads="1"/>
            </p:cNvSpPr>
            <p:nvPr/>
          </p:nvSpPr>
          <p:spPr bwMode="auto">
            <a:xfrm>
              <a:off x="2488" y="3014"/>
              <a:ext cx="36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  <a:r>
                <a:rPr kumimoji="1" lang="en-US" altLang="zh-CN" sz="20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4589" name="Text Box 68"/>
            <p:cNvSpPr txBox="1">
              <a:spLocks noChangeArrowheads="1"/>
            </p:cNvSpPr>
            <p:nvPr/>
          </p:nvSpPr>
          <p:spPr bwMode="auto">
            <a:xfrm>
              <a:off x="3252" y="2987"/>
              <a:ext cx="3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c</a:t>
              </a:r>
              <a:r>
                <a:rPr kumimoji="1" lang="en-US" altLang="zh-CN" sz="24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4590" name="Text Box 69"/>
            <p:cNvSpPr txBox="1">
              <a:spLocks noChangeArrowheads="1"/>
            </p:cNvSpPr>
            <p:nvPr/>
          </p:nvSpPr>
          <p:spPr bwMode="auto">
            <a:xfrm>
              <a:off x="3885" y="2987"/>
              <a:ext cx="4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4591" name="Text Box 70"/>
            <p:cNvSpPr txBox="1">
              <a:spLocks noChangeArrowheads="1"/>
            </p:cNvSpPr>
            <p:nvPr/>
          </p:nvSpPr>
          <p:spPr bwMode="auto">
            <a:xfrm>
              <a:off x="1499" y="2642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主存地址</a:t>
              </a:r>
            </a:p>
          </p:txBody>
        </p:sp>
        <p:sp>
          <p:nvSpPr>
            <p:cNvPr id="64592" name="AutoShape 71"/>
            <p:cNvSpPr>
              <a:spLocks/>
            </p:cNvSpPr>
            <p:nvPr/>
          </p:nvSpPr>
          <p:spPr bwMode="auto">
            <a:xfrm rot="-5400000">
              <a:off x="2559" y="2123"/>
              <a:ext cx="126" cy="748"/>
            </a:xfrm>
            <a:prstGeom prst="rightBrace">
              <a:avLst>
                <a:gd name="adj1" fmla="val 4947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3" name="AutoShape 72"/>
            <p:cNvSpPr>
              <a:spLocks/>
            </p:cNvSpPr>
            <p:nvPr/>
          </p:nvSpPr>
          <p:spPr bwMode="auto">
            <a:xfrm rot="-5400000">
              <a:off x="3308" y="2122"/>
              <a:ext cx="126" cy="749"/>
            </a:xfrm>
            <a:prstGeom prst="rightBrace">
              <a:avLst>
                <a:gd name="adj1" fmla="val 4953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4" name="Rectangle 73"/>
            <p:cNvSpPr>
              <a:spLocks noChangeArrowheads="1"/>
            </p:cNvSpPr>
            <p:nvPr/>
          </p:nvSpPr>
          <p:spPr bwMode="auto">
            <a:xfrm>
              <a:off x="423" y="1964"/>
              <a:ext cx="1170" cy="5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95" name="Text Box 74"/>
            <p:cNvSpPr txBox="1">
              <a:spLocks noChangeArrowheads="1"/>
            </p:cNvSpPr>
            <p:nvPr/>
          </p:nvSpPr>
          <p:spPr bwMode="auto">
            <a:xfrm>
              <a:off x="470" y="1972"/>
              <a:ext cx="11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比较器（</a:t>
              </a:r>
              <a:r>
                <a:rPr kumimoji="1" lang="en-US" altLang="zh-CN" sz="2000" b="1" i="1">
                  <a:latin typeface="Times New Roman" pitchFamily="18" charset="0"/>
                </a:rPr>
                <a:t>t</a:t>
              </a:r>
              <a:r>
                <a:rPr kumimoji="1" lang="zh-CN" altLang="en-US" sz="2000" b="1">
                  <a:latin typeface="Times New Roman" pitchFamily="18" charset="0"/>
                </a:rPr>
                <a:t>位）</a:t>
              </a:r>
            </a:p>
          </p:txBody>
        </p:sp>
        <p:sp>
          <p:nvSpPr>
            <p:cNvPr id="64596" name="Text Box 75"/>
            <p:cNvSpPr txBox="1">
              <a:spLocks noChangeArrowheads="1"/>
            </p:cNvSpPr>
            <p:nvPr/>
          </p:nvSpPr>
          <p:spPr bwMode="auto">
            <a:xfrm>
              <a:off x="517" y="2215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64597" name="Text Box 76"/>
            <p:cNvSpPr txBox="1">
              <a:spLocks noChangeArrowheads="1"/>
            </p:cNvSpPr>
            <p:nvPr/>
          </p:nvSpPr>
          <p:spPr bwMode="auto">
            <a:xfrm>
              <a:off x="1190" y="2225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 ≠</a:t>
              </a:r>
            </a:p>
          </p:txBody>
        </p:sp>
        <p:sp>
          <p:nvSpPr>
            <p:cNvPr id="64598" name="Line 77"/>
            <p:cNvSpPr>
              <a:spLocks noChangeShapeType="1"/>
            </p:cNvSpPr>
            <p:nvPr/>
          </p:nvSpPr>
          <p:spPr bwMode="auto">
            <a:xfrm>
              <a:off x="1359" y="2467"/>
              <a:ext cx="0" cy="7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9" name="Text Box 78"/>
            <p:cNvSpPr txBox="1">
              <a:spLocks noChangeArrowheads="1"/>
            </p:cNvSpPr>
            <p:nvPr/>
          </p:nvSpPr>
          <p:spPr bwMode="auto">
            <a:xfrm>
              <a:off x="985" y="3264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不命中</a:t>
              </a:r>
            </a:p>
          </p:txBody>
        </p:sp>
        <p:sp>
          <p:nvSpPr>
            <p:cNvPr id="64600" name="Text Box 79"/>
            <p:cNvSpPr txBox="1">
              <a:spLocks noChangeArrowheads="1"/>
            </p:cNvSpPr>
            <p:nvPr/>
          </p:nvSpPr>
          <p:spPr bwMode="auto">
            <a:xfrm>
              <a:off x="180" y="2784"/>
              <a:ext cx="9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有效位</a:t>
              </a:r>
              <a:r>
                <a:rPr kumimoji="1" lang="en-US" altLang="zh-CN" sz="2000" b="1">
                  <a:latin typeface="Times New Roman" pitchFamily="18" charset="0"/>
                </a:rPr>
                <a:t>=1</a:t>
              </a:r>
              <a:r>
                <a:rPr kumimoji="1" lang="zh-CN" altLang="en-US" sz="2000" b="1">
                  <a:latin typeface="Times New Roman" pitchFamily="18" charset="0"/>
                </a:rPr>
                <a:t>？</a:t>
              </a:r>
            </a:p>
          </p:txBody>
        </p:sp>
        <p:sp>
          <p:nvSpPr>
            <p:cNvPr id="64601" name="AutoShape 80"/>
            <p:cNvSpPr>
              <a:spLocks noChangeArrowheads="1"/>
            </p:cNvSpPr>
            <p:nvPr/>
          </p:nvSpPr>
          <p:spPr bwMode="auto">
            <a:xfrm>
              <a:off x="96" y="2677"/>
              <a:ext cx="1029" cy="461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2" name="Freeform 81"/>
            <p:cNvSpPr>
              <a:spLocks/>
            </p:cNvSpPr>
            <p:nvPr/>
          </p:nvSpPr>
          <p:spPr bwMode="auto">
            <a:xfrm>
              <a:off x="1122" y="2908"/>
              <a:ext cx="231" cy="0"/>
            </a:xfrm>
            <a:custGeom>
              <a:avLst/>
              <a:gdLst>
                <a:gd name="T0" fmla="*/ 0 w 237"/>
                <a:gd name="T1" fmla="*/ 0 h 1"/>
                <a:gd name="T2" fmla="*/ 231 w 237"/>
                <a:gd name="T3" fmla="*/ 0 h 1"/>
                <a:gd name="T4" fmla="*/ 0 60000 65536"/>
                <a:gd name="T5" fmla="*/ 0 60000 65536"/>
                <a:gd name="T6" fmla="*/ 0 w 237"/>
                <a:gd name="T7" fmla="*/ 0 h 1"/>
                <a:gd name="T8" fmla="*/ 237 w 237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7" h="1">
                  <a:moveTo>
                    <a:pt x="0" y="0"/>
                  </a:moveTo>
                  <a:lnTo>
                    <a:pt x="237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3" name="Line 82"/>
            <p:cNvSpPr>
              <a:spLocks noChangeShapeType="1"/>
            </p:cNvSpPr>
            <p:nvPr/>
          </p:nvSpPr>
          <p:spPr bwMode="auto">
            <a:xfrm>
              <a:off x="611" y="2467"/>
              <a:ext cx="0" cy="2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4" name="AutoShape 83"/>
            <p:cNvSpPr>
              <a:spLocks/>
            </p:cNvSpPr>
            <p:nvPr/>
          </p:nvSpPr>
          <p:spPr bwMode="auto">
            <a:xfrm rot="5400000">
              <a:off x="2954" y="1341"/>
              <a:ext cx="84" cy="468"/>
            </a:xfrm>
            <a:prstGeom prst="rightBrace">
              <a:avLst>
                <a:gd name="adj1" fmla="val 46429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05" name="Freeform 84"/>
            <p:cNvSpPr>
              <a:spLocks/>
            </p:cNvSpPr>
            <p:nvPr/>
          </p:nvSpPr>
          <p:spPr bwMode="auto">
            <a:xfrm>
              <a:off x="704" y="1595"/>
              <a:ext cx="2292" cy="377"/>
            </a:xfrm>
            <a:custGeom>
              <a:avLst/>
              <a:gdLst>
                <a:gd name="T0" fmla="*/ 2292 w 2352"/>
                <a:gd name="T1" fmla="*/ 0 h 432"/>
                <a:gd name="T2" fmla="*/ 2292 w 2352"/>
                <a:gd name="T3" fmla="*/ 126 h 432"/>
                <a:gd name="T4" fmla="*/ 0 w 2352"/>
                <a:gd name="T5" fmla="*/ 126 h 432"/>
                <a:gd name="T6" fmla="*/ 0 w 2352"/>
                <a:gd name="T7" fmla="*/ 37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2"/>
                <a:gd name="T13" fmla="*/ 0 h 432"/>
                <a:gd name="T14" fmla="*/ 2352 w 2352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2" h="432">
                  <a:moveTo>
                    <a:pt x="2352" y="0"/>
                  </a:moveTo>
                  <a:lnTo>
                    <a:pt x="2352" y="144"/>
                  </a:lnTo>
                  <a:lnTo>
                    <a:pt x="0" y="144"/>
                  </a:lnTo>
                  <a:lnTo>
                    <a:pt x="0" y="4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6" name="Freeform 85"/>
            <p:cNvSpPr>
              <a:spLocks/>
            </p:cNvSpPr>
            <p:nvPr/>
          </p:nvSpPr>
          <p:spPr bwMode="auto">
            <a:xfrm>
              <a:off x="1306" y="1820"/>
              <a:ext cx="1316" cy="614"/>
            </a:xfrm>
            <a:custGeom>
              <a:avLst/>
              <a:gdLst>
                <a:gd name="T0" fmla="*/ 0 w 1350"/>
                <a:gd name="T1" fmla="*/ 139 h 702"/>
                <a:gd name="T2" fmla="*/ 0 w 1350"/>
                <a:gd name="T3" fmla="*/ 0 h 702"/>
                <a:gd name="T4" fmla="*/ 471 w 1350"/>
                <a:gd name="T5" fmla="*/ 0 h 702"/>
                <a:gd name="T6" fmla="*/ 474 w 1350"/>
                <a:gd name="T7" fmla="*/ 530 h 702"/>
                <a:gd name="T8" fmla="*/ 1316 w 1350"/>
                <a:gd name="T9" fmla="*/ 530 h 702"/>
                <a:gd name="T10" fmla="*/ 1316 w 1350"/>
                <a:gd name="T11" fmla="*/ 614 h 7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702"/>
                <a:gd name="T20" fmla="*/ 1350 w 1350"/>
                <a:gd name="T21" fmla="*/ 702 h 7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702">
                  <a:moveTo>
                    <a:pt x="0" y="159"/>
                  </a:moveTo>
                  <a:lnTo>
                    <a:pt x="0" y="0"/>
                  </a:lnTo>
                  <a:lnTo>
                    <a:pt x="483" y="0"/>
                  </a:lnTo>
                  <a:lnTo>
                    <a:pt x="486" y="606"/>
                  </a:lnTo>
                  <a:lnTo>
                    <a:pt x="1350" y="606"/>
                  </a:lnTo>
                  <a:lnTo>
                    <a:pt x="1350" y="70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7" name="Freeform 86"/>
            <p:cNvSpPr>
              <a:spLocks/>
            </p:cNvSpPr>
            <p:nvPr/>
          </p:nvSpPr>
          <p:spPr bwMode="auto">
            <a:xfrm>
              <a:off x="1967" y="1427"/>
              <a:ext cx="1404" cy="1007"/>
            </a:xfrm>
            <a:custGeom>
              <a:avLst/>
              <a:gdLst>
                <a:gd name="T0" fmla="*/ 608 w 1440"/>
                <a:gd name="T1" fmla="*/ 0 h 1152"/>
                <a:gd name="T2" fmla="*/ 0 w 1440"/>
                <a:gd name="T3" fmla="*/ 0 h 1152"/>
                <a:gd name="T4" fmla="*/ 0 w 1440"/>
                <a:gd name="T5" fmla="*/ 839 h 1152"/>
                <a:gd name="T6" fmla="*/ 1404 w 1440"/>
                <a:gd name="T7" fmla="*/ 839 h 1152"/>
                <a:gd name="T8" fmla="*/ 1404 w 1440"/>
                <a:gd name="T9" fmla="*/ 1007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1152"/>
                <a:gd name="T17" fmla="*/ 1440 w 1440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1152">
                  <a:moveTo>
                    <a:pt x="624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1440" y="960"/>
                  </a:lnTo>
                  <a:lnTo>
                    <a:pt x="1440" y="11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08" name="Text Box 87"/>
            <p:cNvSpPr txBox="1">
              <a:spLocks noChangeArrowheads="1"/>
            </p:cNvSpPr>
            <p:nvPr/>
          </p:nvSpPr>
          <p:spPr bwMode="auto">
            <a:xfrm>
              <a:off x="2306" y="121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64609" name="AutoShape 88"/>
            <p:cNvSpPr>
              <a:spLocks/>
            </p:cNvSpPr>
            <p:nvPr/>
          </p:nvSpPr>
          <p:spPr bwMode="auto">
            <a:xfrm rot="5400000">
              <a:off x="2913" y="2482"/>
              <a:ext cx="168" cy="1497"/>
            </a:xfrm>
            <a:prstGeom prst="rightBrace">
              <a:avLst>
                <a:gd name="adj1" fmla="val 74256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0" name="Text Box 89"/>
            <p:cNvSpPr txBox="1">
              <a:spLocks noChangeArrowheads="1"/>
            </p:cNvSpPr>
            <p:nvPr/>
          </p:nvSpPr>
          <p:spPr bwMode="auto">
            <a:xfrm>
              <a:off x="2856" y="3306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 i="1">
                  <a:latin typeface="Times New Roman" pitchFamily="18" charset="0"/>
                </a:rPr>
                <a:t>m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4611" name="Line 90"/>
            <p:cNvSpPr>
              <a:spLocks noChangeShapeType="1"/>
            </p:cNvSpPr>
            <p:nvPr/>
          </p:nvSpPr>
          <p:spPr bwMode="auto">
            <a:xfrm>
              <a:off x="4072" y="2056"/>
              <a:ext cx="655" cy="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2" name="Line 91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3" name="Line 92"/>
            <p:cNvSpPr>
              <a:spLocks noChangeShapeType="1"/>
            </p:cNvSpPr>
            <p:nvPr/>
          </p:nvSpPr>
          <p:spPr bwMode="auto">
            <a:xfrm flipV="1">
              <a:off x="4072" y="1301"/>
              <a:ext cx="655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4" name="Line 93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5" name="Line 94"/>
            <p:cNvSpPr>
              <a:spLocks noChangeShapeType="1"/>
            </p:cNvSpPr>
            <p:nvPr/>
          </p:nvSpPr>
          <p:spPr bwMode="auto">
            <a:xfrm>
              <a:off x="4072" y="1427"/>
              <a:ext cx="655" cy="7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6" name="Line 95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7" name="Line 96"/>
            <p:cNvSpPr>
              <a:spLocks noChangeShapeType="1"/>
            </p:cNvSpPr>
            <p:nvPr/>
          </p:nvSpPr>
          <p:spPr bwMode="auto">
            <a:xfrm flipV="1">
              <a:off x="4072" y="1679"/>
              <a:ext cx="655" cy="3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8" name="Line 97"/>
            <p:cNvSpPr>
              <a:spLocks noChangeShapeType="1"/>
            </p:cNvSpPr>
            <p:nvPr/>
          </p:nvSpPr>
          <p:spPr bwMode="auto">
            <a:xfrm>
              <a:off x="4072" y="2056"/>
              <a:ext cx="655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19" name="Text Box 98"/>
            <p:cNvSpPr txBox="1">
              <a:spLocks noChangeArrowheads="1"/>
            </p:cNvSpPr>
            <p:nvPr/>
          </p:nvSpPr>
          <p:spPr bwMode="auto">
            <a:xfrm>
              <a:off x="3057" y="2561"/>
              <a:ext cx="5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 Cache</a:t>
              </a:r>
            </a:p>
          </p:txBody>
        </p:sp>
        <p:sp>
          <p:nvSpPr>
            <p:cNvPr id="64620" name="Text Box 99"/>
            <p:cNvSpPr txBox="1">
              <a:spLocks noChangeArrowheads="1"/>
            </p:cNvSpPr>
            <p:nvPr/>
          </p:nvSpPr>
          <p:spPr bwMode="auto">
            <a:xfrm>
              <a:off x="3744" y="273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内地址</a:t>
              </a:r>
            </a:p>
          </p:txBody>
        </p:sp>
        <p:sp>
          <p:nvSpPr>
            <p:cNvPr id="64621" name="Text Box 100"/>
            <p:cNvSpPr txBox="1">
              <a:spLocks noChangeArrowheads="1"/>
            </p:cNvSpPr>
            <p:nvPr/>
          </p:nvSpPr>
          <p:spPr bwMode="auto">
            <a:xfrm>
              <a:off x="1056" y="2640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64622" name="Line 101"/>
            <p:cNvSpPr>
              <a:spLocks noChangeShapeType="1"/>
            </p:cNvSpPr>
            <p:nvPr/>
          </p:nvSpPr>
          <p:spPr bwMode="auto">
            <a:xfrm>
              <a:off x="624" y="31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623" name="Text Box 102"/>
            <p:cNvSpPr txBox="1">
              <a:spLocks noChangeArrowheads="1"/>
            </p:cNvSpPr>
            <p:nvPr/>
          </p:nvSpPr>
          <p:spPr bwMode="auto">
            <a:xfrm>
              <a:off x="326" y="311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64624" name="Text Box 103"/>
            <p:cNvSpPr txBox="1">
              <a:spLocks noChangeArrowheads="1"/>
            </p:cNvSpPr>
            <p:nvPr/>
          </p:nvSpPr>
          <p:spPr bwMode="auto">
            <a:xfrm>
              <a:off x="422" y="3358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命中</a:t>
              </a:r>
            </a:p>
          </p:txBody>
        </p:sp>
      </p:grpSp>
      <p:grpSp>
        <p:nvGrpSpPr>
          <p:cNvPr id="221" name="Group 110"/>
          <p:cNvGrpSpPr>
            <a:grpSpLocks/>
          </p:cNvGrpSpPr>
          <p:nvPr/>
        </p:nvGrpSpPr>
        <p:grpSpPr bwMode="auto">
          <a:xfrm>
            <a:off x="5127625" y="2181225"/>
            <a:ext cx="3787775" cy="3082925"/>
            <a:chOff x="3230" y="966"/>
            <a:chExt cx="2386" cy="1942"/>
          </a:xfrm>
        </p:grpSpPr>
        <p:sp>
          <p:nvSpPr>
            <p:cNvPr id="64517" name="Rectangle 111"/>
            <p:cNvSpPr>
              <a:spLocks noChangeArrowheads="1"/>
            </p:cNvSpPr>
            <p:nvPr/>
          </p:nvSpPr>
          <p:spPr bwMode="auto">
            <a:xfrm>
              <a:off x="4727" y="2690"/>
              <a:ext cx="889" cy="21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   </a:t>
              </a:r>
              <a:r>
                <a:rPr lang="zh-CN" altLang="en-US" sz="2000" b="1">
                  <a:solidFill>
                    <a:schemeClr val="bg1"/>
                  </a:solidFill>
                </a:rPr>
                <a:t>字块</a:t>
              </a:r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r>
                <a:rPr lang="en-US" altLang="zh-CN" sz="2000" b="1" i="1" baseline="30000">
                  <a:solidFill>
                    <a:schemeClr val="bg1"/>
                  </a:solidFill>
                </a:rPr>
                <a:t>c</a:t>
              </a:r>
              <a:r>
                <a:rPr lang="en-US" altLang="zh-CN" sz="2000" b="1" baseline="30000">
                  <a:solidFill>
                    <a:schemeClr val="bg1"/>
                  </a:solidFill>
                </a:rPr>
                <a:t>+1</a:t>
              </a:r>
            </a:p>
          </p:txBody>
        </p:sp>
        <p:sp>
          <p:nvSpPr>
            <p:cNvPr id="64518" name="Rectangle 112"/>
            <p:cNvSpPr>
              <a:spLocks noChangeArrowheads="1"/>
            </p:cNvSpPr>
            <p:nvPr/>
          </p:nvSpPr>
          <p:spPr bwMode="auto">
            <a:xfrm>
              <a:off x="4727" y="1819"/>
              <a:ext cx="889" cy="21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solidFill>
                    <a:schemeClr val="bg1"/>
                  </a:solidFill>
                </a:rPr>
                <a:t>     </a:t>
              </a:r>
              <a:r>
                <a:rPr lang="zh-CN" altLang="en-US" sz="2000" b="1">
                  <a:solidFill>
                    <a:schemeClr val="bg1"/>
                  </a:solidFill>
                </a:rPr>
                <a:t>字块</a:t>
              </a:r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  <a:r>
                <a:rPr lang="en-US" altLang="zh-CN" sz="2000" b="1" i="1" baseline="3000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64519" name="Rectangle 113"/>
            <p:cNvSpPr>
              <a:spLocks noChangeArrowheads="1"/>
            </p:cNvSpPr>
            <p:nvPr/>
          </p:nvSpPr>
          <p:spPr bwMode="auto">
            <a:xfrm>
              <a:off x="4727" y="966"/>
              <a:ext cx="889" cy="21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</a:t>
              </a:r>
              <a:r>
                <a:rPr lang="zh-CN" altLang="en-US" sz="2000" b="1">
                  <a:solidFill>
                    <a:schemeClr val="bg1"/>
                  </a:solidFill>
                </a:rPr>
                <a:t>字块</a:t>
              </a:r>
              <a:r>
                <a:rPr lang="en-US" altLang="zh-CN" sz="2000" b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4520" name="Line 114"/>
            <p:cNvSpPr>
              <a:spLocks noChangeShapeType="1"/>
            </p:cNvSpPr>
            <p:nvPr/>
          </p:nvSpPr>
          <p:spPr bwMode="auto">
            <a:xfrm flipV="1">
              <a:off x="4072" y="1050"/>
              <a:ext cx="655" cy="12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1" name="Line 115"/>
            <p:cNvSpPr>
              <a:spLocks noChangeShapeType="1"/>
            </p:cNvSpPr>
            <p:nvPr/>
          </p:nvSpPr>
          <p:spPr bwMode="auto">
            <a:xfrm>
              <a:off x="4072" y="1175"/>
              <a:ext cx="655" cy="75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2" name="Line 116"/>
            <p:cNvSpPr>
              <a:spLocks noChangeShapeType="1"/>
            </p:cNvSpPr>
            <p:nvPr/>
          </p:nvSpPr>
          <p:spPr bwMode="auto">
            <a:xfrm>
              <a:off x="4072" y="1175"/>
              <a:ext cx="655" cy="159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3" name="Rectangle 117"/>
            <p:cNvSpPr>
              <a:spLocks noChangeArrowheads="1"/>
            </p:cNvSpPr>
            <p:nvPr/>
          </p:nvSpPr>
          <p:spPr bwMode="auto">
            <a:xfrm>
              <a:off x="3230" y="1078"/>
              <a:ext cx="842" cy="21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    </a:t>
              </a:r>
              <a:r>
                <a:rPr lang="zh-CN" altLang="en-US" sz="2000" b="1">
                  <a:solidFill>
                    <a:schemeClr val="bg1"/>
                  </a:solidFill>
                </a:rPr>
                <a:t>字块 </a:t>
              </a:r>
              <a:r>
                <a:rPr lang="en-US" altLang="zh-CN" sz="2000" b="1">
                  <a:solidFill>
                    <a:schemeClr val="bg1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98538"/>
            <a:ext cx="8415337" cy="515143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检索过程：根据内存地址中的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位标记与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的标记位相比较，然后将块地址与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的块地址相比较，判断是否命中。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特点：硬件实现简单，成本低。但每个主存块只有一个固定的行可以存放。当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的行数较少时发生冲突的可能性很大，频繁的置换会使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的效率下降。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直接映射方式一般用于大容量的</a:t>
            </a:r>
            <a:r>
              <a:rPr lang="en-US" altLang="zh-CN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中。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</a:br>
            <a:endParaRPr lang="zh-CN" altLang="en-US" sz="240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SzPct val="75000"/>
            </a:pPr>
            <a:endParaRPr lang="zh-CN" altLang="en-US" sz="2400" b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二、地址映像机制</a:t>
            </a:r>
          </a:p>
        </p:txBody>
      </p:sp>
      <p:sp>
        <p:nvSpPr>
          <p:cNvPr id="65538" name="矩形 2"/>
          <p:cNvSpPr>
            <a:spLocks noChangeArrowheads="1"/>
          </p:cNvSpPr>
          <p:nvPr/>
        </p:nvSpPr>
        <p:spPr bwMode="auto">
          <a:xfrm>
            <a:off x="285750" y="1428750"/>
            <a:ext cx="27352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直接相联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57250" y="2571750"/>
            <a:ext cx="7429500" cy="38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2400"/>
              </a:spcAft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"/>
                <a:cs typeface="楷体"/>
              </a:rPr>
              <a:t>特点：</a:t>
            </a:r>
            <a:endParaRPr kumimoji="1" lang="en-US" altLang="zh-CN" sz="3200" b="1">
              <a:solidFill>
                <a:srgbClr val="FF0000"/>
              </a:solidFill>
              <a:latin typeface="Times New Roman" pitchFamily="18" charset="0"/>
              <a:ea typeface="楷体"/>
              <a:cs typeface="楷体"/>
            </a:endParaRPr>
          </a:p>
          <a:p>
            <a:pPr lvl="1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主存地址块映射到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Cache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的固定块</a:t>
            </a:r>
            <a:endParaRPr kumimoji="1" lang="en-US" altLang="zh-CN" sz="3200" b="1">
              <a:solidFill>
                <a:srgbClr val="7030A0"/>
              </a:solidFill>
              <a:latin typeface="Times New Roman" pitchFamily="18" charset="0"/>
              <a:ea typeface="楷体"/>
              <a:cs typeface="楷体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	</a:t>
            </a:r>
            <a:r>
              <a:rPr lang="en-US" altLang="zh-CN" sz="32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j</a:t>
            </a: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32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mod (</a:t>
            </a:r>
            <a:r>
              <a:rPr lang="en-US" altLang="zh-CN" sz="32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 </a:t>
            </a:r>
            <a:r>
              <a:rPr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3200" b="1">
              <a:solidFill>
                <a:srgbClr val="FF0000"/>
              </a:solidFill>
              <a:latin typeface="Times New Roman" pitchFamily="18" charset="0"/>
              <a:ea typeface="楷体"/>
              <a:cs typeface="楷体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实现简单</a:t>
            </a:r>
            <a:endParaRPr kumimoji="1" lang="en-US" altLang="zh-CN" sz="3200" b="1">
              <a:solidFill>
                <a:srgbClr val="7030A0"/>
              </a:solidFill>
              <a:latin typeface="Times New Roman" pitchFamily="18" charset="0"/>
              <a:ea typeface="楷体"/>
              <a:cs typeface="楷体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空间利用率低，冲突概率高</a:t>
            </a:r>
            <a:endParaRPr kumimoji="1" lang="en-US" altLang="zh-CN" sz="3200" b="1">
              <a:solidFill>
                <a:srgbClr val="7030A0"/>
              </a:solidFill>
              <a:latin typeface="Times New Roman" pitchFamily="18" charset="0"/>
              <a:ea typeface="楷体"/>
              <a:cs typeface="楷体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二、地址映像机制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5750" y="1428750"/>
            <a:ext cx="2271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全相联</a:t>
            </a:r>
          </a:p>
        </p:txBody>
      </p:sp>
      <p:grpSp>
        <p:nvGrpSpPr>
          <p:cNvPr id="114" name="Group 4"/>
          <p:cNvGrpSpPr>
            <a:grpSpLocks/>
          </p:cNvGrpSpPr>
          <p:nvPr/>
        </p:nvGrpSpPr>
        <p:grpSpPr bwMode="auto">
          <a:xfrm>
            <a:off x="1785938" y="2032000"/>
            <a:ext cx="5854700" cy="4683125"/>
            <a:chOff x="728" y="720"/>
            <a:chExt cx="3688" cy="2950"/>
          </a:xfrm>
        </p:grpSpPr>
        <p:sp>
          <p:nvSpPr>
            <p:cNvPr id="66585" name="Rectangle 5"/>
            <p:cNvSpPr>
              <a:spLocks noChangeArrowheads="1"/>
            </p:cNvSpPr>
            <p:nvPr/>
          </p:nvSpPr>
          <p:spPr bwMode="auto">
            <a:xfrm>
              <a:off x="3552" y="2876"/>
              <a:ext cx="864" cy="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b="1"/>
                <a:t>字块</a:t>
              </a:r>
              <a:r>
                <a:rPr lang="en-US" altLang="zh-CN" b="1"/>
                <a:t>2</a:t>
              </a:r>
              <a:r>
                <a:rPr lang="en-US" altLang="zh-CN" b="1" i="1" baseline="30000"/>
                <a:t>m</a:t>
              </a:r>
              <a:r>
                <a:rPr lang="zh-CN" altLang="en-US" b="1"/>
                <a:t>－</a:t>
              </a:r>
              <a:r>
                <a:rPr lang="en-US" altLang="zh-CN" b="1"/>
                <a:t>1</a:t>
              </a:r>
            </a:p>
          </p:txBody>
        </p:sp>
        <p:sp>
          <p:nvSpPr>
            <p:cNvPr id="66586" name="Rectangle 6"/>
            <p:cNvSpPr>
              <a:spLocks noChangeArrowheads="1"/>
            </p:cNvSpPr>
            <p:nvPr/>
          </p:nvSpPr>
          <p:spPr bwMode="auto">
            <a:xfrm>
              <a:off x="3552" y="252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6587" name="Rectangle 7"/>
            <p:cNvSpPr>
              <a:spLocks noChangeArrowheads="1"/>
            </p:cNvSpPr>
            <p:nvPr/>
          </p:nvSpPr>
          <p:spPr bwMode="auto">
            <a:xfrm>
              <a:off x="3552" y="216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字块</a:t>
              </a:r>
              <a:r>
                <a:rPr lang="en-US" altLang="zh-CN" sz="2000" b="1"/>
                <a:t>2</a:t>
              </a:r>
              <a:r>
                <a:rPr lang="en-US" altLang="zh-CN" sz="2000" b="1" i="1" baseline="30000"/>
                <a:t>c</a:t>
              </a:r>
              <a:r>
                <a:rPr lang="zh-CN" altLang="en-US" sz="2000" b="1"/>
                <a:t>－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66588" name="Rectangle 8"/>
            <p:cNvSpPr>
              <a:spLocks noChangeArrowheads="1"/>
            </p:cNvSpPr>
            <p:nvPr/>
          </p:nvSpPr>
          <p:spPr bwMode="auto">
            <a:xfrm>
              <a:off x="3552" y="1806"/>
              <a:ext cx="864" cy="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</a:pPr>
              <a:endParaRPr lang="zh-CN" altLang="zh-CN" sz="2000"/>
            </a:p>
          </p:txBody>
        </p:sp>
        <p:sp>
          <p:nvSpPr>
            <p:cNvPr id="66589" name="Rectangle 9"/>
            <p:cNvSpPr>
              <a:spLocks noChangeArrowheads="1"/>
            </p:cNvSpPr>
            <p:nvPr/>
          </p:nvSpPr>
          <p:spPr bwMode="auto">
            <a:xfrm>
              <a:off x="3552" y="1451"/>
              <a:ext cx="864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字块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66590" name="Rectangle 10"/>
            <p:cNvSpPr>
              <a:spLocks noChangeArrowheads="1"/>
            </p:cNvSpPr>
            <p:nvPr/>
          </p:nvSpPr>
          <p:spPr bwMode="auto">
            <a:xfrm>
              <a:off x="3552" y="1094"/>
              <a:ext cx="864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0" bIns="0" anchor="ctr" anchorCtr="1"/>
            <a:lstStyle/>
            <a:p>
              <a:pPr>
                <a:spcBef>
                  <a:spcPct val="20000"/>
                </a:spcBef>
              </a:pPr>
              <a:r>
                <a:rPr lang="en-US" altLang="zh-CN" sz="2000"/>
                <a:t> </a:t>
              </a:r>
              <a:r>
                <a:rPr lang="zh-CN" altLang="en-US" sz="2000" b="1"/>
                <a:t>字块</a:t>
              </a:r>
              <a:r>
                <a:rPr lang="en-US" altLang="zh-CN" sz="2000" b="1"/>
                <a:t>0</a:t>
              </a:r>
            </a:p>
          </p:txBody>
        </p:sp>
        <p:sp>
          <p:nvSpPr>
            <p:cNvPr id="66591" name="Line 11"/>
            <p:cNvSpPr>
              <a:spLocks noChangeShapeType="1"/>
            </p:cNvSpPr>
            <p:nvPr/>
          </p:nvSpPr>
          <p:spPr bwMode="auto">
            <a:xfrm>
              <a:off x="3552" y="1094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2" name="Line 12"/>
            <p:cNvSpPr>
              <a:spLocks noChangeShapeType="1"/>
            </p:cNvSpPr>
            <p:nvPr/>
          </p:nvSpPr>
          <p:spPr bwMode="auto">
            <a:xfrm>
              <a:off x="3552" y="145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3" name="Line 13"/>
            <p:cNvSpPr>
              <a:spLocks noChangeShapeType="1"/>
            </p:cNvSpPr>
            <p:nvPr/>
          </p:nvSpPr>
          <p:spPr bwMode="auto">
            <a:xfrm>
              <a:off x="3552" y="180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4" name="Line 14"/>
            <p:cNvSpPr>
              <a:spLocks noChangeShapeType="1"/>
            </p:cNvSpPr>
            <p:nvPr/>
          </p:nvSpPr>
          <p:spPr bwMode="auto">
            <a:xfrm>
              <a:off x="3552" y="2164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5" name="Line 15"/>
            <p:cNvSpPr>
              <a:spLocks noChangeShapeType="1"/>
            </p:cNvSpPr>
            <p:nvPr/>
          </p:nvSpPr>
          <p:spPr bwMode="auto">
            <a:xfrm>
              <a:off x="3552" y="2521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6" name="Line 16"/>
            <p:cNvSpPr>
              <a:spLocks noChangeShapeType="1"/>
            </p:cNvSpPr>
            <p:nvPr/>
          </p:nvSpPr>
          <p:spPr bwMode="auto">
            <a:xfrm>
              <a:off x="3552" y="2876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7" name="Line 17"/>
            <p:cNvSpPr>
              <a:spLocks noChangeShapeType="1"/>
            </p:cNvSpPr>
            <p:nvPr/>
          </p:nvSpPr>
          <p:spPr bwMode="auto">
            <a:xfrm>
              <a:off x="3552" y="319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8" name="Line 18"/>
            <p:cNvSpPr>
              <a:spLocks noChangeShapeType="1"/>
            </p:cNvSpPr>
            <p:nvPr/>
          </p:nvSpPr>
          <p:spPr bwMode="auto">
            <a:xfrm>
              <a:off x="3552" y="216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599" name="Line 19"/>
            <p:cNvSpPr>
              <a:spLocks noChangeShapeType="1"/>
            </p:cNvSpPr>
            <p:nvPr/>
          </p:nvSpPr>
          <p:spPr bwMode="auto">
            <a:xfrm>
              <a:off x="3552" y="109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600" name="Line 20"/>
            <p:cNvSpPr>
              <a:spLocks noChangeShapeType="1"/>
            </p:cNvSpPr>
            <p:nvPr/>
          </p:nvSpPr>
          <p:spPr bwMode="auto">
            <a:xfrm>
              <a:off x="3552" y="252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601" name="Line 21"/>
            <p:cNvSpPr>
              <a:spLocks noChangeShapeType="1"/>
            </p:cNvSpPr>
            <p:nvPr/>
          </p:nvSpPr>
          <p:spPr bwMode="auto">
            <a:xfrm>
              <a:off x="4416" y="2164"/>
              <a:ext cx="0" cy="3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602" name="Line 22"/>
            <p:cNvSpPr>
              <a:spLocks noChangeShapeType="1"/>
            </p:cNvSpPr>
            <p:nvPr/>
          </p:nvSpPr>
          <p:spPr bwMode="auto">
            <a:xfrm>
              <a:off x="4416" y="1094"/>
              <a:ext cx="0" cy="107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603" name="Line 23"/>
            <p:cNvSpPr>
              <a:spLocks noChangeShapeType="1"/>
            </p:cNvSpPr>
            <p:nvPr/>
          </p:nvSpPr>
          <p:spPr bwMode="auto">
            <a:xfrm>
              <a:off x="4416" y="2521"/>
              <a:ext cx="0" cy="66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 anchorCtr="1"/>
            <a:lstStyle/>
            <a:p>
              <a:endParaRPr lang="zh-CN" altLang="en-US"/>
            </a:p>
          </p:txBody>
        </p:sp>
        <p:sp>
          <p:nvSpPr>
            <p:cNvPr id="66604" name="Text Box 24"/>
            <p:cNvSpPr txBox="1">
              <a:spLocks noChangeArrowheads="1"/>
            </p:cNvSpPr>
            <p:nvPr/>
          </p:nvSpPr>
          <p:spPr bwMode="auto">
            <a:xfrm>
              <a:off x="3840" y="1894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6605" name="Text Box 25"/>
            <p:cNvSpPr txBox="1">
              <a:spLocks noChangeArrowheads="1"/>
            </p:cNvSpPr>
            <p:nvPr/>
          </p:nvSpPr>
          <p:spPr bwMode="auto">
            <a:xfrm>
              <a:off x="3820" y="2566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6606" name="Rectangle 26"/>
            <p:cNvSpPr>
              <a:spLocks noChangeArrowheads="1"/>
            </p:cNvSpPr>
            <p:nvPr/>
          </p:nvSpPr>
          <p:spPr bwMode="auto">
            <a:xfrm>
              <a:off x="1488" y="2337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字块</a:t>
              </a:r>
              <a:r>
                <a:rPr lang="en-US" altLang="zh-CN" sz="2000" b="1"/>
                <a:t>2</a:t>
              </a:r>
              <a:r>
                <a:rPr lang="en-US" altLang="zh-CN" sz="2000" b="1" i="1" baseline="30000"/>
                <a:t>c</a:t>
              </a:r>
              <a:r>
                <a:rPr lang="zh-CN" altLang="en-US" sz="2000" b="1"/>
                <a:t>－</a:t>
              </a:r>
              <a:r>
                <a:rPr lang="en-US" altLang="zh-CN" sz="2000" b="1"/>
                <a:t>1</a:t>
              </a:r>
            </a:p>
          </p:txBody>
        </p:sp>
        <p:sp>
          <p:nvSpPr>
            <p:cNvPr id="66607" name="Rectangle 27"/>
            <p:cNvSpPr>
              <a:spLocks noChangeArrowheads="1"/>
            </p:cNvSpPr>
            <p:nvPr/>
          </p:nvSpPr>
          <p:spPr bwMode="auto">
            <a:xfrm>
              <a:off x="1488" y="1964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endParaRPr lang="zh-CN" altLang="zh-CN" sz="2400"/>
            </a:p>
          </p:txBody>
        </p:sp>
        <p:sp>
          <p:nvSpPr>
            <p:cNvPr id="66608" name="Rectangle 28"/>
            <p:cNvSpPr>
              <a:spLocks noChangeArrowheads="1"/>
            </p:cNvSpPr>
            <p:nvPr/>
          </p:nvSpPr>
          <p:spPr bwMode="auto">
            <a:xfrm>
              <a:off x="1488" y="1591"/>
              <a:ext cx="1056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字块</a:t>
              </a:r>
              <a:r>
                <a:rPr lang="en-US" altLang="zh-CN" sz="2000" b="1"/>
                <a:t>1</a:t>
              </a:r>
              <a:endParaRPr lang="en-US" altLang="zh-CN" sz="2400"/>
            </a:p>
          </p:txBody>
        </p:sp>
        <p:sp>
          <p:nvSpPr>
            <p:cNvPr id="66609" name="Rectangle 29"/>
            <p:cNvSpPr>
              <a:spLocks noChangeArrowheads="1"/>
            </p:cNvSpPr>
            <p:nvPr/>
          </p:nvSpPr>
          <p:spPr bwMode="auto">
            <a:xfrm>
              <a:off x="1488" y="1270"/>
              <a:ext cx="1056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/>
            <a:lstStyle/>
            <a:p>
              <a:pPr>
                <a:spcBef>
                  <a:spcPct val="20000"/>
                </a:spcBef>
              </a:pPr>
              <a:r>
                <a:rPr lang="zh-CN" altLang="en-US" sz="2000" b="1"/>
                <a:t>字块</a:t>
              </a:r>
              <a:r>
                <a:rPr lang="en-US" altLang="zh-CN" sz="2000" b="1"/>
                <a:t>0</a:t>
              </a:r>
              <a:endParaRPr lang="en-US" altLang="zh-CN" sz="2400"/>
            </a:p>
          </p:txBody>
        </p:sp>
        <p:sp>
          <p:nvSpPr>
            <p:cNvPr id="66610" name="Line 30"/>
            <p:cNvSpPr>
              <a:spLocks noChangeShapeType="1"/>
            </p:cNvSpPr>
            <p:nvPr/>
          </p:nvSpPr>
          <p:spPr bwMode="auto">
            <a:xfrm>
              <a:off x="1488" y="127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6611" name="Line 31"/>
            <p:cNvSpPr>
              <a:spLocks noChangeShapeType="1"/>
            </p:cNvSpPr>
            <p:nvPr/>
          </p:nvSpPr>
          <p:spPr bwMode="auto">
            <a:xfrm>
              <a:off x="1488" y="1591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6612" name="Line 32"/>
            <p:cNvSpPr>
              <a:spLocks noChangeShapeType="1"/>
            </p:cNvSpPr>
            <p:nvPr/>
          </p:nvSpPr>
          <p:spPr bwMode="auto">
            <a:xfrm>
              <a:off x="1488" y="1964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6613" name="Line 33"/>
            <p:cNvSpPr>
              <a:spLocks noChangeShapeType="1"/>
            </p:cNvSpPr>
            <p:nvPr/>
          </p:nvSpPr>
          <p:spPr bwMode="auto">
            <a:xfrm>
              <a:off x="1488" y="2337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6614" name="Line 34"/>
            <p:cNvSpPr>
              <a:spLocks noChangeShapeType="1"/>
            </p:cNvSpPr>
            <p:nvPr/>
          </p:nvSpPr>
          <p:spPr bwMode="auto">
            <a:xfrm>
              <a:off x="1488" y="271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6615" name="Line 35"/>
            <p:cNvSpPr>
              <a:spLocks noChangeShapeType="1"/>
            </p:cNvSpPr>
            <p:nvPr/>
          </p:nvSpPr>
          <p:spPr bwMode="auto">
            <a:xfrm>
              <a:off x="1488" y="127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6616" name="Line 36"/>
            <p:cNvSpPr>
              <a:spLocks noChangeShapeType="1"/>
            </p:cNvSpPr>
            <p:nvPr/>
          </p:nvSpPr>
          <p:spPr bwMode="auto">
            <a:xfrm>
              <a:off x="2544" y="1270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/>
            <a:p>
              <a:endParaRPr lang="zh-CN" altLang="en-US"/>
            </a:p>
          </p:txBody>
        </p:sp>
        <p:sp>
          <p:nvSpPr>
            <p:cNvPr id="66617" name="Text Box 37"/>
            <p:cNvSpPr txBox="1">
              <a:spLocks noChangeArrowheads="1"/>
            </p:cNvSpPr>
            <p:nvPr/>
          </p:nvSpPr>
          <p:spPr bwMode="auto">
            <a:xfrm>
              <a:off x="1872" y="2038"/>
              <a:ext cx="308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66618" name="Line 38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19" name="Line 39"/>
            <p:cNvSpPr>
              <a:spLocks noChangeShapeType="1"/>
            </p:cNvSpPr>
            <p:nvPr/>
          </p:nvSpPr>
          <p:spPr bwMode="auto">
            <a:xfrm>
              <a:off x="2544" y="1414"/>
              <a:ext cx="1008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0" name="Line 40"/>
            <p:cNvSpPr>
              <a:spLocks noChangeShapeType="1"/>
            </p:cNvSpPr>
            <p:nvPr/>
          </p:nvSpPr>
          <p:spPr bwMode="auto">
            <a:xfrm>
              <a:off x="2544" y="1414"/>
              <a:ext cx="1008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1" name="Line 41"/>
            <p:cNvSpPr>
              <a:spLocks noChangeShapeType="1"/>
            </p:cNvSpPr>
            <p:nvPr/>
          </p:nvSpPr>
          <p:spPr bwMode="auto">
            <a:xfrm>
              <a:off x="2544" y="1414"/>
              <a:ext cx="1008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2" name="Line 42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3" name="Line 43"/>
            <p:cNvSpPr>
              <a:spLocks noChangeShapeType="1"/>
            </p:cNvSpPr>
            <p:nvPr/>
          </p:nvSpPr>
          <p:spPr bwMode="auto">
            <a:xfrm flipV="1">
              <a:off x="2544" y="1654"/>
              <a:ext cx="100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4" name="Line 44"/>
            <p:cNvSpPr>
              <a:spLocks noChangeShapeType="1"/>
            </p:cNvSpPr>
            <p:nvPr/>
          </p:nvSpPr>
          <p:spPr bwMode="auto">
            <a:xfrm>
              <a:off x="2544" y="1798"/>
              <a:ext cx="100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5" name="Line 45"/>
            <p:cNvSpPr>
              <a:spLocks noChangeShapeType="1"/>
            </p:cNvSpPr>
            <p:nvPr/>
          </p:nvSpPr>
          <p:spPr bwMode="auto">
            <a:xfrm>
              <a:off x="2544" y="1798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6" name="Line 46"/>
            <p:cNvSpPr>
              <a:spLocks noChangeShapeType="1"/>
            </p:cNvSpPr>
            <p:nvPr/>
          </p:nvSpPr>
          <p:spPr bwMode="auto">
            <a:xfrm flipV="1">
              <a:off x="2544" y="1270"/>
              <a:ext cx="1008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7" name="Line 47"/>
            <p:cNvSpPr>
              <a:spLocks noChangeShapeType="1"/>
            </p:cNvSpPr>
            <p:nvPr/>
          </p:nvSpPr>
          <p:spPr bwMode="auto">
            <a:xfrm flipV="1">
              <a:off x="2544" y="1654"/>
              <a:ext cx="1008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8" name="Line 48"/>
            <p:cNvSpPr>
              <a:spLocks noChangeShapeType="1"/>
            </p:cNvSpPr>
            <p:nvPr/>
          </p:nvSpPr>
          <p:spPr bwMode="auto">
            <a:xfrm flipV="1">
              <a:off x="2544" y="2326"/>
              <a:ext cx="1008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29" name="Line 49"/>
            <p:cNvSpPr>
              <a:spLocks noChangeShapeType="1"/>
            </p:cNvSpPr>
            <p:nvPr/>
          </p:nvSpPr>
          <p:spPr bwMode="auto">
            <a:xfrm>
              <a:off x="2544" y="2566"/>
              <a:ext cx="1008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630" name="Rectangle 50"/>
            <p:cNvSpPr>
              <a:spLocks noChangeArrowheads="1"/>
            </p:cNvSpPr>
            <p:nvPr/>
          </p:nvSpPr>
          <p:spPr bwMode="auto">
            <a:xfrm>
              <a:off x="912" y="1270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1" name="Rectangle 51"/>
            <p:cNvSpPr>
              <a:spLocks noChangeArrowheads="1"/>
            </p:cNvSpPr>
            <p:nvPr/>
          </p:nvSpPr>
          <p:spPr bwMode="auto">
            <a:xfrm>
              <a:off x="912" y="1595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2" name="Rectangle 52"/>
            <p:cNvSpPr>
              <a:spLocks noChangeArrowheads="1"/>
            </p:cNvSpPr>
            <p:nvPr/>
          </p:nvSpPr>
          <p:spPr bwMode="auto">
            <a:xfrm>
              <a:off x="912" y="2336"/>
              <a:ext cx="576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3" name="Text Box 53"/>
            <p:cNvSpPr txBox="1">
              <a:spLocks noChangeArrowheads="1"/>
            </p:cNvSpPr>
            <p:nvPr/>
          </p:nvSpPr>
          <p:spPr bwMode="auto">
            <a:xfrm>
              <a:off x="960" y="1270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66634" name="Text Box 54"/>
            <p:cNvSpPr txBox="1">
              <a:spLocks noChangeArrowheads="1"/>
            </p:cNvSpPr>
            <p:nvPr/>
          </p:nvSpPr>
          <p:spPr bwMode="auto">
            <a:xfrm>
              <a:off x="960" y="159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66635" name="Text Box 55"/>
            <p:cNvSpPr txBox="1">
              <a:spLocks noChangeArrowheads="1"/>
            </p:cNvSpPr>
            <p:nvPr/>
          </p:nvSpPr>
          <p:spPr bwMode="auto">
            <a:xfrm>
              <a:off x="960" y="232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标记</a:t>
              </a:r>
            </a:p>
          </p:txBody>
        </p:sp>
        <p:sp>
          <p:nvSpPr>
            <p:cNvPr id="66636" name="Text Box 56"/>
            <p:cNvSpPr txBox="1">
              <a:spLocks noChangeArrowheads="1"/>
            </p:cNvSpPr>
            <p:nvPr/>
          </p:nvSpPr>
          <p:spPr bwMode="auto">
            <a:xfrm>
              <a:off x="758" y="311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主存字块标记</a:t>
              </a:r>
            </a:p>
          </p:txBody>
        </p:sp>
        <p:sp>
          <p:nvSpPr>
            <p:cNvPr id="66637" name="Rectangle 57"/>
            <p:cNvSpPr>
              <a:spLocks noChangeArrowheads="1"/>
            </p:cNvSpPr>
            <p:nvPr/>
          </p:nvSpPr>
          <p:spPr bwMode="auto">
            <a:xfrm>
              <a:off x="768" y="310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8" name="Rectangle 58"/>
            <p:cNvSpPr>
              <a:spLocks noChangeArrowheads="1"/>
            </p:cNvSpPr>
            <p:nvPr/>
          </p:nvSpPr>
          <p:spPr bwMode="auto">
            <a:xfrm>
              <a:off x="1824" y="3104"/>
              <a:ext cx="1056" cy="28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39" name="Text Box 59"/>
            <p:cNvSpPr txBox="1">
              <a:spLocks noChangeArrowheads="1"/>
            </p:cNvSpPr>
            <p:nvPr/>
          </p:nvSpPr>
          <p:spPr bwMode="auto">
            <a:xfrm>
              <a:off x="1872" y="3110"/>
              <a:ext cx="9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9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字块内地址</a:t>
              </a:r>
            </a:p>
          </p:txBody>
        </p:sp>
        <p:sp>
          <p:nvSpPr>
            <p:cNvPr id="66640" name="Text Box 60"/>
            <p:cNvSpPr txBox="1">
              <a:spLocks noChangeArrowheads="1"/>
            </p:cNvSpPr>
            <p:nvPr/>
          </p:nvSpPr>
          <p:spPr bwMode="auto">
            <a:xfrm>
              <a:off x="728" y="284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Times New Roman" pitchFamily="18" charset="0"/>
                </a:rPr>
                <a:t>主存地址</a:t>
              </a:r>
            </a:p>
          </p:txBody>
        </p:sp>
        <p:sp>
          <p:nvSpPr>
            <p:cNvPr id="66641" name="Text Box 61"/>
            <p:cNvSpPr txBox="1">
              <a:spLocks noChangeArrowheads="1"/>
            </p:cNvSpPr>
            <p:nvPr/>
          </p:nvSpPr>
          <p:spPr bwMode="auto">
            <a:xfrm>
              <a:off x="768" y="3382"/>
              <a:ext cx="10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m</a:t>
              </a:r>
              <a:r>
                <a:rPr kumimoji="1" lang="en-US" altLang="zh-CN" sz="2400" b="1">
                  <a:latin typeface="Times New Roman" pitchFamily="18" charset="0"/>
                </a:rPr>
                <a:t> = </a:t>
              </a: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>
                  <a:latin typeface="Times New Roman" pitchFamily="18" charset="0"/>
                </a:rPr>
                <a:t> + </a:t>
              </a: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  <a:r>
                <a:rPr kumimoji="1" lang="en-US" altLang="zh-CN" sz="2400" b="1">
                  <a:latin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6642" name="Text Box 62"/>
            <p:cNvSpPr txBox="1">
              <a:spLocks noChangeArrowheads="1"/>
            </p:cNvSpPr>
            <p:nvPr/>
          </p:nvSpPr>
          <p:spPr bwMode="auto">
            <a:xfrm>
              <a:off x="2160" y="3382"/>
              <a:ext cx="37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zh-CN" altLang="en-US" sz="2000" b="1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66643" name="Text Box 63"/>
            <p:cNvSpPr txBox="1">
              <a:spLocks noChangeArrowheads="1"/>
            </p:cNvSpPr>
            <p:nvPr/>
          </p:nvSpPr>
          <p:spPr bwMode="auto">
            <a:xfrm>
              <a:off x="864" y="982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 i="1">
                  <a:latin typeface="Times New Roman" pitchFamily="18" charset="0"/>
                </a:rPr>
                <a:t>m</a:t>
              </a:r>
              <a:r>
                <a:rPr kumimoji="1" lang="en-US" altLang="zh-CN" sz="1400" b="1">
                  <a:latin typeface="Times New Roman" pitchFamily="18" charset="0"/>
                </a:rPr>
                <a:t> </a:t>
              </a:r>
              <a:r>
                <a:rPr kumimoji="1" lang="en-US" altLang="zh-CN" sz="2400" b="1">
                  <a:latin typeface="Times New Roman" pitchFamily="18" charset="0"/>
                </a:rPr>
                <a:t>=</a:t>
              </a:r>
              <a:r>
                <a:rPr kumimoji="1" lang="en-US" altLang="zh-CN" sz="1400" b="1">
                  <a:latin typeface="Times New Roman" pitchFamily="18" charset="0"/>
                </a:rPr>
                <a:t> </a:t>
              </a:r>
              <a:r>
                <a:rPr kumimoji="1" lang="en-US" altLang="zh-CN" sz="2400" b="1" i="1">
                  <a:latin typeface="Times New Roman" pitchFamily="18" charset="0"/>
                </a:rPr>
                <a:t>t</a:t>
              </a:r>
              <a:r>
                <a:rPr kumimoji="1" lang="en-US" altLang="zh-CN" sz="2400" b="1">
                  <a:latin typeface="Times New Roman" pitchFamily="18" charset="0"/>
                </a:rPr>
                <a:t>+</a:t>
              </a:r>
              <a:r>
                <a:rPr kumimoji="1" lang="en-US" altLang="zh-CN" sz="2400" b="1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6644" name="Text Box 64"/>
            <p:cNvSpPr txBox="1">
              <a:spLocks noChangeArrowheads="1"/>
            </p:cNvSpPr>
            <p:nvPr/>
          </p:nvSpPr>
          <p:spPr bwMode="auto">
            <a:xfrm>
              <a:off x="905" y="720"/>
              <a:ext cx="1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Cache </a:t>
              </a:r>
              <a:r>
                <a:rPr kumimoji="1" lang="zh-CN" altLang="en-US" sz="2400" b="1">
                  <a:latin typeface="Times New Roman" pitchFamily="18" charset="0"/>
                </a:rPr>
                <a:t>存储器</a:t>
              </a:r>
            </a:p>
          </p:txBody>
        </p:sp>
        <p:sp>
          <p:nvSpPr>
            <p:cNvPr id="66645" name="Text Box 65"/>
            <p:cNvSpPr txBox="1">
              <a:spLocks noChangeArrowheads="1"/>
            </p:cNvSpPr>
            <p:nvPr/>
          </p:nvSpPr>
          <p:spPr bwMode="auto">
            <a:xfrm>
              <a:off x="3494" y="720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>
                  <a:latin typeface="Times New Roman" pitchFamily="18" charset="0"/>
                </a:rPr>
                <a:t>主存储器</a:t>
              </a:r>
            </a:p>
          </p:txBody>
        </p:sp>
      </p:grpSp>
      <p:grpSp>
        <p:nvGrpSpPr>
          <p:cNvPr id="284" name="Group 66"/>
          <p:cNvGrpSpPr>
            <a:grpSpLocks/>
          </p:cNvGrpSpPr>
          <p:nvPr/>
        </p:nvGrpSpPr>
        <p:grpSpPr bwMode="auto">
          <a:xfrm>
            <a:off x="2992438" y="2613025"/>
            <a:ext cx="4649787" cy="2578100"/>
            <a:chOff x="1488" y="1086"/>
            <a:chExt cx="2929" cy="1624"/>
          </a:xfrm>
        </p:grpSpPr>
        <p:grpSp>
          <p:nvGrpSpPr>
            <p:cNvPr id="66565" name="Group 67"/>
            <p:cNvGrpSpPr>
              <a:grpSpLocks/>
            </p:cNvGrpSpPr>
            <p:nvPr/>
          </p:nvGrpSpPr>
          <p:grpSpPr bwMode="auto">
            <a:xfrm>
              <a:off x="1488" y="1270"/>
              <a:ext cx="1056" cy="1440"/>
              <a:chOff x="1488" y="1270"/>
              <a:chExt cx="1056" cy="1440"/>
            </a:xfrm>
          </p:grpSpPr>
          <p:sp>
            <p:nvSpPr>
              <p:cNvPr id="66578" name="Line 68"/>
              <p:cNvSpPr>
                <a:spLocks noChangeShapeType="1"/>
              </p:cNvSpPr>
              <p:nvPr/>
            </p:nvSpPr>
            <p:spPr bwMode="auto">
              <a:xfrm>
                <a:off x="1488" y="1270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6579" name="Line 69"/>
              <p:cNvSpPr>
                <a:spLocks noChangeShapeType="1"/>
              </p:cNvSpPr>
              <p:nvPr/>
            </p:nvSpPr>
            <p:spPr bwMode="auto">
              <a:xfrm>
                <a:off x="1488" y="1591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6580" name="Line 70"/>
              <p:cNvSpPr>
                <a:spLocks noChangeShapeType="1"/>
              </p:cNvSpPr>
              <p:nvPr/>
            </p:nvSpPr>
            <p:spPr bwMode="auto">
              <a:xfrm>
                <a:off x="1488" y="1964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6581" name="Line 71"/>
              <p:cNvSpPr>
                <a:spLocks noChangeShapeType="1"/>
              </p:cNvSpPr>
              <p:nvPr/>
            </p:nvSpPr>
            <p:spPr bwMode="auto">
              <a:xfrm>
                <a:off x="1488" y="2337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6582" name="Line 72"/>
              <p:cNvSpPr>
                <a:spLocks noChangeShapeType="1"/>
              </p:cNvSpPr>
              <p:nvPr/>
            </p:nvSpPr>
            <p:spPr bwMode="auto">
              <a:xfrm>
                <a:off x="1488" y="2710"/>
                <a:ext cx="1056" cy="0"/>
              </a:xfrm>
              <a:prstGeom prst="line">
                <a:avLst/>
              </a:prstGeom>
              <a:noFill/>
              <a:ln w="38100" cap="sq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6583" name="Line 73"/>
              <p:cNvSpPr>
                <a:spLocks noChangeShapeType="1"/>
              </p:cNvSpPr>
              <p:nvPr/>
            </p:nvSpPr>
            <p:spPr bwMode="auto">
              <a:xfrm>
                <a:off x="1488" y="127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66584" name="Line 74"/>
              <p:cNvSpPr>
                <a:spLocks noChangeShapeType="1"/>
              </p:cNvSpPr>
              <p:nvPr/>
            </p:nvSpPr>
            <p:spPr bwMode="auto">
              <a:xfrm>
                <a:off x="2544" y="1270"/>
                <a:ext cx="0" cy="1440"/>
              </a:xfrm>
              <a:prstGeom prst="line">
                <a:avLst/>
              </a:prstGeom>
              <a:noFill/>
              <a:ln w="38100" cap="sq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66566" name="Group 75"/>
            <p:cNvGrpSpPr>
              <a:grpSpLocks/>
            </p:cNvGrpSpPr>
            <p:nvPr/>
          </p:nvGrpSpPr>
          <p:grpSpPr bwMode="auto">
            <a:xfrm>
              <a:off x="2544" y="1086"/>
              <a:ext cx="1873" cy="1432"/>
              <a:chOff x="2544" y="1086"/>
              <a:chExt cx="1873" cy="1432"/>
            </a:xfrm>
          </p:grpSpPr>
          <p:sp>
            <p:nvSpPr>
              <p:cNvPr id="66567" name="Rectangle 76"/>
              <p:cNvSpPr>
                <a:spLocks noChangeArrowheads="1"/>
              </p:cNvSpPr>
              <p:nvPr/>
            </p:nvSpPr>
            <p:spPr bwMode="auto">
              <a:xfrm>
                <a:off x="3552" y="1094"/>
                <a:ext cx="864" cy="357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tIns="0" bIns="0" anchor="ctr" anchorCtr="1"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 </a:t>
                </a:r>
                <a:r>
                  <a:rPr lang="zh-CN" altLang="en-US" sz="2000" b="1">
                    <a:solidFill>
                      <a:schemeClr val="bg1"/>
                    </a:solidFill>
                  </a:rPr>
                  <a:t>字块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66568" name="Line 77"/>
              <p:cNvSpPr>
                <a:spLocks noChangeShapeType="1"/>
              </p:cNvSpPr>
              <p:nvPr/>
            </p:nvSpPr>
            <p:spPr bwMode="auto">
              <a:xfrm>
                <a:off x="3552" y="1094"/>
                <a:ext cx="86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66569" name="Line 78"/>
              <p:cNvSpPr>
                <a:spLocks noChangeShapeType="1"/>
              </p:cNvSpPr>
              <p:nvPr/>
            </p:nvSpPr>
            <p:spPr bwMode="auto">
              <a:xfrm>
                <a:off x="3552" y="1451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tIns="0" bIns="0" anchor="ctr" anchorCtr="1"/>
              <a:lstStyle/>
              <a:p>
                <a:endParaRPr lang="zh-CN" altLang="en-US"/>
              </a:p>
            </p:txBody>
          </p:sp>
          <p:sp>
            <p:nvSpPr>
              <p:cNvPr id="66570" name="Line 79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14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71" name="Line 80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52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72" name="Line 81"/>
              <p:cNvSpPr>
                <a:spLocks noChangeShapeType="1"/>
              </p:cNvSpPr>
              <p:nvPr/>
            </p:nvSpPr>
            <p:spPr bwMode="auto">
              <a:xfrm flipV="1">
                <a:off x="2544" y="1270"/>
                <a:ext cx="1008" cy="1248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6573" name="Group 82"/>
              <p:cNvGrpSpPr>
                <a:grpSpLocks/>
              </p:cNvGrpSpPr>
              <p:nvPr/>
            </p:nvGrpSpPr>
            <p:grpSpPr bwMode="auto">
              <a:xfrm>
                <a:off x="3552" y="1086"/>
                <a:ext cx="865" cy="372"/>
                <a:chOff x="3552" y="1086"/>
                <a:chExt cx="865" cy="372"/>
              </a:xfrm>
            </p:grpSpPr>
            <p:sp>
              <p:nvSpPr>
                <p:cNvPr id="66574" name="Line 83"/>
                <p:cNvSpPr>
                  <a:spLocks noChangeShapeType="1"/>
                </p:cNvSpPr>
                <p:nvPr/>
              </p:nvSpPr>
              <p:spPr bwMode="auto">
                <a:xfrm>
                  <a:off x="3552" y="1094"/>
                  <a:ext cx="864" cy="0"/>
                </a:xfrm>
                <a:prstGeom prst="line">
                  <a:avLst/>
                </a:prstGeom>
                <a:noFill/>
                <a:ln w="28575" cap="sq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6575" name="Line 84"/>
                <p:cNvSpPr>
                  <a:spLocks noChangeShapeType="1"/>
                </p:cNvSpPr>
                <p:nvPr/>
              </p:nvSpPr>
              <p:spPr bwMode="auto">
                <a:xfrm>
                  <a:off x="3552" y="1451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tIns="0" bIns="0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66576" name="Freeform 85"/>
                <p:cNvSpPr>
                  <a:spLocks/>
                </p:cNvSpPr>
                <p:nvPr/>
              </p:nvSpPr>
              <p:spPr bwMode="auto">
                <a:xfrm>
                  <a:off x="3552" y="1089"/>
                  <a:ext cx="1" cy="366"/>
                </a:xfrm>
                <a:custGeom>
                  <a:avLst/>
                  <a:gdLst>
                    <a:gd name="T0" fmla="*/ 0 w 1"/>
                    <a:gd name="T1" fmla="*/ 0 h 366"/>
                    <a:gd name="T2" fmla="*/ 0 w 1"/>
                    <a:gd name="T3" fmla="*/ 366 h 366"/>
                    <a:gd name="T4" fmla="*/ 0 60000 65536"/>
                    <a:gd name="T5" fmla="*/ 0 60000 65536"/>
                    <a:gd name="T6" fmla="*/ 0 w 1"/>
                    <a:gd name="T7" fmla="*/ 0 h 366"/>
                    <a:gd name="T8" fmla="*/ 1 w 1"/>
                    <a:gd name="T9" fmla="*/ 366 h 36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6">
                      <a:moveTo>
                        <a:pt x="0" y="0"/>
                      </a:moveTo>
                      <a:lnTo>
                        <a:pt x="0" y="366"/>
                      </a:lnTo>
                    </a:path>
                  </a:pathLst>
                </a:cu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6577" name="Freeform 86"/>
                <p:cNvSpPr>
                  <a:spLocks/>
                </p:cNvSpPr>
                <p:nvPr/>
              </p:nvSpPr>
              <p:spPr bwMode="auto">
                <a:xfrm>
                  <a:off x="4416" y="1086"/>
                  <a:ext cx="1" cy="372"/>
                </a:xfrm>
                <a:custGeom>
                  <a:avLst/>
                  <a:gdLst>
                    <a:gd name="T0" fmla="*/ 0 w 1"/>
                    <a:gd name="T1" fmla="*/ 0 h 372"/>
                    <a:gd name="T2" fmla="*/ 0 w 1"/>
                    <a:gd name="T3" fmla="*/ 372 h 372"/>
                    <a:gd name="T4" fmla="*/ 0 60000 65536"/>
                    <a:gd name="T5" fmla="*/ 0 60000 65536"/>
                    <a:gd name="T6" fmla="*/ 0 w 1"/>
                    <a:gd name="T7" fmla="*/ 0 h 372"/>
                    <a:gd name="T8" fmla="*/ 1 w 1"/>
                    <a:gd name="T9" fmla="*/ 372 h 37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72">
                      <a:moveTo>
                        <a:pt x="0" y="0"/>
                      </a:moveTo>
                      <a:lnTo>
                        <a:pt x="0" y="372"/>
                      </a:lnTo>
                    </a:path>
                  </a:pathLst>
                </a:cu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96975"/>
            <a:ext cx="8675687" cy="54387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SzPct val="70000"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全相联映射方式的检索过程：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CPU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发出内存地址的块号部分（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位）与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</a:t>
            </a:r>
            <a:r>
              <a:rPr lang="zh-CN" altLang="en-US" sz="24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所有行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中的标记部分</a:t>
            </a:r>
            <a:r>
              <a:rPr lang="zh-CN" altLang="en-US" sz="2400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同时比较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，若某行的标记与要访问的块号相同，命中，则再根据块内地址（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位）从该行中读取相应字；否则，未命中，则按内存地址从主存中读取一个字。</a:t>
            </a:r>
          </a:p>
          <a:p>
            <a:pPr>
              <a:lnSpc>
                <a:spcPct val="150000"/>
              </a:lnSpc>
              <a:spcBef>
                <a:spcPct val="0"/>
              </a:spcBef>
              <a:buSzPct val="70000"/>
            </a:pPr>
            <a:r>
              <a:rPr lang="zh-CN" altLang="en-US" sz="2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优点</a:t>
            </a:r>
            <a:r>
              <a:rPr lang="en-US" altLang="zh-CN" sz="2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: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灵活，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可以得到充分利用。但当行数较多时要实现所有行中的标记部分同时参与比较，电路实现困难。</a:t>
            </a:r>
          </a:p>
          <a:p>
            <a:pPr>
              <a:lnSpc>
                <a:spcPct val="150000"/>
              </a:lnSpc>
              <a:spcBef>
                <a:spcPct val="0"/>
              </a:spcBef>
              <a:buSzPct val="70000"/>
              <a:buFont typeface="Wingdings" pitchFamily="2" charset="2"/>
              <a:buNone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</a:t>
            </a:r>
            <a:r>
              <a:rPr lang="zh-CN" altLang="en-US" sz="240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全相联映射方式一般用于小容量</a:t>
            </a:r>
            <a:r>
              <a:rPr lang="en-US" altLang="zh-CN" sz="240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二、地址映像机制</a:t>
            </a:r>
          </a:p>
        </p:txBody>
      </p:sp>
      <p:sp>
        <p:nvSpPr>
          <p:cNvPr id="67586" name="矩形 2"/>
          <p:cNvSpPr>
            <a:spLocks noChangeArrowheads="1"/>
          </p:cNvSpPr>
          <p:nvPr/>
        </p:nvSpPr>
        <p:spPr bwMode="auto">
          <a:xfrm>
            <a:off x="285750" y="1428750"/>
            <a:ext cx="2271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2. 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全相联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57250" y="2571750"/>
            <a:ext cx="74295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2400"/>
              </a:spcAft>
            </a:pP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"/>
                <a:cs typeface="楷体"/>
              </a:rPr>
              <a:t>特点：</a:t>
            </a:r>
            <a:endParaRPr kumimoji="1" lang="en-US" altLang="zh-CN" sz="3200" b="1">
              <a:solidFill>
                <a:srgbClr val="FF0000"/>
              </a:solidFill>
              <a:latin typeface="Times New Roman" pitchFamily="18" charset="0"/>
              <a:ea typeface="楷体"/>
              <a:cs typeface="楷体"/>
            </a:endParaRPr>
          </a:p>
          <a:p>
            <a:pPr lvl="1">
              <a:lnSpc>
                <a:spcPct val="150000"/>
              </a:lnSpc>
              <a:buClr>
                <a:srgbClr val="7030A0"/>
              </a:buCl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主存地址块映射到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Cache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的任意块</a:t>
            </a:r>
            <a:endParaRPr kumimoji="1" lang="en-US" altLang="zh-CN" sz="3200" b="1">
              <a:solidFill>
                <a:srgbClr val="7030A0"/>
              </a:solidFill>
              <a:latin typeface="Times New Roman" pitchFamily="18" charset="0"/>
              <a:ea typeface="楷体"/>
              <a:cs typeface="楷体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空间利用率高，冲突概率低</a:t>
            </a:r>
            <a:endParaRPr kumimoji="1" lang="en-US" altLang="zh-CN" sz="3200" b="1">
              <a:solidFill>
                <a:srgbClr val="7030A0"/>
              </a:solidFill>
              <a:latin typeface="Times New Roman" pitchFamily="18" charset="0"/>
              <a:ea typeface="楷体"/>
              <a:cs typeface="楷体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实现复杂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二、地址映像机制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285750" y="1428750"/>
            <a:ext cx="22717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3. 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组相联</a:t>
            </a:r>
          </a:p>
        </p:txBody>
      </p:sp>
      <p:grpSp>
        <p:nvGrpSpPr>
          <p:cNvPr id="87" name="Group 2"/>
          <p:cNvGrpSpPr>
            <a:grpSpLocks/>
          </p:cNvGrpSpPr>
          <p:nvPr/>
        </p:nvGrpSpPr>
        <p:grpSpPr bwMode="auto">
          <a:xfrm>
            <a:off x="695325" y="1838325"/>
            <a:ext cx="8067675" cy="4876800"/>
            <a:chOff x="438" y="528"/>
            <a:chExt cx="5082" cy="3072"/>
          </a:xfrm>
        </p:grpSpPr>
        <p:grpSp>
          <p:nvGrpSpPr>
            <p:cNvPr id="68657" name="Group 3"/>
            <p:cNvGrpSpPr>
              <a:grpSpLocks/>
            </p:cNvGrpSpPr>
            <p:nvPr/>
          </p:nvGrpSpPr>
          <p:grpSpPr bwMode="auto">
            <a:xfrm>
              <a:off x="438" y="528"/>
              <a:ext cx="5082" cy="3072"/>
              <a:chOff x="438" y="528"/>
              <a:chExt cx="5082" cy="3072"/>
            </a:xfrm>
          </p:grpSpPr>
          <p:grpSp>
            <p:nvGrpSpPr>
              <p:cNvPr id="68659" name="Group 4"/>
              <p:cNvGrpSpPr>
                <a:grpSpLocks/>
              </p:cNvGrpSpPr>
              <p:nvPr/>
            </p:nvGrpSpPr>
            <p:grpSpPr bwMode="auto">
              <a:xfrm>
                <a:off x="438" y="528"/>
                <a:ext cx="5082" cy="3072"/>
                <a:chOff x="438" y="528"/>
                <a:chExt cx="5082" cy="3072"/>
              </a:xfrm>
            </p:grpSpPr>
            <p:grpSp>
              <p:nvGrpSpPr>
                <p:cNvPr id="68661" name="Group 5"/>
                <p:cNvGrpSpPr>
                  <a:grpSpLocks/>
                </p:cNvGrpSpPr>
                <p:nvPr/>
              </p:nvGrpSpPr>
              <p:grpSpPr bwMode="auto">
                <a:xfrm>
                  <a:off x="4512" y="899"/>
                  <a:ext cx="1008" cy="2701"/>
                  <a:chOff x="4512" y="899"/>
                  <a:chExt cx="1008" cy="2701"/>
                </a:xfrm>
              </p:grpSpPr>
              <p:sp>
                <p:nvSpPr>
                  <p:cNvPr id="68727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579" y="3351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字块</a:t>
                    </a:r>
                    <a:r>
                      <a:rPr lang="en-US" altLang="zh-CN" sz="2000" b="1"/>
                      <a:t>2</a:t>
                    </a:r>
                    <a:r>
                      <a:rPr lang="en-US" altLang="zh-CN" sz="2000" b="1" i="1" baseline="30000"/>
                      <a:t>m</a:t>
                    </a:r>
                    <a:r>
                      <a:rPr lang="zh-CN" altLang="en-US" sz="1400" b="1"/>
                      <a:t>－</a:t>
                    </a:r>
                    <a:r>
                      <a:rPr lang="en-US" altLang="zh-CN" sz="2000" b="1"/>
                      <a:t>1</a:t>
                    </a:r>
                  </a:p>
                </p:txBody>
              </p:sp>
              <p:sp>
                <p:nvSpPr>
                  <p:cNvPr id="68728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872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字块</a:t>
                    </a:r>
                    <a:r>
                      <a:rPr lang="en-US" altLang="zh-CN" sz="2000" b="1"/>
                      <a:t>2</a:t>
                    </a:r>
                    <a:r>
                      <a:rPr lang="en-US" altLang="zh-CN" sz="2000" b="1" i="1" baseline="30000"/>
                      <a:t>c</a:t>
                    </a:r>
                    <a:r>
                      <a:rPr lang="en-US" altLang="zh-CN" sz="2000" b="1" baseline="30000"/>
                      <a:t>-</a:t>
                    </a:r>
                    <a:r>
                      <a:rPr lang="en-US" altLang="zh-CN" sz="2000" b="1" i="1" baseline="30000"/>
                      <a:t>r</a:t>
                    </a:r>
                    <a:r>
                      <a:rPr lang="en-US" altLang="zh-CN" sz="2000" b="1" baseline="30000"/>
                      <a:t>+1</a:t>
                    </a:r>
                  </a:p>
                </p:txBody>
              </p:sp>
              <p:sp>
                <p:nvSpPr>
                  <p:cNvPr id="68729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2623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/>
                      <a:t> </a:t>
                    </a:r>
                    <a:endParaRPr lang="en-US" altLang="zh-CN" sz="2000" b="1"/>
                  </a:p>
                </p:txBody>
              </p:sp>
              <p:sp>
                <p:nvSpPr>
                  <p:cNvPr id="6873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522" y="2125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/>
                      <a:t> </a:t>
                    </a:r>
                    <a:r>
                      <a:rPr lang="zh-CN" altLang="en-US" b="1"/>
                      <a:t>字块</a:t>
                    </a:r>
                    <a:r>
                      <a:rPr lang="en-US" altLang="zh-CN" b="1"/>
                      <a:t>2</a:t>
                    </a:r>
                    <a:r>
                      <a:rPr lang="en-US" altLang="zh-CN" b="1" i="1" baseline="30000"/>
                      <a:t>c</a:t>
                    </a:r>
                    <a:r>
                      <a:rPr lang="en-US" altLang="zh-CN" b="1" baseline="30000"/>
                      <a:t>-</a:t>
                    </a:r>
                    <a:r>
                      <a:rPr lang="en-US" altLang="zh-CN" b="1" i="1" baseline="30000"/>
                      <a:t>r </a:t>
                    </a:r>
                    <a:r>
                      <a:rPr lang="en-US" altLang="zh-CN" b="1"/>
                      <a:t>+ 1</a:t>
                    </a:r>
                    <a:endParaRPr lang="en-US" altLang="zh-CN" b="1" baseline="30000"/>
                  </a:p>
                </p:txBody>
              </p:sp>
              <p:sp>
                <p:nvSpPr>
                  <p:cNvPr id="68731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876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 b="1"/>
                      <a:t>    </a:t>
                    </a:r>
                    <a:r>
                      <a:rPr lang="zh-CN" altLang="en-US" sz="2000" b="1"/>
                      <a:t>字块</a:t>
                    </a:r>
                    <a:r>
                      <a:rPr lang="en-US" altLang="zh-CN" sz="2000" b="1"/>
                      <a:t>2</a:t>
                    </a:r>
                    <a:r>
                      <a:rPr lang="en-US" altLang="zh-CN" sz="2000" b="1" i="1" baseline="30000"/>
                      <a:t>c</a:t>
                    </a:r>
                    <a:r>
                      <a:rPr lang="en-US" altLang="zh-CN" sz="2000" b="1" baseline="30000"/>
                      <a:t>-</a:t>
                    </a:r>
                    <a:r>
                      <a:rPr lang="en-US" altLang="zh-CN" sz="2000" b="1" i="1" baseline="30000"/>
                      <a:t>r</a:t>
                    </a:r>
                  </a:p>
                </p:txBody>
              </p:sp>
              <p:sp>
                <p:nvSpPr>
                  <p:cNvPr id="68732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627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字块</a:t>
                    </a:r>
                    <a:r>
                      <a:rPr lang="en-US" altLang="zh-CN" sz="2000" b="1"/>
                      <a:t>2</a:t>
                    </a:r>
                    <a:r>
                      <a:rPr lang="en-US" altLang="zh-CN" sz="2000" b="1" i="1" baseline="30000"/>
                      <a:t>c</a:t>
                    </a:r>
                    <a:r>
                      <a:rPr lang="en-US" altLang="zh-CN" sz="2000" b="1" baseline="30000"/>
                      <a:t>-</a:t>
                    </a:r>
                    <a:r>
                      <a:rPr lang="en-US" altLang="zh-CN" sz="2000" b="1" i="1" baseline="30000"/>
                      <a:t>r</a:t>
                    </a:r>
                    <a:r>
                      <a:rPr lang="en-US" altLang="zh-CN" sz="2000" b="1" baseline="30000"/>
                      <a:t> </a:t>
                    </a:r>
                    <a:r>
                      <a:rPr lang="zh-CN" altLang="en-US" sz="1400" b="1"/>
                      <a:t>－</a:t>
                    </a:r>
                  </a:p>
                </p:txBody>
              </p:sp>
              <p:sp>
                <p:nvSpPr>
                  <p:cNvPr id="68733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1397"/>
                    <a:ext cx="912" cy="23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endParaRPr lang="zh-CN" altLang="zh-CN"/>
                  </a:p>
                </p:txBody>
              </p:sp>
              <p:sp>
                <p:nvSpPr>
                  <p:cNvPr id="68734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1148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/>
                      <a:t>    </a:t>
                    </a:r>
                    <a:r>
                      <a:rPr lang="zh-CN" altLang="en-US" sz="2000" b="1"/>
                      <a:t>字块</a:t>
                    </a:r>
                    <a:r>
                      <a:rPr lang="en-US" altLang="zh-CN" sz="2000" b="1"/>
                      <a:t>1</a:t>
                    </a:r>
                  </a:p>
                </p:txBody>
              </p:sp>
              <p:sp>
                <p:nvSpPr>
                  <p:cNvPr id="6873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560" y="899"/>
                    <a:ext cx="912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 b="1"/>
                      <a:t>    </a:t>
                    </a:r>
                    <a:r>
                      <a:rPr lang="zh-CN" altLang="en-US" sz="2000" b="1"/>
                      <a:t>字块</a:t>
                    </a:r>
                    <a:r>
                      <a:rPr lang="en-US" altLang="zh-CN" sz="2000" b="1"/>
                      <a:t>0</a:t>
                    </a:r>
                  </a:p>
                </p:txBody>
              </p:sp>
              <p:sp>
                <p:nvSpPr>
                  <p:cNvPr id="6873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899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3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148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3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397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3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627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87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125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37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623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4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287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5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121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351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3600"/>
                    <a:ext cx="91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8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512" y="899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49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424" y="899"/>
                    <a:ext cx="0" cy="2701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5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1405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en-US" altLang="zh-CN" sz="2400" b="1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8751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2398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en-US" altLang="zh-CN" sz="2400" b="1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8752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86" y="3119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en-US" altLang="zh-CN" sz="2400" b="1">
                        <a:latin typeface="Times New Roman" pitchFamily="18" charset="0"/>
                      </a:rPr>
                      <a:t>…</a:t>
                    </a:r>
                  </a:p>
                </p:txBody>
              </p:sp>
            </p:grpSp>
            <p:grpSp>
              <p:nvGrpSpPr>
                <p:cNvPr id="68662" name="Group 32"/>
                <p:cNvGrpSpPr>
                  <a:grpSpLocks/>
                </p:cNvGrpSpPr>
                <p:nvPr/>
              </p:nvGrpSpPr>
              <p:grpSpPr bwMode="auto">
                <a:xfrm>
                  <a:off x="1152" y="1043"/>
                  <a:ext cx="2705" cy="1209"/>
                  <a:chOff x="1152" y="1043"/>
                  <a:chExt cx="2705" cy="1209"/>
                </a:xfrm>
              </p:grpSpPr>
              <p:sp>
                <p:nvSpPr>
                  <p:cNvPr id="6869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292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 b="1"/>
                      <a:t>    </a:t>
                    </a:r>
                    <a:r>
                      <a:rPr lang="zh-CN" altLang="en-US" sz="2000" b="1"/>
                      <a:t>字块 </a:t>
                    </a:r>
                    <a:r>
                      <a:rPr lang="en-US" altLang="zh-CN" sz="2000" b="1"/>
                      <a:t>3</a:t>
                    </a:r>
                    <a:endParaRPr lang="en-US" altLang="zh-CN" sz="2000"/>
                  </a:p>
                </p:txBody>
              </p:sp>
              <p:sp>
                <p:nvSpPr>
                  <p:cNvPr id="6869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292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标记</a:t>
                    </a:r>
                  </a:p>
                </p:txBody>
              </p:sp>
              <p:sp>
                <p:nvSpPr>
                  <p:cNvPr id="6869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1043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 b="1"/>
                      <a:t>    </a:t>
                    </a:r>
                    <a:r>
                      <a:rPr lang="zh-CN" altLang="en-US" sz="2000" b="1"/>
                      <a:t>字块 </a:t>
                    </a:r>
                    <a:r>
                      <a:rPr lang="en-US" altLang="zh-CN" sz="2000" b="1"/>
                      <a:t>1</a:t>
                    </a:r>
                  </a:p>
                </p:txBody>
              </p:sp>
              <p:sp>
                <p:nvSpPr>
                  <p:cNvPr id="6869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1043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标记</a:t>
                    </a:r>
                  </a:p>
                </p:txBody>
              </p:sp>
              <p:sp>
                <p:nvSpPr>
                  <p:cNvPr id="6869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04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292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541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043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990" y="2003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b="1"/>
                      <a:t>字块 </a:t>
                    </a:r>
                    <a:r>
                      <a:rPr lang="en-US" altLang="zh-CN" b="1"/>
                      <a:t>2</a:t>
                    </a:r>
                    <a:r>
                      <a:rPr lang="en-US" altLang="zh-CN" b="1" i="1" baseline="30000"/>
                      <a:t>c</a:t>
                    </a:r>
                    <a:r>
                      <a:rPr lang="zh-CN" altLang="en-US" b="1"/>
                      <a:t>－</a:t>
                    </a:r>
                    <a:r>
                      <a:rPr lang="en-US" altLang="zh-CN" b="1"/>
                      <a:t>1</a:t>
                    </a:r>
                  </a:p>
                </p:txBody>
              </p:sp>
              <p:sp>
                <p:nvSpPr>
                  <p:cNvPr id="6870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511" y="2003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标记</a:t>
                    </a:r>
                  </a:p>
                </p:txBody>
              </p:sp>
              <p:sp>
                <p:nvSpPr>
                  <p:cNvPr id="687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00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252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292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 b="1"/>
                      <a:t>    </a:t>
                    </a:r>
                    <a:r>
                      <a:rPr lang="zh-CN" altLang="en-US" sz="2000" b="1"/>
                      <a:t>字块 </a:t>
                    </a:r>
                    <a:r>
                      <a:rPr lang="en-US" altLang="zh-CN" sz="2000" b="1"/>
                      <a:t>2</a:t>
                    </a:r>
                    <a:endParaRPr lang="en-US" altLang="zh-CN" sz="2000"/>
                  </a:p>
                </p:txBody>
              </p:sp>
              <p:sp>
                <p:nvSpPr>
                  <p:cNvPr id="6871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1292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标记</a:t>
                    </a:r>
                  </a:p>
                </p:txBody>
              </p:sp>
              <p:sp>
                <p:nvSpPr>
                  <p:cNvPr id="68711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043"/>
                    <a:ext cx="864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 b="1"/>
                      <a:t>    </a:t>
                    </a:r>
                    <a:r>
                      <a:rPr lang="zh-CN" altLang="en-US" sz="2000" b="1"/>
                      <a:t>字块 </a:t>
                    </a:r>
                    <a:r>
                      <a:rPr lang="en-US" altLang="zh-CN" sz="2000" b="1"/>
                      <a:t>0</a:t>
                    </a:r>
                  </a:p>
                </p:txBody>
              </p:sp>
              <p:sp>
                <p:nvSpPr>
                  <p:cNvPr id="6871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1043"/>
                    <a:ext cx="480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标记</a:t>
                    </a:r>
                  </a:p>
                </p:txBody>
              </p:sp>
              <p:sp>
                <p:nvSpPr>
                  <p:cNvPr id="6871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04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1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292"/>
                    <a:ext cx="134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15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541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16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1043"/>
                    <a:ext cx="0" cy="120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1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1632" y="1043"/>
                    <a:ext cx="0" cy="120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1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1629" y="2003"/>
                    <a:ext cx="86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b="1"/>
                      <a:t>字块 </a:t>
                    </a:r>
                    <a:r>
                      <a:rPr lang="en-US" altLang="zh-CN" b="1"/>
                      <a:t>2</a:t>
                    </a:r>
                    <a:r>
                      <a:rPr lang="en-US" altLang="zh-CN" b="1" i="1" baseline="30000"/>
                      <a:t>c</a:t>
                    </a:r>
                    <a:r>
                      <a:rPr lang="zh-CN" altLang="en-US" b="1"/>
                      <a:t>－</a:t>
                    </a:r>
                    <a:r>
                      <a:rPr lang="en-US" altLang="zh-CN" b="1"/>
                      <a:t>2</a:t>
                    </a:r>
                  </a:p>
                </p:txBody>
              </p:sp>
              <p:sp>
                <p:nvSpPr>
                  <p:cNvPr id="6871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169" y="2003"/>
                    <a:ext cx="477" cy="24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zh-CN" altLang="en-US" sz="2000" b="1"/>
                      <a:t>标记</a:t>
                    </a:r>
                  </a:p>
                </p:txBody>
              </p:sp>
              <p:sp>
                <p:nvSpPr>
                  <p:cNvPr id="6872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003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21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2252"/>
                    <a:ext cx="1344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22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02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en-US" altLang="zh-CN" sz="2400" b="1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8723" name="Text Box 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30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en-US" altLang="zh-CN" sz="2400" b="1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872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58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en-US" altLang="zh-CN" sz="2400" b="1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8725" name="Text Box 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86" y="1670"/>
                    <a:ext cx="34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eaVert" wrap="none">
                    <a:spAutoFit/>
                  </a:bodyPr>
                  <a:lstStyle/>
                  <a:p>
                    <a:r>
                      <a:rPr kumimoji="1" lang="en-US" altLang="zh-CN" sz="2400" b="1">
                        <a:latin typeface="Times New Roman" pitchFamily="18" charset="0"/>
                      </a:rPr>
                      <a:t>…</a:t>
                    </a:r>
                  </a:p>
                </p:txBody>
              </p:sp>
              <p:sp>
                <p:nvSpPr>
                  <p:cNvPr id="6872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1523"/>
                    <a:ext cx="0" cy="48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663" name="Line 65"/>
                <p:cNvSpPr>
                  <a:spLocks noChangeShapeType="1"/>
                </p:cNvSpPr>
                <p:nvPr/>
              </p:nvSpPr>
              <p:spPr bwMode="auto">
                <a:xfrm>
                  <a:off x="3840" y="2147"/>
                  <a:ext cx="672" cy="12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6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840" y="995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6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3840" y="1283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66" name="Line 68"/>
                <p:cNvSpPr>
                  <a:spLocks noChangeShapeType="1"/>
                </p:cNvSpPr>
                <p:nvPr/>
              </p:nvSpPr>
              <p:spPr bwMode="auto">
                <a:xfrm>
                  <a:off x="3840" y="1139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67" name="Line 69"/>
                <p:cNvSpPr>
                  <a:spLocks noChangeShapeType="1"/>
                </p:cNvSpPr>
                <p:nvPr/>
              </p:nvSpPr>
              <p:spPr bwMode="auto">
                <a:xfrm>
                  <a:off x="3840" y="1427"/>
                  <a:ext cx="672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68" name="Line 70"/>
                <p:cNvSpPr>
                  <a:spLocks noChangeShapeType="1"/>
                </p:cNvSpPr>
                <p:nvPr/>
              </p:nvSpPr>
              <p:spPr bwMode="auto">
                <a:xfrm>
                  <a:off x="3840" y="1139"/>
                  <a:ext cx="672" cy="18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6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840" y="1715"/>
                  <a:ext cx="672" cy="4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70" name="Line 72"/>
                <p:cNvSpPr>
                  <a:spLocks noChangeShapeType="1"/>
                </p:cNvSpPr>
                <p:nvPr/>
              </p:nvSpPr>
              <p:spPr bwMode="auto">
                <a:xfrm>
                  <a:off x="3840" y="2147"/>
                  <a:ext cx="672" cy="62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832" y="2541"/>
                  <a:ext cx="10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000" b="1"/>
                    <a:t> </a:t>
                  </a:r>
                  <a:r>
                    <a:rPr lang="zh-CN" altLang="en-US" sz="2000" b="1"/>
                    <a:t>字块内地址</a:t>
                  </a:r>
                </a:p>
              </p:txBody>
            </p:sp>
            <p:sp>
              <p:nvSpPr>
                <p:cNvPr id="68672" name="Rectangle 74"/>
                <p:cNvSpPr>
                  <a:spLocks noChangeArrowheads="1"/>
                </p:cNvSpPr>
                <p:nvPr/>
              </p:nvSpPr>
              <p:spPr bwMode="auto">
                <a:xfrm>
                  <a:off x="2086" y="2541"/>
                  <a:ext cx="60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r>
                    <a:rPr lang="zh-CN" altLang="en-US" sz="2000" b="1"/>
                    <a:t>组地址</a:t>
                  </a:r>
                </a:p>
              </p:txBody>
            </p:sp>
            <p:sp>
              <p:nvSpPr>
                <p:cNvPr id="68673" name="Rectangle 75"/>
                <p:cNvSpPr>
                  <a:spLocks noChangeArrowheads="1"/>
                </p:cNvSpPr>
                <p:nvPr/>
              </p:nvSpPr>
              <p:spPr bwMode="auto">
                <a:xfrm>
                  <a:off x="816" y="2541"/>
                  <a:ext cx="11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</a:pPr>
                  <a:r>
                    <a:rPr lang="zh-CN" altLang="en-US" sz="2000" b="1"/>
                    <a:t>主存字块标记</a:t>
                  </a:r>
                </a:p>
              </p:txBody>
            </p:sp>
            <p:sp>
              <p:nvSpPr>
                <p:cNvPr id="68674" name="Freeform 76"/>
                <p:cNvSpPr>
                  <a:spLocks/>
                </p:cNvSpPr>
                <p:nvPr/>
              </p:nvSpPr>
              <p:spPr bwMode="auto">
                <a:xfrm>
                  <a:off x="816" y="2531"/>
                  <a:ext cx="3027" cy="3"/>
                </a:xfrm>
                <a:custGeom>
                  <a:avLst/>
                  <a:gdLst>
                    <a:gd name="T0" fmla="*/ 0 w 3027"/>
                    <a:gd name="T1" fmla="*/ 0 h 3"/>
                    <a:gd name="T2" fmla="*/ 3027 w 3027"/>
                    <a:gd name="T3" fmla="*/ 3 h 3"/>
                    <a:gd name="T4" fmla="*/ 0 60000 65536"/>
                    <a:gd name="T5" fmla="*/ 0 60000 65536"/>
                    <a:gd name="T6" fmla="*/ 0 w 3027"/>
                    <a:gd name="T7" fmla="*/ 0 h 3"/>
                    <a:gd name="T8" fmla="*/ 3027 w 3027"/>
                    <a:gd name="T9" fmla="*/ 3 h 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27" h="3">
                      <a:moveTo>
                        <a:pt x="0" y="0"/>
                      </a:moveTo>
                      <a:lnTo>
                        <a:pt x="3027" y="3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75" name="Freeform 77"/>
                <p:cNvSpPr>
                  <a:spLocks/>
                </p:cNvSpPr>
                <p:nvPr/>
              </p:nvSpPr>
              <p:spPr bwMode="auto">
                <a:xfrm>
                  <a:off x="816" y="2819"/>
                  <a:ext cx="3021" cy="1"/>
                </a:xfrm>
                <a:custGeom>
                  <a:avLst/>
                  <a:gdLst>
                    <a:gd name="T0" fmla="*/ 0 w 3021"/>
                    <a:gd name="T1" fmla="*/ 0 h 1"/>
                    <a:gd name="T2" fmla="*/ 3021 w 3021"/>
                    <a:gd name="T3" fmla="*/ 0 h 1"/>
                    <a:gd name="T4" fmla="*/ 0 60000 65536"/>
                    <a:gd name="T5" fmla="*/ 0 60000 65536"/>
                    <a:gd name="T6" fmla="*/ 0 w 3021"/>
                    <a:gd name="T7" fmla="*/ 0 h 1"/>
                    <a:gd name="T8" fmla="*/ 3021 w 3021"/>
                    <a:gd name="T9" fmla="*/ 1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021" h="1">
                      <a:moveTo>
                        <a:pt x="0" y="0"/>
                      </a:moveTo>
                      <a:lnTo>
                        <a:pt x="3021" y="0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76" name="Freeform 78"/>
                <p:cNvSpPr>
                  <a:spLocks/>
                </p:cNvSpPr>
                <p:nvPr/>
              </p:nvSpPr>
              <p:spPr bwMode="auto">
                <a:xfrm>
                  <a:off x="816" y="2541"/>
                  <a:ext cx="1" cy="275"/>
                </a:xfrm>
                <a:custGeom>
                  <a:avLst/>
                  <a:gdLst>
                    <a:gd name="T0" fmla="*/ 0 w 1"/>
                    <a:gd name="T1" fmla="*/ 0 h 275"/>
                    <a:gd name="T2" fmla="*/ 0 w 1"/>
                    <a:gd name="T3" fmla="*/ 275 h 275"/>
                    <a:gd name="T4" fmla="*/ 0 60000 65536"/>
                    <a:gd name="T5" fmla="*/ 0 60000 65536"/>
                    <a:gd name="T6" fmla="*/ 0 w 1"/>
                    <a:gd name="T7" fmla="*/ 0 h 275"/>
                    <a:gd name="T8" fmla="*/ 1 w 1"/>
                    <a:gd name="T9" fmla="*/ 275 h 27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5">
                      <a:moveTo>
                        <a:pt x="0" y="0"/>
                      </a:moveTo>
                      <a:lnTo>
                        <a:pt x="0" y="275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77" name="Line 79"/>
                <p:cNvSpPr>
                  <a:spLocks noChangeShapeType="1"/>
                </p:cNvSpPr>
                <p:nvPr/>
              </p:nvSpPr>
              <p:spPr bwMode="auto">
                <a:xfrm>
                  <a:off x="1942" y="254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78" name="Line 80"/>
                <p:cNvSpPr>
                  <a:spLocks noChangeShapeType="1"/>
                </p:cNvSpPr>
                <p:nvPr/>
              </p:nvSpPr>
              <p:spPr bwMode="auto">
                <a:xfrm>
                  <a:off x="2832" y="2541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79" name="Freeform 81"/>
                <p:cNvSpPr>
                  <a:spLocks/>
                </p:cNvSpPr>
                <p:nvPr/>
              </p:nvSpPr>
              <p:spPr bwMode="auto">
                <a:xfrm>
                  <a:off x="3837" y="2540"/>
                  <a:ext cx="4" cy="279"/>
                </a:xfrm>
                <a:custGeom>
                  <a:avLst/>
                  <a:gdLst>
                    <a:gd name="T0" fmla="*/ 0 w 4"/>
                    <a:gd name="T1" fmla="*/ 0 h 279"/>
                    <a:gd name="T2" fmla="*/ 4 w 4"/>
                    <a:gd name="T3" fmla="*/ 279 h 279"/>
                    <a:gd name="T4" fmla="*/ 0 60000 65536"/>
                    <a:gd name="T5" fmla="*/ 0 60000 65536"/>
                    <a:gd name="T6" fmla="*/ 0 w 4"/>
                    <a:gd name="T7" fmla="*/ 0 h 279"/>
                    <a:gd name="T8" fmla="*/ 4 w 4"/>
                    <a:gd name="T9" fmla="*/ 279 h 27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4" h="279">
                      <a:moveTo>
                        <a:pt x="0" y="0"/>
                      </a:moveTo>
                      <a:lnTo>
                        <a:pt x="4" y="279"/>
                      </a:lnTo>
                    </a:path>
                  </a:pathLst>
                </a:custGeom>
                <a:noFill/>
                <a:ln w="38100" cap="sq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8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912" y="2857"/>
                  <a:ext cx="86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 i="1">
                      <a:latin typeface="Times New Roman" pitchFamily="18" charset="0"/>
                    </a:rPr>
                    <a:t>s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 = </a:t>
                  </a:r>
                  <a:r>
                    <a:rPr kumimoji="1" lang="en-US" altLang="zh-CN" sz="2000" b="1" i="1">
                      <a:latin typeface="Times New Roman" pitchFamily="18" charset="0"/>
                    </a:rPr>
                    <a:t>t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 +</a:t>
                  </a:r>
                  <a:r>
                    <a:rPr kumimoji="1" lang="en-US" altLang="zh-CN" sz="2000" b="1" i="1">
                      <a:latin typeface="Times New Roman" pitchFamily="18" charset="0"/>
                    </a:rPr>
                    <a:t> r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 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6868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920" y="2819"/>
                  <a:ext cx="85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 i="1">
                      <a:latin typeface="Times New Roman" pitchFamily="18" charset="0"/>
                    </a:rPr>
                    <a:t>q</a:t>
                  </a:r>
                  <a:r>
                    <a:rPr kumimoji="1" lang="en-US" altLang="zh-CN" sz="2400" b="1">
                      <a:latin typeface="Times New Roman" pitchFamily="18" charset="0"/>
                    </a:rPr>
                    <a:t> =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 </a:t>
                  </a:r>
                  <a:r>
                    <a:rPr kumimoji="1" lang="en-US" altLang="zh-CN" sz="2000" b="1" i="1">
                      <a:latin typeface="Times New Roman" pitchFamily="18" charset="0"/>
                    </a:rPr>
                    <a:t>c</a:t>
                  </a:r>
                  <a:r>
                    <a:rPr kumimoji="1" lang="zh-CN" altLang="en-US" sz="1600" b="1">
                      <a:latin typeface="Times New Roman" pitchFamily="18" charset="0"/>
                    </a:rPr>
                    <a:t>－</a:t>
                  </a:r>
                  <a:r>
                    <a:rPr kumimoji="1" lang="en-US" altLang="zh-CN" sz="2000" b="1" i="1">
                      <a:latin typeface="Times New Roman" pitchFamily="18" charset="0"/>
                    </a:rPr>
                    <a:t>r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6868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3120" y="2850"/>
                  <a:ext cx="39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 i="1">
                      <a:latin typeface="Times New Roman" pitchFamily="18" charset="0"/>
                    </a:rPr>
                    <a:t>b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位</a:t>
                  </a:r>
                </a:p>
              </p:txBody>
            </p:sp>
            <p:sp>
              <p:nvSpPr>
                <p:cNvPr id="6868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758" y="702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000" b="1">
                      <a:latin typeface="Times New Roman" pitchFamily="18" charset="0"/>
                    </a:rPr>
                    <a:t>组</a:t>
                  </a:r>
                </a:p>
              </p:txBody>
            </p:sp>
            <p:sp>
              <p:nvSpPr>
                <p:cNvPr id="6868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806" y="1008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8685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806" y="1296"/>
                  <a:ext cx="1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8686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38" y="2003"/>
                  <a:ext cx="55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itchFamily="2" charset="2"/>
                    <a:buNone/>
                  </a:pPr>
                  <a:r>
                    <a:rPr kumimoji="1" lang="en-US" altLang="zh-CN" sz="2000" b="1">
                      <a:latin typeface="Times New Roman" pitchFamily="18" charset="0"/>
                    </a:rPr>
                    <a:t>2</a:t>
                  </a:r>
                  <a:r>
                    <a:rPr kumimoji="1" lang="en-US" altLang="zh-CN" sz="2000" b="1" i="1" baseline="50000">
                      <a:latin typeface="Times New Roman" pitchFamily="18" charset="0"/>
                    </a:rPr>
                    <a:t>c</a:t>
                  </a:r>
                  <a:r>
                    <a:rPr kumimoji="1" lang="en-US" altLang="zh-CN" sz="2000" b="1" baseline="50000">
                      <a:latin typeface="Times New Roman" pitchFamily="18" charset="0"/>
                    </a:rPr>
                    <a:t>-</a:t>
                  </a:r>
                  <a:r>
                    <a:rPr kumimoji="1" lang="en-US" altLang="zh-CN" sz="2000" b="1" i="1" baseline="50000">
                      <a:latin typeface="Times New Roman" pitchFamily="18" charset="0"/>
                    </a:rPr>
                    <a:t>r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－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1</a:t>
                  </a:r>
                  <a:endParaRPr kumimoji="1" lang="en-US" altLang="zh-CN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68687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1344" y="2291"/>
                  <a:ext cx="75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000" b="1">
                      <a:latin typeface="Times New Roman" pitchFamily="18" charset="0"/>
                    </a:rPr>
                    <a:t>主存地址</a:t>
                  </a:r>
                </a:p>
              </p:txBody>
            </p:sp>
            <p:sp>
              <p:nvSpPr>
                <p:cNvPr id="6868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088" y="689"/>
                  <a:ext cx="62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400" b="1">
                      <a:latin typeface="Times New Roman" pitchFamily="18" charset="0"/>
                    </a:rPr>
                    <a:t>Cache</a:t>
                  </a:r>
                </a:p>
              </p:txBody>
            </p:sp>
            <p:sp>
              <p:nvSpPr>
                <p:cNvPr id="68689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550" y="528"/>
                  <a:ext cx="8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zh-CN" altLang="en-US" sz="2400" b="1">
                      <a:latin typeface="Times New Roman" pitchFamily="18" charset="0"/>
                    </a:rPr>
                    <a:t>主存储器</a:t>
                  </a:r>
                </a:p>
              </p:txBody>
            </p:sp>
            <p:sp>
              <p:nvSpPr>
                <p:cNvPr id="68690" name="Freeform 92"/>
                <p:cNvSpPr>
                  <a:spLocks/>
                </p:cNvSpPr>
                <p:nvPr/>
              </p:nvSpPr>
              <p:spPr bwMode="auto">
                <a:xfrm>
                  <a:off x="813" y="2813"/>
                  <a:ext cx="1" cy="490"/>
                </a:xfrm>
                <a:custGeom>
                  <a:avLst/>
                  <a:gdLst>
                    <a:gd name="T0" fmla="*/ 0 w 1"/>
                    <a:gd name="T1" fmla="*/ 0 h 490"/>
                    <a:gd name="T2" fmla="*/ 0 w 1"/>
                    <a:gd name="T3" fmla="*/ 490 h 490"/>
                    <a:gd name="T4" fmla="*/ 0 60000 65536"/>
                    <a:gd name="T5" fmla="*/ 0 60000 65536"/>
                    <a:gd name="T6" fmla="*/ 0 w 1"/>
                    <a:gd name="T7" fmla="*/ 0 h 490"/>
                    <a:gd name="T8" fmla="*/ 1 w 1"/>
                    <a:gd name="T9" fmla="*/ 490 h 49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90">
                      <a:moveTo>
                        <a:pt x="0" y="0"/>
                      </a:moveTo>
                      <a:lnTo>
                        <a:pt x="0" y="49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91" name="Freeform 93"/>
                <p:cNvSpPr>
                  <a:spLocks/>
                </p:cNvSpPr>
                <p:nvPr/>
              </p:nvSpPr>
              <p:spPr bwMode="auto">
                <a:xfrm>
                  <a:off x="2832" y="2825"/>
                  <a:ext cx="1" cy="474"/>
                </a:xfrm>
                <a:custGeom>
                  <a:avLst/>
                  <a:gdLst>
                    <a:gd name="T0" fmla="*/ 0 w 1"/>
                    <a:gd name="T1" fmla="*/ 0 h 474"/>
                    <a:gd name="T2" fmla="*/ 1 w 1"/>
                    <a:gd name="T3" fmla="*/ 474 h 474"/>
                    <a:gd name="T4" fmla="*/ 0 60000 65536"/>
                    <a:gd name="T5" fmla="*/ 0 60000 65536"/>
                    <a:gd name="T6" fmla="*/ 0 w 1"/>
                    <a:gd name="T7" fmla="*/ 0 h 474"/>
                    <a:gd name="T8" fmla="*/ 1 w 1"/>
                    <a:gd name="T9" fmla="*/ 474 h 47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474">
                      <a:moveTo>
                        <a:pt x="0" y="0"/>
                      </a:moveTo>
                      <a:lnTo>
                        <a:pt x="1" y="47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92" name="Line 94"/>
                <p:cNvSpPr>
                  <a:spLocks noChangeShapeType="1"/>
                </p:cNvSpPr>
                <p:nvPr/>
              </p:nvSpPr>
              <p:spPr bwMode="auto">
                <a:xfrm>
                  <a:off x="2208" y="3203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93" name="Line 95"/>
                <p:cNvSpPr>
                  <a:spLocks noChangeShapeType="1"/>
                </p:cNvSpPr>
                <p:nvPr/>
              </p:nvSpPr>
              <p:spPr bwMode="auto">
                <a:xfrm rot="10800000">
                  <a:off x="816" y="3203"/>
                  <a:ext cx="6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94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614" y="3059"/>
                  <a:ext cx="44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CN" sz="2000" b="1" i="1">
                      <a:latin typeface="Times New Roman" pitchFamily="18" charset="0"/>
                    </a:rPr>
                    <a:t>m</a:t>
                  </a:r>
                  <a:r>
                    <a:rPr kumimoji="1" lang="en-US" altLang="zh-CN" sz="2000" b="1">
                      <a:latin typeface="Times New Roman" pitchFamily="18" charset="0"/>
                    </a:rPr>
                    <a:t> </a:t>
                  </a:r>
                  <a:r>
                    <a:rPr kumimoji="1" lang="zh-CN" altLang="en-US" sz="2000" b="1">
                      <a:latin typeface="Times New Roman" pitchFamily="18" charset="0"/>
                    </a:rPr>
                    <a:t>位</a:t>
                  </a:r>
                </a:p>
              </p:txBody>
            </p:sp>
          </p:grpSp>
          <p:sp>
            <p:nvSpPr>
              <p:cNvPr id="68660" name="Text Box 97"/>
              <p:cNvSpPr txBox="1">
                <a:spLocks noChangeArrowheads="1"/>
              </p:cNvSpPr>
              <p:nvPr/>
            </p:nvSpPr>
            <p:spPr bwMode="auto">
              <a:xfrm>
                <a:off x="1736" y="720"/>
                <a:ext cx="214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latin typeface="Times New Roman" pitchFamily="18" charset="0"/>
                  </a:rPr>
                  <a:t>共 </a:t>
                </a:r>
                <a:r>
                  <a:rPr kumimoji="1" lang="en-US" altLang="zh-CN" sz="2000" b="1" i="1">
                    <a:solidFill>
                      <a:srgbClr val="FF0000"/>
                    </a:solidFill>
                    <a:latin typeface="Times New Roman" pitchFamily="18" charset="0"/>
                  </a:rPr>
                  <a:t>Q</a:t>
                </a: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 </a:t>
                </a:r>
                <a:r>
                  <a:rPr kumimoji="1" lang="zh-CN" altLang="en-US" sz="2000" b="1">
                    <a:solidFill>
                      <a:srgbClr val="FF0000"/>
                    </a:solidFill>
                    <a:latin typeface="Times New Roman" pitchFamily="18" charset="0"/>
                  </a:rPr>
                  <a:t>组</a:t>
                </a:r>
                <a:r>
                  <a:rPr kumimoji="1" lang="zh-CN" altLang="en-US" sz="2000" b="1">
                    <a:latin typeface="Times New Roman" pitchFamily="18" charset="0"/>
                  </a:rPr>
                  <a:t>，每组内两块（</a:t>
                </a:r>
                <a:r>
                  <a:rPr kumimoji="1" lang="en-US" altLang="zh-CN" sz="2000" b="1" i="1">
                    <a:latin typeface="Times New Roman" pitchFamily="18" charset="0"/>
                  </a:rPr>
                  <a:t>r</a:t>
                </a:r>
                <a:r>
                  <a:rPr kumimoji="1" lang="en-US" altLang="zh-CN" sz="2000" b="1">
                    <a:latin typeface="Times New Roman" pitchFamily="18" charset="0"/>
                  </a:rPr>
                  <a:t> = 1)</a:t>
                </a:r>
              </a:p>
            </p:txBody>
          </p:sp>
        </p:grpSp>
        <p:sp>
          <p:nvSpPr>
            <p:cNvPr id="68658" name="Text Box 98"/>
            <p:cNvSpPr txBox="1">
              <a:spLocks noChangeArrowheads="1"/>
            </p:cNvSpPr>
            <p:nvPr/>
          </p:nvSpPr>
          <p:spPr bwMode="auto">
            <a:xfrm>
              <a:off x="5214" y="1632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88" name="Group 111"/>
          <p:cNvGrpSpPr>
            <a:grpSpLocks/>
          </p:cNvGrpSpPr>
          <p:nvPr/>
        </p:nvGrpSpPr>
        <p:grpSpPr bwMode="auto">
          <a:xfrm>
            <a:off x="1824038" y="2414588"/>
            <a:ext cx="6788150" cy="3557587"/>
            <a:chOff x="1149" y="891"/>
            <a:chExt cx="4276" cy="2241"/>
          </a:xfrm>
        </p:grpSpPr>
        <p:grpSp>
          <p:nvGrpSpPr>
            <p:cNvPr id="68613" name="Group 112"/>
            <p:cNvGrpSpPr>
              <a:grpSpLocks/>
            </p:cNvGrpSpPr>
            <p:nvPr/>
          </p:nvGrpSpPr>
          <p:grpSpPr bwMode="auto">
            <a:xfrm>
              <a:off x="4512" y="899"/>
              <a:ext cx="912" cy="249"/>
              <a:chOff x="4512" y="899"/>
              <a:chExt cx="912" cy="249"/>
            </a:xfrm>
          </p:grpSpPr>
          <p:sp>
            <p:nvSpPr>
              <p:cNvPr id="68654" name="Rectangle 113"/>
              <p:cNvSpPr>
                <a:spLocks noChangeArrowheads="1"/>
              </p:cNvSpPr>
              <p:nvPr/>
            </p:nvSpPr>
            <p:spPr bwMode="auto">
              <a:xfrm>
                <a:off x="4512" y="899"/>
                <a:ext cx="912" cy="249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     </a:t>
                </a:r>
                <a:r>
                  <a:rPr lang="zh-CN" altLang="en-US" sz="2000" b="1">
                    <a:solidFill>
                      <a:schemeClr val="bg1"/>
                    </a:solidFill>
                  </a:rPr>
                  <a:t>字块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68655" name="Line 114"/>
              <p:cNvSpPr>
                <a:spLocks noChangeShapeType="1"/>
              </p:cNvSpPr>
              <p:nvPr/>
            </p:nvSpPr>
            <p:spPr bwMode="auto">
              <a:xfrm>
                <a:off x="4512" y="899"/>
                <a:ext cx="91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6" name="Line 115"/>
              <p:cNvSpPr>
                <a:spLocks noChangeShapeType="1"/>
              </p:cNvSpPr>
              <p:nvPr/>
            </p:nvSpPr>
            <p:spPr bwMode="auto">
              <a:xfrm>
                <a:off x="4512" y="114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8614" name="Group 116"/>
            <p:cNvGrpSpPr>
              <a:grpSpLocks/>
            </p:cNvGrpSpPr>
            <p:nvPr/>
          </p:nvGrpSpPr>
          <p:grpSpPr bwMode="auto">
            <a:xfrm>
              <a:off x="1152" y="1043"/>
              <a:ext cx="2688" cy="249"/>
              <a:chOff x="1152" y="1043"/>
              <a:chExt cx="2688" cy="249"/>
            </a:xfrm>
          </p:grpSpPr>
          <p:sp>
            <p:nvSpPr>
              <p:cNvPr id="68648" name="Rectangle 117"/>
              <p:cNvSpPr>
                <a:spLocks noChangeArrowheads="1"/>
              </p:cNvSpPr>
              <p:nvPr/>
            </p:nvSpPr>
            <p:spPr bwMode="auto">
              <a:xfrm>
                <a:off x="2976" y="1043"/>
                <a:ext cx="864" cy="249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    </a:t>
                </a:r>
                <a:r>
                  <a:rPr lang="zh-CN" altLang="en-US" sz="2000" b="1">
                    <a:solidFill>
                      <a:schemeClr val="bg1"/>
                    </a:solidFill>
                  </a:rPr>
                  <a:t>字块 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8649" name="Line 118"/>
              <p:cNvSpPr>
                <a:spLocks noChangeShapeType="1"/>
              </p:cNvSpPr>
              <p:nvPr/>
            </p:nvSpPr>
            <p:spPr bwMode="auto">
              <a:xfrm>
                <a:off x="2496" y="1043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0" name="Line 119"/>
              <p:cNvSpPr>
                <a:spLocks noChangeShapeType="1"/>
              </p:cNvSpPr>
              <p:nvPr/>
            </p:nvSpPr>
            <p:spPr bwMode="auto">
              <a:xfrm>
                <a:off x="2496" y="1292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1" name="Rectangle 120"/>
              <p:cNvSpPr>
                <a:spLocks noChangeArrowheads="1"/>
              </p:cNvSpPr>
              <p:nvPr/>
            </p:nvSpPr>
            <p:spPr bwMode="auto">
              <a:xfrm>
                <a:off x="1632" y="1043"/>
                <a:ext cx="864" cy="249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    </a:t>
                </a:r>
                <a:r>
                  <a:rPr lang="zh-CN" altLang="en-US" sz="2000" b="1">
                    <a:solidFill>
                      <a:schemeClr val="bg1"/>
                    </a:solidFill>
                  </a:rPr>
                  <a:t>字块 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68652" name="Line 121"/>
              <p:cNvSpPr>
                <a:spLocks noChangeShapeType="1"/>
              </p:cNvSpPr>
              <p:nvPr/>
            </p:nvSpPr>
            <p:spPr bwMode="auto">
              <a:xfrm>
                <a:off x="1152" y="1043"/>
                <a:ext cx="13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53" name="Line 122"/>
              <p:cNvSpPr>
                <a:spLocks noChangeShapeType="1"/>
              </p:cNvSpPr>
              <p:nvPr/>
            </p:nvSpPr>
            <p:spPr bwMode="auto">
              <a:xfrm>
                <a:off x="1152" y="1292"/>
                <a:ext cx="13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8615" name="Line 123"/>
            <p:cNvSpPr>
              <a:spLocks noChangeShapeType="1"/>
            </p:cNvSpPr>
            <p:nvPr/>
          </p:nvSpPr>
          <p:spPr bwMode="auto">
            <a:xfrm>
              <a:off x="3840" y="1139"/>
              <a:ext cx="672" cy="86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16" name="Line 124"/>
            <p:cNvSpPr>
              <a:spLocks noChangeShapeType="1"/>
            </p:cNvSpPr>
            <p:nvPr/>
          </p:nvSpPr>
          <p:spPr bwMode="auto">
            <a:xfrm>
              <a:off x="3840" y="1139"/>
              <a:ext cx="672" cy="1824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8617" name="Group 125"/>
            <p:cNvGrpSpPr>
              <a:grpSpLocks/>
            </p:cNvGrpSpPr>
            <p:nvPr/>
          </p:nvGrpSpPr>
          <p:grpSpPr bwMode="auto">
            <a:xfrm>
              <a:off x="1149" y="891"/>
              <a:ext cx="4276" cy="414"/>
              <a:chOff x="1149" y="891"/>
              <a:chExt cx="4276" cy="414"/>
            </a:xfrm>
          </p:grpSpPr>
          <p:sp>
            <p:nvSpPr>
              <p:cNvPr id="68632" name="Line 126"/>
              <p:cNvSpPr>
                <a:spLocks noChangeShapeType="1"/>
              </p:cNvSpPr>
              <p:nvPr/>
            </p:nvSpPr>
            <p:spPr bwMode="auto">
              <a:xfrm flipV="1">
                <a:off x="3840" y="995"/>
                <a:ext cx="672" cy="144"/>
              </a:xfrm>
              <a:prstGeom prst="line">
                <a:avLst/>
              </a:prstGeom>
              <a:noFill/>
              <a:ln w="381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8633" name="Group 127"/>
              <p:cNvGrpSpPr>
                <a:grpSpLocks/>
              </p:cNvGrpSpPr>
              <p:nvPr/>
            </p:nvGrpSpPr>
            <p:grpSpPr bwMode="auto">
              <a:xfrm>
                <a:off x="4512" y="891"/>
                <a:ext cx="913" cy="267"/>
                <a:chOff x="4512" y="891"/>
                <a:chExt cx="913" cy="267"/>
              </a:xfrm>
            </p:grpSpPr>
            <p:sp>
              <p:nvSpPr>
                <p:cNvPr id="68644" name="Line 128"/>
                <p:cNvSpPr>
                  <a:spLocks noChangeShapeType="1"/>
                </p:cNvSpPr>
                <p:nvPr/>
              </p:nvSpPr>
              <p:spPr bwMode="auto">
                <a:xfrm>
                  <a:off x="4512" y="899"/>
                  <a:ext cx="912" cy="0"/>
                </a:xfrm>
                <a:prstGeom prst="line">
                  <a:avLst/>
                </a:prstGeom>
                <a:noFill/>
                <a:ln w="38100" cap="sq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45" name="Line 129"/>
                <p:cNvSpPr>
                  <a:spLocks noChangeShapeType="1"/>
                </p:cNvSpPr>
                <p:nvPr/>
              </p:nvSpPr>
              <p:spPr bwMode="auto">
                <a:xfrm>
                  <a:off x="4512" y="114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46" name="Freeform 130"/>
                <p:cNvSpPr>
                  <a:spLocks/>
                </p:cNvSpPr>
                <p:nvPr/>
              </p:nvSpPr>
              <p:spPr bwMode="auto">
                <a:xfrm>
                  <a:off x="4512" y="891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  <a:gd name="T6" fmla="*/ 0 w 1"/>
                    <a:gd name="T7" fmla="*/ 0 h 267"/>
                    <a:gd name="T8" fmla="*/ 1 w 1"/>
                    <a:gd name="T9" fmla="*/ 267 h 26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solidFill>
                  <a:srgbClr val="0000CC"/>
                </a:solidFill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47" name="Freeform 131"/>
                <p:cNvSpPr>
                  <a:spLocks/>
                </p:cNvSpPr>
                <p:nvPr/>
              </p:nvSpPr>
              <p:spPr bwMode="auto">
                <a:xfrm>
                  <a:off x="5424" y="891"/>
                  <a:ext cx="1" cy="267"/>
                </a:xfrm>
                <a:custGeom>
                  <a:avLst/>
                  <a:gdLst>
                    <a:gd name="T0" fmla="*/ 0 w 1"/>
                    <a:gd name="T1" fmla="*/ 0 h 267"/>
                    <a:gd name="T2" fmla="*/ 0 w 1"/>
                    <a:gd name="T3" fmla="*/ 267 h 267"/>
                    <a:gd name="T4" fmla="*/ 0 60000 65536"/>
                    <a:gd name="T5" fmla="*/ 0 60000 65536"/>
                    <a:gd name="T6" fmla="*/ 0 w 1"/>
                    <a:gd name="T7" fmla="*/ 0 h 267"/>
                    <a:gd name="T8" fmla="*/ 1 w 1"/>
                    <a:gd name="T9" fmla="*/ 267 h 267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67">
                      <a:moveTo>
                        <a:pt x="0" y="0"/>
                      </a:moveTo>
                      <a:lnTo>
                        <a:pt x="0" y="267"/>
                      </a:lnTo>
                    </a:path>
                  </a:pathLst>
                </a:cu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634" name="Group 132"/>
              <p:cNvGrpSpPr>
                <a:grpSpLocks/>
              </p:cNvGrpSpPr>
              <p:nvPr/>
            </p:nvGrpSpPr>
            <p:grpSpPr bwMode="auto">
              <a:xfrm>
                <a:off x="1149" y="1035"/>
                <a:ext cx="2691" cy="270"/>
                <a:chOff x="1149" y="1035"/>
                <a:chExt cx="2691" cy="270"/>
              </a:xfrm>
            </p:grpSpPr>
            <p:sp>
              <p:nvSpPr>
                <p:cNvPr id="68635" name="Line 133"/>
                <p:cNvSpPr>
                  <a:spLocks noChangeShapeType="1"/>
                </p:cNvSpPr>
                <p:nvPr/>
              </p:nvSpPr>
              <p:spPr bwMode="auto">
                <a:xfrm>
                  <a:off x="2496" y="1043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36" name="Line 134"/>
                <p:cNvSpPr>
                  <a:spLocks noChangeShapeType="1"/>
                </p:cNvSpPr>
                <p:nvPr/>
              </p:nvSpPr>
              <p:spPr bwMode="auto">
                <a:xfrm>
                  <a:off x="2496" y="129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37" name="Line 135"/>
                <p:cNvSpPr>
                  <a:spLocks noChangeShapeType="1"/>
                </p:cNvSpPr>
                <p:nvPr/>
              </p:nvSpPr>
              <p:spPr bwMode="auto">
                <a:xfrm>
                  <a:off x="1152" y="1043"/>
                  <a:ext cx="1344" cy="0"/>
                </a:xfrm>
                <a:prstGeom prst="line">
                  <a:avLst/>
                </a:prstGeom>
                <a:noFill/>
                <a:ln w="38100" cap="sq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38" name="Line 136"/>
                <p:cNvSpPr>
                  <a:spLocks noChangeShapeType="1"/>
                </p:cNvSpPr>
                <p:nvPr/>
              </p:nvSpPr>
              <p:spPr bwMode="auto">
                <a:xfrm>
                  <a:off x="1152" y="1292"/>
                  <a:ext cx="1344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39" name="Freeform 137"/>
                <p:cNvSpPr>
                  <a:spLocks/>
                </p:cNvSpPr>
                <p:nvPr/>
              </p:nvSpPr>
              <p:spPr bwMode="auto">
                <a:xfrm>
                  <a:off x="1149" y="1035"/>
                  <a:ext cx="3" cy="270"/>
                </a:xfrm>
                <a:custGeom>
                  <a:avLst/>
                  <a:gdLst>
                    <a:gd name="T0" fmla="*/ 0 w 3"/>
                    <a:gd name="T1" fmla="*/ 0 h 270"/>
                    <a:gd name="T2" fmla="*/ 3 w 3"/>
                    <a:gd name="T3" fmla="*/ 270 h 270"/>
                    <a:gd name="T4" fmla="*/ 0 60000 65536"/>
                    <a:gd name="T5" fmla="*/ 0 60000 65536"/>
                    <a:gd name="T6" fmla="*/ 0 w 3"/>
                    <a:gd name="T7" fmla="*/ 0 h 270"/>
                    <a:gd name="T8" fmla="*/ 3 w 3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70">
                      <a:moveTo>
                        <a:pt x="0" y="0"/>
                      </a:moveTo>
                      <a:lnTo>
                        <a:pt x="3" y="270"/>
                      </a:lnTo>
                    </a:path>
                  </a:pathLst>
                </a:custGeom>
                <a:solidFill>
                  <a:srgbClr val="0000CC"/>
                </a:solidFill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40" name="Line 138"/>
                <p:cNvSpPr>
                  <a:spLocks noChangeShapeType="1"/>
                </p:cNvSpPr>
                <p:nvPr/>
              </p:nvSpPr>
              <p:spPr bwMode="auto">
                <a:xfrm>
                  <a:off x="1632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41" name="Line 139"/>
                <p:cNvSpPr>
                  <a:spLocks noChangeShapeType="1"/>
                </p:cNvSpPr>
                <p:nvPr/>
              </p:nvSpPr>
              <p:spPr bwMode="auto">
                <a:xfrm>
                  <a:off x="2496" y="1056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42" name="Freeform 140"/>
                <p:cNvSpPr>
                  <a:spLocks/>
                </p:cNvSpPr>
                <p:nvPr/>
              </p:nvSpPr>
              <p:spPr bwMode="auto">
                <a:xfrm>
                  <a:off x="2973" y="1041"/>
                  <a:ext cx="3" cy="261"/>
                </a:xfrm>
                <a:custGeom>
                  <a:avLst/>
                  <a:gdLst>
                    <a:gd name="T0" fmla="*/ 3 w 3"/>
                    <a:gd name="T1" fmla="*/ 0 h 261"/>
                    <a:gd name="T2" fmla="*/ 0 w 3"/>
                    <a:gd name="T3" fmla="*/ 261 h 261"/>
                    <a:gd name="T4" fmla="*/ 0 60000 65536"/>
                    <a:gd name="T5" fmla="*/ 0 60000 65536"/>
                    <a:gd name="T6" fmla="*/ 0 w 3"/>
                    <a:gd name="T7" fmla="*/ 0 h 261"/>
                    <a:gd name="T8" fmla="*/ 3 w 3"/>
                    <a:gd name="T9" fmla="*/ 261 h 2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61">
                      <a:moveTo>
                        <a:pt x="3" y="0"/>
                      </a:moveTo>
                      <a:lnTo>
                        <a:pt x="0" y="261"/>
                      </a:lnTo>
                    </a:path>
                  </a:pathLst>
                </a:custGeom>
                <a:solidFill>
                  <a:srgbClr val="0000CC"/>
                </a:solidFill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43" name="Freeform 141"/>
                <p:cNvSpPr>
                  <a:spLocks/>
                </p:cNvSpPr>
                <p:nvPr/>
              </p:nvSpPr>
              <p:spPr bwMode="auto">
                <a:xfrm>
                  <a:off x="3837" y="1038"/>
                  <a:ext cx="3" cy="261"/>
                </a:xfrm>
                <a:custGeom>
                  <a:avLst/>
                  <a:gdLst>
                    <a:gd name="T0" fmla="*/ 0 w 3"/>
                    <a:gd name="T1" fmla="*/ 0 h 261"/>
                    <a:gd name="T2" fmla="*/ 3 w 3"/>
                    <a:gd name="T3" fmla="*/ 261 h 261"/>
                    <a:gd name="T4" fmla="*/ 0 60000 65536"/>
                    <a:gd name="T5" fmla="*/ 0 60000 65536"/>
                    <a:gd name="T6" fmla="*/ 0 w 3"/>
                    <a:gd name="T7" fmla="*/ 0 h 261"/>
                    <a:gd name="T8" fmla="*/ 3 w 3"/>
                    <a:gd name="T9" fmla="*/ 261 h 26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61">
                      <a:moveTo>
                        <a:pt x="0" y="0"/>
                      </a:moveTo>
                      <a:lnTo>
                        <a:pt x="3" y="261"/>
                      </a:lnTo>
                    </a:path>
                  </a:pathLst>
                </a:custGeom>
                <a:solidFill>
                  <a:srgbClr val="0000CC"/>
                </a:solidFill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18" name="Group 142"/>
            <p:cNvGrpSpPr>
              <a:grpSpLocks/>
            </p:cNvGrpSpPr>
            <p:nvPr/>
          </p:nvGrpSpPr>
          <p:grpSpPr bwMode="auto">
            <a:xfrm>
              <a:off x="4509" y="1863"/>
              <a:ext cx="916" cy="273"/>
              <a:chOff x="4509" y="1863"/>
              <a:chExt cx="916" cy="273"/>
            </a:xfrm>
          </p:grpSpPr>
          <p:sp>
            <p:nvSpPr>
              <p:cNvPr id="68626" name="Rectangle 143"/>
              <p:cNvSpPr>
                <a:spLocks noChangeArrowheads="1"/>
              </p:cNvSpPr>
              <p:nvPr/>
            </p:nvSpPr>
            <p:spPr bwMode="auto">
              <a:xfrm>
                <a:off x="4512" y="1876"/>
                <a:ext cx="912" cy="249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    </a:t>
                </a:r>
                <a:r>
                  <a:rPr lang="zh-CN" altLang="en-US" sz="2000" b="1">
                    <a:solidFill>
                      <a:schemeClr val="bg1"/>
                    </a:solidFill>
                  </a:rPr>
                  <a:t>字块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b="1" i="1" baseline="3000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2000" b="1" baseline="30000">
                    <a:solidFill>
                      <a:schemeClr val="bg1"/>
                    </a:solidFill>
                  </a:rPr>
                  <a:t>-</a:t>
                </a:r>
                <a:r>
                  <a:rPr lang="en-US" altLang="zh-CN" sz="2000" b="1" i="1" baseline="30000">
                    <a:solidFill>
                      <a:schemeClr val="bg1"/>
                    </a:solidFill>
                  </a:rPr>
                  <a:t>r</a:t>
                </a:r>
              </a:p>
            </p:txBody>
          </p:sp>
          <p:grpSp>
            <p:nvGrpSpPr>
              <p:cNvPr id="68627" name="Group 144"/>
              <p:cNvGrpSpPr>
                <a:grpSpLocks/>
              </p:cNvGrpSpPr>
              <p:nvPr/>
            </p:nvGrpSpPr>
            <p:grpSpPr bwMode="auto">
              <a:xfrm>
                <a:off x="4509" y="1863"/>
                <a:ext cx="916" cy="273"/>
                <a:chOff x="4509" y="1863"/>
                <a:chExt cx="916" cy="273"/>
              </a:xfrm>
            </p:grpSpPr>
            <p:sp>
              <p:nvSpPr>
                <p:cNvPr id="6862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187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29" name="Line 146"/>
                <p:cNvSpPr>
                  <a:spLocks noChangeShapeType="1"/>
                </p:cNvSpPr>
                <p:nvPr/>
              </p:nvSpPr>
              <p:spPr bwMode="auto">
                <a:xfrm>
                  <a:off x="4512" y="2125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30" name="Freeform 147"/>
                <p:cNvSpPr>
                  <a:spLocks/>
                </p:cNvSpPr>
                <p:nvPr/>
              </p:nvSpPr>
              <p:spPr bwMode="auto">
                <a:xfrm>
                  <a:off x="5424" y="1866"/>
                  <a:ext cx="1" cy="270"/>
                </a:xfrm>
                <a:custGeom>
                  <a:avLst/>
                  <a:gdLst>
                    <a:gd name="T0" fmla="*/ 0 w 1"/>
                    <a:gd name="T1" fmla="*/ 0 h 270"/>
                    <a:gd name="T2" fmla="*/ 0 w 1"/>
                    <a:gd name="T3" fmla="*/ 270 h 270"/>
                    <a:gd name="T4" fmla="*/ 0 60000 65536"/>
                    <a:gd name="T5" fmla="*/ 0 60000 65536"/>
                    <a:gd name="T6" fmla="*/ 0 w 1"/>
                    <a:gd name="T7" fmla="*/ 0 h 270"/>
                    <a:gd name="T8" fmla="*/ 1 w 1"/>
                    <a:gd name="T9" fmla="*/ 270 h 2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0">
                      <a:moveTo>
                        <a:pt x="0" y="0"/>
                      </a:moveTo>
                      <a:lnTo>
                        <a:pt x="0" y="270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31" name="Freeform 148"/>
                <p:cNvSpPr>
                  <a:spLocks/>
                </p:cNvSpPr>
                <p:nvPr/>
              </p:nvSpPr>
              <p:spPr bwMode="auto">
                <a:xfrm>
                  <a:off x="4509" y="1863"/>
                  <a:ext cx="3" cy="273"/>
                </a:xfrm>
                <a:custGeom>
                  <a:avLst/>
                  <a:gdLst>
                    <a:gd name="T0" fmla="*/ 3 w 3"/>
                    <a:gd name="T1" fmla="*/ 0 h 273"/>
                    <a:gd name="T2" fmla="*/ 0 w 3"/>
                    <a:gd name="T3" fmla="*/ 273 h 273"/>
                    <a:gd name="T4" fmla="*/ 0 60000 65536"/>
                    <a:gd name="T5" fmla="*/ 0 60000 65536"/>
                    <a:gd name="T6" fmla="*/ 0 w 3"/>
                    <a:gd name="T7" fmla="*/ 0 h 273"/>
                    <a:gd name="T8" fmla="*/ 3 w 3"/>
                    <a:gd name="T9" fmla="*/ 273 h 27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73">
                      <a:moveTo>
                        <a:pt x="3" y="0"/>
                      </a:moveTo>
                      <a:lnTo>
                        <a:pt x="0" y="273"/>
                      </a:lnTo>
                    </a:path>
                  </a:pathLst>
                </a:custGeom>
                <a:solidFill>
                  <a:schemeClr val="folHlink"/>
                </a:solidFill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619" name="Group 149"/>
            <p:cNvGrpSpPr>
              <a:grpSpLocks/>
            </p:cNvGrpSpPr>
            <p:nvPr/>
          </p:nvGrpSpPr>
          <p:grpSpPr bwMode="auto">
            <a:xfrm>
              <a:off x="4512" y="2856"/>
              <a:ext cx="913" cy="276"/>
              <a:chOff x="4512" y="2856"/>
              <a:chExt cx="913" cy="276"/>
            </a:xfrm>
          </p:grpSpPr>
          <p:sp>
            <p:nvSpPr>
              <p:cNvPr id="68620" name="Rectangle 150"/>
              <p:cNvSpPr>
                <a:spLocks noChangeArrowheads="1"/>
              </p:cNvSpPr>
              <p:nvPr/>
            </p:nvSpPr>
            <p:spPr bwMode="auto">
              <a:xfrm>
                <a:off x="4512" y="2872"/>
                <a:ext cx="912" cy="249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>
                    <a:solidFill>
                      <a:schemeClr val="bg1"/>
                    </a:solidFill>
                  </a:rPr>
                  <a:t>  </a:t>
                </a:r>
                <a:r>
                  <a:rPr lang="zh-CN" altLang="en-US" sz="2000" b="1">
                    <a:solidFill>
                      <a:schemeClr val="bg1"/>
                    </a:solidFill>
                  </a:rPr>
                  <a:t>字块</a:t>
                </a:r>
                <a:r>
                  <a:rPr lang="en-US" altLang="zh-CN" sz="2000" b="1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b="1" i="1" baseline="3000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2000" b="1" baseline="30000">
                    <a:solidFill>
                      <a:schemeClr val="bg1"/>
                    </a:solidFill>
                  </a:rPr>
                  <a:t>-</a:t>
                </a:r>
                <a:r>
                  <a:rPr lang="en-US" altLang="zh-CN" sz="2000" b="1" i="1" baseline="30000">
                    <a:solidFill>
                      <a:schemeClr val="bg1"/>
                    </a:solidFill>
                  </a:rPr>
                  <a:t>r</a:t>
                </a:r>
                <a:r>
                  <a:rPr lang="en-US" altLang="zh-CN" sz="2000" b="1" baseline="30000">
                    <a:solidFill>
                      <a:schemeClr val="bg1"/>
                    </a:solidFill>
                  </a:rPr>
                  <a:t>+1</a:t>
                </a:r>
              </a:p>
            </p:txBody>
          </p:sp>
          <p:grpSp>
            <p:nvGrpSpPr>
              <p:cNvPr id="68621" name="Group 151"/>
              <p:cNvGrpSpPr>
                <a:grpSpLocks/>
              </p:cNvGrpSpPr>
              <p:nvPr/>
            </p:nvGrpSpPr>
            <p:grpSpPr bwMode="auto">
              <a:xfrm>
                <a:off x="4512" y="2856"/>
                <a:ext cx="913" cy="276"/>
                <a:chOff x="4512" y="2856"/>
                <a:chExt cx="913" cy="276"/>
              </a:xfrm>
            </p:grpSpPr>
            <p:sp>
              <p:nvSpPr>
                <p:cNvPr id="68622" name="Line 152"/>
                <p:cNvSpPr>
                  <a:spLocks noChangeShapeType="1"/>
                </p:cNvSpPr>
                <p:nvPr/>
              </p:nvSpPr>
              <p:spPr bwMode="auto">
                <a:xfrm>
                  <a:off x="4512" y="287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23" name="Line 153"/>
                <p:cNvSpPr>
                  <a:spLocks noChangeShapeType="1"/>
                </p:cNvSpPr>
                <p:nvPr/>
              </p:nvSpPr>
              <p:spPr bwMode="auto">
                <a:xfrm>
                  <a:off x="4512" y="3121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24" name="Freeform 154"/>
                <p:cNvSpPr>
                  <a:spLocks/>
                </p:cNvSpPr>
                <p:nvPr/>
              </p:nvSpPr>
              <p:spPr bwMode="auto">
                <a:xfrm>
                  <a:off x="4512" y="2856"/>
                  <a:ext cx="1" cy="276"/>
                </a:xfrm>
                <a:custGeom>
                  <a:avLst/>
                  <a:gdLst>
                    <a:gd name="T0" fmla="*/ 0 w 1"/>
                    <a:gd name="T1" fmla="*/ 0 h 276"/>
                    <a:gd name="T2" fmla="*/ 0 w 1"/>
                    <a:gd name="T3" fmla="*/ 276 h 276"/>
                    <a:gd name="T4" fmla="*/ 0 60000 65536"/>
                    <a:gd name="T5" fmla="*/ 0 60000 65536"/>
                    <a:gd name="T6" fmla="*/ 0 w 1"/>
                    <a:gd name="T7" fmla="*/ 0 h 276"/>
                    <a:gd name="T8" fmla="*/ 1 w 1"/>
                    <a:gd name="T9" fmla="*/ 276 h 27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6">
                      <a:moveTo>
                        <a:pt x="0" y="0"/>
                      </a:moveTo>
                      <a:lnTo>
                        <a:pt x="0" y="276"/>
                      </a:lnTo>
                    </a:path>
                  </a:pathLst>
                </a:cu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8625" name="Freeform 155"/>
                <p:cNvSpPr>
                  <a:spLocks/>
                </p:cNvSpPr>
                <p:nvPr/>
              </p:nvSpPr>
              <p:spPr bwMode="auto">
                <a:xfrm>
                  <a:off x="5424" y="2859"/>
                  <a:ext cx="1" cy="273"/>
                </a:xfrm>
                <a:custGeom>
                  <a:avLst/>
                  <a:gdLst>
                    <a:gd name="T0" fmla="*/ 0 w 1"/>
                    <a:gd name="T1" fmla="*/ 0 h 273"/>
                    <a:gd name="T2" fmla="*/ 0 w 1"/>
                    <a:gd name="T3" fmla="*/ 273 h 273"/>
                    <a:gd name="T4" fmla="*/ 0 60000 65536"/>
                    <a:gd name="T5" fmla="*/ 0 60000 65536"/>
                    <a:gd name="T6" fmla="*/ 0 w 1"/>
                    <a:gd name="T7" fmla="*/ 0 h 273"/>
                    <a:gd name="T8" fmla="*/ 1 w 1"/>
                    <a:gd name="T9" fmla="*/ 273 h 27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73">
                      <a:moveTo>
                        <a:pt x="0" y="0"/>
                      </a:moveTo>
                      <a:lnTo>
                        <a:pt x="0" y="273"/>
                      </a:lnTo>
                    </a:path>
                  </a:pathLst>
                </a:custGeom>
                <a:noFill/>
                <a:ln w="3810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125538"/>
            <a:ext cx="7272338" cy="5732462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</p:pic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250825" y="404813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华文中宋" pitchFamily="2" charset="-122"/>
              </a:rPr>
              <a:t>组相联映射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1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4"/>
          <p:cNvSpPr>
            <a:spLocks noGrp="1"/>
          </p:cNvSpPr>
          <p:nvPr>
            <p:ph type="title"/>
          </p:nvPr>
        </p:nvSpPr>
        <p:spPr>
          <a:xfrm>
            <a:off x="428625" y="857250"/>
            <a:ext cx="8229600" cy="1143000"/>
          </a:xfrm>
        </p:spPr>
        <p:txBody>
          <a:bodyPr/>
          <a:lstStyle/>
          <a:p>
            <a:r>
              <a:rPr lang="zh-CN" altLang="en-US" sz="7200" smtClean="0"/>
              <a:t>重点</a:t>
            </a:r>
          </a:p>
        </p:txBody>
      </p:sp>
      <p:graphicFrame>
        <p:nvGraphicFramePr>
          <p:cNvPr id="6" name="图示 5"/>
          <p:cNvGraphicFramePr/>
          <p:nvPr/>
        </p:nvGraphicFramePr>
        <p:xfrm>
          <a:off x="1142976" y="2571744"/>
          <a:ext cx="6858048" cy="3143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35000"/>
              </a:lnSpc>
              <a:buClr>
                <a:srgbClr val="660033"/>
              </a:buClr>
              <a:buSzPct val="85000"/>
            </a:pPr>
            <a:r>
              <a:rPr lang="zh-CN" altLang="en-US" sz="2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检索过程：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根据地址中的组地址找到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的相应组，然后将该组的标记部分与内存地址的块号同时比较，判断是否命中。</a:t>
            </a:r>
          </a:p>
          <a:p>
            <a:pPr>
              <a:lnSpc>
                <a:spcPct val="135000"/>
              </a:lnSpc>
              <a:buClr>
                <a:srgbClr val="660033"/>
              </a:buClr>
              <a:buSzPct val="85000"/>
            </a:pPr>
            <a:r>
              <a:rPr lang="zh-CN" altLang="en-US" sz="240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特点：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组内有一定的灵活性，而且因组内行数的减少，比较的硬件电路比全相联方式简单些。</a:t>
            </a:r>
          </a:p>
          <a:p>
            <a:pPr>
              <a:lnSpc>
                <a:spcPct val="135000"/>
              </a:lnSpc>
              <a:buClr>
                <a:srgbClr val="660033"/>
              </a:buClr>
              <a:buSzPct val="85000"/>
            </a:pP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组相联映射的每组的行数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一般取值较小，典型值为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4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8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16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。为强调比较器的规模和存放的灵活性，常称组相联为</a:t>
            </a:r>
            <a:r>
              <a:rPr lang="en-US" altLang="zh-CN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zh-CN" altLang="en-US" sz="2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路组相联。</a:t>
            </a:r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468313" y="765175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华文中宋" pitchFamily="2" charset="-122"/>
              </a:rPr>
              <a:t>组相联映射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304800" y="762000"/>
            <a:ext cx="868203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例如： 设有一个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cache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的容量为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2K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字，每个块为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字，求</a:t>
            </a:r>
            <a:b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该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cache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可容纳多少个块？</a:t>
            </a:r>
            <a:b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(2)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如果主存的容量是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256K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字，则有多少个块？</a:t>
            </a:r>
            <a:b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主存的字地址有多少位？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Cache 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字地址有多少位？</a:t>
            </a:r>
            <a:b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</a:b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在直接映象方式下，主存中的第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块映象到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cache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中哪一个块中？</a:t>
            </a:r>
            <a:b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</a:b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457200" y="1668463"/>
            <a:ext cx="8496300" cy="403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★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先进先出（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FIFO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）算法</a:t>
            </a:r>
          </a:p>
          <a:p>
            <a:pPr>
              <a:spcBef>
                <a:spcPct val="20000"/>
              </a:spcBef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     把最先调入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的字块替换出去</a:t>
            </a:r>
          </a:p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Wingdings 2" pitchFamily="18" charset="2"/>
              <a:buChar char="é"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优点：实现容易、开销小</a:t>
            </a:r>
          </a:p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Wingdings 2" pitchFamily="18" charset="2"/>
              <a:buChar char="é"/>
            </a:pP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缺点：可能把一些常用的程序，如子程序、循环程序块，作为最早进入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块，替换出去</a:t>
            </a:r>
          </a:p>
          <a:p>
            <a:pPr>
              <a:spcBef>
                <a:spcPct val="20000"/>
              </a:spcBef>
            </a:pPr>
            <a:endParaRPr lang="en-US" altLang="zh-CN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500034" y="714356"/>
            <a:ext cx="6950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dirty="0" smtClean="0">
                <a:latin typeface="Arial Black" pitchFamily="34" charset="0"/>
                <a:ea typeface="黑体" pitchFamily="2" charset="-122"/>
              </a:rPr>
              <a:t>替</a:t>
            </a:r>
            <a:r>
              <a:rPr kumimoji="1" lang="zh-CN" altLang="en-US" sz="4000" dirty="0">
                <a:latin typeface="Arial Black" pitchFamily="34" charset="0"/>
                <a:ea typeface="黑体" pitchFamily="2" charset="-122"/>
              </a:rPr>
              <a:t>换策略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latin typeface="Times New Roman" pitchFamily="18" charset="0"/>
                <a:ea typeface="隶书" pitchFamily="49" charset="-122"/>
              </a:rPr>
              <a:t>先进先出</a:t>
            </a:r>
            <a:r>
              <a:rPr lang="zh-CN" altLang="en-US" sz="3700" b="1">
                <a:latin typeface="Times New Roman" pitchFamily="18" charset="0"/>
                <a:ea typeface="隶书" pitchFamily="49" charset="-122"/>
              </a:rPr>
              <a:t>替换策略</a:t>
            </a:r>
            <a:endParaRPr lang="zh-CN" altLang="en-US" sz="3700" b="1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357" y="1139230"/>
            <a:ext cx="8746985" cy="5319315"/>
            <a:chOff x="481" y="726"/>
            <a:chExt cx="5278" cy="2822"/>
          </a:xfrm>
        </p:grpSpPr>
        <p:graphicFrame>
          <p:nvGraphicFramePr>
            <p:cNvPr id="118788" name="Object 4"/>
            <p:cNvGraphicFramePr>
              <a:graphicFrameLocks noChangeAspect="1"/>
            </p:cNvGraphicFramePr>
            <p:nvPr/>
          </p:nvGraphicFramePr>
          <p:xfrm>
            <a:off x="481" y="726"/>
            <a:ext cx="5278" cy="2822"/>
          </p:xfrm>
          <a:graphic>
            <a:graphicData uri="http://schemas.openxmlformats.org/presentationml/2006/ole">
              <p:oleObj spid="_x0000_s82946" name="Picture" r:id="rId3" imgW="4037040" imgH="2318040" progId="Word.Picture.8">
                <p:embed/>
              </p:oleObj>
            </a:graphicData>
          </a:graphic>
        </p:graphicFrame>
        <p:sp>
          <p:nvSpPr>
            <p:cNvPr id="118789" name="Rectangle 5"/>
            <p:cNvSpPr>
              <a:spLocks noChangeArrowheads="1"/>
            </p:cNvSpPr>
            <p:nvPr/>
          </p:nvSpPr>
          <p:spPr bwMode="auto">
            <a:xfrm>
              <a:off x="792" y="3160"/>
              <a:ext cx="712" cy="2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457200" y="2133600"/>
            <a:ext cx="81915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15900" y="1477963"/>
            <a:ext cx="86995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★</a:t>
            </a:r>
            <a:r>
              <a:rPr kumimoji="1"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近期最少使用</a:t>
            </a:r>
            <a:r>
              <a:rPr kumimoji="1"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(LRU)</a:t>
            </a:r>
            <a:r>
              <a:rPr kumimoji="1"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算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法</a:t>
            </a:r>
            <a:endParaRPr kumimoji="1" lang="zh-CN" altLang="en-US" sz="32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99"/>
                </a:solidFill>
                <a:latin typeface="Times New Roman"/>
                <a:ea typeface="楷体_GB2312" pitchFamily="49" charset="-122"/>
              </a:rPr>
              <a:t>   </a:t>
            </a: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LRU</a:t>
            </a: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算法将近期内长久未被访问过的行换出。每行也设置一个计数器，</a:t>
            </a:r>
            <a:r>
              <a:rPr kumimoji="1" lang="en-US" altLang="zh-CN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每命中一次，命中行计数器清零，其它各行计数器增</a:t>
            </a:r>
            <a:r>
              <a:rPr kumimoji="1" lang="en-US" altLang="zh-CN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。当需要替换时，将计数值最大的行换出。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　　这种算法保护了刚拷贝到</a:t>
            </a:r>
            <a:r>
              <a:rPr kumimoji="1" lang="en-US" altLang="zh-CN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中的新数据行，有较高的命中率。 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381000" y="406400"/>
            <a:ext cx="6950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4000" dirty="0" smtClean="0">
                <a:latin typeface="Arial Black" pitchFamily="34" charset="0"/>
                <a:ea typeface="黑体" pitchFamily="2" charset="-122"/>
              </a:rPr>
              <a:t>替</a:t>
            </a:r>
            <a:r>
              <a:rPr kumimoji="1" lang="zh-CN" altLang="en-US" sz="4000" dirty="0">
                <a:latin typeface="Arial Black" pitchFamily="34" charset="0"/>
                <a:ea typeface="黑体" pitchFamily="2" charset="-122"/>
              </a:rPr>
              <a:t>换策略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 b="1">
                <a:latin typeface="Times New Roman" pitchFamily="18" charset="0"/>
                <a:ea typeface="隶书" pitchFamily="49" charset="-122"/>
              </a:rPr>
              <a:t>近期最少使用替换策略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0888" y="1308100"/>
            <a:ext cx="8172450" cy="5207000"/>
            <a:chOff x="1185" y="912"/>
            <a:chExt cx="4268" cy="2664"/>
          </a:xfrm>
        </p:grpSpPr>
        <p:graphicFrame>
          <p:nvGraphicFramePr>
            <p:cNvPr id="120836" name="Object 4"/>
            <p:cNvGraphicFramePr>
              <a:graphicFrameLocks noChangeAspect="1"/>
            </p:cNvGraphicFramePr>
            <p:nvPr/>
          </p:nvGraphicFramePr>
          <p:xfrm>
            <a:off x="1185" y="912"/>
            <a:ext cx="4268" cy="2585"/>
          </p:xfrm>
          <a:graphic>
            <a:graphicData uri="http://schemas.openxmlformats.org/presentationml/2006/ole">
              <p:oleObj spid="_x0000_s83970" name="Picture2" r:id="rId3" imgW="3962520" imgH="2451240" progId="Word.Picture.8">
                <p:embed/>
              </p:oleObj>
            </a:graphicData>
          </a:graphic>
        </p:graphicFrame>
        <p:sp>
          <p:nvSpPr>
            <p:cNvPr id="120837" name="Rectangle 5"/>
            <p:cNvSpPr>
              <a:spLocks noChangeArrowheads="1"/>
            </p:cNvSpPr>
            <p:nvPr/>
          </p:nvSpPr>
          <p:spPr bwMode="auto">
            <a:xfrm>
              <a:off x="1224" y="3200"/>
              <a:ext cx="752" cy="3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1192" y="3200"/>
              <a:ext cx="816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495300" y="2159000"/>
            <a:ext cx="81915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b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419100" y="1223963"/>
            <a:ext cx="8470900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★</a:t>
            </a:r>
            <a:r>
              <a:rPr kumimoji="1"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随机替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换</a:t>
            </a:r>
            <a:endParaRPr kumimoji="1" lang="zh-CN" altLang="en-US" sz="320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　　随机替换策略从特定的行位置中随机地选取一行换出。在硬件上容易实现，且速度也比前两种策略快。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　　缺点是降低了命中率和</a:t>
            </a:r>
            <a:r>
              <a:rPr kumimoji="1" lang="en-US" altLang="zh-CN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kumimoji="1"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工作效率。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57188" y="1285875"/>
            <a:ext cx="319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问题的提出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1571625" y="2844800"/>
            <a:ext cx="5857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避免 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CPU “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空等” 现象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571625" y="2071688"/>
            <a:ext cx="685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CPU 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和主存（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DRAM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）的速度差异</a:t>
            </a: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928688" y="3643313"/>
            <a:ext cx="481806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600" b="1" i="1">
                <a:solidFill>
                  <a:srgbClr val="FF0000"/>
                </a:solidFill>
                <a:latin typeface="Times New Roman" pitchFamily="18" charset="0"/>
              </a:rPr>
              <a:t>程序访问的局部性原理</a:t>
            </a:r>
          </a:p>
        </p:txBody>
      </p:sp>
      <p:sp>
        <p:nvSpPr>
          <p:cNvPr id="17413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Times New Roman" pitchFamily="18" charset="0"/>
              </a:rPr>
              <a:t>一、</a:t>
            </a:r>
            <a:r>
              <a:rPr kumimoji="1" lang="en-US" altLang="zh-CN" smtClean="0">
                <a:latin typeface="Times New Roman" pitchFamily="18" charset="0"/>
              </a:rPr>
              <a:t>Cache</a:t>
            </a:r>
            <a:r>
              <a:rPr kumimoji="1" lang="zh-CN" altLang="en-US" smtClean="0">
                <a:latin typeface="Times New Roman" pitchFamily="18" charset="0"/>
              </a:rPr>
              <a:t>的工作原理</a:t>
            </a:r>
            <a:endParaRPr lang="zh-CN" altLang="en-US" smtClean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43063" y="5214938"/>
            <a:ext cx="5857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空间局部性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1643063" y="4441825"/>
            <a:ext cx="257016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时间局部性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27" grpId="0" autoUpdateAnimBg="0"/>
      <p:bldP spid="19" grpId="0" autoUpdateAnimBg="0"/>
      <p:bldP spid="2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/>
          <p:cNvSpPr txBox="1">
            <a:spLocks noChangeArrowheads="1"/>
          </p:cNvSpPr>
          <p:nvPr/>
        </p:nvSpPr>
        <p:spPr bwMode="auto">
          <a:xfrm>
            <a:off x="357188" y="1285875"/>
            <a:ext cx="3198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问题的提出</a:t>
            </a:r>
          </a:p>
        </p:txBody>
      </p:sp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1571625" y="2844800"/>
            <a:ext cx="5857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避免 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CPU “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空等” 现象</a:t>
            </a:r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1571625" y="2071688"/>
            <a:ext cx="68532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CPU 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和主存（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DRAM</a:t>
            </a:r>
            <a:r>
              <a:rPr kumimoji="1" lang="zh-CN" altLang="en-US" sz="3200" b="1">
                <a:solidFill>
                  <a:srgbClr val="7030A0"/>
                </a:solidFill>
                <a:latin typeface="Times New Roman" pitchFamily="18" charset="0"/>
                <a:ea typeface="楷体"/>
                <a:cs typeface="楷体"/>
              </a:rPr>
              <a:t>）的速度差异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43063" y="3810000"/>
            <a:ext cx="5278437" cy="990600"/>
            <a:chOff x="1187" y="2304"/>
            <a:chExt cx="3325" cy="624"/>
          </a:xfrm>
        </p:grpSpPr>
        <p:sp>
          <p:nvSpPr>
            <p:cNvPr id="18446" name="Text Box 8"/>
            <p:cNvSpPr txBox="1">
              <a:spLocks noChangeArrowheads="1"/>
            </p:cNvSpPr>
            <p:nvPr/>
          </p:nvSpPr>
          <p:spPr bwMode="auto">
            <a:xfrm>
              <a:off x="2544" y="2573"/>
              <a:ext cx="7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缓存</a:t>
              </a:r>
            </a:p>
          </p:txBody>
        </p:sp>
        <p:sp>
          <p:nvSpPr>
            <p:cNvPr id="18447" name="Rectangle 9"/>
            <p:cNvSpPr>
              <a:spLocks noChangeArrowheads="1"/>
            </p:cNvSpPr>
            <p:nvPr/>
          </p:nvSpPr>
          <p:spPr bwMode="auto">
            <a:xfrm>
              <a:off x="2451" y="2565"/>
              <a:ext cx="765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Text Box 10"/>
            <p:cNvSpPr txBox="1">
              <a:spLocks noChangeArrowheads="1"/>
            </p:cNvSpPr>
            <p:nvPr/>
          </p:nvSpPr>
          <p:spPr bwMode="auto">
            <a:xfrm>
              <a:off x="1296" y="2573"/>
              <a:ext cx="7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800" b="1">
                  <a:latin typeface="Times New Roman" pitchFamily="18" charset="0"/>
                </a:rPr>
                <a:t>CPU</a:t>
              </a:r>
            </a:p>
          </p:txBody>
        </p:sp>
        <p:sp>
          <p:nvSpPr>
            <p:cNvPr id="18449" name="Rectangle 11"/>
            <p:cNvSpPr>
              <a:spLocks noChangeArrowheads="1"/>
            </p:cNvSpPr>
            <p:nvPr/>
          </p:nvSpPr>
          <p:spPr bwMode="auto">
            <a:xfrm>
              <a:off x="1187" y="2565"/>
              <a:ext cx="76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Text Box 12"/>
            <p:cNvSpPr txBox="1">
              <a:spLocks noChangeArrowheads="1"/>
            </p:cNvSpPr>
            <p:nvPr/>
          </p:nvSpPr>
          <p:spPr bwMode="auto">
            <a:xfrm>
              <a:off x="3852" y="2573"/>
              <a:ext cx="6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18451" name="Rectangle 13"/>
            <p:cNvSpPr>
              <a:spLocks noChangeArrowheads="1"/>
            </p:cNvSpPr>
            <p:nvPr/>
          </p:nvSpPr>
          <p:spPr bwMode="auto">
            <a:xfrm>
              <a:off x="3748" y="2565"/>
              <a:ext cx="764" cy="36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Freeform 14"/>
            <p:cNvSpPr>
              <a:spLocks/>
            </p:cNvSpPr>
            <p:nvPr/>
          </p:nvSpPr>
          <p:spPr bwMode="auto">
            <a:xfrm rot="10800000">
              <a:off x="1619" y="2304"/>
              <a:ext cx="2461" cy="248"/>
            </a:xfrm>
            <a:custGeom>
              <a:avLst/>
              <a:gdLst>
                <a:gd name="T0" fmla="*/ 0 w 2610"/>
                <a:gd name="T1" fmla="*/ 0 h 282"/>
                <a:gd name="T2" fmla="*/ 0 w 2610"/>
                <a:gd name="T3" fmla="*/ 248 h 282"/>
                <a:gd name="T4" fmla="*/ 2461 w 2610"/>
                <a:gd name="T5" fmla="*/ 248 h 282"/>
                <a:gd name="T6" fmla="*/ 2461 w 2610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10"/>
                <a:gd name="T13" fmla="*/ 0 h 282"/>
                <a:gd name="T14" fmla="*/ 2610 w 2610"/>
                <a:gd name="T15" fmla="*/ 282 h 2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10" h="282">
                  <a:moveTo>
                    <a:pt x="0" y="0"/>
                  </a:moveTo>
                  <a:lnTo>
                    <a:pt x="0" y="282"/>
                  </a:lnTo>
                  <a:lnTo>
                    <a:pt x="2610" y="282"/>
                  </a:lnTo>
                  <a:lnTo>
                    <a:pt x="261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Line 15"/>
            <p:cNvSpPr>
              <a:spLocks noChangeShapeType="1"/>
            </p:cNvSpPr>
            <p:nvPr/>
          </p:nvSpPr>
          <p:spPr bwMode="auto">
            <a:xfrm>
              <a:off x="3216" y="2736"/>
              <a:ext cx="5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Line 16"/>
            <p:cNvSpPr>
              <a:spLocks noChangeShapeType="1"/>
            </p:cNvSpPr>
            <p:nvPr/>
          </p:nvSpPr>
          <p:spPr bwMode="auto">
            <a:xfrm>
              <a:off x="1933" y="2736"/>
              <a:ext cx="51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4225" name="Text Box 17"/>
          <p:cNvSpPr txBox="1">
            <a:spLocks noChangeArrowheads="1"/>
          </p:cNvSpPr>
          <p:nvPr/>
        </p:nvSpPr>
        <p:spPr bwMode="auto">
          <a:xfrm>
            <a:off x="3721100" y="4816475"/>
            <a:ext cx="1103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容量小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速度高</a:t>
            </a: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5818188" y="4821238"/>
            <a:ext cx="11033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</a:rPr>
              <a:t>容量大</a:t>
            </a:r>
          </a:p>
          <a:p>
            <a:r>
              <a:rPr kumimoji="1" lang="zh-CN" altLang="en-US" sz="2400" b="1">
                <a:latin typeface="Times New Roman" pitchFamily="18" charset="0"/>
              </a:rPr>
              <a:t>速度低</a:t>
            </a:r>
          </a:p>
        </p:txBody>
      </p:sp>
      <p:sp>
        <p:nvSpPr>
          <p:cNvPr id="18439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>
                <a:latin typeface="Times New Roman" pitchFamily="18" charset="0"/>
              </a:rPr>
              <a:t>一、</a:t>
            </a:r>
            <a:r>
              <a:rPr kumimoji="1" lang="en-US" altLang="zh-CN" smtClean="0">
                <a:latin typeface="Times New Roman" pitchFamily="18" charset="0"/>
              </a:rPr>
              <a:t>Cache</a:t>
            </a:r>
            <a:r>
              <a:rPr kumimoji="1" lang="zh-CN" altLang="en-US" smtClean="0">
                <a:latin typeface="Times New Roman" pitchFamily="18" charset="0"/>
              </a:rPr>
              <a:t>的工作原理</a:t>
            </a:r>
            <a:endParaRPr lang="zh-CN" altLang="en-US" smtClean="0"/>
          </a:p>
        </p:txBody>
      </p: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905125" y="4500563"/>
            <a:ext cx="595313" cy="1798637"/>
            <a:chOff x="2905395" y="4500570"/>
            <a:chExt cx="595035" cy="1799221"/>
          </a:xfrm>
        </p:grpSpPr>
        <p:sp>
          <p:nvSpPr>
            <p:cNvPr id="18444" name="TextBox 18"/>
            <p:cNvSpPr txBox="1">
              <a:spLocks noChangeArrowheads="1"/>
            </p:cNvSpPr>
            <p:nvPr/>
          </p:nvSpPr>
          <p:spPr bwMode="auto">
            <a:xfrm>
              <a:off x="2905395" y="5715016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楷体"/>
                  <a:ea typeface="楷体"/>
                  <a:cs typeface="楷体"/>
                </a:rPr>
                <a:t>字</a:t>
              </a:r>
            </a:p>
          </p:txBody>
        </p:sp>
        <p:cxnSp>
          <p:nvCxnSpPr>
            <p:cNvPr id="18445" name="直接箭头连接符 22"/>
            <p:cNvCxnSpPr>
              <a:cxnSpLocks noChangeShapeType="1"/>
            </p:cNvCxnSpPr>
            <p:nvPr/>
          </p:nvCxnSpPr>
          <p:spPr bwMode="auto">
            <a:xfrm rot="5400000" flipH="1" flipV="1">
              <a:off x="2571736" y="5143512"/>
              <a:ext cx="1285884" cy="0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4976813" y="4500563"/>
            <a:ext cx="595312" cy="1798637"/>
            <a:chOff x="4977097" y="4500570"/>
            <a:chExt cx="595035" cy="1799221"/>
          </a:xfrm>
        </p:grpSpPr>
        <p:sp>
          <p:nvSpPr>
            <p:cNvPr id="18442" name="TextBox 19"/>
            <p:cNvSpPr txBox="1">
              <a:spLocks noChangeArrowheads="1"/>
            </p:cNvSpPr>
            <p:nvPr/>
          </p:nvSpPr>
          <p:spPr bwMode="auto">
            <a:xfrm>
              <a:off x="4977097" y="5715016"/>
              <a:ext cx="595035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latin typeface="楷体"/>
                  <a:ea typeface="楷体"/>
                  <a:cs typeface="楷体"/>
                </a:rPr>
                <a:t>块</a:t>
              </a:r>
            </a:p>
          </p:txBody>
        </p:sp>
        <p:cxnSp>
          <p:nvCxnSpPr>
            <p:cNvPr id="18443" name="直接箭头连接符 24"/>
            <p:cNvCxnSpPr>
              <a:cxnSpLocks noChangeShapeType="1"/>
            </p:cNvCxnSpPr>
            <p:nvPr/>
          </p:nvCxnSpPr>
          <p:spPr bwMode="auto">
            <a:xfrm rot="16200000" flipV="1">
              <a:off x="4607719" y="5179231"/>
              <a:ext cx="1357322" cy="0"/>
            </a:xfrm>
            <a:prstGeom prst="straightConnector1">
              <a:avLst/>
            </a:prstGeom>
            <a:noFill/>
            <a:ln w="34925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5" grpId="0" autoUpdateAnimBg="0"/>
      <p:bldP spid="942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2555875" y="1412875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主存块</a:t>
            </a:r>
            <a:r>
              <a:rPr kumimoji="1" lang="zh-CN" altLang="en-US" sz="2800" b="1">
                <a:latin typeface="楷体"/>
                <a:ea typeface="楷体"/>
                <a:cs typeface="楷体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调入</a:t>
            </a:r>
            <a:r>
              <a:rPr kumimoji="1" lang="zh-CN" altLang="en-US" sz="2800" b="1">
                <a:solidFill>
                  <a:schemeClr val="folHlink"/>
                </a:solidFill>
                <a:latin typeface="楷体"/>
                <a:ea typeface="楷体"/>
                <a:cs typeface="楷体"/>
              </a:rPr>
              <a:t> </a:t>
            </a:r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缓存</a:t>
            </a: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2555875" y="2205038"/>
            <a:ext cx="5867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主存块与缓存块 </a:t>
            </a:r>
            <a:r>
              <a:rPr kumimoji="1" lang="zh-CN" altLang="en-US" sz="28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建立</a:t>
            </a:r>
            <a:r>
              <a:rPr kumimoji="1" lang="zh-CN" altLang="en-US" sz="2800" b="1">
                <a:solidFill>
                  <a:schemeClr val="folHlink"/>
                </a:solidFill>
                <a:latin typeface="楷体"/>
                <a:ea typeface="楷体"/>
                <a:cs typeface="楷体"/>
              </a:rPr>
              <a:t> </a:t>
            </a:r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了对应关系</a:t>
            </a: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304800" y="3000375"/>
            <a:ext cx="883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标记记录   </a:t>
            </a:r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与某缓存块建立了对应关系的 </a:t>
            </a:r>
            <a:r>
              <a:rPr kumimoji="1" lang="zh-CN" altLang="en-US" sz="28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主存块号</a:t>
            </a:r>
          </a:p>
        </p:txBody>
      </p:sp>
      <p:sp>
        <p:nvSpPr>
          <p:cNvPr id="97294" name="Text Box 11"/>
          <p:cNvSpPr txBox="1">
            <a:spLocks noChangeArrowheads="1"/>
          </p:cNvSpPr>
          <p:nvPr/>
        </p:nvSpPr>
        <p:spPr bwMode="auto">
          <a:xfrm>
            <a:off x="642938" y="1357313"/>
            <a:ext cx="1158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命中</a:t>
            </a:r>
          </a:p>
        </p:txBody>
      </p:sp>
      <p:sp>
        <p:nvSpPr>
          <p:cNvPr id="97295" name="Text Box 12"/>
          <p:cNvSpPr txBox="1">
            <a:spLocks noChangeArrowheads="1"/>
          </p:cNvSpPr>
          <p:nvPr/>
        </p:nvSpPr>
        <p:spPr bwMode="auto">
          <a:xfrm>
            <a:off x="571500" y="4000500"/>
            <a:ext cx="1420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未命中</a:t>
            </a:r>
          </a:p>
        </p:txBody>
      </p:sp>
      <p:sp>
        <p:nvSpPr>
          <p:cNvPr id="96269" name="Text Box 13"/>
          <p:cNvSpPr txBox="1">
            <a:spLocks noChangeArrowheads="1"/>
          </p:cNvSpPr>
          <p:nvPr/>
        </p:nvSpPr>
        <p:spPr bwMode="auto">
          <a:xfrm>
            <a:off x="2627313" y="4797425"/>
            <a:ext cx="6080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主存块与缓存块 </a:t>
            </a:r>
            <a:r>
              <a:rPr kumimoji="1" lang="zh-CN" altLang="en-US" sz="28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未建立 </a:t>
            </a:r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对应关系</a:t>
            </a:r>
          </a:p>
        </p:txBody>
      </p:sp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2627313" y="4076700"/>
            <a:ext cx="402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主存块</a:t>
            </a:r>
            <a:r>
              <a:rPr kumimoji="1" lang="zh-CN" altLang="en-US" sz="2800" b="1">
                <a:latin typeface="楷体"/>
                <a:ea typeface="楷体"/>
                <a:cs typeface="楷体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楷体"/>
                <a:ea typeface="楷体"/>
                <a:cs typeface="楷体"/>
              </a:rPr>
              <a:t>未调入</a:t>
            </a:r>
            <a:r>
              <a:rPr kumimoji="1" lang="zh-CN" altLang="en-US" sz="2800" b="1">
                <a:solidFill>
                  <a:schemeClr val="folHlink"/>
                </a:solidFill>
                <a:latin typeface="楷体"/>
                <a:ea typeface="楷体"/>
                <a:cs typeface="楷体"/>
              </a:rPr>
              <a:t> </a:t>
            </a:r>
            <a:r>
              <a:rPr kumimoji="1" lang="zh-CN" altLang="en-US" sz="2800" b="1">
                <a:solidFill>
                  <a:srgbClr val="7030A0"/>
                </a:solidFill>
                <a:latin typeface="楷体"/>
                <a:ea typeface="楷体"/>
                <a:cs typeface="楷体"/>
              </a:rPr>
              <a:t>缓存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85750" y="357188"/>
            <a:ext cx="38973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Cache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的命中率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utoUpdateAnimBg="0"/>
      <p:bldP spid="96264" grpId="0" autoUpdateAnimBg="0"/>
      <p:bldP spid="96265" grpId="0" autoUpdateAnimBg="0"/>
      <p:bldP spid="97294" grpId="0"/>
      <p:bldP spid="97295" grpId="0"/>
      <p:bldP spid="96269" grpId="0" autoUpdateAnimBg="0"/>
      <p:bldP spid="96270" grpId="0" autoUpdateAnimBg="0"/>
      <p:bldP spid="1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533400" y="714375"/>
            <a:ext cx="434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>
                <a:latin typeface="Tahoma" pitchFamily="34" charset="0"/>
              </a:rPr>
              <a:t>(1)  主存和缓存的编址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5800" y="6248400"/>
            <a:ext cx="605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folHlink"/>
                </a:solidFill>
                <a:latin typeface="Tahoma" pitchFamily="34" charset="0"/>
              </a:rPr>
              <a:t>主存和缓存按块存储      块的大小相同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7010400" y="6248400"/>
            <a:ext cx="1576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chemeClr val="folHlink"/>
                </a:solidFill>
                <a:latin typeface="Tahoma" pitchFamily="34" charset="0"/>
              </a:rPr>
              <a:t>B</a:t>
            </a:r>
            <a:r>
              <a:rPr lang="en-US" altLang="zh-CN" sz="2800" b="1">
                <a:solidFill>
                  <a:schemeClr val="folHlink"/>
                </a:solidFill>
                <a:latin typeface="Tahoma" pitchFamily="34" charset="0"/>
              </a:rPr>
              <a:t> </a:t>
            </a:r>
            <a:r>
              <a:rPr lang="zh-CN" altLang="en-US" sz="2800" b="1">
                <a:solidFill>
                  <a:schemeClr val="folHlink"/>
                </a:solidFill>
                <a:latin typeface="Tahoma" pitchFamily="34" charset="0"/>
              </a:rPr>
              <a:t>为块长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800" y="1255713"/>
            <a:ext cx="8355013" cy="4932362"/>
            <a:chOff x="352" y="791"/>
            <a:chExt cx="5263" cy="3107"/>
          </a:xfrm>
        </p:grpSpPr>
        <p:grpSp>
          <p:nvGrpSpPr>
            <p:cNvPr id="80903" name="Group 7"/>
            <p:cNvGrpSpPr>
              <a:grpSpLocks/>
            </p:cNvGrpSpPr>
            <p:nvPr/>
          </p:nvGrpSpPr>
          <p:grpSpPr bwMode="auto">
            <a:xfrm>
              <a:off x="352" y="791"/>
              <a:ext cx="2768" cy="3107"/>
              <a:chOff x="352" y="791"/>
              <a:chExt cx="2768" cy="3107"/>
            </a:xfrm>
          </p:grpSpPr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960" y="2089"/>
                <a:ext cx="816" cy="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05" name="Rectangle 9"/>
              <p:cNvSpPr>
                <a:spLocks noChangeArrowheads="1"/>
              </p:cNvSpPr>
              <p:nvPr/>
            </p:nvSpPr>
            <p:spPr bwMode="auto">
              <a:xfrm>
                <a:off x="960" y="1805"/>
                <a:ext cx="81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06" name="Rectangle 10"/>
              <p:cNvSpPr>
                <a:spLocks noChangeArrowheads="1"/>
              </p:cNvSpPr>
              <p:nvPr/>
            </p:nvSpPr>
            <p:spPr bwMode="auto">
              <a:xfrm>
                <a:off x="960" y="1362"/>
                <a:ext cx="816" cy="32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07" name="Rectangle 11"/>
              <p:cNvSpPr>
                <a:spLocks noChangeArrowheads="1"/>
              </p:cNvSpPr>
              <p:nvPr/>
            </p:nvSpPr>
            <p:spPr bwMode="auto">
              <a:xfrm>
                <a:off x="960" y="1202"/>
                <a:ext cx="816" cy="1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08" name="Rectangle 12"/>
              <p:cNvSpPr>
                <a:spLocks noChangeArrowheads="1"/>
              </p:cNvSpPr>
              <p:nvPr/>
            </p:nvSpPr>
            <p:spPr bwMode="auto">
              <a:xfrm>
                <a:off x="960" y="1041"/>
                <a:ext cx="816" cy="16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09" name="Line 13"/>
              <p:cNvSpPr>
                <a:spLocks noChangeShapeType="1"/>
              </p:cNvSpPr>
              <p:nvPr/>
            </p:nvSpPr>
            <p:spPr bwMode="auto">
              <a:xfrm>
                <a:off x="960" y="1041"/>
                <a:ext cx="8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0" name="Line 14"/>
              <p:cNvSpPr>
                <a:spLocks noChangeShapeType="1"/>
              </p:cNvSpPr>
              <p:nvPr/>
            </p:nvSpPr>
            <p:spPr bwMode="auto">
              <a:xfrm>
                <a:off x="960" y="1202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1" name="Line 15"/>
              <p:cNvSpPr>
                <a:spLocks noChangeShapeType="1"/>
              </p:cNvSpPr>
              <p:nvPr/>
            </p:nvSpPr>
            <p:spPr bwMode="auto">
              <a:xfrm>
                <a:off x="960" y="1362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2" name="Line 16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3" name="Line 17"/>
              <p:cNvSpPr>
                <a:spLocks noChangeShapeType="1"/>
              </p:cNvSpPr>
              <p:nvPr/>
            </p:nvSpPr>
            <p:spPr bwMode="auto">
              <a:xfrm>
                <a:off x="960" y="1041"/>
                <a:ext cx="0" cy="118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14" name="Line 18"/>
              <p:cNvSpPr>
                <a:spLocks noChangeShapeType="1"/>
              </p:cNvSpPr>
              <p:nvPr/>
            </p:nvSpPr>
            <p:spPr bwMode="auto">
              <a:xfrm>
                <a:off x="1776" y="1041"/>
                <a:ext cx="0" cy="1189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0915" name="Group 19"/>
              <p:cNvGrpSpPr>
                <a:grpSpLocks/>
              </p:cNvGrpSpPr>
              <p:nvPr/>
            </p:nvGrpSpPr>
            <p:grpSpPr bwMode="auto">
              <a:xfrm>
                <a:off x="1654" y="2064"/>
                <a:ext cx="266" cy="461"/>
                <a:chOff x="1654" y="2594"/>
                <a:chExt cx="266" cy="605"/>
              </a:xfrm>
            </p:grpSpPr>
            <p:sp>
              <p:nvSpPr>
                <p:cNvPr id="8091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654" y="2594"/>
                  <a:ext cx="266" cy="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  <p:sp>
              <p:nvSpPr>
                <p:cNvPr id="809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54" y="2669"/>
                  <a:ext cx="266" cy="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</p:grpSp>
          <p:grpSp>
            <p:nvGrpSpPr>
              <p:cNvPr id="80918" name="Group 22"/>
              <p:cNvGrpSpPr>
                <a:grpSpLocks/>
              </p:cNvGrpSpPr>
              <p:nvPr/>
            </p:nvGrpSpPr>
            <p:grpSpPr bwMode="auto">
              <a:xfrm>
                <a:off x="816" y="2064"/>
                <a:ext cx="266" cy="461"/>
                <a:chOff x="1654" y="2594"/>
                <a:chExt cx="266" cy="605"/>
              </a:xfrm>
            </p:grpSpPr>
            <p:sp>
              <p:nvSpPr>
                <p:cNvPr id="809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654" y="2594"/>
                  <a:ext cx="266" cy="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  <p:sp>
              <p:nvSpPr>
                <p:cNvPr id="8092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654" y="2669"/>
                  <a:ext cx="266" cy="5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</p:grpSp>
          <p:sp>
            <p:nvSpPr>
              <p:cNvPr id="80921" name="Rectangle 25"/>
              <p:cNvSpPr>
                <a:spLocks noChangeArrowheads="1"/>
              </p:cNvSpPr>
              <p:nvPr/>
            </p:nvSpPr>
            <p:spPr bwMode="auto">
              <a:xfrm>
                <a:off x="960" y="2491"/>
                <a:ext cx="816" cy="3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800">
                  <a:latin typeface="Tahoma" pitchFamily="34" charset="0"/>
                </a:endParaRPr>
              </a:p>
            </p:txBody>
          </p:sp>
          <p:sp>
            <p:nvSpPr>
              <p:cNvPr id="80922" name="Rectangle 26"/>
              <p:cNvSpPr>
                <a:spLocks noChangeArrowheads="1"/>
              </p:cNvSpPr>
              <p:nvPr/>
            </p:nvSpPr>
            <p:spPr bwMode="auto">
              <a:xfrm>
                <a:off x="960" y="2345"/>
                <a:ext cx="816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23" name="Freeform 27"/>
              <p:cNvSpPr>
                <a:spLocks/>
              </p:cNvSpPr>
              <p:nvPr/>
            </p:nvSpPr>
            <p:spPr bwMode="auto">
              <a:xfrm>
                <a:off x="960" y="2418"/>
                <a:ext cx="1" cy="303"/>
              </a:xfrm>
              <a:custGeom>
                <a:avLst/>
                <a:gdLst>
                  <a:gd name="T0" fmla="*/ 0 w 1"/>
                  <a:gd name="T1" fmla="*/ 0 h 303"/>
                  <a:gd name="T2" fmla="*/ 1 w 1"/>
                  <a:gd name="T3" fmla="*/ 303 h 303"/>
                  <a:gd name="T4" fmla="*/ 0 60000 65536"/>
                  <a:gd name="T5" fmla="*/ 0 60000 65536"/>
                  <a:gd name="T6" fmla="*/ 0 w 1"/>
                  <a:gd name="T7" fmla="*/ 0 h 303"/>
                  <a:gd name="T8" fmla="*/ 1 w 1"/>
                  <a:gd name="T9" fmla="*/ 303 h 3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3">
                    <a:moveTo>
                      <a:pt x="0" y="0"/>
                    </a:moveTo>
                    <a:lnTo>
                      <a:pt x="1" y="303"/>
                    </a:lnTo>
                  </a:path>
                </a:pathLst>
              </a:cu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24" name="Freeform 28"/>
              <p:cNvSpPr>
                <a:spLocks/>
              </p:cNvSpPr>
              <p:nvPr/>
            </p:nvSpPr>
            <p:spPr bwMode="auto">
              <a:xfrm>
                <a:off x="1777" y="2409"/>
                <a:ext cx="2" cy="312"/>
              </a:xfrm>
              <a:custGeom>
                <a:avLst/>
                <a:gdLst>
                  <a:gd name="T0" fmla="*/ 2 w 2"/>
                  <a:gd name="T1" fmla="*/ 0 h 312"/>
                  <a:gd name="T2" fmla="*/ 0 w 2"/>
                  <a:gd name="T3" fmla="*/ 312 h 312"/>
                  <a:gd name="T4" fmla="*/ 0 60000 65536"/>
                  <a:gd name="T5" fmla="*/ 0 60000 65536"/>
                  <a:gd name="T6" fmla="*/ 0 w 2"/>
                  <a:gd name="T7" fmla="*/ 0 h 312"/>
                  <a:gd name="T8" fmla="*/ 2 w 2"/>
                  <a:gd name="T9" fmla="*/ 312 h 3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" h="312">
                    <a:moveTo>
                      <a:pt x="2" y="0"/>
                    </a:moveTo>
                    <a:lnTo>
                      <a:pt x="0" y="312"/>
                    </a:lnTo>
                  </a:path>
                </a:pathLst>
              </a:cu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25" name="Text Box 29"/>
              <p:cNvSpPr txBox="1">
                <a:spLocks noChangeArrowheads="1"/>
              </p:cNvSpPr>
              <p:nvPr/>
            </p:nvSpPr>
            <p:spPr bwMode="auto">
              <a:xfrm>
                <a:off x="1248" y="1411"/>
                <a:ext cx="423" cy="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3200" b="1">
                    <a:latin typeface="Tahoma" pitchFamily="34" charset="0"/>
                  </a:rPr>
                  <a:t>…</a:t>
                </a:r>
              </a:p>
            </p:txBody>
          </p:sp>
          <p:sp>
            <p:nvSpPr>
              <p:cNvPr id="80926" name="Text Box 30"/>
              <p:cNvSpPr txBox="1">
                <a:spLocks noChangeArrowheads="1"/>
              </p:cNvSpPr>
              <p:nvPr/>
            </p:nvSpPr>
            <p:spPr bwMode="auto">
              <a:xfrm>
                <a:off x="1248" y="1723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3200" b="1">
                    <a:latin typeface="Tahoma" pitchFamily="34" charset="0"/>
                  </a:rPr>
                  <a:t>…</a:t>
                </a:r>
              </a:p>
            </p:txBody>
          </p:sp>
          <p:sp>
            <p:nvSpPr>
              <p:cNvPr id="80927" name="Text Box 31"/>
              <p:cNvSpPr txBox="1">
                <a:spLocks noChangeArrowheads="1"/>
              </p:cNvSpPr>
              <p:nvPr/>
            </p:nvSpPr>
            <p:spPr bwMode="auto">
              <a:xfrm>
                <a:off x="1920" y="791"/>
                <a:ext cx="12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主存块号</a:t>
                </a:r>
              </a:p>
            </p:txBody>
          </p:sp>
          <p:sp>
            <p:nvSpPr>
              <p:cNvPr id="80928" name="Text Box 32"/>
              <p:cNvSpPr txBox="1">
                <a:spLocks noChangeArrowheads="1"/>
              </p:cNvSpPr>
              <p:nvPr/>
            </p:nvSpPr>
            <p:spPr bwMode="auto">
              <a:xfrm>
                <a:off x="950" y="791"/>
                <a:ext cx="7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主存储器</a:t>
                </a:r>
              </a:p>
            </p:txBody>
          </p:sp>
          <p:sp>
            <p:nvSpPr>
              <p:cNvPr id="80929" name="Text Box 33"/>
              <p:cNvSpPr txBox="1">
                <a:spLocks noChangeArrowheads="1"/>
              </p:cNvSpPr>
              <p:nvPr/>
            </p:nvSpPr>
            <p:spPr bwMode="auto">
              <a:xfrm>
                <a:off x="748" y="1203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80930" name="Text Box 34"/>
              <p:cNvSpPr txBox="1">
                <a:spLocks noChangeArrowheads="1"/>
              </p:cNvSpPr>
              <p:nvPr/>
            </p:nvSpPr>
            <p:spPr bwMode="auto">
              <a:xfrm>
                <a:off x="748" y="170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931" name="Text Box 35"/>
              <p:cNvSpPr txBox="1">
                <a:spLocks noChangeArrowheads="1"/>
              </p:cNvSpPr>
              <p:nvPr/>
            </p:nvSpPr>
            <p:spPr bwMode="auto">
              <a:xfrm>
                <a:off x="352" y="2486"/>
                <a:ext cx="60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</a:rPr>
                  <a:t>2</a:t>
                </a:r>
                <a:r>
                  <a:rPr lang="en-US" altLang="zh-CN" b="1" i="1" baseline="50000">
                    <a:latin typeface="Tahoma" pitchFamily="34" charset="0"/>
                  </a:rPr>
                  <a:t>m</a:t>
                </a:r>
                <a:r>
                  <a:rPr lang="en-US" altLang="zh-CN" b="1">
                    <a:latin typeface="Tahoma" pitchFamily="34" charset="0"/>
                  </a:rPr>
                  <a:t>－1</a:t>
                </a:r>
              </a:p>
            </p:txBody>
          </p:sp>
          <p:sp>
            <p:nvSpPr>
              <p:cNvPr id="80932" name="AutoShape 36"/>
              <p:cNvSpPr>
                <a:spLocks/>
              </p:cNvSpPr>
              <p:nvPr/>
            </p:nvSpPr>
            <p:spPr bwMode="auto">
              <a:xfrm>
                <a:off x="1824" y="1041"/>
                <a:ext cx="96" cy="639"/>
              </a:xfrm>
              <a:prstGeom prst="rightBrace">
                <a:avLst>
                  <a:gd name="adj1" fmla="val 55469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33" name="AutoShape 37"/>
              <p:cNvSpPr>
                <a:spLocks/>
              </p:cNvSpPr>
              <p:nvPr/>
            </p:nvSpPr>
            <p:spPr bwMode="auto">
              <a:xfrm>
                <a:off x="1824" y="1699"/>
                <a:ext cx="100" cy="329"/>
              </a:xfrm>
              <a:prstGeom prst="rightBrace">
                <a:avLst>
                  <a:gd name="adj1" fmla="val 27417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34" name="AutoShape 38"/>
              <p:cNvSpPr>
                <a:spLocks/>
              </p:cNvSpPr>
              <p:nvPr/>
            </p:nvSpPr>
            <p:spPr bwMode="auto">
              <a:xfrm>
                <a:off x="1824" y="2501"/>
                <a:ext cx="100" cy="331"/>
              </a:xfrm>
              <a:prstGeom prst="rightBrace">
                <a:avLst>
                  <a:gd name="adj1" fmla="val 2758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35" name="Text Box 39"/>
              <p:cNvSpPr txBox="1">
                <a:spLocks noChangeArrowheads="1"/>
              </p:cNvSpPr>
              <p:nvPr/>
            </p:nvSpPr>
            <p:spPr bwMode="auto">
              <a:xfrm>
                <a:off x="1920" y="1284"/>
                <a:ext cx="91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字块 0</a:t>
                </a:r>
              </a:p>
            </p:txBody>
          </p:sp>
          <p:sp>
            <p:nvSpPr>
              <p:cNvPr id="80936" name="Text Box 40"/>
              <p:cNvSpPr txBox="1">
                <a:spLocks noChangeArrowheads="1"/>
              </p:cNvSpPr>
              <p:nvPr/>
            </p:nvSpPr>
            <p:spPr bwMode="auto">
              <a:xfrm>
                <a:off x="1920" y="1728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字块 1</a:t>
                </a:r>
              </a:p>
            </p:txBody>
          </p:sp>
          <p:sp>
            <p:nvSpPr>
              <p:cNvPr id="80937" name="Text Box 41"/>
              <p:cNvSpPr txBox="1">
                <a:spLocks noChangeArrowheads="1"/>
              </p:cNvSpPr>
              <p:nvPr/>
            </p:nvSpPr>
            <p:spPr bwMode="auto">
              <a:xfrm>
                <a:off x="1920" y="2568"/>
                <a:ext cx="89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字块  </a:t>
                </a:r>
                <a:r>
                  <a:rPr lang="en-US" altLang="zh-CN" sz="2000" b="1" i="1">
                    <a:latin typeface="Tahoma" pitchFamily="34" charset="0"/>
                  </a:rPr>
                  <a:t>M</a:t>
                </a:r>
                <a:r>
                  <a:rPr lang="en-US" altLang="zh-CN" sz="2000" b="1">
                    <a:latin typeface="Tahoma" pitchFamily="34" charset="0"/>
                  </a:rPr>
                  <a:t>－1</a:t>
                </a:r>
              </a:p>
            </p:txBody>
          </p:sp>
          <p:sp>
            <p:nvSpPr>
              <p:cNvPr id="80938" name="Rectangle 42"/>
              <p:cNvSpPr>
                <a:spLocks noChangeArrowheads="1"/>
              </p:cNvSpPr>
              <p:nvPr/>
            </p:nvSpPr>
            <p:spPr bwMode="auto">
              <a:xfrm>
                <a:off x="500" y="3372"/>
                <a:ext cx="86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39" name="Text Box 43"/>
              <p:cNvSpPr txBox="1">
                <a:spLocks noChangeArrowheads="1"/>
              </p:cNvSpPr>
              <p:nvPr/>
            </p:nvSpPr>
            <p:spPr bwMode="auto">
              <a:xfrm>
                <a:off x="540" y="3377"/>
                <a:ext cx="7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主存块号</a:t>
                </a:r>
              </a:p>
            </p:txBody>
          </p:sp>
          <p:sp>
            <p:nvSpPr>
              <p:cNvPr id="80940" name="Text Box 44"/>
              <p:cNvSpPr txBox="1">
                <a:spLocks noChangeArrowheads="1"/>
              </p:cNvSpPr>
              <p:nvPr/>
            </p:nvSpPr>
            <p:spPr bwMode="auto">
              <a:xfrm>
                <a:off x="1404" y="3377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块内地址</a:t>
                </a:r>
              </a:p>
            </p:txBody>
          </p:sp>
          <p:sp>
            <p:nvSpPr>
              <p:cNvPr id="80941" name="Rectangle 45"/>
              <p:cNvSpPr>
                <a:spLocks noChangeArrowheads="1"/>
              </p:cNvSpPr>
              <p:nvPr/>
            </p:nvSpPr>
            <p:spPr bwMode="auto">
              <a:xfrm>
                <a:off x="1364" y="3372"/>
                <a:ext cx="86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42" name="Freeform 46"/>
              <p:cNvSpPr>
                <a:spLocks/>
              </p:cNvSpPr>
              <p:nvPr/>
            </p:nvSpPr>
            <p:spPr bwMode="auto">
              <a:xfrm>
                <a:off x="495" y="2832"/>
                <a:ext cx="1" cy="540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540 h 540"/>
                  <a:gd name="T4" fmla="*/ 0 60000 65536"/>
                  <a:gd name="T5" fmla="*/ 0 60000 65536"/>
                  <a:gd name="T6" fmla="*/ 0 w 1"/>
                  <a:gd name="T7" fmla="*/ 0 h 540"/>
                  <a:gd name="T8" fmla="*/ 1 w 1"/>
                  <a:gd name="T9" fmla="*/ 540 h 5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43" name="Freeform 47"/>
              <p:cNvSpPr>
                <a:spLocks/>
              </p:cNvSpPr>
              <p:nvPr/>
            </p:nvSpPr>
            <p:spPr bwMode="auto">
              <a:xfrm>
                <a:off x="2223" y="2832"/>
                <a:ext cx="1" cy="543"/>
              </a:xfrm>
              <a:custGeom>
                <a:avLst/>
                <a:gdLst>
                  <a:gd name="T0" fmla="*/ 0 w 1"/>
                  <a:gd name="T1" fmla="*/ 0 h 543"/>
                  <a:gd name="T2" fmla="*/ 0 w 1"/>
                  <a:gd name="T3" fmla="*/ 543 h 543"/>
                  <a:gd name="T4" fmla="*/ 0 60000 65536"/>
                  <a:gd name="T5" fmla="*/ 0 60000 65536"/>
                  <a:gd name="T6" fmla="*/ 0 w 1"/>
                  <a:gd name="T7" fmla="*/ 0 h 543"/>
                  <a:gd name="T8" fmla="*/ 1 w 1"/>
                  <a:gd name="T9" fmla="*/ 543 h 5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3">
                    <a:moveTo>
                      <a:pt x="0" y="0"/>
                    </a:moveTo>
                    <a:lnTo>
                      <a:pt x="0" y="543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44" name="Freeform 48"/>
              <p:cNvSpPr>
                <a:spLocks/>
              </p:cNvSpPr>
              <p:nvPr/>
            </p:nvSpPr>
            <p:spPr bwMode="auto">
              <a:xfrm>
                <a:off x="1360" y="3088"/>
                <a:ext cx="1" cy="272"/>
              </a:xfrm>
              <a:custGeom>
                <a:avLst/>
                <a:gdLst>
                  <a:gd name="T0" fmla="*/ 0 w 1"/>
                  <a:gd name="T1" fmla="*/ 0 h 306"/>
                  <a:gd name="T2" fmla="*/ 0 w 1"/>
                  <a:gd name="T3" fmla="*/ 272 h 306"/>
                  <a:gd name="T4" fmla="*/ 0 60000 65536"/>
                  <a:gd name="T5" fmla="*/ 0 60000 65536"/>
                  <a:gd name="T6" fmla="*/ 0 w 1"/>
                  <a:gd name="T7" fmla="*/ 0 h 306"/>
                  <a:gd name="T8" fmla="*/ 1 w 1"/>
                  <a:gd name="T9" fmla="*/ 306 h 3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6">
                    <a:moveTo>
                      <a:pt x="0" y="0"/>
                    </a:moveTo>
                    <a:lnTo>
                      <a:pt x="0" y="306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45" name="Freeform 49"/>
              <p:cNvSpPr>
                <a:spLocks/>
              </p:cNvSpPr>
              <p:nvPr/>
            </p:nvSpPr>
            <p:spPr bwMode="auto">
              <a:xfrm>
                <a:off x="504" y="3269"/>
                <a:ext cx="852" cy="1"/>
              </a:xfrm>
              <a:custGeom>
                <a:avLst/>
                <a:gdLst>
                  <a:gd name="T0" fmla="*/ 0 w 852"/>
                  <a:gd name="T1" fmla="*/ 0 h 1"/>
                  <a:gd name="T2" fmla="*/ 852 w 852"/>
                  <a:gd name="T3" fmla="*/ 0 h 1"/>
                  <a:gd name="T4" fmla="*/ 0 60000 65536"/>
                  <a:gd name="T5" fmla="*/ 0 60000 65536"/>
                  <a:gd name="T6" fmla="*/ 0 w 852"/>
                  <a:gd name="T7" fmla="*/ 0 h 1"/>
                  <a:gd name="T8" fmla="*/ 852 w 85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52" h="1">
                    <a:moveTo>
                      <a:pt x="0" y="0"/>
                    </a:moveTo>
                    <a:lnTo>
                      <a:pt x="85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46" name="Text Box 50"/>
              <p:cNvSpPr txBox="1">
                <a:spLocks noChangeArrowheads="1"/>
              </p:cNvSpPr>
              <p:nvPr/>
            </p:nvSpPr>
            <p:spPr bwMode="auto">
              <a:xfrm>
                <a:off x="742" y="3045"/>
                <a:ext cx="4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m</a:t>
                </a:r>
                <a:r>
                  <a:rPr lang="zh-CN" altLang="en-US" sz="2000" b="1">
                    <a:latin typeface="Tahoma" pitchFamily="34" charset="0"/>
                  </a:rPr>
                  <a:t>位</a:t>
                </a:r>
              </a:p>
            </p:txBody>
          </p:sp>
          <p:sp>
            <p:nvSpPr>
              <p:cNvPr id="80947" name="Freeform 51"/>
              <p:cNvSpPr>
                <a:spLocks/>
              </p:cNvSpPr>
              <p:nvPr/>
            </p:nvSpPr>
            <p:spPr bwMode="auto">
              <a:xfrm>
                <a:off x="1362" y="3267"/>
                <a:ext cx="870" cy="3"/>
              </a:xfrm>
              <a:custGeom>
                <a:avLst/>
                <a:gdLst>
                  <a:gd name="T0" fmla="*/ 0 w 870"/>
                  <a:gd name="T1" fmla="*/ 3 h 3"/>
                  <a:gd name="T2" fmla="*/ 870 w 870"/>
                  <a:gd name="T3" fmla="*/ 0 h 3"/>
                  <a:gd name="T4" fmla="*/ 0 60000 65536"/>
                  <a:gd name="T5" fmla="*/ 0 60000 65536"/>
                  <a:gd name="T6" fmla="*/ 0 w 870"/>
                  <a:gd name="T7" fmla="*/ 0 h 3"/>
                  <a:gd name="T8" fmla="*/ 870 w 87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70" h="3">
                    <a:moveTo>
                      <a:pt x="0" y="3"/>
                    </a:moveTo>
                    <a:lnTo>
                      <a:pt x="87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48" name="Text Box 52"/>
              <p:cNvSpPr txBox="1">
                <a:spLocks noChangeArrowheads="1"/>
              </p:cNvSpPr>
              <p:nvPr/>
            </p:nvSpPr>
            <p:spPr bwMode="auto">
              <a:xfrm>
                <a:off x="1632" y="3045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b</a:t>
                </a:r>
                <a:r>
                  <a:rPr lang="zh-CN" altLang="en-US" sz="2000" b="1">
                    <a:latin typeface="Tahoma" pitchFamily="34" charset="0"/>
                  </a:rPr>
                  <a:t>位</a:t>
                </a:r>
              </a:p>
            </p:txBody>
          </p:sp>
          <p:sp>
            <p:nvSpPr>
              <p:cNvPr id="80949" name="Freeform 53"/>
              <p:cNvSpPr>
                <a:spLocks/>
              </p:cNvSpPr>
              <p:nvPr/>
            </p:nvSpPr>
            <p:spPr bwMode="auto">
              <a:xfrm>
                <a:off x="501" y="3036"/>
                <a:ext cx="1707" cy="1"/>
              </a:xfrm>
              <a:custGeom>
                <a:avLst/>
                <a:gdLst>
                  <a:gd name="T0" fmla="*/ 0 w 1707"/>
                  <a:gd name="T1" fmla="*/ 0 h 1"/>
                  <a:gd name="T2" fmla="*/ 1707 w 1707"/>
                  <a:gd name="T3" fmla="*/ 1 h 1"/>
                  <a:gd name="T4" fmla="*/ 0 60000 65536"/>
                  <a:gd name="T5" fmla="*/ 0 60000 65536"/>
                  <a:gd name="T6" fmla="*/ 0 w 1707"/>
                  <a:gd name="T7" fmla="*/ 0 h 1"/>
                  <a:gd name="T8" fmla="*/ 1707 w 170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707" h="1">
                    <a:moveTo>
                      <a:pt x="0" y="0"/>
                    </a:moveTo>
                    <a:lnTo>
                      <a:pt x="1707" y="1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50" name="Text Box 54"/>
              <p:cNvSpPr txBox="1">
                <a:spLocks noChangeArrowheads="1"/>
              </p:cNvSpPr>
              <p:nvPr/>
            </p:nvSpPr>
            <p:spPr bwMode="auto">
              <a:xfrm>
                <a:off x="1152" y="2834"/>
                <a:ext cx="36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n</a:t>
                </a:r>
                <a:r>
                  <a:rPr lang="zh-CN" altLang="en-US" sz="2000" b="1">
                    <a:latin typeface="Tahoma" pitchFamily="34" charset="0"/>
                  </a:rPr>
                  <a:t>位</a:t>
                </a:r>
              </a:p>
            </p:txBody>
          </p:sp>
          <p:sp>
            <p:nvSpPr>
              <p:cNvPr id="80951" name="Text Box 55"/>
              <p:cNvSpPr txBox="1">
                <a:spLocks noChangeArrowheads="1"/>
              </p:cNvSpPr>
              <p:nvPr/>
            </p:nvSpPr>
            <p:spPr bwMode="auto">
              <a:xfrm>
                <a:off x="768" y="3638"/>
                <a:ext cx="4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M</a:t>
                </a:r>
                <a:r>
                  <a:rPr lang="zh-CN" altLang="en-US" sz="2000" b="1">
                    <a:latin typeface="Tahoma" pitchFamily="34" charset="0"/>
                  </a:rPr>
                  <a:t>块</a:t>
                </a:r>
              </a:p>
            </p:txBody>
          </p:sp>
          <p:sp>
            <p:nvSpPr>
              <p:cNvPr id="80952" name="Text Box 56"/>
              <p:cNvSpPr txBox="1">
                <a:spLocks noChangeArrowheads="1"/>
              </p:cNvSpPr>
              <p:nvPr/>
            </p:nvSpPr>
            <p:spPr bwMode="auto">
              <a:xfrm>
                <a:off x="1584" y="3648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B</a:t>
                </a:r>
                <a:r>
                  <a:rPr lang="zh-CN" altLang="en-US" sz="2000" b="1">
                    <a:latin typeface="Tahoma" pitchFamily="34" charset="0"/>
                  </a:rPr>
                  <a:t>个字</a:t>
                </a:r>
              </a:p>
            </p:txBody>
          </p:sp>
        </p:grpSp>
        <p:grpSp>
          <p:nvGrpSpPr>
            <p:cNvPr id="80953" name="Group 57"/>
            <p:cNvGrpSpPr>
              <a:grpSpLocks/>
            </p:cNvGrpSpPr>
            <p:nvPr/>
          </p:nvGrpSpPr>
          <p:grpSpPr bwMode="auto">
            <a:xfrm>
              <a:off x="2850" y="806"/>
              <a:ext cx="2765" cy="3092"/>
              <a:chOff x="2850" y="806"/>
              <a:chExt cx="2765" cy="3092"/>
            </a:xfrm>
          </p:grpSpPr>
          <p:sp>
            <p:nvSpPr>
              <p:cNvPr id="80954" name="Rectangle 58"/>
              <p:cNvSpPr>
                <a:spLocks noChangeArrowheads="1"/>
              </p:cNvSpPr>
              <p:nvPr/>
            </p:nvSpPr>
            <p:spPr bwMode="auto">
              <a:xfrm>
                <a:off x="3456" y="3372"/>
                <a:ext cx="716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55" name="Text Box 59"/>
              <p:cNvSpPr txBox="1">
                <a:spLocks noChangeArrowheads="1"/>
              </p:cNvSpPr>
              <p:nvPr/>
            </p:nvSpPr>
            <p:spPr bwMode="auto">
              <a:xfrm>
                <a:off x="3436" y="3377"/>
                <a:ext cx="7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缓存块号</a:t>
                </a:r>
              </a:p>
            </p:txBody>
          </p:sp>
          <p:sp>
            <p:nvSpPr>
              <p:cNvPr id="80956" name="Text Box 60"/>
              <p:cNvSpPr txBox="1">
                <a:spLocks noChangeArrowheads="1"/>
              </p:cNvSpPr>
              <p:nvPr/>
            </p:nvSpPr>
            <p:spPr bwMode="auto">
              <a:xfrm>
                <a:off x="4232" y="3377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块内地址</a:t>
                </a:r>
              </a:p>
            </p:txBody>
          </p:sp>
          <p:sp>
            <p:nvSpPr>
              <p:cNvPr id="80957" name="Rectangle 61"/>
              <p:cNvSpPr>
                <a:spLocks noChangeArrowheads="1"/>
              </p:cNvSpPr>
              <p:nvPr/>
            </p:nvSpPr>
            <p:spPr bwMode="auto">
              <a:xfrm>
                <a:off x="4172" y="3372"/>
                <a:ext cx="864" cy="2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58" name="Freeform 62"/>
              <p:cNvSpPr>
                <a:spLocks/>
              </p:cNvSpPr>
              <p:nvPr/>
            </p:nvSpPr>
            <p:spPr bwMode="auto">
              <a:xfrm>
                <a:off x="3455" y="3168"/>
                <a:ext cx="1" cy="227"/>
              </a:xfrm>
              <a:custGeom>
                <a:avLst/>
                <a:gdLst>
                  <a:gd name="T0" fmla="*/ 0 w 1"/>
                  <a:gd name="T1" fmla="*/ 0 h 540"/>
                  <a:gd name="T2" fmla="*/ 0 w 1"/>
                  <a:gd name="T3" fmla="*/ 227 h 540"/>
                  <a:gd name="T4" fmla="*/ 0 60000 65536"/>
                  <a:gd name="T5" fmla="*/ 0 60000 65536"/>
                  <a:gd name="T6" fmla="*/ 0 w 1"/>
                  <a:gd name="T7" fmla="*/ 0 h 540"/>
                  <a:gd name="T8" fmla="*/ 1 w 1"/>
                  <a:gd name="T9" fmla="*/ 540 h 54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0">
                    <a:moveTo>
                      <a:pt x="0" y="0"/>
                    </a:moveTo>
                    <a:lnTo>
                      <a:pt x="0" y="54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59" name="Freeform 63"/>
              <p:cNvSpPr>
                <a:spLocks/>
              </p:cNvSpPr>
              <p:nvPr/>
            </p:nvSpPr>
            <p:spPr bwMode="auto">
              <a:xfrm>
                <a:off x="5031" y="3168"/>
                <a:ext cx="1" cy="227"/>
              </a:xfrm>
              <a:custGeom>
                <a:avLst/>
                <a:gdLst>
                  <a:gd name="T0" fmla="*/ 0 w 1"/>
                  <a:gd name="T1" fmla="*/ 0 h 543"/>
                  <a:gd name="T2" fmla="*/ 0 w 1"/>
                  <a:gd name="T3" fmla="*/ 227 h 543"/>
                  <a:gd name="T4" fmla="*/ 0 60000 65536"/>
                  <a:gd name="T5" fmla="*/ 0 60000 65536"/>
                  <a:gd name="T6" fmla="*/ 0 w 1"/>
                  <a:gd name="T7" fmla="*/ 0 h 543"/>
                  <a:gd name="T8" fmla="*/ 1 w 1"/>
                  <a:gd name="T9" fmla="*/ 543 h 54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43">
                    <a:moveTo>
                      <a:pt x="0" y="0"/>
                    </a:moveTo>
                    <a:lnTo>
                      <a:pt x="0" y="543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60" name="Freeform 64"/>
              <p:cNvSpPr>
                <a:spLocks/>
              </p:cNvSpPr>
              <p:nvPr/>
            </p:nvSpPr>
            <p:spPr bwMode="auto">
              <a:xfrm>
                <a:off x="4169" y="3150"/>
                <a:ext cx="1" cy="227"/>
              </a:xfrm>
              <a:custGeom>
                <a:avLst/>
                <a:gdLst>
                  <a:gd name="T0" fmla="*/ 0 w 1"/>
                  <a:gd name="T1" fmla="*/ 0 h 306"/>
                  <a:gd name="T2" fmla="*/ 0 w 1"/>
                  <a:gd name="T3" fmla="*/ 227 h 306"/>
                  <a:gd name="T4" fmla="*/ 0 60000 65536"/>
                  <a:gd name="T5" fmla="*/ 0 60000 65536"/>
                  <a:gd name="T6" fmla="*/ 0 w 1"/>
                  <a:gd name="T7" fmla="*/ 0 h 306"/>
                  <a:gd name="T8" fmla="*/ 1 w 1"/>
                  <a:gd name="T9" fmla="*/ 306 h 3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6">
                    <a:moveTo>
                      <a:pt x="0" y="0"/>
                    </a:moveTo>
                    <a:lnTo>
                      <a:pt x="0" y="306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61" name="Freeform 65"/>
              <p:cNvSpPr>
                <a:spLocks/>
              </p:cNvSpPr>
              <p:nvPr/>
            </p:nvSpPr>
            <p:spPr bwMode="auto">
              <a:xfrm>
                <a:off x="3451" y="3269"/>
                <a:ext cx="725" cy="1"/>
              </a:xfrm>
              <a:custGeom>
                <a:avLst/>
                <a:gdLst>
                  <a:gd name="T0" fmla="*/ 0 w 852"/>
                  <a:gd name="T1" fmla="*/ 0 h 1"/>
                  <a:gd name="T2" fmla="*/ 725 w 852"/>
                  <a:gd name="T3" fmla="*/ 0 h 1"/>
                  <a:gd name="T4" fmla="*/ 0 60000 65536"/>
                  <a:gd name="T5" fmla="*/ 0 60000 65536"/>
                  <a:gd name="T6" fmla="*/ 0 w 852"/>
                  <a:gd name="T7" fmla="*/ 0 h 1"/>
                  <a:gd name="T8" fmla="*/ 852 w 852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52" h="1">
                    <a:moveTo>
                      <a:pt x="0" y="0"/>
                    </a:moveTo>
                    <a:lnTo>
                      <a:pt x="852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62" name="Text Box 66"/>
              <p:cNvSpPr txBox="1">
                <a:spLocks noChangeArrowheads="1"/>
              </p:cNvSpPr>
              <p:nvPr/>
            </p:nvSpPr>
            <p:spPr bwMode="auto">
              <a:xfrm>
                <a:off x="3648" y="3045"/>
                <a:ext cx="34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c</a:t>
                </a:r>
                <a:r>
                  <a:rPr lang="zh-CN" altLang="en-US" sz="2000" b="1">
                    <a:latin typeface="Tahoma" pitchFamily="34" charset="0"/>
                  </a:rPr>
                  <a:t>位</a:t>
                </a:r>
              </a:p>
            </p:txBody>
          </p:sp>
          <p:sp>
            <p:nvSpPr>
              <p:cNvPr id="80963" name="Freeform 67"/>
              <p:cNvSpPr>
                <a:spLocks/>
              </p:cNvSpPr>
              <p:nvPr/>
            </p:nvSpPr>
            <p:spPr bwMode="auto">
              <a:xfrm>
                <a:off x="4170" y="3267"/>
                <a:ext cx="870" cy="3"/>
              </a:xfrm>
              <a:custGeom>
                <a:avLst/>
                <a:gdLst>
                  <a:gd name="T0" fmla="*/ 0 w 870"/>
                  <a:gd name="T1" fmla="*/ 3 h 3"/>
                  <a:gd name="T2" fmla="*/ 870 w 870"/>
                  <a:gd name="T3" fmla="*/ 0 h 3"/>
                  <a:gd name="T4" fmla="*/ 0 60000 65536"/>
                  <a:gd name="T5" fmla="*/ 0 60000 65536"/>
                  <a:gd name="T6" fmla="*/ 0 w 870"/>
                  <a:gd name="T7" fmla="*/ 0 h 3"/>
                  <a:gd name="T8" fmla="*/ 870 w 87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70" h="3">
                    <a:moveTo>
                      <a:pt x="0" y="3"/>
                    </a:moveTo>
                    <a:lnTo>
                      <a:pt x="870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64" name="Text Box 68"/>
              <p:cNvSpPr txBox="1">
                <a:spLocks noChangeArrowheads="1"/>
              </p:cNvSpPr>
              <p:nvPr/>
            </p:nvSpPr>
            <p:spPr bwMode="auto">
              <a:xfrm>
                <a:off x="4434" y="3045"/>
                <a:ext cx="3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b</a:t>
                </a:r>
                <a:r>
                  <a:rPr lang="zh-CN" altLang="en-US" sz="2000" b="1">
                    <a:latin typeface="Tahoma" pitchFamily="34" charset="0"/>
                  </a:rPr>
                  <a:t>位</a:t>
                </a:r>
              </a:p>
            </p:txBody>
          </p:sp>
          <p:sp>
            <p:nvSpPr>
              <p:cNvPr id="80965" name="Text Box 69"/>
              <p:cNvSpPr txBox="1">
                <a:spLocks noChangeArrowheads="1"/>
              </p:cNvSpPr>
              <p:nvPr/>
            </p:nvSpPr>
            <p:spPr bwMode="auto">
              <a:xfrm>
                <a:off x="3576" y="3638"/>
                <a:ext cx="38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C</a:t>
                </a:r>
                <a:r>
                  <a:rPr lang="zh-CN" altLang="en-US" sz="2000" b="1">
                    <a:latin typeface="Tahoma" pitchFamily="34" charset="0"/>
                  </a:rPr>
                  <a:t>块</a:t>
                </a:r>
              </a:p>
            </p:txBody>
          </p:sp>
          <p:sp>
            <p:nvSpPr>
              <p:cNvPr id="80966" name="Text Box 70"/>
              <p:cNvSpPr txBox="1">
                <a:spLocks noChangeArrowheads="1"/>
              </p:cNvSpPr>
              <p:nvPr/>
            </p:nvSpPr>
            <p:spPr bwMode="auto">
              <a:xfrm>
                <a:off x="4392" y="3648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latin typeface="Tahoma" pitchFamily="34" charset="0"/>
                  </a:rPr>
                  <a:t>B</a:t>
                </a:r>
                <a:r>
                  <a:rPr lang="zh-CN" altLang="en-US" sz="2000" b="1">
                    <a:latin typeface="Tahoma" pitchFamily="34" charset="0"/>
                  </a:rPr>
                  <a:t>个字</a:t>
                </a:r>
              </a:p>
            </p:txBody>
          </p:sp>
          <p:sp>
            <p:nvSpPr>
              <p:cNvPr id="80967" name="Rectangle 71"/>
              <p:cNvSpPr>
                <a:spLocks noChangeArrowheads="1"/>
              </p:cNvSpPr>
              <p:nvPr/>
            </p:nvSpPr>
            <p:spPr bwMode="auto">
              <a:xfrm>
                <a:off x="3819" y="2092"/>
                <a:ext cx="816" cy="4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68" name="Rectangle 72"/>
              <p:cNvSpPr>
                <a:spLocks noChangeArrowheads="1"/>
              </p:cNvSpPr>
              <p:nvPr/>
            </p:nvSpPr>
            <p:spPr bwMode="auto">
              <a:xfrm>
                <a:off x="3819" y="1368"/>
                <a:ext cx="816" cy="3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69" name="Rectangle 73"/>
              <p:cNvSpPr>
                <a:spLocks noChangeArrowheads="1"/>
              </p:cNvSpPr>
              <p:nvPr/>
            </p:nvSpPr>
            <p:spPr bwMode="auto">
              <a:xfrm>
                <a:off x="3819" y="1208"/>
                <a:ext cx="816" cy="1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70" name="Rectangle 74"/>
              <p:cNvSpPr>
                <a:spLocks noChangeArrowheads="1"/>
              </p:cNvSpPr>
              <p:nvPr/>
            </p:nvSpPr>
            <p:spPr bwMode="auto">
              <a:xfrm>
                <a:off x="3819" y="1048"/>
                <a:ext cx="816" cy="1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1600">
                  <a:latin typeface="Tahoma" pitchFamily="34" charset="0"/>
                </a:endParaRPr>
              </a:p>
            </p:txBody>
          </p:sp>
          <p:sp>
            <p:nvSpPr>
              <p:cNvPr id="80971" name="Line 75"/>
              <p:cNvSpPr>
                <a:spLocks noChangeShapeType="1"/>
              </p:cNvSpPr>
              <p:nvPr/>
            </p:nvSpPr>
            <p:spPr bwMode="auto">
              <a:xfrm>
                <a:off x="3819" y="1048"/>
                <a:ext cx="8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72" name="Line 76"/>
              <p:cNvSpPr>
                <a:spLocks noChangeShapeType="1"/>
              </p:cNvSpPr>
              <p:nvPr/>
            </p:nvSpPr>
            <p:spPr bwMode="auto">
              <a:xfrm>
                <a:off x="3819" y="1208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73" name="Line 77"/>
              <p:cNvSpPr>
                <a:spLocks noChangeShapeType="1"/>
              </p:cNvSpPr>
              <p:nvPr/>
            </p:nvSpPr>
            <p:spPr bwMode="auto">
              <a:xfrm>
                <a:off x="3819" y="1368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74" name="Line 78"/>
              <p:cNvSpPr>
                <a:spLocks noChangeShapeType="1"/>
              </p:cNvSpPr>
              <p:nvPr/>
            </p:nvSpPr>
            <p:spPr bwMode="auto">
              <a:xfrm>
                <a:off x="3819" y="2019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75" name="Line 79"/>
              <p:cNvSpPr>
                <a:spLocks noChangeShapeType="1"/>
              </p:cNvSpPr>
              <p:nvPr/>
            </p:nvSpPr>
            <p:spPr bwMode="auto">
              <a:xfrm>
                <a:off x="3819" y="1048"/>
                <a:ext cx="0" cy="1185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976" name="Line 80"/>
              <p:cNvSpPr>
                <a:spLocks noChangeShapeType="1"/>
              </p:cNvSpPr>
              <p:nvPr/>
            </p:nvSpPr>
            <p:spPr bwMode="auto">
              <a:xfrm>
                <a:off x="4635" y="1048"/>
                <a:ext cx="0" cy="1185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80977" name="Group 81"/>
              <p:cNvGrpSpPr>
                <a:grpSpLocks/>
              </p:cNvGrpSpPr>
              <p:nvPr/>
            </p:nvGrpSpPr>
            <p:grpSpPr bwMode="auto">
              <a:xfrm>
                <a:off x="4513" y="2064"/>
                <a:ext cx="266" cy="462"/>
                <a:chOff x="1654" y="2592"/>
                <a:chExt cx="266" cy="610"/>
              </a:xfrm>
            </p:grpSpPr>
            <p:sp>
              <p:nvSpPr>
                <p:cNvPr id="80978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654" y="2592"/>
                  <a:ext cx="266" cy="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  <p:sp>
              <p:nvSpPr>
                <p:cNvPr id="8097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654" y="2669"/>
                  <a:ext cx="266" cy="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</p:grpSp>
          <p:grpSp>
            <p:nvGrpSpPr>
              <p:cNvPr id="80980" name="Group 84"/>
              <p:cNvGrpSpPr>
                <a:grpSpLocks/>
              </p:cNvGrpSpPr>
              <p:nvPr/>
            </p:nvGrpSpPr>
            <p:grpSpPr bwMode="auto">
              <a:xfrm>
                <a:off x="3675" y="2064"/>
                <a:ext cx="266" cy="462"/>
                <a:chOff x="1654" y="2592"/>
                <a:chExt cx="266" cy="610"/>
              </a:xfrm>
            </p:grpSpPr>
            <p:sp>
              <p:nvSpPr>
                <p:cNvPr id="80981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654" y="2592"/>
                  <a:ext cx="266" cy="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  <p:sp>
              <p:nvSpPr>
                <p:cNvPr id="80982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654" y="2669"/>
                  <a:ext cx="266" cy="5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600" b="1">
                      <a:latin typeface="Tahoma" pitchFamily="34" charset="0"/>
                    </a:rPr>
                    <a:t>~</a:t>
                  </a:r>
                </a:p>
              </p:txBody>
            </p:sp>
          </p:grpSp>
          <p:sp>
            <p:nvSpPr>
              <p:cNvPr id="80983" name="Text Box 87"/>
              <p:cNvSpPr txBox="1">
                <a:spLocks noChangeArrowheads="1"/>
              </p:cNvSpPr>
              <p:nvPr/>
            </p:nvSpPr>
            <p:spPr bwMode="auto">
              <a:xfrm>
                <a:off x="4107" y="141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3200" b="1">
                    <a:latin typeface="Tahoma" pitchFamily="34" charset="0"/>
                  </a:rPr>
                  <a:t>…</a:t>
                </a:r>
              </a:p>
            </p:txBody>
          </p:sp>
          <p:sp>
            <p:nvSpPr>
              <p:cNvPr id="80984" name="Text Box 88"/>
              <p:cNvSpPr txBox="1">
                <a:spLocks noChangeArrowheads="1"/>
              </p:cNvSpPr>
              <p:nvPr/>
            </p:nvSpPr>
            <p:spPr bwMode="auto">
              <a:xfrm>
                <a:off x="4107" y="1728"/>
                <a:ext cx="423" cy="3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r>
                  <a:rPr lang="zh-CN" altLang="en-US" sz="3200" b="1">
                    <a:latin typeface="Tahoma" pitchFamily="34" charset="0"/>
                  </a:rPr>
                  <a:t>…</a:t>
                </a:r>
              </a:p>
            </p:txBody>
          </p:sp>
          <p:sp>
            <p:nvSpPr>
              <p:cNvPr id="80985" name="AutoShape 89"/>
              <p:cNvSpPr>
                <a:spLocks/>
              </p:cNvSpPr>
              <p:nvPr/>
            </p:nvSpPr>
            <p:spPr bwMode="auto">
              <a:xfrm>
                <a:off x="4683" y="1048"/>
                <a:ext cx="95" cy="636"/>
              </a:xfrm>
              <a:prstGeom prst="rightBrace">
                <a:avLst>
                  <a:gd name="adj1" fmla="val 55789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86" name="AutoShape 90"/>
              <p:cNvSpPr>
                <a:spLocks/>
              </p:cNvSpPr>
              <p:nvPr/>
            </p:nvSpPr>
            <p:spPr bwMode="auto">
              <a:xfrm>
                <a:off x="4683" y="1703"/>
                <a:ext cx="100" cy="328"/>
              </a:xfrm>
              <a:prstGeom prst="rightBrace">
                <a:avLst>
                  <a:gd name="adj1" fmla="val 27333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87" name="AutoShape 91"/>
              <p:cNvSpPr>
                <a:spLocks/>
              </p:cNvSpPr>
              <p:nvPr/>
            </p:nvSpPr>
            <p:spPr bwMode="auto">
              <a:xfrm>
                <a:off x="4683" y="2502"/>
                <a:ext cx="100" cy="330"/>
              </a:xfrm>
              <a:prstGeom prst="rightBrace">
                <a:avLst>
                  <a:gd name="adj1" fmla="val 27500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88" name="Text Box 92"/>
              <p:cNvSpPr txBox="1">
                <a:spLocks noChangeArrowheads="1"/>
              </p:cNvSpPr>
              <p:nvPr/>
            </p:nvSpPr>
            <p:spPr bwMode="auto">
              <a:xfrm>
                <a:off x="4752" y="1290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字块 0</a:t>
                </a:r>
              </a:p>
            </p:txBody>
          </p:sp>
          <p:sp>
            <p:nvSpPr>
              <p:cNvPr id="80989" name="Text Box 93"/>
              <p:cNvSpPr txBox="1">
                <a:spLocks noChangeArrowheads="1"/>
              </p:cNvSpPr>
              <p:nvPr/>
            </p:nvSpPr>
            <p:spPr bwMode="auto">
              <a:xfrm>
                <a:off x="4752" y="1776"/>
                <a:ext cx="5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字块 1</a:t>
                </a:r>
              </a:p>
            </p:txBody>
          </p:sp>
          <p:sp>
            <p:nvSpPr>
              <p:cNvPr id="80990" name="Text Box 94"/>
              <p:cNvSpPr txBox="1">
                <a:spLocks noChangeArrowheads="1"/>
              </p:cNvSpPr>
              <p:nvPr/>
            </p:nvSpPr>
            <p:spPr bwMode="auto">
              <a:xfrm>
                <a:off x="4752" y="2570"/>
                <a:ext cx="8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字块  </a:t>
                </a:r>
                <a:r>
                  <a:rPr lang="en-US" altLang="zh-CN" sz="2000" b="1" i="1">
                    <a:latin typeface="Tahoma" pitchFamily="34" charset="0"/>
                  </a:rPr>
                  <a:t>C</a:t>
                </a:r>
                <a:r>
                  <a:rPr lang="en-US" altLang="zh-CN" sz="2000" b="1">
                    <a:latin typeface="Tahoma" pitchFamily="34" charset="0"/>
                  </a:rPr>
                  <a:t>－1</a:t>
                </a:r>
              </a:p>
            </p:txBody>
          </p:sp>
          <p:sp>
            <p:nvSpPr>
              <p:cNvPr id="80991" name="Rectangle 95"/>
              <p:cNvSpPr>
                <a:spLocks noChangeArrowheads="1"/>
              </p:cNvSpPr>
              <p:nvPr/>
            </p:nvSpPr>
            <p:spPr bwMode="auto">
              <a:xfrm>
                <a:off x="3387" y="1048"/>
                <a:ext cx="432" cy="1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92" name="Rectangle 96"/>
              <p:cNvSpPr>
                <a:spLocks noChangeArrowheads="1"/>
              </p:cNvSpPr>
              <p:nvPr/>
            </p:nvSpPr>
            <p:spPr bwMode="auto">
              <a:xfrm>
                <a:off x="3387" y="1694"/>
                <a:ext cx="432" cy="1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93" name="Rectangle 97"/>
              <p:cNvSpPr>
                <a:spLocks noChangeArrowheads="1"/>
              </p:cNvSpPr>
              <p:nvPr/>
            </p:nvSpPr>
            <p:spPr bwMode="auto">
              <a:xfrm>
                <a:off x="3408" y="2487"/>
                <a:ext cx="432" cy="1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ahoma" pitchFamily="34" charset="0"/>
                </a:endParaRPr>
              </a:p>
            </p:txBody>
          </p:sp>
          <p:sp>
            <p:nvSpPr>
              <p:cNvPr id="80994" name="Text Box 98"/>
              <p:cNvSpPr txBox="1">
                <a:spLocks noChangeArrowheads="1"/>
              </p:cNvSpPr>
              <p:nvPr/>
            </p:nvSpPr>
            <p:spPr bwMode="auto">
              <a:xfrm>
                <a:off x="3196" y="995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80995" name="Text Box 99"/>
              <p:cNvSpPr txBox="1">
                <a:spLocks noChangeArrowheads="1"/>
              </p:cNvSpPr>
              <p:nvPr/>
            </p:nvSpPr>
            <p:spPr bwMode="auto">
              <a:xfrm>
                <a:off x="3196" y="165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996" name="Text Box 100"/>
              <p:cNvSpPr txBox="1">
                <a:spLocks noChangeArrowheads="1"/>
              </p:cNvSpPr>
              <p:nvPr/>
            </p:nvSpPr>
            <p:spPr bwMode="auto">
              <a:xfrm>
                <a:off x="2850" y="2400"/>
                <a:ext cx="55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latin typeface="Tahoma" pitchFamily="34" charset="0"/>
                  </a:rPr>
                  <a:t>2</a:t>
                </a:r>
                <a:r>
                  <a:rPr lang="en-US" altLang="zh-CN" b="1" i="1" baseline="48000">
                    <a:latin typeface="Tahoma" pitchFamily="34" charset="0"/>
                  </a:rPr>
                  <a:t>c</a:t>
                </a:r>
                <a:r>
                  <a:rPr lang="en-US" altLang="zh-CN" b="1">
                    <a:latin typeface="Tahoma" pitchFamily="34" charset="0"/>
                  </a:rPr>
                  <a:t>－1</a:t>
                </a:r>
                <a:endParaRPr lang="zh-CN" altLang="en-US" b="1">
                  <a:latin typeface="Tahoma" pitchFamily="34" charset="0"/>
                </a:endParaRPr>
              </a:p>
            </p:txBody>
          </p:sp>
          <p:sp>
            <p:nvSpPr>
              <p:cNvPr id="80997" name="Text Box 101"/>
              <p:cNvSpPr txBox="1">
                <a:spLocks noChangeArrowheads="1"/>
              </p:cNvSpPr>
              <p:nvPr/>
            </p:nvSpPr>
            <p:spPr bwMode="auto">
              <a:xfrm>
                <a:off x="3354" y="806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solidFill>
                      <a:schemeClr val="folHlink"/>
                    </a:solidFill>
                    <a:latin typeface="Tahoma" pitchFamily="34" charset="0"/>
                  </a:rPr>
                  <a:t>标记</a:t>
                </a:r>
              </a:p>
            </p:txBody>
          </p:sp>
          <p:sp>
            <p:nvSpPr>
              <p:cNvPr id="80998" name="Text Box 102"/>
              <p:cNvSpPr txBox="1">
                <a:spLocks noChangeArrowheads="1"/>
              </p:cNvSpPr>
              <p:nvPr/>
            </p:nvSpPr>
            <p:spPr bwMode="auto">
              <a:xfrm>
                <a:off x="3884" y="806"/>
                <a:ext cx="54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latin typeface="Tahoma" pitchFamily="34" charset="0"/>
                  </a:rPr>
                  <a:t>Cache</a:t>
                </a:r>
              </a:p>
            </p:txBody>
          </p:sp>
          <p:sp>
            <p:nvSpPr>
              <p:cNvPr id="80999" name="Text Box 103"/>
              <p:cNvSpPr txBox="1">
                <a:spLocks noChangeArrowheads="1"/>
              </p:cNvSpPr>
              <p:nvPr/>
            </p:nvSpPr>
            <p:spPr bwMode="auto">
              <a:xfrm>
                <a:off x="4752" y="806"/>
                <a:ext cx="7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>
                    <a:latin typeface="Tahoma" pitchFamily="34" charset="0"/>
                  </a:rPr>
                  <a:t>缓存块号</a:t>
                </a:r>
              </a:p>
            </p:txBody>
          </p:sp>
          <p:sp>
            <p:nvSpPr>
              <p:cNvPr id="81000" name="Rectangle 104"/>
              <p:cNvSpPr>
                <a:spLocks noChangeArrowheads="1"/>
              </p:cNvSpPr>
              <p:nvPr/>
            </p:nvSpPr>
            <p:spPr bwMode="auto">
              <a:xfrm>
                <a:off x="3837" y="2482"/>
                <a:ext cx="816" cy="3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800">
                  <a:latin typeface="Tahoma" pitchFamily="34" charset="0"/>
                </a:endParaRPr>
              </a:p>
            </p:txBody>
          </p:sp>
          <p:sp>
            <p:nvSpPr>
              <p:cNvPr id="81001" name="Freeform 105"/>
              <p:cNvSpPr>
                <a:spLocks/>
              </p:cNvSpPr>
              <p:nvPr/>
            </p:nvSpPr>
            <p:spPr bwMode="auto">
              <a:xfrm>
                <a:off x="3837" y="2409"/>
                <a:ext cx="1" cy="303"/>
              </a:xfrm>
              <a:custGeom>
                <a:avLst/>
                <a:gdLst>
                  <a:gd name="T0" fmla="*/ 0 w 1"/>
                  <a:gd name="T1" fmla="*/ 0 h 303"/>
                  <a:gd name="T2" fmla="*/ 1 w 1"/>
                  <a:gd name="T3" fmla="*/ 303 h 303"/>
                  <a:gd name="T4" fmla="*/ 0 60000 65536"/>
                  <a:gd name="T5" fmla="*/ 0 60000 65536"/>
                  <a:gd name="T6" fmla="*/ 0 w 1"/>
                  <a:gd name="T7" fmla="*/ 0 h 303"/>
                  <a:gd name="T8" fmla="*/ 1 w 1"/>
                  <a:gd name="T9" fmla="*/ 303 h 30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03">
                    <a:moveTo>
                      <a:pt x="0" y="0"/>
                    </a:moveTo>
                    <a:lnTo>
                      <a:pt x="1" y="303"/>
                    </a:lnTo>
                  </a:path>
                </a:pathLst>
              </a:cu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002" name="Freeform 106"/>
              <p:cNvSpPr>
                <a:spLocks/>
              </p:cNvSpPr>
              <p:nvPr/>
            </p:nvSpPr>
            <p:spPr bwMode="auto">
              <a:xfrm>
                <a:off x="4653" y="2400"/>
                <a:ext cx="1" cy="317"/>
              </a:xfrm>
              <a:custGeom>
                <a:avLst/>
                <a:gdLst>
                  <a:gd name="T0" fmla="*/ 0 w 1"/>
                  <a:gd name="T1" fmla="*/ 0 h 317"/>
                  <a:gd name="T2" fmla="*/ 0 w 1"/>
                  <a:gd name="T3" fmla="*/ 317 h 317"/>
                  <a:gd name="T4" fmla="*/ 0 60000 65536"/>
                  <a:gd name="T5" fmla="*/ 0 60000 65536"/>
                  <a:gd name="T6" fmla="*/ 0 w 1"/>
                  <a:gd name="T7" fmla="*/ 0 h 317"/>
                  <a:gd name="T8" fmla="*/ 1 w 1"/>
                  <a:gd name="T9" fmla="*/ 317 h 3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17">
                    <a:moveTo>
                      <a:pt x="0" y="0"/>
                    </a:moveTo>
                    <a:lnTo>
                      <a:pt x="0" y="317"/>
                    </a:lnTo>
                  </a:path>
                </a:pathLst>
              </a:custGeom>
              <a:noFill/>
              <a:ln w="38100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  <p:bldP spid="347140" grpId="0" autoUpdateAnimBg="0"/>
      <p:bldP spid="34714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4475" y="623888"/>
            <a:ext cx="8497888" cy="5627687"/>
          </a:xfrm>
        </p:spPr>
        <p:txBody>
          <a:bodyPr/>
          <a:lstStyle/>
          <a:p>
            <a:pPr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3600" b="0" i="1" smtClean="0">
                <a:solidFill>
                  <a:srgbClr val="660033"/>
                </a:solidFill>
                <a:latin typeface="楷体_GB2312" pitchFamily="49" charset="-122"/>
              </a:rPr>
              <a:t>   </a:t>
            </a:r>
            <a:r>
              <a:rPr lang="zh-CN" altLang="en-US" sz="2400" i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命中率</a:t>
            </a:r>
          </a:p>
          <a:p>
            <a:pPr>
              <a:lnSpc>
                <a:spcPct val="125000"/>
              </a:lnSpc>
              <a:buClr>
                <a:srgbClr val="660033"/>
              </a:buClr>
              <a:buSzPct val="85000"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命中率：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CPU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访问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的次数占总访问次数的比例。设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表示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完成存取的总次数，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表示主存完成存取的总次数，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为命中率，则有：    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h=N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/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+N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>
              <a:lnSpc>
                <a:spcPct val="125000"/>
              </a:lnSpc>
              <a:buClr>
                <a:srgbClr val="660033"/>
              </a:buClr>
              <a:buSzPct val="85000"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若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表示命中时的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访问时间，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表示未命中时的主存访问时间，则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cache/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主存系统的平均访问时间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为：            　　　　</a:t>
            </a:r>
          </a:p>
          <a:p>
            <a:pPr>
              <a:lnSpc>
                <a:spcPct val="125000"/>
              </a:lnSpc>
              <a:buClr>
                <a:srgbClr val="660033"/>
              </a:buClr>
              <a:buSzPct val="85000"/>
              <a:buFont typeface="Wingdings" pitchFamily="2" charset="2"/>
              <a:buNone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　　　　　　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=ht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1-h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</a:p>
          <a:p>
            <a:pPr>
              <a:lnSpc>
                <a:spcPct val="125000"/>
              </a:lnSpc>
              <a:buClr>
                <a:srgbClr val="660033"/>
              </a:buClr>
              <a:buSzPct val="85000"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目标：以较小的硬件代价使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cache/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主存系统的平均访问时间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越接近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越好，用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表示访问效率表示。</a:t>
            </a:r>
          </a:p>
          <a:p>
            <a:pPr>
              <a:lnSpc>
                <a:spcPct val="125000"/>
              </a:lnSpc>
              <a:buClr>
                <a:srgbClr val="660033"/>
              </a:buClr>
              <a:buSzPct val="85000"/>
              <a:buFont typeface="Wingdings" pitchFamily="2" charset="2"/>
              <a:buNone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设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/t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=r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则有： 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e= 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/ t</a:t>
            </a:r>
            <a:r>
              <a:rPr lang="en-US" altLang="zh-CN" sz="2200" baseline="-250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=1/(r+(1-r)h)</a:t>
            </a:r>
          </a:p>
          <a:p>
            <a:pPr>
              <a:lnSpc>
                <a:spcPct val="125000"/>
              </a:lnSpc>
              <a:buClr>
                <a:srgbClr val="660033"/>
              </a:buClr>
              <a:buSzPct val="85000"/>
            </a:pP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命中率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h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越接近于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越好，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r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值以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5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～</a:t>
            </a:r>
            <a:r>
              <a:rPr lang="en-US" altLang="zh-CN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10</a:t>
            </a:r>
            <a:r>
              <a:rPr lang="zh-CN" altLang="en-US" sz="22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为宜，不宜太大。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2"/>
          <p:cNvSpPr txBox="1">
            <a:spLocks noChangeArrowheads="1"/>
          </p:cNvSpPr>
          <p:nvPr/>
        </p:nvSpPr>
        <p:spPr bwMode="auto">
          <a:xfrm>
            <a:off x="609600" y="304800"/>
            <a:ext cx="45942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3. Cache 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的 </a:t>
            </a:r>
            <a:r>
              <a:rPr kumimoji="1" lang="zh-CN" altLang="en-US" sz="3600" b="1" i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读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 操作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3238" y="1285875"/>
            <a:ext cx="8335962" cy="4645025"/>
            <a:chOff x="317" y="777"/>
            <a:chExt cx="5251" cy="2926"/>
          </a:xfrm>
        </p:grpSpPr>
        <p:sp>
          <p:nvSpPr>
            <p:cNvPr id="61443" name="Text Box 4"/>
            <p:cNvSpPr txBox="1">
              <a:spLocks noChangeArrowheads="1"/>
            </p:cNvSpPr>
            <p:nvPr/>
          </p:nvSpPr>
          <p:spPr bwMode="auto">
            <a:xfrm>
              <a:off x="317" y="2538"/>
              <a:ext cx="1175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楷体"/>
                  <a:ea typeface="楷体"/>
                  <a:cs typeface="楷体"/>
                </a:rPr>
                <a:t>  </a:t>
              </a:r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访问</a:t>
              </a:r>
              <a:r>
                <a:rPr kumimoji="1" lang="en-US" altLang="zh-CN" sz="2000" b="1">
                  <a:latin typeface="楷体"/>
                  <a:ea typeface="楷体"/>
                  <a:cs typeface="楷体"/>
                </a:rPr>
                <a:t>Cache</a:t>
              </a:r>
            </a:p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取出信息送</a:t>
              </a:r>
              <a:r>
                <a:rPr kumimoji="1" lang="en-US" altLang="zh-CN" sz="2000" b="1">
                  <a:latin typeface="楷体"/>
                  <a:ea typeface="楷体"/>
                  <a:cs typeface="楷体"/>
                </a:rPr>
                <a:t>CPU</a:t>
              </a:r>
            </a:p>
          </p:txBody>
        </p:sp>
        <p:sp>
          <p:nvSpPr>
            <p:cNvPr id="61444" name="Rectangle 5"/>
            <p:cNvSpPr>
              <a:spLocks noChangeArrowheads="1"/>
            </p:cNvSpPr>
            <p:nvPr/>
          </p:nvSpPr>
          <p:spPr bwMode="auto">
            <a:xfrm>
              <a:off x="345" y="2555"/>
              <a:ext cx="1191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45" name="Text Box 6"/>
            <p:cNvSpPr txBox="1">
              <a:spLocks noChangeArrowheads="1"/>
            </p:cNvSpPr>
            <p:nvPr/>
          </p:nvSpPr>
          <p:spPr bwMode="auto">
            <a:xfrm>
              <a:off x="1666" y="2538"/>
              <a:ext cx="1175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楷体"/>
                  <a:ea typeface="楷体"/>
                  <a:cs typeface="楷体"/>
                </a:rPr>
                <a:t>  </a:t>
              </a:r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访问主存</a:t>
              </a:r>
            </a:p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取出信息送</a:t>
              </a:r>
              <a:r>
                <a:rPr kumimoji="1" lang="en-US" altLang="zh-CN" sz="2000" b="1">
                  <a:latin typeface="楷体"/>
                  <a:ea typeface="楷体"/>
                  <a:cs typeface="楷体"/>
                </a:rPr>
                <a:t>CPU</a:t>
              </a:r>
            </a:p>
          </p:txBody>
        </p:sp>
        <p:sp>
          <p:nvSpPr>
            <p:cNvPr id="61446" name="Rectangle 7"/>
            <p:cNvSpPr>
              <a:spLocks noChangeArrowheads="1"/>
            </p:cNvSpPr>
            <p:nvPr/>
          </p:nvSpPr>
          <p:spPr bwMode="auto">
            <a:xfrm>
              <a:off x="1689" y="2555"/>
              <a:ext cx="1191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47" name="Text Box 8"/>
            <p:cNvSpPr txBox="1">
              <a:spLocks noChangeArrowheads="1"/>
            </p:cNvSpPr>
            <p:nvPr/>
          </p:nvSpPr>
          <p:spPr bwMode="auto">
            <a:xfrm>
              <a:off x="3072" y="2567"/>
              <a:ext cx="1092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将新的主存块</a:t>
              </a:r>
            </a:p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调入</a:t>
              </a:r>
              <a:r>
                <a:rPr kumimoji="1" lang="en-US" altLang="zh-CN" sz="2000" b="1">
                  <a:latin typeface="楷体"/>
                  <a:ea typeface="楷体"/>
                  <a:cs typeface="楷体"/>
                </a:rPr>
                <a:t>Cache</a:t>
              </a:r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中</a:t>
              </a:r>
            </a:p>
          </p:txBody>
        </p:sp>
        <p:sp>
          <p:nvSpPr>
            <p:cNvPr id="61448" name="Rectangle 9"/>
            <p:cNvSpPr>
              <a:spLocks noChangeArrowheads="1"/>
            </p:cNvSpPr>
            <p:nvPr/>
          </p:nvSpPr>
          <p:spPr bwMode="auto">
            <a:xfrm>
              <a:off x="3023" y="2555"/>
              <a:ext cx="1165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49" name="Text Box 10"/>
            <p:cNvSpPr txBox="1">
              <a:spLocks noChangeArrowheads="1"/>
            </p:cNvSpPr>
            <p:nvPr/>
          </p:nvSpPr>
          <p:spPr bwMode="auto">
            <a:xfrm>
              <a:off x="4457" y="2566"/>
              <a:ext cx="109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执行替换算法</a:t>
              </a:r>
            </a:p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  腾出空位</a:t>
              </a:r>
            </a:p>
          </p:txBody>
        </p:sp>
        <p:sp>
          <p:nvSpPr>
            <p:cNvPr id="61450" name="Rectangle 11"/>
            <p:cNvSpPr>
              <a:spLocks noChangeArrowheads="1"/>
            </p:cNvSpPr>
            <p:nvPr/>
          </p:nvSpPr>
          <p:spPr bwMode="auto">
            <a:xfrm>
              <a:off x="4403" y="2544"/>
              <a:ext cx="1165" cy="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51" name="Text Box 12"/>
            <p:cNvSpPr txBox="1">
              <a:spLocks noChangeArrowheads="1"/>
            </p:cNvSpPr>
            <p:nvPr/>
          </p:nvSpPr>
          <p:spPr bwMode="auto">
            <a:xfrm>
              <a:off x="1385" y="3429"/>
              <a:ext cx="49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200" b="1">
                  <a:latin typeface="楷体"/>
                  <a:ea typeface="楷体"/>
                  <a:cs typeface="楷体"/>
                </a:rPr>
                <a:t> </a:t>
              </a:r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结束</a:t>
              </a:r>
            </a:p>
          </p:txBody>
        </p:sp>
        <p:sp>
          <p:nvSpPr>
            <p:cNvPr id="61452" name="Rectangle 13"/>
            <p:cNvSpPr>
              <a:spLocks noChangeArrowheads="1"/>
            </p:cNvSpPr>
            <p:nvPr/>
          </p:nvSpPr>
          <p:spPr bwMode="auto">
            <a:xfrm>
              <a:off x="1375" y="3441"/>
              <a:ext cx="497" cy="2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53" name="AutoShape 14"/>
            <p:cNvSpPr>
              <a:spLocks noChangeArrowheads="1"/>
            </p:cNvSpPr>
            <p:nvPr/>
          </p:nvSpPr>
          <p:spPr bwMode="auto">
            <a:xfrm>
              <a:off x="1239" y="1539"/>
              <a:ext cx="858" cy="39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54" name="Text Box 15"/>
            <p:cNvSpPr txBox="1">
              <a:spLocks noChangeArrowheads="1"/>
            </p:cNvSpPr>
            <p:nvPr/>
          </p:nvSpPr>
          <p:spPr bwMode="auto">
            <a:xfrm>
              <a:off x="1398" y="1622"/>
              <a:ext cx="60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命中？</a:t>
              </a:r>
            </a:p>
          </p:txBody>
        </p:sp>
        <p:sp>
          <p:nvSpPr>
            <p:cNvPr id="61455" name="AutoShape 16"/>
            <p:cNvSpPr>
              <a:spLocks noChangeArrowheads="1"/>
            </p:cNvSpPr>
            <p:nvPr/>
          </p:nvSpPr>
          <p:spPr bwMode="auto">
            <a:xfrm>
              <a:off x="3046" y="1938"/>
              <a:ext cx="1128" cy="399"/>
            </a:xfrm>
            <a:prstGeom prst="diamond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56" name="Text Box 17"/>
            <p:cNvSpPr txBox="1">
              <a:spLocks noChangeArrowheads="1"/>
            </p:cNvSpPr>
            <p:nvPr/>
          </p:nvSpPr>
          <p:spPr bwMode="auto">
            <a:xfrm>
              <a:off x="3215" y="2016"/>
              <a:ext cx="8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楷体"/>
                  <a:ea typeface="楷体"/>
                  <a:cs typeface="楷体"/>
                </a:rPr>
                <a:t>Cache</a:t>
              </a:r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满？</a:t>
              </a:r>
            </a:p>
          </p:txBody>
        </p:sp>
        <p:sp>
          <p:nvSpPr>
            <p:cNvPr id="61457" name="Freeform 18"/>
            <p:cNvSpPr>
              <a:spLocks/>
            </p:cNvSpPr>
            <p:nvPr/>
          </p:nvSpPr>
          <p:spPr bwMode="auto">
            <a:xfrm>
              <a:off x="3613" y="2335"/>
              <a:ext cx="1" cy="218"/>
            </a:xfrm>
            <a:custGeom>
              <a:avLst/>
              <a:gdLst>
                <a:gd name="T0" fmla="*/ 0 w 1"/>
                <a:gd name="T1" fmla="*/ 0 h 288"/>
                <a:gd name="T2" fmla="*/ 0 w 1"/>
                <a:gd name="T3" fmla="*/ 218 h 288"/>
                <a:gd name="T4" fmla="*/ 0 60000 65536"/>
                <a:gd name="T5" fmla="*/ 0 60000 65536"/>
                <a:gd name="T6" fmla="*/ 0 w 1"/>
                <a:gd name="T7" fmla="*/ 0 h 288"/>
                <a:gd name="T8" fmla="*/ 1 w 1"/>
                <a:gd name="T9" fmla="*/ 288 h 2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88">
                  <a:moveTo>
                    <a:pt x="0" y="0"/>
                  </a:moveTo>
                  <a:lnTo>
                    <a:pt x="0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58" name="Freeform 19"/>
            <p:cNvSpPr>
              <a:spLocks/>
            </p:cNvSpPr>
            <p:nvPr/>
          </p:nvSpPr>
          <p:spPr bwMode="auto">
            <a:xfrm>
              <a:off x="2092" y="1738"/>
              <a:ext cx="1518" cy="200"/>
            </a:xfrm>
            <a:custGeom>
              <a:avLst/>
              <a:gdLst>
                <a:gd name="T0" fmla="*/ 0 w 1614"/>
                <a:gd name="T1" fmla="*/ 0 h 264"/>
                <a:gd name="T2" fmla="*/ 1515 w 1614"/>
                <a:gd name="T3" fmla="*/ 0 h 264"/>
                <a:gd name="T4" fmla="*/ 1518 w 1614"/>
                <a:gd name="T5" fmla="*/ 200 h 264"/>
                <a:gd name="T6" fmla="*/ 0 60000 65536"/>
                <a:gd name="T7" fmla="*/ 0 60000 65536"/>
                <a:gd name="T8" fmla="*/ 0 60000 65536"/>
                <a:gd name="T9" fmla="*/ 0 w 1614"/>
                <a:gd name="T10" fmla="*/ 0 h 264"/>
                <a:gd name="T11" fmla="*/ 1614 w 1614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14" h="264">
                  <a:moveTo>
                    <a:pt x="0" y="0"/>
                  </a:moveTo>
                  <a:lnTo>
                    <a:pt x="1611" y="0"/>
                  </a:lnTo>
                  <a:lnTo>
                    <a:pt x="1614" y="26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59" name="Freeform 20"/>
            <p:cNvSpPr>
              <a:spLocks/>
            </p:cNvSpPr>
            <p:nvPr/>
          </p:nvSpPr>
          <p:spPr bwMode="auto">
            <a:xfrm>
              <a:off x="923" y="1736"/>
              <a:ext cx="330" cy="819"/>
            </a:xfrm>
            <a:custGeom>
              <a:avLst/>
              <a:gdLst>
                <a:gd name="T0" fmla="*/ 330 w 351"/>
                <a:gd name="T1" fmla="*/ 2 h 1083"/>
                <a:gd name="T2" fmla="*/ 0 w 351"/>
                <a:gd name="T3" fmla="*/ 0 h 1083"/>
                <a:gd name="T4" fmla="*/ 0 w 351"/>
                <a:gd name="T5" fmla="*/ 819 h 1083"/>
                <a:gd name="T6" fmla="*/ 0 60000 65536"/>
                <a:gd name="T7" fmla="*/ 0 60000 65536"/>
                <a:gd name="T8" fmla="*/ 0 60000 65536"/>
                <a:gd name="T9" fmla="*/ 0 w 351"/>
                <a:gd name="T10" fmla="*/ 0 h 1083"/>
                <a:gd name="T11" fmla="*/ 351 w 351"/>
                <a:gd name="T12" fmla="*/ 1083 h 10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" h="1083">
                  <a:moveTo>
                    <a:pt x="351" y="3"/>
                  </a:moveTo>
                  <a:lnTo>
                    <a:pt x="0" y="0"/>
                  </a:lnTo>
                  <a:lnTo>
                    <a:pt x="0" y="1083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60" name="Line 21"/>
            <p:cNvSpPr>
              <a:spLocks noChangeShapeType="1"/>
            </p:cNvSpPr>
            <p:nvPr/>
          </p:nvSpPr>
          <p:spPr bwMode="auto">
            <a:xfrm>
              <a:off x="2278" y="1747"/>
              <a:ext cx="0" cy="8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1" name="Freeform 22"/>
            <p:cNvSpPr>
              <a:spLocks/>
            </p:cNvSpPr>
            <p:nvPr/>
          </p:nvSpPr>
          <p:spPr bwMode="auto">
            <a:xfrm>
              <a:off x="4172" y="2137"/>
              <a:ext cx="820" cy="407"/>
            </a:xfrm>
            <a:custGeom>
              <a:avLst/>
              <a:gdLst>
                <a:gd name="T0" fmla="*/ 0 w 771"/>
                <a:gd name="T1" fmla="*/ 0 h 552"/>
                <a:gd name="T2" fmla="*/ 817 w 771"/>
                <a:gd name="T3" fmla="*/ 0 h 552"/>
                <a:gd name="T4" fmla="*/ 820 w 771"/>
                <a:gd name="T5" fmla="*/ 407 h 552"/>
                <a:gd name="T6" fmla="*/ 0 60000 65536"/>
                <a:gd name="T7" fmla="*/ 0 60000 65536"/>
                <a:gd name="T8" fmla="*/ 0 60000 65536"/>
                <a:gd name="T9" fmla="*/ 0 w 771"/>
                <a:gd name="T10" fmla="*/ 0 h 552"/>
                <a:gd name="T11" fmla="*/ 771 w 771"/>
                <a:gd name="T12" fmla="*/ 552 h 5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1" h="552">
                  <a:moveTo>
                    <a:pt x="0" y="0"/>
                  </a:moveTo>
                  <a:lnTo>
                    <a:pt x="768" y="0"/>
                  </a:lnTo>
                  <a:lnTo>
                    <a:pt x="771" y="55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62" name="Freeform 23"/>
            <p:cNvSpPr>
              <a:spLocks/>
            </p:cNvSpPr>
            <p:nvPr/>
          </p:nvSpPr>
          <p:spPr bwMode="auto">
            <a:xfrm>
              <a:off x="4182" y="2890"/>
              <a:ext cx="810" cy="242"/>
            </a:xfrm>
            <a:custGeom>
              <a:avLst/>
              <a:gdLst>
                <a:gd name="T0" fmla="*/ 807 w 768"/>
                <a:gd name="T1" fmla="*/ 117 h 384"/>
                <a:gd name="T2" fmla="*/ 810 w 768"/>
                <a:gd name="T3" fmla="*/ 242 h 384"/>
                <a:gd name="T4" fmla="*/ 152 w 768"/>
                <a:gd name="T5" fmla="*/ 242 h 384"/>
                <a:gd name="T6" fmla="*/ 152 w 768"/>
                <a:gd name="T7" fmla="*/ 0 h 384"/>
                <a:gd name="T8" fmla="*/ 0 w 768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8"/>
                <a:gd name="T16" fmla="*/ 0 h 384"/>
                <a:gd name="T17" fmla="*/ 768 w 768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8" h="384">
                  <a:moveTo>
                    <a:pt x="765" y="186"/>
                  </a:moveTo>
                  <a:lnTo>
                    <a:pt x="768" y="384"/>
                  </a:lnTo>
                  <a:lnTo>
                    <a:pt x="144" y="384"/>
                  </a:lnTo>
                  <a:lnTo>
                    <a:pt x="144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63" name="Line 24"/>
            <p:cNvSpPr>
              <a:spLocks noChangeShapeType="1"/>
            </p:cNvSpPr>
            <p:nvPr/>
          </p:nvSpPr>
          <p:spPr bwMode="auto">
            <a:xfrm>
              <a:off x="923" y="3015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25"/>
            <p:cNvSpPr>
              <a:spLocks noChangeShapeType="1"/>
            </p:cNvSpPr>
            <p:nvPr/>
          </p:nvSpPr>
          <p:spPr bwMode="auto">
            <a:xfrm>
              <a:off x="2278" y="3015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5" name="Line 26"/>
            <p:cNvSpPr>
              <a:spLocks noChangeShapeType="1"/>
            </p:cNvSpPr>
            <p:nvPr/>
          </p:nvSpPr>
          <p:spPr bwMode="auto">
            <a:xfrm>
              <a:off x="3633" y="3015"/>
              <a:ext cx="0" cy="2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6" name="Line 27"/>
            <p:cNvSpPr>
              <a:spLocks noChangeShapeType="1"/>
            </p:cNvSpPr>
            <p:nvPr/>
          </p:nvSpPr>
          <p:spPr bwMode="auto">
            <a:xfrm>
              <a:off x="923" y="3232"/>
              <a:ext cx="27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7" name="Line 28"/>
            <p:cNvSpPr>
              <a:spLocks noChangeShapeType="1"/>
            </p:cNvSpPr>
            <p:nvPr/>
          </p:nvSpPr>
          <p:spPr bwMode="auto">
            <a:xfrm>
              <a:off x="1620" y="3226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Text Box 29"/>
            <p:cNvSpPr txBox="1">
              <a:spLocks noChangeArrowheads="1"/>
            </p:cNvSpPr>
            <p:nvPr/>
          </p:nvSpPr>
          <p:spPr bwMode="auto">
            <a:xfrm>
              <a:off x="988" y="1152"/>
              <a:ext cx="133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楷体"/>
                  <a:ea typeface="楷体"/>
                  <a:cs typeface="楷体"/>
                </a:rPr>
                <a:t>CPU</a:t>
              </a:r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发出访问地址</a:t>
              </a:r>
            </a:p>
          </p:txBody>
        </p:sp>
        <p:sp>
          <p:nvSpPr>
            <p:cNvPr id="61469" name="Rectangle 30"/>
            <p:cNvSpPr>
              <a:spLocks noChangeArrowheads="1"/>
            </p:cNvSpPr>
            <p:nvPr/>
          </p:nvSpPr>
          <p:spPr bwMode="auto">
            <a:xfrm>
              <a:off x="923" y="1167"/>
              <a:ext cx="1581" cy="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70" name="Text Box 31"/>
            <p:cNvSpPr txBox="1">
              <a:spLocks noChangeArrowheads="1"/>
            </p:cNvSpPr>
            <p:nvPr/>
          </p:nvSpPr>
          <p:spPr bwMode="auto">
            <a:xfrm>
              <a:off x="1444" y="777"/>
              <a:ext cx="47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900" b="1">
                  <a:latin typeface="楷体"/>
                  <a:ea typeface="楷体"/>
                  <a:cs typeface="楷体"/>
                </a:rPr>
                <a:t> </a:t>
              </a:r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开始</a:t>
              </a:r>
            </a:p>
          </p:txBody>
        </p:sp>
        <p:sp>
          <p:nvSpPr>
            <p:cNvPr id="61471" name="Rectangle 32"/>
            <p:cNvSpPr>
              <a:spLocks noChangeArrowheads="1"/>
            </p:cNvSpPr>
            <p:nvPr/>
          </p:nvSpPr>
          <p:spPr bwMode="auto">
            <a:xfrm>
              <a:off x="1453" y="803"/>
              <a:ext cx="453" cy="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楷体"/>
                <a:ea typeface="楷体"/>
                <a:cs typeface="楷体"/>
              </a:endParaRPr>
            </a:p>
          </p:txBody>
        </p:sp>
        <p:sp>
          <p:nvSpPr>
            <p:cNvPr id="61472" name="Line 33"/>
            <p:cNvSpPr>
              <a:spLocks noChangeShapeType="1"/>
            </p:cNvSpPr>
            <p:nvPr/>
          </p:nvSpPr>
          <p:spPr bwMode="auto">
            <a:xfrm>
              <a:off x="1669" y="1393"/>
              <a:ext cx="0" cy="1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3" name="Line 34"/>
            <p:cNvSpPr>
              <a:spLocks noChangeShapeType="1"/>
            </p:cNvSpPr>
            <p:nvPr/>
          </p:nvSpPr>
          <p:spPr bwMode="auto">
            <a:xfrm>
              <a:off x="1669" y="1031"/>
              <a:ext cx="0" cy="1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sm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4" name="Text Box 35"/>
            <p:cNvSpPr txBox="1">
              <a:spLocks noChangeArrowheads="1"/>
            </p:cNvSpPr>
            <p:nvPr/>
          </p:nvSpPr>
          <p:spPr bwMode="auto">
            <a:xfrm>
              <a:off x="1013" y="150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是</a:t>
              </a:r>
            </a:p>
          </p:txBody>
        </p:sp>
        <p:sp>
          <p:nvSpPr>
            <p:cNvPr id="61475" name="Text Box 36"/>
            <p:cNvSpPr txBox="1">
              <a:spLocks noChangeArrowheads="1"/>
            </p:cNvSpPr>
            <p:nvPr/>
          </p:nvSpPr>
          <p:spPr bwMode="auto">
            <a:xfrm>
              <a:off x="2097" y="150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否</a:t>
              </a:r>
            </a:p>
          </p:txBody>
        </p:sp>
        <p:sp>
          <p:nvSpPr>
            <p:cNvPr id="61476" name="Text Box 37"/>
            <p:cNvSpPr txBox="1">
              <a:spLocks noChangeArrowheads="1"/>
            </p:cNvSpPr>
            <p:nvPr/>
          </p:nvSpPr>
          <p:spPr bwMode="auto">
            <a:xfrm>
              <a:off x="4130" y="189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是</a:t>
              </a:r>
            </a:p>
          </p:txBody>
        </p:sp>
        <p:sp>
          <p:nvSpPr>
            <p:cNvPr id="61477" name="Text Box 38"/>
            <p:cNvSpPr txBox="1">
              <a:spLocks noChangeArrowheads="1"/>
            </p:cNvSpPr>
            <p:nvPr/>
          </p:nvSpPr>
          <p:spPr bwMode="auto">
            <a:xfrm>
              <a:off x="3360" y="2321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000" b="1">
                  <a:latin typeface="楷体"/>
                  <a:ea typeface="楷体"/>
                  <a:cs typeface="楷体"/>
                </a:rPr>
                <a:t>否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kumimoji="1" lang="zh-CN" altLang="zh-CN" sz="2400">
              <a:latin typeface="Times New Roman" pitchFamily="18" charset="0"/>
            </a:endParaRPr>
          </a:p>
        </p:txBody>
      </p:sp>
      <p:graphicFrame>
        <p:nvGraphicFramePr>
          <p:cNvPr id="99331" name="Object 1"/>
          <p:cNvGraphicFramePr>
            <a:graphicFrameLocks noChangeAspect="1"/>
          </p:cNvGraphicFramePr>
          <p:nvPr/>
        </p:nvGraphicFramePr>
        <p:xfrm>
          <a:off x="539750" y="1422400"/>
          <a:ext cx="8135938" cy="4935538"/>
        </p:xfrm>
        <a:graphic>
          <a:graphicData uri="http://schemas.openxmlformats.org/presentationml/2006/ole">
            <p:oleObj spid="_x0000_s59394" name="Visio" r:id="rId3" imgW="4726828" imgH="2851285" progId="">
              <p:embed/>
            </p:oleObj>
          </a:graphicData>
        </a:graphic>
      </p:graphicFrame>
      <p:sp>
        <p:nvSpPr>
          <p:cNvPr id="59396" name="Text Box 64"/>
          <p:cNvSpPr txBox="1">
            <a:spLocks noChangeArrowheads="1"/>
          </p:cNvSpPr>
          <p:nvPr/>
        </p:nvSpPr>
        <p:spPr bwMode="auto">
          <a:xfrm>
            <a:off x="533400" y="273050"/>
            <a:ext cx="4968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4. Cache </a:t>
            </a:r>
            <a:r>
              <a:rPr kumimoji="1" lang="zh-CN" altLang="en-US" sz="3600" b="1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的基本结构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16138" y="2987675"/>
            <a:ext cx="973137" cy="75565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endParaRPr kumimoji="1" lang="en-US" altLang="zh-CN" sz="400" b="1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kumimoji="1" lang="en-US" altLang="zh-CN" sz="1400" b="1">
                <a:solidFill>
                  <a:schemeClr val="bg1"/>
                </a:solidFill>
                <a:latin typeface="Times New Roman" pitchFamily="18" charset="0"/>
              </a:rPr>
              <a:t>Cache</a:t>
            </a:r>
          </a:p>
          <a:p>
            <a:pPr algn="ctr"/>
            <a:r>
              <a:rPr kumimoji="1" lang="zh-CN" altLang="en-US" sz="1400" b="1">
                <a:solidFill>
                  <a:schemeClr val="bg1"/>
                </a:solidFill>
                <a:latin typeface="Times New Roman" pitchFamily="18" charset="0"/>
              </a:rPr>
              <a:t>替换机构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049713" y="4787900"/>
            <a:ext cx="1260475" cy="571500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Cache</a:t>
            </a:r>
          </a:p>
          <a:p>
            <a:pPr algn="ctr"/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</a:rPr>
              <a:t>存储体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26125" y="2973388"/>
            <a:ext cx="1143000" cy="785812"/>
          </a:xfrm>
          <a:prstGeom prst="rect">
            <a:avLst/>
          </a:prstGeom>
          <a:solidFill>
            <a:srgbClr val="0000CC"/>
          </a:solidFill>
          <a:ln w="9525" algn="ctr">
            <a:solidFill>
              <a:schemeClr val="folHlink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r>
              <a:rPr kumimoji="1" lang="zh-CN" altLang="en-US" sz="1400" b="1">
                <a:solidFill>
                  <a:schemeClr val="bg1"/>
                </a:solidFill>
                <a:latin typeface="Times New Roman" pitchFamily="18" charset="0"/>
              </a:rPr>
              <a:t>主存</a:t>
            </a:r>
            <a:r>
              <a:rPr kumimoji="1" lang="en-US" altLang="zh-CN" sz="1400" b="1">
                <a:solidFill>
                  <a:schemeClr val="bg1"/>
                </a:solidFill>
                <a:latin typeface="Times New Roman" pitchFamily="18" charset="0"/>
              </a:rPr>
              <a:t>Cache</a:t>
            </a:r>
          </a:p>
          <a:p>
            <a:pPr algn="ctr"/>
            <a:r>
              <a:rPr kumimoji="1" lang="zh-CN" altLang="en-US" sz="1400" b="1">
                <a:solidFill>
                  <a:schemeClr val="bg1"/>
                </a:solidFill>
                <a:latin typeface="Times New Roman" pitchFamily="18" charset="0"/>
              </a:rPr>
              <a:t>地址映像</a:t>
            </a:r>
          </a:p>
          <a:p>
            <a:pPr algn="ctr"/>
            <a:r>
              <a:rPr kumimoji="1" lang="zh-CN" altLang="en-US" sz="1400" b="1">
                <a:solidFill>
                  <a:schemeClr val="bg1"/>
                </a:solidFill>
                <a:latin typeface="Times New Roman" pitchFamily="18" charset="0"/>
              </a:rPr>
              <a:t>变换机构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28938" y="2071688"/>
            <a:ext cx="1857375" cy="57150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/>
          <a:lstStyle/>
          <a:p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</a:rPr>
              <a:t>由</a:t>
            </a:r>
            <a:r>
              <a:rPr kumimoji="1" lang="en-US" altLang="zh-CN" sz="2400" b="1">
                <a:solidFill>
                  <a:srgbClr val="0000CC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b="1">
                <a:solidFill>
                  <a:srgbClr val="0000CC"/>
                </a:solidFill>
                <a:latin typeface="Times New Roman" pitchFamily="18" charset="0"/>
              </a:rPr>
              <a:t>完成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d1.5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 计算机系统概论</Template>
  <TotalTime>879</TotalTime>
  <Words>1800</Words>
  <PresentationFormat>全屏显示(4:3)</PresentationFormat>
  <Paragraphs>339</Paragraphs>
  <Slides>26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d1.5</vt:lpstr>
      <vt:lpstr>Visio</vt:lpstr>
      <vt:lpstr>Picture</vt:lpstr>
      <vt:lpstr>Picture2</vt:lpstr>
      <vt:lpstr>Cache原理 与地址映像机制</vt:lpstr>
      <vt:lpstr>重点</vt:lpstr>
      <vt:lpstr>一、Cache的工作原理</vt:lpstr>
      <vt:lpstr>一、Cache的工作原理</vt:lpstr>
      <vt:lpstr>幻灯片 5</vt:lpstr>
      <vt:lpstr>幻灯片 6</vt:lpstr>
      <vt:lpstr>幻灯片 7</vt:lpstr>
      <vt:lpstr>幻灯片 8</vt:lpstr>
      <vt:lpstr>幻灯片 9</vt:lpstr>
      <vt:lpstr>二、地址映射机制</vt:lpstr>
      <vt:lpstr>二、地址映像机制</vt:lpstr>
      <vt:lpstr>二、地址映像机制</vt:lpstr>
      <vt:lpstr>幻灯片 13</vt:lpstr>
      <vt:lpstr>二、地址映像机制</vt:lpstr>
      <vt:lpstr>二、地址映像机制</vt:lpstr>
      <vt:lpstr>幻灯片 16</vt:lpstr>
      <vt:lpstr>二、地址映像机制</vt:lpstr>
      <vt:lpstr>二、地址映像机制</vt:lpstr>
      <vt:lpstr>幻灯片 19</vt:lpstr>
      <vt:lpstr>幻灯片 20</vt:lpstr>
      <vt:lpstr>幻灯片 21</vt:lpstr>
      <vt:lpstr>幻灯片 22</vt:lpstr>
      <vt:lpstr>先进先出替换策略</vt:lpstr>
      <vt:lpstr>幻灯片 24</vt:lpstr>
      <vt:lpstr>近期最少使用替换策略</vt:lpstr>
      <vt:lpstr>幻灯片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存储器与存储系统</dc:title>
  <dc:creator>Administrator</dc:creator>
  <cp:lastModifiedBy>Windows 用户</cp:lastModifiedBy>
  <cp:revision>63</cp:revision>
  <dcterms:created xsi:type="dcterms:W3CDTF">2012-10-07T08:10:25Z</dcterms:created>
  <dcterms:modified xsi:type="dcterms:W3CDTF">2013-06-03T14:47:23Z</dcterms:modified>
</cp:coreProperties>
</file>