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37"/>
  </p:notesMasterIdLst>
  <p:sldIdLst>
    <p:sldId id="256" r:id="rId2"/>
    <p:sldId id="430" r:id="rId3"/>
    <p:sldId id="432" r:id="rId4"/>
    <p:sldId id="437" r:id="rId5"/>
    <p:sldId id="436" r:id="rId6"/>
    <p:sldId id="439" r:id="rId7"/>
    <p:sldId id="440" r:id="rId8"/>
    <p:sldId id="441" r:id="rId9"/>
    <p:sldId id="442" r:id="rId10"/>
    <p:sldId id="443" r:id="rId11"/>
    <p:sldId id="444" r:id="rId12"/>
    <p:sldId id="445" r:id="rId13"/>
    <p:sldId id="376" r:id="rId14"/>
    <p:sldId id="377" r:id="rId15"/>
    <p:sldId id="353" r:id="rId16"/>
    <p:sldId id="354" r:id="rId17"/>
    <p:sldId id="355" r:id="rId18"/>
    <p:sldId id="356" r:id="rId19"/>
    <p:sldId id="357" r:id="rId20"/>
    <p:sldId id="452" r:id="rId21"/>
    <p:sldId id="453" r:id="rId22"/>
    <p:sldId id="358" r:id="rId23"/>
    <p:sldId id="446" r:id="rId24"/>
    <p:sldId id="402" r:id="rId25"/>
    <p:sldId id="448" r:id="rId26"/>
    <p:sldId id="450" r:id="rId27"/>
    <p:sldId id="451" r:id="rId28"/>
    <p:sldId id="470" r:id="rId29"/>
    <p:sldId id="456" r:id="rId30"/>
    <p:sldId id="457" r:id="rId31"/>
    <p:sldId id="459" r:id="rId32"/>
    <p:sldId id="405" r:id="rId33"/>
    <p:sldId id="406" r:id="rId34"/>
    <p:sldId id="264" r:id="rId35"/>
    <p:sldId id="449" r:id="rId3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00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0" autoAdjust="0"/>
    <p:restoredTop sz="92883"/>
  </p:normalViewPr>
  <p:slideViewPr>
    <p:cSldViewPr snapToGrid="0" snapToObjects="1">
      <p:cViewPr varScale="1">
        <p:scale>
          <a:sx n="63" d="100"/>
          <a:sy n="63" d="100"/>
        </p:scale>
        <p:origin x="126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1E474-B776-FB4D-81E2-0A65A6E66CA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7C7F4-A2F7-2D4D-BC17-3AAB1EAC2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12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C7F4-A2F7-2D4D-BC17-3AAB1EAC2C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48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C7F4-A2F7-2D4D-BC17-3AAB1EAC2C6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2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D4E2-6937-46AF-B8A3-F585B5EA3078}" type="slidenum">
              <a:rPr lang="en-US"/>
              <a:pPr/>
              <a:t>20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/>
              <a:t>Evasion</a:t>
            </a:r>
            <a:r>
              <a:rPr lang="zh-CN" altLang="en-US" dirty="0"/>
              <a:t> </a:t>
            </a:r>
            <a:r>
              <a:rPr lang="en-US" altLang="zh-CN" dirty="0"/>
              <a:t>attack</a:t>
            </a:r>
            <a:r>
              <a:rPr lang="zh-CN" altLang="en-US" dirty="0"/>
              <a:t> </a:t>
            </a:r>
            <a:r>
              <a:rPr lang="en-US" altLang="zh-CN" dirty="0"/>
              <a:t>example!!</a:t>
            </a:r>
          </a:p>
          <a:p>
            <a:pPr eaLnBrk="1" hangingPunct="1"/>
            <a:r>
              <a:rPr lang="en-US" altLang="zh-CN" dirty="0"/>
              <a:t>Bag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727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EE56D5D-3E7A-41F0-A9BF-8A7245F68385}" type="slidenum">
              <a:rPr lang="en-US"/>
              <a:pPr/>
              <a:t>21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013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C7F4-A2F7-2D4D-BC17-3AAB1EAC2C6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14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C7F4-A2F7-2D4D-BC17-3AAB1EAC2C6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5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Title!</a:t>
            </a:r>
          </a:p>
          <a:p>
            <a:endParaRPr lang="en-US" dirty="0"/>
          </a:p>
          <a:p>
            <a:r>
              <a:rPr lang="en-US" altLang="zh-CN" dirty="0"/>
              <a:t>Explain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meaning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cost!!!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ABA21-5802-8B4C-A7D3-AC22247D77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2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Visual,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idea</a:t>
            </a:r>
          </a:p>
          <a:p>
            <a:endParaRPr lang="en-US" dirty="0"/>
          </a:p>
          <a:p>
            <a:r>
              <a:rPr lang="en-US" altLang="zh-CN" dirty="0"/>
              <a:t>Citation</a:t>
            </a:r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baseline="0" dirty="0"/>
              <a:t> </a:t>
            </a:r>
            <a:r>
              <a:rPr lang="en-US" altLang="zh-CN" baseline="0" dirty="0"/>
              <a:t>proposed</a:t>
            </a:r>
            <a:r>
              <a:rPr lang="zh-CN" altLang="en-US" baseline="0" dirty="0"/>
              <a:t> </a:t>
            </a:r>
            <a:r>
              <a:rPr lang="en-US" altLang="zh-CN" baseline="0" dirty="0"/>
              <a:t>cost</a:t>
            </a:r>
            <a:r>
              <a:rPr lang="zh-CN" altLang="en-US" baseline="0" dirty="0"/>
              <a:t> </a:t>
            </a:r>
            <a:r>
              <a:rPr lang="en-US" altLang="zh-CN" baseline="0" dirty="0"/>
              <a:t>function</a:t>
            </a:r>
            <a:r>
              <a:rPr lang="zh-CN" altLang="en-US" baseline="0" dirty="0"/>
              <a:t> </a:t>
            </a:r>
            <a:r>
              <a:rPr lang="en-US" altLang="zh-CN" baseline="0" dirty="0"/>
              <a:t>to</a:t>
            </a:r>
            <a:r>
              <a:rPr lang="zh-CN" altLang="en-US" baseline="0" dirty="0"/>
              <a:t> </a:t>
            </a:r>
            <a:r>
              <a:rPr lang="en-US" altLang="zh-CN" baseline="0" dirty="0"/>
              <a:t>model</a:t>
            </a:r>
            <a:r>
              <a:rPr lang="zh-CN" altLang="en-US" baseline="0" dirty="0"/>
              <a:t> </a:t>
            </a:r>
            <a:r>
              <a:rPr lang="en-US" altLang="zh-CN" baseline="0" dirty="0"/>
              <a:t>the</a:t>
            </a:r>
            <a:r>
              <a:rPr lang="zh-CN" altLang="en-US" baseline="0" dirty="0"/>
              <a:t> </a:t>
            </a:r>
            <a:r>
              <a:rPr lang="en-US" altLang="zh-CN" baseline="0" dirty="0"/>
              <a:t>adversarial</a:t>
            </a:r>
            <a:r>
              <a:rPr lang="zh-CN" altLang="en-US" baseline="0" dirty="0"/>
              <a:t> </a:t>
            </a:r>
            <a:r>
              <a:rPr lang="en-US" altLang="zh-CN" baseline="0" dirty="0"/>
              <a:t>capabilities</a:t>
            </a:r>
          </a:p>
          <a:p>
            <a:endParaRPr lang="en-US" baseline="0" dirty="0"/>
          </a:p>
          <a:p>
            <a:r>
              <a:rPr lang="en-US" altLang="zh-CN" baseline="0" dirty="0"/>
              <a:t>Add</a:t>
            </a:r>
            <a:r>
              <a:rPr lang="zh-CN" altLang="en-US" baseline="0" dirty="0"/>
              <a:t> </a:t>
            </a:r>
            <a:r>
              <a:rPr lang="en-US" altLang="zh-CN" baseline="0" dirty="0"/>
              <a:t>results</a:t>
            </a:r>
          </a:p>
          <a:p>
            <a:endParaRPr lang="en-US" baseline="0" dirty="0"/>
          </a:p>
          <a:p>
            <a:r>
              <a:rPr lang="en-US" altLang="zh-CN" baseline="0" dirty="0"/>
              <a:t>Align</a:t>
            </a:r>
            <a:r>
              <a:rPr lang="zh-CN" altLang="en-US" baseline="0" dirty="0"/>
              <a:t> </a:t>
            </a:r>
            <a:r>
              <a:rPr lang="en-US" altLang="zh-CN" baseline="0" dirty="0"/>
              <a:t>with</a:t>
            </a:r>
            <a:r>
              <a:rPr lang="zh-CN" altLang="en-US" baseline="0" dirty="0"/>
              <a:t> </a:t>
            </a:r>
            <a:r>
              <a:rPr lang="en-US" altLang="zh-CN" baseline="0" dirty="0"/>
              <a:t>the</a:t>
            </a:r>
            <a:r>
              <a:rPr lang="zh-CN" altLang="en-US" baseline="0" dirty="0"/>
              <a:t> </a:t>
            </a:r>
            <a:r>
              <a:rPr lang="en-US" altLang="zh-CN" baseline="0" dirty="0" err="1"/>
              <a:t>xA</a:t>
            </a:r>
            <a:r>
              <a:rPr lang="zh-CN" altLang="en-US" baseline="0" dirty="0"/>
              <a:t> </a:t>
            </a:r>
            <a:r>
              <a:rPr lang="en-US" altLang="zh-CN" baseline="0" dirty="0"/>
              <a:t>and</a:t>
            </a:r>
            <a:r>
              <a:rPr lang="zh-CN" altLang="en-US" baseline="0" dirty="0"/>
              <a:t> </a:t>
            </a:r>
            <a:r>
              <a:rPr lang="en-US" altLang="zh-CN" baseline="0" dirty="0"/>
              <a:t>x’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ABA21-5802-8B4C-A7D3-AC22247D77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354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/>
              <a:t>As a standard solution to the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curse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of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dimensionality,</a:t>
            </a:r>
            <a:r>
              <a:rPr lang="zh-CN" altLang="en-US" sz="2400" b="1" dirty="0"/>
              <a:t> </a:t>
            </a:r>
            <a:r>
              <a:rPr lang="en-US" altLang="zh-CN" sz="2400" b="1" dirty="0">
                <a:solidFill>
                  <a:srgbClr val="FFFF00"/>
                </a:solidFill>
              </a:rPr>
              <a:t>feature</a:t>
            </a:r>
            <a:r>
              <a:rPr lang="zh-CN" altLang="en-US" sz="2400" b="1" dirty="0">
                <a:solidFill>
                  <a:srgbClr val="FFFF00"/>
                </a:solidFill>
              </a:rPr>
              <a:t> </a:t>
            </a:r>
            <a:r>
              <a:rPr lang="en-US" altLang="zh-CN" sz="2400" b="1" dirty="0">
                <a:solidFill>
                  <a:srgbClr val="FFFF00"/>
                </a:solidFill>
              </a:rPr>
              <a:t>reduction</a:t>
            </a:r>
            <a:r>
              <a:rPr lang="zh-CN" altLang="en-US" sz="2400" b="1" dirty="0">
                <a:solidFill>
                  <a:srgbClr val="FFFF00"/>
                </a:solidFill>
              </a:rPr>
              <a:t> </a:t>
            </a:r>
            <a:r>
              <a:rPr lang="en-US" altLang="zh-CN" sz="2400" b="1" dirty="0"/>
              <a:t>can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open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wide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door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for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the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adversary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to</a:t>
            </a:r>
            <a:r>
              <a:rPr lang="zh-CN" altLang="en-US" sz="2400" b="1" dirty="0"/>
              <a:t> </a:t>
            </a:r>
            <a:r>
              <a:rPr lang="en-US" altLang="zh-CN" sz="2400" b="1" dirty="0">
                <a:solidFill>
                  <a:srgbClr val="FFFF00"/>
                </a:solidFill>
              </a:rPr>
              <a:t>evade</a:t>
            </a:r>
            <a:r>
              <a:rPr lang="zh-CN" altLang="en-US" sz="2400" b="1" dirty="0">
                <a:solidFill>
                  <a:srgbClr val="FFFF00"/>
                </a:solidFill>
              </a:rPr>
              <a:t> </a:t>
            </a:r>
            <a:r>
              <a:rPr lang="en-US" altLang="zh-CN" sz="2400" b="1" dirty="0"/>
              <a:t>the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classifier</a:t>
            </a:r>
            <a:endParaRPr lang="en-US" sz="2400" b="1" dirty="0"/>
          </a:p>
          <a:p>
            <a:endParaRPr lang="en-US" dirty="0"/>
          </a:p>
          <a:p>
            <a:r>
              <a:rPr lang="en-US" dirty="0"/>
              <a:t>1 standard error</a:t>
            </a:r>
          </a:p>
          <a:p>
            <a:r>
              <a:rPr lang="en-US" dirty="0"/>
              <a:t>Reasons:</a:t>
            </a:r>
          </a:p>
          <a:p>
            <a:pPr marL="228600" indent="-228600">
              <a:buAutoNum type="arabicPeriod"/>
            </a:pPr>
            <a:r>
              <a:rPr lang="en-US" dirty="0"/>
              <a:t>typically, you don’t push right, even it is flat, actually stop earlier instead</a:t>
            </a:r>
            <a:r>
              <a:rPr lang="en-US" baseline="0" dirty="0"/>
              <a:t> of right side.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Linear</a:t>
            </a:r>
            <a:r>
              <a:rPr lang="en-US" baseline="0" dirty="0"/>
              <a:t> it  is flat, if non-linear, it goes up</a:t>
            </a:r>
          </a:p>
          <a:p>
            <a:pPr marL="228600" indent="-228600">
              <a:buAutoNum type="arabicPeriod"/>
            </a:pPr>
            <a:endParaRPr lang="en-US" baseline="0" dirty="0"/>
          </a:p>
          <a:p>
            <a:pPr marL="228600" indent="-228600">
              <a:buAutoNum type="arabicPeriod"/>
            </a:pPr>
            <a:r>
              <a:rPr lang="en-US" altLang="zh-CN" baseline="0" dirty="0"/>
              <a:t>Feature</a:t>
            </a:r>
            <a:r>
              <a:rPr lang="zh-CN" altLang="en-US" baseline="0" dirty="0"/>
              <a:t> </a:t>
            </a:r>
            <a:r>
              <a:rPr lang="en-US" altLang="zh-CN" baseline="0" dirty="0"/>
              <a:t>reduction</a:t>
            </a:r>
            <a:r>
              <a:rPr lang="zh-CN" altLang="en-US" baseline="0" dirty="0"/>
              <a:t> </a:t>
            </a:r>
            <a:r>
              <a:rPr lang="en-US" altLang="zh-CN" baseline="0" dirty="0"/>
              <a:t>(check)</a:t>
            </a:r>
          </a:p>
          <a:p>
            <a:pPr marL="228600" indent="-228600">
              <a:buAutoNum type="arabicPeriod"/>
            </a:pPr>
            <a:r>
              <a:rPr lang="en-US" altLang="zh-CN" baseline="0" dirty="0"/>
              <a:t>citation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ABA21-5802-8B4C-A7D3-AC22247D77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066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C7F4-A2F7-2D4D-BC17-3AAB1EAC2C6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822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C7F4-A2F7-2D4D-BC17-3AAB1EAC2C6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94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C7F4-A2F7-2D4D-BC17-3AAB1EAC2C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373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C7F4-A2F7-2D4D-BC17-3AAB1EAC2C6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22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C7F4-A2F7-2D4D-BC17-3AAB1EAC2C6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64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C7F4-A2F7-2D4D-BC17-3AAB1EAC2C6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6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C7F4-A2F7-2D4D-BC17-3AAB1EAC2C6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1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C7F4-A2F7-2D4D-BC17-3AAB1EAC2C6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5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C7F4-A2F7-2D4D-BC17-3AAB1EAC2C6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14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C7F4-A2F7-2D4D-BC17-3AAB1EAC2C6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2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C7F4-A2F7-2D4D-BC17-3AAB1EAC2C6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6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12/4/2020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12/4/2020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12/4/2020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12/4/2020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bay.com/application_for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4706" y="4551680"/>
            <a:ext cx="6720654" cy="924560"/>
          </a:xfrm>
        </p:spPr>
        <p:txBody>
          <a:bodyPr>
            <a:noAutofit/>
          </a:bodyPr>
          <a:lstStyle/>
          <a:p>
            <a:r>
              <a:rPr lang="en-US" b="1" dirty="0"/>
              <a:t>Yevgeniy (Eugene) vorobeychik</a:t>
            </a:r>
            <a:r>
              <a:rPr lang="en-US" b="1" baseline="30000" dirty="0"/>
              <a:t>1</a:t>
            </a:r>
          </a:p>
          <a:p>
            <a:r>
              <a:rPr lang="en-US" b="1" dirty="0"/>
              <a:t>Bo Li</a:t>
            </a:r>
            <a:r>
              <a:rPr lang="en-US" b="1" baseline="30000" dirty="0"/>
              <a:t>2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04706" y="3227033"/>
            <a:ext cx="6629400" cy="1219201"/>
          </a:xfrm>
        </p:spPr>
        <p:txBody>
          <a:bodyPr/>
          <a:lstStyle/>
          <a:p>
            <a:r>
              <a:rPr lang="en-US" dirty="0"/>
              <a:t>Adversarial machine learning (</a:t>
            </a:r>
            <a:r>
              <a:rPr lang="zh-CN" altLang="en-US" dirty="0"/>
              <a:t>攻击方法</a:t>
            </a:r>
            <a:r>
              <a:rPr lang="en-US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421826" y="5464016"/>
            <a:ext cx="704577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Assistant Professor, Computer Science &amp; Biomedical Informatics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Director, Computational Economics Research Laboratory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Vanderbilt University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en-US" sz="1600" b="1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Post Doctoral Research Associate, UC Berkeley</a:t>
            </a:r>
          </a:p>
        </p:txBody>
      </p:sp>
      <p:pic>
        <p:nvPicPr>
          <p:cNvPr id="5" name="Picture 4" descr="CERL_LOGO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360" y="412748"/>
            <a:ext cx="2794000" cy="2095500"/>
          </a:xfrm>
          <a:prstGeom prst="rect">
            <a:avLst/>
          </a:prstGeom>
        </p:spPr>
      </p:pic>
      <p:pic>
        <p:nvPicPr>
          <p:cNvPr id="6" name="Picture 5" descr="Vanderbilt_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26" y="285749"/>
            <a:ext cx="2097615" cy="20976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8B4F70-80EB-0D47-B687-1E0A5FC3EB0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78" y="745135"/>
            <a:ext cx="3164840" cy="97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66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7EAD9-37FC-FA4A-9762-789E3C8B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Evasion vs. poisoning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7EE1C-4A6B-D44D-A333-4DF586D8E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crucial distinction between these classes of attacks is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Evasion</a:t>
            </a:r>
            <a:r>
              <a:rPr lang="en-US" dirty="0"/>
              <a:t> is an </a:t>
            </a:r>
            <a:r>
              <a:rPr lang="en-US" b="1" i="1" dirty="0">
                <a:solidFill>
                  <a:srgbClr val="FF0000"/>
                </a:solidFill>
              </a:rPr>
              <a:t>attack on the learned model </a:t>
            </a:r>
            <a:r>
              <a:rPr lang="en-US" dirty="0"/>
              <a:t>(e.g., an actual classifier)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Poisoning</a:t>
            </a:r>
            <a:r>
              <a:rPr lang="en-US" dirty="0"/>
              <a:t> is an </a:t>
            </a:r>
            <a:r>
              <a:rPr lang="en-US" b="1" i="1" dirty="0">
                <a:solidFill>
                  <a:srgbClr val="FF0000"/>
                </a:solidFill>
              </a:rPr>
              <a:t>attack on the algorithm </a:t>
            </a:r>
            <a:r>
              <a:rPr lang="en-US" dirty="0"/>
              <a:t>(e.g., least-squares regression learning)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they attack the model</a:t>
            </a:r>
          </a:p>
        </p:txBody>
      </p:sp>
    </p:spTree>
    <p:extLst>
      <p:ext uri="{BB962C8B-B14F-4D97-AF65-F5344CB8AC3E}">
        <p14:creationId xmlns:p14="http://schemas.microsoft.com/office/powerpoint/2010/main" val="3313287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3BC21-A7F5-204E-B3E4-67E6F504E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the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88CE6-38A3-FF47-948B-8A011B445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Evasion attacks</a:t>
            </a:r>
          </a:p>
          <a:p>
            <a:pPr lvl="1"/>
            <a:r>
              <a:rPr lang="en-US" dirty="0"/>
              <a:t>Modeling adversarial evasion</a:t>
            </a:r>
          </a:p>
          <a:p>
            <a:pPr lvl="1"/>
            <a:r>
              <a:rPr lang="en-US" dirty="0"/>
              <a:t>Defending against evasion</a:t>
            </a:r>
          </a:p>
          <a:p>
            <a:r>
              <a:rPr lang="en-US" dirty="0"/>
              <a:t>Poisoning attacks</a:t>
            </a:r>
          </a:p>
          <a:p>
            <a:pPr lvl="1"/>
            <a:r>
              <a:rPr lang="en-US" dirty="0"/>
              <a:t>Understanding poisoning attacks</a:t>
            </a:r>
          </a:p>
          <a:p>
            <a:pPr lvl="1"/>
            <a:r>
              <a:rPr lang="en-US" dirty="0"/>
              <a:t>Defending against data poisoning</a:t>
            </a:r>
          </a:p>
          <a:p>
            <a:r>
              <a:rPr lang="en-US" dirty="0"/>
              <a:t>AML in Deep Neural Networks</a:t>
            </a:r>
          </a:p>
          <a:p>
            <a:pPr lvl="1"/>
            <a:r>
              <a:rPr lang="en-US" dirty="0"/>
              <a:t>Attacks on DNN</a:t>
            </a:r>
          </a:p>
          <a:p>
            <a:pPr lvl="1"/>
            <a:r>
              <a:rPr lang="en-US" dirty="0"/>
              <a:t>Defensive approaches for DNN</a:t>
            </a:r>
          </a:p>
        </p:txBody>
      </p:sp>
    </p:spTree>
    <p:extLst>
      <p:ext uri="{BB962C8B-B14F-4D97-AF65-F5344CB8AC3E}">
        <p14:creationId xmlns:p14="http://schemas.microsoft.com/office/powerpoint/2010/main" val="132110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04706" y="3227033"/>
            <a:ext cx="6629400" cy="1219201"/>
          </a:xfrm>
        </p:spPr>
        <p:txBody>
          <a:bodyPr/>
          <a:lstStyle/>
          <a:p>
            <a:r>
              <a:rPr lang="en-US" b="1" i="1" dirty="0"/>
              <a:t>Part 2: adversarial evasion</a:t>
            </a:r>
          </a:p>
        </p:txBody>
      </p:sp>
    </p:spTree>
    <p:extLst>
      <p:ext uri="{BB962C8B-B14F-4D97-AF65-F5344CB8AC3E}">
        <p14:creationId xmlns:p14="http://schemas.microsoft.com/office/powerpoint/2010/main" val="603338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Evasion Attacks</a:t>
            </a:r>
          </a:p>
          <a:p>
            <a:r>
              <a:rPr lang="en-US" dirty="0"/>
              <a:t>Evasion-robust Classification</a:t>
            </a:r>
          </a:p>
          <a:p>
            <a:r>
              <a:rPr lang="en-US" dirty="0"/>
              <a:t>Validating evasion attack models</a:t>
            </a:r>
          </a:p>
        </p:txBody>
      </p:sp>
    </p:spTree>
    <p:extLst>
      <p:ext uri="{BB962C8B-B14F-4D97-AF65-F5344CB8AC3E}">
        <p14:creationId xmlns:p14="http://schemas.microsoft.com/office/powerpoint/2010/main" val="1309860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Evasion Attacks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Modeling evasion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White-box vs. black-box attacks</a:t>
            </a:r>
          </a:p>
          <a:p>
            <a:r>
              <a:rPr lang="en-US" dirty="0"/>
              <a:t>Evasion-robust Classification</a:t>
            </a:r>
          </a:p>
          <a:p>
            <a:r>
              <a:rPr lang="en-US" dirty="0"/>
              <a:t>Validating evasion attack models</a:t>
            </a:r>
          </a:p>
        </p:txBody>
      </p:sp>
    </p:spTree>
    <p:extLst>
      <p:ext uri="{BB962C8B-B14F-4D97-AF65-F5344CB8AC3E}">
        <p14:creationId xmlns:p14="http://schemas.microsoft.com/office/powerpoint/2010/main" val="775670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learning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1296" y="4999212"/>
            <a:ext cx="59975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set: {(x</a:t>
            </a:r>
            <a:r>
              <a:rPr lang="en-US" baseline="-25000" dirty="0"/>
              <a:t>1</a:t>
            </a:r>
            <a:r>
              <a:rPr lang="en-US" dirty="0"/>
              <a:t>,y</a:t>
            </a:r>
            <a:r>
              <a:rPr lang="en-US" baseline="-25000" dirty="0"/>
              <a:t>1</a:t>
            </a:r>
            <a:r>
              <a:rPr lang="en-US" dirty="0"/>
              <a:t>),…,(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 err="1"/>
              <a:t>,y</a:t>
            </a:r>
            <a:r>
              <a:rPr lang="en-US" baseline="-25000" dirty="0" err="1"/>
              <a:t>n</a:t>
            </a:r>
            <a:r>
              <a:rPr lang="en-US" dirty="0"/>
              <a:t>)}, (</a:t>
            </a:r>
            <a:r>
              <a:rPr lang="en-US" dirty="0" err="1"/>
              <a:t>x,y</a:t>
            </a:r>
            <a:r>
              <a:rPr lang="en-US" dirty="0"/>
              <a:t>) ~ </a:t>
            </a:r>
            <a:r>
              <a:rPr lang="en-US" dirty="0">
                <a:latin typeface="Apple Chancery"/>
                <a:cs typeface="Apple Chancery"/>
              </a:rPr>
              <a:t>D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x: feature vectors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y: binary label in {-1, +1} representing which class x belongs to</a:t>
            </a:r>
          </a:p>
          <a:p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Learning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: train classifier f(x) on data</a:t>
            </a:r>
          </a:p>
          <a:p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Prediction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: use f(x) to predict label for arbitrary x</a:t>
            </a:r>
          </a:p>
        </p:txBody>
      </p:sp>
      <p:sp>
        <p:nvSpPr>
          <p:cNvPr id="5" name="Oval 4"/>
          <p:cNvSpPr/>
          <p:nvPr/>
        </p:nvSpPr>
        <p:spPr>
          <a:xfrm>
            <a:off x="3486150" y="3065272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18460" y="3471037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50895" y="3368167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06190" y="3036697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03320" y="3316732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134677" y="3573907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015740" y="3316732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623310" y="3604387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055620" y="3065272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350895" y="3707257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430905" y="2829052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975860" y="3629152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08170" y="4034917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840605" y="3932047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295900" y="3600577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193030" y="3880612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624387" y="4137787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05450" y="3880612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113020" y="4168267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545330" y="3629152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840605" y="4271137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920615" y="3392932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354580" y="4882642"/>
            <a:ext cx="379476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354580" y="2279163"/>
            <a:ext cx="0" cy="260347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918460" y="2448052"/>
            <a:ext cx="2457450" cy="234315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18460" y="2242312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14960" y="3153140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2</a:t>
            </a:r>
          </a:p>
        </p:txBody>
      </p:sp>
      <p:sp>
        <p:nvSpPr>
          <p:cNvPr id="32" name="TextBox 31"/>
          <p:cNvSpPr txBox="1"/>
          <p:nvPr/>
        </p:nvSpPr>
        <p:spPr>
          <a:xfrm rot="19061352">
            <a:off x="4275235" y="2566756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classifier</a:t>
            </a:r>
          </a:p>
        </p:txBody>
      </p:sp>
    </p:spTree>
    <p:extLst>
      <p:ext uri="{BB962C8B-B14F-4D97-AF65-F5344CB8AC3E}">
        <p14:creationId xmlns:p14="http://schemas.microsoft.com/office/powerpoint/2010/main" val="133696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in adversarial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2239" y="2638045"/>
            <a:ext cx="4346061" cy="3101983"/>
          </a:xfrm>
        </p:spPr>
        <p:txBody>
          <a:bodyPr>
            <a:normAutofit/>
          </a:bodyPr>
          <a:lstStyle/>
          <a:p>
            <a:r>
              <a:rPr lang="en-US" sz="2400" dirty="0"/>
              <a:t>Often, classifiers are tasked with telling apart ”</a:t>
            </a:r>
            <a:r>
              <a:rPr lang="en-US" sz="2400" dirty="0">
                <a:solidFill>
                  <a:srgbClr val="FF0000"/>
                </a:solidFill>
              </a:rPr>
              <a:t>good</a:t>
            </a:r>
            <a:r>
              <a:rPr lang="en-US" sz="2400" dirty="0"/>
              <a:t>” from “</a:t>
            </a:r>
            <a:r>
              <a:rPr lang="en-US" sz="2400" dirty="0">
                <a:solidFill>
                  <a:srgbClr val="FF0000"/>
                </a:solidFill>
              </a:rPr>
              <a:t>bad</a:t>
            </a:r>
            <a:r>
              <a:rPr lang="en-US" sz="2400" dirty="0"/>
              <a:t>”</a:t>
            </a:r>
          </a:p>
          <a:p>
            <a:pPr lvl="1"/>
            <a:r>
              <a:rPr lang="en-US" sz="2000" dirty="0"/>
              <a:t>Spam vs. non-spam (ham)</a:t>
            </a:r>
          </a:p>
          <a:p>
            <a:pPr lvl="1"/>
            <a:r>
              <a:rPr lang="en-US" sz="2000" dirty="0"/>
              <a:t>Benign vs. malicious software</a:t>
            </a:r>
          </a:p>
          <a:p>
            <a:pPr lvl="1"/>
            <a:r>
              <a:rPr lang="en-US" dirty="0"/>
              <a:t>Intrusion detection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380" y="2391350"/>
            <a:ext cx="3220720" cy="239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7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Evasion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2239" y="2638045"/>
            <a:ext cx="7137873" cy="1044955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Adversary who previously chose instance </a:t>
            </a:r>
            <a:r>
              <a:rPr lang="en-US" b="1" i="1" dirty="0">
                <a:solidFill>
                  <a:srgbClr val="FF0000"/>
                </a:solidFill>
              </a:rPr>
              <a:t>x</a:t>
            </a:r>
            <a:r>
              <a:rPr lang="en-US" b="1" dirty="0">
                <a:solidFill>
                  <a:srgbClr val="FF0000"/>
                </a:solidFill>
              </a:rPr>
              <a:t> (which is now classified as malicious) now chooses another instance </a:t>
            </a:r>
            <a:r>
              <a:rPr lang="en-US" b="1" i="1" dirty="0">
                <a:solidFill>
                  <a:srgbClr val="FF0000"/>
                </a:solidFill>
              </a:rPr>
              <a:t>x’</a:t>
            </a:r>
            <a:r>
              <a:rPr lang="en-US" b="1" dirty="0">
                <a:solidFill>
                  <a:srgbClr val="FF0000"/>
                </a:solidFill>
              </a:rPr>
              <a:t> which is classified as benign</a:t>
            </a:r>
          </a:p>
        </p:txBody>
      </p:sp>
    </p:spTree>
    <p:extLst>
      <p:ext uri="{BB962C8B-B14F-4D97-AF65-F5344CB8AC3E}">
        <p14:creationId xmlns:p14="http://schemas.microsoft.com/office/powerpoint/2010/main" val="1757499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Evasion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2239" y="2638045"/>
            <a:ext cx="7137873" cy="1044955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Adversary who previously chose instance </a:t>
            </a:r>
            <a:r>
              <a:rPr lang="en-US" b="1" i="1" dirty="0">
                <a:solidFill>
                  <a:srgbClr val="FF0000"/>
                </a:solidFill>
              </a:rPr>
              <a:t>x</a:t>
            </a:r>
            <a:r>
              <a:rPr lang="en-US" b="1" dirty="0">
                <a:solidFill>
                  <a:srgbClr val="FF0000"/>
                </a:solidFill>
              </a:rPr>
              <a:t> (which is now classified as malicious) now chooses another instance </a:t>
            </a:r>
            <a:r>
              <a:rPr lang="en-US" b="1" i="1" dirty="0">
                <a:solidFill>
                  <a:srgbClr val="FF0000"/>
                </a:solidFill>
              </a:rPr>
              <a:t>x’</a:t>
            </a:r>
            <a:r>
              <a:rPr lang="en-US" b="1" dirty="0">
                <a:solidFill>
                  <a:srgbClr val="FF0000"/>
                </a:solidFill>
              </a:rPr>
              <a:t> which is classified as benign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735580" y="6488430"/>
            <a:ext cx="379476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735580" y="3642360"/>
            <a:ext cx="0" cy="284607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99460" y="3848100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Benign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95960" y="475892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Malicious</a:t>
            </a:r>
          </a:p>
        </p:txBody>
      </p:sp>
      <p:sp>
        <p:nvSpPr>
          <p:cNvPr id="52" name="Oval 51"/>
          <p:cNvSpPr/>
          <p:nvPr/>
        </p:nvSpPr>
        <p:spPr>
          <a:xfrm>
            <a:off x="3867150" y="4563872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299460" y="4969637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731895" y="4866767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187190" y="4535297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084320" y="4815332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515677" y="5072507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6740" y="4815332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004310" y="5102987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436620" y="4563872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731895" y="5205857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811905" y="4327652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325482" y="5285135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57792" y="5690900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190227" y="5588030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5645522" y="5256560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5542652" y="5536595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974009" y="5793770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855072" y="5536595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62642" y="5824250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894952" y="5285135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190227" y="5927120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270237" y="5048915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71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Evasion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2239" y="2638045"/>
            <a:ext cx="7137873" cy="1044955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Adversary who previously chose instance </a:t>
            </a:r>
            <a:r>
              <a:rPr lang="en-US" b="1" i="1" dirty="0">
                <a:solidFill>
                  <a:srgbClr val="FF0000"/>
                </a:solidFill>
              </a:rPr>
              <a:t>x</a:t>
            </a:r>
            <a:r>
              <a:rPr lang="en-US" b="1" dirty="0">
                <a:solidFill>
                  <a:srgbClr val="FF0000"/>
                </a:solidFill>
              </a:rPr>
              <a:t> (which is now classified as malicious) now chooses another instance </a:t>
            </a:r>
            <a:r>
              <a:rPr lang="en-US" b="1" i="1" dirty="0">
                <a:solidFill>
                  <a:srgbClr val="FF0000"/>
                </a:solidFill>
              </a:rPr>
              <a:t>x’</a:t>
            </a:r>
            <a:r>
              <a:rPr lang="en-US" b="1" dirty="0">
                <a:solidFill>
                  <a:srgbClr val="FF0000"/>
                </a:solidFill>
              </a:rPr>
              <a:t> which is classified as benign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735580" y="6488430"/>
            <a:ext cx="379476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735580" y="3642360"/>
            <a:ext cx="0" cy="284607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99460" y="3848100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Benign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95960" y="475892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Malicious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3501950" y="3898265"/>
            <a:ext cx="2457450" cy="234315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9061352">
            <a:off x="4858725" y="4016969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classifier</a:t>
            </a:r>
          </a:p>
        </p:txBody>
      </p:sp>
      <p:sp>
        <p:nvSpPr>
          <p:cNvPr id="34" name="Oval 33"/>
          <p:cNvSpPr/>
          <p:nvPr/>
        </p:nvSpPr>
        <p:spPr>
          <a:xfrm>
            <a:off x="5325482" y="5285135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757792" y="5690900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190227" y="5588030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645522" y="5256560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542652" y="5536595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974009" y="5793770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855072" y="5536595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462642" y="5824250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894952" y="5285135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90227" y="5927120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270237" y="5048915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67150" y="4563872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299460" y="4969637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31895" y="4866767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87190" y="4535297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084320" y="4815332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515677" y="5072507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396740" y="4815332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004310" y="5102987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436620" y="4563872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731895" y="5205857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811905" y="4327652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5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7.40741E-7 L -0.08333 -0.061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7" y="-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04706" y="3227033"/>
            <a:ext cx="6629400" cy="1219201"/>
          </a:xfrm>
        </p:spPr>
        <p:txBody>
          <a:bodyPr/>
          <a:lstStyle/>
          <a:p>
            <a:r>
              <a:rPr lang="en-US" b="1" i="1" dirty="0"/>
              <a:t>Part 1: Introduction to AML</a:t>
            </a:r>
          </a:p>
        </p:txBody>
      </p:sp>
    </p:spTree>
    <p:extLst>
      <p:ext uri="{BB962C8B-B14F-4D97-AF65-F5344CB8AC3E}">
        <p14:creationId xmlns:p14="http://schemas.microsoft.com/office/powerpoint/2010/main" val="3059186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Example of Evasion</a:t>
            </a: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2451100" y="3781425"/>
            <a:ext cx="2327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400">
                <a:ea typeface="ＭＳ Ｐゴシック" pitchFamily="1" charset="-128"/>
              </a:rPr>
              <a:t>cheap =  1.0</a:t>
            </a:r>
          </a:p>
          <a:p>
            <a:pPr algn="r"/>
            <a:r>
              <a:rPr lang="en-US" sz="2400">
                <a:ea typeface="ＭＳ Ｐゴシック" pitchFamily="1" charset="-128"/>
              </a:rPr>
              <a:t>mortgage =  1.5</a:t>
            </a: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2176463" y="4937369"/>
            <a:ext cx="2547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ea typeface="ＭＳ Ｐゴシック" pitchFamily="1" charset="-128"/>
              </a:rPr>
              <a:t>Total score =  2.5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570038" y="1676400"/>
            <a:ext cx="3763962" cy="720725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ＭＳ Ｐゴシック" pitchFamily="1" charset="-128"/>
                <a:cs typeface="Calibri" panose="020F0502020204030204" pitchFamily="34" charset="0"/>
              </a:rPr>
              <a:t>From: </a:t>
            </a:r>
            <a:r>
              <a:rPr lang="en-US" sz="2000" dirty="0" err="1">
                <a:latin typeface="Calibri" panose="020F0502020204030204" pitchFamily="34" charset="0"/>
                <a:ea typeface="ＭＳ Ｐゴシック" pitchFamily="1" charset="-128"/>
                <a:cs typeface="Calibri" panose="020F0502020204030204" pitchFamily="34" charset="0"/>
              </a:rPr>
              <a:t>spammer@example.com</a:t>
            </a:r>
            <a:endParaRPr lang="en-US" sz="2000" dirty="0">
              <a:latin typeface="Calibri" panose="020F0502020204030204" pitchFamily="34" charset="0"/>
              <a:ea typeface="ＭＳ Ｐゴシック" pitchFamily="1" charset="-128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ea typeface="ＭＳ Ｐゴシック" pitchFamily="1" charset="-128"/>
                <a:cs typeface="Calibri" panose="020F0502020204030204" pitchFamily="34" charset="0"/>
              </a:rPr>
              <a:t>Cheap</a:t>
            </a:r>
            <a:r>
              <a:rPr lang="en-US" sz="2000" dirty="0">
                <a:latin typeface="Calibri" panose="020F0502020204030204" pitchFamily="34" charset="0"/>
                <a:ea typeface="ＭＳ Ｐゴシック" pitchFamily="1" charset="-128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ea typeface="ＭＳ Ｐゴシック" pitchFamily="1" charset="-128"/>
                <a:cs typeface="Calibri" panose="020F0502020204030204" pitchFamily="34" charset="0"/>
              </a:rPr>
              <a:t>mortgage</a:t>
            </a:r>
            <a:r>
              <a:rPr lang="en-US" sz="2000" dirty="0">
                <a:latin typeface="Calibri" panose="020F0502020204030204" pitchFamily="34" charset="0"/>
                <a:ea typeface="ＭＳ Ｐゴシック" pitchFamily="1" charset="-128"/>
                <a:cs typeface="Calibri" panose="020F0502020204030204" pitchFamily="34" charset="0"/>
              </a:rPr>
              <a:t> now!!!  </a:t>
            </a:r>
            <a:endParaRPr lang="en-US" sz="2400" dirty="0">
              <a:latin typeface="Calibri" panose="020F0502020204030204" pitchFamily="34" charset="0"/>
              <a:ea typeface="ＭＳ Ｐゴシック" pitchFamily="1" charset="-128"/>
              <a:cs typeface="Calibri" panose="020F0502020204030204" pitchFamily="34" charset="0"/>
            </a:endParaRPr>
          </a:p>
        </p:txBody>
      </p:sp>
      <p:sp>
        <p:nvSpPr>
          <p:cNvPr id="78854" name="AutoShape 6"/>
          <p:cNvSpPr>
            <a:spLocks noChangeArrowheads="1"/>
          </p:cNvSpPr>
          <p:nvPr/>
        </p:nvSpPr>
        <p:spPr bwMode="auto">
          <a:xfrm>
            <a:off x="5486400" y="2819400"/>
            <a:ext cx="2514600" cy="8382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ea typeface="ＭＳ Ｐゴシック" pitchFamily="1" charset="-128"/>
              </a:rPr>
              <a:t>Feature Weights</a:t>
            </a:r>
          </a:p>
        </p:txBody>
      </p:sp>
      <p:sp>
        <p:nvSpPr>
          <p:cNvPr id="78855" name="Line 7"/>
          <p:cNvSpPr>
            <a:spLocks noChangeShapeType="1"/>
          </p:cNvSpPr>
          <p:nvPr/>
        </p:nvSpPr>
        <p:spPr bwMode="auto">
          <a:xfrm>
            <a:off x="3276600" y="2362200"/>
            <a:ext cx="0" cy="1524000"/>
          </a:xfrm>
          <a:prstGeom prst="line">
            <a:avLst/>
          </a:prstGeom>
          <a:noFill/>
          <a:ln w="76200">
            <a:solidFill>
              <a:srgbClr val="1800C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6" name="Line 8"/>
          <p:cNvSpPr>
            <a:spLocks noChangeShapeType="1"/>
          </p:cNvSpPr>
          <p:nvPr/>
        </p:nvSpPr>
        <p:spPr bwMode="auto">
          <a:xfrm>
            <a:off x="3276600" y="3200400"/>
            <a:ext cx="2133600" cy="0"/>
          </a:xfrm>
          <a:prstGeom prst="line">
            <a:avLst/>
          </a:prstGeom>
          <a:noFill/>
          <a:ln w="76200">
            <a:solidFill>
              <a:srgbClr val="1800C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7" name="AutoShape 9"/>
          <p:cNvSpPr>
            <a:spLocks noChangeArrowheads="1"/>
          </p:cNvSpPr>
          <p:nvPr/>
        </p:nvSpPr>
        <p:spPr bwMode="auto">
          <a:xfrm>
            <a:off x="1600200" y="2016125"/>
            <a:ext cx="767976" cy="3048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8" name="AutoShape 10"/>
          <p:cNvSpPr>
            <a:spLocks noChangeArrowheads="1"/>
          </p:cNvSpPr>
          <p:nvPr/>
        </p:nvSpPr>
        <p:spPr bwMode="auto">
          <a:xfrm>
            <a:off x="2368176" y="2016125"/>
            <a:ext cx="1038412" cy="3048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9" name="Rectangle 11"/>
          <p:cNvSpPr>
            <a:spLocks noChangeArrowheads="1"/>
          </p:cNvSpPr>
          <p:nvPr/>
        </p:nvSpPr>
        <p:spPr bwMode="auto">
          <a:xfrm>
            <a:off x="4648200" y="4937369"/>
            <a:ext cx="2411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ea typeface="ＭＳ Ｐゴシック" pitchFamily="1" charset="-128"/>
              </a:rPr>
              <a:t>&gt; 1.0 (threshold)</a:t>
            </a:r>
          </a:p>
        </p:txBody>
      </p:sp>
      <p:sp>
        <p:nvSpPr>
          <p:cNvPr id="78860" name="Rectangle 12"/>
          <p:cNvSpPr>
            <a:spLocks noChangeArrowheads="1"/>
          </p:cNvSpPr>
          <p:nvPr/>
        </p:nvSpPr>
        <p:spPr bwMode="auto">
          <a:xfrm>
            <a:off x="1085850" y="18288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ea typeface="ＭＳ Ｐゴシック" pitchFamily="1" charset="-128"/>
              </a:rPr>
              <a:t>1.</a:t>
            </a:r>
          </a:p>
        </p:txBody>
      </p:sp>
      <p:sp>
        <p:nvSpPr>
          <p:cNvPr id="78861" name="Rectangle 13"/>
          <p:cNvSpPr>
            <a:spLocks noChangeArrowheads="1"/>
          </p:cNvSpPr>
          <p:nvPr/>
        </p:nvSpPr>
        <p:spPr bwMode="auto">
          <a:xfrm>
            <a:off x="1162050" y="38100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ea typeface="ＭＳ Ｐゴシック" pitchFamily="1" charset="-128"/>
              </a:rPr>
              <a:t>2.</a:t>
            </a:r>
          </a:p>
        </p:txBody>
      </p:sp>
      <p:sp>
        <p:nvSpPr>
          <p:cNvPr id="78862" name="Rectangle 14"/>
          <p:cNvSpPr>
            <a:spLocks noChangeArrowheads="1"/>
          </p:cNvSpPr>
          <p:nvPr/>
        </p:nvSpPr>
        <p:spPr bwMode="auto">
          <a:xfrm>
            <a:off x="1162050" y="4937369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ea typeface="ＭＳ Ｐゴシック" pitchFamily="1" charset="-128"/>
              </a:rPr>
              <a:t>3.</a:t>
            </a:r>
          </a:p>
        </p:txBody>
      </p:sp>
      <p:sp>
        <p:nvSpPr>
          <p:cNvPr id="78863" name="AutoShape 15"/>
          <p:cNvSpPr>
            <a:spLocks noChangeArrowheads="1"/>
          </p:cNvSpPr>
          <p:nvPr/>
        </p:nvSpPr>
        <p:spPr bwMode="auto">
          <a:xfrm>
            <a:off x="2971800" y="5496170"/>
            <a:ext cx="914400" cy="9144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ea typeface="ＭＳ Ｐゴシック" pitchFamily="1" charset="-128"/>
              </a:rPr>
              <a:t>Spam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61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autoUpdateAnimBg="0"/>
      <p:bldP spid="78852" grpId="0" autoUpdateAnimBg="0"/>
      <p:bldP spid="78854" grpId="0" animBg="1" autoUpdateAnimBg="0"/>
      <p:bldP spid="78855" grpId="0" animBg="1"/>
      <p:bldP spid="78856" grpId="0" animBg="1"/>
      <p:bldP spid="78857" grpId="0" animBg="1"/>
      <p:bldP spid="78858" grpId="0" animBg="1"/>
      <p:bldP spid="78859" grpId="0" autoUpdateAnimBg="0"/>
      <p:bldP spid="78860" grpId="0" autoUpdateAnimBg="0"/>
      <p:bldP spid="78861" grpId="0" autoUpdateAnimBg="0"/>
      <p:bldP spid="78862" grpId="0" autoUpdateAnimBg="0"/>
      <p:bldP spid="78863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Example of Evasion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2222806" y="3781425"/>
            <a:ext cx="256191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ea typeface="ＭＳ Ｐゴシック" pitchFamily="1" charset="-128"/>
              </a:rPr>
              <a:t>cheap =  1.0</a:t>
            </a:r>
          </a:p>
          <a:p>
            <a:pPr algn="r"/>
            <a:r>
              <a:rPr lang="en-US" sz="2400" dirty="0">
                <a:ea typeface="ＭＳ Ｐゴシック" pitchFamily="1" charset="-128"/>
              </a:rPr>
              <a:t>mortgage =  1.5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2176463" y="5257800"/>
            <a:ext cx="2547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ea typeface="ＭＳ Ｐゴシック" pitchFamily="1" charset="-128"/>
              </a:rPr>
              <a:t>Total score =  0.5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570038" y="1676400"/>
            <a:ext cx="3763962" cy="1025525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ＭＳ Ｐゴシック" pitchFamily="1" charset="-128"/>
                <a:cs typeface="Calibri" panose="020F0502020204030204" pitchFamily="34" charset="0"/>
              </a:rPr>
              <a:t>From: </a:t>
            </a:r>
            <a:r>
              <a:rPr lang="en-US" sz="2000" dirty="0" err="1">
                <a:latin typeface="Calibri" panose="020F0502020204030204" pitchFamily="34" charset="0"/>
                <a:ea typeface="ＭＳ Ｐゴシック" pitchFamily="1" charset="-128"/>
                <a:cs typeface="Calibri" panose="020F0502020204030204" pitchFamily="34" charset="0"/>
              </a:rPr>
              <a:t>spammer@example.com</a:t>
            </a:r>
            <a:endParaRPr lang="en-US" sz="2000" dirty="0">
              <a:latin typeface="Calibri" panose="020F0502020204030204" pitchFamily="34" charset="0"/>
              <a:ea typeface="ＭＳ Ｐゴシック" pitchFamily="1" charset="-128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ea typeface="ＭＳ Ｐゴシック" pitchFamily="1" charset="-128"/>
                <a:cs typeface="Calibri" panose="020F0502020204030204" pitchFamily="34" charset="0"/>
              </a:rPr>
              <a:t>Cheap</a:t>
            </a:r>
            <a:r>
              <a:rPr lang="en-US" sz="2000" dirty="0">
                <a:latin typeface="Calibri" panose="020F0502020204030204" pitchFamily="34" charset="0"/>
                <a:ea typeface="ＭＳ Ｐゴシック" pitchFamily="1" charset="-128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ea typeface="ＭＳ Ｐゴシック" pitchFamily="1" charset="-128"/>
                <a:cs typeface="Calibri" panose="020F0502020204030204" pitchFamily="34" charset="0"/>
              </a:rPr>
              <a:t>mortgage</a:t>
            </a:r>
            <a:r>
              <a:rPr lang="en-US" sz="2000" dirty="0">
                <a:latin typeface="Calibri" panose="020F0502020204030204" pitchFamily="34" charset="0"/>
                <a:ea typeface="ＭＳ Ｐゴシック" pitchFamily="1" charset="-128"/>
                <a:cs typeface="Calibri" panose="020F0502020204030204" pitchFamily="34" charset="0"/>
              </a:rPr>
              <a:t> now!!!</a:t>
            </a:r>
            <a:br>
              <a:rPr lang="en-US" sz="2000" dirty="0">
                <a:latin typeface="Calibri" panose="020F0502020204030204" pitchFamily="34" charset="0"/>
                <a:ea typeface="ＭＳ Ｐゴシック" pitchFamily="1" charset="-128"/>
                <a:cs typeface="Calibri" panose="020F0502020204030204" pitchFamily="34" charset="0"/>
              </a:rPr>
            </a:b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  <a:ea typeface="ＭＳ Ｐゴシック" pitchFamily="1" charset="-128"/>
                <a:cs typeface="Calibri" panose="020F0502020204030204" pitchFamily="34" charset="0"/>
              </a:rPr>
              <a:t>Joy</a:t>
            </a:r>
            <a:r>
              <a:rPr lang="en-US" sz="2000" dirty="0">
                <a:latin typeface="Calibri" panose="020F0502020204030204" pitchFamily="34" charset="0"/>
                <a:ea typeface="ＭＳ Ｐゴシック" pitchFamily="1" charset="-128"/>
                <a:cs typeface="Calibri" panose="020F0502020204030204" pitchFamily="34" charset="0"/>
              </a:rPr>
              <a:t>         </a:t>
            </a: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  <a:ea typeface="ＭＳ Ｐゴシック" pitchFamily="1" charset="-128"/>
                <a:cs typeface="Calibri" panose="020F0502020204030204" pitchFamily="34" charset="0"/>
              </a:rPr>
              <a:t>Oregon</a:t>
            </a:r>
            <a:endParaRPr lang="en-US" sz="2400" dirty="0">
              <a:solidFill>
                <a:srgbClr val="00B050"/>
              </a:solidFill>
              <a:latin typeface="Calibri" panose="020F0502020204030204" pitchFamily="34" charset="0"/>
              <a:ea typeface="ＭＳ Ｐゴシック" pitchFamily="1" charset="-128"/>
              <a:cs typeface="Calibri" panose="020F0502020204030204" pitchFamily="34" charset="0"/>
            </a:endParaRPr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3276600" y="2667000"/>
            <a:ext cx="0" cy="1219200"/>
          </a:xfrm>
          <a:prstGeom prst="line">
            <a:avLst/>
          </a:prstGeom>
          <a:noFill/>
          <a:ln w="76200">
            <a:solidFill>
              <a:srgbClr val="1800C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3276600" y="3200400"/>
            <a:ext cx="2133600" cy="0"/>
          </a:xfrm>
          <a:prstGeom prst="line">
            <a:avLst/>
          </a:prstGeom>
          <a:noFill/>
          <a:ln w="76200">
            <a:solidFill>
              <a:srgbClr val="1800C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AutoShape 9"/>
          <p:cNvSpPr>
            <a:spLocks noChangeArrowheads="1"/>
          </p:cNvSpPr>
          <p:nvPr/>
        </p:nvSpPr>
        <p:spPr bwMode="auto">
          <a:xfrm>
            <a:off x="1600200" y="2016125"/>
            <a:ext cx="760506" cy="3048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AutoShape 10"/>
          <p:cNvSpPr>
            <a:spLocks noChangeArrowheads="1"/>
          </p:cNvSpPr>
          <p:nvPr/>
        </p:nvSpPr>
        <p:spPr bwMode="auto">
          <a:xfrm>
            <a:off x="2360706" y="2016125"/>
            <a:ext cx="1042894" cy="3048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4648200" y="5257800"/>
            <a:ext cx="2411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ea typeface="ＭＳ Ｐゴシック" pitchFamily="1" charset="-128"/>
              </a:rPr>
              <a:t>&lt; 1.0 (threshold)</a:t>
            </a:r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1085850" y="18288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ea typeface="ＭＳ Ｐゴシック" pitchFamily="1" charset="-128"/>
              </a:rPr>
              <a:t>1.</a:t>
            </a: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1162050" y="38100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ea typeface="ＭＳ Ｐゴシック" pitchFamily="1" charset="-128"/>
              </a:rPr>
              <a:t>2.</a:t>
            </a:r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1162050" y="52578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ea typeface="ＭＳ Ｐゴシック" pitchFamily="1" charset="-128"/>
              </a:rPr>
              <a:t>3.</a:t>
            </a:r>
          </a:p>
        </p:txBody>
      </p:sp>
      <p:sp>
        <p:nvSpPr>
          <p:cNvPr id="6159" name="AutoShape 15"/>
          <p:cNvSpPr>
            <a:spLocks noChangeArrowheads="1"/>
          </p:cNvSpPr>
          <p:nvPr/>
        </p:nvSpPr>
        <p:spPr bwMode="auto">
          <a:xfrm>
            <a:off x="1600200" y="2347913"/>
            <a:ext cx="760506" cy="27781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0" name="Oval 16"/>
          <p:cNvSpPr>
            <a:spLocks noChangeArrowheads="1"/>
          </p:cNvSpPr>
          <p:nvPr/>
        </p:nvSpPr>
        <p:spPr bwMode="auto">
          <a:xfrm>
            <a:off x="2971800" y="5791200"/>
            <a:ext cx="762000" cy="762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ea typeface="ＭＳ Ｐゴシック" pitchFamily="1" charset="-128"/>
              </a:rPr>
              <a:t>OK</a:t>
            </a:r>
            <a:endParaRPr lang="en-US" sz="2400">
              <a:ea typeface="ＭＳ Ｐゴシック" pitchFamily="1" charset="-128"/>
            </a:endParaRPr>
          </a:p>
        </p:txBody>
      </p:sp>
      <p:sp>
        <p:nvSpPr>
          <p:cNvPr id="6161" name="AutoShape 17"/>
          <p:cNvSpPr>
            <a:spLocks noChangeArrowheads="1"/>
          </p:cNvSpPr>
          <p:nvPr/>
        </p:nvSpPr>
        <p:spPr bwMode="auto">
          <a:xfrm>
            <a:off x="2399756" y="2376488"/>
            <a:ext cx="1133195" cy="24923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1" name="AutoShape 6">
            <a:extLst>
              <a:ext uri="{FF2B5EF4-FFF2-40B4-BE49-F238E27FC236}">
                <a16:creationId xmlns:a16="http://schemas.microsoft.com/office/drawing/2014/main" id="{3732D59C-6B89-2C4B-8811-06AE3919A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819400"/>
            <a:ext cx="2514600" cy="8382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ea typeface="ＭＳ Ｐゴシック" pitchFamily="1" charset="-128"/>
              </a:rPr>
              <a:t>Feature Weights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2887D2-38B4-F841-BA5F-2077275CDC52}"/>
              </a:ext>
            </a:extLst>
          </p:cNvPr>
          <p:cNvSpPr/>
          <p:nvPr/>
        </p:nvSpPr>
        <p:spPr>
          <a:xfrm>
            <a:off x="212725" y="453157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2400" dirty="0">
                <a:solidFill>
                  <a:srgbClr val="065503"/>
                </a:solidFill>
                <a:ea typeface="ＭＳ Ｐゴシック" pitchFamily="1" charset="-128"/>
              </a:rPr>
              <a:t>Joy= -1.0</a:t>
            </a:r>
          </a:p>
          <a:p>
            <a:pPr algn="r"/>
            <a:r>
              <a:rPr lang="en-US" sz="2400" dirty="0">
                <a:solidFill>
                  <a:srgbClr val="065503"/>
                </a:solidFill>
                <a:ea typeface="ＭＳ Ｐゴシック" pitchFamily="1" charset="-128"/>
              </a:rPr>
              <a:t>Oregon = -1.0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378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  <p:bldP spid="6155" grpId="0"/>
      <p:bldP spid="6158" grpId="0"/>
      <p:bldP spid="6160" grpId="0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evasion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Attacker has an “ideal” feature vector </a:t>
            </a:r>
            <a:r>
              <a:rPr lang="en-US" i="1" dirty="0" err="1"/>
              <a:t>x</a:t>
            </a:r>
            <a:r>
              <a:rPr lang="en-US" i="1" baseline="-25000" dirty="0" err="1"/>
              <a:t>ideal</a:t>
            </a:r>
            <a:endParaRPr lang="en-US" i="1" baseline="-25000" dirty="0"/>
          </a:p>
          <a:p>
            <a:pPr lvl="1"/>
            <a:r>
              <a:rPr lang="en-US" dirty="0"/>
              <a:t>These are the original malicious feature vectors in training data</a:t>
            </a:r>
          </a:p>
          <a:p>
            <a:r>
              <a:rPr lang="en-US" dirty="0"/>
              <a:t>Modifying </a:t>
            </a:r>
            <a:r>
              <a:rPr lang="en-US" i="1" dirty="0"/>
              <a:t>x</a:t>
            </a:r>
            <a:r>
              <a:rPr lang="en-US" dirty="0"/>
              <a:t> into another feature vector </a:t>
            </a:r>
            <a:r>
              <a:rPr lang="en-US" i="1" dirty="0"/>
              <a:t>x’</a:t>
            </a:r>
            <a:r>
              <a:rPr lang="en-US" dirty="0"/>
              <a:t> incurs a cost </a:t>
            </a:r>
            <a:r>
              <a:rPr lang="en-US" i="1" dirty="0"/>
              <a:t>c(</a:t>
            </a:r>
            <a:r>
              <a:rPr lang="en-US" i="1" dirty="0" err="1"/>
              <a:t>x</a:t>
            </a:r>
            <a:r>
              <a:rPr lang="en-US" i="1" baseline="-25000" dirty="0" err="1"/>
              <a:t>ideal</a:t>
            </a:r>
            <a:r>
              <a:rPr lang="en-US" i="1" dirty="0" err="1"/>
              <a:t>,x</a:t>
            </a:r>
            <a:r>
              <a:rPr lang="en-US" i="1" dirty="0"/>
              <a:t>’)</a:t>
            </a:r>
          </a:p>
          <a:p>
            <a:r>
              <a:rPr lang="en-US" dirty="0"/>
              <a:t>The attacker’s goal is to appear “benign” to the classifier</a:t>
            </a:r>
          </a:p>
          <a:p>
            <a:r>
              <a:rPr lang="en-US" dirty="0"/>
              <a:t>Observation: </a:t>
            </a:r>
            <a:r>
              <a:rPr lang="en-US" b="1" dirty="0"/>
              <a:t>feature space modeling</a:t>
            </a:r>
          </a:p>
          <a:p>
            <a:pPr lvl="1"/>
            <a:r>
              <a:rPr lang="en-US" dirty="0"/>
              <a:t>Attacker can make arbitrary changes to features</a:t>
            </a:r>
          </a:p>
          <a:p>
            <a:pPr lvl="1"/>
            <a:r>
              <a:rPr lang="en-US" dirty="0"/>
              <a:t>Cost is meant to capture any constraints faced by the attacker in practice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No actual attack instances are generated/validated </a:t>
            </a:r>
            <a:r>
              <a:rPr lang="en-US" dirty="0"/>
              <a:t>(this just produces a new feature vector rather than, say, another malicious PDF)</a:t>
            </a:r>
          </a:p>
        </p:txBody>
      </p:sp>
    </p:spTree>
    <p:extLst>
      <p:ext uri="{BB962C8B-B14F-4D97-AF65-F5344CB8AC3E}">
        <p14:creationId xmlns:p14="http://schemas.microsoft.com/office/powerpoint/2010/main" val="105794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C3A45-94C5-CD4D-A954-525475F2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lowd</a:t>
            </a:r>
            <a:r>
              <a:rPr lang="en-US" dirty="0"/>
              <a:t> &amp; meek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93F839-0618-F540-9FA9-7FC16A2A3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min</a:t>
                </a:r>
                <a:r>
                  <a:rPr lang="en-US" i="1" baseline="-25000" dirty="0"/>
                  <a:t>x’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charset="0"/>
                      </a:rPr>
                      <m:t>𝑐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i="1" baseline="-25000" dirty="0"/>
                              <m:t>ideal</m:t>
                            </m:r>
                          </m:sub>
                        </m:sSub>
                        <m:r>
                          <a:rPr lang="en-US" altLang="zh-TW" i="1">
                            <a:latin typeface="Cambria Math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 err="1"/>
                  <a:t>s.t.</a:t>
                </a:r>
                <a:r>
                  <a:rPr lang="en-US" i="1" dirty="0"/>
                  <a:t>:  x’</a:t>
                </a:r>
                <a:r>
                  <a:rPr lang="en-US" dirty="0"/>
                  <a:t> classified as benign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Small modification: ensure </a:t>
                </a:r>
                <a:r>
                  <a:rPr lang="en-US" i="1" dirty="0"/>
                  <a:t>c(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ideal</a:t>
                </a:r>
                <a:r>
                  <a:rPr lang="en-US" i="1" dirty="0" err="1"/>
                  <a:t>,x</a:t>
                </a:r>
                <a:r>
                  <a:rPr lang="en-US" i="1" dirty="0"/>
                  <a:t>’) </a:t>
                </a:r>
                <a:r>
                  <a:rPr lang="en-US" dirty="0"/>
                  <a:t>≤ cost budget; otherwise, return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ideal</a:t>
                </a:r>
                <a:endParaRPr lang="en-US" i="1" baseline="-25000" dirty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charset="0"/>
                      </a:rPr>
                      <m:t>𝑐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i="1" baseline="-25000" dirty="0"/>
                              <m:t>ideal</m:t>
                            </m:r>
                          </m:sub>
                        </m:sSub>
                        <m:r>
                          <a:rPr lang="en-US" altLang="zh-TW" i="1">
                            <a:latin typeface="Cambria Math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TW" i="1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charset="0"/>
                              </a:rPr>
                              <m:t>𝑖𝑑𝑒𝑎𝑙</m:t>
                            </m:r>
                            <m:r>
                              <a:rPr lang="en-US" altLang="zh-TW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charset="0"/>
                          </a:rPr>
                          <m:t>|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Note: can generalize this to a (weighted) </a:t>
                </a:r>
                <a:r>
                  <a:rPr lang="en-US" i="1" dirty="0" err="1"/>
                  <a:t>l</a:t>
                </a:r>
                <a:r>
                  <a:rPr lang="en-US" i="1" baseline="-25000" dirty="0" err="1"/>
                  <a:t>p</a:t>
                </a:r>
                <a:r>
                  <a:rPr lang="en-US" dirty="0"/>
                  <a:t> norm</a:t>
                </a:r>
              </a:p>
              <a:p>
                <a:pPr lvl="1"/>
                <a:endParaRPr lang="en-US" altLang="zh-TW" sz="2400" i="1" dirty="0">
                  <a:latin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charset="0"/>
                      </a:rPr>
                      <m:t>𝑐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400" i="1" baseline="-25000" dirty="0"/>
                              <m:t>ideal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charset="0"/>
                          </a:rPr>
                          <m:t>, </m:t>
                        </m:r>
                        <m:r>
                          <a:rPr lang="en-US" altLang="zh-TW" sz="2400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altLang="zh-TW" sz="2400" i="1"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TW" sz="2400" i="1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charset="0"/>
                              </a:rPr>
                              <m:t>𝑖𝑑𝑒𝑎𝑙</m:t>
                            </m:r>
                            <m:r>
                              <a:rPr lang="en-US" altLang="zh-TW" sz="24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altLang="zh-TW" sz="24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sz="2400" baseline="30000" dirty="0"/>
                  <a:t>p</a:t>
                </a:r>
              </a:p>
              <a:p>
                <a:pPr lvl="2"/>
                <a:r>
                  <a:rPr lang="en-US" altLang="zh-TW" sz="2000" dirty="0" err="1"/>
                  <a:t>Commo</a:t>
                </a:r>
                <a:r>
                  <a:rPr lang="en-US" altLang="zh-TW" sz="2000" dirty="0"/>
                  <a:t>n special case: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charset="0"/>
                      </a:rPr>
                      <m:t>𝑐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000" i="1" baseline="-25000" dirty="0"/>
                              <m:t>ideal</m:t>
                            </m:r>
                          </m:sub>
                        </m:sSub>
                        <m:r>
                          <a:rPr lang="en-US" altLang="zh-TW" sz="2000" i="1">
                            <a:latin typeface="Cambria Math" charset="0"/>
                          </a:rPr>
                          <m:t>, </m:t>
                        </m:r>
                        <m:r>
                          <a:rPr lang="en-US" altLang="zh-TW" sz="2000" i="1">
                            <a:latin typeface="Cambria Math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200" dirty="0"/>
                  <a:t> = ||x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i="1" baseline="-25000" dirty="0"/>
                          <m:t>ideal</m:t>
                        </m:r>
                      </m:sub>
                    </m:sSub>
                  </m:oMath>
                </a14:m>
                <a:r>
                  <a:rPr lang="en-US" sz="2200" dirty="0"/>
                  <a:t>||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93F839-0618-F540-9FA9-7FC16A2A3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159" b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1194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that the classifier can be described as		f(x) = </a:t>
            </a:r>
            <a:r>
              <a:rPr lang="en-US" dirty="0" err="1"/>
              <a:t>sgn</a:t>
            </a:r>
            <a:r>
              <a:rPr lang="en-US" dirty="0"/>
              <a:t>{g(x)}, for some g(x) : X -&gt; R</a:t>
            </a:r>
          </a:p>
          <a:p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Biggio</a:t>
            </a:r>
            <a:r>
              <a:rPr lang="en-US" dirty="0">
                <a:solidFill>
                  <a:srgbClr val="FF0000"/>
                </a:solidFill>
              </a:rPr>
              <a:t> et al. ECML ‘13:</a:t>
            </a:r>
          </a:p>
          <a:p>
            <a:pPr lvl="1"/>
            <a:r>
              <a:rPr lang="en-US" dirty="0"/>
              <a:t>min</a:t>
            </a:r>
            <a:r>
              <a:rPr lang="en-US" baseline="-25000" dirty="0"/>
              <a:t>x</a:t>
            </a:r>
            <a:r>
              <a:rPr lang="en-US" dirty="0"/>
              <a:t> g(x)   </a:t>
            </a:r>
            <a:r>
              <a:rPr lang="en-US" dirty="0" err="1"/>
              <a:t>s.t.</a:t>
            </a:r>
            <a:r>
              <a:rPr lang="en-US" dirty="0"/>
              <a:t>: </a:t>
            </a:r>
            <a:r>
              <a:rPr lang="en-US" i="1" dirty="0"/>
              <a:t>c(</a:t>
            </a:r>
            <a:r>
              <a:rPr lang="en-US" i="1" dirty="0" err="1"/>
              <a:t>x</a:t>
            </a:r>
            <a:r>
              <a:rPr lang="en-US" i="1" baseline="-25000" dirty="0" err="1"/>
              <a:t>ideal</a:t>
            </a:r>
            <a:r>
              <a:rPr lang="en-US" i="1" dirty="0" err="1"/>
              <a:t>,x</a:t>
            </a:r>
            <a:r>
              <a:rPr lang="en-US" i="1" dirty="0"/>
              <a:t>’) </a:t>
            </a:r>
            <a:r>
              <a:rPr lang="en-US" dirty="0"/>
              <a:t>≤ cost budget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Li and </a:t>
            </a:r>
            <a:r>
              <a:rPr lang="en-US" dirty="0" err="1">
                <a:solidFill>
                  <a:srgbClr val="FF0000"/>
                </a:solidFill>
              </a:rPr>
              <a:t>Vorobeychik</a:t>
            </a:r>
            <a:r>
              <a:rPr lang="en-US" dirty="0">
                <a:solidFill>
                  <a:srgbClr val="FF0000"/>
                </a:solidFill>
              </a:rPr>
              <a:t>, ‘16</a:t>
            </a:r>
          </a:p>
          <a:p>
            <a:pPr lvl="1"/>
            <a:r>
              <a:rPr lang="en-US" dirty="0"/>
              <a:t>min</a:t>
            </a:r>
            <a:r>
              <a:rPr lang="en-US" baseline="-25000" dirty="0"/>
              <a:t>x  </a:t>
            </a:r>
            <a:r>
              <a:rPr lang="en-US" dirty="0"/>
              <a:t>g(x) + </a:t>
            </a:r>
            <a:r>
              <a:rPr lang="en-US" dirty="0">
                <a:latin typeface="Symbol" charset="2"/>
                <a:ea typeface="Symbol" charset="2"/>
                <a:cs typeface="Symbol" charset="2"/>
              </a:rPr>
              <a:t>l </a:t>
            </a:r>
            <a:r>
              <a:rPr lang="en-US" i="1" dirty="0"/>
              <a:t>c(</a:t>
            </a:r>
            <a:r>
              <a:rPr lang="en-US" i="1" dirty="0" err="1"/>
              <a:t>x</a:t>
            </a:r>
            <a:r>
              <a:rPr lang="en-US" i="1" baseline="-25000" dirty="0" err="1"/>
              <a:t>ideal</a:t>
            </a:r>
            <a:r>
              <a:rPr lang="en-US" i="1" dirty="0" err="1"/>
              <a:t>,x</a:t>
            </a:r>
            <a:r>
              <a:rPr lang="en-US" i="1" dirty="0"/>
              <a:t>’) 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88896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E07F-E10E-EB40-9EC5-F47D528F2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Solving attacker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4DDFB-E443-0849-8E7C-ACE742F33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Commonly, these are hard to solve optimally</a:t>
            </a:r>
          </a:p>
          <a:p>
            <a:endParaRPr lang="en-US" dirty="0"/>
          </a:p>
          <a:p>
            <a:r>
              <a:rPr lang="en-US" dirty="0"/>
              <a:t>Approaches depend on the nature of the feature space: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Continuous</a:t>
            </a:r>
            <a:r>
              <a:rPr lang="en-US" dirty="0"/>
              <a:t> vs. </a:t>
            </a:r>
            <a:r>
              <a:rPr lang="en-US" b="1" dirty="0">
                <a:solidFill>
                  <a:srgbClr val="FF0000"/>
                </a:solidFill>
              </a:rPr>
              <a:t>binary</a:t>
            </a:r>
            <a:r>
              <a:rPr lang="en-US" dirty="0"/>
              <a:t> (or discrete)</a:t>
            </a:r>
          </a:p>
        </p:txBody>
      </p:sp>
    </p:spTree>
    <p:extLst>
      <p:ext uri="{BB962C8B-B14F-4D97-AF65-F5344CB8AC3E}">
        <p14:creationId xmlns:p14="http://schemas.microsoft.com/office/powerpoint/2010/main" val="15788680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423BA-3613-4F48-A7D9-B7C483C8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A38C2-D8E6-7647-8766-B9816FE4E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Lowd &amp; Meek model: easy to solve for linear classifiers</a:t>
            </a:r>
          </a:p>
          <a:p>
            <a:r>
              <a:rPr lang="en-US" dirty="0"/>
              <a:t>Nelson et al. JMLR ‘12: can approximately solve for convex-inducing classifiers</a:t>
            </a:r>
          </a:p>
          <a:p>
            <a:r>
              <a:rPr lang="en-US" dirty="0"/>
              <a:t>More generally, gradient descent approaches (</a:t>
            </a:r>
            <a:r>
              <a:rPr lang="en-US" dirty="0" err="1"/>
              <a:t>Biggio</a:t>
            </a:r>
            <a:r>
              <a:rPr lang="en-US" dirty="0"/>
              <a:t> et al., ECML ‘13)</a:t>
            </a:r>
          </a:p>
        </p:txBody>
      </p:sp>
    </p:spTree>
    <p:extLst>
      <p:ext uri="{BB962C8B-B14F-4D97-AF65-F5344CB8AC3E}">
        <p14:creationId xmlns:p14="http://schemas.microsoft.com/office/powerpoint/2010/main" val="2561291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D2CD-4FB9-4848-ADEF-412492B2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339A6E-95C4-554E-AD80-58602FE39F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Lowd &amp; Meek KDD ‘05: 2-approximation algorithm for linear classifiers</a:t>
                </a:r>
              </a:p>
              <a:p>
                <a:pPr lvl="1"/>
                <a:r>
                  <a:rPr lang="en-US" dirty="0"/>
                  <a:t>Start with a benign instance</a:t>
                </a:r>
              </a:p>
              <a:p>
                <a:pPr lvl="1"/>
                <a:r>
                  <a:rPr lang="en-US" dirty="0"/>
                  <a:t>First, try to flip features in benign instance that are different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m:rPr>
                            <m:nor/>
                          </m:rPr>
                          <a:rPr lang="en-US" i="1" baseline="-25000" dirty="0"/>
                          <m:t>ideal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Then, try to flip pairs of features different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m:rPr>
                            <m:nor/>
                          </m:rPr>
                          <a:rPr lang="en-US" i="1" baseline="-25000" dirty="0"/>
                          <m:t>ideal</m:t>
                        </m:r>
                      </m:sub>
                    </m:sSub>
                  </m:oMath>
                </a14:m>
                <a:r>
                  <a:rPr lang="en-US" dirty="0"/>
                  <a:t> and 1 feature that is the same (this also reduces cost by 1)</a:t>
                </a:r>
              </a:p>
              <a:p>
                <a:r>
                  <a:rPr lang="en-US" dirty="0"/>
                  <a:t>Dalvi et al. KDD ‘04: minimum-cost camouflage (MCC); linear integer program (for Naïve Bayes classifier)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339A6E-95C4-554E-AD80-58602FE39F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3177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AF7A6-2EA1-C342-81B4-16C9470A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 distance the right cost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86639-BEED-DF49-A76E-3238CE5EE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53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Distance</a:t>
            </a:r>
            <a:r>
              <a:rPr lang="zh-CN" altLang="en-US" sz="3600" dirty="0"/>
              <a:t> </a:t>
            </a:r>
            <a:r>
              <a:rPr lang="en-US" altLang="zh-CN" sz="3600" dirty="0"/>
              <a:t>Based</a:t>
            </a:r>
            <a:r>
              <a:rPr lang="zh-CN" altLang="en-US" sz="3600" dirty="0"/>
              <a:t> </a:t>
            </a:r>
            <a:r>
              <a:rPr lang="en-US" altLang="zh-CN" sz="3600" dirty="0"/>
              <a:t>Cost</a:t>
            </a:r>
            <a:r>
              <a:rPr lang="zh-CN" altLang="en-US" sz="3600" dirty="0"/>
              <a:t> </a:t>
            </a:r>
            <a:r>
              <a:rPr lang="en-US" altLang="zh-CN" sz="3600" dirty="0"/>
              <a:t>Function</a:t>
            </a:r>
            <a:r>
              <a:rPr lang="zh-CN" altLang="en-US" sz="3600" dirty="0"/>
              <a:t> </a:t>
            </a:r>
            <a:r>
              <a:rPr lang="en-US" altLang="zh-CN" sz="3600" dirty="0">
                <a:solidFill>
                  <a:srgbClr val="FF0000"/>
                </a:solidFill>
              </a:rPr>
              <a:t>Underestimates</a:t>
            </a:r>
            <a:r>
              <a:rPr lang="en-US" altLang="zh-CN" sz="3600" dirty="0"/>
              <a:t> Adversary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F2F5-D806-954D-B6F6-9ECB956585D6}" type="slidenum">
              <a:rPr lang="en-US" smtClean="0"/>
              <a:t>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2448" y="3317498"/>
            <a:ext cx="3972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Hello!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Are you 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to become more active and attractive than ever before?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Our final 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for losing 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is on 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clearance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now.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Follow the link and you will find he 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cheapest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way to gain your body back.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http://www.ebay.com/application_form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92128" y="3317498"/>
            <a:ext cx="47650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Hello!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Are you 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happy</a:t>
            </a:r>
            <a:r>
              <a:rPr lang="en-US" sz="1600" dirty="0">
                <a:solidFill>
                  <a:srgbClr val="33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become more active and attractive than ever before?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Our final 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merchandises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for losing 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weigbt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is on 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claerance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now.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Follow the link and you will find he 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deapest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way to gain your body back.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http://www.ebay.com/application_form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790128" y="2687578"/>
            <a:ext cx="833120" cy="497840"/>
          </a:xfrm>
          <a:prstGeom prst="wedgeEllipseCallou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Callout 9"/>
          <p:cNvSpPr/>
          <p:nvPr/>
        </p:nvSpPr>
        <p:spPr>
          <a:xfrm>
            <a:off x="6388288" y="2636778"/>
            <a:ext cx="833120" cy="497840"/>
          </a:xfrm>
          <a:prstGeom prst="wedgeEllipseCallou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376012" y="2250175"/>
            <a:ext cx="1422400" cy="5080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589372" y="2300975"/>
            <a:ext cx="104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Synonym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349566" y="5622363"/>
            <a:ext cx="1813560" cy="5080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319086" y="5664789"/>
            <a:ext cx="202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Letter substitution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1248" y="2714486"/>
            <a:ext cx="104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Spam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00048" y="2691150"/>
            <a:ext cx="104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Ham</a:t>
            </a:r>
          </a:p>
        </p:txBody>
      </p:sp>
      <p:sp>
        <p:nvSpPr>
          <p:cNvPr id="17" name="Oval 16"/>
          <p:cNvSpPr/>
          <p:nvPr/>
        </p:nvSpPr>
        <p:spPr>
          <a:xfrm>
            <a:off x="1044128" y="3623819"/>
            <a:ext cx="538480" cy="272153"/>
          </a:xfrm>
          <a:prstGeom prst="ellipse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628269" y="4109189"/>
            <a:ext cx="623928" cy="272153"/>
          </a:xfrm>
          <a:prstGeom prst="ellipse">
            <a:avLst/>
          </a:prstGeom>
          <a:noFill/>
          <a:ln w="28575" cmpd="sng">
            <a:solidFill>
              <a:srgbClr val="2F2B2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120421" y="4109189"/>
            <a:ext cx="714303" cy="272153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70748" y="4337512"/>
            <a:ext cx="840859" cy="272153"/>
          </a:xfrm>
          <a:prstGeom prst="ellipse">
            <a:avLst/>
          </a:prstGeom>
          <a:noFill/>
          <a:ln w="28575" cmpd="sng">
            <a:solidFill>
              <a:srgbClr val="2F2B2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265654" y="4609665"/>
            <a:ext cx="826474" cy="272153"/>
          </a:xfrm>
          <a:prstGeom prst="ellipse">
            <a:avLst/>
          </a:prstGeom>
          <a:noFill/>
          <a:ln w="28575" cmpd="sng">
            <a:solidFill>
              <a:srgbClr val="2F2B2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824617" y="3604792"/>
            <a:ext cx="582326" cy="305451"/>
          </a:xfrm>
          <a:prstGeom prst="ellipse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916336" y="4076467"/>
            <a:ext cx="1204702" cy="322699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40874" y="4337512"/>
            <a:ext cx="852244" cy="272153"/>
          </a:xfrm>
          <a:prstGeom prst="ellipse">
            <a:avLst/>
          </a:prstGeom>
          <a:noFill/>
          <a:ln w="28575" cmpd="sng">
            <a:solidFill>
              <a:srgbClr val="2F2B2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933005" y="4089978"/>
            <a:ext cx="595388" cy="305635"/>
          </a:xfrm>
          <a:prstGeom prst="ellipse">
            <a:avLst/>
          </a:prstGeom>
          <a:noFill/>
          <a:ln w="28575" cmpd="sng">
            <a:solidFill>
              <a:srgbClr val="2F2B2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062245" y="4584678"/>
            <a:ext cx="732520" cy="311412"/>
          </a:xfrm>
          <a:prstGeom prst="ellipse">
            <a:avLst/>
          </a:prstGeom>
          <a:noFill/>
          <a:ln w="28575" cmpd="sng">
            <a:solidFill>
              <a:srgbClr val="2F2B2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658257" y="2760433"/>
            <a:ext cx="1925131" cy="13293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4697781" y="2758175"/>
            <a:ext cx="1119996" cy="13040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2833265" y="4410419"/>
            <a:ext cx="924560" cy="122416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1124526" y="4611699"/>
            <a:ext cx="2225040" cy="105309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3679766" y="4923111"/>
            <a:ext cx="375920" cy="69925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4384549" y="4656115"/>
            <a:ext cx="365760" cy="98567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4760832" y="4422635"/>
            <a:ext cx="2145909" cy="119972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994626" y="4875110"/>
            <a:ext cx="2204720" cy="74167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7571975" y="1991427"/>
            <a:ext cx="1409465" cy="512748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571975" y="2827444"/>
            <a:ext cx="1409465" cy="512748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 rot="-5400000" flipH="1">
            <a:off x="7830476" y="1532944"/>
            <a:ext cx="774441" cy="152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0" dirty="0">
                <a:solidFill>
                  <a:schemeClr val="hlink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2780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" grpId="0" animBg="1"/>
      <p:bldP spid="37" grpId="0" animBg="1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74F5-DDE7-5940-8AD1-70B4A88AD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Adversarial examples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CA0834D-1D9C-6A42-BBE9-A181C46A3F90}"/>
              </a:ext>
            </a:extLst>
          </p:cNvPr>
          <p:cNvGrpSpPr/>
          <p:nvPr/>
        </p:nvGrpSpPr>
        <p:grpSpPr>
          <a:xfrm>
            <a:off x="578949" y="1848427"/>
            <a:ext cx="2033210" cy="2510579"/>
            <a:chOff x="578949" y="1848427"/>
            <a:chExt cx="2033210" cy="251057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26BBDB5-2CEF-5A47-8893-E23C11CD8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50" y="1848427"/>
              <a:ext cx="1983509" cy="198350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B1AB69A-8731-9344-9D28-21E79B892AD3}"/>
                </a:ext>
              </a:extLst>
            </p:cNvPr>
            <p:cNvSpPr txBox="1"/>
            <p:nvPr/>
          </p:nvSpPr>
          <p:spPr>
            <a:xfrm>
              <a:off x="578949" y="3989674"/>
              <a:ext cx="1957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Classified as panda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5CA3783-D00A-B844-AEFD-9B2722A39A53}"/>
              </a:ext>
            </a:extLst>
          </p:cNvPr>
          <p:cNvGrpSpPr/>
          <p:nvPr/>
        </p:nvGrpSpPr>
        <p:grpSpPr>
          <a:xfrm>
            <a:off x="3140876" y="1848426"/>
            <a:ext cx="2321918" cy="2510580"/>
            <a:chOff x="3140876" y="1848426"/>
            <a:chExt cx="2321918" cy="251058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8DE95F5-EF17-4F49-9EF8-971EC8948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0081" y="1848426"/>
              <a:ext cx="1983509" cy="198350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7ED4D1-4878-9241-89D7-B2BD2E1A6E54}"/>
                </a:ext>
              </a:extLst>
            </p:cNvPr>
            <p:cNvSpPr txBox="1"/>
            <p:nvPr/>
          </p:nvSpPr>
          <p:spPr>
            <a:xfrm>
              <a:off x="3140876" y="3989674"/>
              <a:ext cx="2321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Small adversarial noise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DFF7930-944D-3049-92E4-B5E3C9703A36}"/>
              </a:ext>
            </a:extLst>
          </p:cNvPr>
          <p:cNvGrpSpPr/>
          <p:nvPr/>
        </p:nvGrpSpPr>
        <p:grpSpPr>
          <a:xfrm>
            <a:off x="6075219" y="1848427"/>
            <a:ext cx="2412840" cy="2787578"/>
            <a:chOff x="6075219" y="1848427"/>
            <a:chExt cx="2412840" cy="278757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99F2743-CA03-9744-909C-9E7B7D463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5219" y="1848427"/>
              <a:ext cx="1983508" cy="198350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6BCEE0-BD7A-0146-A4EF-93F0C6064E3F}"/>
                </a:ext>
              </a:extLst>
            </p:cNvPr>
            <p:cNvSpPr txBox="1"/>
            <p:nvPr/>
          </p:nvSpPr>
          <p:spPr>
            <a:xfrm>
              <a:off x="6075219" y="3989674"/>
              <a:ext cx="24128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Classified as gibbon</a:t>
              </a:r>
            </a:p>
            <a:p>
              <a:r>
                <a:rPr lang="en-US" altLang="zh-CN" dirty="0"/>
                <a:t>(</a:t>
              </a:r>
              <a:r>
                <a:rPr lang="zh-CN" altLang="en-US" dirty="0"/>
                <a:t>识别为：长臂猿）</a:t>
              </a:r>
              <a:endParaRPr lang="en-US" dirty="0"/>
            </a:p>
          </p:txBody>
        </p:sp>
      </p:grpSp>
      <p:sp>
        <p:nvSpPr>
          <p:cNvPr id="13" name="Plus 12">
            <a:extLst>
              <a:ext uri="{FF2B5EF4-FFF2-40B4-BE49-F238E27FC236}">
                <a16:creationId xmlns:a16="http://schemas.microsoft.com/office/drawing/2014/main" id="{C97344D3-99AF-9C44-B5F9-438620E2A9A4}"/>
              </a:ext>
            </a:extLst>
          </p:cNvPr>
          <p:cNvSpPr/>
          <p:nvPr/>
        </p:nvSpPr>
        <p:spPr>
          <a:xfrm>
            <a:off x="2629412" y="2549236"/>
            <a:ext cx="643210" cy="609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qual 13">
            <a:extLst>
              <a:ext uri="{FF2B5EF4-FFF2-40B4-BE49-F238E27FC236}">
                <a16:creationId xmlns:a16="http://schemas.microsoft.com/office/drawing/2014/main" id="{DB0A9E42-63C6-4D4C-8716-6A1DAFFD00DB}"/>
              </a:ext>
            </a:extLst>
          </p:cNvPr>
          <p:cNvSpPr/>
          <p:nvPr/>
        </p:nvSpPr>
        <p:spPr>
          <a:xfrm>
            <a:off x="5378192" y="2632362"/>
            <a:ext cx="612425" cy="41563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15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3342"/>
            <a:ext cx="8229600" cy="1143000"/>
          </a:xfrm>
        </p:spPr>
        <p:txBody>
          <a:bodyPr>
            <a:no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altLang="zh-CN" sz="3200" dirty="0">
                <a:solidFill>
                  <a:schemeClr val="tx1"/>
                </a:solidFill>
              </a:rPr>
              <a:t>An Alternative Cost Function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525" y="1447698"/>
            <a:ext cx="8469086" cy="452596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Model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adversarial</a:t>
            </a:r>
            <a:r>
              <a:rPr lang="zh-CN" altLang="en-US" sz="2800" dirty="0"/>
              <a:t> </a:t>
            </a:r>
            <a:r>
              <a:rPr lang="en-US" altLang="zh-CN" sz="2800" dirty="0"/>
              <a:t>cost</a:t>
            </a:r>
            <a:r>
              <a:rPr lang="zh-CN" altLang="en-US" sz="2800" dirty="0"/>
              <a:t> </a:t>
            </a:r>
            <a:r>
              <a:rPr lang="en-US" altLang="zh-CN" sz="2800" dirty="0"/>
              <a:t>function</a:t>
            </a:r>
            <a:endParaRPr lang="en-US" sz="2800" dirty="0"/>
          </a:p>
          <a:p>
            <a:pPr lvl="1"/>
            <a:r>
              <a:rPr lang="en-US" altLang="zh-CN" sz="2400" dirty="0"/>
              <a:t>Traditional:</a:t>
            </a:r>
            <a:r>
              <a:rPr lang="zh-CN" altLang="en-US" sz="2400" dirty="0"/>
              <a:t> </a:t>
            </a:r>
            <a:r>
              <a:rPr lang="en-US" sz="2400" dirty="0"/>
              <a:t>Distance</a:t>
            </a:r>
            <a:r>
              <a:rPr lang="zh-CN" altLang="en-US" sz="2400" dirty="0"/>
              <a:t> </a:t>
            </a:r>
            <a:r>
              <a:rPr lang="en-US" altLang="zh-CN" sz="2400" dirty="0"/>
              <a:t>based</a:t>
            </a:r>
            <a:r>
              <a:rPr lang="zh-CN" altLang="en-US" sz="2400" dirty="0"/>
              <a:t> </a:t>
            </a:r>
            <a:r>
              <a:rPr lang="en-US" altLang="zh-CN" sz="2400" dirty="0"/>
              <a:t>cost</a:t>
            </a:r>
            <a:r>
              <a:rPr lang="zh-CN" altLang="en-US" sz="2400" dirty="0"/>
              <a:t> </a:t>
            </a:r>
            <a:r>
              <a:rPr lang="en-US" altLang="zh-CN" sz="2400" dirty="0"/>
              <a:t>function</a:t>
            </a:r>
          </a:p>
          <a:p>
            <a:pPr lvl="1"/>
            <a:endParaRPr lang="en-US" altLang="zh-CN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Equivalence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based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cost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function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F2F5-D806-954D-B6F6-9ECB956585D6}" type="slidenum">
              <a:rPr lang="en-US" smtClean="0"/>
              <a:t>30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056021" y="4130842"/>
            <a:ext cx="256674" cy="349684"/>
          </a:xfrm>
          <a:prstGeom prst="round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64568" y="4519059"/>
            <a:ext cx="481264" cy="189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68678" y="4613708"/>
            <a:ext cx="182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106" y="2537121"/>
            <a:ext cx="3131480" cy="603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662" y="3881257"/>
            <a:ext cx="4776044" cy="61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18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Perils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Dimension</a:t>
            </a:r>
            <a:r>
              <a:rPr lang="zh-CN" altLang="en-US" sz="3600" dirty="0"/>
              <a:t> </a:t>
            </a:r>
            <a:r>
              <a:rPr lang="en-US" altLang="zh-CN" sz="3600" dirty="0"/>
              <a:t>Reduction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F2F5-D806-954D-B6F6-9ECB956585D6}" type="slidenum">
              <a:rPr lang="en-US" smtClean="0"/>
              <a:t>31</a:t>
            </a:fld>
            <a:endParaRPr lang="en-US"/>
          </a:p>
        </p:txBody>
      </p:sp>
      <p:pic>
        <p:nvPicPr>
          <p:cNvPr id="4" name="Picture 3" descr="reduction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53" r="24448" b="50320"/>
          <a:stretch/>
        </p:blipFill>
        <p:spPr>
          <a:xfrm>
            <a:off x="2213450" y="1613945"/>
            <a:ext cx="4451510" cy="35495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1373" y="5465206"/>
            <a:ext cx="74666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Adversary:</a:t>
            </a: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Dimension Reduction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Good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Adversar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y: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Dimension Reduction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ulnerable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31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White-box vs. black-box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attack models, assumed that the attacker knows the classifier</a:t>
            </a:r>
          </a:p>
          <a:p>
            <a:pPr lvl="1"/>
            <a:r>
              <a:rPr lang="en-US" dirty="0"/>
              <a:t>Black-box attacks: attacker has a query access to the classifier; can get examples</a:t>
            </a:r>
          </a:p>
          <a:p>
            <a:r>
              <a:rPr lang="en-US" dirty="0"/>
              <a:t>Lowd &amp; Meek; Nelson et al.: minimizing the evasion cost through a sequence of queries to the classifier</a:t>
            </a:r>
          </a:p>
          <a:p>
            <a:pPr lvl="1"/>
            <a:r>
              <a:rPr lang="en-US" dirty="0"/>
              <a:t>NP-Hard in general (even for linear classifiers)</a:t>
            </a:r>
          </a:p>
          <a:p>
            <a:pPr lvl="1"/>
            <a:r>
              <a:rPr lang="en-US" dirty="0"/>
              <a:t>Poly-time approximations for linear and convex-inducing classifiers</a:t>
            </a:r>
          </a:p>
          <a:p>
            <a:pPr lvl="1"/>
            <a:r>
              <a:rPr lang="en-US" b="1" dirty="0"/>
              <a:t>Is the black-box attack fundamentally hard?</a:t>
            </a:r>
          </a:p>
        </p:txBody>
      </p:sp>
    </p:spTree>
    <p:extLst>
      <p:ext uri="{BB962C8B-B14F-4D97-AF65-F5344CB8AC3E}">
        <p14:creationId xmlns:p14="http://schemas.microsoft.com/office/powerpoint/2010/main" val="519526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Black-box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Can the adversary approximate the classifier h used by the defender to (near)-arbitrary precision?</a:t>
            </a:r>
          </a:p>
          <a:p>
            <a:pPr lvl="1"/>
            <a:r>
              <a:rPr lang="en-US" dirty="0"/>
              <a:t>Using only queries x to find out h(x)?</a:t>
            </a:r>
          </a:p>
          <a:p>
            <a:pPr lvl="1"/>
            <a:r>
              <a:rPr lang="en-US" dirty="0"/>
              <a:t>NP-Hard in general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10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reverse engineering is easy “in practice”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Previous results on black-box learnability are worst-case over an entire family of classifiers (linear, convex-inducing)</a:t>
            </a:r>
          </a:p>
          <a:p>
            <a:r>
              <a:rPr lang="en-US" b="1" dirty="0">
                <a:solidFill>
                  <a:srgbClr val="FF0000"/>
                </a:solidFill>
              </a:rPr>
              <a:t>Observation</a:t>
            </a:r>
            <a:r>
              <a:rPr lang="en-US" dirty="0"/>
              <a:t>: these classifiers do not spontaneously appear; </a:t>
            </a:r>
            <a:r>
              <a:rPr lang="en-US" b="1" dirty="0">
                <a:solidFill>
                  <a:srgbClr val="FF0000"/>
                </a:solidFill>
              </a:rPr>
              <a:t>they are learned from data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This fact implies a lot of structure: </a:t>
            </a:r>
            <a:r>
              <a:rPr lang="en-US" i="1" dirty="0"/>
              <a:t>since someone learned them to begin with, they should be learnable</a:t>
            </a:r>
          </a:p>
          <a:p>
            <a:r>
              <a:rPr lang="en-US" b="1" dirty="0"/>
              <a:t>Theorem</a:t>
            </a:r>
            <a:r>
              <a:rPr lang="en-US" dirty="0"/>
              <a:t>: suppose a hypothesis class H is efficiently learnable, and h in H is learned (given data).  Then h can be efficiently </a:t>
            </a:r>
            <a:r>
              <a:rPr lang="en-US" b="1" dirty="0"/>
              <a:t>reverse engineered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Reverse engineered: learned with arbitrarily small error</a:t>
            </a:r>
          </a:p>
          <a:p>
            <a:pPr lvl="1"/>
            <a:r>
              <a:rPr lang="en-US" dirty="0"/>
              <a:t>Follows directly from the fact that H is efficiently learnable and h is in H.</a:t>
            </a:r>
          </a:p>
          <a:p>
            <a:r>
              <a:rPr lang="en-US" i="1" dirty="0">
                <a:solidFill>
                  <a:srgbClr val="FF0000"/>
                </a:solidFill>
              </a:rPr>
              <a:t>Consequence: theoretical reason why “black-box” attacks, e.g., with DNNs, work</a:t>
            </a:r>
          </a:p>
        </p:txBody>
      </p:sp>
    </p:spTree>
    <p:extLst>
      <p:ext uri="{BB962C8B-B14F-4D97-AF65-F5344CB8AC3E}">
        <p14:creationId xmlns:p14="http://schemas.microsoft.com/office/powerpoint/2010/main" val="211286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EA65-4B6D-8347-84DB-A4FC422A3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(evasion modeling)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EDEC7-1A12-F14D-AD51-A887A413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Dalvi et al. Adversarial classification. KDD ‘04.</a:t>
            </a:r>
          </a:p>
          <a:p>
            <a:r>
              <a:rPr lang="en-US" dirty="0"/>
              <a:t>Lowd and Meek. Adversarial learning.  KDD ’05.</a:t>
            </a:r>
          </a:p>
          <a:p>
            <a:r>
              <a:rPr lang="en-US" dirty="0"/>
              <a:t>Nelson et al. Query strategies for evading convex-inducing classifiers. JMLR ‘12.</a:t>
            </a:r>
          </a:p>
          <a:p>
            <a:r>
              <a:rPr lang="en-US" dirty="0" err="1"/>
              <a:t>Biggio</a:t>
            </a:r>
            <a:r>
              <a:rPr lang="en-US" dirty="0"/>
              <a:t> et al. Evasion attacks against machine learning at test time. ECML/PKDD ‘13.</a:t>
            </a:r>
          </a:p>
          <a:p>
            <a:r>
              <a:rPr lang="en-US" dirty="0"/>
              <a:t>Li and </a:t>
            </a:r>
            <a:r>
              <a:rPr lang="en-US" dirty="0" err="1"/>
              <a:t>Vorobeychik</a:t>
            </a:r>
            <a:r>
              <a:rPr lang="en-US" dirty="0"/>
              <a:t>. Feature cross-substitution in adversarial classification. NIPS ‘14.</a:t>
            </a:r>
          </a:p>
          <a:p>
            <a:r>
              <a:rPr lang="en-US" dirty="0" err="1"/>
              <a:t>Vorobeychik</a:t>
            </a:r>
            <a:r>
              <a:rPr lang="en-US" dirty="0"/>
              <a:t> and Li. Optimal randomized classification in adversarial settings. AAMAS ‘14.</a:t>
            </a:r>
          </a:p>
          <a:p>
            <a:r>
              <a:rPr lang="en-US" dirty="0"/>
              <a:t>Li, </a:t>
            </a:r>
            <a:r>
              <a:rPr lang="en-US" dirty="0" err="1"/>
              <a:t>Vorobeychik</a:t>
            </a:r>
            <a:r>
              <a:rPr lang="en-US" dirty="0"/>
              <a:t>, Chen. A general retraining framework for scalable adversarial classification. </a:t>
            </a:r>
            <a:r>
              <a:rPr lang="en-US" dirty="0" err="1"/>
              <a:t>arxiv</a:t>
            </a:r>
            <a:r>
              <a:rPr lang="en-US" dirty="0"/>
              <a:t>, 2016.</a:t>
            </a:r>
          </a:p>
          <a:p>
            <a:r>
              <a:rPr lang="en-US" b="1" i="1" dirty="0"/>
              <a:t>Not exhaustive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Vorobeychik</a:t>
            </a:r>
            <a:r>
              <a:rPr lang="en-US" b="1" dirty="0">
                <a:solidFill>
                  <a:srgbClr val="FF0000"/>
                </a:solidFill>
              </a:rPr>
              <a:t> and </a:t>
            </a:r>
            <a:r>
              <a:rPr lang="en-US" b="1" dirty="0" err="1">
                <a:solidFill>
                  <a:srgbClr val="FF0000"/>
                </a:solidFill>
              </a:rPr>
              <a:t>Kantarcioglu</a:t>
            </a:r>
            <a:r>
              <a:rPr lang="en-US" b="1" dirty="0">
                <a:solidFill>
                  <a:srgbClr val="FF0000"/>
                </a:solidFill>
              </a:rPr>
              <a:t>, Adversarial Machine Learning book will have a more extensive bibliography</a:t>
            </a:r>
          </a:p>
        </p:txBody>
      </p:sp>
    </p:spTree>
    <p:extLst>
      <p:ext uri="{BB962C8B-B14F-4D97-AF65-F5344CB8AC3E}">
        <p14:creationId xmlns:p14="http://schemas.microsoft.com/office/powerpoint/2010/main" val="3563119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4C20-318C-554B-AD3D-22FC9DE7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adversarial noise…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CAE0275-A66B-004F-BA1D-4CA4DC028405}"/>
              </a:ext>
            </a:extLst>
          </p:cNvPr>
          <p:cNvGrpSpPr/>
          <p:nvPr/>
        </p:nvGrpSpPr>
        <p:grpSpPr>
          <a:xfrm>
            <a:off x="4250148" y="2478013"/>
            <a:ext cx="2321918" cy="2510580"/>
            <a:chOff x="3140876" y="1848426"/>
            <a:chExt cx="2321918" cy="25105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818F273-DE38-A844-835A-E063CACAB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0081" y="1848426"/>
              <a:ext cx="1983509" cy="198350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E07B9C-33B8-9942-87F5-0034CAC50E5D}"/>
                </a:ext>
              </a:extLst>
            </p:cNvPr>
            <p:cNvSpPr txBox="1"/>
            <p:nvPr/>
          </p:nvSpPr>
          <p:spPr>
            <a:xfrm>
              <a:off x="3140876" y="3989674"/>
              <a:ext cx="2321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Small adversarial noise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C2B6B02-E3E8-A64C-AC12-9FA145AC79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899" y="2543009"/>
            <a:ext cx="1918513" cy="1918513"/>
          </a:xfrm>
          <a:prstGeom prst="rect">
            <a:avLst/>
          </a:prstGeom>
        </p:spPr>
      </p:pic>
      <p:sp>
        <p:nvSpPr>
          <p:cNvPr id="8" name="Plus 7">
            <a:extLst>
              <a:ext uri="{FF2B5EF4-FFF2-40B4-BE49-F238E27FC236}">
                <a16:creationId xmlns:a16="http://schemas.microsoft.com/office/drawing/2014/main" id="{4775F4BE-1BC7-5847-B86D-1CA3320593F3}"/>
              </a:ext>
            </a:extLst>
          </p:cNvPr>
          <p:cNvSpPr/>
          <p:nvPr/>
        </p:nvSpPr>
        <p:spPr>
          <a:xfrm>
            <a:off x="3686777" y="3164967"/>
            <a:ext cx="643210" cy="609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7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3B4E1-4A0D-214A-AB34-14F08D567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and the ML in your self-driving car thinks it’s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BD494F-E38F-FF4D-B541-087FD782482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290" y="1690689"/>
            <a:ext cx="3103419" cy="441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79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&amp; 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Cylance</a:t>
            </a:r>
            <a:r>
              <a:rPr lang="en-US" dirty="0"/>
              <a:t>: “Leveraging </a:t>
            </a:r>
            <a:r>
              <a:rPr lang="en-US" i="1" dirty="0">
                <a:solidFill>
                  <a:srgbClr val="FF0000"/>
                </a:solidFill>
              </a:rPr>
              <a:t>complex mathematical algorithms</a:t>
            </a:r>
            <a:r>
              <a:rPr lang="en-US" dirty="0"/>
              <a:t>, </a:t>
            </a:r>
            <a:r>
              <a:rPr lang="en-US" i="1" dirty="0">
                <a:solidFill>
                  <a:srgbClr val="FF0000"/>
                </a:solidFill>
              </a:rPr>
              <a:t>predictive artificial intelligence </a:t>
            </a:r>
            <a:r>
              <a:rPr lang="en-US" dirty="0"/>
              <a:t>(AI) capabilities, and the power of </a:t>
            </a:r>
            <a:r>
              <a:rPr lang="en-US" i="1" dirty="0">
                <a:solidFill>
                  <a:srgbClr val="FF0000"/>
                </a:solidFill>
              </a:rPr>
              <a:t>machine learning </a:t>
            </a:r>
            <a:r>
              <a:rPr lang="en-US" dirty="0"/>
              <a:t>techniques, </a:t>
            </a:r>
            <a:r>
              <a:rPr lang="en-US" dirty="0" err="1"/>
              <a:t>CylancePROTECT</a:t>
            </a:r>
            <a:r>
              <a:rPr lang="en-US" dirty="0"/>
              <a:t> has emerged as the most strategic new offering in the Forrester Wave report.”</a:t>
            </a:r>
          </a:p>
        </p:txBody>
      </p:sp>
    </p:spTree>
    <p:extLst>
      <p:ext uri="{BB962C8B-B14F-4D97-AF65-F5344CB8AC3E}">
        <p14:creationId xmlns:p14="http://schemas.microsoft.com/office/powerpoint/2010/main" val="1369901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E79C6-4FA3-514F-B8D2-2B817C89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Adversarial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1B0E5-A4A2-234F-BCD2-706B549E7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conf.startup.ml</a:t>
            </a:r>
            <a:r>
              <a:rPr lang="en-US" dirty="0"/>
              <a:t>/</a:t>
            </a:r>
            <a:r>
              <a:rPr lang="en-US" dirty="0" err="1"/>
              <a:t>geekdomsf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Fraud detection</a:t>
            </a:r>
          </a:p>
          <a:p>
            <a:pPr lvl="1"/>
            <a:r>
              <a:rPr lang="en-US" dirty="0"/>
              <a:t>Malware detection</a:t>
            </a:r>
          </a:p>
          <a:p>
            <a:pPr lvl="1"/>
            <a:r>
              <a:rPr lang="en-US" dirty="0"/>
              <a:t>Intrusion detection</a:t>
            </a:r>
          </a:p>
          <a:p>
            <a:pPr lvl="1"/>
            <a:r>
              <a:rPr lang="en-US" dirty="0"/>
              <a:t>Spam detection</a:t>
            </a:r>
          </a:p>
          <a:p>
            <a:r>
              <a:rPr lang="en-US" dirty="0"/>
              <a:t>What do all of these have in common?</a:t>
            </a:r>
          </a:p>
          <a:p>
            <a:pPr lvl="1"/>
            <a:r>
              <a:rPr lang="en-US" dirty="0"/>
              <a:t>Detect bad “things” (actors, actions, objects)</a:t>
            </a:r>
          </a:p>
        </p:txBody>
      </p:sp>
    </p:spTree>
    <p:extLst>
      <p:ext uri="{BB962C8B-B14F-4D97-AF65-F5344CB8AC3E}">
        <p14:creationId xmlns:p14="http://schemas.microsoft.com/office/powerpoint/2010/main" val="1168746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18F8A-31CA-8D45-A6C3-C632988B6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89A6B-97BA-2845-99DF-316F9FF63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issue in AML: bad actors (who do bad things) have </a:t>
            </a:r>
            <a:r>
              <a:rPr lang="en-US" i="1" dirty="0">
                <a:solidFill>
                  <a:srgbClr val="FF0000"/>
                </a:solidFill>
              </a:rPr>
              <a:t>objectives</a:t>
            </a:r>
          </a:p>
          <a:p>
            <a:pPr lvl="1"/>
            <a:r>
              <a:rPr lang="en-US" dirty="0"/>
              <a:t>the main one is not getting detected</a:t>
            </a:r>
          </a:p>
          <a:p>
            <a:pPr lvl="1"/>
            <a:r>
              <a:rPr lang="en-US" dirty="0"/>
              <a:t>they can change their behavior to avoid detection</a:t>
            </a:r>
          </a:p>
          <a:p>
            <a:r>
              <a:rPr lang="en-US" dirty="0"/>
              <a:t>This gives rise to </a:t>
            </a:r>
            <a:r>
              <a:rPr lang="en-US" i="1" dirty="0">
                <a:solidFill>
                  <a:srgbClr val="FF0000"/>
                </a:solidFill>
              </a:rPr>
              <a:t>evasion attacks</a:t>
            </a:r>
          </a:p>
          <a:p>
            <a:pPr lvl="1"/>
            <a:r>
              <a:rPr lang="en-US" dirty="0"/>
              <a:t>Attacks on ML, where malicious objects are deliberately transformed to evade detection (prediction by ML that these are malicious)</a:t>
            </a:r>
          </a:p>
        </p:txBody>
      </p:sp>
    </p:spTree>
    <p:extLst>
      <p:ext uri="{BB962C8B-B14F-4D97-AF65-F5344CB8AC3E}">
        <p14:creationId xmlns:p14="http://schemas.microsoft.com/office/powerpoint/2010/main" val="3736509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9FD4-58F4-E74E-A921-6A431325E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poisoning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99459-4F4E-7545-BB51-F1C606F0C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entirely different class of attacks are </a:t>
            </a:r>
            <a:r>
              <a:rPr lang="en-US" i="1" dirty="0">
                <a:solidFill>
                  <a:srgbClr val="FF0000"/>
                </a:solidFill>
              </a:rPr>
              <a:t>data poisoning attacks</a:t>
            </a:r>
          </a:p>
          <a:p>
            <a:r>
              <a:rPr lang="en-US" dirty="0"/>
              <a:t>In these, an adversary introduces malicious modifications to the data used for training</a:t>
            </a:r>
          </a:p>
          <a:p>
            <a:pPr lvl="1"/>
            <a:r>
              <a:rPr lang="en-US" dirty="0"/>
              <a:t>Can insert instances (for example, send specially crafted emails, either benign or malicious)</a:t>
            </a:r>
          </a:p>
          <a:p>
            <a:pPr lvl="1"/>
            <a:r>
              <a:rPr lang="en-US" dirty="0"/>
              <a:t>Can modify instances in the data (hack one of the servers used to store a part of the data)</a:t>
            </a:r>
          </a:p>
          <a:p>
            <a:pPr lvl="1"/>
            <a:r>
              <a:rPr lang="en-US" dirty="0"/>
              <a:t>Can selectively remove some instances</a:t>
            </a:r>
          </a:p>
        </p:txBody>
      </p:sp>
    </p:spTree>
    <p:extLst>
      <p:ext uri="{BB962C8B-B14F-4D97-AF65-F5344CB8AC3E}">
        <p14:creationId xmlns:p14="http://schemas.microsoft.com/office/powerpoint/2010/main" val="660609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10842</TotalTime>
  <Words>1673</Words>
  <Application>Microsoft Office PowerPoint</Application>
  <PresentationFormat>全屏显示(4:3)</PresentationFormat>
  <Paragraphs>263</Paragraphs>
  <Slides>35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8" baseType="lpstr">
      <vt:lpstr>Apple Chancery</vt:lpstr>
      <vt:lpstr>微軟正黑體</vt:lpstr>
      <vt:lpstr>ＭＳ Ｐゴシック</vt:lpstr>
      <vt:lpstr>宋体</vt:lpstr>
      <vt:lpstr>微软雅黑</vt:lpstr>
      <vt:lpstr>Arial</vt:lpstr>
      <vt:lpstr>Book Antiqua</vt:lpstr>
      <vt:lpstr>Calibri</vt:lpstr>
      <vt:lpstr>Cambria Math</vt:lpstr>
      <vt:lpstr>Century Gothic</vt:lpstr>
      <vt:lpstr>Symbol</vt:lpstr>
      <vt:lpstr>Wingdings</vt:lpstr>
      <vt:lpstr>Apothecary</vt:lpstr>
      <vt:lpstr>Adversarial machine learning (攻击方法)</vt:lpstr>
      <vt:lpstr>Part 1: Introduction to AML</vt:lpstr>
      <vt:lpstr>Adversarial examples</vt:lpstr>
      <vt:lpstr>Add adversarial noise…</vt:lpstr>
      <vt:lpstr>and the ML in your self-driving car thinks it’s</vt:lpstr>
      <vt:lpstr>AI &amp; Cybersecurity</vt:lpstr>
      <vt:lpstr>Adversarial ML</vt:lpstr>
      <vt:lpstr>Bad actors</vt:lpstr>
      <vt:lpstr>Data poisoning</vt:lpstr>
      <vt:lpstr>Evasion vs. poisoning</vt:lpstr>
      <vt:lpstr>Outline of the tutorial</vt:lpstr>
      <vt:lpstr>Part 2: adversarial evasion</vt:lpstr>
      <vt:lpstr>outline</vt:lpstr>
      <vt:lpstr>outline</vt:lpstr>
      <vt:lpstr>Classification learning</vt:lpstr>
      <vt:lpstr>Classification in adversarial settings</vt:lpstr>
      <vt:lpstr>Evasion attacks</vt:lpstr>
      <vt:lpstr>Evasion attacks</vt:lpstr>
      <vt:lpstr>Evasion attacks</vt:lpstr>
      <vt:lpstr>Example of Evasion</vt:lpstr>
      <vt:lpstr>Example of Evasion</vt:lpstr>
      <vt:lpstr>Modeling evasion attacks</vt:lpstr>
      <vt:lpstr>The lowd &amp; meek model</vt:lpstr>
      <vt:lpstr>Other models</vt:lpstr>
      <vt:lpstr>Solving attacker optimization</vt:lpstr>
      <vt:lpstr>Continuous features</vt:lpstr>
      <vt:lpstr>Binary features</vt:lpstr>
      <vt:lpstr>Is distance the right cost function?</vt:lpstr>
      <vt:lpstr>Distance Based Cost Function Underestimates Adversary</vt:lpstr>
      <vt:lpstr>An Alternative Cost Function</vt:lpstr>
      <vt:lpstr>Perils of Dimension Reduction</vt:lpstr>
      <vt:lpstr>White-box vs. black-box attacks</vt:lpstr>
      <vt:lpstr>Black-box attacks</vt:lpstr>
      <vt:lpstr>reverse engineering is easy “in practice”</vt:lpstr>
      <vt:lpstr>References (evasion modeling)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under attack</dc:title>
  <dc:creator>Yevgeniy Vorobeychik</dc:creator>
  <cp:lastModifiedBy>DELL</cp:lastModifiedBy>
  <cp:revision>2451</cp:revision>
  <dcterms:created xsi:type="dcterms:W3CDTF">2014-03-13T13:56:53Z</dcterms:created>
  <dcterms:modified xsi:type="dcterms:W3CDTF">2020-12-04T11:30:25Z</dcterms:modified>
</cp:coreProperties>
</file>