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43"/>
  </p:notesMasterIdLst>
  <p:sldIdLst>
    <p:sldId id="299" r:id="rId2"/>
    <p:sldId id="258" r:id="rId3"/>
    <p:sldId id="265" r:id="rId4"/>
    <p:sldId id="264" r:id="rId5"/>
    <p:sldId id="270" r:id="rId6"/>
    <p:sldId id="271" r:id="rId7"/>
    <p:sldId id="266" r:id="rId8"/>
    <p:sldId id="267" r:id="rId9"/>
    <p:sldId id="272" r:id="rId10"/>
    <p:sldId id="273" r:id="rId11"/>
    <p:sldId id="274" r:id="rId12"/>
    <p:sldId id="275" r:id="rId13"/>
    <p:sldId id="276" r:id="rId14"/>
    <p:sldId id="300" r:id="rId15"/>
    <p:sldId id="295" r:id="rId16"/>
    <p:sldId id="277" r:id="rId17"/>
    <p:sldId id="301" r:id="rId18"/>
    <p:sldId id="296" r:id="rId19"/>
    <p:sldId id="302" r:id="rId20"/>
    <p:sldId id="278" r:id="rId21"/>
    <p:sldId id="297" r:id="rId22"/>
    <p:sldId id="279" r:id="rId23"/>
    <p:sldId id="298" r:id="rId24"/>
    <p:sldId id="263" r:id="rId25"/>
    <p:sldId id="260" r:id="rId26"/>
    <p:sldId id="280" r:id="rId27"/>
    <p:sldId id="268" r:id="rId28"/>
    <p:sldId id="281" r:id="rId29"/>
    <p:sldId id="282" r:id="rId30"/>
    <p:sldId id="283" r:id="rId31"/>
    <p:sldId id="284" r:id="rId32"/>
    <p:sldId id="285" r:id="rId33"/>
    <p:sldId id="269" r:id="rId34"/>
    <p:sldId id="286" r:id="rId35"/>
    <p:sldId id="287" r:id="rId36"/>
    <p:sldId id="288" r:id="rId37"/>
    <p:sldId id="289" r:id="rId38"/>
    <p:sldId id="290" r:id="rId39"/>
    <p:sldId id="291" r:id="rId40"/>
    <p:sldId id="292" r:id="rId41"/>
    <p:sldId id="293"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13" autoAdjust="0"/>
    <p:restoredTop sz="86346" autoAdjust="0"/>
  </p:normalViewPr>
  <p:slideViewPr>
    <p:cSldViewPr>
      <p:cViewPr varScale="1">
        <p:scale>
          <a:sx n="49" d="100"/>
          <a:sy n="49" d="100"/>
        </p:scale>
        <p:origin x="1380" y="4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2.1.1</a:t>
          </a:r>
          <a:endParaRPr lang="zh-CN" altLang="en-US" dirty="0">
            <a:solidFill>
              <a:schemeClr val="tx1"/>
            </a:solidFill>
          </a:endParaRPr>
        </a:p>
      </dgm:t>
    </dgm:pt>
    <dgm:pt modelId="{8124B75D-0035-4868-A24F-72EB1CC9FCB1}" type="parTrans" cxnId="{90A92819-769C-43F9-B5AF-4FCB587F0C6F}">
      <dgm:prSet/>
      <dgm:spPr/>
      <dgm:t>
        <a:bodyPr/>
        <a:lstStyle/>
        <a:p>
          <a:endParaRPr lang="zh-CN" altLang="en-US"/>
        </a:p>
      </dgm:t>
    </dgm:pt>
    <dgm:pt modelId="{FF435639-70F3-4F02-B500-9AD72FE1AF4C}" type="sibTrans" cxnId="{90A92819-769C-43F9-B5AF-4FCB587F0C6F}">
      <dgm:prSet/>
      <dgm:spPr/>
      <dgm:t>
        <a:bodyPr/>
        <a:lstStyle/>
        <a:p>
          <a:endParaRPr lang="zh-CN" altLang="en-US"/>
        </a:p>
      </dgm:t>
    </dgm:pt>
    <dgm:pt modelId="{1F5406BA-1513-42F0-A8AB-F8CA6D906C09}">
      <dgm:prSet phldrT="[文本]"/>
      <dgm:spPr/>
      <dgm:t>
        <a:bodyPr/>
        <a:lstStyle/>
        <a:p>
          <a:r>
            <a:rPr lang="en-US" altLang="zh-CN" dirty="0" smtClean="0"/>
            <a:t>UML</a:t>
          </a:r>
          <a:r>
            <a:rPr lang="zh-CN" altLang="en-US" dirty="0" smtClean="0"/>
            <a:t>的历史</a:t>
          </a:r>
          <a:endParaRPr lang="zh-CN" altLang="en-US" dirty="0"/>
        </a:p>
      </dgm:t>
    </dgm:pt>
    <dgm:pt modelId="{C4F7BCFF-DF1A-438D-BF4B-B34333E6859D}" type="parTrans" cxnId="{EEEEFC5B-22E2-4B0D-AA98-E2611F7AB47C}">
      <dgm:prSet/>
      <dgm:spPr/>
      <dgm:t>
        <a:bodyPr/>
        <a:lstStyle/>
        <a:p>
          <a:endParaRPr lang="zh-CN" altLang="en-US"/>
        </a:p>
      </dgm:t>
    </dgm:pt>
    <dgm:pt modelId="{439B5E32-ED5D-4DB8-A1F6-8C58F5D5F2CC}" type="sibTrans" cxnId="{EEEEFC5B-22E2-4B0D-AA98-E2611F7AB47C}">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2.1.2</a:t>
          </a:r>
          <a:endParaRPr lang="zh-CN" altLang="en-US" dirty="0">
            <a:solidFill>
              <a:schemeClr val="tx1"/>
            </a:solidFill>
          </a:endParaRPr>
        </a:p>
      </dgm:t>
    </dgm:pt>
    <dgm:pt modelId="{186B9683-7EA8-4213-8ED3-5D7610983238}" type="parTrans" cxnId="{B716BC99-103A-48F2-A2CE-AB79D0EEC8A9}">
      <dgm:prSet/>
      <dgm:spPr/>
      <dgm:t>
        <a:bodyPr/>
        <a:lstStyle/>
        <a:p>
          <a:endParaRPr lang="zh-CN" altLang="en-US"/>
        </a:p>
      </dgm:t>
    </dgm:pt>
    <dgm:pt modelId="{1BF24A37-A2F3-48F9-B9C9-264C73AEBD0E}" type="sibTrans" cxnId="{B716BC99-103A-48F2-A2CE-AB79D0EEC8A9}">
      <dgm:prSet/>
      <dgm:spPr/>
      <dgm:t>
        <a:bodyPr/>
        <a:lstStyle/>
        <a:p>
          <a:endParaRPr lang="zh-CN" altLang="en-US"/>
        </a:p>
      </dgm:t>
    </dgm:pt>
    <dgm:pt modelId="{32BC650D-252D-4242-BEFB-81EBD505D4F5}">
      <dgm:prSet phldrT="[文本]"/>
      <dgm:spPr/>
      <dgm:t>
        <a:bodyPr/>
        <a:lstStyle/>
        <a:p>
          <a:r>
            <a:rPr lang="en-US" altLang="zh-CN" dirty="0" smtClean="0"/>
            <a:t>RUP</a:t>
          </a:r>
          <a:r>
            <a:rPr lang="zh-CN" altLang="en-US" dirty="0" smtClean="0"/>
            <a:t>的历史</a:t>
          </a:r>
          <a:endParaRPr lang="zh-CN" altLang="en-US" dirty="0"/>
        </a:p>
      </dgm:t>
    </dgm:pt>
    <dgm:pt modelId="{85E2A9CE-8FEC-4FD9-9C32-B7F3E5E97701}" type="parTrans" cxnId="{58E238F7-2B85-44B5-9A1B-D36BB3772AA6}">
      <dgm:prSet/>
      <dgm:spPr/>
      <dgm:t>
        <a:bodyPr/>
        <a:lstStyle/>
        <a:p>
          <a:endParaRPr lang="zh-CN" altLang="en-US"/>
        </a:p>
      </dgm:t>
    </dgm:pt>
    <dgm:pt modelId="{626DD2D9-21B2-4E21-981E-17F834458220}" type="sibTrans" cxnId="{58E238F7-2B85-44B5-9A1B-D36BB3772AA6}">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2.1.3</a:t>
          </a:r>
          <a:endParaRPr lang="zh-CN" altLang="en-US" dirty="0">
            <a:solidFill>
              <a:schemeClr val="tx1"/>
            </a:solidFill>
          </a:endParaRPr>
        </a:p>
      </dgm:t>
    </dgm:pt>
    <dgm:pt modelId="{984B6CBE-37AD-490B-AC4F-56400976D562}" type="parTrans" cxnId="{03DEA399-2198-45CF-8842-38DCF561FB89}">
      <dgm:prSet/>
      <dgm:spPr/>
      <dgm:t>
        <a:bodyPr/>
        <a:lstStyle/>
        <a:p>
          <a:endParaRPr lang="zh-CN" altLang="en-US"/>
        </a:p>
      </dgm:t>
    </dgm:pt>
    <dgm:pt modelId="{2E63C563-D7DA-41D0-BDD9-FAF35C285961}" type="sibTrans" cxnId="{03DEA399-2198-45CF-8842-38DCF561FB89}">
      <dgm:prSet/>
      <dgm:spPr/>
      <dgm:t>
        <a:bodyPr/>
        <a:lstStyle/>
        <a:p>
          <a:endParaRPr lang="zh-CN" altLang="en-US"/>
        </a:p>
      </dgm:t>
    </dgm:pt>
    <dgm:pt modelId="{DB9C211E-D0D8-4C72-A6AE-D70BCA3E93AA}">
      <dgm:prSet phldrT="[文本]"/>
      <dgm:spPr/>
      <dgm:t>
        <a:bodyPr/>
        <a:lstStyle/>
        <a:p>
          <a:r>
            <a:rPr lang="en-US" altLang="zh-CN" dirty="0" smtClean="0"/>
            <a:t>UML</a:t>
          </a:r>
          <a:r>
            <a:rPr lang="zh-CN" altLang="en-US" dirty="0" smtClean="0"/>
            <a:t>和</a:t>
          </a:r>
          <a:r>
            <a:rPr lang="en-US" altLang="zh-CN" dirty="0" smtClean="0"/>
            <a:t>RUP</a:t>
          </a:r>
          <a:r>
            <a:rPr lang="zh-CN" altLang="en-US" dirty="0" smtClean="0"/>
            <a:t>的表示法</a:t>
          </a:r>
          <a:endParaRPr lang="zh-CN" altLang="en-US" dirty="0"/>
        </a:p>
      </dgm:t>
    </dgm:pt>
    <dgm:pt modelId="{1FFAB63A-6109-4A4F-8D1C-DDDD991E70DC}" type="parTrans" cxnId="{2F026C01-EDC5-4614-8439-1C285E98F682}">
      <dgm:prSet/>
      <dgm:spPr/>
      <dgm:t>
        <a:bodyPr/>
        <a:lstStyle/>
        <a:p>
          <a:endParaRPr lang="zh-CN" altLang="en-US"/>
        </a:p>
      </dgm:t>
    </dgm:pt>
    <dgm:pt modelId="{100BAAB0-7144-4EE7-AE03-B1993798B955}" type="sibTrans" cxnId="{2F026C01-EDC5-4614-8439-1C285E98F682}">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3">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3">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3">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3">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3">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C63F3554-A359-4B34-974C-EA4254DC2D33}" type="presOf" srcId="{1F5406BA-1513-42F0-A8AB-F8CA6D906C09}" destId="{59E48CD7-8D78-4E5A-AD32-FA2578EDEE9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2.2.1</a:t>
          </a:r>
          <a:endParaRPr lang="zh-CN" altLang="en-US" dirty="0">
            <a:solidFill>
              <a:schemeClr val="tx1"/>
            </a:solidFill>
          </a:endParaRPr>
        </a:p>
      </dgm:t>
    </dgm:pt>
    <dgm:pt modelId="{8124B75D-0035-4868-A24F-72EB1CC9FCB1}" type="parTrans" cxnId="{90A92819-769C-43F9-B5AF-4FCB587F0C6F}">
      <dgm:prSet/>
      <dgm:spPr/>
      <dgm:t>
        <a:bodyPr/>
        <a:lstStyle/>
        <a:p>
          <a:endParaRPr lang="zh-CN" altLang="en-US"/>
        </a:p>
      </dgm:t>
    </dgm:pt>
    <dgm:pt modelId="{FF435639-70F3-4F02-B500-9AD72FE1AF4C}" type="sibTrans" cxnId="{90A92819-769C-43F9-B5AF-4FCB587F0C6F}">
      <dgm:prSet/>
      <dgm:spPr/>
      <dgm:t>
        <a:bodyPr/>
        <a:lstStyle/>
        <a:p>
          <a:endParaRPr lang="zh-CN" altLang="en-US"/>
        </a:p>
      </dgm:t>
    </dgm:pt>
    <dgm:pt modelId="{1F5406BA-1513-42F0-A8AB-F8CA6D906C09}">
      <dgm:prSet phldrT="[文本]"/>
      <dgm:spPr/>
      <dgm:t>
        <a:bodyPr/>
        <a:lstStyle/>
        <a:p>
          <a:r>
            <a:rPr lang="zh-CN" altLang="en-US" dirty="0" smtClean="0"/>
            <a:t>面向对象的历史</a:t>
          </a:r>
          <a:endParaRPr lang="zh-CN" altLang="en-US" dirty="0"/>
        </a:p>
      </dgm:t>
    </dgm:pt>
    <dgm:pt modelId="{C4F7BCFF-DF1A-438D-BF4B-B34333E6859D}" type="parTrans" cxnId="{EEEEFC5B-22E2-4B0D-AA98-E2611F7AB47C}">
      <dgm:prSet/>
      <dgm:spPr/>
      <dgm:t>
        <a:bodyPr/>
        <a:lstStyle/>
        <a:p>
          <a:endParaRPr lang="zh-CN" altLang="en-US"/>
        </a:p>
      </dgm:t>
    </dgm:pt>
    <dgm:pt modelId="{439B5E32-ED5D-4DB8-A1F6-8C58F5D5F2CC}" type="sibTrans" cxnId="{EEEEFC5B-22E2-4B0D-AA98-E2611F7AB47C}">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2.2.2</a:t>
          </a:r>
          <a:endParaRPr lang="zh-CN" altLang="en-US" dirty="0">
            <a:solidFill>
              <a:schemeClr val="tx1"/>
            </a:solidFill>
          </a:endParaRPr>
        </a:p>
      </dgm:t>
    </dgm:pt>
    <dgm:pt modelId="{186B9683-7EA8-4213-8ED3-5D7610983238}" type="parTrans" cxnId="{B716BC99-103A-48F2-A2CE-AB79D0EEC8A9}">
      <dgm:prSet/>
      <dgm:spPr/>
      <dgm:t>
        <a:bodyPr/>
        <a:lstStyle/>
        <a:p>
          <a:endParaRPr lang="zh-CN" altLang="en-US"/>
        </a:p>
      </dgm:t>
    </dgm:pt>
    <dgm:pt modelId="{1BF24A37-A2F3-48F9-B9C9-264C73AEBD0E}" type="sibTrans" cxnId="{B716BC99-103A-48F2-A2CE-AB79D0EEC8A9}">
      <dgm:prSet/>
      <dgm:spPr/>
      <dgm:t>
        <a:bodyPr/>
        <a:lstStyle/>
        <a:p>
          <a:endParaRPr lang="zh-CN" altLang="en-US"/>
        </a:p>
      </dgm:t>
    </dgm:pt>
    <dgm:pt modelId="{32BC650D-252D-4242-BEFB-81EBD505D4F5}">
      <dgm:prSet phldrT="[文本]"/>
      <dgm:spPr/>
      <dgm:t>
        <a:bodyPr/>
        <a:lstStyle/>
        <a:p>
          <a:r>
            <a:rPr lang="zh-CN" altLang="zh-CN" dirty="0" smtClean="0"/>
            <a:t>面向对象分析和设计基本概念</a:t>
          </a:r>
          <a:endParaRPr lang="zh-CN" altLang="en-US" dirty="0"/>
        </a:p>
      </dgm:t>
    </dgm:pt>
    <dgm:pt modelId="{85E2A9CE-8FEC-4FD9-9C32-B7F3E5E97701}" type="parTrans" cxnId="{58E238F7-2B85-44B5-9A1B-D36BB3772AA6}">
      <dgm:prSet/>
      <dgm:spPr/>
      <dgm:t>
        <a:bodyPr/>
        <a:lstStyle/>
        <a:p>
          <a:endParaRPr lang="zh-CN" altLang="en-US"/>
        </a:p>
      </dgm:t>
    </dgm:pt>
    <dgm:pt modelId="{626DD2D9-21B2-4E21-981E-17F834458220}" type="sibTrans" cxnId="{58E238F7-2B85-44B5-9A1B-D36BB3772AA6}">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2.2.3</a:t>
          </a:r>
          <a:endParaRPr lang="zh-CN" altLang="en-US" dirty="0">
            <a:solidFill>
              <a:schemeClr val="tx1"/>
            </a:solidFill>
          </a:endParaRPr>
        </a:p>
      </dgm:t>
    </dgm:pt>
    <dgm:pt modelId="{984B6CBE-37AD-490B-AC4F-56400976D562}" type="parTrans" cxnId="{03DEA399-2198-45CF-8842-38DCF561FB89}">
      <dgm:prSet/>
      <dgm:spPr/>
      <dgm:t>
        <a:bodyPr/>
        <a:lstStyle/>
        <a:p>
          <a:endParaRPr lang="zh-CN" altLang="en-US"/>
        </a:p>
      </dgm:t>
    </dgm:pt>
    <dgm:pt modelId="{2E63C563-D7DA-41D0-BDD9-FAF35C285961}" type="sibTrans" cxnId="{03DEA399-2198-45CF-8842-38DCF561FB89}">
      <dgm:prSet/>
      <dgm:spPr/>
      <dgm:t>
        <a:bodyPr/>
        <a:lstStyle/>
        <a:p>
          <a:endParaRPr lang="zh-CN" altLang="en-US"/>
        </a:p>
      </dgm:t>
    </dgm:pt>
    <dgm:pt modelId="{DB9C211E-D0D8-4C72-A6AE-D70BCA3E93AA}">
      <dgm:prSet phldrT="[文本]"/>
      <dgm:spPr/>
      <dgm:t>
        <a:bodyPr/>
        <a:lstStyle/>
        <a:p>
          <a:r>
            <a:rPr lang="zh-CN" altLang="zh-CN" dirty="0" smtClean="0"/>
            <a:t>面向对象编程</a:t>
          </a:r>
          <a:endParaRPr lang="zh-CN" altLang="en-US" dirty="0"/>
        </a:p>
      </dgm:t>
    </dgm:pt>
    <dgm:pt modelId="{1FFAB63A-6109-4A4F-8D1C-DDDD991E70DC}" type="parTrans" cxnId="{2F026C01-EDC5-4614-8439-1C285E98F682}">
      <dgm:prSet/>
      <dgm:spPr/>
      <dgm:t>
        <a:bodyPr/>
        <a:lstStyle/>
        <a:p>
          <a:endParaRPr lang="zh-CN" altLang="en-US"/>
        </a:p>
      </dgm:t>
    </dgm:pt>
    <dgm:pt modelId="{100BAAB0-7144-4EE7-AE03-B1993798B955}" type="sibTrans" cxnId="{2F026C01-EDC5-4614-8439-1C285E98F682}">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3">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3">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3">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3">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3">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C63F3554-A359-4B34-974C-EA4254DC2D33}" type="presOf" srcId="{1F5406BA-1513-42F0-A8AB-F8CA6D906C09}" destId="{59E48CD7-8D78-4E5A-AD32-FA2578EDEE9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2.1.1</a:t>
          </a:r>
          <a:endParaRPr lang="zh-CN" altLang="en-US" dirty="0">
            <a:solidFill>
              <a:schemeClr val="tx1"/>
            </a:solidFill>
          </a:endParaRPr>
        </a:p>
      </dgm:t>
    </dgm:pt>
    <dgm:pt modelId="{8124B75D-0035-4868-A24F-72EB1CC9FCB1}" type="parTrans" cxnId="{90A92819-769C-43F9-B5AF-4FCB587F0C6F}">
      <dgm:prSet/>
      <dgm:spPr/>
      <dgm:t>
        <a:bodyPr/>
        <a:lstStyle/>
        <a:p>
          <a:endParaRPr lang="zh-CN" altLang="en-US"/>
        </a:p>
      </dgm:t>
    </dgm:pt>
    <dgm:pt modelId="{FF435639-70F3-4F02-B500-9AD72FE1AF4C}" type="sibTrans" cxnId="{90A92819-769C-43F9-B5AF-4FCB587F0C6F}">
      <dgm:prSet/>
      <dgm:spPr/>
      <dgm:t>
        <a:bodyPr/>
        <a:lstStyle/>
        <a:p>
          <a:endParaRPr lang="zh-CN" altLang="en-US"/>
        </a:p>
      </dgm:t>
    </dgm:pt>
    <dgm:pt modelId="{1F5406BA-1513-42F0-A8AB-F8CA6D906C09}">
      <dgm:prSet phldrT="[文本]"/>
      <dgm:spPr/>
      <dgm:t>
        <a:bodyPr/>
        <a:lstStyle/>
        <a:p>
          <a:r>
            <a:rPr lang="en-US" altLang="zh-CN" dirty="0" smtClean="0"/>
            <a:t>UML</a:t>
          </a:r>
          <a:r>
            <a:rPr lang="zh-CN" altLang="en-US" dirty="0" smtClean="0"/>
            <a:t>的历史</a:t>
          </a:r>
          <a:endParaRPr lang="zh-CN" altLang="en-US" dirty="0"/>
        </a:p>
      </dgm:t>
    </dgm:pt>
    <dgm:pt modelId="{C4F7BCFF-DF1A-438D-BF4B-B34333E6859D}" type="parTrans" cxnId="{EEEEFC5B-22E2-4B0D-AA98-E2611F7AB47C}">
      <dgm:prSet/>
      <dgm:spPr/>
      <dgm:t>
        <a:bodyPr/>
        <a:lstStyle/>
        <a:p>
          <a:endParaRPr lang="zh-CN" altLang="en-US"/>
        </a:p>
      </dgm:t>
    </dgm:pt>
    <dgm:pt modelId="{439B5E32-ED5D-4DB8-A1F6-8C58F5D5F2CC}" type="sibTrans" cxnId="{EEEEFC5B-22E2-4B0D-AA98-E2611F7AB47C}">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2.1.2</a:t>
          </a:r>
          <a:endParaRPr lang="zh-CN" altLang="en-US" dirty="0">
            <a:solidFill>
              <a:schemeClr val="tx1"/>
            </a:solidFill>
          </a:endParaRPr>
        </a:p>
      </dgm:t>
    </dgm:pt>
    <dgm:pt modelId="{186B9683-7EA8-4213-8ED3-5D7610983238}" type="parTrans" cxnId="{B716BC99-103A-48F2-A2CE-AB79D0EEC8A9}">
      <dgm:prSet/>
      <dgm:spPr/>
      <dgm:t>
        <a:bodyPr/>
        <a:lstStyle/>
        <a:p>
          <a:endParaRPr lang="zh-CN" altLang="en-US"/>
        </a:p>
      </dgm:t>
    </dgm:pt>
    <dgm:pt modelId="{1BF24A37-A2F3-48F9-B9C9-264C73AEBD0E}" type="sibTrans" cxnId="{B716BC99-103A-48F2-A2CE-AB79D0EEC8A9}">
      <dgm:prSet/>
      <dgm:spPr/>
      <dgm:t>
        <a:bodyPr/>
        <a:lstStyle/>
        <a:p>
          <a:endParaRPr lang="zh-CN" altLang="en-US"/>
        </a:p>
      </dgm:t>
    </dgm:pt>
    <dgm:pt modelId="{32BC650D-252D-4242-BEFB-81EBD505D4F5}">
      <dgm:prSet phldrT="[文本]"/>
      <dgm:spPr/>
      <dgm:t>
        <a:bodyPr/>
        <a:lstStyle/>
        <a:p>
          <a:r>
            <a:rPr lang="en-US" altLang="zh-CN" dirty="0" smtClean="0"/>
            <a:t>RUP</a:t>
          </a:r>
          <a:r>
            <a:rPr lang="zh-CN" altLang="en-US" dirty="0" smtClean="0"/>
            <a:t>的历史</a:t>
          </a:r>
          <a:endParaRPr lang="zh-CN" altLang="en-US" dirty="0"/>
        </a:p>
      </dgm:t>
    </dgm:pt>
    <dgm:pt modelId="{85E2A9CE-8FEC-4FD9-9C32-B7F3E5E97701}" type="parTrans" cxnId="{58E238F7-2B85-44B5-9A1B-D36BB3772AA6}">
      <dgm:prSet/>
      <dgm:spPr/>
      <dgm:t>
        <a:bodyPr/>
        <a:lstStyle/>
        <a:p>
          <a:endParaRPr lang="zh-CN" altLang="en-US"/>
        </a:p>
      </dgm:t>
    </dgm:pt>
    <dgm:pt modelId="{626DD2D9-21B2-4E21-981E-17F834458220}" type="sibTrans" cxnId="{58E238F7-2B85-44B5-9A1B-D36BB3772AA6}">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2.1.3</a:t>
          </a:r>
          <a:endParaRPr lang="zh-CN" altLang="en-US" dirty="0">
            <a:solidFill>
              <a:schemeClr val="tx1"/>
            </a:solidFill>
          </a:endParaRPr>
        </a:p>
      </dgm:t>
    </dgm:pt>
    <dgm:pt modelId="{984B6CBE-37AD-490B-AC4F-56400976D562}" type="parTrans" cxnId="{03DEA399-2198-45CF-8842-38DCF561FB89}">
      <dgm:prSet/>
      <dgm:spPr/>
      <dgm:t>
        <a:bodyPr/>
        <a:lstStyle/>
        <a:p>
          <a:endParaRPr lang="zh-CN" altLang="en-US"/>
        </a:p>
      </dgm:t>
    </dgm:pt>
    <dgm:pt modelId="{2E63C563-D7DA-41D0-BDD9-FAF35C285961}" type="sibTrans" cxnId="{03DEA399-2198-45CF-8842-38DCF561FB89}">
      <dgm:prSet/>
      <dgm:spPr/>
      <dgm:t>
        <a:bodyPr/>
        <a:lstStyle/>
        <a:p>
          <a:endParaRPr lang="zh-CN" altLang="en-US"/>
        </a:p>
      </dgm:t>
    </dgm:pt>
    <dgm:pt modelId="{DB9C211E-D0D8-4C72-A6AE-D70BCA3E93AA}">
      <dgm:prSet phldrT="[文本]"/>
      <dgm:spPr/>
      <dgm:t>
        <a:bodyPr/>
        <a:lstStyle/>
        <a:p>
          <a:r>
            <a:rPr lang="en-US" altLang="zh-CN" dirty="0" smtClean="0"/>
            <a:t>UML</a:t>
          </a:r>
          <a:r>
            <a:rPr lang="zh-CN" altLang="en-US" dirty="0" smtClean="0"/>
            <a:t>和</a:t>
          </a:r>
          <a:r>
            <a:rPr lang="en-US" altLang="zh-CN" dirty="0" smtClean="0"/>
            <a:t>RUP</a:t>
          </a:r>
          <a:r>
            <a:rPr lang="zh-CN" altLang="en-US" dirty="0" smtClean="0"/>
            <a:t>的表示法</a:t>
          </a:r>
          <a:endParaRPr lang="zh-CN" altLang="en-US" dirty="0"/>
        </a:p>
      </dgm:t>
    </dgm:pt>
    <dgm:pt modelId="{1FFAB63A-6109-4A4F-8D1C-DDDD991E70DC}" type="parTrans" cxnId="{2F026C01-EDC5-4614-8439-1C285E98F682}">
      <dgm:prSet/>
      <dgm:spPr/>
      <dgm:t>
        <a:bodyPr/>
        <a:lstStyle/>
        <a:p>
          <a:endParaRPr lang="zh-CN" altLang="en-US"/>
        </a:p>
      </dgm:t>
    </dgm:pt>
    <dgm:pt modelId="{100BAAB0-7144-4EE7-AE03-B1993798B955}" type="sibTrans" cxnId="{2F026C01-EDC5-4614-8439-1C285E98F682}">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3">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3">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3">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3">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3">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C63F3554-A359-4B34-974C-EA4254DC2D33}" type="presOf" srcId="{1F5406BA-1513-42F0-A8AB-F8CA6D906C09}" destId="{59E48CD7-8D78-4E5A-AD32-FA2578EDEE9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9DFCC9-C374-48DE-A047-7CA5A92AF3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5369A15-E154-4C85-8E14-88D721493324}">
      <dgm:prSet phldrT="[文本]" custT="1"/>
      <dgm:spPr/>
      <dgm:t>
        <a:bodyPr/>
        <a:lstStyle/>
        <a:p>
          <a:r>
            <a:rPr lang="zh-CN" altLang="en-US" sz="3200" dirty="0" smtClean="0">
              <a:solidFill>
                <a:schemeClr val="bg1"/>
              </a:solidFill>
              <a:latin typeface="+mj-ea"/>
              <a:ea typeface="+mj-ea"/>
            </a:rPr>
            <a:t>静态图</a:t>
          </a:r>
          <a:endParaRPr lang="zh-CN" altLang="en-US" sz="3200" dirty="0">
            <a:solidFill>
              <a:schemeClr val="bg1"/>
            </a:solidFill>
            <a:latin typeface="+mj-ea"/>
            <a:ea typeface="+mj-ea"/>
          </a:endParaRPr>
        </a:p>
      </dgm:t>
    </dgm:pt>
    <dgm:pt modelId="{3EBF5825-7E30-40DB-AB0D-BF20962E0AAE}" type="parTrans" cxnId="{2EDF02A8-2A10-44C1-94E8-2D5F69362736}">
      <dgm:prSet/>
      <dgm:spPr/>
      <dgm:t>
        <a:bodyPr/>
        <a:lstStyle/>
        <a:p>
          <a:endParaRPr lang="zh-CN" altLang="en-US">
            <a:solidFill>
              <a:schemeClr val="tx1"/>
            </a:solidFill>
          </a:endParaRPr>
        </a:p>
      </dgm:t>
    </dgm:pt>
    <dgm:pt modelId="{CE5C38C5-D9D9-4421-9544-A519A34E244B}" type="sibTrans" cxnId="{2EDF02A8-2A10-44C1-94E8-2D5F69362736}">
      <dgm:prSet/>
      <dgm:spPr/>
      <dgm:t>
        <a:bodyPr/>
        <a:lstStyle/>
        <a:p>
          <a:endParaRPr lang="zh-CN" altLang="en-US">
            <a:solidFill>
              <a:schemeClr val="tx1"/>
            </a:solidFill>
          </a:endParaRPr>
        </a:p>
      </dgm:t>
    </dgm:pt>
    <dgm:pt modelId="{43C1A62C-40CC-4925-A236-6A684A39686D}">
      <dgm:prSet phldrT="[文本]" custT="1"/>
      <dgm:spPr/>
      <dgm:t>
        <a:bodyPr/>
        <a:lstStyle/>
        <a:p>
          <a:r>
            <a:rPr lang="zh-CN" altLang="en-US" sz="3200" dirty="0" smtClean="0">
              <a:solidFill>
                <a:schemeClr val="bg1"/>
              </a:solidFill>
              <a:latin typeface="+mj-ea"/>
              <a:ea typeface="+mj-ea"/>
            </a:rPr>
            <a:t>类图</a:t>
          </a:r>
          <a:endParaRPr lang="zh-CN" altLang="en-US" sz="3200" dirty="0">
            <a:solidFill>
              <a:schemeClr val="bg1"/>
            </a:solidFill>
            <a:latin typeface="+mj-ea"/>
            <a:ea typeface="+mj-ea"/>
          </a:endParaRPr>
        </a:p>
      </dgm:t>
    </dgm:pt>
    <dgm:pt modelId="{1D07A06C-2B5B-4C6D-A304-31EDF3809479}" type="parTrans" cxnId="{727F0943-6D5F-4D53-92D0-40151E32EDAF}">
      <dgm:prSet/>
      <dgm:spPr>
        <a:solidFill>
          <a:schemeClr val="bg1"/>
        </a:solidFill>
        <a:ln>
          <a:solidFill>
            <a:schemeClr val="accent1"/>
          </a:solidFill>
        </a:ln>
      </dgm:spPr>
      <dgm:t>
        <a:bodyPr/>
        <a:lstStyle/>
        <a:p>
          <a:endParaRPr lang="zh-CN" altLang="en-US">
            <a:solidFill>
              <a:schemeClr val="bg1"/>
            </a:solidFill>
            <a:latin typeface="+mj-ea"/>
            <a:ea typeface="+mj-ea"/>
          </a:endParaRPr>
        </a:p>
      </dgm:t>
    </dgm:pt>
    <dgm:pt modelId="{2CD08625-6F4E-482C-A1EB-2A9A59A3DDA5}" type="sibTrans" cxnId="{727F0943-6D5F-4D53-92D0-40151E32EDAF}">
      <dgm:prSet/>
      <dgm:spPr/>
      <dgm:t>
        <a:bodyPr/>
        <a:lstStyle/>
        <a:p>
          <a:endParaRPr lang="zh-CN" altLang="en-US">
            <a:solidFill>
              <a:schemeClr val="tx1"/>
            </a:solidFill>
          </a:endParaRPr>
        </a:p>
      </dgm:t>
    </dgm:pt>
    <dgm:pt modelId="{B81A2AE9-6C20-41EE-9296-8B46F7F24346}">
      <dgm:prSet phldrT="[文本]" custT="1"/>
      <dgm:spPr/>
      <dgm:t>
        <a:bodyPr/>
        <a:lstStyle/>
        <a:p>
          <a:r>
            <a:rPr lang="zh-CN" altLang="en-US" sz="3200" dirty="0" smtClean="0">
              <a:solidFill>
                <a:schemeClr val="bg1"/>
              </a:solidFill>
              <a:latin typeface="+mj-ea"/>
              <a:ea typeface="+mj-ea"/>
            </a:rPr>
            <a:t>对象图</a:t>
          </a:r>
          <a:endParaRPr lang="zh-CN" altLang="en-US" sz="3200" dirty="0">
            <a:solidFill>
              <a:schemeClr val="bg1"/>
            </a:solidFill>
            <a:latin typeface="+mj-ea"/>
            <a:ea typeface="+mj-ea"/>
          </a:endParaRPr>
        </a:p>
      </dgm:t>
    </dgm:pt>
    <dgm:pt modelId="{DE6D9239-5B18-4ED4-B4EA-C056DB89C4DB}" type="parTrans" cxnId="{3C98A21F-1BEE-4ECA-9465-1C248D8E54D5}">
      <dgm:prSet/>
      <dgm:spPr>
        <a:ln>
          <a:solidFill>
            <a:schemeClr val="accent1"/>
          </a:solidFill>
        </a:ln>
      </dgm:spPr>
      <dgm:t>
        <a:bodyPr/>
        <a:lstStyle/>
        <a:p>
          <a:endParaRPr lang="zh-CN" altLang="en-US">
            <a:solidFill>
              <a:schemeClr val="bg1"/>
            </a:solidFill>
            <a:latin typeface="+mj-ea"/>
            <a:ea typeface="+mj-ea"/>
          </a:endParaRPr>
        </a:p>
      </dgm:t>
    </dgm:pt>
    <dgm:pt modelId="{B01E01E9-F436-4AF7-B1ED-0C0262C1DCE1}" type="sibTrans" cxnId="{3C98A21F-1BEE-4ECA-9465-1C248D8E54D5}">
      <dgm:prSet/>
      <dgm:spPr/>
      <dgm:t>
        <a:bodyPr/>
        <a:lstStyle/>
        <a:p>
          <a:endParaRPr lang="zh-CN" altLang="en-US">
            <a:solidFill>
              <a:schemeClr val="tx1"/>
            </a:solidFill>
          </a:endParaRPr>
        </a:p>
      </dgm:t>
    </dgm:pt>
    <dgm:pt modelId="{6F2A1CD8-972E-4F92-BFC6-4B78348E5655}">
      <dgm:prSet phldrT="[文本]" custT="1"/>
      <dgm:spPr/>
      <dgm:t>
        <a:bodyPr/>
        <a:lstStyle/>
        <a:p>
          <a:r>
            <a:rPr lang="zh-CN" altLang="en-US" sz="3200" dirty="0" smtClean="0">
              <a:solidFill>
                <a:schemeClr val="bg1"/>
              </a:solidFill>
              <a:latin typeface="+mj-ea"/>
              <a:ea typeface="+mj-ea"/>
            </a:rPr>
            <a:t>包图</a:t>
          </a:r>
          <a:endParaRPr lang="zh-CN" altLang="en-US" sz="3200" dirty="0">
            <a:solidFill>
              <a:schemeClr val="bg1"/>
            </a:solidFill>
            <a:latin typeface="+mj-ea"/>
            <a:ea typeface="+mj-ea"/>
          </a:endParaRPr>
        </a:p>
      </dgm:t>
    </dgm:pt>
    <dgm:pt modelId="{A4F6D298-EDFC-47B9-B1B2-F2CBB3E8C9C2}" type="parTrans" cxnId="{E8A16163-C492-4D12-A7E4-DB569EC4D40F}">
      <dgm:prSet/>
      <dgm:spPr>
        <a:solidFill>
          <a:schemeClr val="bg1"/>
        </a:solidFill>
        <a:ln>
          <a:solidFill>
            <a:schemeClr val="accent1"/>
          </a:solidFill>
        </a:ln>
      </dgm:spPr>
      <dgm:t>
        <a:bodyPr/>
        <a:lstStyle/>
        <a:p>
          <a:endParaRPr lang="zh-CN" altLang="en-US">
            <a:solidFill>
              <a:schemeClr val="bg1"/>
            </a:solidFill>
            <a:latin typeface="+mj-ea"/>
            <a:ea typeface="+mj-ea"/>
          </a:endParaRPr>
        </a:p>
      </dgm:t>
    </dgm:pt>
    <dgm:pt modelId="{8934E356-951B-4C39-ADCE-5C1C50FCD3A3}" type="sibTrans" cxnId="{E8A16163-C492-4D12-A7E4-DB569EC4D40F}">
      <dgm:prSet/>
      <dgm:spPr/>
      <dgm:t>
        <a:bodyPr/>
        <a:lstStyle/>
        <a:p>
          <a:endParaRPr lang="zh-CN" altLang="en-US">
            <a:solidFill>
              <a:schemeClr val="tx1"/>
            </a:solidFill>
          </a:endParaRPr>
        </a:p>
      </dgm:t>
    </dgm:pt>
    <dgm:pt modelId="{F8D4D804-5FA6-43B8-928C-B52A6E500EC1}" type="pres">
      <dgm:prSet presAssocID="{A39DFCC9-C374-48DE-A047-7CA5A92AF39B}" presName="hierChild1" presStyleCnt="0">
        <dgm:presLayoutVars>
          <dgm:orgChart val="1"/>
          <dgm:chPref val="1"/>
          <dgm:dir/>
          <dgm:animOne val="branch"/>
          <dgm:animLvl val="lvl"/>
          <dgm:resizeHandles/>
        </dgm:presLayoutVars>
      </dgm:prSet>
      <dgm:spPr/>
      <dgm:t>
        <a:bodyPr/>
        <a:lstStyle/>
        <a:p>
          <a:endParaRPr lang="zh-CN" altLang="en-US"/>
        </a:p>
      </dgm:t>
    </dgm:pt>
    <dgm:pt modelId="{E4071C38-AC21-4055-A6C0-8788831820B6}" type="pres">
      <dgm:prSet presAssocID="{D5369A15-E154-4C85-8E14-88D721493324}" presName="hierRoot1" presStyleCnt="0">
        <dgm:presLayoutVars>
          <dgm:hierBranch val="init"/>
        </dgm:presLayoutVars>
      </dgm:prSet>
      <dgm:spPr/>
    </dgm:pt>
    <dgm:pt modelId="{DC452E61-C87E-4FB0-A6C2-A1CCB97D3817}" type="pres">
      <dgm:prSet presAssocID="{D5369A15-E154-4C85-8E14-88D721493324}" presName="rootComposite1" presStyleCnt="0"/>
      <dgm:spPr/>
    </dgm:pt>
    <dgm:pt modelId="{6D546C1E-02B9-405B-9D1E-02C439BDD2BC}" type="pres">
      <dgm:prSet presAssocID="{D5369A15-E154-4C85-8E14-88D721493324}" presName="rootText1" presStyleLbl="node0" presStyleIdx="0" presStyleCnt="1">
        <dgm:presLayoutVars>
          <dgm:chPref val="3"/>
        </dgm:presLayoutVars>
      </dgm:prSet>
      <dgm:spPr/>
      <dgm:t>
        <a:bodyPr/>
        <a:lstStyle/>
        <a:p>
          <a:endParaRPr lang="zh-CN" altLang="en-US"/>
        </a:p>
      </dgm:t>
    </dgm:pt>
    <dgm:pt modelId="{3964FE95-A73C-4FC4-BBEC-0CAB8D38F569}" type="pres">
      <dgm:prSet presAssocID="{D5369A15-E154-4C85-8E14-88D721493324}" presName="rootConnector1" presStyleLbl="node1" presStyleIdx="0" presStyleCnt="0"/>
      <dgm:spPr/>
      <dgm:t>
        <a:bodyPr/>
        <a:lstStyle/>
        <a:p>
          <a:endParaRPr lang="zh-CN" altLang="en-US"/>
        </a:p>
      </dgm:t>
    </dgm:pt>
    <dgm:pt modelId="{9228687A-6A8E-46A0-8709-CC68E6D3C8A0}" type="pres">
      <dgm:prSet presAssocID="{D5369A15-E154-4C85-8E14-88D721493324}" presName="hierChild2" presStyleCnt="0"/>
      <dgm:spPr/>
    </dgm:pt>
    <dgm:pt modelId="{D8176570-C36F-412B-AFF6-D28539F362EC}" type="pres">
      <dgm:prSet presAssocID="{1D07A06C-2B5B-4C6D-A304-31EDF3809479}" presName="Name37" presStyleLbl="parChTrans1D2" presStyleIdx="0" presStyleCnt="3"/>
      <dgm:spPr/>
      <dgm:t>
        <a:bodyPr/>
        <a:lstStyle/>
        <a:p>
          <a:endParaRPr lang="zh-CN" altLang="en-US"/>
        </a:p>
      </dgm:t>
    </dgm:pt>
    <dgm:pt modelId="{72008568-5D0D-4290-968B-30EAB991E3F7}" type="pres">
      <dgm:prSet presAssocID="{43C1A62C-40CC-4925-A236-6A684A39686D}" presName="hierRoot2" presStyleCnt="0">
        <dgm:presLayoutVars>
          <dgm:hierBranch val="init"/>
        </dgm:presLayoutVars>
      </dgm:prSet>
      <dgm:spPr/>
    </dgm:pt>
    <dgm:pt modelId="{77FE2595-37F9-438A-8E6E-9CC2510A2CEC}" type="pres">
      <dgm:prSet presAssocID="{43C1A62C-40CC-4925-A236-6A684A39686D}" presName="rootComposite" presStyleCnt="0"/>
      <dgm:spPr/>
    </dgm:pt>
    <dgm:pt modelId="{FD2C09AE-8CB6-4E11-9011-E6D1D65F9BEF}" type="pres">
      <dgm:prSet presAssocID="{43C1A62C-40CC-4925-A236-6A684A39686D}" presName="rootText" presStyleLbl="node2" presStyleIdx="0" presStyleCnt="3">
        <dgm:presLayoutVars>
          <dgm:chPref val="3"/>
        </dgm:presLayoutVars>
      </dgm:prSet>
      <dgm:spPr/>
      <dgm:t>
        <a:bodyPr/>
        <a:lstStyle/>
        <a:p>
          <a:endParaRPr lang="zh-CN" altLang="en-US"/>
        </a:p>
      </dgm:t>
    </dgm:pt>
    <dgm:pt modelId="{04CF9A93-0303-4844-80B3-5E24AA3C0E63}" type="pres">
      <dgm:prSet presAssocID="{43C1A62C-40CC-4925-A236-6A684A39686D}" presName="rootConnector" presStyleLbl="node2" presStyleIdx="0" presStyleCnt="3"/>
      <dgm:spPr/>
      <dgm:t>
        <a:bodyPr/>
        <a:lstStyle/>
        <a:p>
          <a:endParaRPr lang="zh-CN" altLang="en-US"/>
        </a:p>
      </dgm:t>
    </dgm:pt>
    <dgm:pt modelId="{F3DB1299-46F0-454D-A8CA-00AD20AD295D}" type="pres">
      <dgm:prSet presAssocID="{43C1A62C-40CC-4925-A236-6A684A39686D}" presName="hierChild4" presStyleCnt="0"/>
      <dgm:spPr/>
    </dgm:pt>
    <dgm:pt modelId="{45DCBD5B-E0F2-4E1C-925D-B60F1B9D08A5}" type="pres">
      <dgm:prSet presAssocID="{43C1A62C-40CC-4925-A236-6A684A39686D}" presName="hierChild5" presStyleCnt="0"/>
      <dgm:spPr/>
    </dgm:pt>
    <dgm:pt modelId="{E6CDD431-C785-4BEF-8C38-61C2AD8FF807}" type="pres">
      <dgm:prSet presAssocID="{DE6D9239-5B18-4ED4-B4EA-C056DB89C4DB}" presName="Name37" presStyleLbl="parChTrans1D2" presStyleIdx="1" presStyleCnt="3"/>
      <dgm:spPr/>
      <dgm:t>
        <a:bodyPr/>
        <a:lstStyle/>
        <a:p>
          <a:endParaRPr lang="zh-CN" altLang="en-US"/>
        </a:p>
      </dgm:t>
    </dgm:pt>
    <dgm:pt modelId="{D837D81E-4C9A-4E39-984B-0C1DF6CCFE70}" type="pres">
      <dgm:prSet presAssocID="{B81A2AE9-6C20-41EE-9296-8B46F7F24346}" presName="hierRoot2" presStyleCnt="0">
        <dgm:presLayoutVars>
          <dgm:hierBranch val="init"/>
        </dgm:presLayoutVars>
      </dgm:prSet>
      <dgm:spPr/>
    </dgm:pt>
    <dgm:pt modelId="{67454C18-B274-46DA-A98B-4283CC215991}" type="pres">
      <dgm:prSet presAssocID="{B81A2AE9-6C20-41EE-9296-8B46F7F24346}" presName="rootComposite" presStyleCnt="0"/>
      <dgm:spPr/>
    </dgm:pt>
    <dgm:pt modelId="{0EC9AF12-8A1D-4F59-9D84-77B1AD449ABD}" type="pres">
      <dgm:prSet presAssocID="{B81A2AE9-6C20-41EE-9296-8B46F7F24346}" presName="rootText" presStyleLbl="node2" presStyleIdx="1" presStyleCnt="3">
        <dgm:presLayoutVars>
          <dgm:chPref val="3"/>
        </dgm:presLayoutVars>
      </dgm:prSet>
      <dgm:spPr/>
      <dgm:t>
        <a:bodyPr/>
        <a:lstStyle/>
        <a:p>
          <a:endParaRPr lang="zh-CN" altLang="en-US"/>
        </a:p>
      </dgm:t>
    </dgm:pt>
    <dgm:pt modelId="{1BBAEC15-1236-4B77-8F7D-C0C8C6FE2913}" type="pres">
      <dgm:prSet presAssocID="{B81A2AE9-6C20-41EE-9296-8B46F7F24346}" presName="rootConnector" presStyleLbl="node2" presStyleIdx="1" presStyleCnt="3"/>
      <dgm:spPr/>
      <dgm:t>
        <a:bodyPr/>
        <a:lstStyle/>
        <a:p>
          <a:endParaRPr lang="zh-CN" altLang="en-US"/>
        </a:p>
      </dgm:t>
    </dgm:pt>
    <dgm:pt modelId="{006CCDDD-A571-4723-A60C-4AA7DCB29EAE}" type="pres">
      <dgm:prSet presAssocID="{B81A2AE9-6C20-41EE-9296-8B46F7F24346}" presName="hierChild4" presStyleCnt="0"/>
      <dgm:spPr/>
    </dgm:pt>
    <dgm:pt modelId="{141512B9-7650-424B-B3D1-CDFE6A6EAA81}" type="pres">
      <dgm:prSet presAssocID="{B81A2AE9-6C20-41EE-9296-8B46F7F24346}" presName="hierChild5" presStyleCnt="0"/>
      <dgm:spPr/>
    </dgm:pt>
    <dgm:pt modelId="{66C0ADD4-0483-417F-AF05-1C9DF4C8D9FE}" type="pres">
      <dgm:prSet presAssocID="{A4F6D298-EDFC-47B9-B1B2-F2CBB3E8C9C2}" presName="Name37" presStyleLbl="parChTrans1D2" presStyleIdx="2" presStyleCnt="3"/>
      <dgm:spPr/>
      <dgm:t>
        <a:bodyPr/>
        <a:lstStyle/>
        <a:p>
          <a:endParaRPr lang="zh-CN" altLang="en-US"/>
        </a:p>
      </dgm:t>
    </dgm:pt>
    <dgm:pt modelId="{93048434-FE83-4C86-9424-5A0F166D2995}" type="pres">
      <dgm:prSet presAssocID="{6F2A1CD8-972E-4F92-BFC6-4B78348E5655}" presName="hierRoot2" presStyleCnt="0">
        <dgm:presLayoutVars>
          <dgm:hierBranch val="init"/>
        </dgm:presLayoutVars>
      </dgm:prSet>
      <dgm:spPr/>
    </dgm:pt>
    <dgm:pt modelId="{FEB693B8-025A-4E77-A50E-E9FE78328BF8}" type="pres">
      <dgm:prSet presAssocID="{6F2A1CD8-972E-4F92-BFC6-4B78348E5655}" presName="rootComposite" presStyleCnt="0"/>
      <dgm:spPr/>
    </dgm:pt>
    <dgm:pt modelId="{85101D1E-D86D-4344-BB12-FEBF78BD1F2B}" type="pres">
      <dgm:prSet presAssocID="{6F2A1CD8-972E-4F92-BFC6-4B78348E5655}" presName="rootText" presStyleLbl="node2" presStyleIdx="2" presStyleCnt="3">
        <dgm:presLayoutVars>
          <dgm:chPref val="3"/>
        </dgm:presLayoutVars>
      </dgm:prSet>
      <dgm:spPr/>
      <dgm:t>
        <a:bodyPr/>
        <a:lstStyle/>
        <a:p>
          <a:endParaRPr lang="zh-CN" altLang="en-US"/>
        </a:p>
      </dgm:t>
    </dgm:pt>
    <dgm:pt modelId="{CA42AA19-8A02-4C24-A5CE-27EE0CD9EC31}" type="pres">
      <dgm:prSet presAssocID="{6F2A1CD8-972E-4F92-BFC6-4B78348E5655}" presName="rootConnector" presStyleLbl="node2" presStyleIdx="2" presStyleCnt="3"/>
      <dgm:spPr/>
      <dgm:t>
        <a:bodyPr/>
        <a:lstStyle/>
        <a:p>
          <a:endParaRPr lang="zh-CN" altLang="en-US"/>
        </a:p>
      </dgm:t>
    </dgm:pt>
    <dgm:pt modelId="{F76A4F00-B7B5-41DB-B950-32AE77C99501}" type="pres">
      <dgm:prSet presAssocID="{6F2A1CD8-972E-4F92-BFC6-4B78348E5655}" presName="hierChild4" presStyleCnt="0"/>
      <dgm:spPr/>
    </dgm:pt>
    <dgm:pt modelId="{ED1740A0-DDF6-49EA-A232-231A9FA0DC61}" type="pres">
      <dgm:prSet presAssocID="{6F2A1CD8-972E-4F92-BFC6-4B78348E5655}" presName="hierChild5" presStyleCnt="0"/>
      <dgm:spPr/>
    </dgm:pt>
    <dgm:pt modelId="{DCA20C3F-6189-4263-B9EA-C0DF0AF90118}" type="pres">
      <dgm:prSet presAssocID="{D5369A15-E154-4C85-8E14-88D721493324}" presName="hierChild3" presStyleCnt="0"/>
      <dgm:spPr/>
    </dgm:pt>
  </dgm:ptLst>
  <dgm:cxnLst>
    <dgm:cxn modelId="{95FEB1AA-A659-40F9-9DEC-D50F1B6099C1}" type="presOf" srcId="{6F2A1CD8-972E-4F92-BFC6-4B78348E5655}" destId="{85101D1E-D86D-4344-BB12-FEBF78BD1F2B}" srcOrd="0" destOrd="0" presId="urn:microsoft.com/office/officeart/2005/8/layout/orgChart1"/>
    <dgm:cxn modelId="{A5A317EA-3586-4D29-A22C-257360AC3149}" type="presOf" srcId="{43C1A62C-40CC-4925-A236-6A684A39686D}" destId="{FD2C09AE-8CB6-4E11-9011-E6D1D65F9BEF}" srcOrd="0" destOrd="0" presId="urn:microsoft.com/office/officeart/2005/8/layout/orgChart1"/>
    <dgm:cxn modelId="{B3F94346-6D43-4913-98C4-4F250F865D8C}" type="presOf" srcId="{1D07A06C-2B5B-4C6D-A304-31EDF3809479}" destId="{D8176570-C36F-412B-AFF6-D28539F362EC}" srcOrd="0" destOrd="0" presId="urn:microsoft.com/office/officeart/2005/8/layout/orgChart1"/>
    <dgm:cxn modelId="{727F0943-6D5F-4D53-92D0-40151E32EDAF}" srcId="{D5369A15-E154-4C85-8E14-88D721493324}" destId="{43C1A62C-40CC-4925-A236-6A684A39686D}" srcOrd="0" destOrd="0" parTransId="{1D07A06C-2B5B-4C6D-A304-31EDF3809479}" sibTransId="{2CD08625-6F4E-482C-A1EB-2A9A59A3DDA5}"/>
    <dgm:cxn modelId="{E8A16163-C492-4D12-A7E4-DB569EC4D40F}" srcId="{D5369A15-E154-4C85-8E14-88D721493324}" destId="{6F2A1CD8-972E-4F92-BFC6-4B78348E5655}" srcOrd="2" destOrd="0" parTransId="{A4F6D298-EDFC-47B9-B1B2-F2CBB3E8C9C2}" sibTransId="{8934E356-951B-4C39-ADCE-5C1C50FCD3A3}"/>
    <dgm:cxn modelId="{54E76298-02E0-4EFD-BEAC-00033A769BA8}" type="presOf" srcId="{D5369A15-E154-4C85-8E14-88D721493324}" destId="{3964FE95-A73C-4FC4-BBEC-0CAB8D38F569}" srcOrd="1" destOrd="0" presId="urn:microsoft.com/office/officeart/2005/8/layout/orgChart1"/>
    <dgm:cxn modelId="{CE95CC3E-157B-47D8-A790-ED3A1ABCE634}" type="presOf" srcId="{6F2A1CD8-972E-4F92-BFC6-4B78348E5655}" destId="{CA42AA19-8A02-4C24-A5CE-27EE0CD9EC31}" srcOrd="1" destOrd="0" presId="urn:microsoft.com/office/officeart/2005/8/layout/orgChart1"/>
    <dgm:cxn modelId="{F1BC33CC-D336-4328-AF75-C0DF186E96BF}" type="presOf" srcId="{B81A2AE9-6C20-41EE-9296-8B46F7F24346}" destId="{1BBAEC15-1236-4B77-8F7D-C0C8C6FE2913}" srcOrd="1" destOrd="0" presId="urn:microsoft.com/office/officeart/2005/8/layout/orgChart1"/>
    <dgm:cxn modelId="{3C98A21F-1BEE-4ECA-9465-1C248D8E54D5}" srcId="{D5369A15-E154-4C85-8E14-88D721493324}" destId="{B81A2AE9-6C20-41EE-9296-8B46F7F24346}" srcOrd="1" destOrd="0" parTransId="{DE6D9239-5B18-4ED4-B4EA-C056DB89C4DB}" sibTransId="{B01E01E9-F436-4AF7-B1ED-0C0262C1DCE1}"/>
    <dgm:cxn modelId="{2EDF02A8-2A10-44C1-94E8-2D5F69362736}" srcId="{A39DFCC9-C374-48DE-A047-7CA5A92AF39B}" destId="{D5369A15-E154-4C85-8E14-88D721493324}" srcOrd="0" destOrd="0" parTransId="{3EBF5825-7E30-40DB-AB0D-BF20962E0AAE}" sibTransId="{CE5C38C5-D9D9-4421-9544-A519A34E244B}"/>
    <dgm:cxn modelId="{2E8B5D08-B94A-46C4-BC04-83BD3168EE08}" type="presOf" srcId="{43C1A62C-40CC-4925-A236-6A684A39686D}" destId="{04CF9A93-0303-4844-80B3-5E24AA3C0E63}" srcOrd="1" destOrd="0" presId="urn:microsoft.com/office/officeart/2005/8/layout/orgChart1"/>
    <dgm:cxn modelId="{2905845F-F494-4116-BFD1-0FDF8F16EFE4}" type="presOf" srcId="{D5369A15-E154-4C85-8E14-88D721493324}" destId="{6D546C1E-02B9-405B-9D1E-02C439BDD2BC}" srcOrd="0" destOrd="0" presId="urn:microsoft.com/office/officeart/2005/8/layout/orgChart1"/>
    <dgm:cxn modelId="{C4EBB4FA-DBD0-4E1D-B163-9EE2A2624897}" type="presOf" srcId="{DE6D9239-5B18-4ED4-B4EA-C056DB89C4DB}" destId="{E6CDD431-C785-4BEF-8C38-61C2AD8FF807}" srcOrd="0" destOrd="0" presId="urn:microsoft.com/office/officeart/2005/8/layout/orgChart1"/>
    <dgm:cxn modelId="{6A46EC92-62CB-4D57-BC68-1EC0074298D1}" type="presOf" srcId="{A4F6D298-EDFC-47B9-B1B2-F2CBB3E8C9C2}" destId="{66C0ADD4-0483-417F-AF05-1C9DF4C8D9FE}" srcOrd="0" destOrd="0" presId="urn:microsoft.com/office/officeart/2005/8/layout/orgChart1"/>
    <dgm:cxn modelId="{9292C9F8-BD31-44B1-97B2-72D618F00ED7}" type="presOf" srcId="{A39DFCC9-C374-48DE-A047-7CA5A92AF39B}" destId="{F8D4D804-5FA6-43B8-928C-B52A6E500EC1}" srcOrd="0" destOrd="0" presId="urn:microsoft.com/office/officeart/2005/8/layout/orgChart1"/>
    <dgm:cxn modelId="{99F1331E-3A7E-4795-A0D0-7D0993063878}" type="presOf" srcId="{B81A2AE9-6C20-41EE-9296-8B46F7F24346}" destId="{0EC9AF12-8A1D-4F59-9D84-77B1AD449ABD}" srcOrd="0" destOrd="0" presId="urn:microsoft.com/office/officeart/2005/8/layout/orgChart1"/>
    <dgm:cxn modelId="{0EA70E95-6A45-4617-A3D9-025AAD01C51E}" type="presParOf" srcId="{F8D4D804-5FA6-43B8-928C-B52A6E500EC1}" destId="{E4071C38-AC21-4055-A6C0-8788831820B6}" srcOrd="0" destOrd="0" presId="urn:microsoft.com/office/officeart/2005/8/layout/orgChart1"/>
    <dgm:cxn modelId="{051EA8F4-A926-42F7-9F98-616979A38C8D}" type="presParOf" srcId="{E4071C38-AC21-4055-A6C0-8788831820B6}" destId="{DC452E61-C87E-4FB0-A6C2-A1CCB97D3817}" srcOrd="0" destOrd="0" presId="urn:microsoft.com/office/officeart/2005/8/layout/orgChart1"/>
    <dgm:cxn modelId="{B995CDE7-C45F-4348-B8E7-F5C79F8A4909}" type="presParOf" srcId="{DC452E61-C87E-4FB0-A6C2-A1CCB97D3817}" destId="{6D546C1E-02B9-405B-9D1E-02C439BDD2BC}" srcOrd="0" destOrd="0" presId="urn:microsoft.com/office/officeart/2005/8/layout/orgChart1"/>
    <dgm:cxn modelId="{CA4F327C-7866-4F72-AAF5-C57695C3604D}" type="presParOf" srcId="{DC452E61-C87E-4FB0-A6C2-A1CCB97D3817}" destId="{3964FE95-A73C-4FC4-BBEC-0CAB8D38F569}" srcOrd="1" destOrd="0" presId="urn:microsoft.com/office/officeart/2005/8/layout/orgChart1"/>
    <dgm:cxn modelId="{80B82F1E-8D36-42E3-8C5A-41E71118F360}" type="presParOf" srcId="{E4071C38-AC21-4055-A6C0-8788831820B6}" destId="{9228687A-6A8E-46A0-8709-CC68E6D3C8A0}" srcOrd="1" destOrd="0" presId="urn:microsoft.com/office/officeart/2005/8/layout/orgChart1"/>
    <dgm:cxn modelId="{D9308236-C14C-47F5-86F0-FCEBB8FB08AB}" type="presParOf" srcId="{9228687A-6A8E-46A0-8709-CC68E6D3C8A0}" destId="{D8176570-C36F-412B-AFF6-D28539F362EC}" srcOrd="0" destOrd="0" presId="urn:microsoft.com/office/officeart/2005/8/layout/orgChart1"/>
    <dgm:cxn modelId="{D9E90EEC-1A11-4E74-A19F-7932A71A4996}" type="presParOf" srcId="{9228687A-6A8E-46A0-8709-CC68E6D3C8A0}" destId="{72008568-5D0D-4290-968B-30EAB991E3F7}" srcOrd="1" destOrd="0" presId="urn:microsoft.com/office/officeart/2005/8/layout/orgChart1"/>
    <dgm:cxn modelId="{F24F8D8C-950C-497C-B3A0-50F3B17B253D}" type="presParOf" srcId="{72008568-5D0D-4290-968B-30EAB991E3F7}" destId="{77FE2595-37F9-438A-8E6E-9CC2510A2CEC}" srcOrd="0" destOrd="0" presId="urn:microsoft.com/office/officeart/2005/8/layout/orgChart1"/>
    <dgm:cxn modelId="{66E1DE0B-07E5-4035-B607-5043F37B4C97}" type="presParOf" srcId="{77FE2595-37F9-438A-8E6E-9CC2510A2CEC}" destId="{FD2C09AE-8CB6-4E11-9011-E6D1D65F9BEF}" srcOrd="0" destOrd="0" presId="urn:microsoft.com/office/officeart/2005/8/layout/orgChart1"/>
    <dgm:cxn modelId="{5538D8F9-BE46-413D-B0DC-66B8545E5973}" type="presParOf" srcId="{77FE2595-37F9-438A-8E6E-9CC2510A2CEC}" destId="{04CF9A93-0303-4844-80B3-5E24AA3C0E63}" srcOrd="1" destOrd="0" presId="urn:microsoft.com/office/officeart/2005/8/layout/orgChart1"/>
    <dgm:cxn modelId="{45913D03-5823-4675-84C3-A345C37B609D}" type="presParOf" srcId="{72008568-5D0D-4290-968B-30EAB991E3F7}" destId="{F3DB1299-46F0-454D-A8CA-00AD20AD295D}" srcOrd="1" destOrd="0" presId="urn:microsoft.com/office/officeart/2005/8/layout/orgChart1"/>
    <dgm:cxn modelId="{84DC6778-D7B2-411A-9862-4887C8528EB0}" type="presParOf" srcId="{72008568-5D0D-4290-968B-30EAB991E3F7}" destId="{45DCBD5B-E0F2-4E1C-925D-B60F1B9D08A5}" srcOrd="2" destOrd="0" presId="urn:microsoft.com/office/officeart/2005/8/layout/orgChart1"/>
    <dgm:cxn modelId="{691536AD-F021-49BA-A6FA-A791F50FF004}" type="presParOf" srcId="{9228687A-6A8E-46A0-8709-CC68E6D3C8A0}" destId="{E6CDD431-C785-4BEF-8C38-61C2AD8FF807}" srcOrd="2" destOrd="0" presId="urn:microsoft.com/office/officeart/2005/8/layout/orgChart1"/>
    <dgm:cxn modelId="{8AFB1208-2A0D-434D-8980-DD29551CD116}" type="presParOf" srcId="{9228687A-6A8E-46A0-8709-CC68E6D3C8A0}" destId="{D837D81E-4C9A-4E39-984B-0C1DF6CCFE70}" srcOrd="3" destOrd="0" presId="urn:microsoft.com/office/officeart/2005/8/layout/orgChart1"/>
    <dgm:cxn modelId="{9AD69C6B-4255-4A48-B444-9DB81892A2D2}" type="presParOf" srcId="{D837D81E-4C9A-4E39-984B-0C1DF6CCFE70}" destId="{67454C18-B274-46DA-A98B-4283CC215991}" srcOrd="0" destOrd="0" presId="urn:microsoft.com/office/officeart/2005/8/layout/orgChart1"/>
    <dgm:cxn modelId="{49613DDC-E7FB-4A15-B02A-AEBF3A8A6A52}" type="presParOf" srcId="{67454C18-B274-46DA-A98B-4283CC215991}" destId="{0EC9AF12-8A1D-4F59-9D84-77B1AD449ABD}" srcOrd="0" destOrd="0" presId="urn:microsoft.com/office/officeart/2005/8/layout/orgChart1"/>
    <dgm:cxn modelId="{C8DB1F40-06F2-4939-AA55-2BFC8E873449}" type="presParOf" srcId="{67454C18-B274-46DA-A98B-4283CC215991}" destId="{1BBAEC15-1236-4B77-8F7D-C0C8C6FE2913}" srcOrd="1" destOrd="0" presId="urn:microsoft.com/office/officeart/2005/8/layout/orgChart1"/>
    <dgm:cxn modelId="{52ACDB4A-34EC-4E45-9F4D-7AF8631AF2CB}" type="presParOf" srcId="{D837D81E-4C9A-4E39-984B-0C1DF6CCFE70}" destId="{006CCDDD-A571-4723-A60C-4AA7DCB29EAE}" srcOrd="1" destOrd="0" presId="urn:microsoft.com/office/officeart/2005/8/layout/orgChart1"/>
    <dgm:cxn modelId="{30A2D80F-A283-4471-8142-3C319E783265}" type="presParOf" srcId="{D837D81E-4C9A-4E39-984B-0C1DF6CCFE70}" destId="{141512B9-7650-424B-B3D1-CDFE6A6EAA81}" srcOrd="2" destOrd="0" presId="urn:microsoft.com/office/officeart/2005/8/layout/orgChart1"/>
    <dgm:cxn modelId="{9F0313B0-2CFE-464B-B5DA-9364A8A4B07A}" type="presParOf" srcId="{9228687A-6A8E-46A0-8709-CC68E6D3C8A0}" destId="{66C0ADD4-0483-417F-AF05-1C9DF4C8D9FE}" srcOrd="4" destOrd="0" presId="urn:microsoft.com/office/officeart/2005/8/layout/orgChart1"/>
    <dgm:cxn modelId="{0D29CBE2-F888-46E8-9AA2-ED39B71F4CF6}" type="presParOf" srcId="{9228687A-6A8E-46A0-8709-CC68E6D3C8A0}" destId="{93048434-FE83-4C86-9424-5A0F166D2995}" srcOrd="5" destOrd="0" presId="urn:microsoft.com/office/officeart/2005/8/layout/orgChart1"/>
    <dgm:cxn modelId="{162AF2E5-4D67-4D46-8BDA-85223E34C55E}" type="presParOf" srcId="{93048434-FE83-4C86-9424-5A0F166D2995}" destId="{FEB693B8-025A-4E77-A50E-E9FE78328BF8}" srcOrd="0" destOrd="0" presId="urn:microsoft.com/office/officeart/2005/8/layout/orgChart1"/>
    <dgm:cxn modelId="{892628CF-B20E-4D18-997E-02764911EAAB}" type="presParOf" srcId="{FEB693B8-025A-4E77-A50E-E9FE78328BF8}" destId="{85101D1E-D86D-4344-BB12-FEBF78BD1F2B}" srcOrd="0" destOrd="0" presId="urn:microsoft.com/office/officeart/2005/8/layout/orgChart1"/>
    <dgm:cxn modelId="{C607F82A-A1E4-4FC0-AF3C-B9B7BD722671}" type="presParOf" srcId="{FEB693B8-025A-4E77-A50E-E9FE78328BF8}" destId="{CA42AA19-8A02-4C24-A5CE-27EE0CD9EC31}" srcOrd="1" destOrd="0" presId="urn:microsoft.com/office/officeart/2005/8/layout/orgChart1"/>
    <dgm:cxn modelId="{6D2D6F99-1782-4018-B5C0-F03EFBF67939}" type="presParOf" srcId="{93048434-FE83-4C86-9424-5A0F166D2995}" destId="{F76A4F00-B7B5-41DB-B950-32AE77C99501}" srcOrd="1" destOrd="0" presId="urn:microsoft.com/office/officeart/2005/8/layout/orgChart1"/>
    <dgm:cxn modelId="{94A9AD5B-B497-4904-ACA5-05C6755FB643}" type="presParOf" srcId="{93048434-FE83-4C86-9424-5A0F166D2995}" destId="{ED1740A0-DDF6-49EA-A232-231A9FA0DC61}" srcOrd="2" destOrd="0" presId="urn:microsoft.com/office/officeart/2005/8/layout/orgChart1"/>
    <dgm:cxn modelId="{6F57A029-363E-445E-B55C-1A455A25F045}" type="presParOf" srcId="{E4071C38-AC21-4055-A6C0-8788831820B6}" destId="{DCA20C3F-6189-4263-B9EA-C0DF0AF9011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t>2.2.1</a:t>
          </a:r>
          <a:endParaRPr lang="zh-CN" altLang="en-US" dirty="0"/>
        </a:p>
      </dgm:t>
    </dgm:pt>
    <dgm:pt modelId="{8124B75D-0035-4868-A24F-72EB1CC9FCB1}" type="parTrans" cxnId="{90A92819-769C-43F9-B5AF-4FCB587F0C6F}">
      <dgm:prSet/>
      <dgm:spPr/>
      <dgm:t>
        <a:bodyPr/>
        <a:lstStyle/>
        <a:p>
          <a:endParaRPr lang="zh-CN" altLang="en-US"/>
        </a:p>
      </dgm:t>
    </dgm:pt>
    <dgm:pt modelId="{FF435639-70F3-4F02-B500-9AD72FE1AF4C}" type="sibTrans" cxnId="{90A92819-769C-43F9-B5AF-4FCB587F0C6F}">
      <dgm:prSet/>
      <dgm:spPr/>
      <dgm:t>
        <a:bodyPr/>
        <a:lstStyle/>
        <a:p>
          <a:endParaRPr lang="zh-CN" altLang="en-US"/>
        </a:p>
      </dgm:t>
    </dgm:pt>
    <dgm:pt modelId="{1F5406BA-1513-42F0-A8AB-F8CA6D906C09}">
      <dgm:prSet phldrT="[文本]"/>
      <dgm:spPr/>
      <dgm:t>
        <a:bodyPr/>
        <a:lstStyle/>
        <a:p>
          <a:r>
            <a:rPr lang="zh-CN" altLang="zh-CN" dirty="0" smtClean="0"/>
            <a:t>面向对象的历史</a:t>
          </a:r>
          <a:endParaRPr lang="zh-CN" altLang="en-US" dirty="0"/>
        </a:p>
      </dgm:t>
    </dgm:pt>
    <dgm:pt modelId="{C4F7BCFF-DF1A-438D-BF4B-B34333E6859D}" type="parTrans" cxnId="{EEEEFC5B-22E2-4B0D-AA98-E2611F7AB47C}">
      <dgm:prSet/>
      <dgm:spPr/>
      <dgm:t>
        <a:bodyPr/>
        <a:lstStyle/>
        <a:p>
          <a:endParaRPr lang="zh-CN" altLang="en-US"/>
        </a:p>
      </dgm:t>
    </dgm:pt>
    <dgm:pt modelId="{439B5E32-ED5D-4DB8-A1F6-8C58F5D5F2CC}" type="sibTrans" cxnId="{EEEEFC5B-22E2-4B0D-AA98-E2611F7AB47C}">
      <dgm:prSet/>
      <dgm:spPr/>
      <dgm:t>
        <a:bodyPr/>
        <a:lstStyle/>
        <a:p>
          <a:endParaRPr lang="zh-CN" altLang="en-US"/>
        </a:p>
      </dgm:t>
    </dgm:pt>
    <dgm:pt modelId="{96FC63CF-786D-4597-B2FD-346546ABD27F}">
      <dgm:prSet phldrT="[文本]"/>
      <dgm:spPr/>
      <dgm:t>
        <a:bodyPr/>
        <a:lstStyle/>
        <a:p>
          <a:r>
            <a:rPr lang="en-US" altLang="zh-CN" dirty="0" smtClean="0"/>
            <a:t>2.2.2</a:t>
          </a:r>
          <a:endParaRPr lang="zh-CN" altLang="en-US" dirty="0"/>
        </a:p>
      </dgm:t>
    </dgm:pt>
    <dgm:pt modelId="{186B9683-7EA8-4213-8ED3-5D7610983238}" type="parTrans" cxnId="{B716BC99-103A-48F2-A2CE-AB79D0EEC8A9}">
      <dgm:prSet/>
      <dgm:spPr/>
      <dgm:t>
        <a:bodyPr/>
        <a:lstStyle/>
        <a:p>
          <a:endParaRPr lang="zh-CN" altLang="en-US"/>
        </a:p>
      </dgm:t>
    </dgm:pt>
    <dgm:pt modelId="{1BF24A37-A2F3-48F9-B9C9-264C73AEBD0E}" type="sibTrans" cxnId="{B716BC99-103A-48F2-A2CE-AB79D0EEC8A9}">
      <dgm:prSet/>
      <dgm:spPr/>
      <dgm:t>
        <a:bodyPr/>
        <a:lstStyle/>
        <a:p>
          <a:endParaRPr lang="zh-CN" altLang="en-US"/>
        </a:p>
      </dgm:t>
    </dgm:pt>
    <dgm:pt modelId="{32BC650D-252D-4242-BEFB-81EBD505D4F5}">
      <dgm:prSet phldrT="[文本]"/>
      <dgm:spPr/>
      <dgm:t>
        <a:bodyPr/>
        <a:lstStyle/>
        <a:p>
          <a:r>
            <a:rPr lang="zh-CN" altLang="zh-CN" dirty="0" smtClean="0"/>
            <a:t>面向对象分析和设计基本概念</a:t>
          </a:r>
          <a:endParaRPr lang="zh-CN" altLang="en-US" dirty="0"/>
        </a:p>
      </dgm:t>
    </dgm:pt>
    <dgm:pt modelId="{85E2A9CE-8FEC-4FD9-9C32-B7F3E5E97701}" type="parTrans" cxnId="{58E238F7-2B85-44B5-9A1B-D36BB3772AA6}">
      <dgm:prSet/>
      <dgm:spPr/>
      <dgm:t>
        <a:bodyPr/>
        <a:lstStyle/>
        <a:p>
          <a:endParaRPr lang="zh-CN" altLang="en-US"/>
        </a:p>
      </dgm:t>
    </dgm:pt>
    <dgm:pt modelId="{626DD2D9-21B2-4E21-981E-17F834458220}" type="sibTrans" cxnId="{58E238F7-2B85-44B5-9A1B-D36BB3772AA6}">
      <dgm:prSet/>
      <dgm:spPr/>
      <dgm:t>
        <a:bodyPr/>
        <a:lstStyle/>
        <a:p>
          <a:endParaRPr lang="zh-CN" altLang="en-US"/>
        </a:p>
      </dgm:t>
    </dgm:pt>
    <dgm:pt modelId="{9847BA16-6D1E-4DDD-8B5E-3F30FEC90DF0}">
      <dgm:prSet phldrT="[文本]"/>
      <dgm:spPr/>
      <dgm:t>
        <a:bodyPr/>
        <a:lstStyle/>
        <a:p>
          <a:r>
            <a:rPr lang="en-US" altLang="zh-CN" dirty="0" smtClean="0"/>
            <a:t>2.2.3</a:t>
          </a:r>
          <a:endParaRPr lang="zh-CN" altLang="en-US" dirty="0"/>
        </a:p>
      </dgm:t>
    </dgm:pt>
    <dgm:pt modelId="{984B6CBE-37AD-490B-AC4F-56400976D562}" type="parTrans" cxnId="{03DEA399-2198-45CF-8842-38DCF561FB89}">
      <dgm:prSet/>
      <dgm:spPr/>
      <dgm:t>
        <a:bodyPr/>
        <a:lstStyle/>
        <a:p>
          <a:endParaRPr lang="zh-CN" altLang="en-US"/>
        </a:p>
      </dgm:t>
    </dgm:pt>
    <dgm:pt modelId="{2E63C563-D7DA-41D0-BDD9-FAF35C285961}" type="sibTrans" cxnId="{03DEA399-2198-45CF-8842-38DCF561FB89}">
      <dgm:prSet/>
      <dgm:spPr/>
      <dgm:t>
        <a:bodyPr/>
        <a:lstStyle/>
        <a:p>
          <a:endParaRPr lang="zh-CN" altLang="en-US"/>
        </a:p>
      </dgm:t>
    </dgm:pt>
    <dgm:pt modelId="{DB9C211E-D0D8-4C72-A6AE-D70BCA3E93AA}">
      <dgm:prSet phldrT="[文本]"/>
      <dgm:spPr/>
      <dgm:t>
        <a:bodyPr/>
        <a:lstStyle/>
        <a:p>
          <a:r>
            <a:rPr lang="zh-CN" altLang="zh-CN" dirty="0" smtClean="0"/>
            <a:t>面向对象编程</a:t>
          </a:r>
          <a:endParaRPr lang="zh-CN" altLang="en-US" dirty="0"/>
        </a:p>
      </dgm:t>
    </dgm:pt>
    <dgm:pt modelId="{1FFAB63A-6109-4A4F-8D1C-DDDD991E70DC}" type="parTrans" cxnId="{2F026C01-EDC5-4614-8439-1C285E98F682}">
      <dgm:prSet/>
      <dgm:spPr/>
      <dgm:t>
        <a:bodyPr/>
        <a:lstStyle/>
        <a:p>
          <a:endParaRPr lang="zh-CN" altLang="en-US"/>
        </a:p>
      </dgm:t>
    </dgm:pt>
    <dgm:pt modelId="{100BAAB0-7144-4EE7-AE03-B1993798B955}" type="sibTrans" cxnId="{2F026C01-EDC5-4614-8439-1C285E98F682}">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3">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3">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3">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3">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3">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C63F3554-A359-4B34-974C-EA4254DC2D33}" type="presOf" srcId="{1F5406BA-1513-42F0-A8AB-F8CA6D906C09}" destId="{59E48CD7-8D78-4E5A-AD32-FA2578EDEE9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具有相同数据和操作的对象可归纳成类</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类可以派生出子类</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客观世界由对象组成</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对象之间的联系通过消息传递来维系</a:t>
          </a:r>
          <a:endParaRPr lang="zh-CN" altLang="en-US" dirty="0">
            <a:solidFill>
              <a:schemeClr val="bg1"/>
            </a:solidFill>
          </a:endParaRPr>
        </a:p>
      </dgm:t>
    </dgm:pt>
    <dgm:pt modelId="{9B654FD5-80BA-42A8-B837-4AF10345D6DE}" type="parTrans" cxnId="{7F89CC3A-6256-4FDB-BF2D-A90EA5588289}">
      <dgm:prSet/>
      <dgm:spPr/>
      <dgm:t>
        <a:bodyPr/>
        <a:lstStyle/>
        <a:p>
          <a:endParaRPr lang="zh-CN" altLang="en-US">
            <a:solidFill>
              <a:schemeClr val="tx1"/>
            </a:solidFill>
          </a:endParaRPr>
        </a:p>
      </dgm:t>
    </dgm:pt>
    <dgm:pt modelId="{2B7DD94C-B17C-4384-A470-CBEDECDCAE32}" type="sibTrans" cxnId="{7F89CC3A-6256-4FDB-BF2D-A90EA5588289}">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封装性是保证软件部件具有优良的模块性的基础。</a:t>
          </a: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类可以派生出子类</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封装是将数据和代码捆绑到一起，避免了外界的干扰和不确定性。</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对象是封装的最基本单位。</a:t>
          </a:r>
          <a:endParaRPr lang="zh-CN" altLang="en-US" dirty="0">
            <a:solidFill>
              <a:schemeClr val="bg1"/>
            </a:solidFill>
          </a:endParaRPr>
        </a:p>
      </dgm:t>
    </dgm:pt>
    <dgm:pt modelId="{9B654FD5-80BA-42A8-B837-4AF10345D6DE}" type="parTrans" cxnId="{7F89CC3A-6256-4FDB-BF2D-A90EA5588289}">
      <dgm:prSet/>
      <dgm:spPr/>
      <dgm:t>
        <a:bodyPr/>
        <a:lstStyle/>
        <a:p>
          <a:endParaRPr lang="zh-CN" altLang="en-US">
            <a:solidFill>
              <a:schemeClr val="tx1"/>
            </a:solidFill>
          </a:endParaRPr>
        </a:p>
      </dgm:t>
    </dgm:pt>
    <dgm:pt modelId="{2B7DD94C-B17C-4384-A470-CBEDECDCAE32}" type="sibTrans" cxnId="{7F89CC3A-6256-4FDB-BF2D-A90EA5588289}">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继承性是子类自动共享父类数据结构和方法的机制，是类之间的一种关系</a:t>
          </a: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继承性是面向对象程序设计语言不同于其它语言的最重要的特点</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继承是让某个类型的对象获得另一个类型的对象的特征</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子类只继承一个父类的数据结构和方法，称为单重继承</a:t>
          </a:r>
          <a:endParaRPr lang="zh-CN" altLang="en-US" dirty="0">
            <a:solidFill>
              <a:schemeClr val="bg1"/>
            </a:solidFill>
          </a:endParaRPr>
        </a:p>
      </dgm:t>
    </dgm:pt>
    <dgm:pt modelId="{9B654FD5-80BA-42A8-B837-4AF10345D6DE}" type="parTrans" cxnId="{7F89CC3A-6256-4FDB-BF2D-A90EA5588289}">
      <dgm:prSet/>
      <dgm:spPr/>
      <dgm:t>
        <a:bodyPr/>
        <a:lstStyle/>
        <a:p>
          <a:endParaRPr lang="zh-CN" altLang="en-US">
            <a:solidFill>
              <a:schemeClr val="tx1"/>
            </a:solidFill>
          </a:endParaRPr>
        </a:p>
      </dgm:t>
    </dgm:pt>
    <dgm:pt modelId="{2B7DD94C-B17C-4384-A470-CBEDECDCAE32}" type="sibTrans" cxnId="{7F89CC3A-6256-4FDB-BF2D-A90EA5588289}">
      <dgm:prSet/>
      <dgm:spPr/>
      <dgm:t>
        <a:bodyPr/>
        <a:lstStyle/>
        <a:p>
          <a:endParaRPr lang="zh-CN" altLang="en-US">
            <a:solidFill>
              <a:schemeClr val="tx1"/>
            </a:solidFill>
          </a:endParaRPr>
        </a:p>
      </dgm:t>
    </dgm:pt>
    <dgm:pt modelId="{1D89A761-C430-4686-836B-2B1955CD49DC}">
      <dgm:prSet phldrT="[文本]"/>
      <dgm:spPr>
        <a:solidFill>
          <a:schemeClr val="accent5">
            <a:lumMod val="75000"/>
          </a:schemeClr>
        </a:solidFill>
      </dgm:spPr>
      <dgm:t>
        <a:bodyPr/>
        <a:lstStyle/>
        <a:p>
          <a:pPr algn="ctr"/>
          <a:r>
            <a:rPr lang="zh-CN" altLang="en-US" dirty="0" smtClean="0">
              <a:solidFill>
                <a:schemeClr val="bg1"/>
              </a:solidFill>
            </a:rPr>
            <a:t>子类继承了多个父类的数据结构和方法，称为多重继承</a:t>
          </a:r>
          <a:endParaRPr lang="zh-CN" altLang="en-US" dirty="0">
            <a:solidFill>
              <a:schemeClr val="bg1"/>
            </a:solidFill>
          </a:endParaRPr>
        </a:p>
      </dgm:t>
    </dgm:pt>
    <dgm:pt modelId="{2CA03002-8061-4152-953D-186500B559FC}" type="parTrans" cxnId="{9AABD83A-1214-4DB0-B6E8-BC29BD929722}">
      <dgm:prSet/>
      <dgm:spPr/>
      <dgm:t>
        <a:bodyPr/>
        <a:lstStyle/>
        <a:p>
          <a:endParaRPr lang="zh-CN" altLang="en-US">
            <a:solidFill>
              <a:schemeClr val="tx1"/>
            </a:solidFill>
          </a:endParaRPr>
        </a:p>
      </dgm:t>
    </dgm:pt>
    <dgm:pt modelId="{9AE57E28-9DE3-40C6-90F2-41F6DB533DC8}" type="sibTrans" cxnId="{9AABD83A-1214-4DB0-B6E8-BC29BD929722}">
      <dgm:prSet/>
      <dgm:spPr/>
      <dgm:t>
        <a:bodyPr/>
        <a:lstStyle/>
        <a:p>
          <a:endParaRPr lang="zh-CN" altLang="en-US">
            <a:solidFill>
              <a:schemeClr val="tx1"/>
            </a:solidFill>
          </a:endParaRPr>
        </a:p>
      </dgm:t>
    </dgm:pt>
    <dgm:pt modelId="{F99B60B9-C8AA-4C4B-9DC6-FA3AA5D42C17}">
      <dgm:prSet phldrT="[文本]"/>
      <dgm:spPr>
        <a:solidFill>
          <a:schemeClr val="accent5">
            <a:lumMod val="75000"/>
          </a:schemeClr>
        </a:solidFill>
      </dgm:spPr>
      <dgm:t>
        <a:bodyPr/>
        <a:lstStyle/>
        <a:p>
          <a:pPr algn="ctr"/>
          <a:r>
            <a:rPr lang="zh-CN" altLang="en-US" dirty="0" smtClean="0">
              <a:solidFill>
                <a:schemeClr val="bg1"/>
              </a:solidFill>
            </a:rPr>
            <a:t>类的继承性使所建立的软件具有开放性、可扩充性</a:t>
          </a:r>
          <a:endParaRPr lang="zh-CN" altLang="en-US" dirty="0">
            <a:solidFill>
              <a:schemeClr val="bg1"/>
            </a:solidFill>
          </a:endParaRPr>
        </a:p>
      </dgm:t>
    </dgm:pt>
    <dgm:pt modelId="{C411967A-C978-467D-ABB7-8DA002AB6A5C}" type="parTrans" cxnId="{1F0511C3-A004-4796-B4DF-3EACC0734B6C}">
      <dgm:prSet/>
      <dgm:spPr/>
      <dgm:t>
        <a:bodyPr/>
        <a:lstStyle/>
        <a:p>
          <a:endParaRPr lang="zh-CN" altLang="en-US">
            <a:solidFill>
              <a:schemeClr val="tx1"/>
            </a:solidFill>
          </a:endParaRPr>
        </a:p>
      </dgm:t>
    </dgm:pt>
    <dgm:pt modelId="{4C7BD824-8E87-4508-8BD6-A2B5A36DA812}" type="sibTrans" cxnId="{1F0511C3-A004-4796-B4DF-3EACC0734B6C}">
      <dgm:prSet/>
      <dgm:spPr/>
      <dgm:t>
        <a:bodyPr/>
        <a:lstStyle/>
        <a:p>
          <a:endParaRPr lang="zh-CN" altLang="en-US">
            <a:solidFill>
              <a:schemeClr val="tx1"/>
            </a:solidFill>
          </a:endParaRPr>
        </a:p>
      </dgm:t>
    </dgm:pt>
    <dgm:pt modelId="{008F52A4-FF00-4BA4-82FD-FC8379B4A43C}">
      <dgm:prSet phldrT="[文本]"/>
      <dgm:spPr>
        <a:solidFill>
          <a:schemeClr val="accent5">
            <a:lumMod val="75000"/>
          </a:schemeClr>
        </a:solidFill>
      </dgm:spPr>
      <dgm:t>
        <a:bodyPr/>
        <a:lstStyle/>
        <a:p>
          <a:pPr algn="ctr"/>
          <a:r>
            <a:rPr lang="zh-CN" altLang="en-US" dirty="0" smtClean="0">
              <a:solidFill>
                <a:schemeClr val="bg1"/>
              </a:solidFill>
            </a:rPr>
            <a:t>采用继承性，提供了类的规范的等级结构</a:t>
          </a:r>
          <a:endParaRPr lang="zh-CN" altLang="en-US" dirty="0">
            <a:solidFill>
              <a:schemeClr val="bg1"/>
            </a:solidFill>
          </a:endParaRPr>
        </a:p>
      </dgm:t>
    </dgm:pt>
    <dgm:pt modelId="{8231FEFB-A264-49D3-B111-89B92A6EB0BE}" type="parTrans" cxnId="{B6F68018-04FC-4AF0-92DF-5117B67716F5}">
      <dgm:prSet/>
      <dgm:spPr/>
      <dgm:t>
        <a:bodyPr/>
        <a:lstStyle/>
        <a:p>
          <a:endParaRPr lang="zh-CN" altLang="en-US">
            <a:solidFill>
              <a:schemeClr val="tx1"/>
            </a:solidFill>
          </a:endParaRPr>
        </a:p>
      </dgm:t>
    </dgm:pt>
    <dgm:pt modelId="{FD4B3AE8-26EC-4CA4-A5B6-5E02FC932095}" type="sibTrans" cxnId="{B6F68018-04FC-4AF0-92DF-5117B67716F5}">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7"/>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7"/>
      <dgm:spPr/>
    </dgm:pt>
    <dgm:pt modelId="{B9BC4D24-762B-48F1-9C66-1712AD5EEFD7}" type="pres">
      <dgm:prSet presAssocID="{150ADA10-8A4F-4E1B-8CCF-399CE5DCF160}" presName="dstNode" presStyleLbl="node1" presStyleIdx="0" presStyleCnt="7"/>
      <dgm:spPr/>
    </dgm:pt>
    <dgm:pt modelId="{0A73AE1F-8C84-4937-82BF-F47A09ECB4AC}" type="pres">
      <dgm:prSet presAssocID="{39752DCB-124D-4263-A316-4C98BBA7FE40}" presName="text_1" presStyleLbl="node1" presStyleIdx="0" presStyleCnt="7">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7"/>
      <dgm:spPr/>
    </dgm:pt>
    <dgm:pt modelId="{E1FAD844-8B52-4149-9025-63B77E5EB584}" type="pres">
      <dgm:prSet presAssocID="{40121241-6F98-40C3-9E80-EC53DB98F38A}" presName="text_2" presStyleLbl="node1" presStyleIdx="1" presStyleCnt="7">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7"/>
      <dgm:spPr/>
    </dgm:pt>
    <dgm:pt modelId="{942C5ECF-7932-45FA-BF50-ABEDE7B2D018}" type="pres">
      <dgm:prSet presAssocID="{70618F2B-CD9A-40AE-A560-52E8795910DF}" presName="text_3" presStyleLbl="node1" presStyleIdx="2" presStyleCnt="7">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7"/>
      <dgm:spPr/>
    </dgm:pt>
    <dgm:pt modelId="{6179BFAF-9EF4-45EE-B51D-D57AC1DBC98D}" type="pres">
      <dgm:prSet presAssocID="{65F61C18-D4B4-48B5-927D-88FC3B61E05D}" presName="text_4" presStyleLbl="node1" presStyleIdx="3" presStyleCnt="7">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7"/>
      <dgm:spPr/>
    </dgm:pt>
    <dgm:pt modelId="{89DA6623-9C07-437B-8C84-AB70D6025435}" type="pres">
      <dgm:prSet presAssocID="{1D89A761-C430-4686-836B-2B1955CD49DC}" presName="text_5" presStyleLbl="node1" presStyleIdx="4" presStyleCnt="7">
        <dgm:presLayoutVars>
          <dgm:bulletEnabled val="1"/>
        </dgm:presLayoutVars>
      </dgm:prSet>
      <dgm:spPr/>
      <dgm:t>
        <a:bodyPr/>
        <a:lstStyle/>
        <a:p>
          <a:endParaRPr lang="zh-CN" altLang="en-US"/>
        </a:p>
      </dgm:t>
    </dgm:pt>
    <dgm:pt modelId="{6779DC2B-B664-48A7-BAE3-DF0FA90F8A1B}" type="pres">
      <dgm:prSet presAssocID="{1D89A761-C430-4686-836B-2B1955CD49DC}" presName="accent_5" presStyleCnt="0"/>
      <dgm:spPr/>
    </dgm:pt>
    <dgm:pt modelId="{C95A4C68-DEA9-41D5-B709-99E336D94EB1}" type="pres">
      <dgm:prSet presAssocID="{1D89A761-C430-4686-836B-2B1955CD49DC}" presName="accentRepeatNode" presStyleLbl="solidFgAcc1" presStyleIdx="4" presStyleCnt="7"/>
      <dgm:spPr/>
    </dgm:pt>
    <dgm:pt modelId="{08C74618-A151-4C4A-9239-CEDFCC5E57CB}" type="pres">
      <dgm:prSet presAssocID="{F99B60B9-C8AA-4C4B-9DC6-FA3AA5D42C17}" presName="text_6" presStyleLbl="node1" presStyleIdx="5" presStyleCnt="7">
        <dgm:presLayoutVars>
          <dgm:bulletEnabled val="1"/>
        </dgm:presLayoutVars>
      </dgm:prSet>
      <dgm:spPr/>
      <dgm:t>
        <a:bodyPr/>
        <a:lstStyle/>
        <a:p>
          <a:endParaRPr lang="zh-CN" altLang="en-US"/>
        </a:p>
      </dgm:t>
    </dgm:pt>
    <dgm:pt modelId="{7157A5B4-96F4-40FE-9582-6F1E62226D7D}" type="pres">
      <dgm:prSet presAssocID="{F99B60B9-C8AA-4C4B-9DC6-FA3AA5D42C17}" presName="accent_6" presStyleCnt="0"/>
      <dgm:spPr/>
    </dgm:pt>
    <dgm:pt modelId="{F9DEDC4C-8E9F-4403-852B-6C7FA9BDD002}" type="pres">
      <dgm:prSet presAssocID="{F99B60B9-C8AA-4C4B-9DC6-FA3AA5D42C17}" presName="accentRepeatNode" presStyleLbl="solidFgAcc1" presStyleIdx="5" presStyleCnt="7"/>
      <dgm:spPr/>
    </dgm:pt>
    <dgm:pt modelId="{3637926B-9134-4E94-9A82-2188BDE05BFB}" type="pres">
      <dgm:prSet presAssocID="{008F52A4-FF00-4BA4-82FD-FC8379B4A43C}" presName="text_7" presStyleLbl="node1" presStyleIdx="6" presStyleCnt="7">
        <dgm:presLayoutVars>
          <dgm:bulletEnabled val="1"/>
        </dgm:presLayoutVars>
      </dgm:prSet>
      <dgm:spPr/>
      <dgm:t>
        <a:bodyPr/>
        <a:lstStyle/>
        <a:p>
          <a:endParaRPr lang="zh-CN" altLang="en-US"/>
        </a:p>
      </dgm:t>
    </dgm:pt>
    <dgm:pt modelId="{5B96BC4F-65B3-41D2-8730-D7C72557796E}" type="pres">
      <dgm:prSet presAssocID="{008F52A4-FF00-4BA4-82FD-FC8379B4A43C}" presName="accent_7" presStyleCnt="0"/>
      <dgm:spPr/>
    </dgm:pt>
    <dgm:pt modelId="{EA168350-F21F-4BB7-82FC-2D5CED126BBF}" type="pres">
      <dgm:prSet presAssocID="{008F52A4-FF00-4BA4-82FD-FC8379B4A43C}" presName="accentRepeatNode" presStyleLbl="solidFgAcc1" presStyleIdx="6" presStyleCnt="7"/>
      <dgm:spPr/>
    </dgm:pt>
  </dgm:ptLst>
  <dgm:cxnLst>
    <dgm:cxn modelId="{21BC3C17-CBBA-4223-AA5E-A06FBDE641F5}" type="presOf" srcId="{70618F2B-CD9A-40AE-A560-52E8795910DF}" destId="{942C5ECF-7932-45FA-BF50-ABEDE7B2D018}" srcOrd="0" destOrd="0" presId="urn:microsoft.com/office/officeart/2008/layout/VerticalCurvedList"/>
    <dgm:cxn modelId="{E1C19763-4E1E-432A-ADAA-6203C24077F2}" type="presOf" srcId="{F99B60B9-C8AA-4C4B-9DC6-FA3AA5D42C17}" destId="{08C74618-A151-4C4A-9239-CEDFCC5E57CB}" srcOrd="0" destOrd="0" presId="urn:microsoft.com/office/officeart/2008/layout/VerticalCurvedList"/>
    <dgm:cxn modelId="{1F0511C3-A004-4796-B4DF-3EACC0734B6C}" srcId="{150ADA10-8A4F-4E1B-8CCF-399CE5DCF160}" destId="{F99B60B9-C8AA-4C4B-9DC6-FA3AA5D42C17}" srcOrd="5" destOrd="0" parTransId="{C411967A-C978-467D-ABB7-8DA002AB6A5C}" sibTransId="{4C7BD824-8E87-4508-8BD6-A2B5A36DA812}"/>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9AABD83A-1214-4DB0-B6E8-BC29BD929722}" srcId="{150ADA10-8A4F-4E1B-8CCF-399CE5DCF160}" destId="{1D89A761-C430-4686-836B-2B1955CD49DC}" srcOrd="4" destOrd="0" parTransId="{2CA03002-8061-4152-953D-186500B559FC}" sibTransId="{9AE57E28-9DE3-40C6-90F2-41F6DB533DC8}"/>
    <dgm:cxn modelId="{2B1F0121-8DFA-4F10-9988-18FD0FBBB220}" srcId="{150ADA10-8A4F-4E1B-8CCF-399CE5DCF160}" destId="{70618F2B-CD9A-40AE-A560-52E8795910DF}" srcOrd="2" destOrd="0" parTransId="{27476F65-6D14-484C-AEEA-35CDF7129C3E}" sibTransId="{EA92F836-3714-43A3-9ACC-C6374DBAED35}"/>
    <dgm:cxn modelId="{B6F68018-04FC-4AF0-92DF-5117B67716F5}" srcId="{150ADA10-8A4F-4E1B-8CCF-399CE5DCF160}" destId="{008F52A4-FF00-4BA4-82FD-FC8379B4A43C}" srcOrd="6" destOrd="0" parTransId="{8231FEFB-A264-49D3-B111-89B92A6EB0BE}" sibTransId="{FD4B3AE8-26EC-4CA4-A5B6-5E02FC932095}"/>
    <dgm:cxn modelId="{9702CAAA-4958-4D00-A2BE-D5EADDBDE91A}" type="presOf" srcId="{008F52A4-FF00-4BA4-82FD-FC8379B4A43C}" destId="{3637926B-9134-4E94-9A82-2188BDE05BFB}" srcOrd="0" destOrd="0" presId="urn:microsoft.com/office/officeart/2008/layout/VerticalCurvedList"/>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6D64ED7D-3C4E-4083-9EC7-0B069462F1B6}" type="presOf" srcId="{1D89A761-C430-4686-836B-2B1955CD49DC}" destId="{89DA6623-9C07-437B-8C84-AB70D6025435}"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33396F12-4845-4BCA-9363-3D3B10B63D9E}" type="presParOf" srcId="{63F278DC-6D1A-4A11-A0FA-7653D174E67F}" destId="{89DA6623-9C07-437B-8C84-AB70D6025435}" srcOrd="9" destOrd="0" presId="urn:microsoft.com/office/officeart/2008/layout/VerticalCurvedList"/>
    <dgm:cxn modelId="{2A017925-BD65-43DD-8CE5-30F96857082E}" type="presParOf" srcId="{63F278DC-6D1A-4A11-A0FA-7653D174E67F}" destId="{6779DC2B-B664-48A7-BAE3-DF0FA90F8A1B}" srcOrd="10" destOrd="0" presId="urn:microsoft.com/office/officeart/2008/layout/VerticalCurvedList"/>
    <dgm:cxn modelId="{700D69F0-09CE-4879-A047-6804C123C4E8}" type="presParOf" srcId="{6779DC2B-B664-48A7-BAE3-DF0FA90F8A1B}" destId="{C95A4C68-DEA9-41D5-B709-99E336D94EB1}" srcOrd="0" destOrd="0" presId="urn:microsoft.com/office/officeart/2008/layout/VerticalCurvedList"/>
    <dgm:cxn modelId="{D59DAB25-9855-4CEA-BA93-268D7E8AEC87}" type="presParOf" srcId="{63F278DC-6D1A-4A11-A0FA-7653D174E67F}" destId="{08C74618-A151-4C4A-9239-CEDFCC5E57CB}" srcOrd="11" destOrd="0" presId="urn:microsoft.com/office/officeart/2008/layout/VerticalCurvedList"/>
    <dgm:cxn modelId="{2F688E3E-D2FE-4FA6-8B64-B6B956B6DF6F}" type="presParOf" srcId="{63F278DC-6D1A-4A11-A0FA-7653D174E67F}" destId="{7157A5B4-96F4-40FE-9582-6F1E62226D7D}" srcOrd="12" destOrd="0" presId="urn:microsoft.com/office/officeart/2008/layout/VerticalCurvedList"/>
    <dgm:cxn modelId="{A30EB34B-AF99-4538-A3DE-6FBAA038EF5E}" type="presParOf" srcId="{7157A5B4-96F4-40FE-9582-6F1E62226D7D}" destId="{F9DEDC4C-8E9F-4403-852B-6C7FA9BDD002}" srcOrd="0" destOrd="0" presId="urn:microsoft.com/office/officeart/2008/layout/VerticalCurvedList"/>
    <dgm:cxn modelId="{2BBA787B-CE41-4DF7-A4E6-0117C8ACED12}" type="presParOf" srcId="{63F278DC-6D1A-4A11-A0FA-7653D174E67F}" destId="{3637926B-9134-4E94-9A82-2188BDE05BFB}" srcOrd="13" destOrd="0" presId="urn:microsoft.com/office/officeart/2008/layout/VerticalCurvedList"/>
    <dgm:cxn modelId="{C0030EF2-4CE5-47DC-9312-7297A680ED06}" type="presParOf" srcId="{63F278DC-6D1A-4A11-A0FA-7653D174E67F}" destId="{5B96BC4F-65B3-41D2-8730-D7C72557796E}" srcOrd="14" destOrd="0" presId="urn:microsoft.com/office/officeart/2008/layout/VerticalCurvedList"/>
    <dgm:cxn modelId="{DF67FE16-6542-4AE9-A4C1-12A728CBEF99}" type="presParOf" srcId="{5B96BC4F-65B3-41D2-8730-D7C72557796E}" destId="{EA168350-F21F-4BB7-82FC-2D5CED126BB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使相同的操作或函数、过程可作用于多种类型的对象上并获得不同的结果</a:t>
          </a: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允许每个对象以适合自身的方式去响应共同的消息</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多态是指不同事物具有不同表现形式的能力</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增强了软件的灵活性和重用性</a:t>
          </a:r>
          <a:endParaRPr lang="zh-CN" altLang="en-US" dirty="0">
            <a:solidFill>
              <a:schemeClr val="bg1"/>
            </a:solidFill>
          </a:endParaRPr>
        </a:p>
      </dgm:t>
    </dgm:pt>
    <dgm:pt modelId="{9B654FD5-80BA-42A8-B837-4AF10345D6DE}" type="parTrans" cxnId="{7F89CC3A-6256-4FDB-BF2D-A90EA5588289}">
      <dgm:prSet/>
      <dgm:spPr/>
      <dgm:t>
        <a:bodyPr/>
        <a:lstStyle/>
        <a:p>
          <a:endParaRPr lang="zh-CN" altLang="en-US"/>
        </a:p>
      </dgm:t>
    </dgm:pt>
    <dgm:pt modelId="{2B7DD94C-B17C-4384-A470-CBEDECDCAE32}" type="sibTrans" cxnId="{7F89CC3A-6256-4FDB-BF2D-A90EA5588289}">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3980554" y="-1744189"/>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UML</a:t>
          </a:r>
          <a:r>
            <a:rPr lang="zh-CN" altLang="en-US" sz="1500" kern="1200" dirty="0" smtClean="0"/>
            <a:t>的历史</a:t>
          </a:r>
          <a:endParaRPr lang="zh-CN" altLang="en-US" sz="1500" kern="1200" dirty="0"/>
        </a:p>
      </dsp:txBody>
      <dsp:txXfrm rot="-5400000">
        <a:off x="2194559" y="57888"/>
        <a:ext cx="3885358" cy="297286"/>
      </dsp:txXfrm>
    </dsp:sp>
    <dsp:sp modelId="{62508F55-E2B0-4C1D-B34A-9A342043A52E}">
      <dsp:nvSpPr>
        <dsp:cNvPr id="0" name=""/>
        <dsp:cNvSpPr/>
      </dsp:nvSpPr>
      <dsp:spPr>
        <a:xfrm>
          <a:off x="0" y="623"/>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2.1.1</a:t>
          </a:r>
          <a:endParaRPr lang="zh-CN" altLang="en-US" sz="2000" kern="1200" dirty="0">
            <a:solidFill>
              <a:schemeClr val="tx1"/>
            </a:solidFill>
          </a:endParaRPr>
        </a:p>
      </dsp:txBody>
      <dsp:txXfrm>
        <a:off x="20103" y="20726"/>
        <a:ext cx="2154354" cy="371607"/>
      </dsp:txXfrm>
    </dsp:sp>
    <dsp:sp modelId="{8CD0AF51-8192-47B2-9F3C-B40FFA5B85A0}">
      <dsp:nvSpPr>
        <dsp:cNvPr id="0" name=""/>
        <dsp:cNvSpPr/>
      </dsp:nvSpPr>
      <dsp:spPr>
        <a:xfrm rot="5400000">
          <a:off x="3980554" y="-1311785"/>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RUP</a:t>
          </a:r>
          <a:r>
            <a:rPr lang="zh-CN" altLang="en-US" sz="1500" kern="1200" dirty="0" smtClean="0"/>
            <a:t>的历史</a:t>
          </a:r>
          <a:endParaRPr lang="zh-CN" altLang="en-US" sz="1500" kern="1200" dirty="0"/>
        </a:p>
      </dsp:txBody>
      <dsp:txXfrm rot="-5400000">
        <a:off x="2194559" y="490292"/>
        <a:ext cx="3885358" cy="297286"/>
      </dsp:txXfrm>
    </dsp:sp>
    <dsp:sp modelId="{C41D828A-9376-44BA-8F23-343B0EBC08D1}">
      <dsp:nvSpPr>
        <dsp:cNvPr id="0" name=""/>
        <dsp:cNvSpPr/>
      </dsp:nvSpPr>
      <dsp:spPr>
        <a:xfrm>
          <a:off x="0" y="433027"/>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2.1.2</a:t>
          </a:r>
          <a:endParaRPr lang="zh-CN" altLang="en-US" sz="2000" kern="1200" dirty="0">
            <a:solidFill>
              <a:schemeClr val="tx1"/>
            </a:solidFill>
          </a:endParaRPr>
        </a:p>
      </dsp:txBody>
      <dsp:txXfrm>
        <a:off x="20103" y="453130"/>
        <a:ext cx="2154354" cy="371607"/>
      </dsp:txXfrm>
    </dsp:sp>
    <dsp:sp modelId="{C148222C-57A8-429B-B4E6-A4D0B642C729}">
      <dsp:nvSpPr>
        <dsp:cNvPr id="0" name=""/>
        <dsp:cNvSpPr/>
      </dsp:nvSpPr>
      <dsp:spPr>
        <a:xfrm rot="5400000">
          <a:off x="3980554" y="-879381"/>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UML</a:t>
          </a:r>
          <a:r>
            <a:rPr lang="zh-CN" altLang="en-US" sz="1500" kern="1200" dirty="0" smtClean="0"/>
            <a:t>和</a:t>
          </a:r>
          <a:r>
            <a:rPr lang="en-US" altLang="zh-CN" sz="1500" kern="1200" dirty="0" smtClean="0"/>
            <a:t>RUP</a:t>
          </a:r>
          <a:r>
            <a:rPr lang="zh-CN" altLang="en-US" sz="1500" kern="1200" dirty="0" smtClean="0"/>
            <a:t>的表示法</a:t>
          </a:r>
          <a:endParaRPr lang="zh-CN" altLang="en-US" sz="1500" kern="1200" dirty="0"/>
        </a:p>
      </dsp:txBody>
      <dsp:txXfrm rot="-5400000">
        <a:off x="2194559" y="922696"/>
        <a:ext cx="3885358" cy="297286"/>
      </dsp:txXfrm>
    </dsp:sp>
    <dsp:sp modelId="{F0EC7466-C40D-48C5-98DA-048513FF1E6C}">
      <dsp:nvSpPr>
        <dsp:cNvPr id="0" name=""/>
        <dsp:cNvSpPr/>
      </dsp:nvSpPr>
      <dsp:spPr>
        <a:xfrm>
          <a:off x="0" y="865431"/>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2.1.3</a:t>
          </a:r>
          <a:endParaRPr lang="zh-CN" altLang="en-US" sz="2000" kern="1200" dirty="0">
            <a:solidFill>
              <a:schemeClr val="tx1"/>
            </a:solidFill>
          </a:endParaRPr>
        </a:p>
      </dsp:txBody>
      <dsp:txXfrm>
        <a:off x="20103" y="885534"/>
        <a:ext cx="2154354" cy="371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3980554" y="-1744189"/>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面向对象的历史</a:t>
          </a:r>
          <a:endParaRPr lang="zh-CN" altLang="en-US" sz="1500" kern="1200" dirty="0"/>
        </a:p>
      </dsp:txBody>
      <dsp:txXfrm rot="-5400000">
        <a:off x="2194559" y="57888"/>
        <a:ext cx="3885358" cy="297286"/>
      </dsp:txXfrm>
    </dsp:sp>
    <dsp:sp modelId="{62508F55-E2B0-4C1D-B34A-9A342043A52E}">
      <dsp:nvSpPr>
        <dsp:cNvPr id="0" name=""/>
        <dsp:cNvSpPr/>
      </dsp:nvSpPr>
      <dsp:spPr>
        <a:xfrm>
          <a:off x="0" y="623"/>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2.2.1</a:t>
          </a:r>
          <a:endParaRPr lang="zh-CN" altLang="en-US" sz="2000" kern="1200" dirty="0">
            <a:solidFill>
              <a:schemeClr val="tx1"/>
            </a:solidFill>
          </a:endParaRPr>
        </a:p>
      </dsp:txBody>
      <dsp:txXfrm>
        <a:off x="20103" y="20726"/>
        <a:ext cx="2154354" cy="371607"/>
      </dsp:txXfrm>
    </dsp:sp>
    <dsp:sp modelId="{8CD0AF51-8192-47B2-9F3C-B40FFA5B85A0}">
      <dsp:nvSpPr>
        <dsp:cNvPr id="0" name=""/>
        <dsp:cNvSpPr/>
      </dsp:nvSpPr>
      <dsp:spPr>
        <a:xfrm rot="5400000">
          <a:off x="3980554" y="-1311785"/>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zh-CN" sz="1500" kern="1200" dirty="0" smtClean="0"/>
            <a:t>面向对象分析和设计基本概念</a:t>
          </a:r>
          <a:endParaRPr lang="zh-CN" altLang="en-US" sz="1500" kern="1200" dirty="0"/>
        </a:p>
      </dsp:txBody>
      <dsp:txXfrm rot="-5400000">
        <a:off x="2194559" y="490292"/>
        <a:ext cx="3885358" cy="297286"/>
      </dsp:txXfrm>
    </dsp:sp>
    <dsp:sp modelId="{C41D828A-9376-44BA-8F23-343B0EBC08D1}">
      <dsp:nvSpPr>
        <dsp:cNvPr id="0" name=""/>
        <dsp:cNvSpPr/>
      </dsp:nvSpPr>
      <dsp:spPr>
        <a:xfrm>
          <a:off x="0" y="433027"/>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2.2.2</a:t>
          </a:r>
          <a:endParaRPr lang="zh-CN" altLang="en-US" sz="2000" kern="1200" dirty="0">
            <a:solidFill>
              <a:schemeClr val="tx1"/>
            </a:solidFill>
          </a:endParaRPr>
        </a:p>
      </dsp:txBody>
      <dsp:txXfrm>
        <a:off x="20103" y="453130"/>
        <a:ext cx="2154354" cy="371607"/>
      </dsp:txXfrm>
    </dsp:sp>
    <dsp:sp modelId="{C148222C-57A8-429B-B4E6-A4D0B642C729}">
      <dsp:nvSpPr>
        <dsp:cNvPr id="0" name=""/>
        <dsp:cNvSpPr/>
      </dsp:nvSpPr>
      <dsp:spPr>
        <a:xfrm rot="5400000">
          <a:off x="3980554" y="-879381"/>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zh-CN" sz="1500" kern="1200" dirty="0" smtClean="0"/>
            <a:t>面向对象编程</a:t>
          </a:r>
          <a:endParaRPr lang="zh-CN" altLang="en-US" sz="1500" kern="1200" dirty="0"/>
        </a:p>
      </dsp:txBody>
      <dsp:txXfrm rot="-5400000">
        <a:off x="2194559" y="922696"/>
        <a:ext cx="3885358" cy="297286"/>
      </dsp:txXfrm>
    </dsp:sp>
    <dsp:sp modelId="{F0EC7466-C40D-48C5-98DA-048513FF1E6C}">
      <dsp:nvSpPr>
        <dsp:cNvPr id="0" name=""/>
        <dsp:cNvSpPr/>
      </dsp:nvSpPr>
      <dsp:spPr>
        <a:xfrm>
          <a:off x="0" y="865431"/>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2.2.3</a:t>
          </a:r>
          <a:endParaRPr lang="zh-CN" altLang="en-US" sz="2000" kern="1200" dirty="0">
            <a:solidFill>
              <a:schemeClr val="tx1"/>
            </a:solidFill>
          </a:endParaRPr>
        </a:p>
      </dsp:txBody>
      <dsp:txXfrm>
        <a:off x="20103" y="885534"/>
        <a:ext cx="2154354" cy="371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4545093" y="-1978660"/>
          <a:ext cx="409109"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smtClean="0"/>
            <a:t>UML</a:t>
          </a:r>
          <a:r>
            <a:rPr lang="zh-CN" altLang="en-US" sz="1900" kern="1200" dirty="0" smtClean="0"/>
            <a:t>的历史</a:t>
          </a:r>
          <a:endParaRPr lang="zh-CN" altLang="en-US" sz="1900" kern="1200" dirty="0"/>
        </a:p>
      </dsp:txBody>
      <dsp:txXfrm rot="-5400000">
        <a:off x="2514520" y="71884"/>
        <a:ext cx="4450285" cy="369167"/>
      </dsp:txXfrm>
    </dsp:sp>
    <dsp:sp modelId="{62508F55-E2B0-4C1D-B34A-9A342043A52E}">
      <dsp:nvSpPr>
        <dsp:cNvPr id="0" name=""/>
        <dsp:cNvSpPr/>
      </dsp:nvSpPr>
      <dsp:spPr>
        <a:xfrm>
          <a:off x="0" y="774"/>
          <a:ext cx="2514519" cy="5113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2.1.1</a:t>
          </a:r>
          <a:endParaRPr lang="zh-CN" altLang="en-US" sz="2500" kern="1200" dirty="0">
            <a:solidFill>
              <a:schemeClr val="tx1"/>
            </a:solidFill>
          </a:endParaRPr>
        </a:p>
      </dsp:txBody>
      <dsp:txXfrm>
        <a:off x="24964" y="25738"/>
        <a:ext cx="2464591" cy="461458"/>
      </dsp:txXfrm>
    </dsp:sp>
    <dsp:sp modelId="{8CD0AF51-8192-47B2-9F3C-B40FFA5B85A0}">
      <dsp:nvSpPr>
        <dsp:cNvPr id="0" name=""/>
        <dsp:cNvSpPr/>
      </dsp:nvSpPr>
      <dsp:spPr>
        <a:xfrm rot="5400000">
          <a:off x="4545093" y="-1441704"/>
          <a:ext cx="409109"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smtClean="0"/>
            <a:t>RUP</a:t>
          </a:r>
          <a:r>
            <a:rPr lang="zh-CN" altLang="en-US" sz="1900" kern="1200" dirty="0" smtClean="0"/>
            <a:t>的历史</a:t>
          </a:r>
          <a:endParaRPr lang="zh-CN" altLang="en-US" sz="1900" kern="1200" dirty="0"/>
        </a:p>
      </dsp:txBody>
      <dsp:txXfrm rot="-5400000">
        <a:off x="2514520" y="608840"/>
        <a:ext cx="4450285" cy="369167"/>
      </dsp:txXfrm>
    </dsp:sp>
    <dsp:sp modelId="{C41D828A-9376-44BA-8F23-343B0EBC08D1}">
      <dsp:nvSpPr>
        <dsp:cNvPr id="0" name=""/>
        <dsp:cNvSpPr/>
      </dsp:nvSpPr>
      <dsp:spPr>
        <a:xfrm>
          <a:off x="0" y="537730"/>
          <a:ext cx="2514519" cy="5113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2.1.2</a:t>
          </a:r>
          <a:endParaRPr lang="zh-CN" altLang="en-US" sz="2500" kern="1200" dirty="0">
            <a:solidFill>
              <a:schemeClr val="tx1"/>
            </a:solidFill>
          </a:endParaRPr>
        </a:p>
      </dsp:txBody>
      <dsp:txXfrm>
        <a:off x="24964" y="562694"/>
        <a:ext cx="2464591" cy="461458"/>
      </dsp:txXfrm>
    </dsp:sp>
    <dsp:sp modelId="{C148222C-57A8-429B-B4E6-A4D0B642C729}">
      <dsp:nvSpPr>
        <dsp:cNvPr id="0" name=""/>
        <dsp:cNvSpPr/>
      </dsp:nvSpPr>
      <dsp:spPr>
        <a:xfrm rot="5400000">
          <a:off x="4545093" y="-904748"/>
          <a:ext cx="409109"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smtClean="0"/>
            <a:t>UML</a:t>
          </a:r>
          <a:r>
            <a:rPr lang="zh-CN" altLang="en-US" sz="1900" kern="1200" dirty="0" smtClean="0"/>
            <a:t>和</a:t>
          </a:r>
          <a:r>
            <a:rPr lang="en-US" altLang="zh-CN" sz="1900" kern="1200" dirty="0" smtClean="0"/>
            <a:t>RUP</a:t>
          </a:r>
          <a:r>
            <a:rPr lang="zh-CN" altLang="en-US" sz="1900" kern="1200" dirty="0" smtClean="0"/>
            <a:t>的表示法</a:t>
          </a:r>
          <a:endParaRPr lang="zh-CN" altLang="en-US" sz="1900" kern="1200" dirty="0"/>
        </a:p>
      </dsp:txBody>
      <dsp:txXfrm rot="-5400000">
        <a:off x="2514520" y="1145796"/>
        <a:ext cx="4450285" cy="369167"/>
      </dsp:txXfrm>
    </dsp:sp>
    <dsp:sp modelId="{F0EC7466-C40D-48C5-98DA-048513FF1E6C}">
      <dsp:nvSpPr>
        <dsp:cNvPr id="0" name=""/>
        <dsp:cNvSpPr/>
      </dsp:nvSpPr>
      <dsp:spPr>
        <a:xfrm>
          <a:off x="0" y="1074686"/>
          <a:ext cx="2514519" cy="5113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2.1.3</a:t>
          </a:r>
          <a:endParaRPr lang="zh-CN" altLang="en-US" sz="2500" kern="1200" dirty="0">
            <a:solidFill>
              <a:schemeClr val="tx1"/>
            </a:solidFill>
          </a:endParaRPr>
        </a:p>
      </dsp:txBody>
      <dsp:txXfrm>
        <a:off x="24964" y="1099650"/>
        <a:ext cx="2464591" cy="461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76BE447-FA80-4F71-AF74-6AFC63D71284}" type="datetimeFigureOut">
              <a:rPr lang="zh-CN" altLang="en-US"/>
              <a:pPr>
                <a:defRPr/>
              </a:pPr>
              <a:t>2016/8/22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A068FD-E632-4DAE-B256-593339683EF8}" type="slidenum">
              <a:rPr lang="zh-CN" altLang="en-US"/>
              <a:pPr/>
              <a:t>‹#›</a:t>
            </a:fld>
            <a:endParaRPr lang="zh-CN" altLang="en-US"/>
          </a:p>
        </p:txBody>
      </p:sp>
    </p:spTree>
    <p:extLst>
      <p:ext uri="{BB962C8B-B14F-4D97-AF65-F5344CB8AC3E}">
        <p14:creationId xmlns:p14="http://schemas.microsoft.com/office/powerpoint/2010/main" val="1838462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spcAft>
                <a:spcPts val="1300"/>
              </a:spcAft>
              <a:buFont typeface="Wingdings" pitchFamily="2" charset="2"/>
              <a:buNone/>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F3656DF0-AB65-4A8B-9C36-D7A065878C92}" type="slidenum">
              <a:rPr lang="zh-CN" altLang="en-US"/>
              <a:pPr/>
              <a:t>2</a:t>
            </a:fld>
            <a:endParaRPr lang="zh-CN" altLang="en-US"/>
          </a:p>
        </p:txBody>
      </p:sp>
    </p:spTree>
    <p:extLst>
      <p:ext uri="{BB962C8B-B14F-4D97-AF65-F5344CB8AC3E}">
        <p14:creationId xmlns:p14="http://schemas.microsoft.com/office/powerpoint/2010/main" val="3376626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F27C9698-5C73-4D7B-8706-0D907F303142}" type="slidenum">
              <a:rPr lang="zh-CN" altLang="en-US"/>
              <a:pPr/>
              <a:t>14</a:t>
            </a:fld>
            <a:endParaRPr lang="zh-CN" altLang="en-US"/>
          </a:p>
        </p:txBody>
      </p:sp>
    </p:spTree>
    <p:extLst>
      <p:ext uri="{BB962C8B-B14F-4D97-AF65-F5344CB8AC3E}">
        <p14:creationId xmlns:p14="http://schemas.microsoft.com/office/powerpoint/2010/main" val="2760137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7366281-7FF1-496A-B396-0ED9F186B3CF}" type="slidenum">
              <a:rPr lang="zh-CN" altLang="en-US"/>
              <a:pPr/>
              <a:t>15</a:t>
            </a:fld>
            <a:endParaRPr lang="zh-CN" altLang="en-US"/>
          </a:p>
        </p:txBody>
      </p:sp>
    </p:spTree>
    <p:extLst>
      <p:ext uri="{BB962C8B-B14F-4D97-AF65-F5344CB8AC3E}">
        <p14:creationId xmlns:p14="http://schemas.microsoft.com/office/powerpoint/2010/main" val="25836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ea typeface="宋体" pitchFamily="2" charset="-122"/>
              </a:rPr>
              <a:t>状态图描述类的对象所有可能的状态以及事件发生时状态的转移条件。</a:t>
            </a:r>
          </a:p>
          <a:p>
            <a:r>
              <a:rPr lang="zh-CN" altLang="en-US" smtClean="0">
                <a:ea typeface="宋体" pitchFamily="2" charset="-122"/>
              </a:rPr>
              <a:t>通常，状态图是对类图的补充。在实用上并不需要为所有的类画状态图，仅为那些有多个状态其行为受外界环境的影响并且发生改变的类画状态图。</a:t>
            </a:r>
          </a:p>
          <a:p>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4DCCA47-F70E-4C27-937A-9ABF98D1F8A9}" type="slidenum">
              <a:rPr lang="zh-CN" altLang="en-US"/>
              <a:pPr/>
              <a:t>18</a:t>
            </a:fld>
            <a:endParaRPr lang="zh-CN" altLang="en-US"/>
          </a:p>
        </p:txBody>
      </p:sp>
    </p:spTree>
    <p:extLst>
      <p:ext uri="{BB962C8B-B14F-4D97-AF65-F5344CB8AC3E}">
        <p14:creationId xmlns:p14="http://schemas.microsoft.com/office/powerpoint/2010/main" val="126454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ea typeface="宋体" pitchFamily="2" charset="-122"/>
              </a:rPr>
              <a:t>如果强调时间和顺序，则使用顺序图；如果强调上下级关系，则选择通信图。这两种图合称为交互图。 </a:t>
            </a:r>
          </a:p>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F01E793-0D13-4A46-80B6-86C371358F3B}" type="slidenum">
              <a:rPr lang="zh-CN" altLang="en-US"/>
              <a:pPr/>
              <a:t>21</a:t>
            </a:fld>
            <a:endParaRPr lang="zh-CN" altLang="en-US"/>
          </a:p>
        </p:txBody>
      </p:sp>
    </p:spTree>
    <p:extLst>
      <p:ext uri="{BB962C8B-B14F-4D97-AF65-F5344CB8AC3E}">
        <p14:creationId xmlns:p14="http://schemas.microsoft.com/office/powerpoint/2010/main" val="3009433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DDBF665-06E1-40D7-8705-09779817A5F4}" type="slidenum">
              <a:rPr lang="zh-CN" altLang="en-US"/>
              <a:pPr/>
              <a:t>25</a:t>
            </a:fld>
            <a:endParaRPr lang="zh-CN" altLang="en-US"/>
          </a:p>
        </p:txBody>
      </p:sp>
    </p:spTree>
    <p:extLst>
      <p:ext uri="{BB962C8B-B14F-4D97-AF65-F5344CB8AC3E}">
        <p14:creationId xmlns:p14="http://schemas.microsoft.com/office/powerpoint/2010/main" val="2092687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客观世界由对象组成，任何客观实体都是对象，复杂对象可以由简单对象组成。</a:t>
            </a:r>
          </a:p>
          <a:p>
            <a:pPr marL="0" lvl="1"/>
            <a:endParaRPr lang="en-US" altLang="zh-CN" smtClean="0"/>
          </a:p>
          <a:p>
            <a:pPr marL="0" lvl="1"/>
            <a:r>
              <a:rPr lang="zh-CN" altLang="en-US" smtClean="0"/>
              <a:t>具有相同数据和操作的对象可归纳成类，对象只是类的一个实例。</a:t>
            </a:r>
          </a:p>
          <a:p>
            <a:pPr marL="0" lvl="1"/>
            <a:endParaRPr lang="en-US" altLang="zh-CN" smtClean="0"/>
          </a:p>
          <a:p>
            <a:pPr marL="0" lvl="1"/>
            <a:r>
              <a:rPr lang="zh-CN" altLang="en-US" smtClean="0"/>
              <a:t>类可以派生出子类，子类除了继承父类的全部特性外还可以有自己的特性。</a:t>
            </a:r>
            <a:endParaRPr lang="en-US" altLang="zh-CN" smtClean="0"/>
          </a:p>
          <a:p>
            <a:endParaRPr lang="en-US" altLang="zh-CN" smtClean="0"/>
          </a:p>
          <a:p>
            <a:r>
              <a:rPr lang="zh-CN" altLang="en-US" smtClean="0"/>
              <a:t>对象之间的联系通过消息传递来维系。由于类的封装性，它具有某些对外界不可见的数据，这些数据只能通过消息请求调用可见方法来访问。</a:t>
            </a:r>
          </a:p>
          <a:p>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0425276-74A8-425F-9350-8E658194B08C}" type="slidenum">
              <a:rPr lang="zh-CN" altLang="en-US"/>
              <a:pPr/>
              <a:t>27</a:t>
            </a:fld>
            <a:endParaRPr lang="zh-CN" altLang="en-US"/>
          </a:p>
        </p:txBody>
      </p:sp>
    </p:spTree>
    <p:extLst>
      <p:ext uri="{BB962C8B-B14F-4D97-AF65-F5344CB8AC3E}">
        <p14:creationId xmlns:p14="http://schemas.microsoft.com/office/powerpoint/2010/main" val="2401744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26DB9A35-1F7D-4B3A-B1A4-79426E4DAF12}" type="slidenum">
              <a:rPr lang="zh-CN" altLang="en-US"/>
              <a:pPr/>
              <a:t>28</a:t>
            </a:fld>
            <a:endParaRPr lang="zh-CN" altLang="en-US"/>
          </a:p>
        </p:txBody>
      </p:sp>
    </p:spTree>
    <p:extLst>
      <p:ext uri="{BB962C8B-B14F-4D97-AF65-F5344CB8AC3E}">
        <p14:creationId xmlns:p14="http://schemas.microsoft.com/office/powerpoint/2010/main" val="416517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4919826-269B-4971-96CC-400BD1DAC74F}" type="slidenum">
              <a:rPr lang="zh-CN" altLang="en-US"/>
              <a:pPr/>
              <a:t>30</a:t>
            </a:fld>
            <a:endParaRPr lang="zh-CN" altLang="en-US"/>
          </a:p>
        </p:txBody>
      </p:sp>
    </p:spTree>
    <p:extLst>
      <p:ext uri="{BB962C8B-B14F-4D97-AF65-F5344CB8AC3E}">
        <p14:creationId xmlns:p14="http://schemas.microsoft.com/office/powerpoint/2010/main" val="3391357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 typeface="Wingdings" pitchFamily="2" charset="2"/>
              <a:buNone/>
            </a:pPr>
            <a:r>
              <a:rPr lang="zh-CN" altLang="en-US" smtClean="0">
                <a:ea typeface="宋体" pitchFamily="2" charset="-122"/>
              </a:rPr>
              <a:t>（</a:t>
            </a:r>
            <a:r>
              <a:rPr lang="en-US" altLang="zh-CN" smtClean="0">
                <a:ea typeface="宋体" pitchFamily="2" charset="-122"/>
              </a:rPr>
              <a:t>1</a:t>
            </a:r>
            <a:r>
              <a:rPr lang="zh-CN" altLang="en-US" smtClean="0">
                <a:ea typeface="宋体" pitchFamily="2" charset="-122"/>
              </a:rPr>
              <a:t>）</a:t>
            </a:r>
            <a:r>
              <a:rPr lang="zh-CN" altLang="en-US" smtClean="0"/>
              <a:t>识别系统的用例和角色</a:t>
            </a:r>
          </a:p>
          <a:p>
            <a:pPr eaLnBrk="1" hangingPunct="1">
              <a:buFont typeface="Wingdings" pitchFamily="2" charset="2"/>
              <a:buNone/>
            </a:pPr>
            <a:r>
              <a:rPr lang="zh-CN" altLang="en-US" smtClean="0">
                <a:ea typeface="宋体" pitchFamily="2" charset="-122"/>
              </a:rPr>
              <a:t>首先要对项目进行需求调研，分析项目的业务流程图和数据流程图，以及项目中涉及的各级操作人员，识别出系统中的所有用例和角色；接着分析系统中各角色和用例见的联系，使用</a:t>
            </a:r>
            <a:r>
              <a:rPr lang="en-US" altLang="zh-CN" smtClean="0">
                <a:ea typeface="宋体" pitchFamily="2" charset="-122"/>
              </a:rPr>
              <a:t>UML</a:t>
            </a:r>
            <a:r>
              <a:rPr lang="zh-CN" altLang="en-US" smtClean="0">
                <a:ea typeface="宋体" pitchFamily="2" charset="-122"/>
              </a:rPr>
              <a:t>建模工具画出系统的用例图；最后，勾画系统的概念层次模型，借助</a:t>
            </a:r>
            <a:r>
              <a:rPr lang="en-US" altLang="zh-CN" smtClean="0">
                <a:ea typeface="宋体" pitchFamily="2" charset="-122"/>
              </a:rPr>
              <a:t>UML</a:t>
            </a:r>
            <a:r>
              <a:rPr lang="zh-CN" altLang="en-US" smtClean="0">
                <a:ea typeface="宋体" pitchFamily="2" charset="-122"/>
              </a:rPr>
              <a:t>建模工具描述概念层的类和活动图。</a:t>
            </a:r>
          </a:p>
          <a:p>
            <a:pPr eaLnBrk="1" hangingPunct="1">
              <a:buFont typeface="Wingdings" pitchFamily="2" charset="2"/>
              <a:buNone/>
            </a:pPr>
            <a:r>
              <a:rPr lang="zh-CN" altLang="en-US" smtClean="0">
                <a:ea typeface="宋体" pitchFamily="2" charset="-122"/>
              </a:rPr>
              <a:t>（</a:t>
            </a:r>
            <a:r>
              <a:rPr lang="en-US" altLang="zh-CN" smtClean="0">
                <a:ea typeface="宋体" pitchFamily="2" charset="-122"/>
              </a:rPr>
              <a:t>2</a:t>
            </a:r>
            <a:r>
              <a:rPr lang="zh-CN" altLang="en-US" smtClean="0">
                <a:ea typeface="宋体" pitchFamily="2" charset="-122"/>
              </a:rPr>
              <a:t>）进行系统分析并抽象出类</a:t>
            </a:r>
            <a:endParaRPr lang="en-US" altLang="zh-CN" smtClean="0">
              <a:ea typeface="宋体" pitchFamily="2" charset="-122"/>
            </a:endParaRPr>
          </a:p>
          <a:p>
            <a:pPr eaLnBrk="1" hangingPunct="1">
              <a:buFont typeface="Wingdings" pitchFamily="2" charset="2"/>
              <a:buNone/>
            </a:pPr>
            <a:r>
              <a:rPr lang="zh-CN" altLang="en-US" smtClean="0">
                <a:ea typeface="宋体" pitchFamily="2" charset="-122"/>
              </a:rPr>
              <a:t>系统分析的任务是找出系统的所有要求并加以描述，同时建立特定领域模型。从实际需求抽象出类，并描述各个类之间的关系。</a:t>
            </a:r>
          </a:p>
          <a:p>
            <a:pPr eaLnBrk="1" hangingPunct="1">
              <a:buFont typeface="Wingdings" pitchFamily="2" charset="2"/>
              <a:buNone/>
            </a:pPr>
            <a:r>
              <a:rPr lang="zh-CN" altLang="en-US" smtClean="0">
                <a:ea typeface="宋体" pitchFamily="2" charset="-122"/>
              </a:rPr>
              <a:t>（</a:t>
            </a:r>
            <a:r>
              <a:rPr lang="en-US" altLang="zh-CN" smtClean="0">
                <a:ea typeface="宋体" pitchFamily="2" charset="-122"/>
              </a:rPr>
              <a:t>3</a:t>
            </a:r>
            <a:r>
              <a:rPr lang="zh-CN" altLang="en-US" smtClean="0">
                <a:ea typeface="宋体" pitchFamily="2" charset="-122"/>
              </a:rPr>
              <a:t>）设计系统，并设计系统中的类及其行为</a:t>
            </a:r>
            <a:endParaRPr lang="en-US" altLang="zh-CN" smtClean="0">
              <a:ea typeface="宋体" pitchFamily="2" charset="-122"/>
            </a:endParaRPr>
          </a:p>
          <a:p>
            <a:pPr eaLnBrk="1" hangingPunct="1">
              <a:buFont typeface="Wingdings" pitchFamily="2" charset="2"/>
              <a:buNone/>
            </a:pPr>
            <a:r>
              <a:rPr lang="zh-CN" altLang="en-US" smtClean="0">
                <a:ea typeface="宋体" pitchFamily="2" charset="-122"/>
              </a:rPr>
              <a:t>设计阶段由结构设计和详细设计组成。 </a:t>
            </a:r>
          </a:p>
          <a:p>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65BE47B-ED72-410D-8769-3905CFDC5A94}" type="slidenum">
              <a:rPr lang="zh-CN" altLang="en-US"/>
              <a:pPr/>
              <a:t>32</a:t>
            </a:fld>
            <a:endParaRPr lang="zh-CN" altLang="en-US"/>
          </a:p>
        </p:txBody>
      </p:sp>
    </p:spTree>
    <p:extLst>
      <p:ext uri="{BB962C8B-B14F-4D97-AF65-F5344CB8AC3E}">
        <p14:creationId xmlns:p14="http://schemas.microsoft.com/office/powerpoint/2010/main" val="1616681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ea typeface="宋体" pitchFamily="2" charset="-122"/>
              </a:rPr>
              <a:t>对象实现了数据和操作的结合，使数据和操作封装于对象的统一体中 </a:t>
            </a:r>
          </a:p>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88C9613-3565-4E41-B9A8-F27190CA02CC}" type="slidenum">
              <a:rPr lang="zh-CN" altLang="en-US"/>
              <a:pPr/>
              <a:t>34</a:t>
            </a:fld>
            <a:endParaRPr lang="zh-CN" altLang="en-US"/>
          </a:p>
        </p:txBody>
      </p:sp>
    </p:spTree>
    <p:extLst>
      <p:ext uri="{BB962C8B-B14F-4D97-AF65-F5344CB8AC3E}">
        <p14:creationId xmlns:p14="http://schemas.microsoft.com/office/powerpoint/2010/main" val="401642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1963 </a:t>
            </a:r>
            <a:r>
              <a:rPr lang="zh-CN" altLang="en-US" smtClean="0"/>
              <a:t>年伊凡</a:t>
            </a:r>
            <a:r>
              <a:rPr lang="en-US" altLang="zh-CN" smtClean="0"/>
              <a:t>·</a:t>
            </a:r>
            <a:r>
              <a:rPr lang="zh-CN" altLang="en-US" smtClean="0"/>
              <a:t>苏泽兰（</a:t>
            </a:r>
            <a:r>
              <a:rPr lang="en-US" altLang="zh-CN" smtClean="0"/>
              <a:t>Ivan Sutherland</a:t>
            </a:r>
            <a:r>
              <a:rPr lang="zh-CN" altLang="en-US" smtClean="0"/>
              <a:t>，</a:t>
            </a:r>
            <a:r>
              <a:rPr lang="en-US" altLang="zh-CN" smtClean="0"/>
              <a:t>1988 </a:t>
            </a:r>
            <a:r>
              <a:rPr lang="zh-CN" altLang="en-US" smtClean="0"/>
              <a:t>年图灵奖得主）在第一个计算机图形系统</a:t>
            </a:r>
            <a:r>
              <a:rPr lang="en-US" altLang="zh-CN" smtClean="0"/>
              <a:t>Sketchpad </a:t>
            </a:r>
            <a:r>
              <a:rPr lang="zh-CN" altLang="en-US" smtClean="0"/>
              <a:t>的研制中也定义了“对象”和“实例”概念。</a:t>
            </a:r>
            <a:endParaRPr lang="en-US" altLang="zh-CN" smtClean="0"/>
          </a:p>
          <a:p>
            <a:pPr eaLnBrk="1" hangingPunct="1">
              <a:spcBef>
                <a:spcPct val="0"/>
              </a:spcBef>
            </a:pPr>
            <a:endParaRPr lang="en-US" altLang="zh-CN" smtClean="0"/>
          </a:p>
          <a:p>
            <a:pPr eaLnBrk="1" hangingPunct="1">
              <a:spcBef>
                <a:spcPct val="0"/>
              </a:spcBef>
            </a:pPr>
            <a:r>
              <a:rPr lang="zh-CN" altLang="en-US" smtClean="0"/>
              <a:t>首先提出面向对象概念的人是艾伦</a:t>
            </a:r>
            <a:r>
              <a:rPr lang="en-US" altLang="zh-CN" smtClean="0"/>
              <a:t>·</a:t>
            </a:r>
            <a:r>
              <a:rPr lang="zh-CN" altLang="en-US" smtClean="0"/>
              <a:t>凯（</a:t>
            </a:r>
            <a:r>
              <a:rPr lang="en-US" altLang="zh-CN" smtClean="0"/>
              <a:t>Alan Kay</a:t>
            </a:r>
            <a:r>
              <a:rPr lang="zh-CN" altLang="en-US" smtClean="0"/>
              <a:t>，</a:t>
            </a:r>
            <a:r>
              <a:rPr lang="en-US" altLang="zh-CN" smtClean="0"/>
              <a:t>2003 </a:t>
            </a:r>
            <a:r>
              <a:rPr lang="zh-CN" altLang="en-US" smtClean="0"/>
              <a:t>年图灵奖得主）在大约</a:t>
            </a:r>
            <a:r>
              <a:rPr lang="en-US" altLang="zh-CN" smtClean="0"/>
              <a:t>1967 </a:t>
            </a:r>
            <a:r>
              <a:rPr lang="zh-CN" altLang="en-US" smtClean="0"/>
              <a:t>年，当时有人问他做工作是什么，他说</a:t>
            </a:r>
            <a:r>
              <a:rPr lang="en-US" altLang="zh-CN" smtClean="0"/>
              <a:t>"It's object-oriented programming"</a:t>
            </a:r>
            <a:r>
              <a:rPr lang="zh-CN" altLang="en-US" smtClean="0"/>
              <a:t>，当时他在犹他大学读博士，参与了</a:t>
            </a:r>
            <a:r>
              <a:rPr lang="en-US" altLang="zh-CN" smtClean="0"/>
              <a:t>Sutherland</a:t>
            </a:r>
            <a:r>
              <a:rPr lang="zh-CN" altLang="en-US" smtClean="0"/>
              <a:t>的</a:t>
            </a:r>
            <a:r>
              <a:rPr lang="en-US" altLang="zh-CN" smtClean="0"/>
              <a:t>Sketchpad </a:t>
            </a:r>
            <a:r>
              <a:rPr lang="zh-CN" altLang="en-US" smtClean="0"/>
              <a:t>工作。</a:t>
            </a:r>
            <a:r>
              <a:rPr lang="en-US" altLang="zh-CN" smtClean="0"/>
              <a:t>Kay </a:t>
            </a:r>
            <a:r>
              <a:rPr lang="zh-CN" altLang="en-US" smtClean="0"/>
              <a:t>的最大贡献是第一个面向对象编程语言</a:t>
            </a:r>
            <a:r>
              <a:rPr lang="en-US" altLang="zh-CN" smtClean="0"/>
              <a:t>SmallTalk </a:t>
            </a:r>
            <a:r>
              <a:rPr lang="zh-CN" altLang="en-US" smtClean="0"/>
              <a:t>的开发。</a:t>
            </a:r>
            <a:endParaRPr lang="en-US" altLang="zh-CN" smtClean="0"/>
          </a:p>
          <a:p>
            <a:pPr eaLnBrk="1" hangingPunct="1">
              <a:spcBef>
                <a:spcPct val="0"/>
              </a:spcBef>
            </a:pPr>
            <a:endParaRPr lang="en-US" altLang="zh-CN" smtClean="0"/>
          </a:p>
          <a:p>
            <a:pPr eaLnBrk="1" hangingPunct="1">
              <a:spcBef>
                <a:spcPct val="0"/>
              </a:spcBef>
            </a:pPr>
            <a:r>
              <a:rPr lang="en-US" altLang="zh-CN" smtClean="0">
                <a:ea typeface="宋体" pitchFamily="2" charset="-122"/>
              </a:rPr>
              <a:t>James Rumbaugh</a:t>
            </a:r>
            <a:r>
              <a:rPr lang="zh-CN" altLang="en-US" smtClean="0">
                <a:ea typeface="宋体" pitchFamily="2" charset="-122"/>
              </a:rPr>
              <a:t>与</a:t>
            </a:r>
            <a:r>
              <a:rPr lang="en-US" altLang="zh-CN" smtClean="0">
                <a:ea typeface="宋体" pitchFamily="2" charset="-122"/>
              </a:rPr>
              <a:t>Grady booch</a:t>
            </a:r>
            <a:r>
              <a:rPr lang="zh-CN" altLang="en-US" smtClean="0">
                <a:ea typeface="宋体" pitchFamily="2" charset="-122"/>
              </a:rPr>
              <a:t>，</a:t>
            </a:r>
            <a:r>
              <a:rPr lang="en-US" altLang="zh-CN" smtClean="0">
                <a:ea typeface="宋体" pitchFamily="2" charset="-122"/>
              </a:rPr>
              <a:t>ivar jacobson </a:t>
            </a:r>
            <a:r>
              <a:rPr lang="zh-CN" altLang="en-US" smtClean="0">
                <a:ea typeface="宋体" pitchFamily="2" charset="-122"/>
              </a:rPr>
              <a:t>一道开发了</a:t>
            </a:r>
            <a:r>
              <a:rPr lang="zh-CN" altLang="en-US" smtClean="0"/>
              <a:t>开发了统一建模语言（</a:t>
            </a:r>
            <a:r>
              <a:rPr lang="en-US" altLang="zh-CN" smtClean="0"/>
              <a:t>Unified Modeling Language</a:t>
            </a:r>
            <a:r>
              <a:rPr lang="zh-CN" altLang="en-US" smtClean="0"/>
              <a:t>，</a:t>
            </a:r>
            <a:r>
              <a:rPr lang="en-US" altLang="zh-CN" smtClean="0"/>
              <a:t>UML</a:t>
            </a:r>
            <a:r>
              <a:rPr lang="zh-CN" altLang="en-US" smtClean="0"/>
              <a:t>），对象管理组织（</a:t>
            </a:r>
            <a:r>
              <a:rPr lang="en-US" altLang="zh-CN" smtClean="0"/>
              <a:t>Object Management Group</a:t>
            </a:r>
            <a:r>
              <a:rPr lang="zh-CN" altLang="en-US" smtClean="0"/>
              <a:t>，</a:t>
            </a:r>
            <a:r>
              <a:rPr lang="en-US" altLang="zh-CN" smtClean="0"/>
              <a:t>OMG</a:t>
            </a:r>
            <a:r>
              <a:rPr lang="zh-CN" altLang="en-US" smtClean="0"/>
              <a:t>）于 </a:t>
            </a:r>
            <a:r>
              <a:rPr lang="en-US" altLang="zh-CN" smtClean="0"/>
              <a:t>1997 </a:t>
            </a:r>
            <a:r>
              <a:rPr lang="zh-CN" altLang="en-US" smtClean="0"/>
              <a:t>年将 </a:t>
            </a:r>
            <a:r>
              <a:rPr lang="en-US" altLang="zh-CN" smtClean="0"/>
              <a:t>UML </a:t>
            </a:r>
            <a:r>
              <a:rPr lang="zh-CN" altLang="en-US" smtClean="0"/>
              <a:t>采纳为业界标准建模语言。</a:t>
            </a: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793D9B8-4A8A-4440-A9EF-9235BBB9F870}" type="slidenum">
              <a:rPr lang="zh-CN" altLang="en-US"/>
              <a:pPr/>
              <a:t>4</a:t>
            </a:fld>
            <a:endParaRPr lang="zh-CN" altLang="en-US"/>
          </a:p>
        </p:txBody>
      </p:sp>
    </p:spTree>
    <p:extLst>
      <p:ext uri="{BB962C8B-B14F-4D97-AF65-F5344CB8AC3E}">
        <p14:creationId xmlns:p14="http://schemas.microsoft.com/office/powerpoint/2010/main" val="1096896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ea typeface="宋体" pitchFamily="2" charset="-122"/>
              </a:rPr>
              <a:t>类是具有相同类型的对象的抽象。一个对象所包含的所有数据和代码可以通过类来构造。因此，对象的抽象是类，类的具体化就是对象，也可以说类的实例是对象。</a:t>
            </a:r>
          </a:p>
          <a:p>
            <a:pPr eaLnBrk="1" hangingPunct="1"/>
            <a:r>
              <a:rPr lang="zh-CN" altLang="en-US" smtClean="0">
                <a:ea typeface="宋体" pitchFamily="2" charset="-122"/>
              </a:rPr>
              <a:t>类具有属性，它是对象的状态的抽象，用数据结构来描述类的属性。</a:t>
            </a:r>
          </a:p>
          <a:p>
            <a:pPr eaLnBrk="1" hangingPunct="1"/>
            <a:r>
              <a:rPr lang="zh-CN" altLang="en-US" smtClean="0">
                <a:ea typeface="宋体" pitchFamily="2" charset="-122"/>
              </a:rPr>
              <a:t>类具有操作，它是对象的行为的抽象，用操作名和实现该操作的方法来描述。</a:t>
            </a:r>
          </a:p>
          <a:p>
            <a:pPr eaLnBrk="1" hangingPunct="1"/>
            <a:r>
              <a:rPr lang="zh-CN" altLang="en-US" smtClean="0">
                <a:ea typeface="宋体" pitchFamily="2" charset="-122"/>
              </a:rPr>
              <a:t>类之间有一定的结构关系。通常有两种主要的结构关系，即一般与具体结构关系，整体与部分结构关系。</a:t>
            </a:r>
          </a:p>
          <a:p>
            <a:pPr eaLnBrk="1" hangingPunct="1"/>
            <a:r>
              <a:rPr lang="zh-CN" altLang="en-US" smtClean="0">
                <a:ea typeface="宋体" pitchFamily="2" charset="-122"/>
              </a:rPr>
              <a:t>①一般与具体结构称为分类结构，也可以说是“或”关系，或者是“</a:t>
            </a:r>
            <a:r>
              <a:rPr lang="en-US" altLang="zh-CN" smtClean="0">
                <a:ea typeface="宋体" pitchFamily="2" charset="-122"/>
              </a:rPr>
              <a:t>is a”</a:t>
            </a:r>
            <a:r>
              <a:rPr lang="zh-CN" altLang="en-US" smtClean="0">
                <a:ea typeface="宋体" pitchFamily="2" charset="-122"/>
              </a:rPr>
              <a:t>关系。</a:t>
            </a:r>
          </a:p>
          <a:p>
            <a:pPr eaLnBrk="1" hangingPunct="1"/>
            <a:r>
              <a:rPr lang="zh-CN" altLang="en-US" smtClean="0">
                <a:ea typeface="宋体" pitchFamily="2" charset="-122"/>
              </a:rPr>
              <a:t>②整体与部分结构称为组装结构，它们之间的关系是一种“与”关系，或者是“</a:t>
            </a:r>
            <a:r>
              <a:rPr lang="en-US" altLang="zh-CN" smtClean="0">
                <a:ea typeface="宋体" pitchFamily="2" charset="-122"/>
              </a:rPr>
              <a:t>has a”</a:t>
            </a:r>
            <a:r>
              <a:rPr lang="zh-CN" altLang="en-US" smtClean="0">
                <a:ea typeface="宋体" pitchFamily="2" charset="-122"/>
              </a:rPr>
              <a:t>关系。</a:t>
            </a:r>
          </a:p>
          <a:p>
            <a:pPr eaLnBrk="1" hangingPunct="1"/>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582B941-9E42-4384-A031-516A7A3C625F}" type="slidenum">
              <a:rPr lang="zh-CN" altLang="en-US"/>
              <a:pPr/>
              <a:t>35</a:t>
            </a:fld>
            <a:endParaRPr lang="zh-CN" altLang="en-US"/>
          </a:p>
        </p:txBody>
      </p:sp>
    </p:spTree>
    <p:extLst>
      <p:ext uri="{BB962C8B-B14F-4D97-AF65-F5344CB8AC3E}">
        <p14:creationId xmlns:p14="http://schemas.microsoft.com/office/powerpoint/2010/main" val="1908632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封装是将数据和代码捆绑到一起，避免了外界的干扰和不确定性。对象的某些数据和代码可以是私有的，不能被外界访问，以此实现对数据和代码不同级别的访问权限。</a:t>
            </a:r>
            <a:endParaRPr lang="en-US" altLang="zh-CN" smtClean="0"/>
          </a:p>
          <a:p>
            <a:endParaRPr lang="zh-CN" altLang="en-US" smtClean="0"/>
          </a:p>
          <a:p>
            <a:pPr marL="0" lvl="1"/>
            <a:r>
              <a:rPr lang="zh-CN" altLang="en-US" smtClean="0"/>
              <a:t>封装性是保证软件部件具有优良的模块性的基础。</a:t>
            </a:r>
            <a:endParaRPr lang="en-US" altLang="zh-CN" smtClean="0"/>
          </a:p>
          <a:p>
            <a:pPr marL="0" lvl="1"/>
            <a:endParaRPr lang="en-US" altLang="zh-CN" smtClean="0"/>
          </a:p>
          <a:p>
            <a:pPr marL="0" lvl="1"/>
            <a:r>
              <a:rPr lang="zh-CN" altLang="en-US" smtClean="0"/>
              <a:t>面向对象的类是封装良好的模块，类定义将其说明（用户可见的外部接口）与实现（用户不可见的内部实现）显式地分开，其内部实现按其具体定义的作用域提供保护。</a:t>
            </a:r>
            <a:endParaRPr lang="en-US" altLang="zh-CN" smtClean="0"/>
          </a:p>
          <a:p>
            <a:pPr marL="0" lvl="1"/>
            <a:endParaRPr lang="zh-CN" altLang="en-US" smtClean="0"/>
          </a:p>
          <a:p>
            <a:pPr marL="0" lvl="1"/>
            <a:r>
              <a:rPr lang="zh-CN" altLang="en-US" smtClean="0"/>
              <a:t>对象是封装的最基本单位。封装防止了程序相互依赖性而带来的变动影响。面向对象的封装比传统语言的封装更为清晰、更为有力。</a:t>
            </a:r>
          </a:p>
          <a:p>
            <a:pPr marL="0" lvl="1"/>
            <a:endParaRPr lang="zh-CN" altLang="en-US" smtClean="0"/>
          </a:p>
          <a:p>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7B10745-89A5-42E9-B335-4C62EF9FEA04}" type="slidenum">
              <a:rPr lang="zh-CN" altLang="en-US"/>
              <a:pPr/>
              <a:t>36</a:t>
            </a:fld>
            <a:endParaRPr lang="zh-CN" altLang="en-US"/>
          </a:p>
        </p:txBody>
      </p:sp>
    </p:spTree>
    <p:extLst>
      <p:ext uri="{BB962C8B-B14F-4D97-AF65-F5344CB8AC3E}">
        <p14:creationId xmlns:p14="http://schemas.microsoft.com/office/powerpoint/2010/main" val="1107736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zh-CN" altLang="en-US" smtClean="0">
                <a:ea typeface="宋体" pitchFamily="2" charset="-122"/>
              </a:rPr>
              <a:t>继承是让某个类型的对象获得另一个类型的对象的特征。通过继承可以实现代码的重用：从已存在的类派生出的一个新类将自动具有原来那个类的特性，同时，它还可以拥有自己的新特性。</a:t>
            </a:r>
            <a:endParaRPr lang="en-US" altLang="zh-CN" smtClean="0">
              <a:ea typeface="宋体" pitchFamily="2" charset="-122"/>
            </a:endParaRPr>
          </a:p>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继承性是子类自动共享父类数据结构和方法的机制，这是类之间的一种关系。在定义和实现一个类的时候，可以在一个已经存在的类的基础之上来进行，把这个已经存在的类所定义的内容作为自己的内容，并加入若干新的内容。</a:t>
            </a:r>
            <a:endParaRPr lang="en-US" altLang="zh-CN" smtClean="0">
              <a:ea typeface="宋体" pitchFamily="2" charset="-122"/>
            </a:endParaRPr>
          </a:p>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继承性是面向对象程序设计语言不同于其它语言的最重要的特点，是其他语言所没有的。</a:t>
            </a:r>
            <a:endParaRPr lang="en-US" altLang="zh-CN" smtClean="0">
              <a:ea typeface="宋体" pitchFamily="2" charset="-122"/>
            </a:endParaRPr>
          </a:p>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在类层次中，子类只继承一个父类的数据结构和方法，则称为单重继承。</a:t>
            </a:r>
            <a:endParaRPr lang="en-US" altLang="zh-CN" smtClean="0">
              <a:ea typeface="宋体" pitchFamily="2" charset="-122"/>
            </a:endParaRPr>
          </a:p>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在类层次中，子类继承了多个父类的数据结构和方法，则称为多重继承。</a:t>
            </a:r>
          </a:p>
          <a:p>
            <a:pPr eaLnBrk="1" hangingPunct="1">
              <a:lnSpc>
                <a:spcPct val="90000"/>
              </a:lnSpc>
            </a:pPr>
            <a:endParaRPr lang="en-US" altLang="zh-CN" smtClean="0">
              <a:ea typeface="宋体" pitchFamily="2" charset="-122"/>
            </a:endParaRPr>
          </a:p>
          <a:p>
            <a:pPr eaLnBrk="1" hangingPunct="1">
              <a:lnSpc>
                <a:spcPct val="90000"/>
              </a:lnSpc>
            </a:pPr>
            <a:r>
              <a:rPr lang="zh-CN" altLang="en-US" smtClean="0">
                <a:ea typeface="宋体" pitchFamily="2" charset="-122"/>
              </a:rPr>
              <a:t>在软件开发中，类的继承性使所建立的软件具有开放性、可扩充性，这是信息组织与分类的行之有效的方法，它简化了对象、类的创建工作量，增加了代码的可重用性。</a:t>
            </a:r>
          </a:p>
          <a:p>
            <a:pPr eaLnBrk="1" hangingPunct="1">
              <a:lnSpc>
                <a:spcPct val="90000"/>
              </a:lnSpc>
            </a:pPr>
            <a:endParaRPr lang="en-US" altLang="zh-CN" smtClean="0">
              <a:ea typeface="宋体" pitchFamily="2" charset="-122"/>
            </a:endParaRPr>
          </a:p>
          <a:p>
            <a:pPr eaLnBrk="1" hangingPunct="1">
              <a:lnSpc>
                <a:spcPct val="90000"/>
              </a:lnSpc>
            </a:pPr>
            <a:r>
              <a:rPr lang="zh-CN" altLang="en-US" smtClean="0">
                <a:ea typeface="宋体" pitchFamily="2" charset="-122"/>
              </a:rPr>
              <a:t>采用继承性，提供了类的规范的等级结构。通过类的继承关系，使公共的特性能够共享，提高了软件的重用性。</a:t>
            </a:r>
          </a:p>
          <a:p>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F7405160-CE44-4763-97CE-0C852A5F6B65}" type="slidenum">
              <a:rPr lang="zh-CN" altLang="en-US"/>
              <a:pPr/>
              <a:t>37</a:t>
            </a:fld>
            <a:endParaRPr lang="zh-CN" altLang="en-US"/>
          </a:p>
        </p:txBody>
      </p:sp>
    </p:spTree>
    <p:extLst>
      <p:ext uri="{BB962C8B-B14F-4D97-AF65-F5344CB8AC3E}">
        <p14:creationId xmlns:p14="http://schemas.microsoft.com/office/powerpoint/2010/main" val="230676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ea typeface="宋体" pitchFamily="2" charset="-122"/>
              </a:rPr>
              <a:t>多态是指不同事物具有不同表现形式的能力。多态机制使具有不同内部结构的对象可以共享相同的外部接口，通过这种方式减少代码的复杂度。</a:t>
            </a:r>
          </a:p>
          <a:p>
            <a:pPr eaLnBrk="1" hangingPunct="1"/>
            <a:r>
              <a:rPr lang="zh-CN" altLang="en-US" smtClean="0">
                <a:ea typeface="宋体" pitchFamily="2" charset="-122"/>
              </a:rPr>
              <a:t>多态性使相同的操作或函数、过程可作用于多种类型的对象上并获得不同的结果。不同的对象，收到同一消息可以产生不同的结果，这种现象称为多态性。</a:t>
            </a:r>
          </a:p>
          <a:p>
            <a:pPr eaLnBrk="1" hangingPunct="1"/>
            <a:r>
              <a:rPr lang="zh-CN" altLang="en-US" smtClean="0">
                <a:ea typeface="宋体" pitchFamily="2" charset="-122"/>
              </a:rPr>
              <a:t>多态性允许每个对象以适合自身的方式去响应共同的消息。</a:t>
            </a:r>
          </a:p>
          <a:p>
            <a:pPr eaLnBrk="1" hangingPunct="1"/>
            <a:r>
              <a:rPr lang="zh-CN" altLang="en-US" smtClean="0">
                <a:ea typeface="宋体" pitchFamily="2" charset="-122"/>
              </a:rPr>
              <a:t>多态性增强了软件的灵活性和重用性。</a:t>
            </a:r>
          </a:p>
          <a:p>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F2A12B6-E980-4979-9645-5010043F8028}" type="slidenum">
              <a:rPr lang="zh-CN" altLang="en-US"/>
              <a:pPr/>
              <a:t>38</a:t>
            </a:fld>
            <a:endParaRPr lang="zh-CN" altLang="en-US"/>
          </a:p>
        </p:txBody>
      </p:sp>
    </p:spTree>
    <p:extLst>
      <p:ext uri="{BB962C8B-B14F-4D97-AF65-F5344CB8AC3E}">
        <p14:creationId xmlns:p14="http://schemas.microsoft.com/office/powerpoint/2010/main" val="2060763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30C663F-A357-4FE5-B062-961D2A75A992}" type="slidenum">
              <a:rPr lang="zh-CN" altLang="en-US"/>
              <a:pPr/>
              <a:t>39</a:t>
            </a:fld>
            <a:endParaRPr lang="zh-CN" altLang="en-US"/>
          </a:p>
        </p:txBody>
      </p:sp>
    </p:spTree>
    <p:extLst>
      <p:ext uri="{BB962C8B-B14F-4D97-AF65-F5344CB8AC3E}">
        <p14:creationId xmlns:p14="http://schemas.microsoft.com/office/powerpoint/2010/main" val="1120151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EC1EFDB-05A5-4925-A486-1E339A90D5E1}" type="slidenum">
              <a:rPr lang="zh-CN" altLang="en-US"/>
              <a:pPr/>
              <a:t>40</a:t>
            </a:fld>
            <a:endParaRPr lang="zh-CN" altLang="en-US"/>
          </a:p>
        </p:txBody>
      </p:sp>
    </p:spTree>
    <p:extLst>
      <p:ext uri="{BB962C8B-B14F-4D97-AF65-F5344CB8AC3E}">
        <p14:creationId xmlns:p14="http://schemas.microsoft.com/office/powerpoint/2010/main" val="2648208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ECE0EE0-5A80-493F-842E-85E50642582C}" type="slidenum">
              <a:rPr lang="zh-CN" altLang="en-US"/>
              <a:pPr/>
              <a:t>41</a:t>
            </a:fld>
            <a:endParaRPr lang="zh-CN" altLang="en-US"/>
          </a:p>
        </p:txBody>
      </p:sp>
    </p:spTree>
    <p:extLst>
      <p:ext uri="{BB962C8B-B14F-4D97-AF65-F5344CB8AC3E}">
        <p14:creationId xmlns:p14="http://schemas.microsoft.com/office/powerpoint/2010/main" val="84674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FF07A392-5F73-4257-9195-390F06B509AB}" type="slidenum">
              <a:rPr lang="zh-CN" altLang="en-US"/>
              <a:pPr/>
              <a:t>6</a:t>
            </a:fld>
            <a:endParaRPr lang="zh-CN" altLang="en-US"/>
          </a:p>
        </p:txBody>
      </p:sp>
    </p:spTree>
    <p:extLst>
      <p:ext uri="{BB962C8B-B14F-4D97-AF65-F5344CB8AC3E}">
        <p14:creationId xmlns:p14="http://schemas.microsoft.com/office/powerpoint/2010/main" val="630735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smtClean="0"/>
              <a:t> UML</a:t>
            </a:r>
            <a:r>
              <a:rPr lang="zh-CN" altLang="en-US" smtClean="0"/>
              <a:t>三友之一</a:t>
            </a:r>
            <a:r>
              <a:rPr lang="en-US" altLang="zh-CN" smtClean="0"/>
              <a:t>Ivar Jacobson</a:t>
            </a:r>
            <a:r>
              <a:rPr lang="zh-CN" altLang="en-US" smtClean="0"/>
              <a:t>在加入</a:t>
            </a:r>
            <a:r>
              <a:rPr lang="en-US" altLang="zh-CN" smtClean="0"/>
              <a:t>Rational</a:t>
            </a:r>
            <a:r>
              <a:rPr lang="zh-CN" altLang="en-US" smtClean="0"/>
              <a:t>之前，致力于开发能用于软件开发活动的软件过程，这就是其过程产品</a:t>
            </a:r>
            <a:r>
              <a:rPr lang="en-US" altLang="zh-CN" smtClean="0"/>
              <a:t>Objectory</a:t>
            </a:r>
            <a:r>
              <a:rPr lang="zh-CN" altLang="en-US" smtClean="0"/>
              <a:t>。</a:t>
            </a:r>
            <a:r>
              <a:rPr lang="en-US" altLang="zh-CN" smtClean="0"/>
              <a:t>Objectory</a:t>
            </a:r>
            <a:r>
              <a:rPr lang="zh-CN" altLang="en-US" smtClean="0"/>
              <a:t>过程在被 </a:t>
            </a:r>
            <a:r>
              <a:rPr lang="en-US" altLang="zh-CN" smtClean="0"/>
              <a:t>Rational </a:t>
            </a:r>
            <a:r>
              <a:rPr lang="zh-CN" altLang="en-US" smtClean="0"/>
              <a:t>收购之后，得到了进一步的发展，被命名为</a:t>
            </a:r>
            <a:r>
              <a:rPr lang="en-US" altLang="zh-CN" smtClean="0"/>
              <a:t>Rational Object Process(ROP)</a:t>
            </a:r>
            <a:r>
              <a:rPr lang="zh-CN" altLang="en-US" smtClean="0"/>
              <a:t>。同 </a:t>
            </a:r>
            <a:r>
              <a:rPr lang="en-US" altLang="zh-CN" smtClean="0"/>
              <a:t>UML </a:t>
            </a:r>
            <a:r>
              <a:rPr lang="zh-CN" altLang="en-US" smtClean="0"/>
              <a:t>一样，在这个发展过程中也融入了其它优秀软件过程的精髓。</a:t>
            </a:r>
            <a:r>
              <a:rPr lang="en-US" altLang="zh-CN" smtClean="0"/>
              <a:t>1998 </a:t>
            </a:r>
            <a:r>
              <a:rPr lang="zh-CN" altLang="en-US" smtClean="0"/>
              <a:t>年，</a:t>
            </a:r>
            <a:r>
              <a:rPr lang="en-US" altLang="zh-CN" smtClean="0"/>
              <a:t>ROP </a:t>
            </a:r>
            <a:r>
              <a:rPr lang="zh-CN" altLang="en-US" smtClean="0"/>
              <a:t>被正式命名为 </a:t>
            </a:r>
            <a:r>
              <a:rPr lang="en-US" altLang="zh-CN" smtClean="0"/>
              <a:t>Rational Unified Process(RUP</a:t>
            </a:r>
            <a:r>
              <a:rPr lang="zh-CN" altLang="en-US" smtClean="0"/>
              <a:t>，</a:t>
            </a:r>
            <a:r>
              <a:rPr lang="en-US" altLang="zh-CN" smtClean="0"/>
              <a:t>Rational </a:t>
            </a:r>
            <a:r>
              <a:rPr lang="zh-CN" altLang="en-US" smtClean="0"/>
              <a:t>统一过程</a:t>
            </a:r>
            <a:r>
              <a:rPr lang="en-US" altLang="zh-CN" smtClean="0"/>
              <a:t>)</a:t>
            </a:r>
            <a:r>
              <a:rPr lang="zh-CN" altLang="en-US" smtClean="0"/>
              <a:t>，并且将 </a:t>
            </a:r>
            <a:r>
              <a:rPr lang="en-US" altLang="zh-CN" smtClean="0"/>
              <a:t>UML </a:t>
            </a:r>
            <a:r>
              <a:rPr lang="zh-CN" altLang="en-US" smtClean="0"/>
              <a:t>作为其建模语言。由此 </a:t>
            </a:r>
            <a:r>
              <a:rPr lang="en-US" altLang="zh-CN" smtClean="0"/>
              <a:t>Rational </a:t>
            </a:r>
            <a:r>
              <a:rPr lang="zh-CN" altLang="en-US" smtClean="0"/>
              <a:t>统一过程成为了业界最为成熟和成功的软件开发过程。</a:t>
            </a:r>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A79D157-51A5-404B-B56D-FA99B1958CD1}" type="slidenum">
              <a:rPr lang="zh-CN" altLang="en-US"/>
              <a:pPr/>
              <a:t>7</a:t>
            </a:fld>
            <a:endParaRPr lang="zh-CN" altLang="en-US"/>
          </a:p>
        </p:txBody>
      </p:sp>
    </p:spTree>
    <p:extLst>
      <p:ext uri="{BB962C8B-B14F-4D97-AF65-F5344CB8AC3E}">
        <p14:creationId xmlns:p14="http://schemas.microsoft.com/office/powerpoint/2010/main" val="196270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22463D5-55D7-4DDB-8994-686C664D2CAF}" type="slidenum">
              <a:rPr lang="zh-CN" altLang="en-US"/>
              <a:pPr/>
              <a:t>8</a:t>
            </a:fld>
            <a:endParaRPr lang="zh-CN" altLang="en-US"/>
          </a:p>
        </p:txBody>
      </p:sp>
    </p:spTree>
    <p:extLst>
      <p:ext uri="{BB962C8B-B14F-4D97-AF65-F5344CB8AC3E}">
        <p14:creationId xmlns:p14="http://schemas.microsoft.com/office/powerpoint/2010/main" val="4281740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0AAF3F2-9DBC-4773-8450-C39ED21F97B7}" type="slidenum">
              <a:rPr lang="zh-CN" altLang="en-US"/>
              <a:pPr/>
              <a:t>9</a:t>
            </a:fld>
            <a:endParaRPr lang="zh-CN" altLang="en-US"/>
          </a:p>
        </p:txBody>
      </p:sp>
    </p:spTree>
    <p:extLst>
      <p:ext uri="{BB962C8B-B14F-4D97-AF65-F5344CB8AC3E}">
        <p14:creationId xmlns:p14="http://schemas.microsoft.com/office/powerpoint/2010/main" val="383045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ea typeface="宋体" pitchFamily="2" charset="-122"/>
              </a:rPr>
              <a:t>标准建模语言</a:t>
            </a:r>
            <a:r>
              <a:rPr lang="en-US" altLang="zh-CN" smtClean="0">
                <a:ea typeface="宋体" pitchFamily="2" charset="-122"/>
              </a:rPr>
              <a:t>UML</a:t>
            </a:r>
            <a:r>
              <a:rPr lang="zh-CN" altLang="en-US" smtClean="0">
                <a:ea typeface="宋体" pitchFamily="2" charset="-122"/>
              </a:rPr>
              <a:t>的重要内容可以由下列五类图（共</a:t>
            </a:r>
            <a:r>
              <a:rPr lang="en-US" altLang="zh-CN" smtClean="0">
                <a:ea typeface="宋体" pitchFamily="2" charset="-122"/>
              </a:rPr>
              <a:t>9</a:t>
            </a:r>
            <a:r>
              <a:rPr lang="zh-CN" altLang="en-US" smtClean="0">
                <a:ea typeface="宋体" pitchFamily="2" charset="-122"/>
              </a:rPr>
              <a:t>种图形）来定义 </a:t>
            </a:r>
          </a:p>
          <a:p>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37A494A-881A-49F8-9155-D921851B4B8C}" type="slidenum">
              <a:rPr lang="zh-CN" altLang="en-US"/>
              <a:pPr/>
              <a:t>11</a:t>
            </a:fld>
            <a:endParaRPr lang="zh-CN" altLang="en-US"/>
          </a:p>
        </p:txBody>
      </p:sp>
    </p:spTree>
    <p:extLst>
      <p:ext uri="{BB962C8B-B14F-4D97-AF65-F5344CB8AC3E}">
        <p14:creationId xmlns:p14="http://schemas.microsoft.com/office/powerpoint/2010/main" val="57716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A2592F9-08C5-4DDE-AAAB-5DA34C392013}" type="slidenum">
              <a:rPr lang="zh-CN" altLang="en-US"/>
              <a:pPr/>
              <a:t>12</a:t>
            </a:fld>
            <a:endParaRPr lang="zh-CN" altLang="en-US"/>
          </a:p>
        </p:txBody>
      </p:sp>
    </p:spTree>
    <p:extLst>
      <p:ext uri="{BB962C8B-B14F-4D97-AF65-F5344CB8AC3E}">
        <p14:creationId xmlns:p14="http://schemas.microsoft.com/office/powerpoint/2010/main" val="2357043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B5D5A33-5108-4B8D-8887-0835E52E7C0C}" type="slidenum">
              <a:rPr lang="zh-CN" altLang="en-US"/>
              <a:pPr/>
              <a:t>13</a:t>
            </a:fld>
            <a:endParaRPr lang="zh-CN" altLang="en-US"/>
          </a:p>
        </p:txBody>
      </p:sp>
    </p:spTree>
    <p:extLst>
      <p:ext uri="{BB962C8B-B14F-4D97-AF65-F5344CB8AC3E}">
        <p14:creationId xmlns:p14="http://schemas.microsoft.com/office/powerpoint/2010/main" val="1696276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图片 9"/>
          <p:cNvPicPr>
            <a:picLocks noChangeAspect="1"/>
          </p:cNvPicPr>
          <p:nvPr/>
        </p:nvPicPr>
        <p:blipFill>
          <a:blip r:embed="rId2">
            <a:extLst>
              <a:ext uri="{28A0092B-C50C-407E-A947-70E740481C1C}">
                <a14:useLocalDpi xmlns:a14="http://schemas.microsoft.com/office/drawing/2010/main" val="0"/>
              </a:ext>
            </a:extLst>
          </a:blip>
          <a:srcRect r="990" b="954"/>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67473" y="1246622"/>
            <a:ext cx="4339650" cy="1754326"/>
          </a:xfrm>
          <a:prstGeom prst="rect">
            <a:avLst/>
          </a:prstGeom>
          <a:noFill/>
        </p:spPr>
        <p:txBody>
          <a:bodyPr wrap="none">
            <a:spAutoFit/>
          </a:bodyPr>
          <a:lstStyle/>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p>
        </p:txBody>
      </p:sp>
      <p:sp>
        <p:nvSpPr>
          <p:cNvPr id="6" name="Rectangle 19"/>
          <p:cNvSpPr>
            <a:spLocks noChangeArrowheads="1"/>
          </p:cNvSpPr>
          <p:nvPr userDrawn="1"/>
        </p:nvSpPr>
        <p:spPr bwMode="auto">
          <a:xfrm>
            <a:off x="250825" y="5589588"/>
            <a:ext cx="5473700" cy="863600"/>
          </a:xfrm>
          <a:prstGeom prst="rect">
            <a:avLst/>
          </a:prstGeom>
          <a:gradFill rotWithShape="1">
            <a:gsLst>
              <a:gs pos="0">
                <a:schemeClr val="tx2">
                  <a:gamma/>
                  <a:tint val="0"/>
                  <a:invGamma/>
                  <a:alpha val="0"/>
                </a:schemeClr>
              </a:gs>
              <a:gs pos="100000">
                <a:schemeClr val="tx2"/>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defRPr/>
            </a:pPr>
            <a:r>
              <a:rPr lang="zh-CN" altLang="en-US"/>
              <a:t>本</a:t>
            </a:r>
            <a:r>
              <a:rPr lang="en-US" altLang="zh-CN"/>
              <a:t>PPT</a:t>
            </a:r>
            <a:r>
              <a:rPr lang="zh-CN" altLang="en-US"/>
              <a:t>教材：</a:t>
            </a:r>
          </a:p>
          <a:p>
            <a:pPr>
              <a:defRPr/>
            </a:pPr>
            <a:r>
              <a:rPr lang="zh-CN" altLang="en-US"/>
              <a:t>杜育根</a:t>
            </a:r>
            <a:r>
              <a:rPr lang="en-US" altLang="zh-CN"/>
              <a:t>. </a:t>
            </a:r>
            <a:r>
              <a:rPr lang="zh-CN" altLang="en-US"/>
              <a:t>软件工程教程</a:t>
            </a:r>
            <a:r>
              <a:rPr lang="en-US" altLang="zh-CN"/>
              <a:t>: IBM RUP</a:t>
            </a:r>
            <a:r>
              <a:rPr lang="zh-CN" altLang="en-US"/>
              <a:t>方法实践</a:t>
            </a:r>
            <a:r>
              <a:rPr lang="en-US" altLang="zh-CN"/>
              <a:t>[M].</a:t>
            </a:r>
          </a:p>
          <a:p>
            <a:pPr>
              <a:defRPr/>
            </a:pPr>
            <a:r>
              <a:rPr lang="zh-CN" altLang="en-US"/>
              <a:t>北京</a:t>
            </a:r>
            <a:r>
              <a:rPr lang="en-US" altLang="zh-CN"/>
              <a:t>:</a:t>
            </a:r>
            <a:r>
              <a:rPr lang="zh-CN" altLang="en-US"/>
              <a:t>机械工业出版社，</a:t>
            </a:r>
            <a:r>
              <a:rPr lang="en-US" altLang="zh-CN"/>
              <a:t>2013</a:t>
            </a:r>
          </a:p>
        </p:txBody>
      </p:sp>
      <p:sp>
        <p:nvSpPr>
          <p:cNvPr id="3" name="KSO_CT2"/>
          <p:cNvSpPr>
            <a:spLocks noGrp="1"/>
          </p:cNvSpPr>
          <p:nvPr>
            <p:ph type="subTitle" idx="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单击以编辑母版副标题样式</a:t>
            </a:r>
            <a:endParaRPr lang="zh-CN" altLang="en-US" dirty="0" smtClean="0"/>
          </a:p>
        </p:txBody>
      </p:sp>
      <p:sp>
        <p:nvSpPr>
          <p:cNvPr id="7" name="KSO_CT1"/>
          <p:cNvSpPr>
            <a:spLocks noGrp="1"/>
          </p:cNvSpPr>
          <p:nvPr>
            <p:ph type="title"/>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smtClean="0"/>
              <a:t>单击此处编辑母版标题样式</a:t>
            </a:r>
            <a:endParaRPr lang="zh-CN" altLang="en-US" dirty="0"/>
          </a:p>
        </p:txBody>
      </p:sp>
      <p:sp>
        <p:nvSpPr>
          <p:cNvPr id="8" name="KSO_FD"/>
          <p:cNvSpPr>
            <a:spLocks noGrp="1"/>
          </p:cNvSpPr>
          <p:nvPr>
            <p:ph type="dt" sz="half" idx="10"/>
          </p:nvPr>
        </p:nvSpPr>
        <p:spPr/>
        <p:txBody>
          <a:bodyPr/>
          <a:lstStyle>
            <a:lvl1pPr>
              <a:defRPr>
                <a:solidFill>
                  <a:schemeClr val="bg1"/>
                </a:solidFill>
              </a:defRPr>
            </a:lvl1pPr>
          </a:lstStyle>
          <a:p>
            <a:pPr>
              <a:defRPr/>
            </a:pPr>
            <a:fld id="{F9A488A3-150F-4C19-8F82-E97BCD8397BA}" type="datetimeFigureOut">
              <a:rPr lang="zh-CN" altLang="en-US"/>
              <a:pPr>
                <a:defRPr/>
              </a:pPr>
              <a:t>2016/8/22</a:t>
            </a:fld>
            <a:endParaRPr lang="zh-CN" altLang="en-US"/>
          </a:p>
        </p:txBody>
      </p:sp>
      <p:sp>
        <p:nvSpPr>
          <p:cNvPr id="9" name="KSO_FT"/>
          <p:cNvSpPr>
            <a:spLocks noGrp="1"/>
          </p:cNvSpPr>
          <p:nvPr>
            <p:ph type="ftr" sz="quarter" idx="11"/>
          </p:nvPr>
        </p:nvSpPr>
        <p:spPr/>
        <p:txBody>
          <a:bodyPr/>
          <a:lstStyle>
            <a:lvl1pPr>
              <a:defRPr>
                <a:solidFill>
                  <a:schemeClr val="bg1"/>
                </a:solidFill>
              </a:defRPr>
            </a:lvl1pPr>
          </a:lstStyle>
          <a:p>
            <a:pPr>
              <a:defRPr/>
            </a:pPr>
            <a:endParaRPr lang="zh-CN" altLang="en-US"/>
          </a:p>
        </p:txBody>
      </p:sp>
      <p:sp>
        <p:nvSpPr>
          <p:cNvPr id="10" name="KSO_FN"/>
          <p:cNvSpPr>
            <a:spLocks noGrp="1"/>
          </p:cNvSpPr>
          <p:nvPr>
            <p:ph type="sldNum" sz="quarter" idx="12"/>
          </p:nvPr>
        </p:nvSpPr>
        <p:spPr>
          <a:xfrm>
            <a:off x="6457950" y="6308725"/>
            <a:ext cx="2057400" cy="476250"/>
          </a:xfrm>
        </p:spPr>
        <p:txBody>
          <a:bodyPr rtlCol="0"/>
          <a:lstStyle>
            <a:lvl1pPr>
              <a:defRPr>
                <a:solidFill>
                  <a:srgbClr val="FF0000"/>
                </a:solidFill>
                <a:latin typeface="+mj-ea"/>
                <a:ea typeface="+mj-ea"/>
              </a:defRPr>
            </a:lvl1pPr>
          </a:lstStyle>
          <a:p>
            <a:pPr>
              <a:defRPr/>
            </a:pPr>
            <a:r>
              <a:rPr lang="zh-CN" altLang="en-US"/>
              <a:t>杜育根</a:t>
            </a:r>
            <a:r>
              <a:rPr lang="en-US" altLang="zh-CN"/>
              <a:t>@</a:t>
            </a:r>
            <a:r>
              <a:rPr lang="zh-CN" altLang="en-US"/>
              <a:t>华东师大计软学院</a:t>
            </a:r>
          </a:p>
        </p:txBody>
      </p:sp>
    </p:spTree>
    <p:extLst>
      <p:ext uri="{BB962C8B-B14F-4D97-AF65-F5344CB8AC3E}">
        <p14:creationId xmlns:p14="http://schemas.microsoft.com/office/powerpoint/2010/main" val="140890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885EAD9C-9544-4206-AA8B-FD059FC95555}" type="datetimeFigureOut">
              <a:rPr lang="zh-CN" altLang="en-US"/>
              <a:pPr>
                <a:defRPr/>
              </a:pPr>
              <a:t>2016/8/22</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4A965DD7-0DEB-4473-9A96-D6D190D70AA9}" type="slidenum">
              <a:rPr lang="zh-CN" altLang="en-US"/>
              <a:pPr/>
              <a:t>‹#›</a:t>
            </a:fld>
            <a:endParaRPr lang="zh-CN" altLang="en-US"/>
          </a:p>
        </p:txBody>
      </p:sp>
    </p:spTree>
    <p:extLst>
      <p:ext uri="{BB962C8B-B14F-4D97-AF65-F5344CB8AC3E}">
        <p14:creationId xmlns:p14="http://schemas.microsoft.com/office/powerpoint/2010/main" val="363062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58985BE0-DB82-48DB-9E43-A8730BF09F4A}" type="datetimeFigureOut">
              <a:rPr lang="zh-CN" altLang="en-US"/>
              <a:pPr>
                <a:defRPr/>
              </a:pPr>
              <a:t>2016/8/22</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55E10045-DFA0-4EAE-B1C5-22277EDEB91D}" type="slidenum">
              <a:rPr lang="zh-CN" altLang="en-US"/>
              <a:pPr/>
              <a:t>‹#›</a:t>
            </a:fld>
            <a:endParaRPr lang="zh-CN" altLang="en-US"/>
          </a:p>
        </p:txBody>
      </p:sp>
    </p:spTree>
    <p:extLst>
      <p:ext uri="{BB962C8B-B14F-4D97-AF65-F5344CB8AC3E}">
        <p14:creationId xmlns:p14="http://schemas.microsoft.com/office/powerpoint/2010/main" val="421566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tx1"/>
                </a:solidFill>
              </a:defRPr>
            </a:lvl1pPr>
            <a:lvl2pPr>
              <a:defRPr sz="1800"/>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D0488794-3452-4119-A158-3C2069517C30}" type="datetimeFigureOut">
              <a:rPr lang="zh-CN" altLang="en-US"/>
              <a:pPr>
                <a:defRPr/>
              </a:pPr>
              <a:t>2016/8/22</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39E55DEE-A636-4B08-9D32-BDF8B9424DC1}" type="slidenum">
              <a:rPr lang="zh-CN" altLang="en-US"/>
              <a:pPr/>
              <a:t>‹#›</a:t>
            </a:fld>
            <a:endParaRPr lang="zh-CN" altLang="en-US"/>
          </a:p>
        </p:txBody>
      </p:sp>
    </p:spTree>
    <p:extLst>
      <p:ext uri="{BB962C8B-B14F-4D97-AF65-F5344CB8AC3E}">
        <p14:creationId xmlns:p14="http://schemas.microsoft.com/office/powerpoint/2010/main" val="60022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编辑母版文本样式</a:t>
            </a:r>
          </a:p>
        </p:txBody>
      </p:sp>
      <p:sp>
        <p:nvSpPr>
          <p:cNvPr id="4" name="KSO_FD"/>
          <p:cNvSpPr>
            <a:spLocks noGrp="1"/>
          </p:cNvSpPr>
          <p:nvPr>
            <p:ph type="dt" sz="half" idx="10"/>
          </p:nvPr>
        </p:nvSpPr>
        <p:spPr/>
        <p:txBody>
          <a:bodyPr/>
          <a:lstStyle>
            <a:lvl1pPr>
              <a:defRPr/>
            </a:lvl1pPr>
          </a:lstStyle>
          <a:p>
            <a:pPr>
              <a:defRPr/>
            </a:pPr>
            <a:fld id="{CC6D7E8F-8C4F-4B82-BAE3-701E1C862D22}" type="datetimeFigureOut">
              <a:rPr lang="zh-CN" altLang="en-US"/>
              <a:pPr>
                <a:defRPr/>
              </a:pPr>
              <a:t>2016/8/22</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2DCEE59F-9A75-4FEB-86F8-D616A04B4102}" type="slidenum">
              <a:rPr lang="zh-CN" altLang="en-US"/>
              <a:pPr/>
              <a:t>‹#›</a:t>
            </a:fld>
            <a:endParaRPr lang="zh-CN" altLang="en-US"/>
          </a:p>
        </p:txBody>
      </p:sp>
    </p:spTree>
    <p:extLst>
      <p:ext uri="{BB962C8B-B14F-4D97-AF65-F5344CB8AC3E}">
        <p14:creationId xmlns:p14="http://schemas.microsoft.com/office/powerpoint/2010/main" val="413336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lvl1pPr>
              <a:defRPr>
                <a:solidFill>
                  <a:schemeClr val="tx1"/>
                </a:solidFill>
              </a:defRPr>
            </a:lvl1pPr>
          </a:lstStyle>
          <a:p>
            <a:pPr lvl="0"/>
            <a:r>
              <a:rPr lang="zh-CN" altLang="en-US" dirty="0" smtClean="0"/>
              <a:t>编辑母版文本样式</a:t>
            </a:r>
          </a:p>
          <a:p>
            <a:pPr lvl="1"/>
            <a:r>
              <a:rPr lang="zh-CN" altLang="en-US" dirty="0" smtClean="0"/>
              <a:t>第二级</a:t>
            </a:r>
          </a:p>
        </p:txBody>
      </p:sp>
      <p:sp>
        <p:nvSpPr>
          <p:cNvPr id="4" name="KSO_BC2"/>
          <p:cNvSpPr>
            <a:spLocks noGrp="1"/>
          </p:cNvSpPr>
          <p:nvPr>
            <p:ph sz="half" idx="2"/>
          </p:nvPr>
        </p:nvSpPr>
        <p:spPr>
          <a:xfrm>
            <a:off x="4889501" y="1244603"/>
            <a:ext cx="3820587" cy="4932363"/>
          </a:xfrm>
        </p:spPr>
        <p:txBody>
          <a:bodyPr/>
          <a:lstStyle>
            <a:lvl1pPr>
              <a:defRPr>
                <a:solidFill>
                  <a:schemeClr val="tx1"/>
                </a:solidFill>
              </a:defRPr>
            </a:lvl1pPr>
          </a:lstStyle>
          <a:p>
            <a:pPr lvl="0"/>
            <a:r>
              <a:rPr lang="zh-CN" altLang="en-US" dirty="0" smtClean="0"/>
              <a:t>编辑母版文本样式</a:t>
            </a:r>
          </a:p>
          <a:p>
            <a:pPr lvl="1"/>
            <a:r>
              <a:rPr lang="zh-CN" altLang="en-US" dirty="0" smtClean="0"/>
              <a:t>第二级</a:t>
            </a:r>
          </a:p>
        </p:txBody>
      </p:sp>
      <p:sp>
        <p:nvSpPr>
          <p:cNvPr id="5" name="KSO_FD"/>
          <p:cNvSpPr>
            <a:spLocks noGrp="1"/>
          </p:cNvSpPr>
          <p:nvPr>
            <p:ph type="dt" sz="half" idx="10"/>
          </p:nvPr>
        </p:nvSpPr>
        <p:spPr/>
        <p:txBody>
          <a:bodyPr/>
          <a:lstStyle>
            <a:lvl1pPr>
              <a:defRPr/>
            </a:lvl1pPr>
          </a:lstStyle>
          <a:p>
            <a:pPr>
              <a:defRPr/>
            </a:pPr>
            <a:fld id="{93AD61DA-E27C-417E-8636-5281E3C5E0F2}" type="datetimeFigureOut">
              <a:rPr lang="zh-CN" altLang="en-US"/>
              <a:pPr>
                <a:defRPr/>
              </a:pPr>
              <a:t>2016/8/22</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51E5892B-54AB-4EF0-9727-DE39434C1C12}" type="slidenum">
              <a:rPr lang="zh-CN" altLang="en-US"/>
              <a:pPr/>
              <a:t>‹#›</a:t>
            </a:fld>
            <a:endParaRPr lang="zh-CN" altLang="en-US"/>
          </a:p>
        </p:txBody>
      </p:sp>
    </p:spTree>
    <p:extLst>
      <p:ext uri="{BB962C8B-B14F-4D97-AF65-F5344CB8AC3E}">
        <p14:creationId xmlns:p14="http://schemas.microsoft.com/office/powerpoint/2010/main" val="268748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3"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p>
        </p:txBody>
      </p:sp>
      <p:sp>
        <p:nvSpPr>
          <p:cNvPr id="4" name="KSO_BC1"/>
          <p:cNvSpPr>
            <a:spLocks noGrp="1"/>
          </p:cNvSpPr>
          <p:nvPr>
            <p:ph sz="half" idx="2"/>
          </p:nvPr>
        </p:nvSpPr>
        <p:spPr>
          <a:xfrm>
            <a:off x="824578" y="2200274"/>
            <a:ext cx="3868340" cy="3684588"/>
          </a:xfrm>
        </p:spPr>
        <p:txBody>
          <a:bodyPr/>
          <a:lstStyle>
            <a:lvl1pPr>
              <a:defRPr>
                <a:solidFill>
                  <a:schemeClr val="tx1"/>
                </a:solidFill>
              </a:defRPr>
            </a:lvl1pPr>
          </a:lstStyle>
          <a:p>
            <a:pPr lvl="0"/>
            <a:r>
              <a:rPr lang="zh-CN" altLang="en-US" dirty="0" smtClean="0"/>
              <a:t>编辑母版文本样式</a:t>
            </a:r>
          </a:p>
          <a:p>
            <a:pPr lvl="1"/>
            <a:r>
              <a:rPr lang="zh-CN" altLang="en-US" dirty="0"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3"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p>
        </p:txBody>
      </p:sp>
      <p:sp>
        <p:nvSpPr>
          <p:cNvPr id="6" name="KSO_BC2"/>
          <p:cNvSpPr>
            <a:spLocks noGrp="1"/>
          </p:cNvSpPr>
          <p:nvPr>
            <p:ph sz="quarter" idx="4"/>
          </p:nvPr>
        </p:nvSpPr>
        <p:spPr>
          <a:xfrm>
            <a:off x="4823885" y="2200274"/>
            <a:ext cx="3887391" cy="3684588"/>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7" name="KSO_FD"/>
          <p:cNvSpPr>
            <a:spLocks noGrp="1"/>
          </p:cNvSpPr>
          <p:nvPr>
            <p:ph type="dt" sz="half" idx="10"/>
          </p:nvPr>
        </p:nvSpPr>
        <p:spPr/>
        <p:txBody>
          <a:bodyPr/>
          <a:lstStyle>
            <a:lvl1pPr>
              <a:defRPr/>
            </a:lvl1pPr>
          </a:lstStyle>
          <a:p>
            <a:pPr>
              <a:defRPr/>
            </a:pPr>
            <a:fld id="{D819102E-120E-40AC-B503-8EA2A9EF2EB4}" type="datetimeFigureOut">
              <a:rPr lang="zh-CN" altLang="en-US"/>
              <a:pPr>
                <a:defRPr/>
              </a:pPr>
              <a:t>2016/8/22</a:t>
            </a:fld>
            <a:endParaRPr lang="zh-CN" altLang="en-US"/>
          </a:p>
        </p:txBody>
      </p:sp>
      <p:sp>
        <p:nvSpPr>
          <p:cNvPr id="8" name="KSO_FT"/>
          <p:cNvSpPr>
            <a:spLocks noGrp="1"/>
          </p:cNvSpPr>
          <p:nvPr>
            <p:ph type="ftr" sz="quarter" idx="11"/>
          </p:nvPr>
        </p:nvSpPr>
        <p:spPr/>
        <p:txBody>
          <a:bodyPr/>
          <a:lstStyle>
            <a:lvl1pPr>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fld id="{501F703C-87CC-44EA-9D7B-0CE3939CE6CE}" type="slidenum">
              <a:rPr lang="zh-CN" altLang="en-US"/>
              <a:pPr/>
              <a:t>‹#›</a:t>
            </a:fld>
            <a:endParaRPr lang="zh-CN" altLang="en-US"/>
          </a:p>
        </p:txBody>
      </p:sp>
    </p:spTree>
    <p:extLst>
      <p:ext uri="{BB962C8B-B14F-4D97-AF65-F5344CB8AC3E}">
        <p14:creationId xmlns:p14="http://schemas.microsoft.com/office/powerpoint/2010/main" val="359956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a:defRPr/>
            </a:pPr>
            <a:fld id="{45D4F859-D69B-47D0-B05C-F14BA943D963}" type="datetimeFigureOut">
              <a:rPr lang="zh-CN" altLang="en-US"/>
              <a:pPr>
                <a:defRPr/>
              </a:pPr>
              <a:t>2016/8/22</a:t>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C14AA51C-2DCE-46BD-9573-53B04A33643F}" type="slidenum">
              <a:rPr lang="zh-CN" altLang="en-US"/>
              <a:pPr/>
              <a:t>‹#›</a:t>
            </a:fld>
            <a:endParaRPr lang="zh-CN" altLang="en-US"/>
          </a:p>
        </p:txBody>
      </p:sp>
    </p:spTree>
    <p:extLst>
      <p:ext uri="{BB962C8B-B14F-4D97-AF65-F5344CB8AC3E}">
        <p14:creationId xmlns:p14="http://schemas.microsoft.com/office/powerpoint/2010/main" val="351584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KSO_FD"/>
          <p:cNvSpPr>
            <a:spLocks noGrp="1"/>
          </p:cNvSpPr>
          <p:nvPr>
            <p:ph type="dt" sz="half" idx="10"/>
          </p:nvPr>
        </p:nvSpPr>
        <p:spPr/>
        <p:txBody>
          <a:bodyPr/>
          <a:lstStyle>
            <a:lvl1pPr>
              <a:defRPr/>
            </a:lvl1pPr>
          </a:lstStyle>
          <a:p>
            <a:pPr>
              <a:defRPr/>
            </a:pPr>
            <a:fld id="{3C784258-E102-4D8D-B241-FBCC129D7F98}" type="datetimeFigureOut">
              <a:rPr lang="zh-CN" altLang="en-US"/>
              <a:pPr>
                <a:defRPr/>
              </a:pPr>
              <a:t>2016/8/22</a:t>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16238E00-F6EA-47F3-8841-D6D9AC2EEB86}" type="slidenum">
              <a:rPr lang="zh-CN" altLang="en-US"/>
              <a:pPr/>
              <a:t>‹#›</a:t>
            </a:fld>
            <a:endParaRPr lang="zh-CN" altLang="en-US"/>
          </a:p>
        </p:txBody>
      </p:sp>
    </p:spTree>
    <p:extLst>
      <p:ext uri="{BB962C8B-B14F-4D97-AF65-F5344CB8AC3E}">
        <p14:creationId xmlns:p14="http://schemas.microsoft.com/office/powerpoint/2010/main" val="124089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solidFill>
                  <a:schemeClr val="tx1"/>
                </a:solidFill>
              </a:defRPr>
            </a:lvl1pPr>
            <a:lvl2pPr>
              <a:defRPr sz="1013">
                <a:solidFill>
                  <a:schemeClr val="tx1"/>
                </a:solidFill>
              </a:defRPr>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dirty="0" smtClean="0"/>
              <a:t>编辑母版文本样式</a:t>
            </a:r>
          </a:p>
          <a:p>
            <a:pPr lvl="1"/>
            <a:r>
              <a:rPr lang="zh-CN" altLang="en-US" dirty="0" smtClean="0"/>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dirty="0" smtClean="0"/>
              <a:t>编辑母版文本样式</a:t>
            </a:r>
          </a:p>
        </p:txBody>
      </p:sp>
      <p:sp>
        <p:nvSpPr>
          <p:cNvPr id="5" name="KSO_FD"/>
          <p:cNvSpPr>
            <a:spLocks noGrp="1"/>
          </p:cNvSpPr>
          <p:nvPr>
            <p:ph type="dt" sz="half" idx="10"/>
          </p:nvPr>
        </p:nvSpPr>
        <p:spPr/>
        <p:txBody>
          <a:bodyPr/>
          <a:lstStyle>
            <a:lvl1pPr>
              <a:defRPr/>
            </a:lvl1pPr>
          </a:lstStyle>
          <a:p>
            <a:pPr>
              <a:defRPr/>
            </a:pPr>
            <a:fld id="{7C72B691-CBF7-4615-880B-641A0A52F8D8}" type="datetimeFigureOut">
              <a:rPr lang="zh-CN" altLang="en-US"/>
              <a:pPr>
                <a:defRPr/>
              </a:pPr>
              <a:t>2016/8/22</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B3471DBE-504B-42E4-8364-88AA849C94AE}" type="slidenum">
              <a:rPr lang="zh-CN" altLang="en-US"/>
              <a:pPr/>
              <a:t>‹#›</a:t>
            </a:fld>
            <a:endParaRPr lang="zh-CN" altLang="en-US"/>
          </a:p>
        </p:txBody>
      </p:sp>
    </p:spTree>
    <p:extLst>
      <p:ext uri="{BB962C8B-B14F-4D97-AF65-F5344CB8AC3E}">
        <p14:creationId xmlns:p14="http://schemas.microsoft.com/office/powerpoint/2010/main" val="49603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rtlCol="0">
            <a:normAutofit/>
          </a:bodyPr>
          <a:lstStyle>
            <a:lvl1pPr marL="0" indent="0">
              <a:buNone/>
              <a:defRPr sz="1800">
                <a:solidFill>
                  <a:schemeClr val="tx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dirty="0" smtClean="0"/>
              <a:t>单击图标添加图片</a:t>
            </a:r>
            <a:endParaRPr lang="en-US" altLang="en-US" noProof="0"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dirty="0" smtClean="0"/>
              <a:t>编辑母版文本样式</a:t>
            </a:r>
          </a:p>
        </p:txBody>
      </p:sp>
      <p:sp>
        <p:nvSpPr>
          <p:cNvPr id="5" name="KSO_FD"/>
          <p:cNvSpPr>
            <a:spLocks noGrp="1"/>
          </p:cNvSpPr>
          <p:nvPr>
            <p:ph type="dt" sz="half" idx="10"/>
          </p:nvPr>
        </p:nvSpPr>
        <p:spPr/>
        <p:txBody>
          <a:bodyPr/>
          <a:lstStyle>
            <a:lvl1pPr>
              <a:defRPr/>
            </a:lvl1pPr>
          </a:lstStyle>
          <a:p>
            <a:pPr>
              <a:defRPr/>
            </a:pPr>
            <a:fld id="{334FF9F9-92A8-4AF0-B6D9-3A9CEE258997}" type="datetimeFigureOut">
              <a:rPr lang="zh-CN" altLang="en-US"/>
              <a:pPr>
                <a:defRPr/>
              </a:pPr>
              <a:t>2016/8/22</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6793F8D0-7363-45DF-998C-6613A17E30ED}" type="slidenum">
              <a:rPr lang="zh-CN" altLang="en-US"/>
              <a:pPr/>
              <a:t>‹#›</a:t>
            </a:fld>
            <a:endParaRPr lang="zh-CN" altLang="en-US"/>
          </a:p>
        </p:txBody>
      </p:sp>
    </p:spTree>
    <p:extLst>
      <p:ext uri="{BB962C8B-B14F-4D97-AF65-F5344CB8AC3E}">
        <p14:creationId xmlns:p14="http://schemas.microsoft.com/office/powerpoint/2010/main" val="26066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3"/>
          <p:cNvPicPr>
            <a:picLocks noChangeAspect="1"/>
          </p:cNvPicPr>
          <p:nvPr/>
        </p:nvPicPr>
        <p:blipFill>
          <a:blip r:embed="rId14">
            <a:extLst>
              <a:ext uri="{28A0092B-C50C-407E-A947-70E740481C1C}">
                <a14:useLocalDpi xmlns:a14="http://schemas.microsoft.com/office/drawing/2010/main" val="0"/>
              </a:ext>
            </a:extLst>
          </a:blip>
          <a:srcRect t="-206" r="990" b="91127"/>
          <a:stretch>
            <a:fillRect/>
          </a:stretch>
        </p:blipFill>
        <p:spPr bwMode="auto">
          <a:xfrm>
            <a:off x="0" y="-14288"/>
            <a:ext cx="9144000"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4"/>
          <p:cNvPicPr>
            <a:picLocks noChangeAspect="1"/>
          </p:cNvPicPr>
          <p:nvPr/>
        </p:nvPicPr>
        <p:blipFill>
          <a:blip r:embed="rId14">
            <a:extLst>
              <a:ext uri="{28A0092B-C50C-407E-A947-70E740481C1C}">
                <a14:useLocalDpi xmlns:a14="http://schemas.microsoft.com/office/drawing/2010/main" val="0"/>
              </a:ext>
            </a:extLst>
          </a:blip>
          <a:srcRect t="94920" r="990" b="954"/>
          <a:stretch>
            <a:fillRect/>
          </a:stretch>
        </p:blipFill>
        <p:spPr bwMode="auto">
          <a:xfrm>
            <a:off x="0" y="6572250"/>
            <a:ext cx="9144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KSO_FD"/>
          <p:cNvSpPr>
            <a:spLocks noGrp="1"/>
          </p:cNvSpPr>
          <p:nvPr>
            <p:ph type="dt" sz="half" idx="2"/>
          </p:nvPr>
        </p:nvSpPr>
        <p:spPr>
          <a:xfrm>
            <a:off x="628650" y="6419850"/>
            <a:ext cx="2057400" cy="365125"/>
          </a:xfrm>
          <a:prstGeom prst="rect">
            <a:avLst/>
          </a:prstGeom>
        </p:spPr>
        <p:txBody>
          <a:bodyPr vert="horz" lIns="91440" tIns="45720" rIns="91440" bIns="45720" rtlCol="0" anchor="ctr"/>
          <a:lstStyle>
            <a:lvl1pPr algn="l">
              <a:defRPr sz="1200">
                <a:solidFill>
                  <a:schemeClr val="tx1"/>
                </a:solidFill>
              </a:defRPr>
            </a:lvl1pPr>
          </a:lstStyle>
          <a:p>
            <a:pPr>
              <a:defRPr/>
            </a:pPr>
            <a:fld id="{83B8F0EF-D744-4B1C-AED7-8039E8185909}" type="datetimeFigureOut">
              <a:rPr lang="zh-CN" altLang="en-US"/>
              <a:pPr>
                <a:defRPr/>
              </a:pPr>
              <a:t>2016/8/22</a:t>
            </a:fld>
            <a:endParaRPr lang="zh-CN" altLang="en-US"/>
          </a:p>
        </p:txBody>
      </p:sp>
      <p:sp>
        <p:nvSpPr>
          <p:cNvPr id="5" name="KSO_FT"/>
          <p:cNvSpPr>
            <a:spLocks noGrp="1"/>
          </p:cNvSpPr>
          <p:nvPr>
            <p:ph type="ftr" sz="quarter" idx="3"/>
          </p:nvPr>
        </p:nvSpPr>
        <p:spPr>
          <a:xfrm>
            <a:off x="3028950" y="6419850"/>
            <a:ext cx="30861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zh-CN" altLang="en-US"/>
          </a:p>
        </p:txBody>
      </p:sp>
      <p:sp>
        <p:nvSpPr>
          <p:cNvPr id="6" name="KSO_FN"/>
          <p:cNvSpPr>
            <a:spLocks noGrp="1"/>
          </p:cNvSpPr>
          <p:nvPr>
            <p:ph type="sldNum" sz="quarter" idx="4"/>
          </p:nvPr>
        </p:nvSpPr>
        <p:spPr>
          <a:xfrm>
            <a:off x="6457950" y="64198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fld id="{E6C9C3C7-B909-4AC9-A7D7-1369E08E28BE}" type="slidenum">
              <a:rPr lang="zh-CN" altLang="en-US"/>
              <a:pPr/>
              <a:t>‹#›</a:t>
            </a:fld>
            <a:endParaRPr lang="zh-CN" altLang="en-US"/>
          </a:p>
        </p:txBody>
      </p:sp>
      <p:sp>
        <p:nvSpPr>
          <p:cNvPr id="1032" name="KSO_BC1"/>
          <p:cNvSpPr>
            <a:spLocks noGrp="1"/>
          </p:cNvSpPr>
          <p:nvPr>
            <p:ph type="body" idx="1"/>
          </p:nvPr>
        </p:nvSpPr>
        <p:spPr bwMode="auto">
          <a:xfrm>
            <a:off x="390525" y="896938"/>
            <a:ext cx="8277225"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3" name="KSO_BT1"/>
          <p:cNvSpPr>
            <a:spLocks noGrp="1"/>
          </p:cNvSpPr>
          <p:nvPr>
            <p:ph type="title"/>
          </p:nvPr>
        </p:nvSpPr>
        <p:spPr bwMode="auto">
          <a:xfrm>
            <a:off x="390525" y="68263"/>
            <a:ext cx="8277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3784" r:id="rId1"/>
    <p:sldLayoutId id="2147483775" r:id="rId2"/>
    <p:sldLayoutId id="2147483776" r:id="rId3"/>
    <p:sldLayoutId id="2147483777" r:id="rId4"/>
    <p:sldLayoutId id="2147483778" r:id="rId5"/>
    <p:sldLayoutId id="2147483779" r:id="rId6"/>
    <p:sldLayoutId id="2147483785" r:id="rId7"/>
    <p:sldLayoutId id="2147483780" r:id="rId8"/>
    <p:sldLayoutId id="2147483781" r:id="rId9"/>
    <p:sldLayoutId id="2147483782" r:id="rId10"/>
    <p:sldLayoutId id="2147483783" r:id="rId11"/>
  </p:sldLayoutIdLst>
  <p:timing>
    <p:tnLst>
      <p:par>
        <p:cTn id="1" dur="indefinite" restart="never" nodeType="tmRoot"/>
      </p:par>
    </p:tnLst>
  </p:timing>
  <p:txStyles>
    <p:titleStyle>
      <a:lvl1pPr algn="l" defTabSz="514350" rtl="0" eaLnBrk="0" fontAlgn="base" hangingPunct="0">
        <a:lnSpc>
          <a:spcPct val="90000"/>
        </a:lnSpc>
        <a:spcBef>
          <a:spcPct val="0"/>
        </a:spcBef>
        <a:spcAft>
          <a:spcPct val="0"/>
        </a:spcAft>
        <a:defRPr sz="3200" b="1" kern="1200">
          <a:solidFill>
            <a:schemeClr val="tx1"/>
          </a:solidFill>
          <a:latin typeface="+mj-ea"/>
          <a:ea typeface="+mj-ea"/>
          <a:cs typeface="+mj-cs"/>
        </a:defRPr>
      </a:lvl1pPr>
      <a:lvl2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2pPr>
      <a:lvl3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3pPr>
      <a:lvl4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4pPr>
      <a:lvl5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5pPr>
      <a:lvl6pPr marL="4572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6pPr>
      <a:lvl7pPr marL="9144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7pPr>
      <a:lvl8pPr marL="13716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8pPr>
      <a:lvl9pPr marL="18288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9pPr>
    </p:titleStyle>
    <p:bodyStyle>
      <a:lvl1pPr marL="271463" indent="-271463" algn="just" defTabSz="514350" rtl="0" eaLnBrk="0" fontAlgn="base" hangingPunct="0">
        <a:lnSpc>
          <a:spcPct val="110000"/>
        </a:lnSpc>
        <a:spcBef>
          <a:spcPts val="900"/>
        </a:spcBef>
        <a:spcAft>
          <a:spcPct val="0"/>
        </a:spcAft>
        <a:buClr>
          <a:schemeClr val="accent1"/>
        </a:buClr>
        <a:buSzPct val="70000"/>
        <a:buFont typeface="Wingdings" panose="05000000000000000000" pitchFamily="2" charset="2"/>
        <a:buChar char="m"/>
        <a:defRPr lang="zh-CN" altLang="en-US" sz="2400" kern="1200" dirty="0">
          <a:solidFill>
            <a:schemeClr val="accent1"/>
          </a:solidFill>
          <a:latin typeface="+mj-ea"/>
          <a:ea typeface="+mj-ea"/>
          <a:cs typeface="+mn-cs"/>
        </a:defRPr>
      </a:lvl1pPr>
      <a:lvl2pPr marL="271463" indent="-271463" algn="just" defTabSz="514350" rtl="0" eaLnBrk="0" fontAlgn="base" hangingPunct="0">
        <a:lnSpc>
          <a:spcPct val="120000"/>
        </a:lnSpc>
        <a:spcBef>
          <a:spcPct val="0"/>
        </a:spcBef>
        <a:spcAft>
          <a:spcPts val="900"/>
        </a:spcAft>
        <a:buClr>
          <a:srgbClr val="6DC2FB"/>
        </a:buClr>
        <a:buFont typeface="幼圆" pitchFamily="49" charset="-122"/>
        <a:buChar char=" "/>
        <a:defRPr kern="1200">
          <a:solidFill>
            <a:schemeClr val="tx1"/>
          </a:solidFill>
          <a:latin typeface="+mn-ea"/>
          <a:ea typeface="+mn-ea"/>
          <a:cs typeface="+mn-cs"/>
        </a:defRPr>
      </a:lvl2pPr>
      <a:lvl3pPr marL="642938" indent="-128588" algn="l" defTabSz="514350" rtl="0" eaLnBrk="0" fontAlgn="base" hangingPunct="0">
        <a:lnSpc>
          <a:spcPct val="90000"/>
        </a:lnSpc>
        <a:spcBef>
          <a:spcPts val="275"/>
        </a:spcBef>
        <a:spcAft>
          <a:spcPct val="0"/>
        </a:spcAft>
        <a:buFont typeface="Arial" pitchFamily="34" charset="0"/>
        <a:buChar char="•"/>
        <a:defRPr sz="1100" kern="1200">
          <a:solidFill>
            <a:schemeClr val="tx1"/>
          </a:solidFill>
          <a:latin typeface="+mn-lt"/>
          <a:ea typeface="+mn-ea"/>
          <a:cs typeface="+mn-cs"/>
        </a:defRPr>
      </a:lvl3pPr>
      <a:lvl4pPr marL="900113" indent="-128588" algn="l" defTabSz="514350" rtl="0" eaLnBrk="0" fontAlgn="base" hangingPunct="0">
        <a:lnSpc>
          <a:spcPct val="90000"/>
        </a:lnSpc>
        <a:spcBef>
          <a:spcPts val="275"/>
        </a:spcBef>
        <a:spcAft>
          <a:spcPct val="0"/>
        </a:spcAft>
        <a:buFont typeface="Arial" pitchFamily="34" charset="0"/>
        <a:buChar char="•"/>
        <a:defRPr sz="1000" kern="1200">
          <a:solidFill>
            <a:schemeClr val="tx1"/>
          </a:solidFill>
          <a:latin typeface="+mn-lt"/>
          <a:ea typeface="+mn-ea"/>
          <a:cs typeface="+mn-cs"/>
        </a:defRPr>
      </a:lvl4pPr>
      <a:lvl5pPr marL="1157288" indent="-128588" algn="l" defTabSz="514350" rtl="0" eaLnBrk="0" fontAlgn="base" hangingPunct="0">
        <a:lnSpc>
          <a:spcPct val="90000"/>
        </a:lnSpc>
        <a:spcBef>
          <a:spcPts val="275"/>
        </a:spcBef>
        <a:spcAft>
          <a:spcPct val="0"/>
        </a:spcAft>
        <a:buFont typeface="Arial" pitchFamily="34" charset="0"/>
        <a:buChar char="•"/>
        <a:defRPr sz="10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http://image2.sina.com.cn/IT/other/2004-10-11/U853P2T1D438339F13DT20041011145956.jpg" TargetMode="External"/><Relationship Id="rId3" Type="http://schemas.openxmlformats.org/officeDocument/2006/relationships/image" Target="../media/image3.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http://a2.att.hudong.com/64/35/01300000938914130424354088767.jpg" TargetMode="External"/><Relationship Id="rId5" Type="http://schemas.openxmlformats.org/officeDocument/2006/relationships/image" Target="../media/image4.jpeg"/><Relationship Id="rId4" Type="http://schemas.openxmlformats.org/officeDocument/2006/relationships/image" Target="http://image2.sina.com.cn/IT/other/2004-10-11/U853P2T1D438338F13DT20041011145754.jpg" TargetMode="External"/><Relationship Id="rId9"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ctr" eaLnBrk="1" hangingPunct="1">
              <a:defRPr/>
            </a:pPr>
            <a:r>
              <a:rPr lang="zh-CN" altLang="en-US" sz="4800" dirty="0" smtClean="0">
                <a:latin typeface="华文中宋" panose="02010600040101010101" pitchFamily="2" charset="-122"/>
                <a:ea typeface="华文中宋" panose="02010600040101010101" pitchFamily="2" charset="-122"/>
              </a:rPr>
              <a:t/>
            </a:r>
            <a:br>
              <a:rPr lang="zh-CN" altLang="en-US" sz="4800" dirty="0" smtClean="0">
                <a:latin typeface="华文中宋" panose="02010600040101010101" pitchFamily="2" charset="-122"/>
                <a:ea typeface="华文中宋" panose="02010600040101010101" pitchFamily="2" charset="-122"/>
              </a:rPr>
            </a:br>
            <a:endParaRPr lang="zh-CN" altLang="en-US" b="0" dirty="0" smtClean="0">
              <a:latin typeface="华文新魏" panose="02010800040101010101" pitchFamily="2" charset="-122"/>
              <a:ea typeface="华文新魏" panose="02010800040101010101" pitchFamily="2" charset="-122"/>
            </a:endParaRPr>
          </a:p>
        </p:txBody>
      </p:sp>
      <p:sp>
        <p:nvSpPr>
          <p:cNvPr id="5123" name="Rectangle 2"/>
          <p:cNvSpPr txBox="1">
            <a:spLocks noChangeArrowheads="1"/>
          </p:cNvSpPr>
          <p:nvPr/>
        </p:nvSpPr>
        <p:spPr bwMode="auto">
          <a:xfrm>
            <a:off x="0" y="1412875"/>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微软雅黑" pitchFamily="34" charset="-122"/>
                <a:ea typeface="微软雅黑" pitchFamily="34" charset="-122"/>
              </a:defRPr>
            </a:lvl1pPr>
            <a:lvl2pPr marL="742950" indent="-285750">
              <a:defRPr>
                <a:solidFill>
                  <a:schemeClr val="tx1"/>
                </a:solidFill>
                <a:latin typeface="幼圆" pitchFamily="49" charset="-122"/>
                <a:ea typeface="幼圆" pitchFamily="49" charset="-122"/>
              </a:defRPr>
            </a:lvl2pPr>
            <a:lvl3pPr marL="1143000" indent="-228600">
              <a:defRPr sz="1100">
                <a:solidFill>
                  <a:schemeClr val="tx1"/>
                </a:solidFill>
                <a:latin typeface="Calibri" pitchFamily="34" charset="0"/>
                <a:ea typeface="幼圆" pitchFamily="49" charset="-122"/>
              </a:defRPr>
            </a:lvl3pPr>
            <a:lvl4pPr marL="1600200" indent="-228600">
              <a:defRPr sz="1000">
                <a:solidFill>
                  <a:schemeClr val="tx1"/>
                </a:solidFill>
                <a:latin typeface="Calibri" pitchFamily="34" charset="0"/>
                <a:ea typeface="幼圆" pitchFamily="49" charset="-122"/>
              </a:defRPr>
            </a:lvl4pPr>
            <a:lvl5pPr marL="2057400" indent="-228600">
              <a:defRPr sz="1000">
                <a:solidFill>
                  <a:schemeClr val="tx1"/>
                </a:solidFill>
                <a:latin typeface="Calibri" pitchFamily="34" charset="0"/>
                <a:ea typeface="幼圆" pitchFamily="49" charset="-122"/>
              </a:defRPr>
            </a:lvl5pPr>
            <a:lvl6pPr marL="2514600" indent="-228600" eaLnBrk="0" fontAlgn="base" hangingPunct="0">
              <a:spcBef>
                <a:spcPts val="275"/>
              </a:spcBef>
              <a:spcAft>
                <a:spcPct val="0"/>
              </a:spcAft>
              <a:defRPr sz="1000">
                <a:solidFill>
                  <a:schemeClr val="tx1"/>
                </a:solidFill>
                <a:latin typeface="Calibri" pitchFamily="34" charset="0"/>
                <a:ea typeface="幼圆" pitchFamily="49" charset="-122"/>
              </a:defRPr>
            </a:lvl6pPr>
            <a:lvl7pPr marL="2971800" indent="-228600" eaLnBrk="0" fontAlgn="base" hangingPunct="0">
              <a:spcBef>
                <a:spcPts val="275"/>
              </a:spcBef>
              <a:spcAft>
                <a:spcPct val="0"/>
              </a:spcAft>
              <a:defRPr sz="1000">
                <a:solidFill>
                  <a:schemeClr val="tx1"/>
                </a:solidFill>
                <a:latin typeface="Calibri" pitchFamily="34" charset="0"/>
                <a:ea typeface="幼圆" pitchFamily="49" charset="-122"/>
              </a:defRPr>
            </a:lvl7pPr>
            <a:lvl8pPr marL="3429000" indent="-228600" eaLnBrk="0" fontAlgn="base" hangingPunct="0">
              <a:spcBef>
                <a:spcPts val="275"/>
              </a:spcBef>
              <a:spcAft>
                <a:spcPct val="0"/>
              </a:spcAft>
              <a:defRPr sz="1000">
                <a:solidFill>
                  <a:schemeClr val="tx1"/>
                </a:solidFill>
                <a:latin typeface="Calibri" pitchFamily="34" charset="0"/>
                <a:ea typeface="幼圆" pitchFamily="49" charset="-122"/>
              </a:defRPr>
            </a:lvl8pPr>
            <a:lvl9pPr marL="3886200" indent="-228600" eaLnBrk="0" fontAlgn="base" hangingPunct="0">
              <a:spcBef>
                <a:spcPts val="275"/>
              </a:spcBef>
              <a:spcAft>
                <a:spcPct val="0"/>
              </a:spcAft>
              <a:defRPr sz="1000">
                <a:solidFill>
                  <a:schemeClr val="tx1"/>
                </a:solidFill>
                <a:latin typeface="Calibri" pitchFamily="34" charset="0"/>
                <a:ea typeface="幼圆" pitchFamily="49" charset="-122"/>
              </a:defRPr>
            </a:lvl9pPr>
          </a:lstStyle>
          <a:p>
            <a:pPr algn="ctr" defTabSz="514350" eaLnBrk="1" hangingPunct="1">
              <a:lnSpc>
                <a:spcPct val="90000"/>
              </a:lnSpc>
            </a:pPr>
            <a:r>
              <a:rPr lang="zh-CN" altLang="en-US" sz="4800" b="1">
                <a:solidFill>
                  <a:schemeClr val="tx1"/>
                </a:solidFill>
                <a:latin typeface="华文中宋" pitchFamily="2" charset="-122"/>
                <a:ea typeface="华文中宋" pitchFamily="2" charset="-122"/>
              </a:rPr>
              <a:t>软件工程</a:t>
            </a:r>
            <a:br>
              <a:rPr lang="zh-CN" altLang="en-US" sz="4800" b="1">
                <a:solidFill>
                  <a:schemeClr val="tx1"/>
                </a:solidFill>
                <a:latin typeface="华文中宋" pitchFamily="2" charset="-122"/>
                <a:ea typeface="华文中宋" pitchFamily="2" charset="-122"/>
              </a:rPr>
            </a:br>
            <a:r>
              <a:rPr lang="zh-CN" altLang="en-US" sz="3200" b="1">
                <a:solidFill>
                  <a:schemeClr val="tx1"/>
                </a:solidFill>
                <a:latin typeface="华文中宋" pitchFamily="2" charset="-122"/>
                <a:ea typeface="华文中宋" pitchFamily="2" charset="-122"/>
              </a:rPr>
              <a:t/>
            </a:r>
            <a:br>
              <a:rPr lang="zh-CN" altLang="en-US" sz="3200" b="1">
                <a:solidFill>
                  <a:schemeClr val="tx1"/>
                </a:solidFill>
                <a:latin typeface="华文中宋" pitchFamily="2" charset="-122"/>
                <a:ea typeface="华文中宋" pitchFamily="2" charset="-122"/>
              </a:rPr>
            </a:br>
            <a:r>
              <a:rPr lang="zh-CN" altLang="en-US" sz="3200">
                <a:solidFill>
                  <a:schemeClr val="tx1"/>
                </a:solidFill>
                <a:latin typeface="华文新魏" pitchFamily="2" charset="-122"/>
                <a:ea typeface="华文新魏" pitchFamily="2" charset="-122"/>
              </a:rPr>
              <a:t>一体化案例分析教程</a:t>
            </a:r>
            <a:br>
              <a:rPr lang="zh-CN" altLang="en-US" sz="3200">
                <a:solidFill>
                  <a:schemeClr val="tx1"/>
                </a:solidFill>
                <a:latin typeface="华文新魏" pitchFamily="2" charset="-122"/>
                <a:ea typeface="华文新魏" pitchFamily="2" charset="-122"/>
              </a:rPr>
            </a:br>
            <a:r>
              <a:rPr lang="zh-CN" altLang="en-US" sz="3200">
                <a:solidFill>
                  <a:schemeClr val="tx1"/>
                </a:solidFill>
                <a:latin typeface="华文新魏" pitchFamily="2" charset="-122"/>
                <a:ea typeface="华文新魏" pitchFamily="2" charset="-122"/>
              </a:rPr>
              <a:t>（二）</a:t>
            </a:r>
          </a:p>
        </p:txBody>
      </p:sp>
      <p:sp>
        <p:nvSpPr>
          <p:cNvPr id="5124" name="Rectangle 3"/>
          <p:cNvSpPr txBox="1">
            <a:spLocks noChangeArrowheads="1"/>
          </p:cNvSpPr>
          <p:nvPr/>
        </p:nvSpPr>
        <p:spPr bwMode="auto">
          <a:xfrm>
            <a:off x="1547813" y="4106863"/>
            <a:ext cx="56165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微软雅黑" pitchFamily="34" charset="-122"/>
                <a:ea typeface="微软雅黑" pitchFamily="34" charset="-122"/>
              </a:defRPr>
            </a:lvl1pPr>
            <a:lvl2pPr>
              <a:defRPr>
                <a:solidFill>
                  <a:schemeClr val="tx1"/>
                </a:solidFill>
                <a:latin typeface="幼圆" pitchFamily="49" charset="-122"/>
                <a:ea typeface="幼圆" pitchFamily="49" charset="-122"/>
              </a:defRPr>
            </a:lvl2pPr>
            <a:lvl3pPr>
              <a:defRPr sz="1100">
                <a:solidFill>
                  <a:schemeClr val="tx1"/>
                </a:solidFill>
                <a:latin typeface="Calibri" pitchFamily="34" charset="0"/>
                <a:ea typeface="幼圆" pitchFamily="49" charset="-122"/>
              </a:defRPr>
            </a:lvl3pPr>
            <a:lvl4pPr>
              <a:defRPr sz="1000">
                <a:solidFill>
                  <a:schemeClr val="tx1"/>
                </a:solidFill>
                <a:latin typeface="Calibri" pitchFamily="34" charset="0"/>
                <a:ea typeface="幼圆" pitchFamily="49" charset="-122"/>
              </a:defRPr>
            </a:lvl4pPr>
            <a:lvl5pPr>
              <a:defRPr sz="1000">
                <a:solidFill>
                  <a:schemeClr val="tx1"/>
                </a:solidFill>
                <a:latin typeface="Calibri" pitchFamily="34" charset="0"/>
                <a:ea typeface="幼圆" pitchFamily="49" charset="-122"/>
              </a:defRPr>
            </a:lvl5pPr>
            <a:lvl6pPr marL="1614488" eaLnBrk="0" fontAlgn="base" hangingPunct="0">
              <a:spcBef>
                <a:spcPts val="275"/>
              </a:spcBef>
              <a:spcAft>
                <a:spcPct val="0"/>
              </a:spcAft>
              <a:defRPr sz="1000">
                <a:solidFill>
                  <a:schemeClr val="tx1"/>
                </a:solidFill>
                <a:latin typeface="Calibri" pitchFamily="34" charset="0"/>
                <a:ea typeface="幼圆" pitchFamily="49" charset="-122"/>
              </a:defRPr>
            </a:lvl6pPr>
            <a:lvl7pPr marL="2071688" eaLnBrk="0" fontAlgn="base" hangingPunct="0">
              <a:spcBef>
                <a:spcPts val="275"/>
              </a:spcBef>
              <a:spcAft>
                <a:spcPct val="0"/>
              </a:spcAft>
              <a:defRPr sz="1000">
                <a:solidFill>
                  <a:schemeClr val="tx1"/>
                </a:solidFill>
                <a:latin typeface="Calibri" pitchFamily="34" charset="0"/>
                <a:ea typeface="幼圆" pitchFamily="49" charset="-122"/>
              </a:defRPr>
            </a:lvl7pPr>
            <a:lvl8pPr marL="2528888" eaLnBrk="0" fontAlgn="base" hangingPunct="0">
              <a:spcBef>
                <a:spcPts val="275"/>
              </a:spcBef>
              <a:spcAft>
                <a:spcPct val="0"/>
              </a:spcAft>
              <a:defRPr sz="1000">
                <a:solidFill>
                  <a:schemeClr val="tx1"/>
                </a:solidFill>
                <a:latin typeface="Calibri" pitchFamily="34" charset="0"/>
                <a:ea typeface="幼圆" pitchFamily="49" charset="-122"/>
              </a:defRPr>
            </a:lvl8pPr>
            <a:lvl9pPr marL="2986088" eaLnBrk="0" fontAlgn="base" hangingPunct="0">
              <a:spcBef>
                <a:spcPts val="275"/>
              </a:spcBef>
              <a:spcAft>
                <a:spcPct val="0"/>
              </a:spcAft>
              <a:defRPr sz="1000">
                <a:solidFill>
                  <a:schemeClr val="tx1"/>
                </a:solidFill>
                <a:latin typeface="Calibri" pitchFamily="34" charset="0"/>
                <a:ea typeface="幼圆" pitchFamily="49" charset="-122"/>
              </a:defRPr>
            </a:lvl9pPr>
          </a:lstStyle>
          <a:p>
            <a:pPr marL="271463" indent="-271463" algn="ctr" defTabSz="514350" eaLnBrk="1" hangingPunct="1">
              <a:lnSpc>
                <a:spcPct val="110000"/>
              </a:lnSpc>
              <a:spcBef>
                <a:spcPts val="900"/>
              </a:spcBef>
              <a:buClr>
                <a:schemeClr val="accent1"/>
              </a:buClr>
              <a:buSzPct val="70000"/>
              <a:buFont typeface="Wingdings" pitchFamily="2" charset="2"/>
              <a:buChar char="m"/>
            </a:pPr>
            <a:r>
              <a:rPr lang="zh-CN" altLang="en-US" b="1">
                <a:solidFill>
                  <a:schemeClr val="tx1"/>
                </a:solidFill>
                <a:latin typeface="Times New Roman" pitchFamily="18" charset="0"/>
                <a:ea typeface="楷体_GB2312" pitchFamily="49" charset="-122"/>
              </a:rPr>
              <a:t>杜育根</a:t>
            </a:r>
          </a:p>
          <a:p>
            <a:pPr marL="271463" indent="-271463" algn="ctr" defTabSz="514350" eaLnBrk="1" hangingPunct="1">
              <a:lnSpc>
                <a:spcPct val="110000"/>
              </a:lnSpc>
              <a:spcBef>
                <a:spcPts val="900"/>
              </a:spcBef>
              <a:buClr>
                <a:schemeClr val="accent1"/>
              </a:buClr>
              <a:buSzPct val="70000"/>
              <a:buFont typeface="Wingdings" pitchFamily="2" charset="2"/>
              <a:buChar char="m"/>
            </a:pPr>
            <a:r>
              <a:rPr lang="en-US" altLang="zh-CN" b="1">
                <a:solidFill>
                  <a:schemeClr val="tx1"/>
                </a:solidFill>
                <a:latin typeface="Times New Roman" pitchFamily="18" charset="0"/>
                <a:ea typeface="楷体_GB2312" pitchFamily="49" charset="-122"/>
              </a:rPr>
              <a:t>ygdu@sei.ecnu.edu.cn</a:t>
            </a:r>
          </a:p>
        </p:txBody>
      </p:sp>
      <p:sp>
        <p:nvSpPr>
          <p:cNvPr id="5125" name="TextBox 1"/>
          <p:cNvSpPr txBox="1">
            <a:spLocks noChangeArrowheads="1"/>
          </p:cNvSpPr>
          <p:nvPr/>
        </p:nvSpPr>
        <p:spPr bwMode="auto">
          <a:xfrm>
            <a:off x="11113" y="5746750"/>
            <a:ext cx="45640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sz="1600"/>
              <a:t>本</a:t>
            </a:r>
            <a:r>
              <a:rPr lang="en-US" altLang="zh-CN" sz="1600"/>
              <a:t>PPT</a:t>
            </a:r>
            <a:r>
              <a:rPr lang="zh-CN" altLang="en-US" sz="1600"/>
              <a:t>教材：</a:t>
            </a:r>
            <a:endParaRPr lang="en-US" altLang="zh-CN" sz="1600"/>
          </a:p>
          <a:p>
            <a:r>
              <a:rPr lang="zh-CN" altLang="en-US" sz="1600"/>
              <a:t>杜育根</a:t>
            </a:r>
            <a:r>
              <a:rPr lang="en-US" altLang="zh-CN" sz="1600"/>
              <a:t>. </a:t>
            </a:r>
            <a:r>
              <a:rPr lang="zh-CN" altLang="en-US" sz="1600"/>
              <a:t>软件工程教程：</a:t>
            </a:r>
            <a:r>
              <a:rPr lang="en-US" altLang="zh-CN" sz="1600"/>
              <a:t>IBM RUP</a:t>
            </a:r>
            <a:r>
              <a:rPr lang="zh-CN" altLang="en-US" sz="1600"/>
              <a:t>方法实践</a:t>
            </a:r>
            <a:r>
              <a:rPr lang="en-US" altLang="zh-CN" sz="1600"/>
              <a:t>[M].</a:t>
            </a:r>
          </a:p>
          <a:p>
            <a:r>
              <a:rPr lang="zh-CN" altLang="en-US" sz="1600"/>
              <a:t>北京：机械工业出版社，</a:t>
            </a:r>
            <a:r>
              <a:rPr lang="en-US" altLang="zh-CN" sz="1600"/>
              <a:t>2013</a:t>
            </a:r>
            <a:endParaRPr lang="zh-CN" altLang="en-US" sz="1600"/>
          </a:p>
          <a:p>
            <a:pPr>
              <a:lnSpc>
                <a:spcPct val="130000"/>
              </a:lnSpc>
            </a:pPr>
            <a:endParaRPr lang="zh-CN" altLang="en-US" sz="1400">
              <a:latin typeface="Arial" pitchFamily="34" charset="0"/>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0525" y="58738"/>
            <a:ext cx="8277225" cy="638175"/>
          </a:xfrm>
        </p:spPr>
        <p:txBody>
          <a:bodyPr/>
          <a:lstStyle/>
          <a:p>
            <a:pPr eaLnBrk="1" hangingPunct="1"/>
            <a:r>
              <a:rPr lang="en-US" altLang="zh-CN" smtClean="0">
                <a:solidFill>
                  <a:schemeClr val="bg1"/>
                </a:solidFill>
              </a:rPr>
              <a:t>UML</a:t>
            </a:r>
            <a:r>
              <a:rPr lang="zh-CN" altLang="en-US" smtClean="0">
                <a:solidFill>
                  <a:schemeClr val="bg1"/>
                </a:solidFill>
              </a:rPr>
              <a:t>表示法</a:t>
            </a:r>
          </a:p>
        </p:txBody>
      </p:sp>
      <p:sp>
        <p:nvSpPr>
          <p:cNvPr id="20483" name="Freeform 7"/>
          <p:cNvSpPr>
            <a:spLocks/>
          </p:cNvSpPr>
          <p:nvPr/>
        </p:nvSpPr>
        <p:spPr bwMode="gray">
          <a:xfrm>
            <a:off x="1049081" y="3170237"/>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0484" name="Freeform 8"/>
          <p:cNvSpPr>
            <a:spLocks/>
          </p:cNvSpPr>
          <p:nvPr/>
        </p:nvSpPr>
        <p:spPr bwMode="gray">
          <a:xfrm rot="10800000">
            <a:off x="6132256" y="22891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376106" y="2641600"/>
            <a:ext cx="6353175" cy="1212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20486" name="文本框 1"/>
          <p:cNvSpPr txBox="1">
            <a:spLocks noChangeArrowheads="1"/>
          </p:cNvSpPr>
          <p:nvPr/>
        </p:nvSpPr>
        <p:spPr bwMode="auto">
          <a:xfrm>
            <a:off x="1376106" y="2654300"/>
            <a:ext cx="63436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rPr>
              <a:t>     定义</a:t>
            </a:r>
            <a:r>
              <a:rPr lang="en-US" altLang="zh-CN">
                <a:solidFill>
                  <a:schemeClr val="bg1"/>
                </a:solidFill>
              </a:rPr>
              <a:t>UML</a:t>
            </a:r>
            <a:r>
              <a:rPr lang="zh-CN" altLang="en-US">
                <a:solidFill>
                  <a:schemeClr val="bg1"/>
                </a:solidFill>
              </a:rPr>
              <a:t>符号的表示法，为开发者或开发工具使用这些图形符号和文本语法为系统建模提供了标准。这些图形符号和文字所表达的是应用级的模型，在语义上它是</a:t>
            </a:r>
            <a:r>
              <a:rPr lang="en-US" altLang="zh-CN">
                <a:solidFill>
                  <a:schemeClr val="bg1"/>
                </a:solidFill>
              </a:rPr>
              <a:t>UML</a:t>
            </a:r>
            <a:r>
              <a:rPr lang="zh-CN" altLang="en-US">
                <a:solidFill>
                  <a:schemeClr val="bg1"/>
                </a:solidFill>
              </a:rPr>
              <a:t>元模型的实例。 </a:t>
            </a:r>
          </a:p>
          <a:p>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五类图（共</a:t>
            </a:r>
            <a:r>
              <a:rPr lang="en-US" altLang="zh-CN" smtClean="0">
                <a:ea typeface="宋体" pitchFamily="2" charset="-122"/>
              </a:rPr>
              <a:t>9</a:t>
            </a:r>
            <a:r>
              <a:rPr lang="zh-CN" altLang="en-US" smtClean="0">
                <a:ea typeface="宋体" pitchFamily="2" charset="-122"/>
              </a:rPr>
              <a:t>种图形）</a:t>
            </a:r>
          </a:p>
        </p:txBody>
      </p:sp>
      <p:sp>
        <p:nvSpPr>
          <p:cNvPr id="2150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pic>
        <p:nvPicPr>
          <p:cNvPr id="21508"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755650"/>
            <a:ext cx="66421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第一类是用例图</a:t>
            </a:r>
          </a:p>
        </p:txBody>
      </p:sp>
      <p:sp>
        <p:nvSpPr>
          <p:cNvPr id="23555" name="Rectangle 3"/>
          <p:cNvSpPr>
            <a:spLocks noGrp="1" noChangeArrowheads="1"/>
          </p:cNvSpPr>
          <p:nvPr>
            <p:ph idx="1"/>
          </p:nvPr>
        </p:nvSpPr>
        <p:spPr/>
        <p:txBody>
          <a:bodyPr/>
          <a:lstStyle/>
          <a:p>
            <a:pPr eaLnBrk="1" hangingPunct="1"/>
            <a:r>
              <a:rPr smtClean="0">
                <a:ea typeface="宋体" pitchFamily="2" charset="-122"/>
              </a:rPr>
              <a:t>从用户角度描述系统功能，并指出各功能的操作者。 </a:t>
            </a:r>
          </a:p>
        </p:txBody>
      </p:sp>
      <p:sp>
        <p:nvSpPr>
          <p:cNvPr id="23557" name="文本框 1"/>
          <p:cNvSpPr txBox="1">
            <a:spLocks noChangeArrowheads="1"/>
          </p:cNvSpPr>
          <p:nvPr/>
        </p:nvSpPr>
        <p:spPr bwMode="auto">
          <a:xfrm>
            <a:off x="4086225" y="5432425"/>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用例图实例</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556792"/>
            <a:ext cx="6662899" cy="36756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第二类是静态图 </a:t>
            </a:r>
            <a:r>
              <a:rPr lang="en-US" altLang="zh-CN" smtClean="0">
                <a:ea typeface="宋体" pitchFamily="2" charset="-122"/>
              </a:rPr>
              <a:t>(Static diagram)</a:t>
            </a:r>
            <a:endParaRPr lang="en-US" altLang="zh-CN" smtClean="0"/>
          </a:p>
        </p:txBody>
      </p:sp>
      <p:graphicFrame>
        <p:nvGraphicFramePr>
          <p:cNvPr id="6" name="图示 5"/>
          <p:cNvGraphicFramePr/>
          <p:nvPr>
            <p:extLst>
              <p:ext uri="{D42A27DB-BD31-4B8C-83A1-F6EECF244321}">
                <p14:modId xmlns:p14="http://schemas.microsoft.com/office/powerpoint/2010/main" val="1160735182"/>
              </p:ext>
            </p:extLst>
          </p:nvPr>
        </p:nvGraphicFramePr>
        <p:xfrm>
          <a:off x="1259632" y="1340768"/>
          <a:ext cx="6792416" cy="455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第二类是静态图 </a:t>
            </a:r>
            <a:r>
              <a:rPr lang="en-US" altLang="zh-CN" smtClean="0">
                <a:ea typeface="宋体" pitchFamily="2" charset="-122"/>
              </a:rPr>
              <a:t>(Static diagram)</a:t>
            </a:r>
            <a:endParaRPr lang="en-US" altLang="zh-CN" smtClean="0"/>
          </a:p>
        </p:txBody>
      </p:sp>
      <p:sp>
        <p:nvSpPr>
          <p:cNvPr id="27651" name="Rectangle 3"/>
          <p:cNvSpPr>
            <a:spLocks noGrp="1" noChangeArrowheads="1"/>
          </p:cNvSpPr>
          <p:nvPr>
            <p:ph idx="1"/>
          </p:nvPr>
        </p:nvSpPr>
        <p:spPr/>
        <p:txBody>
          <a:bodyPr/>
          <a:lstStyle/>
          <a:p>
            <a:pPr eaLnBrk="1" hangingPunct="1"/>
            <a:r>
              <a:rPr smtClean="0">
                <a:ea typeface="宋体" pitchFamily="2" charset="-122"/>
              </a:rPr>
              <a:t>其中类图描述系统中类的静态结构。不仅定义系统中的类，表示类之间的联系如关联、依赖、聚合等，也包括类的内部结构（类的属性和操作）。</a:t>
            </a:r>
          </a:p>
        </p:txBody>
      </p:sp>
      <p:pic>
        <p:nvPicPr>
          <p:cNvPr id="27652" name="Picture 5" descr="http://pic002.cnblogs.com/images/2011/126840/20110907163950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2592388"/>
            <a:ext cx="751522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文本框 4"/>
          <p:cNvSpPr txBox="1">
            <a:spLocks noChangeArrowheads="1"/>
          </p:cNvSpPr>
          <p:nvPr/>
        </p:nvSpPr>
        <p:spPr bwMode="auto">
          <a:xfrm>
            <a:off x="3851275" y="5384800"/>
            <a:ext cx="115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类图实例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第二类是静态图 </a:t>
            </a:r>
            <a:r>
              <a:rPr lang="en-US" altLang="zh-CN" smtClean="0">
                <a:ea typeface="宋体" pitchFamily="2" charset="-122"/>
              </a:rPr>
              <a:t>(Static diagram)</a:t>
            </a:r>
            <a:endParaRPr lang="en-US" altLang="zh-CN" smtClean="0"/>
          </a:p>
        </p:txBody>
      </p:sp>
      <p:sp>
        <p:nvSpPr>
          <p:cNvPr id="3" name="Rectangle 3"/>
          <p:cNvSpPr txBox="1">
            <a:spLocks noChangeArrowheads="1"/>
          </p:cNvSpPr>
          <p:nvPr/>
        </p:nvSpPr>
        <p:spPr bwMode="gray">
          <a:xfrm>
            <a:off x="179388" y="1125538"/>
            <a:ext cx="874712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1"/>
              </a:buClr>
              <a:buFont typeface="Wingdings" panose="05000000000000000000" pitchFamily="2" charset="2"/>
              <a:buBlip>
                <a:blip r:embed="rId3"/>
              </a:buBlip>
              <a:defRPr sz="2000" b="1" kern="1200">
                <a:solidFill>
                  <a:schemeClr val="bg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Font typeface="Wingdings" panose="05000000000000000000" pitchFamily="2" charset="2"/>
              <a:buChar char="§"/>
              <a:defRPr kern="1200">
                <a:solidFill>
                  <a:schemeClr val="bg1"/>
                </a:solidFill>
                <a:effectLst>
                  <a:outerShdw blurRad="38100" dist="38100" dir="2700000" algn="tl">
                    <a:srgbClr val="000000"/>
                  </a:outerShdw>
                </a:effectLst>
                <a:latin typeface="+mn-lt"/>
                <a:ea typeface="+mj-ea"/>
                <a:cs typeface="+mn-cs"/>
              </a:defRPr>
            </a:lvl2pPr>
            <a:lvl3pPr marL="1143000" indent="-228600" algn="l" rtl="0" eaLnBrk="0" fontAlgn="base" hangingPunct="0">
              <a:spcBef>
                <a:spcPct val="20000"/>
              </a:spcBef>
              <a:spcAft>
                <a:spcPct val="0"/>
              </a:spcAft>
              <a:buClr>
                <a:schemeClr val="bg1"/>
              </a:buClr>
              <a:buFont typeface="Wingdings" panose="05000000000000000000" pitchFamily="2" charset="2"/>
              <a:buChar char="§"/>
              <a:defRPr kern="1200">
                <a:solidFill>
                  <a:schemeClr val="bg1"/>
                </a:solidFill>
                <a:effectLst>
                  <a:outerShdw blurRad="38100" dist="38100" dir="2700000" algn="tl">
                    <a:srgbClr val="000000"/>
                  </a:outerShdw>
                </a:effectLst>
                <a:latin typeface="+mn-lt"/>
                <a:ea typeface="+mj-ea"/>
                <a:cs typeface="+mn-cs"/>
              </a:defRPr>
            </a:lvl3pPr>
            <a:lvl4pPr marL="1600200" indent="-228600" algn="l" rtl="0" eaLnBrk="0" fontAlgn="base" hangingPunct="0">
              <a:spcBef>
                <a:spcPct val="20000"/>
              </a:spcBef>
              <a:spcAft>
                <a:spcPct val="0"/>
              </a:spcAft>
              <a:buClr>
                <a:schemeClr val="bg1"/>
              </a:buClr>
              <a:buFont typeface="Wingdings" panose="05000000000000000000" pitchFamily="2" charset="2"/>
              <a:buChar char="ü"/>
              <a:defRPr kern="1200">
                <a:solidFill>
                  <a:schemeClr val="bg1"/>
                </a:solidFill>
                <a:effectLst>
                  <a:outerShdw blurRad="38100" dist="38100" dir="2700000" algn="tl">
                    <a:srgbClr val="000000"/>
                  </a:outerShdw>
                </a:effectLst>
                <a:latin typeface="+mn-lt"/>
                <a:ea typeface="+mj-ea"/>
                <a:cs typeface="+mn-cs"/>
              </a:defRPr>
            </a:lvl4pPr>
            <a:lvl5pPr marL="2057400" indent="-228600" algn="l" rtl="0" eaLnBrk="0" fontAlgn="base" hangingPunct="0">
              <a:spcBef>
                <a:spcPct val="20000"/>
              </a:spcBef>
              <a:spcAft>
                <a:spcPct val="0"/>
              </a:spcAft>
              <a:buClr>
                <a:schemeClr val="bg1"/>
              </a:buClr>
              <a:buFont typeface="Wingdings" panose="05000000000000000000" pitchFamily="2" charset="2"/>
              <a:buChar char="ü"/>
              <a:defRPr kern="1200">
                <a:solidFill>
                  <a:schemeClr val="bg1"/>
                </a:solidFill>
                <a:effectLst>
                  <a:outerShdw blurRad="38100" dist="38100" dir="2700000" algn="tl">
                    <a:srgbClr val="000000"/>
                  </a:outerShdw>
                </a:effectLst>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b="0" dirty="0" smtClean="0">
                <a:solidFill>
                  <a:schemeClr val="tx1"/>
                </a:solidFill>
                <a:effectLst/>
                <a:ea typeface="宋体" panose="02010600030101010101" pitchFamily="2" charset="-122"/>
              </a:rPr>
              <a:t>对象图是类图的实例，几乎使用与类图完全相同的标识。他们的不同点在于对象图显示类的多个对象实例，而不是实际的类。一个对象图是类图的一个实例。由于对象存在生命周期，因此对象图只能在系统某一时间段存在。</a:t>
            </a:r>
            <a:endParaRPr lang="en-US" altLang="zh-CN" b="0" dirty="0" smtClean="0">
              <a:solidFill>
                <a:schemeClr val="tx1"/>
              </a:solidFill>
              <a:effectLst/>
              <a:ea typeface="宋体" panose="02010600030101010101" pitchFamily="2" charset="-122"/>
            </a:endParaRPr>
          </a:p>
          <a:p>
            <a:pPr eaLnBrk="1" hangingPunct="1">
              <a:defRPr/>
            </a:pPr>
            <a:endParaRPr lang="en-US" altLang="zh-CN" b="0" dirty="0">
              <a:ea typeface="宋体" panose="02010600030101010101" pitchFamily="2" charset="-122"/>
            </a:endParaRPr>
          </a:p>
          <a:p>
            <a:pPr eaLnBrk="1" hangingPunct="1">
              <a:defRPr/>
            </a:pPr>
            <a:endParaRPr lang="en-US" altLang="zh-CN" b="0" dirty="0" smtClean="0">
              <a:ea typeface="宋体" panose="02010600030101010101" pitchFamily="2" charset="-122"/>
            </a:endParaRPr>
          </a:p>
          <a:p>
            <a:pPr eaLnBrk="1" hangingPunct="1">
              <a:defRPr/>
            </a:pPr>
            <a:endParaRPr lang="en-US" altLang="zh-CN" b="0" dirty="0">
              <a:ea typeface="宋体" panose="02010600030101010101" pitchFamily="2" charset="-122"/>
            </a:endParaRPr>
          </a:p>
          <a:p>
            <a:pPr marL="0" indent="0" eaLnBrk="1" hangingPunct="1">
              <a:buFont typeface="Wingdings" panose="05000000000000000000" pitchFamily="2" charset="2"/>
              <a:buNone/>
              <a:defRPr/>
            </a:pPr>
            <a:endParaRPr lang="en-US" altLang="zh-CN" b="0" dirty="0" smtClean="0">
              <a:ea typeface="宋体" panose="02010600030101010101" pitchFamily="2" charset="-122"/>
            </a:endParaRPr>
          </a:p>
          <a:p>
            <a:pPr marL="0" indent="0" eaLnBrk="1" hangingPunct="1">
              <a:buFont typeface="Wingdings" panose="05000000000000000000" pitchFamily="2" charset="2"/>
              <a:buNone/>
              <a:defRPr/>
            </a:pPr>
            <a:endParaRPr lang="en-US" altLang="zh-CN" b="0" dirty="0">
              <a:ea typeface="宋体" panose="02010600030101010101" pitchFamily="2" charset="-122"/>
            </a:endParaRPr>
          </a:p>
          <a:p>
            <a:pPr marL="0" indent="0" eaLnBrk="1" hangingPunct="1">
              <a:buFont typeface="Wingdings" panose="05000000000000000000" pitchFamily="2" charset="2"/>
              <a:buNone/>
              <a:defRPr/>
            </a:pPr>
            <a:endParaRPr lang="en-US" altLang="zh-CN" b="0" dirty="0">
              <a:ea typeface="宋体" panose="02010600030101010101" pitchFamily="2" charset="-122"/>
            </a:endParaRPr>
          </a:p>
          <a:p>
            <a:pPr marL="0" indent="0" eaLnBrk="1" hangingPunct="1">
              <a:buFont typeface="Wingdings" panose="05000000000000000000" pitchFamily="2" charset="2"/>
              <a:buNone/>
              <a:defRPr/>
            </a:pPr>
            <a:endParaRPr lang="en-US" altLang="zh-CN" b="0" dirty="0" smtClean="0">
              <a:ea typeface="宋体" panose="02010600030101010101" pitchFamily="2" charset="-122"/>
            </a:endParaRPr>
          </a:p>
          <a:p>
            <a:pPr marL="0" indent="0" eaLnBrk="1" hangingPunct="1">
              <a:buFont typeface="Wingdings" panose="05000000000000000000" pitchFamily="2" charset="2"/>
              <a:buNone/>
              <a:defRPr/>
            </a:pPr>
            <a:endParaRPr lang="en-US" altLang="zh-CN" b="0" dirty="0">
              <a:ea typeface="宋体" panose="02010600030101010101" pitchFamily="2" charset="-122"/>
            </a:endParaRPr>
          </a:p>
          <a:p>
            <a:pPr marL="0" indent="0" eaLnBrk="1" hangingPunct="1">
              <a:buFont typeface="Wingdings" panose="05000000000000000000" pitchFamily="2" charset="2"/>
              <a:buNone/>
              <a:defRPr/>
            </a:pPr>
            <a:endParaRPr lang="zh-CN" altLang="en-US" b="0" dirty="0" smtClean="0">
              <a:ea typeface="宋体" panose="02010600030101010101" pitchFamily="2" charset="-122"/>
            </a:endParaRPr>
          </a:p>
          <a:p>
            <a:pPr eaLnBrk="1" hangingPunct="1">
              <a:defRPr/>
            </a:pPr>
            <a:r>
              <a:rPr lang="zh-CN" altLang="en-US" b="0" dirty="0" smtClean="0">
                <a:solidFill>
                  <a:schemeClr val="tx1"/>
                </a:solidFill>
                <a:effectLst/>
                <a:ea typeface="宋体" panose="02010600030101010101" pitchFamily="2" charset="-122"/>
              </a:rPr>
              <a:t>包图由包或类组成，表示包与包之间的关系。包图用于描述系统的分层结构。 </a:t>
            </a:r>
          </a:p>
        </p:txBody>
      </p:sp>
      <p:pic>
        <p:nvPicPr>
          <p:cNvPr id="29700"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525" y="2487613"/>
            <a:ext cx="4770438"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5588" y="2487613"/>
            <a:ext cx="3459162"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文本框 4"/>
          <p:cNvSpPr txBox="1">
            <a:spLocks noChangeArrowheads="1"/>
          </p:cNvSpPr>
          <p:nvPr/>
        </p:nvSpPr>
        <p:spPr bwMode="auto">
          <a:xfrm>
            <a:off x="2011363" y="5251450"/>
            <a:ext cx="1528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对象图实例</a:t>
            </a:r>
          </a:p>
        </p:txBody>
      </p:sp>
      <p:sp>
        <p:nvSpPr>
          <p:cNvPr id="29703" name="文本框 6"/>
          <p:cNvSpPr txBox="1">
            <a:spLocks noChangeArrowheads="1"/>
          </p:cNvSpPr>
          <p:nvPr/>
        </p:nvSpPr>
        <p:spPr bwMode="auto">
          <a:xfrm>
            <a:off x="6492875" y="524986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包图实例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第三类是行为图（</a:t>
            </a:r>
            <a:r>
              <a:rPr lang="en-US" altLang="zh-CN" sz="2800" smtClean="0">
                <a:ea typeface="宋体" pitchFamily="2" charset="-122"/>
              </a:rPr>
              <a:t>Behavior diagram</a:t>
            </a:r>
            <a:r>
              <a:rPr lang="zh-CN" altLang="en-US" sz="2800" smtClean="0">
                <a:ea typeface="宋体" pitchFamily="2" charset="-122"/>
              </a:rPr>
              <a:t>）</a:t>
            </a:r>
          </a:p>
        </p:txBody>
      </p:sp>
      <p:sp>
        <p:nvSpPr>
          <p:cNvPr id="31747" name="Rectangle 3"/>
          <p:cNvSpPr>
            <a:spLocks noGrp="1" noChangeArrowheads="1"/>
          </p:cNvSpPr>
          <p:nvPr>
            <p:ph idx="1"/>
          </p:nvPr>
        </p:nvSpPr>
        <p:spPr>
          <a:xfrm>
            <a:off x="541338" y="1196975"/>
            <a:ext cx="8315325" cy="874713"/>
          </a:xfrm>
        </p:spPr>
        <p:txBody>
          <a:bodyPr/>
          <a:lstStyle/>
          <a:p>
            <a:pPr eaLnBrk="1" hangingPunct="1"/>
            <a:r>
              <a:rPr sz="2000" smtClean="0">
                <a:ea typeface="宋体" pitchFamily="2" charset="-122"/>
              </a:rPr>
              <a:t>第三类是行为图（</a:t>
            </a:r>
            <a:r>
              <a:rPr lang="en-US" altLang="zh-CN" sz="2000" smtClean="0">
                <a:ea typeface="宋体" pitchFamily="2" charset="-122"/>
              </a:rPr>
              <a:t>Behavior diagram</a:t>
            </a:r>
            <a:r>
              <a:rPr sz="2000" smtClean="0">
                <a:ea typeface="宋体" pitchFamily="2" charset="-122"/>
              </a:rPr>
              <a:t>），描述系统的动态模型和组成对象间的交互关系。</a:t>
            </a:r>
          </a:p>
        </p:txBody>
      </p:sp>
      <p:grpSp>
        <p:nvGrpSpPr>
          <p:cNvPr id="31748" name="组合 8"/>
          <p:cNvGrpSpPr>
            <a:grpSpLocks/>
          </p:cNvGrpSpPr>
          <p:nvPr/>
        </p:nvGrpSpPr>
        <p:grpSpPr bwMode="auto">
          <a:xfrm>
            <a:off x="1476375" y="2300288"/>
            <a:ext cx="5943600" cy="3494087"/>
            <a:chOff x="1475656" y="2300032"/>
            <a:chExt cx="5944953" cy="3493582"/>
          </a:xfrm>
        </p:grpSpPr>
        <p:grpSp>
          <p:nvGrpSpPr>
            <p:cNvPr id="31749" name="组合 1"/>
            <p:cNvGrpSpPr>
              <a:grpSpLocks/>
            </p:cNvGrpSpPr>
            <p:nvPr/>
          </p:nvGrpSpPr>
          <p:grpSpPr bwMode="auto">
            <a:xfrm>
              <a:off x="1475656" y="2300032"/>
              <a:ext cx="5944953" cy="3493582"/>
              <a:chOff x="-1045163" y="2048091"/>
              <a:chExt cx="7163647" cy="4376638"/>
            </a:xfrm>
          </p:grpSpPr>
          <p:sp>
            <p:nvSpPr>
              <p:cNvPr id="3" name="任意多边形 2"/>
              <p:cNvSpPr/>
              <p:nvPr/>
            </p:nvSpPr>
            <p:spPr>
              <a:xfrm>
                <a:off x="3080057" y="2048091"/>
                <a:ext cx="3038427" cy="1640493"/>
              </a:xfrm>
              <a:custGeom>
                <a:avLst/>
                <a:gdLst>
                  <a:gd name="connsiteX0" fmla="*/ 0 w 3038070"/>
                  <a:gd name="connsiteY0" fmla="*/ 819979 h 1639957"/>
                  <a:gd name="connsiteX1" fmla="*/ 1519035 w 3038070"/>
                  <a:gd name="connsiteY1" fmla="*/ 0 h 1639957"/>
                  <a:gd name="connsiteX2" fmla="*/ 3038070 w 3038070"/>
                  <a:gd name="connsiteY2" fmla="*/ 819979 h 1639957"/>
                  <a:gd name="connsiteX3" fmla="*/ 1519035 w 3038070"/>
                  <a:gd name="connsiteY3" fmla="*/ 1639958 h 1639957"/>
                  <a:gd name="connsiteX4" fmla="*/ 0 w 3038070"/>
                  <a:gd name="connsiteY4" fmla="*/ 819979 h 163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070" h="1639957">
                    <a:moveTo>
                      <a:pt x="0" y="819979"/>
                    </a:moveTo>
                    <a:cubicBezTo>
                      <a:pt x="0" y="367117"/>
                      <a:pt x="680095" y="0"/>
                      <a:pt x="1519035" y="0"/>
                    </a:cubicBezTo>
                    <a:cubicBezTo>
                      <a:pt x="2357975" y="0"/>
                      <a:pt x="3038070" y="367117"/>
                      <a:pt x="3038070" y="819979"/>
                    </a:cubicBezTo>
                    <a:cubicBezTo>
                      <a:pt x="3038070" y="1272841"/>
                      <a:pt x="2357975" y="1639958"/>
                      <a:pt x="1519035" y="1639958"/>
                    </a:cubicBezTo>
                    <a:cubicBezTo>
                      <a:pt x="680095" y="1639958"/>
                      <a:pt x="0" y="1272841"/>
                      <a:pt x="0" y="81997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03335" tIns="298586" rIns="503335" bIns="298586" spcCol="1270" anchor="ctr"/>
              <a:lstStyle/>
              <a:p>
                <a:pPr algn="ctr" defTabSz="2044700">
                  <a:lnSpc>
                    <a:spcPct val="90000"/>
                  </a:lnSpc>
                  <a:spcAft>
                    <a:spcPct val="35000"/>
                  </a:spcAft>
                  <a:defRPr/>
                </a:pPr>
                <a:r>
                  <a:rPr lang="zh-CN" altLang="en-US" sz="3200" dirty="0">
                    <a:latin typeface="+mj-ea"/>
                    <a:ea typeface="+mj-ea"/>
                  </a:rPr>
                  <a:t>活动图</a:t>
                </a:r>
              </a:p>
            </p:txBody>
          </p:sp>
          <p:sp>
            <p:nvSpPr>
              <p:cNvPr id="5" name="任意多边形 4"/>
              <p:cNvSpPr/>
              <p:nvPr/>
            </p:nvSpPr>
            <p:spPr>
              <a:xfrm>
                <a:off x="3080057" y="4917463"/>
                <a:ext cx="3015467" cy="1507266"/>
              </a:xfrm>
              <a:custGeom>
                <a:avLst/>
                <a:gdLst>
                  <a:gd name="connsiteX0" fmla="*/ 0 w 3014897"/>
                  <a:gd name="connsiteY0" fmla="*/ 753839 h 1507678"/>
                  <a:gd name="connsiteX1" fmla="*/ 1507449 w 3014897"/>
                  <a:gd name="connsiteY1" fmla="*/ 0 h 1507678"/>
                  <a:gd name="connsiteX2" fmla="*/ 3014898 w 3014897"/>
                  <a:gd name="connsiteY2" fmla="*/ 753839 h 1507678"/>
                  <a:gd name="connsiteX3" fmla="*/ 1507449 w 3014897"/>
                  <a:gd name="connsiteY3" fmla="*/ 1507678 h 1507678"/>
                  <a:gd name="connsiteX4" fmla="*/ 0 w 3014897"/>
                  <a:gd name="connsiteY4" fmla="*/ 753839 h 150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4897" h="1507678">
                    <a:moveTo>
                      <a:pt x="0" y="753839"/>
                    </a:moveTo>
                    <a:cubicBezTo>
                      <a:pt x="0" y="337505"/>
                      <a:pt x="674908" y="0"/>
                      <a:pt x="1507449" y="0"/>
                    </a:cubicBezTo>
                    <a:cubicBezTo>
                      <a:pt x="2339990" y="0"/>
                      <a:pt x="3014898" y="337505"/>
                      <a:pt x="3014898" y="753839"/>
                    </a:cubicBezTo>
                    <a:cubicBezTo>
                      <a:pt x="3014898" y="1170173"/>
                      <a:pt x="2339990" y="1507678"/>
                      <a:pt x="1507449" y="1507678"/>
                    </a:cubicBezTo>
                    <a:cubicBezTo>
                      <a:pt x="674908" y="1507678"/>
                      <a:pt x="0" y="1170173"/>
                      <a:pt x="0" y="75383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99941" tIns="279214" rIns="499941" bIns="279214" spcCol="1270" anchor="ctr"/>
              <a:lstStyle/>
              <a:p>
                <a:pPr algn="ctr" defTabSz="2044700">
                  <a:lnSpc>
                    <a:spcPct val="90000"/>
                  </a:lnSpc>
                  <a:spcAft>
                    <a:spcPct val="35000"/>
                  </a:spcAft>
                  <a:defRPr/>
                </a:pPr>
                <a:r>
                  <a:rPr lang="zh-CN" altLang="en-US" sz="3200" dirty="0">
                    <a:latin typeface="+mj-ea"/>
                    <a:ea typeface="+mj-ea"/>
                  </a:rPr>
                  <a:t>状态图</a:t>
                </a:r>
              </a:p>
            </p:txBody>
          </p:sp>
          <p:sp>
            <p:nvSpPr>
              <p:cNvPr id="7" name="任意多边形 6"/>
              <p:cNvSpPr/>
              <p:nvPr/>
            </p:nvSpPr>
            <p:spPr>
              <a:xfrm rot="19784591">
                <a:off x="2471606" y="3109938"/>
                <a:ext cx="522350" cy="610462"/>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sp>
            <p:nvSpPr>
              <p:cNvPr id="8" name="任意多边形 7"/>
              <p:cNvSpPr/>
              <p:nvPr/>
            </p:nvSpPr>
            <p:spPr>
              <a:xfrm>
                <a:off x="-1045163" y="2690369"/>
                <a:ext cx="3279511" cy="3280988"/>
              </a:xfrm>
              <a:custGeom>
                <a:avLst/>
                <a:gdLst>
                  <a:gd name="connsiteX0" fmla="*/ 0 w 3279914"/>
                  <a:gd name="connsiteY0" fmla="*/ 1639957 h 3279914"/>
                  <a:gd name="connsiteX1" fmla="*/ 1639957 w 3279914"/>
                  <a:gd name="connsiteY1" fmla="*/ 0 h 3279914"/>
                  <a:gd name="connsiteX2" fmla="*/ 3279914 w 3279914"/>
                  <a:gd name="connsiteY2" fmla="*/ 1639957 h 3279914"/>
                  <a:gd name="connsiteX3" fmla="*/ 1639957 w 3279914"/>
                  <a:gd name="connsiteY3" fmla="*/ 3279914 h 3279914"/>
                  <a:gd name="connsiteX4" fmla="*/ 0 w 3279914"/>
                  <a:gd name="connsiteY4" fmla="*/ 1639957 h 32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4" h="3279914">
                    <a:moveTo>
                      <a:pt x="0" y="1639957"/>
                    </a:moveTo>
                    <a:cubicBezTo>
                      <a:pt x="0" y="734234"/>
                      <a:pt x="734234" y="0"/>
                      <a:pt x="1639957" y="0"/>
                    </a:cubicBezTo>
                    <a:cubicBezTo>
                      <a:pt x="2545680" y="0"/>
                      <a:pt x="3279914" y="734234"/>
                      <a:pt x="3279914" y="1639957"/>
                    </a:cubicBezTo>
                    <a:cubicBezTo>
                      <a:pt x="3279914" y="2545680"/>
                      <a:pt x="2545680" y="3279914"/>
                      <a:pt x="1639957" y="3279914"/>
                    </a:cubicBezTo>
                    <a:cubicBezTo>
                      <a:pt x="734234" y="3279914"/>
                      <a:pt x="0" y="2545680"/>
                      <a:pt x="0" y="1639957"/>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62882" tIns="562882" rIns="562882" bIns="562882" spcCol="1270" anchor="ctr"/>
              <a:lstStyle/>
              <a:p>
                <a:pPr algn="ctr" defTabSz="2889250">
                  <a:lnSpc>
                    <a:spcPct val="90000"/>
                  </a:lnSpc>
                  <a:spcAft>
                    <a:spcPct val="35000"/>
                  </a:spcAft>
                  <a:defRPr/>
                </a:pPr>
                <a:r>
                  <a:rPr lang="zh-CN" altLang="en-US" sz="3200" dirty="0">
                    <a:latin typeface="+mj-ea"/>
                    <a:ea typeface="+mj-ea"/>
                  </a:rPr>
                  <a:t>行为图</a:t>
                </a:r>
              </a:p>
            </p:txBody>
          </p:sp>
        </p:grpSp>
        <p:sp>
          <p:nvSpPr>
            <p:cNvPr id="13" name="任意多边形 12"/>
            <p:cNvSpPr/>
            <p:nvPr/>
          </p:nvSpPr>
          <p:spPr>
            <a:xfrm rot="1549852">
              <a:off x="4370328" y="4498401"/>
              <a:ext cx="431898" cy="487293"/>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第三类是行为图（</a:t>
            </a:r>
            <a:r>
              <a:rPr lang="en-US" altLang="zh-CN" sz="2800" smtClean="0">
                <a:ea typeface="宋体" pitchFamily="2" charset="-122"/>
              </a:rPr>
              <a:t>Behavior diagram</a:t>
            </a:r>
            <a:r>
              <a:rPr lang="zh-CN" altLang="en-US" sz="2800" smtClean="0">
                <a:ea typeface="宋体" pitchFamily="2" charset="-122"/>
              </a:rPr>
              <a:t>）</a:t>
            </a:r>
          </a:p>
        </p:txBody>
      </p:sp>
      <p:sp>
        <p:nvSpPr>
          <p:cNvPr id="32771" name="Rectangle 3"/>
          <p:cNvSpPr>
            <a:spLocks noGrp="1" noChangeArrowheads="1"/>
          </p:cNvSpPr>
          <p:nvPr>
            <p:ph idx="1"/>
          </p:nvPr>
        </p:nvSpPr>
        <p:spPr>
          <a:xfrm>
            <a:off x="539552" y="1052736"/>
            <a:ext cx="8315325" cy="4521200"/>
          </a:xfrm>
        </p:spPr>
        <p:txBody>
          <a:bodyPr/>
          <a:lstStyle/>
          <a:p>
            <a:pPr eaLnBrk="1" hangingPunct="1"/>
            <a:r>
              <a:rPr sz="2000" dirty="0" smtClean="0">
                <a:ea typeface="宋体" pitchFamily="2" charset="-122"/>
              </a:rPr>
              <a:t>活动图描述满足用例要求所要进行的活动以及活动间的约束关系，有利于识别并行活动。 </a:t>
            </a:r>
          </a:p>
        </p:txBody>
      </p:sp>
      <p:pic>
        <p:nvPicPr>
          <p:cNvPr id="32772" name="Picture 7" descr="http://images.cnblogs.com/cnblogs_com/TerryFeng/WindowsLiveWriter/UML_AFD4/image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313" y="2066925"/>
            <a:ext cx="532765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文本框 1"/>
          <p:cNvSpPr txBox="1">
            <a:spLocks noChangeArrowheads="1"/>
          </p:cNvSpPr>
          <p:nvPr/>
        </p:nvSpPr>
        <p:spPr bwMode="auto">
          <a:xfrm>
            <a:off x="3736975" y="6089650"/>
            <a:ext cx="158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简单的活动图</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第三类是行为图（</a:t>
            </a:r>
            <a:r>
              <a:rPr lang="en-US" altLang="zh-CN" sz="2800" smtClean="0">
                <a:ea typeface="宋体" pitchFamily="2" charset="-122"/>
              </a:rPr>
              <a:t>Behavior diagram</a:t>
            </a:r>
            <a:r>
              <a:rPr lang="zh-CN" altLang="en-US" sz="2800" smtClean="0">
                <a:ea typeface="宋体" pitchFamily="2" charset="-122"/>
              </a:rPr>
              <a:t>）</a:t>
            </a:r>
          </a:p>
        </p:txBody>
      </p:sp>
      <p:sp>
        <p:nvSpPr>
          <p:cNvPr id="33795" name="Rectangle 3"/>
          <p:cNvSpPr>
            <a:spLocks noGrp="1" noChangeArrowheads="1"/>
          </p:cNvSpPr>
          <p:nvPr>
            <p:ph idx="1"/>
          </p:nvPr>
        </p:nvSpPr>
        <p:spPr>
          <a:xfrm>
            <a:off x="323528" y="1124744"/>
            <a:ext cx="8315325" cy="4521200"/>
          </a:xfrm>
        </p:spPr>
        <p:txBody>
          <a:bodyPr/>
          <a:lstStyle/>
          <a:p>
            <a:pPr eaLnBrk="1" hangingPunct="1"/>
            <a:r>
              <a:rPr sz="2000" dirty="0" smtClean="0">
                <a:ea typeface="宋体" pitchFamily="2" charset="-122"/>
              </a:rPr>
              <a:t>状态图描述类的对象所有可能的状态以及事件发生时状态的转移条件。</a:t>
            </a:r>
          </a:p>
          <a:p>
            <a:pPr eaLnBrk="1" hangingPunct="1"/>
            <a:endParaRPr sz="2000" dirty="0" smtClean="0">
              <a:ea typeface="宋体" pitchFamily="2" charset="-122"/>
            </a:endParaRPr>
          </a:p>
        </p:txBody>
      </p:sp>
      <p:pic>
        <p:nvPicPr>
          <p:cNvPr id="33796" name="Picture 5"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976438"/>
            <a:ext cx="61214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文本框 1"/>
          <p:cNvSpPr txBox="1">
            <a:spLocks noChangeArrowheads="1"/>
          </p:cNvSpPr>
          <p:nvPr/>
        </p:nvSpPr>
        <p:spPr bwMode="auto">
          <a:xfrm>
            <a:off x="3438525" y="5992813"/>
            <a:ext cx="2520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带有复杂转换的状态图</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第四类是交互图（</a:t>
            </a:r>
            <a:r>
              <a:rPr lang="en-US" altLang="zh-CN" sz="2800" smtClean="0">
                <a:ea typeface="宋体" pitchFamily="2" charset="-122"/>
              </a:rPr>
              <a:t>Interactive diagram</a:t>
            </a:r>
            <a:r>
              <a:rPr lang="zh-CN" altLang="en-US" sz="2800" smtClean="0">
                <a:ea typeface="宋体" pitchFamily="2" charset="-122"/>
              </a:rPr>
              <a:t>）</a:t>
            </a:r>
          </a:p>
        </p:txBody>
      </p:sp>
      <p:sp>
        <p:nvSpPr>
          <p:cNvPr id="35843" name="Rectangle 3"/>
          <p:cNvSpPr>
            <a:spLocks noGrp="1" noChangeArrowheads="1"/>
          </p:cNvSpPr>
          <p:nvPr>
            <p:ph idx="1"/>
          </p:nvPr>
        </p:nvSpPr>
        <p:spPr/>
        <p:txBody>
          <a:bodyPr/>
          <a:lstStyle/>
          <a:p>
            <a:pPr eaLnBrk="1" hangingPunct="1"/>
            <a:r>
              <a:rPr smtClean="0">
                <a:ea typeface="宋体" pitchFamily="2" charset="-122"/>
              </a:rPr>
              <a:t>描述对象间的交互关系。</a:t>
            </a:r>
          </a:p>
        </p:txBody>
      </p:sp>
      <p:grpSp>
        <p:nvGrpSpPr>
          <p:cNvPr id="35844" name="组合 5"/>
          <p:cNvGrpSpPr>
            <a:grpSpLocks/>
          </p:cNvGrpSpPr>
          <p:nvPr/>
        </p:nvGrpSpPr>
        <p:grpSpPr bwMode="auto">
          <a:xfrm>
            <a:off x="1476375" y="2300288"/>
            <a:ext cx="5943600" cy="3494087"/>
            <a:chOff x="1475656" y="2300032"/>
            <a:chExt cx="5944953" cy="3493582"/>
          </a:xfrm>
        </p:grpSpPr>
        <p:grpSp>
          <p:nvGrpSpPr>
            <p:cNvPr id="35845" name="组合 6"/>
            <p:cNvGrpSpPr>
              <a:grpSpLocks/>
            </p:cNvGrpSpPr>
            <p:nvPr/>
          </p:nvGrpSpPr>
          <p:grpSpPr bwMode="auto">
            <a:xfrm>
              <a:off x="1475656" y="2300032"/>
              <a:ext cx="5944953" cy="3493582"/>
              <a:chOff x="-1045163" y="2048091"/>
              <a:chExt cx="7163647" cy="4376638"/>
            </a:xfrm>
          </p:grpSpPr>
          <p:sp>
            <p:nvSpPr>
              <p:cNvPr id="9" name="任意多边形 8"/>
              <p:cNvSpPr/>
              <p:nvPr/>
            </p:nvSpPr>
            <p:spPr>
              <a:xfrm>
                <a:off x="3080057" y="2048091"/>
                <a:ext cx="3038427" cy="1640493"/>
              </a:xfrm>
              <a:custGeom>
                <a:avLst/>
                <a:gdLst>
                  <a:gd name="connsiteX0" fmla="*/ 0 w 3038070"/>
                  <a:gd name="connsiteY0" fmla="*/ 819979 h 1639957"/>
                  <a:gd name="connsiteX1" fmla="*/ 1519035 w 3038070"/>
                  <a:gd name="connsiteY1" fmla="*/ 0 h 1639957"/>
                  <a:gd name="connsiteX2" fmla="*/ 3038070 w 3038070"/>
                  <a:gd name="connsiteY2" fmla="*/ 819979 h 1639957"/>
                  <a:gd name="connsiteX3" fmla="*/ 1519035 w 3038070"/>
                  <a:gd name="connsiteY3" fmla="*/ 1639958 h 1639957"/>
                  <a:gd name="connsiteX4" fmla="*/ 0 w 3038070"/>
                  <a:gd name="connsiteY4" fmla="*/ 819979 h 163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070" h="1639957">
                    <a:moveTo>
                      <a:pt x="0" y="819979"/>
                    </a:moveTo>
                    <a:cubicBezTo>
                      <a:pt x="0" y="367117"/>
                      <a:pt x="680095" y="0"/>
                      <a:pt x="1519035" y="0"/>
                    </a:cubicBezTo>
                    <a:cubicBezTo>
                      <a:pt x="2357975" y="0"/>
                      <a:pt x="3038070" y="367117"/>
                      <a:pt x="3038070" y="819979"/>
                    </a:cubicBezTo>
                    <a:cubicBezTo>
                      <a:pt x="3038070" y="1272841"/>
                      <a:pt x="2357975" y="1639958"/>
                      <a:pt x="1519035" y="1639958"/>
                    </a:cubicBezTo>
                    <a:cubicBezTo>
                      <a:pt x="680095" y="1639958"/>
                      <a:pt x="0" y="1272841"/>
                      <a:pt x="0" y="81997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03335" tIns="298586" rIns="503335" bIns="298586" spcCol="1270" anchor="ctr"/>
              <a:lstStyle/>
              <a:p>
                <a:pPr algn="ctr" defTabSz="2044700">
                  <a:lnSpc>
                    <a:spcPct val="90000"/>
                  </a:lnSpc>
                  <a:spcAft>
                    <a:spcPct val="35000"/>
                  </a:spcAft>
                  <a:defRPr/>
                </a:pPr>
                <a:r>
                  <a:rPr lang="zh-CN" altLang="en-US" sz="3200" dirty="0">
                    <a:latin typeface="+mj-ea"/>
                    <a:ea typeface="+mj-ea"/>
                  </a:rPr>
                  <a:t>顺序图</a:t>
                </a:r>
              </a:p>
            </p:txBody>
          </p:sp>
          <p:sp>
            <p:nvSpPr>
              <p:cNvPr id="10" name="任意多边形 9"/>
              <p:cNvSpPr/>
              <p:nvPr/>
            </p:nvSpPr>
            <p:spPr>
              <a:xfrm>
                <a:off x="3080057" y="4917463"/>
                <a:ext cx="3015467" cy="1507266"/>
              </a:xfrm>
              <a:custGeom>
                <a:avLst/>
                <a:gdLst>
                  <a:gd name="connsiteX0" fmla="*/ 0 w 3014897"/>
                  <a:gd name="connsiteY0" fmla="*/ 753839 h 1507678"/>
                  <a:gd name="connsiteX1" fmla="*/ 1507449 w 3014897"/>
                  <a:gd name="connsiteY1" fmla="*/ 0 h 1507678"/>
                  <a:gd name="connsiteX2" fmla="*/ 3014898 w 3014897"/>
                  <a:gd name="connsiteY2" fmla="*/ 753839 h 1507678"/>
                  <a:gd name="connsiteX3" fmla="*/ 1507449 w 3014897"/>
                  <a:gd name="connsiteY3" fmla="*/ 1507678 h 1507678"/>
                  <a:gd name="connsiteX4" fmla="*/ 0 w 3014897"/>
                  <a:gd name="connsiteY4" fmla="*/ 753839 h 150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4897" h="1507678">
                    <a:moveTo>
                      <a:pt x="0" y="753839"/>
                    </a:moveTo>
                    <a:cubicBezTo>
                      <a:pt x="0" y="337505"/>
                      <a:pt x="674908" y="0"/>
                      <a:pt x="1507449" y="0"/>
                    </a:cubicBezTo>
                    <a:cubicBezTo>
                      <a:pt x="2339990" y="0"/>
                      <a:pt x="3014898" y="337505"/>
                      <a:pt x="3014898" y="753839"/>
                    </a:cubicBezTo>
                    <a:cubicBezTo>
                      <a:pt x="3014898" y="1170173"/>
                      <a:pt x="2339990" y="1507678"/>
                      <a:pt x="1507449" y="1507678"/>
                    </a:cubicBezTo>
                    <a:cubicBezTo>
                      <a:pt x="674908" y="1507678"/>
                      <a:pt x="0" y="1170173"/>
                      <a:pt x="0" y="75383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99941" tIns="279214" rIns="499941" bIns="279214" spcCol="1270" anchor="ctr"/>
              <a:lstStyle/>
              <a:p>
                <a:pPr algn="ctr" defTabSz="2044700">
                  <a:lnSpc>
                    <a:spcPct val="90000"/>
                  </a:lnSpc>
                  <a:spcAft>
                    <a:spcPct val="35000"/>
                  </a:spcAft>
                  <a:defRPr/>
                </a:pPr>
                <a:r>
                  <a:rPr lang="zh-CN" altLang="en-US" sz="3200" dirty="0">
                    <a:latin typeface="+mj-ea"/>
                    <a:ea typeface="+mj-ea"/>
                  </a:rPr>
                  <a:t>通信图</a:t>
                </a:r>
              </a:p>
            </p:txBody>
          </p:sp>
          <p:sp>
            <p:nvSpPr>
              <p:cNvPr id="11" name="任意多边形 10"/>
              <p:cNvSpPr/>
              <p:nvPr/>
            </p:nvSpPr>
            <p:spPr>
              <a:xfrm rot="19784591">
                <a:off x="2471606" y="3109938"/>
                <a:ext cx="522350" cy="610462"/>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sp>
            <p:nvSpPr>
              <p:cNvPr id="12" name="任意多边形 11"/>
              <p:cNvSpPr/>
              <p:nvPr/>
            </p:nvSpPr>
            <p:spPr>
              <a:xfrm>
                <a:off x="-1045163" y="2690369"/>
                <a:ext cx="3279511" cy="3280988"/>
              </a:xfrm>
              <a:custGeom>
                <a:avLst/>
                <a:gdLst>
                  <a:gd name="connsiteX0" fmla="*/ 0 w 3279914"/>
                  <a:gd name="connsiteY0" fmla="*/ 1639957 h 3279914"/>
                  <a:gd name="connsiteX1" fmla="*/ 1639957 w 3279914"/>
                  <a:gd name="connsiteY1" fmla="*/ 0 h 3279914"/>
                  <a:gd name="connsiteX2" fmla="*/ 3279914 w 3279914"/>
                  <a:gd name="connsiteY2" fmla="*/ 1639957 h 3279914"/>
                  <a:gd name="connsiteX3" fmla="*/ 1639957 w 3279914"/>
                  <a:gd name="connsiteY3" fmla="*/ 3279914 h 3279914"/>
                  <a:gd name="connsiteX4" fmla="*/ 0 w 3279914"/>
                  <a:gd name="connsiteY4" fmla="*/ 1639957 h 32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4" h="3279914">
                    <a:moveTo>
                      <a:pt x="0" y="1639957"/>
                    </a:moveTo>
                    <a:cubicBezTo>
                      <a:pt x="0" y="734234"/>
                      <a:pt x="734234" y="0"/>
                      <a:pt x="1639957" y="0"/>
                    </a:cubicBezTo>
                    <a:cubicBezTo>
                      <a:pt x="2545680" y="0"/>
                      <a:pt x="3279914" y="734234"/>
                      <a:pt x="3279914" y="1639957"/>
                    </a:cubicBezTo>
                    <a:cubicBezTo>
                      <a:pt x="3279914" y="2545680"/>
                      <a:pt x="2545680" y="3279914"/>
                      <a:pt x="1639957" y="3279914"/>
                    </a:cubicBezTo>
                    <a:cubicBezTo>
                      <a:pt x="734234" y="3279914"/>
                      <a:pt x="0" y="2545680"/>
                      <a:pt x="0" y="1639957"/>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62882" tIns="562882" rIns="562882" bIns="562882" spcCol="1270" anchor="ctr"/>
              <a:lstStyle/>
              <a:p>
                <a:pPr algn="ctr" defTabSz="2889250">
                  <a:lnSpc>
                    <a:spcPct val="90000"/>
                  </a:lnSpc>
                  <a:spcAft>
                    <a:spcPct val="35000"/>
                  </a:spcAft>
                  <a:defRPr/>
                </a:pPr>
                <a:r>
                  <a:rPr lang="zh-CN" altLang="en-US" sz="3200" dirty="0">
                    <a:latin typeface="+mj-ea"/>
                    <a:ea typeface="+mj-ea"/>
                  </a:rPr>
                  <a:t>交互图</a:t>
                </a:r>
              </a:p>
            </p:txBody>
          </p:sp>
        </p:grpSp>
        <p:sp>
          <p:nvSpPr>
            <p:cNvPr id="8" name="任意多边形 7"/>
            <p:cNvSpPr/>
            <p:nvPr/>
          </p:nvSpPr>
          <p:spPr>
            <a:xfrm rot="1549852">
              <a:off x="4370328" y="4498401"/>
              <a:ext cx="431898" cy="487293"/>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0525" y="58738"/>
            <a:ext cx="8277225" cy="638175"/>
          </a:xfrm>
        </p:spPr>
        <p:txBody>
          <a:bodyPr/>
          <a:lstStyle/>
          <a:p>
            <a:pPr eaLnBrk="1" hangingPunct="1">
              <a:spcBef>
                <a:spcPts val="1700"/>
              </a:spcBef>
              <a:spcAft>
                <a:spcPts val="1650"/>
              </a:spcAft>
            </a:pPr>
            <a:r>
              <a:rPr lang="zh-CN" altLang="en-US" smtClean="0">
                <a:latin typeface="华文新魏" pitchFamily="2" charset="-122"/>
                <a:ea typeface="华文新魏" pitchFamily="2" charset="-122"/>
              </a:rPr>
              <a:t>第</a:t>
            </a:r>
            <a:r>
              <a:rPr lang="en-US" altLang="zh-CN" smtClean="0">
                <a:latin typeface="华文新魏" pitchFamily="2" charset="-122"/>
                <a:ea typeface="华文新魏" pitchFamily="2" charset="-122"/>
              </a:rPr>
              <a:t>2</a:t>
            </a:r>
            <a:r>
              <a:rPr lang="zh-CN" altLang="en-US" smtClean="0">
                <a:latin typeface="华文新魏" pitchFamily="2" charset="-122"/>
                <a:ea typeface="华文新魏" pitchFamily="2" charset="-122"/>
              </a:rPr>
              <a:t>章 </a:t>
            </a:r>
            <a:r>
              <a:rPr lang="en-US" altLang="zh-CN" smtClean="0">
                <a:latin typeface="华文新魏" pitchFamily="2" charset="-122"/>
                <a:ea typeface="华文新魏" pitchFamily="2" charset="-122"/>
              </a:rPr>
              <a:t>UML</a:t>
            </a:r>
            <a:r>
              <a:rPr lang="zh-CN" altLang="en-US" smtClean="0">
                <a:latin typeface="华文新魏" pitchFamily="2" charset="-122"/>
                <a:ea typeface="华文新魏" pitchFamily="2" charset="-122"/>
              </a:rPr>
              <a:t>和面向对象</a:t>
            </a:r>
          </a:p>
        </p:txBody>
      </p:sp>
      <p:grpSp>
        <p:nvGrpSpPr>
          <p:cNvPr id="6147" name="组合 1"/>
          <p:cNvGrpSpPr>
            <a:grpSpLocks/>
          </p:cNvGrpSpPr>
          <p:nvPr/>
        </p:nvGrpSpPr>
        <p:grpSpPr bwMode="auto">
          <a:xfrm>
            <a:off x="917575" y="1268413"/>
            <a:ext cx="6170613" cy="728662"/>
            <a:chOff x="918281" y="1700808"/>
            <a:chExt cx="6168319" cy="1016942"/>
          </a:xfrm>
        </p:grpSpPr>
        <p:sp>
          <p:nvSpPr>
            <p:cNvPr id="6155" name="AutoShape 4"/>
            <p:cNvSpPr>
              <a:spLocks noChangeArrowheads="1"/>
            </p:cNvSpPr>
            <p:nvPr/>
          </p:nvSpPr>
          <p:spPr bwMode="gray">
            <a:xfrm>
              <a:off x="918281" y="1819869"/>
              <a:ext cx="6168319" cy="677961"/>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sz="2800">
                <a:latin typeface="叶根友毛笔行书2.0版"/>
                <a:ea typeface="叶根友毛笔行书2.0版"/>
                <a:cs typeface="叶根友毛笔行书2.0版"/>
              </a:endParaRPr>
            </a:p>
          </p:txBody>
        </p:sp>
        <p:sp>
          <p:nvSpPr>
            <p:cNvPr id="6156" name="AutoShape 5"/>
            <p:cNvSpPr>
              <a:spLocks noChangeArrowheads="1"/>
            </p:cNvSpPr>
            <p:nvPr/>
          </p:nvSpPr>
          <p:spPr bwMode="gray">
            <a:xfrm>
              <a:off x="1189211" y="1700808"/>
              <a:ext cx="854075" cy="101694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sz="2800">
                <a:latin typeface="叶根友毛笔行书2.0版"/>
                <a:ea typeface="叶根友毛笔行书2.0版"/>
                <a:cs typeface="叶根友毛笔行书2.0版"/>
              </a:endParaRPr>
            </a:p>
          </p:txBody>
        </p:sp>
        <p:sp>
          <p:nvSpPr>
            <p:cNvPr id="6157" name="Text Box 6"/>
            <p:cNvSpPr txBox="1">
              <a:spLocks noChangeArrowheads="1"/>
            </p:cNvSpPr>
            <p:nvPr/>
          </p:nvSpPr>
          <p:spPr bwMode="gray">
            <a:xfrm>
              <a:off x="1657350" y="1875433"/>
              <a:ext cx="5124450" cy="73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800">
                  <a:latin typeface="叶根友毛笔行书2.0版"/>
                  <a:ea typeface="叶根友毛笔行书2.0版"/>
                  <a:cs typeface="叶根友毛笔行书2.0版"/>
                </a:rPr>
                <a:t>UML</a:t>
              </a:r>
            </a:p>
          </p:txBody>
        </p:sp>
        <p:sp>
          <p:nvSpPr>
            <p:cNvPr id="6158" name="Text Box 7"/>
            <p:cNvSpPr txBox="1">
              <a:spLocks noChangeArrowheads="1"/>
            </p:cNvSpPr>
            <p:nvPr/>
          </p:nvSpPr>
          <p:spPr bwMode="gray">
            <a:xfrm>
              <a:off x="1257897" y="1932044"/>
              <a:ext cx="771126" cy="55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000" b="1">
                  <a:latin typeface="叶根友毛笔行书2.0版"/>
                  <a:ea typeface="叶根友毛笔行书2.0版"/>
                  <a:cs typeface="叶根友毛笔行书2.0版"/>
                </a:rPr>
                <a:t>2.1</a:t>
              </a:r>
            </a:p>
          </p:txBody>
        </p:sp>
      </p:grpSp>
      <p:grpSp>
        <p:nvGrpSpPr>
          <p:cNvPr id="6148" name="组合 2"/>
          <p:cNvGrpSpPr>
            <a:grpSpLocks/>
          </p:cNvGrpSpPr>
          <p:nvPr/>
        </p:nvGrpSpPr>
        <p:grpSpPr bwMode="auto">
          <a:xfrm>
            <a:off x="917575" y="3587750"/>
            <a:ext cx="6169025" cy="842963"/>
            <a:chOff x="919569" y="3974455"/>
            <a:chExt cx="6168319" cy="1016942"/>
          </a:xfrm>
        </p:grpSpPr>
        <p:sp>
          <p:nvSpPr>
            <p:cNvPr id="6151" name="AutoShape 8"/>
            <p:cNvSpPr>
              <a:spLocks noChangeArrowheads="1"/>
            </p:cNvSpPr>
            <p:nvPr/>
          </p:nvSpPr>
          <p:spPr bwMode="gray">
            <a:xfrm>
              <a:off x="919569" y="4093516"/>
              <a:ext cx="6168319" cy="677961"/>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sz="2800">
                <a:latin typeface="叶根友毛笔行书2.0版"/>
                <a:ea typeface="叶根友毛笔行书2.0版"/>
                <a:cs typeface="叶根友毛笔行书2.0版"/>
              </a:endParaRPr>
            </a:p>
          </p:txBody>
        </p:sp>
        <p:sp>
          <p:nvSpPr>
            <p:cNvPr id="6152" name="AutoShape 9"/>
            <p:cNvSpPr>
              <a:spLocks noChangeArrowheads="1"/>
            </p:cNvSpPr>
            <p:nvPr/>
          </p:nvSpPr>
          <p:spPr bwMode="gray">
            <a:xfrm>
              <a:off x="1190499" y="3974455"/>
              <a:ext cx="854075" cy="101694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sz="2800">
                <a:latin typeface="叶根友毛笔行书2.0版"/>
                <a:ea typeface="叶根友毛笔行书2.0版"/>
                <a:cs typeface="叶根友毛笔行书2.0版"/>
              </a:endParaRPr>
            </a:p>
          </p:txBody>
        </p:sp>
        <p:sp>
          <p:nvSpPr>
            <p:cNvPr id="6153" name="Text Box 10"/>
            <p:cNvSpPr txBox="1">
              <a:spLocks noChangeArrowheads="1"/>
            </p:cNvSpPr>
            <p:nvPr/>
          </p:nvSpPr>
          <p:spPr bwMode="gray">
            <a:xfrm>
              <a:off x="1658638" y="4149080"/>
              <a:ext cx="5124450" cy="63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800">
                  <a:latin typeface="叶根友毛笔行书2.0版"/>
                  <a:ea typeface="叶根友毛笔行书2.0版"/>
                  <a:cs typeface="叶根友毛笔行书2.0版"/>
                </a:rPr>
                <a:t>面向对象</a:t>
              </a:r>
              <a:endParaRPr lang="en-US" altLang="zh-CN" sz="2800">
                <a:latin typeface="叶根友毛笔行书2.0版"/>
                <a:ea typeface="叶根友毛笔行书2.0版"/>
                <a:cs typeface="叶根友毛笔行书2.0版"/>
              </a:endParaRPr>
            </a:p>
          </p:txBody>
        </p:sp>
        <p:sp>
          <p:nvSpPr>
            <p:cNvPr id="6154" name="Text Box 11"/>
            <p:cNvSpPr txBox="1">
              <a:spLocks noChangeArrowheads="1"/>
            </p:cNvSpPr>
            <p:nvPr/>
          </p:nvSpPr>
          <p:spPr bwMode="gray">
            <a:xfrm>
              <a:off x="1072541" y="4180351"/>
              <a:ext cx="1086815" cy="48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000" b="1">
                  <a:latin typeface="叶根友毛笔行书2.0版"/>
                  <a:ea typeface="叶根友毛笔行书2.0版"/>
                  <a:cs typeface="叶根友毛笔行书2.0版"/>
                </a:rPr>
                <a:t>2.2</a:t>
              </a:r>
            </a:p>
          </p:txBody>
        </p:sp>
      </p:grpSp>
      <p:graphicFrame>
        <p:nvGraphicFramePr>
          <p:cNvPr id="20" name="图示 19"/>
          <p:cNvGraphicFramePr/>
          <p:nvPr/>
        </p:nvGraphicFramePr>
        <p:xfrm>
          <a:off x="1907704" y="2153803"/>
          <a:ext cx="6096000" cy="12778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图示 22"/>
          <p:cNvGraphicFramePr/>
          <p:nvPr/>
        </p:nvGraphicFramePr>
        <p:xfrm>
          <a:off x="1907704" y="4542957"/>
          <a:ext cx="6096000" cy="12778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第四类是交互图（</a:t>
            </a:r>
            <a:r>
              <a:rPr lang="en-US" altLang="zh-CN" sz="2800" smtClean="0">
                <a:ea typeface="宋体" pitchFamily="2" charset="-122"/>
              </a:rPr>
              <a:t>Interactive diagram</a:t>
            </a:r>
            <a:r>
              <a:rPr lang="zh-CN" altLang="en-US" sz="2800" smtClean="0">
                <a:ea typeface="宋体" pitchFamily="2" charset="-122"/>
              </a:rPr>
              <a:t>）</a:t>
            </a:r>
          </a:p>
        </p:txBody>
      </p:sp>
      <p:sp>
        <p:nvSpPr>
          <p:cNvPr id="36867" name="Rectangle 3"/>
          <p:cNvSpPr>
            <a:spLocks noGrp="1" noChangeArrowheads="1"/>
          </p:cNvSpPr>
          <p:nvPr>
            <p:ph idx="1"/>
          </p:nvPr>
        </p:nvSpPr>
        <p:spPr/>
        <p:txBody>
          <a:bodyPr/>
          <a:lstStyle/>
          <a:p>
            <a:pPr eaLnBrk="1" hangingPunct="1"/>
            <a:r>
              <a:rPr smtClean="0">
                <a:ea typeface="宋体" pitchFamily="2" charset="-122"/>
              </a:rPr>
              <a:t>其中顺序图显示对象之间的动态合作关系，它强调对象之间消息发送的顺序，同时显示对象之间的交互。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62" y="2041525"/>
            <a:ext cx="6534150" cy="35718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第四类是交互图（</a:t>
            </a:r>
            <a:r>
              <a:rPr lang="en-US" altLang="zh-CN" sz="2800" smtClean="0">
                <a:ea typeface="宋体" pitchFamily="2" charset="-122"/>
              </a:rPr>
              <a:t>Interactive diagram</a:t>
            </a:r>
            <a:r>
              <a:rPr lang="zh-CN" altLang="en-US" sz="2800" smtClean="0">
                <a:ea typeface="宋体" pitchFamily="2" charset="-122"/>
              </a:rPr>
              <a:t>）</a:t>
            </a:r>
          </a:p>
        </p:txBody>
      </p:sp>
      <p:sp>
        <p:nvSpPr>
          <p:cNvPr id="30723" name="Rectangle 3"/>
          <p:cNvSpPr>
            <a:spLocks noGrp="1" noChangeArrowheads="1"/>
          </p:cNvSpPr>
          <p:nvPr>
            <p:ph idx="1"/>
          </p:nvPr>
        </p:nvSpPr>
        <p:spPr>
          <a:xfrm>
            <a:off x="539750" y="1125538"/>
            <a:ext cx="8315325" cy="4521200"/>
          </a:xfrm>
        </p:spPr>
        <p:txBody>
          <a:bodyPr rtlCol="0">
            <a:noAutofit/>
          </a:bodyPr>
          <a:lstStyle/>
          <a:p>
            <a:pPr eaLnBrk="1" fontAlgn="auto" hangingPunct="1">
              <a:spcAft>
                <a:spcPts val="0"/>
              </a:spcAft>
              <a:defRPr/>
            </a:pPr>
            <a:r>
              <a:rPr sz="2000" dirty="0">
                <a:ea typeface="宋体" panose="02010600030101010101" pitchFamily="2" charset="-122"/>
              </a:rPr>
              <a:t>通信图描述对象间的协作关系，通信图跟顺序图相似，显示对象间的动态协作和通信关系。除显示信息交换外，通信图还显示对象以及它们之间的关系</a:t>
            </a:r>
            <a:r>
              <a:rPr sz="2000" dirty="0" smtClean="0">
                <a:ea typeface="宋体" panose="02010600030101010101" pitchFamily="2" charset="-122"/>
              </a:rPr>
              <a:t>。</a:t>
            </a:r>
            <a:endParaRPr lang="en-US" altLang="zh-CN" sz="2000" dirty="0" smtClean="0">
              <a:ea typeface="宋体" panose="02010600030101010101" pitchFamily="2" charset="-122"/>
            </a:endParaRPr>
          </a:p>
          <a:p>
            <a:pPr eaLnBrk="1" fontAlgn="auto" hangingPunct="1">
              <a:spcAft>
                <a:spcPts val="0"/>
              </a:spcAft>
              <a:defRPr/>
            </a:pPr>
            <a:endParaRPr lang="en-US" altLang="zh-CN" sz="2000" dirty="0">
              <a:ea typeface="宋体" panose="02010600030101010101" pitchFamily="2" charset="-122"/>
            </a:endParaRPr>
          </a:p>
          <a:p>
            <a:pPr eaLnBrk="1" fontAlgn="auto" hangingPunct="1">
              <a:spcAft>
                <a:spcPts val="0"/>
              </a:spcAft>
              <a:defRPr/>
            </a:pPr>
            <a:endParaRPr lang="en-US" altLang="zh-CN" sz="2000" dirty="0" smtClean="0">
              <a:ea typeface="宋体" panose="02010600030101010101" pitchFamily="2" charset="-122"/>
            </a:endParaRPr>
          </a:p>
          <a:p>
            <a:pPr eaLnBrk="1" fontAlgn="auto" hangingPunct="1">
              <a:spcAft>
                <a:spcPts val="0"/>
              </a:spcAft>
              <a:defRPr/>
            </a:pPr>
            <a:endParaRPr lang="en-US" altLang="zh-CN" sz="2000" dirty="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lang="en-US" altLang="zh-CN" sz="2000" dirty="0" smtClean="0">
              <a:ea typeface="宋体" panose="02010600030101010101" pitchFamily="2" charset="-122"/>
            </a:endParaRPr>
          </a:p>
          <a:p>
            <a:pPr eaLnBrk="1" fontAlgn="auto" hangingPunct="1">
              <a:spcAft>
                <a:spcPts val="0"/>
              </a:spcAft>
              <a:defRPr/>
            </a:pPr>
            <a:endParaRPr lang="en-US" altLang="zh-CN" sz="2000" dirty="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lang="en-US" altLang="zh-CN" sz="2000" dirty="0"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lang="en-US" altLang="zh-CN" sz="2000" dirty="0" smtClean="0">
              <a:ea typeface="宋体" panose="02010600030101010101" pitchFamily="2" charset="-122"/>
            </a:endParaRPr>
          </a:p>
          <a:p>
            <a:pPr marL="0" indent="0" eaLnBrk="1" fontAlgn="auto" hangingPunct="1">
              <a:spcAft>
                <a:spcPts val="0"/>
              </a:spcAft>
              <a:buFont typeface="Wingdings" panose="05000000000000000000" pitchFamily="2" charset="2"/>
              <a:buNone/>
              <a:defRPr/>
            </a:pPr>
            <a:endParaRPr sz="2000" dirty="0">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2294731"/>
            <a:ext cx="7077075" cy="35337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第五类是实现图 </a:t>
            </a:r>
            <a:r>
              <a:rPr lang="en-US" altLang="zh-CN" sz="2800" smtClean="0">
                <a:ea typeface="宋体" pitchFamily="2" charset="-122"/>
              </a:rPr>
              <a:t>( Implementation diagram )</a:t>
            </a:r>
          </a:p>
        </p:txBody>
      </p:sp>
      <p:sp>
        <p:nvSpPr>
          <p:cNvPr id="39939" name="Rectangle 3"/>
          <p:cNvSpPr>
            <a:spLocks noGrp="1" noChangeArrowheads="1"/>
          </p:cNvSpPr>
          <p:nvPr>
            <p:ph idx="1"/>
          </p:nvPr>
        </p:nvSpPr>
        <p:spPr>
          <a:xfrm>
            <a:off x="107950" y="1125538"/>
            <a:ext cx="8820150" cy="4521200"/>
          </a:xfrm>
        </p:spPr>
        <p:txBody>
          <a:bodyPr/>
          <a:lstStyle/>
          <a:p>
            <a:pPr eaLnBrk="1" hangingPunct="1"/>
            <a:r>
              <a:rPr sz="2000" smtClean="0">
                <a:ea typeface="宋体" pitchFamily="2" charset="-122"/>
              </a:rPr>
              <a:t>构件图描述代码部件的物理结构及各部件之间的依赖关系。一个构件可能是一个资源代码部件、一个二进制部件或一个可执行部件。它包含逻辑类或实现类的有关信息。构件图有助于分析和理解部件之间的相互影响程度。</a:t>
            </a:r>
          </a:p>
        </p:txBody>
      </p:sp>
      <p:pic>
        <p:nvPicPr>
          <p:cNvPr id="3994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2330450"/>
            <a:ext cx="55245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文本框 2"/>
          <p:cNvSpPr txBox="1">
            <a:spLocks noChangeArrowheads="1"/>
          </p:cNvSpPr>
          <p:nvPr/>
        </p:nvSpPr>
        <p:spPr bwMode="auto">
          <a:xfrm>
            <a:off x="4067175" y="6165850"/>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t>基本构件图</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第五类是实现图 </a:t>
            </a:r>
            <a:r>
              <a:rPr lang="en-US" altLang="zh-CN" sz="2800" smtClean="0">
                <a:ea typeface="宋体" pitchFamily="2" charset="-122"/>
              </a:rPr>
              <a:t>( Implementation diagram )</a:t>
            </a:r>
          </a:p>
        </p:txBody>
      </p:sp>
      <p:sp>
        <p:nvSpPr>
          <p:cNvPr id="40963" name="Rectangle 3"/>
          <p:cNvSpPr>
            <a:spLocks noGrp="1" noChangeArrowheads="1"/>
          </p:cNvSpPr>
          <p:nvPr>
            <p:ph idx="1"/>
          </p:nvPr>
        </p:nvSpPr>
        <p:spPr>
          <a:xfrm>
            <a:off x="36513" y="1125538"/>
            <a:ext cx="8820150" cy="4521200"/>
          </a:xfrm>
        </p:spPr>
        <p:txBody>
          <a:bodyPr/>
          <a:lstStyle/>
          <a:p>
            <a:pPr eaLnBrk="1" hangingPunct="1"/>
            <a:r>
              <a:rPr smtClean="0">
                <a:ea typeface="宋体" pitchFamily="2" charset="-122"/>
              </a:rPr>
              <a:t>部署图定义系统中软硬件的物理体系结构。它可以显示实际的计算机和设备（用节点表示）以及它们之间的连接关系，也可显示连接的类型及部件之间的依赖性。在节点内部，放置可执行部件和对象以显示节点跟可执行软件单元的对应关系。 </a:t>
            </a:r>
          </a:p>
        </p:txBody>
      </p:sp>
      <p:pic>
        <p:nvPicPr>
          <p:cNvPr id="4096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2781300"/>
            <a:ext cx="4799013"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文本框 2"/>
          <p:cNvSpPr txBox="1">
            <a:spLocks noChangeArrowheads="1"/>
          </p:cNvSpPr>
          <p:nvPr/>
        </p:nvSpPr>
        <p:spPr bwMode="auto">
          <a:xfrm>
            <a:off x="3203575" y="6232525"/>
            <a:ext cx="2286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a:t>Web</a:t>
            </a:r>
            <a:r>
              <a:rPr lang="zh-CN" altLang="en-US"/>
              <a:t>应用部署图示例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latin typeface="楷体_GB2312" pitchFamily="49" charset="-122"/>
                <a:ea typeface="楷体_GB2312" pitchFamily="49" charset="-122"/>
              </a:rPr>
              <a:t>2.2</a:t>
            </a:r>
            <a:r>
              <a:rPr lang="zh-CN" altLang="en-US" smtClean="0">
                <a:latin typeface="楷体_GB2312" pitchFamily="49" charset="-122"/>
                <a:ea typeface="楷体_GB2312" pitchFamily="49" charset="-122"/>
              </a:rPr>
              <a:t>面向对象</a:t>
            </a:r>
          </a:p>
        </p:txBody>
      </p:sp>
      <p:graphicFrame>
        <p:nvGraphicFramePr>
          <p:cNvPr id="4" name="图示 3"/>
          <p:cNvGraphicFramePr/>
          <p:nvPr/>
        </p:nvGraphicFramePr>
        <p:xfrm>
          <a:off x="755576" y="1772816"/>
          <a:ext cx="6984776" cy="1586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latin typeface="黑体" pitchFamily="49" charset="-122"/>
                <a:ea typeface="黑体" pitchFamily="49" charset="-122"/>
              </a:rPr>
              <a:t>2.2.1</a:t>
            </a:r>
            <a:r>
              <a:rPr lang="zh-CN" altLang="en-US" smtClean="0">
                <a:latin typeface="黑体" pitchFamily="49" charset="-122"/>
                <a:ea typeface="黑体" pitchFamily="49" charset="-122"/>
              </a:rPr>
              <a:t>面向对象的历史</a:t>
            </a:r>
          </a:p>
        </p:txBody>
      </p:sp>
      <p:sp>
        <p:nvSpPr>
          <p:cNvPr id="35" name="Freeform 4"/>
          <p:cNvSpPr>
            <a:spLocks noEditPoints="1"/>
          </p:cNvSpPr>
          <p:nvPr/>
        </p:nvSpPr>
        <p:spPr bwMode="gray">
          <a:xfrm>
            <a:off x="828223" y="1077532"/>
            <a:ext cx="6897688" cy="5281612"/>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pPr>
              <a:defRPr/>
            </a:pPr>
            <a:endParaRPr lang="zh-CN" altLang="en-US" dirty="0"/>
          </a:p>
        </p:txBody>
      </p:sp>
      <p:grpSp>
        <p:nvGrpSpPr>
          <p:cNvPr id="2" name="组合 1"/>
          <p:cNvGrpSpPr/>
          <p:nvPr/>
        </p:nvGrpSpPr>
        <p:grpSpPr>
          <a:xfrm>
            <a:off x="295437" y="2549938"/>
            <a:ext cx="8715039" cy="1631950"/>
            <a:chOff x="295437" y="2549938"/>
            <a:chExt cx="8715039" cy="1631950"/>
          </a:xfrm>
        </p:grpSpPr>
        <p:sp>
          <p:nvSpPr>
            <p:cNvPr id="43015" name="矩形 38"/>
            <p:cNvSpPr>
              <a:spLocks noChangeArrowheads="1"/>
            </p:cNvSpPr>
            <p:nvPr/>
          </p:nvSpPr>
          <p:spPr bwMode="auto">
            <a:xfrm>
              <a:off x="2293763" y="3011458"/>
              <a:ext cx="6716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eaLnBrk="1" hangingPunct="1"/>
              <a:r>
                <a:rPr lang="zh-CN" altLang="en-US" sz="2400" dirty="0" smtClean="0"/>
                <a:t>面向对象语言</a:t>
              </a:r>
              <a:endParaRPr lang="zh-CN" altLang="en-US" sz="2400" dirty="0"/>
            </a:p>
          </p:txBody>
        </p:sp>
        <p:grpSp>
          <p:nvGrpSpPr>
            <p:cNvPr id="40" name="组合 39"/>
            <p:cNvGrpSpPr>
              <a:grpSpLocks/>
            </p:cNvGrpSpPr>
            <p:nvPr/>
          </p:nvGrpSpPr>
          <p:grpSpPr bwMode="auto">
            <a:xfrm>
              <a:off x="295437" y="2549938"/>
              <a:ext cx="1676400" cy="1631950"/>
              <a:chOff x="523492" y="3054633"/>
              <a:chExt cx="1676400" cy="1631950"/>
            </a:xfrm>
          </p:grpSpPr>
          <p:grpSp>
            <p:nvGrpSpPr>
              <p:cNvPr id="43039" name="Group 11"/>
              <p:cNvGrpSpPr>
                <a:grpSpLocks/>
              </p:cNvGrpSpPr>
              <p:nvPr/>
            </p:nvGrpSpPr>
            <p:grpSpPr bwMode="auto">
              <a:xfrm>
                <a:off x="523492" y="3054633"/>
                <a:ext cx="1676400" cy="1631950"/>
                <a:chOff x="576" y="2188"/>
                <a:chExt cx="1056" cy="1028"/>
              </a:xfrm>
            </p:grpSpPr>
            <p:pic>
              <p:nvPicPr>
                <p:cNvPr id="43041" name="Picture 12"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2"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43"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44"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45"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3040" name="Text Box 31"/>
              <p:cNvSpPr txBox="1">
                <a:spLocks noChangeArrowheads="1"/>
              </p:cNvSpPr>
              <p:nvPr/>
            </p:nvSpPr>
            <p:spPr bwMode="auto">
              <a:xfrm>
                <a:off x="768001" y="3486539"/>
                <a:ext cx="12811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000" dirty="0"/>
                  <a:t>20</a:t>
                </a:r>
                <a:r>
                  <a:rPr lang="zh-CN" altLang="en-US" sz="2000" dirty="0"/>
                  <a:t>世纪</a:t>
                </a:r>
                <a:endParaRPr lang="en-US" altLang="zh-CN" sz="2000" dirty="0"/>
              </a:p>
              <a:p>
                <a:pPr algn="ctr"/>
                <a:r>
                  <a:rPr lang="en-US" altLang="zh-CN" sz="2000" dirty="0"/>
                  <a:t>70</a:t>
                </a:r>
                <a:r>
                  <a:rPr lang="zh-CN" altLang="en-US" sz="2000" dirty="0"/>
                  <a:t>年代初</a:t>
                </a:r>
                <a:endParaRPr lang="en-US" altLang="zh-CN" sz="2000" b="1" dirty="0"/>
              </a:p>
            </p:txBody>
          </p:sp>
        </p:grpSp>
      </p:grpSp>
      <p:grpSp>
        <p:nvGrpSpPr>
          <p:cNvPr id="3" name="组合 2"/>
          <p:cNvGrpSpPr/>
          <p:nvPr/>
        </p:nvGrpSpPr>
        <p:grpSpPr>
          <a:xfrm>
            <a:off x="2576854" y="4343043"/>
            <a:ext cx="5168449" cy="2030413"/>
            <a:chOff x="2576854" y="4343043"/>
            <a:chExt cx="5168449" cy="2030413"/>
          </a:xfrm>
        </p:grpSpPr>
        <p:sp>
          <p:nvSpPr>
            <p:cNvPr id="43014" name="矩形 37"/>
            <p:cNvSpPr>
              <a:spLocks noChangeArrowheads="1"/>
            </p:cNvSpPr>
            <p:nvPr/>
          </p:nvSpPr>
          <p:spPr bwMode="auto">
            <a:xfrm>
              <a:off x="4451692" y="4884708"/>
              <a:ext cx="32936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800" dirty="0" smtClean="0"/>
                <a:t>面向对象方法</a:t>
              </a:r>
              <a:endParaRPr lang="zh-CN" altLang="en-US" sz="2800" dirty="0"/>
            </a:p>
          </p:txBody>
        </p:sp>
        <p:grpSp>
          <p:nvGrpSpPr>
            <p:cNvPr id="56" name="组合 55"/>
            <p:cNvGrpSpPr>
              <a:grpSpLocks/>
            </p:cNvGrpSpPr>
            <p:nvPr/>
          </p:nvGrpSpPr>
          <p:grpSpPr bwMode="auto">
            <a:xfrm>
              <a:off x="2576854" y="4343043"/>
              <a:ext cx="1981200" cy="2030413"/>
              <a:chOff x="3499411" y="4319929"/>
              <a:chExt cx="1981200" cy="2030413"/>
            </a:xfrm>
          </p:grpSpPr>
          <p:grpSp>
            <p:nvGrpSpPr>
              <p:cNvPr id="43027" name="Group 5"/>
              <p:cNvGrpSpPr>
                <a:grpSpLocks/>
              </p:cNvGrpSpPr>
              <p:nvPr/>
            </p:nvGrpSpPr>
            <p:grpSpPr bwMode="auto">
              <a:xfrm>
                <a:off x="3499411" y="4319929"/>
                <a:ext cx="1981200" cy="2030413"/>
                <a:chOff x="1776" y="2417"/>
                <a:chExt cx="1248" cy="1279"/>
              </a:xfrm>
            </p:grpSpPr>
            <p:pic>
              <p:nvPicPr>
                <p:cNvPr id="43029"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0"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31"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32"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33"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3028" name="Text Box 32"/>
              <p:cNvSpPr txBox="1">
                <a:spLocks noChangeArrowheads="1"/>
              </p:cNvSpPr>
              <p:nvPr/>
            </p:nvSpPr>
            <p:spPr bwMode="auto">
              <a:xfrm>
                <a:off x="3802016" y="4828986"/>
                <a:ext cx="14542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800" dirty="0"/>
                  <a:t>1980</a:t>
                </a:r>
                <a:r>
                  <a:rPr lang="zh-CN" altLang="en-US" sz="2800" dirty="0"/>
                  <a:t>年</a:t>
                </a:r>
                <a:endParaRPr lang="en-US" altLang="zh-CN" sz="2800" b="1" dirty="0"/>
              </a:p>
            </p:txBody>
          </p:sp>
        </p:grpSp>
      </p:grpSp>
      <p:grpSp>
        <p:nvGrpSpPr>
          <p:cNvPr id="4" name="组合 3"/>
          <p:cNvGrpSpPr/>
          <p:nvPr/>
        </p:nvGrpSpPr>
        <p:grpSpPr>
          <a:xfrm>
            <a:off x="1968500" y="850901"/>
            <a:ext cx="3683620" cy="1195901"/>
            <a:chOff x="1968500" y="850901"/>
            <a:chExt cx="3683620" cy="1195901"/>
          </a:xfrm>
        </p:grpSpPr>
        <p:sp>
          <p:nvSpPr>
            <p:cNvPr id="43012" name="矩形 35"/>
            <p:cNvSpPr>
              <a:spLocks noChangeArrowheads="1"/>
            </p:cNvSpPr>
            <p:nvPr/>
          </p:nvSpPr>
          <p:spPr bwMode="auto">
            <a:xfrm>
              <a:off x="3340100" y="1292237"/>
              <a:ext cx="23120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200" dirty="0" smtClean="0"/>
                <a:t>面向对象概念</a:t>
              </a:r>
              <a:r>
                <a:rPr lang="en-US" altLang="zh-CN" sz="2200" dirty="0" smtClean="0"/>
                <a:t> </a:t>
              </a:r>
              <a:endParaRPr lang="en-US" altLang="zh-CN" sz="2200" dirty="0"/>
            </a:p>
          </p:txBody>
        </p:sp>
        <p:grpSp>
          <p:nvGrpSpPr>
            <p:cNvPr id="64" name="组合 63"/>
            <p:cNvGrpSpPr>
              <a:grpSpLocks/>
            </p:cNvGrpSpPr>
            <p:nvPr/>
          </p:nvGrpSpPr>
          <p:grpSpPr bwMode="auto">
            <a:xfrm>
              <a:off x="1968500" y="850901"/>
              <a:ext cx="1371600" cy="1195901"/>
              <a:chOff x="1147741" y="1796569"/>
              <a:chExt cx="1371600" cy="1204913"/>
            </a:xfrm>
          </p:grpSpPr>
          <p:grpSp>
            <p:nvGrpSpPr>
              <p:cNvPr id="43020" name="Group 17"/>
              <p:cNvGrpSpPr>
                <a:grpSpLocks/>
              </p:cNvGrpSpPr>
              <p:nvPr/>
            </p:nvGrpSpPr>
            <p:grpSpPr bwMode="auto">
              <a:xfrm>
                <a:off x="1147741" y="1796569"/>
                <a:ext cx="1371600" cy="1204913"/>
                <a:chOff x="432" y="1326"/>
                <a:chExt cx="864" cy="759"/>
              </a:xfrm>
            </p:grpSpPr>
            <p:pic>
              <p:nvPicPr>
                <p:cNvPr id="43022" name="Picture 1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3"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24"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25"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26"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3021" name="Text Box 30"/>
              <p:cNvSpPr txBox="1">
                <a:spLocks noChangeArrowheads="1"/>
              </p:cNvSpPr>
              <p:nvPr/>
            </p:nvSpPr>
            <p:spPr bwMode="auto">
              <a:xfrm>
                <a:off x="1350942" y="2116157"/>
                <a:ext cx="1043298" cy="37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dirty="0" smtClean="0"/>
                  <a:t>1960</a:t>
                </a:r>
                <a:r>
                  <a:rPr lang="zh-CN" altLang="en-US" dirty="0" smtClean="0"/>
                  <a:t>年</a:t>
                </a:r>
                <a:endParaRPr lang="en-US" altLang="zh-CN" dirty="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edge">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编程语言的发展</a:t>
            </a:r>
            <a:r>
              <a:rPr lang="zh-CN" altLang="en-US" smtClean="0"/>
              <a:t> </a:t>
            </a:r>
          </a:p>
        </p:txBody>
      </p:sp>
      <p:grpSp>
        <p:nvGrpSpPr>
          <p:cNvPr id="45059" name="组合 8"/>
          <p:cNvGrpSpPr>
            <a:grpSpLocks/>
          </p:cNvGrpSpPr>
          <p:nvPr/>
        </p:nvGrpSpPr>
        <p:grpSpPr bwMode="auto">
          <a:xfrm>
            <a:off x="1403350" y="2060575"/>
            <a:ext cx="6553200" cy="2808288"/>
            <a:chOff x="1259632" y="2192886"/>
            <a:chExt cx="6552728" cy="2808312"/>
          </a:xfrm>
        </p:grpSpPr>
        <p:sp>
          <p:nvSpPr>
            <p:cNvPr id="8" name="圆角矩形 7"/>
            <p:cNvSpPr/>
            <p:nvPr/>
          </p:nvSpPr>
          <p:spPr>
            <a:xfrm>
              <a:off x="1259632" y="2192886"/>
              <a:ext cx="6552728" cy="2808312"/>
            </a:xfrm>
            <a:prstGeom prst="round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zh-CN" altLang="en-US" dirty="0"/>
                <a:t>面向对象程序设计</a:t>
              </a:r>
              <a:r>
                <a:rPr lang="en-US" altLang="zh-CN" dirty="0"/>
                <a:t>(Object Oriented Programming)</a:t>
              </a:r>
              <a:endParaRPr lang="zh-CN" altLang="en-US" dirty="0"/>
            </a:p>
          </p:txBody>
        </p:sp>
        <p:sp>
          <p:nvSpPr>
            <p:cNvPr id="7" name="圆角矩形 6"/>
            <p:cNvSpPr/>
            <p:nvPr/>
          </p:nvSpPr>
          <p:spPr>
            <a:xfrm>
              <a:off x="1975543" y="2697715"/>
              <a:ext cx="5184402" cy="2117743"/>
            </a:xfrm>
            <a:prstGeom prst="round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zh-CN" altLang="en-US" dirty="0"/>
                <a:t>结构化程序设计</a:t>
              </a:r>
              <a:r>
                <a:rPr lang="en-US" altLang="zh-CN" dirty="0"/>
                <a:t>(Procedure Programming)</a:t>
              </a:r>
              <a:endParaRPr lang="zh-CN" altLang="en-US" dirty="0"/>
            </a:p>
          </p:txBody>
        </p:sp>
        <p:sp>
          <p:nvSpPr>
            <p:cNvPr id="6" name="圆角矩形 5"/>
            <p:cNvSpPr/>
            <p:nvPr/>
          </p:nvSpPr>
          <p:spPr>
            <a:xfrm>
              <a:off x="2627958" y="3213658"/>
              <a:ext cx="3879571" cy="1485913"/>
            </a:xfrm>
            <a:prstGeom prst="round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zh-CN" altLang="en-US" dirty="0"/>
                <a:t>汇编语言</a:t>
              </a:r>
              <a:r>
                <a:rPr lang="en-US" altLang="zh-CN" dirty="0"/>
                <a:t>(Assembly language)</a:t>
              </a:r>
              <a:endParaRPr lang="zh-CN" altLang="en-US" dirty="0"/>
            </a:p>
          </p:txBody>
        </p:sp>
        <p:sp>
          <p:nvSpPr>
            <p:cNvPr id="5" name="圆角矩形 4"/>
            <p:cNvSpPr/>
            <p:nvPr/>
          </p:nvSpPr>
          <p:spPr>
            <a:xfrm>
              <a:off x="3051791" y="3597836"/>
              <a:ext cx="3152548" cy="1039821"/>
            </a:xfrm>
            <a:prstGeom prst="round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zh-CN" altLang="en-US" dirty="0"/>
                <a:t>机器语言</a:t>
              </a:r>
              <a:r>
                <a:rPr lang="en-US" altLang="zh-CN" dirty="0"/>
                <a:t>(Machine language)</a:t>
              </a:r>
              <a:endParaRPr lang="zh-CN" altLang="en-US" dirty="0"/>
            </a:p>
          </p:txBody>
        </p:sp>
        <p:sp>
          <p:nvSpPr>
            <p:cNvPr id="2" name="圆角矩形 1"/>
            <p:cNvSpPr/>
            <p:nvPr/>
          </p:nvSpPr>
          <p:spPr>
            <a:xfrm>
              <a:off x="3331171" y="4026465"/>
              <a:ext cx="2592200" cy="57468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dirty="0"/>
                <a:t>1.0</a:t>
              </a:r>
              <a:endParaRPr lang="zh-CN" altLang="en-US"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latin typeface="黑体" pitchFamily="49" charset="-122"/>
                <a:ea typeface="黑体" pitchFamily="49" charset="-122"/>
              </a:rPr>
              <a:t>2.2.2</a:t>
            </a:r>
            <a:r>
              <a:rPr lang="en-US" altLang="zh-CN" smtClean="0">
                <a:latin typeface="Times New Roman" pitchFamily="18" charset="0"/>
                <a:ea typeface="黑体" pitchFamily="49" charset="-122"/>
              </a:rPr>
              <a:t> </a:t>
            </a:r>
            <a:r>
              <a:rPr lang="zh-CN" altLang="en-US" b="0" smtClean="0">
                <a:latin typeface="黑体" pitchFamily="49" charset="-122"/>
                <a:ea typeface="黑体" pitchFamily="49" charset="-122"/>
              </a:rPr>
              <a:t>面向对象分析和设计基本概念</a:t>
            </a:r>
          </a:p>
        </p:txBody>
      </p:sp>
      <p:sp>
        <p:nvSpPr>
          <p:cNvPr id="46083" name="矩形 1"/>
          <p:cNvSpPr>
            <a:spLocks noChangeArrowheads="1"/>
          </p:cNvSpPr>
          <p:nvPr/>
        </p:nvSpPr>
        <p:spPr bwMode="auto">
          <a:xfrm>
            <a:off x="1131888" y="6015038"/>
            <a:ext cx="6794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Aft>
                <a:spcPts val="1300"/>
              </a:spcAft>
              <a:buFont typeface="Wingdings" pitchFamily="2" charset="2"/>
              <a:buNone/>
            </a:pPr>
            <a:r>
              <a:rPr lang="zh-CN" altLang="en-US" sz="2400"/>
              <a:t>简单的来说，面向对象＝对象＋类＋继承＋消息</a:t>
            </a:r>
          </a:p>
        </p:txBody>
      </p:sp>
      <p:graphicFrame>
        <p:nvGraphicFramePr>
          <p:cNvPr id="19" name="图示 18"/>
          <p:cNvGraphicFramePr/>
          <p:nvPr>
            <p:extLst>
              <p:ext uri="{D42A27DB-BD31-4B8C-83A1-F6EECF244321}">
                <p14:modId xmlns:p14="http://schemas.microsoft.com/office/powerpoint/2010/main" val="813377293"/>
              </p:ext>
            </p:extLst>
          </p:nvPr>
        </p:nvGraphicFramePr>
        <p:xfrm>
          <a:off x="965994" y="787548"/>
          <a:ext cx="6864424"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面向对象分析（</a:t>
            </a:r>
            <a:r>
              <a:rPr lang="en-US" altLang="zh-CN" smtClean="0">
                <a:ea typeface="宋体" pitchFamily="2" charset="-122"/>
              </a:rPr>
              <a:t>OOA</a:t>
            </a:r>
            <a:r>
              <a:rPr lang="zh-CN" altLang="en-US" smtClean="0">
                <a:ea typeface="宋体" pitchFamily="2" charset="-122"/>
              </a:rPr>
              <a:t>）</a:t>
            </a:r>
          </a:p>
        </p:txBody>
      </p:sp>
      <p:sp>
        <p:nvSpPr>
          <p:cNvPr id="48131" name="Freeform 7"/>
          <p:cNvSpPr>
            <a:spLocks/>
          </p:cNvSpPr>
          <p:nvPr/>
        </p:nvSpPr>
        <p:spPr bwMode="gray">
          <a:xfrm>
            <a:off x="1076325" y="330914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132" name="Freeform 8"/>
          <p:cNvSpPr>
            <a:spLocks/>
          </p:cNvSpPr>
          <p:nvPr/>
        </p:nvSpPr>
        <p:spPr bwMode="gray">
          <a:xfrm rot="10800000">
            <a:off x="6159500" y="2428081"/>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1403350" y="2780506"/>
            <a:ext cx="6353175" cy="1212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48134" name="文本框 1"/>
          <p:cNvSpPr txBox="1">
            <a:spLocks noChangeArrowheads="1"/>
          </p:cNvSpPr>
          <p:nvPr/>
        </p:nvSpPr>
        <p:spPr bwMode="auto">
          <a:xfrm>
            <a:off x="1403350" y="2793206"/>
            <a:ext cx="634365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面向对象分析（</a:t>
            </a:r>
            <a:r>
              <a:rPr lang="en-US" altLang="zh-CN" dirty="0">
                <a:solidFill>
                  <a:schemeClr val="bg1"/>
                </a:solidFill>
              </a:rPr>
              <a:t>OOA</a:t>
            </a:r>
            <a:r>
              <a:rPr lang="zh-CN" altLang="en-US" dirty="0">
                <a:solidFill>
                  <a:schemeClr val="bg1"/>
                </a:solidFill>
              </a:rPr>
              <a:t>）是指利用面向对象的概念和方法为软件需求建造模型，以使用户需求逐步精确化、一致化、完全化的分析过程。分析的过程也是提取需求的过程，主要包括理解、表达和验证。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面向对象分析过程模型</a:t>
            </a:r>
            <a:r>
              <a:rPr lang="zh-CN" altLang="en-US" smtClean="0"/>
              <a:t> </a:t>
            </a:r>
          </a:p>
        </p:txBody>
      </p:sp>
      <p:grpSp>
        <p:nvGrpSpPr>
          <p:cNvPr id="50179" name="组合 43018"/>
          <p:cNvGrpSpPr>
            <a:grpSpLocks/>
          </p:cNvGrpSpPr>
          <p:nvPr/>
        </p:nvGrpSpPr>
        <p:grpSpPr bwMode="auto">
          <a:xfrm>
            <a:off x="1609725" y="1484313"/>
            <a:ext cx="5838825" cy="4375150"/>
            <a:chOff x="2620643" y="908720"/>
            <a:chExt cx="5545442" cy="5670902"/>
          </a:xfrm>
        </p:grpSpPr>
        <p:sp>
          <p:nvSpPr>
            <p:cNvPr id="2" name="矩形 1"/>
            <p:cNvSpPr/>
            <p:nvPr/>
          </p:nvSpPr>
          <p:spPr>
            <a:xfrm>
              <a:off x="4716392" y="1340828"/>
              <a:ext cx="1871097" cy="5041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定义用例</a:t>
              </a:r>
            </a:p>
          </p:txBody>
        </p:sp>
        <p:cxnSp>
          <p:nvCxnSpPr>
            <p:cNvPr id="4" name="直接箭头连接符 3"/>
            <p:cNvCxnSpPr/>
            <p:nvPr/>
          </p:nvCxnSpPr>
          <p:spPr>
            <a:xfrm>
              <a:off x="5580323" y="1844953"/>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V="1">
              <a:off x="5004369" y="1844953"/>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矩形 9"/>
            <p:cNvSpPr/>
            <p:nvPr/>
          </p:nvSpPr>
          <p:spPr>
            <a:xfrm>
              <a:off x="4716392" y="2283235"/>
              <a:ext cx="1871097" cy="504125"/>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t>发现对象</a:t>
              </a:r>
            </a:p>
          </p:txBody>
        </p:sp>
        <p:cxnSp>
          <p:nvCxnSpPr>
            <p:cNvPr id="11" name="直接箭头连接符 10"/>
            <p:cNvCxnSpPr/>
            <p:nvPr/>
          </p:nvCxnSpPr>
          <p:spPr>
            <a:xfrm>
              <a:off x="5580323" y="2787360"/>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flipV="1">
              <a:off x="5004369" y="2787360"/>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4716392" y="3225641"/>
              <a:ext cx="1871097" cy="504125"/>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t>定义属性和方法</a:t>
              </a:r>
            </a:p>
          </p:txBody>
        </p:sp>
        <p:cxnSp>
          <p:nvCxnSpPr>
            <p:cNvPr id="14" name="直接箭头连接符 13"/>
            <p:cNvCxnSpPr/>
            <p:nvPr/>
          </p:nvCxnSpPr>
          <p:spPr>
            <a:xfrm>
              <a:off x="5580323" y="3729767"/>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5004369" y="3729767"/>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a:off x="4716392" y="4161875"/>
              <a:ext cx="1871097" cy="504127"/>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t>建立结构与连接</a:t>
              </a:r>
            </a:p>
          </p:txBody>
        </p:sp>
        <p:cxnSp>
          <p:nvCxnSpPr>
            <p:cNvPr id="17" name="直接箭头连接符 16"/>
            <p:cNvCxnSpPr/>
            <p:nvPr/>
          </p:nvCxnSpPr>
          <p:spPr>
            <a:xfrm>
              <a:off x="5868300" y="4666001"/>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5004369" y="4666001"/>
              <a:ext cx="0" cy="1409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5226006" y="5139262"/>
              <a:ext cx="1361483" cy="5041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划分主题</a:t>
              </a:r>
            </a:p>
          </p:txBody>
        </p:sp>
        <p:cxnSp>
          <p:nvCxnSpPr>
            <p:cNvPr id="20" name="直接箭头连接符 19"/>
            <p:cNvCxnSpPr/>
            <p:nvPr/>
          </p:nvCxnSpPr>
          <p:spPr>
            <a:xfrm>
              <a:off x="5881870" y="5643388"/>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矩形 21"/>
            <p:cNvSpPr/>
            <p:nvPr/>
          </p:nvSpPr>
          <p:spPr>
            <a:xfrm>
              <a:off x="4731469" y="6075495"/>
              <a:ext cx="1856020" cy="50412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划分结构与连接</a:t>
              </a:r>
            </a:p>
          </p:txBody>
        </p:sp>
        <p:sp>
          <p:nvSpPr>
            <p:cNvPr id="21" name="矩形 20"/>
            <p:cNvSpPr/>
            <p:nvPr/>
          </p:nvSpPr>
          <p:spPr>
            <a:xfrm>
              <a:off x="2620643" y="1678284"/>
              <a:ext cx="532230" cy="170785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原型开发</a:t>
              </a:r>
            </a:p>
          </p:txBody>
        </p:sp>
        <p:sp>
          <p:nvSpPr>
            <p:cNvPr id="23" name="矩形 22"/>
            <p:cNvSpPr/>
            <p:nvPr/>
          </p:nvSpPr>
          <p:spPr>
            <a:xfrm>
              <a:off x="7662502" y="2707112"/>
              <a:ext cx="503583" cy="1707855"/>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t>详细说明</a:t>
              </a:r>
            </a:p>
          </p:txBody>
        </p:sp>
        <p:cxnSp>
          <p:nvCxnSpPr>
            <p:cNvPr id="27" name="直接箭头连接符 26"/>
            <p:cNvCxnSpPr/>
            <p:nvPr/>
          </p:nvCxnSpPr>
          <p:spPr>
            <a:xfrm>
              <a:off x="3164935" y="2421097"/>
              <a:ext cx="1566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3152873" y="2532211"/>
              <a:ext cx="1563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曲线连接符 30"/>
            <p:cNvCxnSpPr>
              <a:stCxn id="19" idx="3"/>
              <a:endCxn id="23" idx="2"/>
            </p:cNvCxnSpPr>
            <p:nvPr/>
          </p:nvCxnSpPr>
          <p:spPr>
            <a:xfrm flipV="1">
              <a:off x="6587489" y="4414967"/>
              <a:ext cx="1326805" cy="977386"/>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 name="曲线连接符 37"/>
            <p:cNvCxnSpPr>
              <a:stCxn id="10" idx="3"/>
              <a:endCxn id="23" idx="1"/>
            </p:cNvCxnSpPr>
            <p:nvPr/>
          </p:nvCxnSpPr>
          <p:spPr>
            <a:xfrm>
              <a:off x="6587489" y="2536326"/>
              <a:ext cx="1075013" cy="1024713"/>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曲线连接符 41"/>
            <p:cNvCxnSpPr>
              <a:endCxn id="23" idx="1"/>
            </p:cNvCxnSpPr>
            <p:nvPr/>
          </p:nvCxnSpPr>
          <p:spPr>
            <a:xfrm>
              <a:off x="6587489" y="3509598"/>
              <a:ext cx="1075013" cy="5144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曲线连接符 43"/>
            <p:cNvCxnSpPr>
              <a:endCxn id="23" idx="1"/>
            </p:cNvCxnSpPr>
            <p:nvPr/>
          </p:nvCxnSpPr>
          <p:spPr>
            <a:xfrm flipV="1">
              <a:off x="6596535" y="3561039"/>
              <a:ext cx="1065967" cy="821006"/>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曲线连接符 48"/>
            <p:cNvCxnSpPr>
              <a:stCxn id="16" idx="3"/>
              <a:endCxn id="22" idx="3"/>
            </p:cNvCxnSpPr>
            <p:nvPr/>
          </p:nvCxnSpPr>
          <p:spPr>
            <a:xfrm flipH="1">
              <a:off x="6587489" y="4414967"/>
              <a:ext cx="0" cy="1913621"/>
            </a:xfrm>
            <a:prstGeom prst="curvedConnector3">
              <a:avLst>
                <a:gd name="adj1" fmla="val -228600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 name="曲线连接符 52"/>
            <p:cNvCxnSpPr>
              <a:stCxn id="10" idx="1"/>
              <a:endCxn id="22" idx="1"/>
            </p:cNvCxnSpPr>
            <p:nvPr/>
          </p:nvCxnSpPr>
          <p:spPr>
            <a:xfrm rot="10800000" flipH="1" flipV="1">
              <a:off x="4716392" y="2536326"/>
              <a:ext cx="15077" cy="3792262"/>
            </a:xfrm>
            <a:prstGeom prst="curvedConnector3">
              <a:avLst>
                <a:gd name="adj1" fmla="val -1461357"/>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p:cNvCxnSpPr/>
            <p:nvPr/>
          </p:nvCxnSpPr>
          <p:spPr>
            <a:xfrm>
              <a:off x="5580323" y="908720"/>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latin typeface="楷体_GB2312" pitchFamily="49" charset="-122"/>
                <a:ea typeface="楷体_GB2312" pitchFamily="49" charset="-122"/>
              </a:rPr>
              <a:t>2.1UML</a:t>
            </a:r>
          </a:p>
        </p:txBody>
      </p:sp>
      <p:graphicFrame>
        <p:nvGraphicFramePr>
          <p:cNvPr id="4" name="图示 3"/>
          <p:cNvGraphicFramePr/>
          <p:nvPr/>
        </p:nvGraphicFramePr>
        <p:xfrm>
          <a:off x="827584" y="1772816"/>
          <a:ext cx="6984776" cy="1586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面向对象设计（</a:t>
            </a:r>
            <a:r>
              <a:rPr lang="en-US" altLang="zh-CN" smtClean="0">
                <a:ea typeface="宋体" pitchFamily="2" charset="-122"/>
              </a:rPr>
              <a:t>OOD</a:t>
            </a:r>
            <a:r>
              <a:rPr lang="zh-CN" altLang="en-US" smtClean="0">
                <a:ea typeface="宋体" pitchFamily="2" charset="-122"/>
              </a:rPr>
              <a:t>）</a:t>
            </a:r>
          </a:p>
        </p:txBody>
      </p:sp>
      <p:sp>
        <p:nvSpPr>
          <p:cNvPr id="51203" name="Freeform 7"/>
          <p:cNvSpPr>
            <a:spLocks/>
          </p:cNvSpPr>
          <p:nvPr/>
        </p:nvSpPr>
        <p:spPr bwMode="gray">
          <a:xfrm>
            <a:off x="1111250" y="32178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204" name="Freeform 8"/>
          <p:cNvSpPr>
            <a:spLocks/>
          </p:cNvSpPr>
          <p:nvPr/>
        </p:nvSpPr>
        <p:spPr bwMode="gray">
          <a:xfrm rot="10800000">
            <a:off x="6084888" y="15573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328738" y="1909763"/>
            <a:ext cx="6353175" cy="20431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51206" name="文本框 1"/>
          <p:cNvSpPr txBox="1">
            <a:spLocks noChangeArrowheads="1"/>
          </p:cNvSpPr>
          <p:nvPr/>
        </p:nvSpPr>
        <p:spPr bwMode="auto">
          <a:xfrm>
            <a:off x="1328738" y="1922463"/>
            <a:ext cx="634365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面向对象设计（</a:t>
            </a:r>
            <a:r>
              <a:rPr lang="en-US" altLang="zh-CN" dirty="0">
                <a:solidFill>
                  <a:schemeClr val="bg1"/>
                </a:solidFill>
              </a:rPr>
              <a:t>OOD</a:t>
            </a:r>
            <a:r>
              <a:rPr lang="zh-CN" altLang="en-US" dirty="0">
                <a:solidFill>
                  <a:schemeClr val="bg1"/>
                </a:solidFill>
              </a:rPr>
              <a:t>）是把分析阶段得到的需求转变成符合成本和质量要求的、抽象的系统实现方案的过程。从面向对象分析（</a:t>
            </a:r>
            <a:r>
              <a:rPr lang="en-US" altLang="zh-CN" dirty="0">
                <a:solidFill>
                  <a:schemeClr val="bg1"/>
                </a:solidFill>
              </a:rPr>
              <a:t>OOA</a:t>
            </a:r>
            <a:r>
              <a:rPr lang="zh-CN" altLang="en-US" dirty="0">
                <a:solidFill>
                  <a:schemeClr val="bg1"/>
                </a:solidFill>
              </a:rPr>
              <a:t>）到面向对象设计（</a:t>
            </a:r>
            <a:r>
              <a:rPr lang="en-US" altLang="zh-CN" dirty="0">
                <a:solidFill>
                  <a:schemeClr val="bg1"/>
                </a:solidFill>
              </a:rPr>
              <a:t>OOD</a:t>
            </a:r>
            <a:r>
              <a:rPr lang="zh-CN" altLang="en-US" dirty="0">
                <a:solidFill>
                  <a:schemeClr val="bg1"/>
                </a:solidFill>
              </a:rPr>
              <a:t>）是一个逐渐扩充模型的过程，也可以说面向对象设计是用面向对象观点建立求解域模型的过程。面向对象分析主要是模拟问题域和系统任务，而面向对象设计是面向对象分析的扩充，主要增加各种组成部分。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面向对象设计模型</a:t>
            </a:r>
            <a:r>
              <a:rPr lang="zh-CN" altLang="en-US" smtClean="0"/>
              <a:t> </a:t>
            </a:r>
          </a:p>
        </p:txBody>
      </p:sp>
      <p:grpSp>
        <p:nvGrpSpPr>
          <p:cNvPr id="53251" name="组合 10"/>
          <p:cNvGrpSpPr>
            <a:grpSpLocks/>
          </p:cNvGrpSpPr>
          <p:nvPr/>
        </p:nvGrpSpPr>
        <p:grpSpPr bwMode="auto">
          <a:xfrm>
            <a:off x="2195513" y="1916113"/>
            <a:ext cx="6121400" cy="3384550"/>
            <a:chOff x="1763688" y="1916832"/>
            <a:chExt cx="6120682" cy="3384376"/>
          </a:xfrm>
        </p:grpSpPr>
        <p:grpSp>
          <p:nvGrpSpPr>
            <p:cNvPr id="53257" name="组合 3"/>
            <p:cNvGrpSpPr>
              <a:grpSpLocks/>
            </p:cNvGrpSpPr>
            <p:nvPr/>
          </p:nvGrpSpPr>
          <p:grpSpPr bwMode="auto">
            <a:xfrm>
              <a:off x="2339753" y="1916832"/>
              <a:ext cx="4968552" cy="3384376"/>
              <a:chOff x="1342855" y="1781200"/>
              <a:chExt cx="5749425" cy="3456384"/>
            </a:xfrm>
          </p:grpSpPr>
          <p:sp>
            <p:nvSpPr>
              <p:cNvPr id="6" name="矩形 5"/>
              <p:cNvSpPr/>
              <p:nvPr/>
            </p:nvSpPr>
            <p:spPr>
              <a:xfrm>
                <a:off x="1343004" y="1781200"/>
                <a:ext cx="1440036" cy="3456384"/>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t>人机交互部分</a:t>
                </a:r>
              </a:p>
            </p:txBody>
          </p:sp>
          <p:sp>
            <p:nvSpPr>
              <p:cNvPr id="7" name="矩形 6"/>
              <p:cNvSpPr/>
              <p:nvPr/>
            </p:nvSpPr>
            <p:spPr>
              <a:xfrm>
                <a:off x="2768346" y="1781200"/>
                <a:ext cx="1440036" cy="3456384"/>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t>问题域部分</a:t>
                </a:r>
              </a:p>
            </p:txBody>
          </p:sp>
          <p:sp>
            <p:nvSpPr>
              <p:cNvPr id="8" name="矩形 7"/>
              <p:cNvSpPr/>
              <p:nvPr/>
            </p:nvSpPr>
            <p:spPr>
              <a:xfrm>
                <a:off x="4212056" y="1781200"/>
                <a:ext cx="1440036" cy="3456384"/>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t>任务管理分析</a:t>
                </a:r>
              </a:p>
            </p:txBody>
          </p:sp>
          <p:sp>
            <p:nvSpPr>
              <p:cNvPr id="9" name="矩形 8"/>
              <p:cNvSpPr/>
              <p:nvPr/>
            </p:nvSpPr>
            <p:spPr>
              <a:xfrm>
                <a:off x="5652092" y="1781200"/>
                <a:ext cx="1440036" cy="3456384"/>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t>数据管理分析</a:t>
                </a:r>
              </a:p>
            </p:txBody>
          </p:sp>
        </p:grpSp>
        <p:cxnSp>
          <p:nvCxnSpPr>
            <p:cNvPr id="10" name="直接连接符 9"/>
            <p:cNvCxnSpPr/>
            <p:nvPr/>
          </p:nvCxnSpPr>
          <p:spPr>
            <a:xfrm flipH="1">
              <a:off x="1763688" y="2348610"/>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1763688" y="2996277"/>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1763688" y="3572509"/>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H="1">
              <a:off x="1763688" y="4148742"/>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H="1">
              <a:off x="1763688" y="4796409"/>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7308175" y="2337497"/>
              <a:ext cx="576195"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7308175" y="2986752"/>
              <a:ext cx="576195" cy="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H="1">
              <a:off x="7308175" y="3562984"/>
              <a:ext cx="57619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7308175" y="4137630"/>
              <a:ext cx="57619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H="1">
              <a:off x="7308175" y="4786884"/>
              <a:ext cx="576195" cy="0"/>
            </a:xfrm>
            <a:prstGeom prst="line">
              <a:avLst/>
            </a:prstGeom>
          </p:spPr>
          <p:style>
            <a:lnRef idx="1">
              <a:schemeClr val="dk1"/>
            </a:lnRef>
            <a:fillRef idx="0">
              <a:schemeClr val="dk1"/>
            </a:fillRef>
            <a:effectRef idx="0">
              <a:schemeClr val="dk1"/>
            </a:effectRef>
            <a:fontRef idx="minor">
              <a:schemeClr val="tx1"/>
            </a:fontRef>
          </p:style>
        </p:cxnSp>
      </p:grpSp>
      <p:sp>
        <p:nvSpPr>
          <p:cNvPr id="53252" name="文本框 11"/>
          <p:cNvSpPr txBox="1">
            <a:spLocks noChangeArrowheads="1"/>
          </p:cNvSpPr>
          <p:nvPr/>
        </p:nvSpPr>
        <p:spPr bwMode="auto">
          <a:xfrm>
            <a:off x="820738" y="1941513"/>
            <a:ext cx="1068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2000">
                <a:latin typeface="Arial" pitchFamily="34" charset="0"/>
                <a:ea typeface="微软雅黑" pitchFamily="34" charset="-122"/>
              </a:rPr>
              <a:t>主题层</a:t>
            </a:r>
          </a:p>
        </p:txBody>
      </p:sp>
      <p:sp>
        <p:nvSpPr>
          <p:cNvPr id="53253" name="文本框 24"/>
          <p:cNvSpPr txBox="1">
            <a:spLocks noChangeArrowheads="1"/>
          </p:cNvSpPr>
          <p:nvPr/>
        </p:nvSpPr>
        <p:spPr bwMode="auto">
          <a:xfrm>
            <a:off x="588963" y="2582863"/>
            <a:ext cx="15684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2000">
                <a:latin typeface="Arial" pitchFamily="34" charset="0"/>
                <a:ea typeface="微软雅黑" pitchFamily="34" charset="-122"/>
              </a:rPr>
              <a:t>类与对象层</a:t>
            </a:r>
          </a:p>
        </p:txBody>
      </p:sp>
      <p:sp>
        <p:nvSpPr>
          <p:cNvPr id="53254" name="文本框 25"/>
          <p:cNvSpPr txBox="1">
            <a:spLocks noChangeArrowheads="1"/>
          </p:cNvSpPr>
          <p:nvPr/>
        </p:nvSpPr>
        <p:spPr bwMode="auto">
          <a:xfrm>
            <a:off x="795338" y="3168650"/>
            <a:ext cx="115728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2000">
                <a:latin typeface="Arial" pitchFamily="34" charset="0"/>
                <a:ea typeface="微软雅黑" pitchFamily="34" charset="-122"/>
              </a:rPr>
              <a:t>结构层</a:t>
            </a:r>
          </a:p>
        </p:txBody>
      </p:sp>
      <p:sp>
        <p:nvSpPr>
          <p:cNvPr id="53255" name="文本框 26"/>
          <p:cNvSpPr txBox="1">
            <a:spLocks noChangeArrowheads="1"/>
          </p:cNvSpPr>
          <p:nvPr/>
        </p:nvSpPr>
        <p:spPr bwMode="auto">
          <a:xfrm>
            <a:off x="811213" y="3814763"/>
            <a:ext cx="11239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2000">
                <a:latin typeface="Arial" pitchFamily="34" charset="0"/>
                <a:ea typeface="微软雅黑" pitchFamily="34" charset="-122"/>
              </a:rPr>
              <a:t>属性层</a:t>
            </a:r>
          </a:p>
        </p:txBody>
      </p:sp>
      <p:sp>
        <p:nvSpPr>
          <p:cNvPr id="53256" name="文本框 27"/>
          <p:cNvSpPr txBox="1">
            <a:spLocks noChangeArrowheads="1"/>
          </p:cNvSpPr>
          <p:nvPr/>
        </p:nvSpPr>
        <p:spPr bwMode="auto">
          <a:xfrm>
            <a:off x="795338" y="4460875"/>
            <a:ext cx="13350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2000">
                <a:latin typeface="Arial" pitchFamily="34" charset="0"/>
                <a:ea typeface="微软雅黑" pitchFamily="34" charset="-122"/>
              </a:rPr>
              <a:t>服务层</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0525" y="58738"/>
            <a:ext cx="8277225" cy="638175"/>
          </a:xfrm>
        </p:spPr>
        <p:txBody>
          <a:bodyPr/>
          <a:lstStyle/>
          <a:p>
            <a:pPr eaLnBrk="1" hangingPunct="1"/>
            <a:r>
              <a:rPr lang="en-US" altLang="zh-CN" smtClean="0"/>
              <a:t>UML</a:t>
            </a:r>
            <a:r>
              <a:rPr lang="zh-CN" altLang="en-US" smtClean="0"/>
              <a:t>进行面向对象分析设计</a:t>
            </a:r>
          </a:p>
        </p:txBody>
      </p:sp>
      <p:sp>
        <p:nvSpPr>
          <p:cNvPr id="37891" name="Rectangle 3"/>
          <p:cNvSpPr>
            <a:spLocks noGrp="1" noChangeArrowheads="1"/>
          </p:cNvSpPr>
          <p:nvPr>
            <p:ph idx="1"/>
          </p:nvPr>
        </p:nvSpPr>
        <p:spPr>
          <a:xfrm>
            <a:off x="612775" y="1608138"/>
            <a:ext cx="8315325" cy="450850"/>
          </a:xfrm>
        </p:spPr>
        <p:txBody>
          <a:bodyPr rtlCol="0">
            <a:normAutofit fontScale="92500" lnSpcReduction="10000"/>
          </a:bodyPr>
          <a:lstStyle/>
          <a:p>
            <a:pPr eaLnBrk="1" fontAlgn="auto" hangingPunct="1">
              <a:spcAft>
                <a:spcPts val="0"/>
              </a:spcAft>
              <a:defRPr/>
            </a:pPr>
            <a:r>
              <a:rPr lang="en-US" altLang="zh-CN" dirty="0" smtClean="0">
                <a:ea typeface="宋体" panose="02010600030101010101" pitchFamily="2" charset="-122"/>
              </a:rPr>
              <a:t>UML</a:t>
            </a:r>
            <a:r>
              <a:rPr dirty="0" smtClean="0">
                <a:ea typeface="宋体" panose="02010600030101010101" pitchFamily="2" charset="-122"/>
              </a:rPr>
              <a:t>进行面向对象分析设计，通常都要经过下述三个步骤</a:t>
            </a:r>
          </a:p>
        </p:txBody>
      </p:sp>
      <p:sp>
        <p:nvSpPr>
          <p:cNvPr id="54276" name="Line 2"/>
          <p:cNvSpPr>
            <a:spLocks noChangeShapeType="1"/>
          </p:cNvSpPr>
          <p:nvPr/>
        </p:nvSpPr>
        <p:spPr bwMode="auto">
          <a:xfrm>
            <a:off x="2220913" y="407670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7" name="Line 3"/>
          <p:cNvSpPr>
            <a:spLocks noChangeShapeType="1"/>
          </p:cNvSpPr>
          <p:nvPr/>
        </p:nvSpPr>
        <p:spPr bwMode="auto">
          <a:xfrm>
            <a:off x="2220913" y="480060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8" name="Line 6"/>
          <p:cNvSpPr>
            <a:spLocks noChangeShapeType="1"/>
          </p:cNvSpPr>
          <p:nvPr/>
        </p:nvSpPr>
        <p:spPr bwMode="auto">
          <a:xfrm>
            <a:off x="2220913" y="332263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9"/>
          <p:cNvSpPr>
            <a:spLocks noChangeArrowheads="1"/>
          </p:cNvSpPr>
          <p:nvPr/>
        </p:nvSpPr>
        <p:spPr bwMode="gray">
          <a:xfrm>
            <a:off x="1235075" y="361315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3" name="AutoShape 10"/>
          <p:cNvSpPr>
            <a:spLocks noChangeArrowheads="1"/>
          </p:cNvSpPr>
          <p:nvPr/>
        </p:nvSpPr>
        <p:spPr bwMode="gray">
          <a:xfrm>
            <a:off x="1192213" y="280670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54281" name="Freeform 11"/>
          <p:cNvSpPr>
            <a:spLocks/>
          </p:cNvSpPr>
          <p:nvPr/>
        </p:nvSpPr>
        <p:spPr bwMode="gray">
          <a:xfrm>
            <a:off x="1079500" y="2914650"/>
            <a:ext cx="996950" cy="1885950"/>
          </a:xfrm>
          <a:custGeom>
            <a:avLst/>
            <a:gdLst>
              <a:gd name="T0" fmla="*/ 0 w 605"/>
              <a:gd name="T1" fmla="*/ 0 h 2165"/>
              <a:gd name="T2" fmla="*/ 2147483646 w 605"/>
              <a:gd name="T3" fmla="*/ 2147483646 h 2165"/>
              <a:gd name="T4" fmla="*/ 2147483646 w 605"/>
              <a:gd name="T5" fmla="*/ 2147483646 h 2165"/>
              <a:gd name="T6" fmla="*/ 2147483646 w 605"/>
              <a:gd name="T7" fmla="*/ 2147483646 h 2165"/>
              <a:gd name="T8" fmla="*/ 0 w 605"/>
              <a:gd name="T9" fmla="*/ 0 h 2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2165">
                <a:moveTo>
                  <a:pt x="0" y="0"/>
                </a:moveTo>
                <a:lnTo>
                  <a:pt x="126" y="1854"/>
                </a:lnTo>
                <a:lnTo>
                  <a:pt x="600" y="2165"/>
                </a:lnTo>
                <a:lnTo>
                  <a:pt x="605" y="255"/>
                </a:lnTo>
                <a:lnTo>
                  <a:pt x="0" y="0"/>
                </a:lnTo>
                <a:close/>
              </a:path>
            </a:pathLst>
          </a:custGeom>
          <a:solidFill>
            <a:srgbClr val="EAEAEA">
              <a:alpha val="50195"/>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12"/>
          <p:cNvSpPr>
            <a:spLocks noChangeArrowheads="1"/>
          </p:cNvSpPr>
          <p:nvPr/>
        </p:nvSpPr>
        <p:spPr bwMode="gray">
          <a:xfrm>
            <a:off x="1093788" y="2017713"/>
            <a:ext cx="1895475" cy="1643062"/>
          </a:xfrm>
          <a:prstGeom prst="diamond">
            <a:avLst/>
          </a:prstGeom>
          <a:gradFill rotWithShape="1">
            <a:gsLst>
              <a:gs pos="0">
                <a:schemeClr val="accent1"/>
              </a:gs>
              <a:gs pos="100000">
                <a:schemeClr val="accent1">
                  <a:gamma/>
                  <a:shade val="46275"/>
                  <a:invGamma/>
                </a:schemeClr>
              </a:gs>
            </a:gsLst>
            <a:lin ang="2700000" scaled="1"/>
          </a:gradFill>
          <a:ln w="9525" algn="ctr">
            <a:miter lim="800000"/>
            <a:headEnd/>
            <a:tailEnd/>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54283" name="Line 19"/>
          <p:cNvSpPr>
            <a:spLocks noChangeShapeType="1"/>
          </p:cNvSpPr>
          <p:nvPr/>
        </p:nvSpPr>
        <p:spPr bwMode="gray">
          <a:xfrm>
            <a:off x="876300" y="2914650"/>
            <a:ext cx="177800" cy="1757363"/>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Rectangle 20"/>
          <p:cNvSpPr>
            <a:spLocks noChangeArrowheads="1"/>
          </p:cNvSpPr>
          <p:nvPr/>
        </p:nvSpPr>
        <p:spPr bwMode="auto">
          <a:xfrm>
            <a:off x="3203575" y="2790825"/>
            <a:ext cx="51498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识别系统的用例和角色</a:t>
            </a:r>
          </a:p>
        </p:txBody>
      </p:sp>
      <p:sp>
        <p:nvSpPr>
          <p:cNvPr id="54285" name="Rectangle 21"/>
          <p:cNvSpPr>
            <a:spLocks noChangeArrowheads="1"/>
          </p:cNvSpPr>
          <p:nvPr/>
        </p:nvSpPr>
        <p:spPr bwMode="auto">
          <a:xfrm>
            <a:off x="3203575" y="3548063"/>
            <a:ext cx="5203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a:t>进行系统分析并抽象出类</a:t>
            </a:r>
          </a:p>
        </p:txBody>
      </p:sp>
      <p:sp>
        <p:nvSpPr>
          <p:cNvPr id="54286" name="Rectangle 22"/>
          <p:cNvSpPr>
            <a:spLocks noChangeArrowheads="1"/>
          </p:cNvSpPr>
          <p:nvPr/>
        </p:nvSpPr>
        <p:spPr bwMode="auto">
          <a:xfrm>
            <a:off x="3203575" y="4302125"/>
            <a:ext cx="51117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a:t>设计系统，并设计系统中的类及其行为</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solidFill>
                  <a:schemeClr val="bg1"/>
                </a:solidFill>
                <a:latin typeface="黑体" pitchFamily="49" charset="-122"/>
                <a:ea typeface="黑体" pitchFamily="49" charset="-122"/>
              </a:rPr>
              <a:t>2.2.3</a:t>
            </a:r>
            <a:r>
              <a:rPr lang="zh-CN" altLang="en-US" smtClean="0">
                <a:solidFill>
                  <a:schemeClr val="bg1"/>
                </a:solidFill>
                <a:latin typeface="黑体" pitchFamily="49" charset="-122"/>
                <a:ea typeface="黑体" pitchFamily="49" charset="-122"/>
              </a:rPr>
              <a:t>面向对象编程</a:t>
            </a:r>
          </a:p>
        </p:txBody>
      </p:sp>
      <p:sp>
        <p:nvSpPr>
          <p:cNvPr id="56323" name="Freeform 7"/>
          <p:cNvSpPr>
            <a:spLocks/>
          </p:cNvSpPr>
          <p:nvPr/>
        </p:nvSpPr>
        <p:spPr bwMode="gray">
          <a:xfrm>
            <a:off x="1161389" y="2630487"/>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56324" name="Freeform 8"/>
          <p:cNvSpPr>
            <a:spLocks/>
          </p:cNvSpPr>
          <p:nvPr/>
        </p:nvSpPr>
        <p:spPr bwMode="gray">
          <a:xfrm rot="10800000">
            <a:off x="6133439" y="1782762"/>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377289" y="2135187"/>
            <a:ext cx="6353175" cy="1212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56326" name="文本框 1"/>
          <p:cNvSpPr txBox="1">
            <a:spLocks noChangeArrowheads="1"/>
          </p:cNvSpPr>
          <p:nvPr/>
        </p:nvSpPr>
        <p:spPr bwMode="auto">
          <a:xfrm>
            <a:off x="1377289" y="2147887"/>
            <a:ext cx="6343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rPr>
              <a:t>面向对象程序设计（</a:t>
            </a:r>
            <a:r>
              <a:rPr lang="en-US" altLang="zh-CN">
                <a:solidFill>
                  <a:schemeClr val="bg1"/>
                </a:solidFill>
              </a:rPr>
              <a:t>Object-oriented programming</a:t>
            </a:r>
            <a:r>
              <a:rPr lang="zh-CN" altLang="en-US">
                <a:solidFill>
                  <a:schemeClr val="bg1"/>
                </a:solidFill>
              </a:rPr>
              <a:t>，</a:t>
            </a:r>
            <a:r>
              <a:rPr lang="en-US" altLang="zh-CN">
                <a:solidFill>
                  <a:schemeClr val="bg1"/>
                </a:solidFill>
              </a:rPr>
              <a:t>OOP</a:t>
            </a:r>
            <a:r>
              <a:rPr lang="zh-CN" altLang="en-US">
                <a:solidFill>
                  <a:schemeClr val="bg1"/>
                </a:solidFill>
              </a:rPr>
              <a:t>），指一种程序设计范型，同时也是一种程序开发的方法。它将对象作为程序的基本单元，将程序和数据封装其中，以提高软件的重用性、灵活性和扩展性。</a:t>
            </a:r>
          </a:p>
        </p:txBody>
      </p:sp>
      <p:sp>
        <p:nvSpPr>
          <p:cNvPr id="56327" name="Freeform 7"/>
          <p:cNvSpPr>
            <a:spLocks/>
          </p:cNvSpPr>
          <p:nvPr/>
        </p:nvSpPr>
        <p:spPr bwMode="gray">
          <a:xfrm>
            <a:off x="1161389" y="42576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56328" name="Freeform 8"/>
          <p:cNvSpPr>
            <a:spLocks/>
          </p:cNvSpPr>
          <p:nvPr/>
        </p:nvSpPr>
        <p:spPr bwMode="gray">
          <a:xfrm rot="10800000">
            <a:off x="6133439" y="3776662"/>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1377289" y="4129087"/>
            <a:ext cx="6353175" cy="9366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56330" name="文本框 1"/>
          <p:cNvSpPr txBox="1">
            <a:spLocks noChangeArrowheads="1"/>
          </p:cNvSpPr>
          <p:nvPr/>
        </p:nvSpPr>
        <p:spPr bwMode="auto">
          <a:xfrm>
            <a:off x="1377289" y="4141787"/>
            <a:ext cx="6343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rPr>
              <a:t>面向对象程序设计中的概念主要包括：对象、类、数据抽象、继承、动态绑定、数据封装、多态性、消息传递。通过这些概念面向对象的思想得到了具体的体现。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1</a:t>
            </a:r>
            <a:r>
              <a:rPr lang="zh-CN" altLang="en-US" b="0" smtClean="0">
                <a:ea typeface="宋体" pitchFamily="2" charset="-122"/>
              </a:rPr>
              <a:t>）对象</a:t>
            </a:r>
          </a:p>
        </p:txBody>
      </p:sp>
      <p:sp>
        <p:nvSpPr>
          <p:cNvPr id="57347" name="Line 2"/>
          <p:cNvSpPr>
            <a:spLocks noChangeShapeType="1"/>
          </p:cNvSpPr>
          <p:nvPr/>
        </p:nvSpPr>
        <p:spPr bwMode="auto">
          <a:xfrm>
            <a:off x="1452563" y="3619500"/>
            <a:ext cx="655955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Line 3"/>
          <p:cNvSpPr>
            <a:spLocks noChangeShapeType="1"/>
          </p:cNvSpPr>
          <p:nvPr/>
        </p:nvSpPr>
        <p:spPr bwMode="auto">
          <a:xfrm>
            <a:off x="1452563" y="4343400"/>
            <a:ext cx="655955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9" name="Line 4"/>
          <p:cNvSpPr>
            <a:spLocks noChangeShapeType="1"/>
          </p:cNvSpPr>
          <p:nvPr/>
        </p:nvSpPr>
        <p:spPr bwMode="auto">
          <a:xfrm flipV="1">
            <a:off x="1474788" y="5037138"/>
            <a:ext cx="6591300" cy="635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0" name="Line 6"/>
          <p:cNvSpPr>
            <a:spLocks noChangeShapeType="1"/>
          </p:cNvSpPr>
          <p:nvPr/>
        </p:nvSpPr>
        <p:spPr bwMode="auto">
          <a:xfrm>
            <a:off x="1452563" y="2865438"/>
            <a:ext cx="655955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1" name="Rectangle 20"/>
          <p:cNvSpPr>
            <a:spLocks noChangeArrowheads="1"/>
          </p:cNvSpPr>
          <p:nvPr/>
        </p:nvSpPr>
        <p:spPr bwMode="auto">
          <a:xfrm>
            <a:off x="1403350" y="1989138"/>
            <a:ext cx="6657975"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对象是运行期的基本实体，它是一个封装了数据和操作这些数据的代码的逻辑实体。它不仅能表示具体的事物，还能表示抽象的规则、计划或事件。</a:t>
            </a:r>
          </a:p>
        </p:txBody>
      </p:sp>
      <p:sp>
        <p:nvSpPr>
          <p:cNvPr id="57352" name="Rectangle 21"/>
          <p:cNvSpPr>
            <a:spLocks noChangeArrowheads="1"/>
          </p:cNvSpPr>
          <p:nvPr/>
        </p:nvSpPr>
        <p:spPr bwMode="auto">
          <a:xfrm>
            <a:off x="1403350" y="3135313"/>
            <a:ext cx="67341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对象具有状态，一个对象用数据值来描述它的状态。</a:t>
            </a:r>
          </a:p>
        </p:txBody>
      </p:sp>
      <p:sp>
        <p:nvSpPr>
          <p:cNvPr id="57353" name="Rectangle 22"/>
          <p:cNvSpPr>
            <a:spLocks noChangeArrowheads="1"/>
          </p:cNvSpPr>
          <p:nvPr/>
        </p:nvSpPr>
        <p:spPr bwMode="auto">
          <a:xfrm>
            <a:off x="1403350" y="3697288"/>
            <a:ext cx="65913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对象还有操作，用于改变对象的状态，对象及其操作就是对象的行为。</a:t>
            </a:r>
          </a:p>
        </p:txBody>
      </p:sp>
      <p:sp>
        <p:nvSpPr>
          <p:cNvPr id="57354" name="Rectangle 24"/>
          <p:cNvSpPr>
            <a:spLocks noChangeArrowheads="1"/>
          </p:cNvSpPr>
          <p:nvPr/>
        </p:nvSpPr>
        <p:spPr bwMode="auto">
          <a:xfrm>
            <a:off x="1452563" y="4424363"/>
            <a:ext cx="676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对象实现了数据和操作的结合，使数据和操作封装于对象的统一体中。</a:t>
            </a:r>
          </a:p>
        </p:txBody>
      </p:sp>
      <p:sp>
        <p:nvSpPr>
          <p:cNvPr id="10" name="AutoShape 10"/>
          <p:cNvSpPr>
            <a:spLocks noChangeArrowheads="1"/>
          </p:cNvSpPr>
          <p:nvPr/>
        </p:nvSpPr>
        <p:spPr bwMode="gray">
          <a:xfrm>
            <a:off x="555625" y="2879725"/>
            <a:ext cx="800100" cy="727075"/>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1" name="AutoShape 10"/>
          <p:cNvSpPr>
            <a:spLocks noChangeArrowheads="1"/>
          </p:cNvSpPr>
          <p:nvPr/>
        </p:nvSpPr>
        <p:spPr bwMode="gray">
          <a:xfrm>
            <a:off x="582613" y="3590925"/>
            <a:ext cx="800100" cy="72866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2" name="AutoShape 10"/>
          <p:cNvSpPr>
            <a:spLocks noChangeArrowheads="1"/>
          </p:cNvSpPr>
          <p:nvPr/>
        </p:nvSpPr>
        <p:spPr bwMode="gray">
          <a:xfrm>
            <a:off x="581025" y="4310063"/>
            <a:ext cx="801688" cy="727075"/>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3" name="AutoShape 10"/>
          <p:cNvSpPr>
            <a:spLocks noChangeArrowheads="1"/>
          </p:cNvSpPr>
          <p:nvPr/>
        </p:nvSpPr>
        <p:spPr bwMode="gray">
          <a:xfrm>
            <a:off x="555625" y="2003425"/>
            <a:ext cx="800100" cy="72866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2</a:t>
            </a:r>
            <a:r>
              <a:rPr lang="zh-CN" altLang="en-US" b="0" smtClean="0">
                <a:ea typeface="宋体" pitchFamily="2" charset="-122"/>
              </a:rPr>
              <a:t>）类</a:t>
            </a:r>
          </a:p>
        </p:txBody>
      </p:sp>
      <p:grpSp>
        <p:nvGrpSpPr>
          <p:cNvPr id="59395" name="组合 13"/>
          <p:cNvGrpSpPr>
            <a:grpSpLocks/>
          </p:cNvGrpSpPr>
          <p:nvPr/>
        </p:nvGrpSpPr>
        <p:grpSpPr bwMode="auto">
          <a:xfrm>
            <a:off x="899592" y="1052736"/>
            <a:ext cx="7560839" cy="5256584"/>
            <a:chOff x="1524000" y="1399033"/>
            <a:chExt cx="6096000" cy="4059932"/>
          </a:xfrm>
        </p:grpSpPr>
        <p:grpSp>
          <p:nvGrpSpPr>
            <p:cNvPr id="59396" name="组合 4"/>
            <p:cNvGrpSpPr>
              <a:grpSpLocks/>
            </p:cNvGrpSpPr>
            <p:nvPr/>
          </p:nvGrpSpPr>
          <p:grpSpPr bwMode="auto">
            <a:xfrm>
              <a:off x="3718560" y="1484784"/>
              <a:ext cx="3901440" cy="782637"/>
              <a:chOff x="2194560" y="1127076"/>
              <a:chExt cx="3901440" cy="782637"/>
            </a:xfrm>
          </p:grpSpPr>
          <p:sp>
            <p:nvSpPr>
              <p:cNvPr id="6" name="同侧圆角矩形 5"/>
              <p:cNvSpPr/>
              <p:nvPr/>
            </p:nvSpPr>
            <p:spPr>
              <a:xfrm rot="5400000">
                <a:off x="3753577" y="-432587"/>
                <a:ext cx="782771" cy="3902075"/>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同侧圆角矩形 4"/>
              <p:cNvSpPr txBox="1"/>
              <p:nvPr/>
            </p:nvSpPr>
            <p:spPr>
              <a:xfrm>
                <a:off x="2193925" y="1165172"/>
                <a:ext cx="3863975" cy="7065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0480" tIns="15240" rIns="30480" bIns="15240" spcCol="1270" anchor="ctr"/>
              <a:lstStyle/>
              <a:p>
                <a:pPr marL="171450" lvl="1" indent="-171450" eaLnBrk="1" fontAlgn="auto" hangingPunct="1">
                  <a:spcAft>
                    <a:spcPts val="0"/>
                  </a:spcAft>
                  <a:buFont typeface="Arial" panose="020B0604020202020204" pitchFamily="34" charset="0"/>
                  <a:buChar char="•"/>
                  <a:defRPr/>
                </a:pPr>
                <a:r>
                  <a:rPr lang="zh-CN" altLang="en-US" sz="2000" dirty="0">
                    <a:solidFill>
                      <a:schemeClr val="tx1"/>
                    </a:solidFill>
                    <a:ea typeface="宋体" panose="02010600030101010101" pitchFamily="2" charset="-122"/>
                  </a:rPr>
                  <a:t>一个对象所包含的所有数据和代码可以通过类来构造</a:t>
                </a:r>
              </a:p>
            </p:txBody>
          </p:sp>
        </p:grpSp>
        <p:grpSp>
          <p:nvGrpSpPr>
            <p:cNvPr id="59397" name="组合 2"/>
            <p:cNvGrpSpPr>
              <a:grpSpLocks/>
            </p:cNvGrpSpPr>
            <p:nvPr/>
          </p:nvGrpSpPr>
          <p:grpSpPr bwMode="auto">
            <a:xfrm>
              <a:off x="1524000" y="1399033"/>
              <a:ext cx="6096000" cy="4059932"/>
              <a:chOff x="1524000" y="1399033"/>
              <a:chExt cx="6096000" cy="4059932"/>
            </a:xfrm>
          </p:grpSpPr>
          <p:sp>
            <p:nvSpPr>
              <p:cNvPr id="4" name="任意多边形 3"/>
              <p:cNvSpPr/>
              <p:nvPr/>
            </p:nvSpPr>
            <p:spPr>
              <a:xfrm>
                <a:off x="1524000" y="1399033"/>
                <a:ext cx="2193925" cy="978067"/>
              </a:xfrm>
              <a:custGeom>
                <a:avLst/>
                <a:gdLst>
                  <a:gd name="connsiteX0" fmla="*/ 0 w 2194560"/>
                  <a:gd name="connsiteY0" fmla="*/ 163053 h 978296"/>
                  <a:gd name="connsiteX1" fmla="*/ 163053 w 2194560"/>
                  <a:gd name="connsiteY1" fmla="*/ 0 h 978296"/>
                  <a:gd name="connsiteX2" fmla="*/ 2031507 w 2194560"/>
                  <a:gd name="connsiteY2" fmla="*/ 0 h 978296"/>
                  <a:gd name="connsiteX3" fmla="*/ 2194560 w 2194560"/>
                  <a:gd name="connsiteY3" fmla="*/ 163053 h 978296"/>
                  <a:gd name="connsiteX4" fmla="*/ 2194560 w 2194560"/>
                  <a:gd name="connsiteY4" fmla="*/ 815243 h 978296"/>
                  <a:gd name="connsiteX5" fmla="*/ 2031507 w 2194560"/>
                  <a:gd name="connsiteY5" fmla="*/ 978296 h 978296"/>
                  <a:gd name="connsiteX6" fmla="*/ 163053 w 2194560"/>
                  <a:gd name="connsiteY6" fmla="*/ 978296 h 978296"/>
                  <a:gd name="connsiteX7" fmla="*/ 0 w 2194560"/>
                  <a:gd name="connsiteY7" fmla="*/ 815243 h 978296"/>
                  <a:gd name="connsiteX8" fmla="*/ 0 w 2194560"/>
                  <a:gd name="connsiteY8" fmla="*/ 163053 h 97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978296">
                    <a:moveTo>
                      <a:pt x="0" y="163053"/>
                    </a:moveTo>
                    <a:cubicBezTo>
                      <a:pt x="0" y="73001"/>
                      <a:pt x="73001" y="0"/>
                      <a:pt x="163053" y="0"/>
                    </a:cubicBezTo>
                    <a:lnTo>
                      <a:pt x="2031507" y="0"/>
                    </a:lnTo>
                    <a:cubicBezTo>
                      <a:pt x="2121559" y="0"/>
                      <a:pt x="2194560" y="73001"/>
                      <a:pt x="2194560" y="163053"/>
                    </a:cubicBezTo>
                    <a:lnTo>
                      <a:pt x="2194560" y="815243"/>
                    </a:lnTo>
                    <a:cubicBezTo>
                      <a:pt x="2194560" y="905295"/>
                      <a:pt x="2121559" y="978296"/>
                      <a:pt x="2031507" y="978296"/>
                    </a:cubicBezTo>
                    <a:lnTo>
                      <a:pt x="163053" y="978296"/>
                    </a:lnTo>
                    <a:cubicBezTo>
                      <a:pt x="73001" y="978296"/>
                      <a:pt x="0" y="905295"/>
                      <a:pt x="0" y="815243"/>
                    </a:cubicBezTo>
                    <a:lnTo>
                      <a:pt x="0" y="163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766" tIns="87761" rIns="127766" bIns="87761" spcCol="1270" anchor="ctr"/>
              <a:lstStyle/>
              <a:p>
                <a:pPr algn="ctr" defTabSz="933450">
                  <a:lnSpc>
                    <a:spcPct val="90000"/>
                  </a:lnSpc>
                  <a:spcAft>
                    <a:spcPct val="35000"/>
                  </a:spcAft>
                  <a:defRPr/>
                </a:pPr>
                <a:r>
                  <a:rPr lang="zh-CN" altLang="en-US" dirty="0">
                    <a:solidFill>
                      <a:schemeClr val="tx1"/>
                    </a:solidFill>
                    <a:ea typeface="宋体" panose="02010600030101010101" pitchFamily="2" charset="-122"/>
                  </a:rPr>
                  <a:t>类是具有相同类型的对象的抽象</a:t>
                </a:r>
                <a:endParaRPr lang="zh-CN" altLang="en-US" dirty="0">
                  <a:solidFill>
                    <a:schemeClr val="tx1"/>
                  </a:solidFill>
                </a:endParaRPr>
              </a:p>
            </p:txBody>
          </p:sp>
          <p:sp>
            <p:nvSpPr>
              <p:cNvPr id="8" name="任意多边形 7"/>
              <p:cNvSpPr/>
              <p:nvPr/>
            </p:nvSpPr>
            <p:spPr>
              <a:xfrm>
                <a:off x="3717925" y="2524763"/>
                <a:ext cx="3902075" cy="781184"/>
              </a:xfrm>
              <a:custGeom>
                <a:avLst/>
                <a:gdLst>
                  <a:gd name="connsiteX0" fmla="*/ 130442 w 782637"/>
                  <a:gd name="connsiteY0" fmla="*/ 0 h 3901440"/>
                  <a:gd name="connsiteX1" fmla="*/ 652195 w 782637"/>
                  <a:gd name="connsiteY1" fmla="*/ 0 h 3901440"/>
                  <a:gd name="connsiteX2" fmla="*/ 782637 w 782637"/>
                  <a:gd name="connsiteY2" fmla="*/ 130442 h 3901440"/>
                  <a:gd name="connsiteX3" fmla="*/ 782637 w 782637"/>
                  <a:gd name="connsiteY3" fmla="*/ 3901440 h 3901440"/>
                  <a:gd name="connsiteX4" fmla="*/ 782637 w 782637"/>
                  <a:gd name="connsiteY4" fmla="*/ 3901440 h 3901440"/>
                  <a:gd name="connsiteX5" fmla="*/ 0 w 782637"/>
                  <a:gd name="connsiteY5" fmla="*/ 3901440 h 3901440"/>
                  <a:gd name="connsiteX6" fmla="*/ 0 w 782637"/>
                  <a:gd name="connsiteY6" fmla="*/ 3901440 h 3901440"/>
                  <a:gd name="connsiteX7" fmla="*/ 0 w 782637"/>
                  <a:gd name="connsiteY7" fmla="*/ 130442 h 3901440"/>
                  <a:gd name="connsiteX8" fmla="*/ 130442 w 782637"/>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2637" h="3901440">
                    <a:moveTo>
                      <a:pt x="782637" y="650254"/>
                    </a:moveTo>
                    <a:lnTo>
                      <a:pt x="782637" y="3251186"/>
                    </a:lnTo>
                    <a:cubicBezTo>
                      <a:pt x="782637" y="3610309"/>
                      <a:pt x="770922" y="3901438"/>
                      <a:pt x="756470" y="3901438"/>
                    </a:cubicBezTo>
                    <a:lnTo>
                      <a:pt x="0" y="3901438"/>
                    </a:lnTo>
                    <a:lnTo>
                      <a:pt x="0" y="3901438"/>
                    </a:lnTo>
                    <a:lnTo>
                      <a:pt x="0" y="2"/>
                    </a:lnTo>
                    <a:lnTo>
                      <a:pt x="0" y="2"/>
                    </a:lnTo>
                    <a:lnTo>
                      <a:pt x="756470" y="2"/>
                    </a:lnTo>
                    <a:cubicBezTo>
                      <a:pt x="770922" y="2"/>
                      <a:pt x="782637" y="291131"/>
                      <a:pt x="782637" y="65025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0481" tIns="53445" rIns="68685" bIns="53446" spcCol="1270" anchor="ctr"/>
              <a:lstStyle/>
              <a:p>
                <a:pPr marL="171450" lvl="1" indent="-171450" eaLnBrk="1" fontAlgn="auto" hangingPunct="1">
                  <a:spcAft>
                    <a:spcPts val="0"/>
                  </a:spcAft>
                  <a:buFont typeface="Arial" panose="020B0604020202020204" pitchFamily="34" charset="0"/>
                  <a:buChar char="•"/>
                  <a:defRPr/>
                </a:pPr>
                <a:r>
                  <a:rPr lang="zh-CN" altLang="en-US" sz="2000" dirty="0">
                    <a:solidFill>
                      <a:schemeClr val="tx1"/>
                    </a:solidFill>
                    <a:ea typeface="宋体" panose="02010600030101010101" pitchFamily="2" charset="-122"/>
                  </a:rPr>
                  <a:t>它是对象的状态的抽象</a:t>
                </a:r>
              </a:p>
            </p:txBody>
          </p:sp>
          <p:sp>
            <p:nvSpPr>
              <p:cNvPr id="9" name="任意多边形 8"/>
              <p:cNvSpPr/>
              <p:nvPr/>
            </p:nvSpPr>
            <p:spPr>
              <a:xfrm>
                <a:off x="1524000" y="2426321"/>
                <a:ext cx="2193925" cy="978067"/>
              </a:xfrm>
              <a:custGeom>
                <a:avLst/>
                <a:gdLst>
                  <a:gd name="connsiteX0" fmla="*/ 0 w 2194560"/>
                  <a:gd name="connsiteY0" fmla="*/ 163053 h 978296"/>
                  <a:gd name="connsiteX1" fmla="*/ 163053 w 2194560"/>
                  <a:gd name="connsiteY1" fmla="*/ 0 h 978296"/>
                  <a:gd name="connsiteX2" fmla="*/ 2031507 w 2194560"/>
                  <a:gd name="connsiteY2" fmla="*/ 0 h 978296"/>
                  <a:gd name="connsiteX3" fmla="*/ 2194560 w 2194560"/>
                  <a:gd name="connsiteY3" fmla="*/ 163053 h 978296"/>
                  <a:gd name="connsiteX4" fmla="*/ 2194560 w 2194560"/>
                  <a:gd name="connsiteY4" fmla="*/ 815243 h 978296"/>
                  <a:gd name="connsiteX5" fmla="*/ 2031507 w 2194560"/>
                  <a:gd name="connsiteY5" fmla="*/ 978296 h 978296"/>
                  <a:gd name="connsiteX6" fmla="*/ 163053 w 2194560"/>
                  <a:gd name="connsiteY6" fmla="*/ 978296 h 978296"/>
                  <a:gd name="connsiteX7" fmla="*/ 0 w 2194560"/>
                  <a:gd name="connsiteY7" fmla="*/ 815243 h 978296"/>
                  <a:gd name="connsiteX8" fmla="*/ 0 w 2194560"/>
                  <a:gd name="connsiteY8" fmla="*/ 163053 h 97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978296">
                    <a:moveTo>
                      <a:pt x="0" y="163053"/>
                    </a:moveTo>
                    <a:cubicBezTo>
                      <a:pt x="0" y="73001"/>
                      <a:pt x="73001" y="0"/>
                      <a:pt x="163053" y="0"/>
                    </a:cubicBezTo>
                    <a:lnTo>
                      <a:pt x="2031507" y="0"/>
                    </a:lnTo>
                    <a:cubicBezTo>
                      <a:pt x="2121559" y="0"/>
                      <a:pt x="2194560" y="73001"/>
                      <a:pt x="2194560" y="163053"/>
                    </a:cubicBezTo>
                    <a:lnTo>
                      <a:pt x="2194560" y="815243"/>
                    </a:lnTo>
                    <a:cubicBezTo>
                      <a:pt x="2194560" y="905295"/>
                      <a:pt x="2121559" y="978296"/>
                      <a:pt x="2031507" y="978296"/>
                    </a:cubicBezTo>
                    <a:lnTo>
                      <a:pt x="163053" y="978296"/>
                    </a:lnTo>
                    <a:cubicBezTo>
                      <a:pt x="73001" y="978296"/>
                      <a:pt x="0" y="905295"/>
                      <a:pt x="0" y="815243"/>
                    </a:cubicBezTo>
                    <a:lnTo>
                      <a:pt x="0" y="163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766" tIns="87761" rIns="127766" bIns="87761" spcCol="1270" anchor="ctr"/>
              <a:lstStyle/>
              <a:p>
                <a:pPr algn="ctr" defTabSz="933450">
                  <a:lnSpc>
                    <a:spcPct val="90000"/>
                  </a:lnSpc>
                  <a:spcAft>
                    <a:spcPct val="35000"/>
                  </a:spcAft>
                  <a:defRPr/>
                </a:pPr>
                <a:r>
                  <a:rPr lang="zh-CN" altLang="en-US" dirty="0">
                    <a:solidFill>
                      <a:schemeClr val="tx1"/>
                    </a:solidFill>
                    <a:ea typeface="宋体" panose="02010600030101010101" pitchFamily="2" charset="-122"/>
                  </a:rPr>
                  <a:t>类具有属性</a:t>
                </a:r>
                <a:endParaRPr lang="zh-CN" altLang="en-US" dirty="0">
                  <a:solidFill>
                    <a:schemeClr val="tx1"/>
                  </a:solidFill>
                </a:endParaRPr>
              </a:p>
            </p:txBody>
          </p:sp>
          <p:sp>
            <p:nvSpPr>
              <p:cNvPr id="10" name="任意多边形 9"/>
              <p:cNvSpPr/>
              <p:nvPr/>
            </p:nvSpPr>
            <p:spPr>
              <a:xfrm>
                <a:off x="3717925" y="3552052"/>
                <a:ext cx="3902075" cy="781184"/>
              </a:xfrm>
              <a:custGeom>
                <a:avLst/>
                <a:gdLst>
                  <a:gd name="connsiteX0" fmla="*/ 130442 w 782637"/>
                  <a:gd name="connsiteY0" fmla="*/ 0 h 3901440"/>
                  <a:gd name="connsiteX1" fmla="*/ 652195 w 782637"/>
                  <a:gd name="connsiteY1" fmla="*/ 0 h 3901440"/>
                  <a:gd name="connsiteX2" fmla="*/ 782637 w 782637"/>
                  <a:gd name="connsiteY2" fmla="*/ 130442 h 3901440"/>
                  <a:gd name="connsiteX3" fmla="*/ 782637 w 782637"/>
                  <a:gd name="connsiteY3" fmla="*/ 3901440 h 3901440"/>
                  <a:gd name="connsiteX4" fmla="*/ 782637 w 782637"/>
                  <a:gd name="connsiteY4" fmla="*/ 3901440 h 3901440"/>
                  <a:gd name="connsiteX5" fmla="*/ 0 w 782637"/>
                  <a:gd name="connsiteY5" fmla="*/ 3901440 h 3901440"/>
                  <a:gd name="connsiteX6" fmla="*/ 0 w 782637"/>
                  <a:gd name="connsiteY6" fmla="*/ 3901440 h 3901440"/>
                  <a:gd name="connsiteX7" fmla="*/ 0 w 782637"/>
                  <a:gd name="connsiteY7" fmla="*/ 130442 h 3901440"/>
                  <a:gd name="connsiteX8" fmla="*/ 130442 w 782637"/>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2637" h="3901440">
                    <a:moveTo>
                      <a:pt x="782637" y="650254"/>
                    </a:moveTo>
                    <a:lnTo>
                      <a:pt x="782637" y="3251186"/>
                    </a:lnTo>
                    <a:cubicBezTo>
                      <a:pt x="782637" y="3610309"/>
                      <a:pt x="770922" y="3901438"/>
                      <a:pt x="756470" y="3901438"/>
                    </a:cubicBezTo>
                    <a:lnTo>
                      <a:pt x="0" y="3901438"/>
                    </a:lnTo>
                    <a:lnTo>
                      <a:pt x="0" y="3901438"/>
                    </a:lnTo>
                    <a:lnTo>
                      <a:pt x="0" y="2"/>
                    </a:lnTo>
                    <a:lnTo>
                      <a:pt x="0" y="2"/>
                    </a:lnTo>
                    <a:lnTo>
                      <a:pt x="756470" y="2"/>
                    </a:lnTo>
                    <a:cubicBezTo>
                      <a:pt x="770922" y="2"/>
                      <a:pt x="782637" y="291131"/>
                      <a:pt x="782637" y="65025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0481" tIns="53446" rIns="68685" bIns="53445" spcCol="1270" anchor="ctr"/>
              <a:lstStyle/>
              <a:p>
                <a:pPr marL="171450" lvl="1" indent="-171450" eaLnBrk="1" fontAlgn="auto" hangingPunct="1">
                  <a:spcAft>
                    <a:spcPts val="0"/>
                  </a:spcAft>
                  <a:buFont typeface="Arial" panose="020B0604020202020204" pitchFamily="34" charset="0"/>
                  <a:buChar char="•"/>
                  <a:defRPr/>
                </a:pPr>
                <a:r>
                  <a:rPr lang="zh-CN" altLang="en-US" sz="2000" dirty="0">
                    <a:solidFill>
                      <a:schemeClr val="tx1"/>
                    </a:solidFill>
                    <a:ea typeface="宋体" panose="02010600030101010101" pitchFamily="2" charset="-122"/>
                  </a:rPr>
                  <a:t> 它是对象的行为的抽象</a:t>
                </a:r>
              </a:p>
            </p:txBody>
          </p:sp>
          <p:sp>
            <p:nvSpPr>
              <p:cNvPr id="11" name="任意多边形 10"/>
              <p:cNvSpPr/>
              <p:nvPr/>
            </p:nvSpPr>
            <p:spPr>
              <a:xfrm>
                <a:off x="1524000" y="3453610"/>
                <a:ext cx="2193925" cy="978067"/>
              </a:xfrm>
              <a:custGeom>
                <a:avLst/>
                <a:gdLst>
                  <a:gd name="connsiteX0" fmla="*/ 0 w 2194560"/>
                  <a:gd name="connsiteY0" fmla="*/ 163053 h 978296"/>
                  <a:gd name="connsiteX1" fmla="*/ 163053 w 2194560"/>
                  <a:gd name="connsiteY1" fmla="*/ 0 h 978296"/>
                  <a:gd name="connsiteX2" fmla="*/ 2031507 w 2194560"/>
                  <a:gd name="connsiteY2" fmla="*/ 0 h 978296"/>
                  <a:gd name="connsiteX3" fmla="*/ 2194560 w 2194560"/>
                  <a:gd name="connsiteY3" fmla="*/ 163053 h 978296"/>
                  <a:gd name="connsiteX4" fmla="*/ 2194560 w 2194560"/>
                  <a:gd name="connsiteY4" fmla="*/ 815243 h 978296"/>
                  <a:gd name="connsiteX5" fmla="*/ 2031507 w 2194560"/>
                  <a:gd name="connsiteY5" fmla="*/ 978296 h 978296"/>
                  <a:gd name="connsiteX6" fmla="*/ 163053 w 2194560"/>
                  <a:gd name="connsiteY6" fmla="*/ 978296 h 978296"/>
                  <a:gd name="connsiteX7" fmla="*/ 0 w 2194560"/>
                  <a:gd name="connsiteY7" fmla="*/ 815243 h 978296"/>
                  <a:gd name="connsiteX8" fmla="*/ 0 w 2194560"/>
                  <a:gd name="connsiteY8" fmla="*/ 163053 h 97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978296">
                    <a:moveTo>
                      <a:pt x="0" y="163053"/>
                    </a:moveTo>
                    <a:cubicBezTo>
                      <a:pt x="0" y="73001"/>
                      <a:pt x="73001" y="0"/>
                      <a:pt x="163053" y="0"/>
                    </a:cubicBezTo>
                    <a:lnTo>
                      <a:pt x="2031507" y="0"/>
                    </a:lnTo>
                    <a:cubicBezTo>
                      <a:pt x="2121559" y="0"/>
                      <a:pt x="2194560" y="73001"/>
                      <a:pt x="2194560" y="163053"/>
                    </a:cubicBezTo>
                    <a:lnTo>
                      <a:pt x="2194560" y="815243"/>
                    </a:lnTo>
                    <a:cubicBezTo>
                      <a:pt x="2194560" y="905295"/>
                      <a:pt x="2121559" y="978296"/>
                      <a:pt x="2031507" y="978296"/>
                    </a:cubicBezTo>
                    <a:lnTo>
                      <a:pt x="163053" y="978296"/>
                    </a:lnTo>
                    <a:cubicBezTo>
                      <a:pt x="73001" y="978296"/>
                      <a:pt x="0" y="905295"/>
                      <a:pt x="0" y="815243"/>
                    </a:cubicBezTo>
                    <a:lnTo>
                      <a:pt x="0" y="163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766" tIns="87761" rIns="127766" bIns="87761" spcCol="1270" anchor="ctr"/>
              <a:lstStyle/>
              <a:p>
                <a:pPr algn="ctr" defTabSz="933450">
                  <a:lnSpc>
                    <a:spcPct val="90000"/>
                  </a:lnSpc>
                  <a:spcAft>
                    <a:spcPct val="35000"/>
                  </a:spcAft>
                  <a:defRPr/>
                </a:pPr>
                <a:r>
                  <a:rPr lang="zh-CN" altLang="en-US" dirty="0">
                    <a:solidFill>
                      <a:schemeClr val="tx1"/>
                    </a:solidFill>
                    <a:ea typeface="宋体" panose="02010600030101010101" pitchFamily="2" charset="-122"/>
                  </a:rPr>
                  <a:t>类具有操作</a:t>
                </a:r>
                <a:endParaRPr lang="zh-CN" altLang="en-US" dirty="0">
                  <a:solidFill>
                    <a:schemeClr val="tx1"/>
                  </a:solidFill>
                </a:endParaRPr>
              </a:p>
            </p:txBody>
          </p:sp>
          <p:sp>
            <p:nvSpPr>
              <p:cNvPr id="12" name="任意多边形 11"/>
              <p:cNvSpPr/>
              <p:nvPr/>
            </p:nvSpPr>
            <p:spPr>
              <a:xfrm>
                <a:off x="3717925" y="4577752"/>
                <a:ext cx="3902075" cy="782771"/>
              </a:xfrm>
              <a:custGeom>
                <a:avLst/>
                <a:gdLst>
                  <a:gd name="connsiteX0" fmla="*/ 130442 w 782637"/>
                  <a:gd name="connsiteY0" fmla="*/ 0 h 3901440"/>
                  <a:gd name="connsiteX1" fmla="*/ 652195 w 782637"/>
                  <a:gd name="connsiteY1" fmla="*/ 0 h 3901440"/>
                  <a:gd name="connsiteX2" fmla="*/ 782637 w 782637"/>
                  <a:gd name="connsiteY2" fmla="*/ 130442 h 3901440"/>
                  <a:gd name="connsiteX3" fmla="*/ 782637 w 782637"/>
                  <a:gd name="connsiteY3" fmla="*/ 3901440 h 3901440"/>
                  <a:gd name="connsiteX4" fmla="*/ 782637 w 782637"/>
                  <a:gd name="connsiteY4" fmla="*/ 3901440 h 3901440"/>
                  <a:gd name="connsiteX5" fmla="*/ 0 w 782637"/>
                  <a:gd name="connsiteY5" fmla="*/ 3901440 h 3901440"/>
                  <a:gd name="connsiteX6" fmla="*/ 0 w 782637"/>
                  <a:gd name="connsiteY6" fmla="*/ 3901440 h 3901440"/>
                  <a:gd name="connsiteX7" fmla="*/ 0 w 782637"/>
                  <a:gd name="connsiteY7" fmla="*/ 130442 h 3901440"/>
                  <a:gd name="connsiteX8" fmla="*/ 130442 w 782637"/>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2637" h="3901440">
                    <a:moveTo>
                      <a:pt x="782637" y="650254"/>
                    </a:moveTo>
                    <a:lnTo>
                      <a:pt x="782637" y="3251186"/>
                    </a:lnTo>
                    <a:cubicBezTo>
                      <a:pt x="782637" y="3610309"/>
                      <a:pt x="770922" y="3901438"/>
                      <a:pt x="756470" y="3901438"/>
                    </a:cubicBezTo>
                    <a:lnTo>
                      <a:pt x="0" y="3901438"/>
                    </a:lnTo>
                    <a:lnTo>
                      <a:pt x="0" y="3901438"/>
                    </a:lnTo>
                    <a:lnTo>
                      <a:pt x="0" y="2"/>
                    </a:lnTo>
                    <a:lnTo>
                      <a:pt x="0" y="2"/>
                    </a:lnTo>
                    <a:lnTo>
                      <a:pt x="756470" y="2"/>
                    </a:lnTo>
                    <a:cubicBezTo>
                      <a:pt x="770922" y="2"/>
                      <a:pt x="782637" y="291131"/>
                      <a:pt x="782637" y="65025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0481" tIns="53446" rIns="68685" bIns="53445" spcCol="1270" anchor="ctr"/>
              <a:lstStyle/>
              <a:p>
                <a:pPr marL="400050" lvl="1" indent="-171450" defTabSz="889000" eaLnBrk="1" fontAlgn="auto" hangingPunct="1">
                  <a:lnSpc>
                    <a:spcPct val="90000"/>
                  </a:lnSpc>
                  <a:spcAft>
                    <a:spcPct val="15000"/>
                  </a:spcAft>
                  <a:buFont typeface="Arial" panose="020B0604020202020204" pitchFamily="34" charset="0"/>
                  <a:buChar char="•"/>
                  <a:defRPr/>
                </a:pPr>
                <a:r>
                  <a:rPr lang="zh-CN" altLang="en-US" sz="2000" dirty="0">
                    <a:solidFill>
                      <a:schemeClr val="tx1"/>
                    </a:solidFill>
                    <a:ea typeface="宋体" panose="02010600030101010101" pitchFamily="2" charset="-122"/>
                  </a:rPr>
                  <a:t>一般与具体结构称为分类结构。</a:t>
                </a:r>
                <a:endParaRPr lang="en-US" altLang="zh-CN" sz="2000" dirty="0">
                  <a:solidFill>
                    <a:schemeClr val="tx1"/>
                  </a:solidFill>
                  <a:ea typeface="宋体" panose="02010600030101010101" pitchFamily="2" charset="-122"/>
                </a:endParaRPr>
              </a:p>
              <a:p>
                <a:pPr marL="400050" lvl="1" indent="-171450" defTabSz="889000" eaLnBrk="1" fontAlgn="auto" hangingPunct="1">
                  <a:lnSpc>
                    <a:spcPct val="90000"/>
                  </a:lnSpc>
                  <a:spcAft>
                    <a:spcPct val="15000"/>
                  </a:spcAft>
                  <a:buFont typeface="Arial" panose="020B0604020202020204" pitchFamily="34" charset="0"/>
                  <a:buChar char="•"/>
                  <a:defRPr/>
                </a:pPr>
                <a:r>
                  <a:rPr lang="zh-CN" altLang="en-US" sz="2000" dirty="0">
                    <a:solidFill>
                      <a:schemeClr val="tx1"/>
                    </a:solidFill>
                    <a:ea typeface="宋体" panose="02010600030101010101" pitchFamily="2" charset="-122"/>
                  </a:rPr>
                  <a:t>整体与部分结构称为组装结构。</a:t>
                </a:r>
              </a:p>
              <a:p>
                <a:pPr marL="0" lvl="1" eaLnBrk="1" fontAlgn="auto" hangingPunct="1">
                  <a:spcAft>
                    <a:spcPts val="0"/>
                  </a:spcAft>
                  <a:buFontTx/>
                  <a:buChar char="••"/>
                  <a:defRPr/>
                </a:pPr>
                <a:endParaRPr lang="zh-CN" altLang="en-US" sz="2000" dirty="0">
                  <a:solidFill>
                    <a:schemeClr val="tx1"/>
                  </a:solidFill>
                  <a:ea typeface="宋体" panose="02010600030101010101" pitchFamily="2" charset="-122"/>
                </a:endParaRPr>
              </a:p>
            </p:txBody>
          </p:sp>
          <p:sp>
            <p:nvSpPr>
              <p:cNvPr id="13" name="任意多边形 12"/>
              <p:cNvSpPr/>
              <p:nvPr/>
            </p:nvSpPr>
            <p:spPr>
              <a:xfrm>
                <a:off x="1524000" y="4480898"/>
                <a:ext cx="2193925" cy="978067"/>
              </a:xfrm>
              <a:custGeom>
                <a:avLst/>
                <a:gdLst>
                  <a:gd name="connsiteX0" fmla="*/ 0 w 2194560"/>
                  <a:gd name="connsiteY0" fmla="*/ 163053 h 978296"/>
                  <a:gd name="connsiteX1" fmla="*/ 163053 w 2194560"/>
                  <a:gd name="connsiteY1" fmla="*/ 0 h 978296"/>
                  <a:gd name="connsiteX2" fmla="*/ 2031507 w 2194560"/>
                  <a:gd name="connsiteY2" fmla="*/ 0 h 978296"/>
                  <a:gd name="connsiteX3" fmla="*/ 2194560 w 2194560"/>
                  <a:gd name="connsiteY3" fmla="*/ 163053 h 978296"/>
                  <a:gd name="connsiteX4" fmla="*/ 2194560 w 2194560"/>
                  <a:gd name="connsiteY4" fmla="*/ 815243 h 978296"/>
                  <a:gd name="connsiteX5" fmla="*/ 2031507 w 2194560"/>
                  <a:gd name="connsiteY5" fmla="*/ 978296 h 978296"/>
                  <a:gd name="connsiteX6" fmla="*/ 163053 w 2194560"/>
                  <a:gd name="connsiteY6" fmla="*/ 978296 h 978296"/>
                  <a:gd name="connsiteX7" fmla="*/ 0 w 2194560"/>
                  <a:gd name="connsiteY7" fmla="*/ 815243 h 978296"/>
                  <a:gd name="connsiteX8" fmla="*/ 0 w 2194560"/>
                  <a:gd name="connsiteY8" fmla="*/ 163053 h 97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978296">
                    <a:moveTo>
                      <a:pt x="0" y="163053"/>
                    </a:moveTo>
                    <a:cubicBezTo>
                      <a:pt x="0" y="73001"/>
                      <a:pt x="73001" y="0"/>
                      <a:pt x="163053" y="0"/>
                    </a:cubicBezTo>
                    <a:lnTo>
                      <a:pt x="2031507" y="0"/>
                    </a:lnTo>
                    <a:cubicBezTo>
                      <a:pt x="2121559" y="0"/>
                      <a:pt x="2194560" y="73001"/>
                      <a:pt x="2194560" y="163053"/>
                    </a:cubicBezTo>
                    <a:lnTo>
                      <a:pt x="2194560" y="815243"/>
                    </a:lnTo>
                    <a:cubicBezTo>
                      <a:pt x="2194560" y="905295"/>
                      <a:pt x="2121559" y="978296"/>
                      <a:pt x="2031507" y="978296"/>
                    </a:cubicBezTo>
                    <a:lnTo>
                      <a:pt x="163053" y="978296"/>
                    </a:lnTo>
                    <a:cubicBezTo>
                      <a:pt x="73001" y="978296"/>
                      <a:pt x="0" y="905295"/>
                      <a:pt x="0" y="815243"/>
                    </a:cubicBezTo>
                    <a:lnTo>
                      <a:pt x="0" y="163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766" tIns="87761" rIns="127766" bIns="87761" spcCol="1270" anchor="ctr"/>
              <a:lstStyle/>
              <a:p>
                <a:pPr algn="ctr" defTabSz="933450">
                  <a:lnSpc>
                    <a:spcPct val="90000"/>
                  </a:lnSpc>
                  <a:spcAft>
                    <a:spcPct val="35000"/>
                  </a:spcAft>
                  <a:defRPr/>
                </a:pPr>
                <a:r>
                  <a:rPr lang="zh-CN" altLang="en-US" dirty="0">
                    <a:solidFill>
                      <a:schemeClr val="tx1"/>
                    </a:solidFill>
                    <a:ea typeface="宋体" panose="02010600030101010101" pitchFamily="2" charset="-122"/>
                  </a:rPr>
                  <a:t>类之间有一定的结构关系</a:t>
                </a:r>
                <a:endParaRPr lang="zh-CN" altLang="en-US" dirty="0">
                  <a:solidFill>
                    <a:schemeClr val="tx1"/>
                  </a:solidFill>
                </a:endParaRPr>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3</a:t>
            </a:r>
            <a:r>
              <a:rPr lang="zh-CN" altLang="en-US" b="0" smtClean="0">
                <a:ea typeface="宋体" pitchFamily="2" charset="-122"/>
              </a:rPr>
              <a:t>）封装</a:t>
            </a:r>
          </a:p>
        </p:txBody>
      </p:sp>
      <p:graphicFrame>
        <p:nvGraphicFramePr>
          <p:cNvPr id="16" name="图示 15"/>
          <p:cNvGraphicFramePr/>
          <p:nvPr>
            <p:extLst>
              <p:ext uri="{D42A27DB-BD31-4B8C-83A1-F6EECF244321}">
                <p14:modId xmlns:p14="http://schemas.microsoft.com/office/powerpoint/2010/main" val="2358716931"/>
              </p:ext>
            </p:extLst>
          </p:nvPr>
        </p:nvGraphicFramePr>
        <p:xfrm>
          <a:off x="1187624" y="1052736"/>
          <a:ext cx="6864424"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4</a:t>
            </a:r>
            <a:r>
              <a:rPr lang="zh-CN" altLang="en-US" b="0" smtClean="0">
                <a:ea typeface="宋体" pitchFamily="2" charset="-122"/>
              </a:rPr>
              <a:t>）继承</a:t>
            </a:r>
          </a:p>
        </p:txBody>
      </p:sp>
      <p:graphicFrame>
        <p:nvGraphicFramePr>
          <p:cNvPr id="25" name="图示 24"/>
          <p:cNvGraphicFramePr/>
          <p:nvPr>
            <p:extLst>
              <p:ext uri="{D42A27DB-BD31-4B8C-83A1-F6EECF244321}">
                <p14:modId xmlns:p14="http://schemas.microsoft.com/office/powerpoint/2010/main" val="851478196"/>
              </p:ext>
            </p:extLst>
          </p:nvPr>
        </p:nvGraphicFramePr>
        <p:xfrm>
          <a:off x="1187624" y="1052736"/>
          <a:ext cx="7272808"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5</a:t>
            </a:r>
            <a:r>
              <a:rPr lang="zh-CN" altLang="en-US" b="0" smtClean="0">
                <a:ea typeface="宋体" pitchFamily="2" charset="-122"/>
              </a:rPr>
              <a:t>）多态</a:t>
            </a:r>
          </a:p>
        </p:txBody>
      </p:sp>
      <p:graphicFrame>
        <p:nvGraphicFramePr>
          <p:cNvPr id="16" name="图示 15"/>
          <p:cNvGraphicFramePr/>
          <p:nvPr>
            <p:extLst>
              <p:ext uri="{D42A27DB-BD31-4B8C-83A1-F6EECF244321}">
                <p14:modId xmlns:p14="http://schemas.microsoft.com/office/powerpoint/2010/main" val="3291065655"/>
              </p:ext>
            </p:extLst>
          </p:nvPr>
        </p:nvGraphicFramePr>
        <p:xfrm>
          <a:off x="1187624" y="1052736"/>
          <a:ext cx="6864424"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6</a:t>
            </a:r>
            <a:r>
              <a:rPr lang="zh-CN" altLang="en-US" b="0" smtClean="0">
                <a:ea typeface="宋体" pitchFamily="2" charset="-122"/>
              </a:rPr>
              <a:t>）动态绑定</a:t>
            </a:r>
          </a:p>
        </p:txBody>
      </p:sp>
      <p:sp>
        <p:nvSpPr>
          <p:cNvPr id="67587" name="Freeform 7"/>
          <p:cNvSpPr>
            <a:spLocks/>
          </p:cNvSpPr>
          <p:nvPr/>
        </p:nvSpPr>
        <p:spPr bwMode="gray">
          <a:xfrm>
            <a:off x="1116013" y="23256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588" name="Freeform 8"/>
          <p:cNvSpPr>
            <a:spLocks/>
          </p:cNvSpPr>
          <p:nvPr/>
        </p:nvSpPr>
        <p:spPr bwMode="gray">
          <a:xfrm rot="10800000">
            <a:off x="6084888" y="18446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AutoShape 9"/>
          <p:cNvSpPr>
            <a:spLocks noChangeArrowheads="1"/>
          </p:cNvSpPr>
          <p:nvPr/>
        </p:nvSpPr>
        <p:spPr bwMode="gray">
          <a:xfrm>
            <a:off x="1328738" y="2197100"/>
            <a:ext cx="6353175" cy="8715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67590" name="文本框 1"/>
          <p:cNvSpPr txBox="1">
            <a:spLocks noChangeArrowheads="1"/>
          </p:cNvSpPr>
          <p:nvPr/>
        </p:nvSpPr>
        <p:spPr bwMode="auto">
          <a:xfrm>
            <a:off x="1328738" y="2209800"/>
            <a:ext cx="6343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30000"/>
              </a:spcBef>
            </a:pPr>
            <a:r>
              <a:rPr lang="zh-CN" altLang="en-US" dirty="0">
                <a:solidFill>
                  <a:schemeClr val="bg1"/>
                </a:solidFill>
              </a:rPr>
              <a:t>    绑定指的是将一个过程调用与相应代码链接起来的行为。动态绑定是指与给定的过程调用相关联的代码只有在运行期才可知的一种绑定，它是多态实现的具体形式。</a:t>
            </a: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2.1.1UML</a:t>
            </a:r>
            <a:r>
              <a:rPr lang="zh-CN" altLang="en-US" b="0" smtClean="0">
                <a:latin typeface="黑体" pitchFamily="49" charset="-122"/>
                <a:ea typeface="黑体" pitchFamily="49" charset="-122"/>
              </a:rPr>
              <a:t>的历史</a:t>
            </a:r>
          </a:p>
        </p:txBody>
      </p:sp>
      <p:sp>
        <p:nvSpPr>
          <p:cNvPr id="9219" name="Rectangle 3"/>
          <p:cNvSpPr>
            <a:spLocks noGrp="1" noChangeArrowheads="1"/>
          </p:cNvSpPr>
          <p:nvPr>
            <p:ph idx="1"/>
          </p:nvPr>
        </p:nvSpPr>
        <p:spPr>
          <a:xfrm>
            <a:off x="390525" y="4292600"/>
            <a:ext cx="8358188" cy="1152525"/>
          </a:xfrm>
        </p:spPr>
        <p:txBody>
          <a:bodyPr/>
          <a:lstStyle/>
          <a:p>
            <a:pPr eaLnBrk="1" hangingPunct="1">
              <a:buFont typeface="Wingdings" panose="05000000000000000000" pitchFamily="2" charset="2"/>
              <a:buNone/>
            </a:pPr>
            <a:r>
              <a:rPr lang="en-US" altLang="zh-CN" smtClean="0">
                <a:ea typeface="宋体" pitchFamily="2" charset="-122"/>
              </a:rPr>
              <a:t> Grady Booch            Ivar Jacobson      James Rumbaugh</a:t>
            </a:r>
          </a:p>
          <a:p>
            <a:pPr eaLnBrk="1" hangingPunct="1">
              <a:buFont typeface="Wingdings" panose="05000000000000000000" pitchFamily="2" charset="2"/>
              <a:buNone/>
            </a:pPr>
            <a:r>
              <a:rPr lang="en-US" altLang="zh-CN" smtClean="0">
                <a:ea typeface="宋体" pitchFamily="2" charset="-122"/>
              </a:rPr>
              <a:t>                  </a:t>
            </a:r>
            <a:r>
              <a:rPr smtClean="0">
                <a:ea typeface="宋体" pitchFamily="2" charset="-122"/>
              </a:rPr>
              <a:t>图</a:t>
            </a:r>
            <a:r>
              <a:rPr lang="en-US" altLang="zh-CN" smtClean="0">
                <a:ea typeface="宋体" pitchFamily="2" charset="-122"/>
              </a:rPr>
              <a:t>2-1 </a:t>
            </a:r>
            <a:r>
              <a:rPr smtClean="0">
                <a:ea typeface="宋体" pitchFamily="2" charset="-122"/>
              </a:rPr>
              <a:t>三个好友</a:t>
            </a:r>
            <a:r>
              <a:rPr lang="en-US" altLang="zh-CN" smtClean="0">
                <a:ea typeface="宋体" pitchFamily="2" charset="-122"/>
              </a:rPr>
              <a:t>the Three Amigos</a:t>
            </a:r>
          </a:p>
        </p:txBody>
      </p:sp>
      <p:pic>
        <p:nvPicPr>
          <p:cNvPr id="9220" name="Picture 6" descr="UML创始人Grady Booch 先生简介"/>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95288" y="1844675"/>
            <a:ext cx="22018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Ivar Jacobson"/>
          <p:cNvPicPr>
            <a:picLocks noChangeAspect="1" noChangeArrowheads="1"/>
          </p:cNvPicPr>
          <p:nvPr/>
        </p:nvPicPr>
        <p:blipFill>
          <a:blip r:embed="rId5" r:link="rId6">
            <a:extLst>
              <a:ext uri="{28A0092B-C50C-407E-A947-70E740481C1C}">
                <a14:useLocalDpi xmlns:a14="http://schemas.microsoft.com/office/drawing/2010/main" val="0"/>
              </a:ext>
            </a:extLst>
          </a:blip>
          <a:srcRect r="-214" b="24803"/>
          <a:stretch>
            <a:fillRect/>
          </a:stretch>
        </p:blipFill>
        <p:spPr bwMode="auto">
          <a:xfrm>
            <a:off x="3348038" y="1844675"/>
            <a:ext cx="21796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4" descr="UML创始人James Rumbaugh 先生简介"/>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6156325" y="1844675"/>
            <a:ext cx="229711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7"/>
          <p:cNvSpPr>
            <a:spLocks noChangeArrowheads="1"/>
          </p:cNvSpPr>
          <p:nvPr/>
        </p:nvSpPr>
        <p:spPr bwMode="auto">
          <a:xfrm>
            <a:off x="0" y="1484313"/>
            <a:ext cx="9144000" cy="0"/>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sp>
        <p:nvSpPr>
          <p:cNvPr id="9224" name="Rectangle 8"/>
          <p:cNvSpPr>
            <a:spLocks noChangeArrowheads="1"/>
          </p:cNvSpPr>
          <p:nvPr/>
        </p:nvSpPr>
        <p:spPr bwMode="auto">
          <a:xfrm>
            <a:off x="4464050" y="2617788"/>
            <a:ext cx="215900" cy="244475"/>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eaLnBrk="1" hangingPunct="1"/>
            <a:r>
              <a:rPr lang="en-US" altLang="zh-CN" sz="1000">
                <a:latin typeface="Times New Roman" pitchFamily="18" charset="0"/>
                <a:cs typeface="Times New Roman" pitchFamily="18" charset="0"/>
              </a:rPr>
              <a:t> </a:t>
            </a:r>
            <a:endParaRPr lang="en-US" altLang="zh-CN">
              <a:latin typeface="Arial" pitchFamily="34" charset="0"/>
              <a:cs typeface="Times New Roman" pitchFamily="18" charset="0"/>
            </a:endParaRPr>
          </a:p>
        </p:txBody>
      </p:sp>
      <p:sp>
        <p:nvSpPr>
          <p:cNvPr id="9225" name="Rectangle 9"/>
          <p:cNvSpPr>
            <a:spLocks noChangeArrowheads="1"/>
          </p:cNvSpPr>
          <p:nvPr/>
        </p:nvSpPr>
        <p:spPr bwMode="auto">
          <a:xfrm>
            <a:off x="4464050" y="3995738"/>
            <a:ext cx="215900" cy="244475"/>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eaLnBrk="1" hangingPunct="1"/>
            <a:r>
              <a:rPr lang="en-US" altLang="zh-CN" sz="1000">
                <a:latin typeface="Times New Roman" pitchFamily="18" charset="0"/>
                <a:cs typeface="Times New Roman" pitchFamily="18" charset="0"/>
              </a:rPr>
              <a:t> </a:t>
            </a:r>
            <a:endParaRPr lang="en-US" altLang="zh-CN">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7</a:t>
            </a:r>
            <a:r>
              <a:rPr lang="zh-CN" altLang="en-US" b="0" smtClean="0">
                <a:ea typeface="宋体" pitchFamily="2" charset="-122"/>
              </a:rPr>
              <a:t>）消息传递</a:t>
            </a:r>
          </a:p>
        </p:txBody>
      </p:sp>
      <p:sp>
        <p:nvSpPr>
          <p:cNvPr id="69635" name="Freeform 7"/>
          <p:cNvSpPr>
            <a:spLocks/>
          </p:cNvSpPr>
          <p:nvPr/>
        </p:nvSpPr>
        <p:spPr bwMode="gray">
          <a:xfrm>
            <a:off x="1116013" y="26384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9636" name="Freeform 8"/>
          <p:cNvSpPr>
            <a:spLocks/>
          </p:cNvSpPr>
          <p:nvPr/>
        </p:nvSpPr>
        <p:spPr bwMode="gray">
          <a:xfrm rot="10800000">
            <a:off x="6084888" y="18446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AutoShape 9"/>
          <p:cNvSpPr>
            <a:spLocks noChangeArrowheads="1"/>
          </p:cNvSpPr>
          <p:nvPr/>
        </p:nvSpPr>
        <p:spPr bwMode="gray">
          <a:xfrm>
            <a:off x="1328738" y="2197100"/>
            <a:ext cx="6353175" cy="12319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69638" name="文本框 1"/>
          <p:cNvSpPr txBox="1">
            <a:spLocks noChangeArrowheads="1"/>
          </p:cNvSpPr>
          <p:nvPr/>
        </p:nvSpPr>
        <p:spPr bwMode="auto">
          <a:xfrm>
            <a:off x="1328738" y="2209800"/>
            <a:ext cx="634365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30000"/>
              </a:spcBef>
            </a:pPr>
            <a:r>
              <a:rPr lang="zh-CN" altLang="en-US" dirty="0">
                <a:solidFill>
                  <a:schemeClr val="bg1"/>
                </a:solidFill>
              </a:rPr>
              <a:t>    对象之间进行通信的结构叫做消息。对象之间需要相互沟通，沟通的途径就是对象之间收发信息。消息内容包括接收消息的对象的标识，需要调用的函数的标识，以及必要的信息。消息传递的概念使得对现实世界的描述更容易。</a:t>
            </a:r>
          </a:p>
          <a:p>
            <a:pPr>
              <a:spcBef>
                <a:spcPct val="30000"/>
              </a:spcBef>
            </a:pP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8</a:t>
            </a:r>
            <a:r>
              <a:rPr lang="zh-CN" altLang="en-US" b="0" smtClean="0">
                <a:ea typeface="宋体" pitchFamily="2" charset="-122"/>
              </a:rPr>
              <a:t>）方法</a:t>
            </a:r>
          </a:p>
        </p:txBody>
      </p:sp>
      <p:sp>
        <p:nvSpPr>
          <p:cNvPr id="71683" name="Freeform 7"/>
          <p:cNvSpPr>
            <a:spLocks/>
          </p:cNvSpPr>
          <p:nvPr/>
        </p:nvSpPr>
        <p:spPr bwMode="gray">
          <a:xfrm>
            <a:off x="1065213" y="22367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684" name="Freeform 8"/>
          <p:cNvSpPr>
            <a:spLocks/>
          </p:cNvSpPr>
          <p:nvPr/>
        </p:nvSpPr>
        <p:spPr bwMode="gray">
          <a:xfrm rot="10800000">
            <a:off x="6084888" y="21066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AutoShape 9"/>
          <p:cNvSpPr>
            <a:spLocks noChangeArrowheads="1"/>
          </p:cNvSpPr>
          <p:nvPr/>
        </p:nvSpPr>
        <p:spPr bwMode="gray">
          <a:xfrm>
            <a:off x="1328738" y="2413000"/>
            <a:ext cx="6353175" cy="6096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71686" name="文本框 1"/>
          <p:cNvSpPr txBox="1">
            <a:spLocks noChangeArrowheads="1"/>
          </p:cNvSpPr>
          <p:nvPr/>
        </p:nvSpPr>
        <p:spPr bwMode="auto">
          <a:xfrm>
            <a:off x="1328738" y="2425700"/>
            <a:ext cx="6343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30000"/>
              </a:spcBef>
            </a:pPr>
            <a:r>
              <a:rPr lang="zh-CN" altLang="en-US" dirty="0">
                <a:solidFill>
                  <a:schemeClr val="bg1"/>
                </a:solidFill>
              </a:rPr>
              <a:t>    方法（</a:t>
            </a:r>
            <a:r>
              <a:rPr lang="en-US" altLang="zh-CN" dirty="0">
                <a:solidFill>
                  <a:schemeClr val="bg1"/>
                </a:solidFill>
              </a:rPr>
              <a:t>Method</a:t>
            </a:r>
            <a:r>
              <a:rPr lang="zh-CN" altLang="en-US" dirty="0">
                <a:solidFill>
                  <a:schemeClr val="bg1"/>
                </a:solidFill>
              </a:rPr>
              <a:t>）是定义一个类可以做的，但不一定会去做的事。</a:t>
            </a:r>
          </a:p>
          <a:p>
            <a:pPr>
              <a:spcBef>
                <a:spcPct val="30000"/>
              </a:spcBef>
            </a:pP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0525" y="58738"/>
            <a:ext cx="8277225" cy="638175"/>
          </a:xfrm>
        </p:spPr>
        <p:txBody>
          <a:bodyPr/>
          <a:lstStyle/>
          <a:p>
            <a:pPr eaLnBrk="1" hangingPunct="1"/>
            <a:r>
              <a:rPr lang="en-US" altLang="zh-CN" smtClean="0"/>
              <a:t>UML</a:t>
            </a:r>
            <a:r>
              <a:rPr lang="zh-CN" altLang="en-US" smtClean="0"/>
              <a:t>方法学的诞生 </a:t>
            </a:r>
          </a:p>
        </p:txBody>
      </p:sp>
      <p:pic>
        <p:nvPicPr>
          <p:cNvPr id="1126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3450" y="896938"/>
            <a:ext cx="4651375" cy="54498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0525" y="58738"/>
            <a:ext cx="8277225" cy="638175"/>
          </a:xfrm>
        </p:spPr>
        <p:txBody>
          <a:bodyPr/>
          <a:lstStyle/>
          <a:p>
            <a:pPr eaLnBrk="1" hangingPunct="1"/>
            <a:r>
              <a:rPr lang="en-US" altLang="zh-CN" smtClean="0"/>
              <a:t>UML</a:t>
            </a:r>
            <a:r>
              <a:rPr lang="zh-CN" altLang="en-US" smtClean="0"/>
              <a:t>的发展历程 </a:t>
            </a:r>
          </a:p>
        </p:txBody>
      </p:sp>
      <p:sp>
        <p:nvSpPr>
          <p:cNvPr id="1229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pSp>
        <p:nvGrpSpPr>
          <p:cNvPr id="12292" name="组合 142"/>
          <p:cNvGrpSpPr>
            <a:grpSpLocks/>
          </p:cNvGrpSpPr>
          <p:nvPr/>
        </p:nvGrpSpPr>
        <p:grpSpPr bwMode="auto">
          <a:xfrm>
            <a:off x="1835150" y="1052513"/>
            <a:ext cx="6326188" cy="5275262"/>
            <a:chOff x="1593123" y="710324"/>
            <a:chExt cx="6325448" cy="5274726"/>
          </a:xfrm>
        </p:grpSpPr>
        <p:sp>
          <p:nvSpPr>
            <p:cNvPr id="12293" name="文本框 1"/>
            <p:cNvSpPr txBox="1">
              <a:spLocks noChangeArrowheads="1"/>
            </p:cNvSpPr>
            <p:nvPr/>
          </p:nvSpPr>
          <p:spPr bwMode="auto">
            <a:xfrm>
              <a:off x="2375756" y="710324"/>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2011</a:t>
              </a:r>
              <a:endParaRPr lang="zh-CN" altLang="en-US" sz="1400">
                <a:latin typeface="Arial" pitchFamily="34" charset="0"/>
                <a:ea typeface="微软雅黑" pitchFamily="34" charset="-122"/>
              </a:endParaRPr>
            </a:p>
          </p:txBody>
        </p:sp>
        <p:sp>
          <p:nvSpPr>
            <p:cNvPr id="12294" name="文本框 6"/>
            <p:cNvSpPr txBox="1">
              <a:spLocks noChangeArrowheads="1"/>
            </p:cNvSpPr>
            <p:nvPr/>
          </p:nvSpPr>
          <p:spPr bwMode="auto">
            <a:xfrm>
              <a:off x="3059832" y="710324"/>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UML2.4</a:t>
              </a:r>
              <a:endParaRPr lang="zh-CN" altLang="en-US" sz="1400">
                <a:latin typeface="Arial" pitchFamily="34" charset="0"/>
                <a:ea typeface="微软雅黑" pitchFamily="34" charset="-122"/>
              </a:endParaRPr>
            </a:p>
          </p:txBody>
        </p:sp>
        <p:cxnSp>
          <p:nvCxnSpPr>
            <p:cNvPr id="8" name="直接箭头连接符 7"/>
            <p:cNvCxnSpPr/>
            <p:nvPr/>
          </p:nvCxnSpPr>
          <p:spPr>
            <a:xfrm flipV="1">
              <a:off x="3275676" y="978584"/>
              <a:ext cx="0" cy="231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96" name="文本框 56"/>
            <p:cNvSpPr txBox="1">
              <a:spLocks noChangeArrowheads="1"/>
            </p:cNvSpPr>
            <p:nvPr/>
          </p:nvSpPr>
          <p:spPr bwMode="auto">
            <a:xfrm>
              <a:off x="2375756" y="1213757"/>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2005</a:t>
              </a:r>
              <a:endParaRPr lang="zh-CN" altLang="en-US" sz="1400">
                <a:latin typeface="Arial" pitchFamily="34" charset="0"/>
                <a:ea typeface="微软雅黑" pitchFamily="34" charset="-122"/>
              </a:endParaRPr>
            </a:p>
          </p:txBody>
        </p:sp>
        <p:sp>
          <p:nvSpPr>
            <p:cNvPr id="12297" name="文本框 57"/>
            <p:cNvSpPr txBox="1">
              <a:spLocks noChangeArrowheads="1"/>
            </p:cNvSpPr>
            <p:nvPr/>
          </p:nvSpPr>
          <p:spPr bwMode="auto">
            <a:xfrm>
              <a:off x="3059832" y="1213757"/>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UML2.0</a:t>
              </a:r>
              <a:endParaRPr lang="zh-CN" altLang="en-US" sz="1400">
                <a:latin typeface="Arial" pitchFamily="34" charset="0"/>
                <a:ea typeface="微软雅黑" pitchFamily="34" charset="-122"/>
              </a:endParaRPr>
            </a:p>
          </p:txBody>
        </p:sp>
        <p:cxnSp>
          <p:nvCxnSpPr>
            <p:cNvPr id="59" name="直接箭头连接符 58"/>
            <p:cNvCxnSpPr/>
            <p:nvPr/>
          </p:nvCxnSpPr>
          <p:spPr>
            <a:xfrm flipV="1">
              <a:off x="3275676" y="1481771"/>
              <a:ext cx="0" cy="231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99" name="文本框 62"/>
            <p:cNvSpPr txBox="1">
              <a:spLocks noChangeArrowheads="1"/>
            </p:cNvSpPr>
            <p:nvPr/>
          </p:nvSpPr>
          <p:spPr bwMode="auto">
            <a:xfrm>
              <a:off x="2362908" y="1714219"/>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2001</a:t>
              </a:r>
              <a:endParaRPr lang="zh-CN" altLang="en-US" sz="1400">
                <a:latin typeface="Arial" pitchFamily="34" charset="0"/>
                <a:ea typeface="微软雅黑" pitchFamily="34" charset="-122"/>
              </a:endParaRPr>
            </a:p>
          </p:txBody>
        </p:sp>
        <p:sp>
          <p:nvSpPr>
            <p:cNvPr id="12300" name="文本框 63"/>
            <p:cNvSpPr txBox="1">
              <a:spLocks noChangeArrowheads="1"/>
            </p:cNvSpPr>
            <p:nvPr/>
          </p:nvSpPr>
          <p:spPr bwMode="auto">
            <a:xfrm>
              <a:off x="3046984" y="1714219"/>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UML1.4</a:t>
              </a:r>
              <a:endParaRPr lang="zh-CN" altLang="en-US" sz="1400">
                <a:latin typeface="Arial" pitchFamily="34" charset="0"/>
                <a:ea typeface="微软雅黑" pitchFamily="34" charset="-122"/>
              </a:endParaRPr>
            </a:p>
          </p:txBody>
        </p:sp>
        <p:cxnSp>
          <p:nvCxnSpPr>
            <p:cNvPr id="65" name="直接箭头连接符 64"/>
            <p:cNvCxnSpPr/>
            <p:nvPr/>
          </p:nvCxnSpPr>
          <p:spPr>
            <a:xfrm flipV="1">
              <a:off x="3262978" y="1981782"/>
              <a:ext cx="0" cy="23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02" name="文本框 65"/>
            <p:cNvSpPr txBox="1">
              <a:spLocks noChangeArrowheads="1"/>
            </p:cNvSpPr>
            <p:nvPr/>
          </p:nvSpPr>
          <p:spPr bwMode="auto">
            <a:xfrm>
              <a:off x="2346394" y="2206054"/>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2000</a:t>
              </a:r>
              <a:endParaRPr lang="zh-CN" altLang="en-US" sz="1400">
                <a:latin typeface="Arial" pitchFamily="34" charset="0"/>
                <a:ea typeface="微软雅黑" pitchFamily="34" charset="-122"/>
              </a:endParaRPr>
            </a:p>
          </p:txBody>
        </p:sp>
        <p:sp>
          <p:nvSpPr>
            <p:cNvPr id="12303" name="文本框 66"/>
            <p:cNvSpPr txBox="1">
              <a:spLocks noChangeArrowheads="1"/>
            </p:cNvSpPr>
            <p:nvPr/>
          </p:nvSpPr>
          <p:spPr bwMode="auto">
            <a:xfrm>
              <a:off x="3030470" y="2206054"/>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UML1.3</a:t>
              </a:r>
              <a:endParaRPr lang="zh-CN" altLang="en-US" sz="1400">
                <a:latin typeface="Arial" pitchFamily="34" charset="0"/>
                <a:ea typeface="微软雅黑" pitchFamily="34" charset="-122"/>
              </a:endParaRPr>
            </a:p>
          </p:txBody>
        </p:sp>
        <p:cxnSp>
          <p:nvCxnSpPr>
            <p:cNvPr id="68" name="直接箭头连接符 67"/>
            <p:cNvCxnSpPr/>
            <p:nvPr/>
          </p:nvCxnSpPr>
          <p:spPr>
            <a:xfrm flipV="1">
              <a:off x="3247105" y="2473857"/>
              <a:ext cx="0" cy="23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05" name="文本框 74"/>
            <p:cNvSpPr txBox="1">
              <a:spLocks noChangeArrowheads="1"/>
            </p:cNvSpPr>
            <p:nvPr/>
          </p:nvSpPr>
          <p:spPr bwMode="auto">
            <a:xfrm>
              <a:off x="1979712" y="2686010"/>
              <a:ext cx="1155703"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1997.11.17</a:t>
              </a:r>
              <a:endParaRPr lang="zh-CN" altLang="en-US" sz="1400">
                <a:latin typeface="Arial" pitchFamily="34" charset="0"/>
                <a:ea typeface="微软雅黑" pitchFamily="34" charset="-122"/>
              </a:endParaRPr>
            </a:p>
          </p:txBody>
        </p:sp>
        <p:sp>
          <p:nvSpPr>
            <p:cNvPr id="12306" name="文本框 75"/>
            <p:cNvSpPr txBox="1">
              <a:spLocks noChangeArrowheads="1"/>
            </p:cNvSpPr>
            <p:nvPr/>
          </p:nvSpPr>
          <p:spPr bwMode="auto">
            <a:xfrm>
              <a:off x="3027402" y="2686010"/>
              <a:ext cx="2264677"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UML1.1</a:t>
              </a:r>
              <a:r>
                <a:rPr lang="zh-CN" altLang="en-US" sz="1400">
                  <a:latin typeface="Arial" pitchFamily="34" charset="0"/>
                  <a:ea typeface="微软雅黑" pitchFamily="34" charset="-122"/>
                </a:rPr>
                <a:t>成为</a:t>
              </a:r>
              <a:r>
                <a:rPr lang="en-US" altLang="zh-CN" sz="1400">
                  <a:latin typeface="Arial" pitchFamily="34" charset="0"/>
                  <a:ea typeface="微软雅黑" pitchFamily="34" charset="-122"/>
                </a:rPr>
                <a:t>OMG</a:t>
              </a:r>
              <a:r>
                <a:rPr lang="zh-CN" altLang="en-US" sz="1400">
                  <a:latin typeface="Arial" pitchFamily="34" charset="0"/>
                  <a:ea typeface="微软雅黑" pitchFamily="34" charset="-122"/>
                </a:rPr>
                <a:t>标准</a:t>
              </a:r>
            </a:p>
          </p:txBody>
        </p:sp>
        <p:cxnSp>
          <p:nvCxnSpPr>
            <p:cNvPr id="77" name="直接箭头连接符 76"/>
            <p:cNvCxnSpPr/>
            <p:nvPr/>
          </p:nvCxnSpPr>
          <p:spPr>
            <a:xfrm flipV="1">
              <a:off x="3243930" y="2953233"/>
              <a:ext cx="0" cy="23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08" name="文本框 80"/>
            <p:cNvSpPr txBox="1">
              <a:spLocks noChangeArrowheads="1"/>
            </p:cNvSpPr>
            <p:nvPr/>
          </p:nvSpPr>
          <p:spPr bwMode="auto">
            <a:xfrm>
              <a:off x="2195736" y="3125261"/>
              <a:ext cx="93967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1997.1</a:t>
              </a:r>
              <a:endParaRPr lang="zh-CN" altLang="en-US" sz="1400">
                <a:latin typeface="Arial" pitchFamily="34" charset="0"/>
                <a:ea typeface="微软雅黑" pitchFamily="34" charset="-122"/>
              </a:endParaRPr>
            </a:p>
          </p:txBody>
        </p:sp>
        <p:sp>
          <p:nvSpPr>
            <p:cNvPr id="12309" name="文本框 81"/>
            <p:cNvSpPr txBox="1">
              <a:spLocks noChangeArrowheads="1"/>
            </p:cNvSpPr>
            <p:nvPr/>
          </p:nvSpPr>
          <p:spPr bwMode="auto">
            <a:xfrm>
              <a:off x="3027403" y="3125261"/>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UML1.0</a:t>
              </a:r>
              <a:endParaRPr lang="zh-CN" altLang="en-US" sz="1400">
                <a:latin typeface="Arial" pitchFamily="34" charset="0"/>
                <a:ea typeface="微软雅黑" pitchFamily="34" charset="-122"/>
              </a:endParaRPr>
            </a:p>
          </p:txBody>
        </p:sp>
        <p:cxnSp>
          <p:nvCxnSpPr>
            <p:cNvPr id="83" name="直接箭头连接符 82"/>
            <p:cNvCxnSpPr/>
            <p:nvPr/>
          </p:nvCxnSpPr>
          <p:spPr>
            <a:xfrm flipV="1">
              <a:off x="3243930" y="3392926"/>
              <a:ext cx="0" cy="233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11" name="文本框 83"/>
            <p:cNvSpPr txBox="1">
              <a:spLocks noChangeArrowheads="1"/>
            </p:cNvSpPr>
            <p:nvPr/>
          </p:nvSpPr>
          <p:spPr bwMode="auto">
            <a:xfrm>
              <a:off x="2343327" y="3593687"/>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1996</a:t>
              </a:r>
              <a:endParaRPr lang="zh-CN" altLang="en-US" sz="1400">
                <a:latin typeface="Arial" pitchFamily="34" charset="0"/>
                <a:ea typeface="微软雅黑" pitchFamily="34" charset="-122"/>
              </a:endParaRPr>
            </a:p>
          </p:txBody>
        </p:sp>
        <p:sp>
          <p:nvSpPr>
            <p:cNvPr id="12312" name="文本框 84"/>
            <p:cNvSpPr txBox="1">
              <a:spLocks noChangeArrowheads="1"/>
            </p:cNvSpPr>
            <p:nvPr/>
          </p:nvSpPr>
          <p:spPr bwMode="auto">
            <a:xfrm>
              <a:off x="3027403" y="3593687"/>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UML0.9</a:t>
              </a:r>
              <a:endParaRPr lang="zh-CN" altLang="en-US" sz="1400">
                <a:latin typeface="Arial" pitchFamily="34" charset="0"/>
                <a:ea typeface="微软雅黑" pitchFamily="34" charset="-122"/>
              </a:endParaRPr>
            </a:p>
          </p:txBody>
        </p:sp>
        <p:cxnSp>
          <p:nvCxnSpPr>
            <p:cNvPr id="86" name="直接箭头连接符 85"/>
            <p:cNvCxnSpPr/>
            <p:nvPr/>
          </p:nvCxnSpPr>
          <p:spPr>
            <a:xfrm flipV="1">
              <a:off x="3243930" y="3861191"/>
              <a:ext cx="0" cy="23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14" name="文本框 86"/>
            <p:cNvSpPr txBox="1">
              <a:spLocks noChangeArrowheads="1"/>
            </p:cNvSpPr>
            <p:nvPr/>
          </p:nvSpPr>
          <p:spPr bwMode="auto">
            <a:xfrm>
              <a:off x="2343327" y="4094149"/>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1995</a:t>
              </a:r>
              <a:endParaRPr lang="zh-CN" altLang="en-US" sz="1400">
                <a:latin typeface="Arial" pitchFamily="34" charset="0"/>
                <a:ea typeface="微软雅黑" pitchFamily="34" charset="-122"/>
              </a:endParaRPr>
            </a:p>
          </p:txBody>
        </p:sp>
        <p:sp>
          <p:nvSpPr>
            <p:cNvPr id="12315" name="文本框 87"/>
            <p:cNvSpPr txBox="1">
              <a:spLocks noChangeArrowheads="1"/>
            </p:cNvSpPr>
            <p:nvPr/>
          </p:nvSpPr>
          <p:spPr bwMode="auto">
            <a:xfrm>
              <a:off x="3027403" y="4094149"/>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UML0.8</a:t>
              </a:r>
              <a:endParaRPr lang="zh-CN" altLang="en-US" sz="1400">
                <a:latin typeface="Arial" pitchFamily="34" charset="0"/>
                <a:ea typeface="微软雅黑" pitchFamily="34" charset="-122"/>
              </a:endParaRPr>
            </a:p>
          </p:txBody>
        </p:sp>
        <p:sp>
          <p:nvSpPr>
            <p:cNvPr id="12316" name="文本框 89"/>
            <p:cNvSpPr txBox="1">
              <a:spLocks noChangeArrowheads="1"/>
            </p:cNvSpPr>
            <p:nvPr/>
          </p:nvSpPr>
          <p:spPr bwMode="auto">
            <a:xfrm>
              <a:off x="2022231" y="4604897"/>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1994</a:t>
              </a:r>
              <a:endParaRPr lang="zh-CN" altLang="en-US" sz="1400">
                <a:latin typeface="Arial" pitchFamily="34" charset="0"/>
                <a:ea typeface="微软雅黑" pitchFamily="34" charset="-122"/>
              </a:endParaRPr>
            </a:p>
          </p:txBody>
        </p:sp>
        <p:cxnSp>
          <p:nvCxnSpPr>
            <p:cNvPr id="92" name="直接箭头连接符 91"/>
            <p:cNvCxnSpPr/>
            <p:nvPr/>
          </p:nvCxnSpPr>
          <p:spPr>
            <a:xfrm flipV="1">
              <a:off x="2921706" y="4437395"/>
              <a:ext cx="246033" cy="668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18" name="文本框 92"/>
            <p:cNvSpPr txBox="1">
              <a:spLocks noChangeArrowheads="1"/>
            </p:cNvSpPr>
            <p:nvPr/>
          </p:nvSpPr>
          <p:spPr bwMode="auto">
            <a:xfrm>
              <a:off x="1806207" y="5115645"/>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1993</a:t>
              </a:r>
              <a:endParaRPr lang="zh-CN" altLang="en-US" sz="1400">
                <a:latin typeface="Arial" pitchFamily="34" charset="0"/>
                <a:ea typeface="微软雅黑" pitchFamily="34" charset="-122"/>
              </a:endParaRPr>
            </a:p>
          </p:txBody>
        </p:sp>
        <p:sp>
          <p:nvSpPr>
            <p:cNvPr id="12319" name="文本框 93"/>
            <p:cNvSpPr txBox="1">
              <a:spLocks noChangeArrowheads="1"/>
            </p:cNvSpPr>
            <p:nvPr/>
          </p:nvSpPr>
          <p:spPr bwMode="auto">
            <a:xfrm>
              <a:off x="2490282" y="5115645"/>
              <a:ext cx="1145613"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Booch1993</a:t>
              </a:r>
              <a:endParaRPr lang="zh-CN" altLang="en-US" sz="1400">
                <a:latin typeface="Arial" pitchFamily="34" charset="0"/>
                <a:ea typeface="微软雅黑" pitchFamily="34" charset="-122"/>
              </a:endParaRPr>
            </a:p>
          </p:txBody>
        </p:sp>
        <p:cxnSp>
          <p:nvCxnSpPr>
            <p:cNvPr id="95" name="直接箭头连接符 94"/>
            <p:cNvCxnSpPr/>
            <p:nvPr/>
          </p:nvCxnSpPr>
          <p:spPr>
            <a:xfrm flipV="1">
              <a:off x="2705831" y="5383449"/>
              <a:ext cx="0" cy="233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21" name="文本框 95"/>
            <p:cNvSpPr txBox="1">
              <a:spLocks noChangeArrowheads="1"/>
            </p:cNvSpPr>
            <p:nvPr/>
          </p:nvSpPr>
          <p:spPr bwMode="auto">
            <a:xfrm>
              <a:off x="1593123" y="5612640"/>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1991</a:t>
              </a:r>
              <a:endParaRPr lang="zh-CN" altLang="en-US" sz="1400">
                <a:latin typeface="Arial" pitchFamily="34" charset="0"/>
                <a:ea typeface="微软雅黑" pitchFamily="34" charset="-122"/>
              </a:endParaRPr>
            </a:p>
          </p:txBody>
        </p:sp>
        <p:sp>
          <p:nvSpPr>
            <p:cNvPr id="12322" name="文本框 96"/>
            <p:cNvSpPr txBox="1">
              <a:spLocks noChangeArrowheads="1"/>
            </p:cNvSpPr>
            <p:nvPr/>
          </p:nvSpPr>
          <p:spPr bwMode="auto">
            <a:xfrm>
              <a:off x="2277199" y="5612640"/>
              <a:ext cx="1358696"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Booch1991</a:t>
              </a:r>
              <a:endParaRPr lang="zh-CN" altLang="en-US" sz="1400">
                <a:latin typeface="Arial" pitchFamily="34" charset="0"/>
                <a:ea typeface="微软雅黑" pitchFamily="34" charset="-122"/>
              </a:endParaRPr>
            </a:p>
          </p:txBody>
        </p:sp>
        <p:sp>
          <p:nvSpPr>
            <p:cNvPr id="12323" name="文本框 100"/>
            <p:cNvSpPr txBox="1">
              <a:spLocks noChangeArrowheads="1"/>
            </p:cNvSpPr>
            <p:nvPr/>
          </p:nvSpPr>
          <p:spPr bwMode="auto">
            <a:xfrm>
              <a:off x="4217839" y="4584631"/>
              <a:ext cx="107424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OOSE</a:t>
              </a:r>
              <a:endParaRPr lang="zh-CN" altLang="en-US" sz="1400">
                <a:latin typeface="Arial" pitchFamily="34" charset="0"/>
                <a:ea typeface="微软雅黑" pitchFamily="34" charset="-122"/>
              </a:endParaRPr>
            </a:p>
          </p:txBody>
        </p:sp>
        <p:cxnSp>
          <p:nvCxnSpPr>
            <p:cNvPr id="102" name="直接箭头连接符 101"/>
            <p:cNvCxnSpPr>
              <a:endCxn id="12312" idx="2"/>
            </p:cNvCxnSpPr>
            <p:nvPr/>
          </p:nvCxnSpPr>
          <p:spPr>
            <a:xfrm flipH="1" flipV="1">
              <a:off x="3564567" y="3937383"/>
              <a:ext cx="961912" cy="680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p:cNvCxnSpPr/>
            <p:nvPr/>
          </p:nvCxnSpPr>
          <p:spPr>
            <a:xfrm flipH="1" flipV="1">
              <a:off x="3328058" y="4464380"/>
              <a:ext cx="515877" cy="6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26" name="文本框 114"/>
            <p:cNvSpPr txBox="1">
              <a:spLocks noChangeArrowheads="1"/>
            </p:cNvSpPr>
            <p:nvPr/>
          </p:nvSpPr>
          <p:spPr bwMode="auto">
            <a:xfrm>
              <a:off x="3584104" y="5115645"/>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OMT-2</a:t>
              </a:r>
            </a:p>
          </p:txBody>
        </p:sp>
        <p:cxnSp>
          <p:nvCxnSpPr>
            <p:cNvPr id="116" name="直接箭头连接符 115"/>
            <p:cNvCxnSpPr/>
            <p:nvPr/>
          </p:nvCxnSpPr>
          <p:spPr>
            <a:xfrm flipH="1" flipV="1">
              <a:off x="3875681" y="5419957"/>
              <a:ext cx="61906" cy="171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28" name="文本框 116"/>
            <p:cNvSpPr txBox="1">
              <a:spLocks noChangeArrowheads="1"/>
            </p:cNvSpPr>
            <p:nvPr/>
          </p:nvSpPr>
          <p:spPr bwMode="auto">
            <a:xfrm>
              <a:off x="3623047" y="5603910"/>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en-US" altLang="zh-CN" sz="1400">
                  <a:latin typeface="Arial" pitchFamily="34" charset="0"/>
                  <a:ea typeface="微软雅黑" pitchFamily="34" charset="-122"/>
                </a:rPr>
                <a:t>OMT-1</a:t>
              </a:r>
            </a:p>
          </p:txBody>
        </p:sp>
        <p:cxnSp>
          <p:nvCxnSpPr>
            <p:cNvPr id="118" name="直接箭头连接符 117"/>
            <p:cNvCxnSpPr>
              <a:endCxn id="12315" idx="2"/>
            </p:cNvCxnSpPr>
            <p:nvPr/>
          </p:nvCxnSpPr>
          <p:spPr>
            <a:xfrm flipH="1" flipV="1">
              <a:off x="3564567" y="4437395"/>
              <a:ext cx="1453980" cy="113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0" name="文本框 118"/>
            <p:cNvSpPr txBox="1">
              <a:spLocks noChangeArrowheads="1"/>
            </p:cNvSpPr>
            <p:nvPr/>
          </p:nvSpPr>
          <p:spPr bwMode="auto">
            <a:xfrm>
              <a:off x="4581798" y="5576580"/>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1400">
                  <a:latin typeface="Arial" pitchFamily="34" charset="0"/>
                  <a:ea typeface="微软雅黑" pitchFamily="34" charset="-122"/>
                </a:rPr>
                <a:t>其他方法</a:t>
              </a:r>
              <a:endParaRPr lang="en-US" altLang="zh-CN" sz="1400">
                <a:latin typeface="Arial" pitchFamily="34" charset="0"/>
                <a:ea typeface="微软雅黑" pitchFamily="34" charset="-122"/>
              </a:endParaRPr>
            </a:p>
          </p:txBody>
        </p:sp>
        <p:sp>
          <p:nvSpPr>
            <p:cNvPr id="12331" name="文本框 124"/>
            <p:cNvSpPr txBox="1">
              <a:spLocks noChangeArrowheads="1"/>
            </p:cNvSpPr>
            <p:nvPr/>
          </p:nvSpPr>
          <p:spPr bwMode="auto">
            <a:xfrm>
              <a:off x="4269315" y="3026981"/>
              <a:ext cx="91625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1400">
                  <a:latin typeface="Arial" pitchFamily="34" charset="0"/>
                  <a:ea typeface="微软雅黑" pitchFamily="34" charset="-122"/>
                </a:rPr>
                <a:t>合作联盟等的意见</a:t>
              </a:r>
            </a:p>
          </p:txBody>
        </p:sp>
        <p:cxnSp>
          <p:nvCxnSpPr>
            <p:cNvPr id="126" name="直接箭头连接符 125"/>
            <p:cNvCxnSpPr/>
            <p:nvPr/>
          </p:nvCxnSpPr>
          <p:spPr>
            <a:xfrm flipH="1" flipV="1">
              <a:off x="4248700" y="3013552"/>
              <a:ext cx="339685" cy="103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3" name="文本框 127"/>
            <p:cNvSpPr txBox="1">
              <a:spLocks noChangeArrowheads="1"/>
            </p:cNvSpPr>
            <p:nvPr/>
          </p:nvSpPr>
          <p:spPr bwMode="auto">
            <a:xfrm>
              <a:off x="6660232" y="1367979"/>
              <a:ext cx="107424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1400">
                  <a:latin typeface="Arial" pitchFamily="34" charset="0"/>
                  <a:ea typeface="微软雅黑" pitchFamily="34" charset="-122"/>
                </a:rPr>
                <a:t>工业界事实标注阶段</a:t>
              </a:r>
            </a:p>
          </p:txBody>
        </p:sp>
        <p:cxnSp>
          <p:nvCxnSpPr>
            <p:cNvPr id="129" name="直接箭头连接符 128"/>
            <p:cNvCxnSpPr>
              <a:stCxn id="12335" idx="0"/>
            </p:cNvCxnSpPr>
            <p:nvPr/>
          </p:nvCxnSpPr>
          <p:spPr>
            <a:xfrm flipV="1">
              <a:off x="7091580" y="1940511"/>
              <a:ext cx="0" cy="707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5" name="文本框 130"/>
            <p:cNvSpPr txBox="1">
              <a:spLocks noChangeArrowheads="1"/>
            </p:cNvSpPr>
            <p:nvPr/>
          </p:nvSpPr>
          <p:spPr bwMode="auto">
            <a:xfrm>
              <a:off x="6555160" y="2647756"/>
              <a:ext cx="1074240"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1400">
                  <a:latin typeface="Arial" pitchFamily="34" charset="0"/>
                  <a:ea typeface="微软雅黑" pitchFamily="34" charset="-122"/>
                </a:rPr>
                <a:t>标准化阶段</a:t>
              </a:r>
            </a:p>
          </p:txBody>
        </p:sp>
        <p:cxnSp>
          <p:nvCxnSpPr>
            <p:cNvPr id="134" name="直接箭头连接符 133"/>
            <p:cNvCxnSpPr>
              <a:stCxn id="12337" idx="0"/>
              <a:endCxn id="12335" idx="2"/>
            </p:cNvCxnSpPr>
            <p:nvPr/>
          </p:nvCxnSpPr>
          <p:spPr>
            <a:xfrm flipV="1">
              <a:off x="7091580" y="2992917"/>
              <a:ext cx="0" cy="806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7" name="文本框 134"/>
            <p:cNvSpPr txBox="1">
              <a:spLocks noChangeArrowheads="1"/>
            </p:cNvSpPr>
            <p:nvPr/>
          </p:nvSpPr>
          <p:spPr bwMode="auto">
            <a:xfrm>
              <a:off x="6555160" y="3798953"/>
              <a:ext cx="107424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1400">
                  <a:latin typeface="Arial" pitchFamily="34" charset="0"/>
                  <a:ea typeface="微软雅黑" pitchFamily="34" charset="-122"/>
                </a:rPr>
                <a:t>统一化阶段</a:t>
              </a:r>
            </a:p>
          </p:txBody>
        </p:sp>
        <p:cxnSp>
          <p:nvCxnSpPr>
            <p:cNvPr id="137" name="直接箭头连接符 136"/>
            <p:cNvCxnSpPr>
              <a:endCxn id="12337" idx="2"/>
            </p:cNvCxnSpPr>
            <p:nvPr/>
          </p:nvCxnSpPr>
          <p:spPr>
            <a:xfrm flipV="1">
              <a:off x="7091580" y="4170722"/>
              <a:ext cx="0" cy="1027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9" name="文本框 137"/>
            <p:cNvSpPr txBox="1">
              <a:spLocks noChangeArrowheads="1"/>
            </p:cNvSpPr>
            <p:nvPr/>
          </p:nvSpPr>
          <p:spPr bwMode="auto">
            <a:xfrm>
              <a:off x="6476133" y="5197074"/>
              <a:ext cx="1442438"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nSpc>
                  <a:spcPct val="130000"/>
                </a:lnSpc>
              </a:pPr>
              <a:r>
                <a:rPr lang="zh-CN" altLang="en-US" sz="1400">
                  <a:latin typeface="Arial" pitchFamily="34" charset="0"/>
                  <a:ea typeface="微软雅黑" pitchFamily="34" charset="-122"/>
                </a:rPr>
                <a:t>流派纷呈阶段</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2.1.2RUP</a:t>
            </a:r>
            <a:r>
              <a:rPr lang="zh-CN" altLang="en-US" b="0" smtClean="0">
                <a:latin typeface="黑体" pitchFamily="49" charset="-122"/>
                <a:ea typeface="黑体" pitchFamily="49" charset="-122"/>
              </a:rPr>
              <a:t>的历史</a:t>
            </a:r>
          </a:p>
        </p:txBody>
      </p:sp>
      <p:grpSp>
        <p:nvGrpSpPr>
          <p:cNvPr id="9" name="组合 8"/>
          <p:cNvGrpSpPr>
            <a:grpSpLocks/>
          </p:cNvGrpSpPr>
          <p:nvPr/>
        </p:nvGrpSpPr>
        <p:grpSpPr bwMode="auto">
          <a:xfrm>
            <a:off x="1762125" y="941388"/>
            <a:ext cx="1522178" cy="1258593"/>
            <a:chOff x="2353072" y="1268760"/>
            <a:chExt cx="1066800" cy="828675"/>
          </a:xfrm>
        </p:grpSpPr>
        <p:grpSp>
          <p:nvGrpSpPr>
            <p:cNvPr id="14360" name="Group 23"/>
            <p:cNvGrpSpPr>
              <a:grpSpLocks/>
            </p:cNvGrpSpPr>
            <p:nvPr/>
          </p:nvGrpSpPr>
          <p:grpSpPr bwMode="auto">
            <a:xfrm>
              <a:off x="2353072" y="1268760"/>
              <a:ext cx="1066800" cy="828675"/>
              <a:chOff x="1440" y="960"/>
              <a:chExt cx="672" cy="522"/>
            </a:xfrm>
          </p:grpSpPr>
          <p:pic>
            <p:nvPicPr>
              <p:cNvPr id="14362" name="Picture 24"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1296"/>
                <a:ext cx="67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3" name="Oval 25"/>
              <p:cNvSpPr>
                <a:spLocks noChangeArrowheads="1"/>
              </p:cNvSpPr>
              <p:nvPr/>
            </p:nvSpPr>
            <p:spPr bwMode="gray">
              <a:xfrm>
                <a:off x="1565" y="960"/>
                <a:ext cx="430" cy="43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64" name="Oval 26"/>
              <p:cNvSpPr>
                <a:spLocks noChangeArrowheads="1"/>
              </p:cNvSpPr>
              <p:nvPr/>
            </p:nvSpPr>
            <p:spPr bwMode="gray">
              <a:xfrm>
                <a:off x="1571" y="962"/>
                <a:ext cx="419" cy="42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65" name="Oval 27"/>
              <p:cNvSpPr>
                <a:spLocks noChangeArrowheads="1"/>
              </p:cNvSpPr>
              <p:nvPr/>
            </p:nvSpPr>
            <p:spPr bwMode="gray">
              <a:xfrm>
                <a:off x="1575" y="966"/>
                <a:ext cx="399" cy="392"/>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66" name="Oval 28"/>
              <p:cNvSpPr>
                <a:spLocks noChangeArrowheads="1"/>
              </p:cNvSpPr>
              <p:nvPr/>
            </p:nvSpPr>
            <p:spPr bwMode="gray">
              <a:xfrm>
                <a:off x="1598" y="978"/>
                <a:ext cx="355" cy="31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4361" name="Text Box 29"/>
            <p:cNvSpPr txBox="1">
              <a:spLocks noChangeArrowheads="1"/>
            </p:cNvSpPr>
            <p:nvPr/>
          </p:nvSpPr>
          <p:spPr bwMode="auto">
            <a:xfrm>
              <a:off x="2473085" y="1465628"/>
              <a:ext cx="847302" cy="30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1200" b="1" dirty="0" smtClean="0"/>
                <a:t>加入</a:t>
              </a:r>
              <a:r>
                <a:rPr lang="en-US" altLang="zh-CN" sz="1200" b="1" dirty="0" smtClean="0"/>
                <a:t>Rational</a:t>
              </a:r>
              <a:endParaRPr lang="en-US" altLang="zh-CN" sz="1200" b="1" dirty="0"/>
            </a:p>
            <a:p>
              <a:pPr algn="ctr"/>
              <a:r>
                <a:rPr lang="zh-CN" altLang="en-US" sz="1200" b="1" dirty="0"/>
                <a:t>之前</a:t>
              </a:r>
              <a:endParaRPr lang="en-US" altLang="zh-CN" sz="1200" b="1" dirty="0"/>
            </a:p>
          </p:txBody>
        </p:sp>
      </p:grpSp>
      <p:grpSp>
        <p:nvGrpSpPr>
          <p:cNvPr id="17" name="组合 16"/>
          <p:cNvGrpSpPr>
            <a:grpSpLocks/>
          </p:cNvGrpSpPr>
          <p:nvPr/>
        </p:nvGrpSpPr>
        <p:grpSpPr bwMode="auto">
          <a:xfrm>
            <a:off x="3028950" y="4195763"/>
            <a:ext cx="1809750" cy="1857375"/>
            <a:chOff x="523492" y="3054633"/>
            <a:chExt cx="1676400" cy="1631950"/>
          </a:xfrm>
        </p:grpSpPr>
        <p:grpSp>
          <p:nvGrpSpPr>
            <p:cNvPr id="14353" name="Group 11"/>
            <p:cNvGrpSpPr>
              <a:grpSpLocks/>
            </p:cNvGrpSpPr>
            <p:nvPr/>
          </p:nvGrpSpPr>
          <p:grpSpPr bwMode="auto">
            <a:xfrm>
              <a:off x="523492" y="3054633"/>
              <a:ext cx="1676400" cy="1631950"/>
              <a:chOff x="576" y="2188"/>
              <a:chExt cx="1056" cy="1028"/>
            </a:xfrm>
          </p:grpSpPr>
          <p:pic>
            <p:nvPicPr>
              <p:cNvPr id="14355" name="Picture 12"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6"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7"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8"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9"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4354"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600" b="1">
                  <a:solidFill>
                    <a:srgbClr val="000000"/>
                  </a:solidFill>
                </a:rPr>
                <a:t>1998</a:t>
              </a:r>
              <a:endParaRPr lang="en-US" altLang="zh-CN" sz="2600" b="1"/>
            </a:p>
          </p:txBody>
        </p:sp>
      </p:grpSp>
      <p:grpSp>
        <p:nvGrpSpPr>
          <p:cNvPr id="41" name="组合 40"/>
          <p:cNvGrpSpPr>
            <a:grpSpLocks/>
          </p:cNvGrpSpPr>
          <p:nvPr/>
        </p:nvGrpSpPr>
        <p:grpSpPr bwMode="auto">
          <a:xfrm>
            <a:off x="447675" y="2424113"/>
            <a:ext cx="1613254" cy="1492250"/>
            <a:chOff x="1147741" y="1796569"/>
            <a:chExt cx="1371600" cy="1204913"/>
          </a:xfrm>
        </p:grpSpPr>
        <p:grpSp>
          <p:nvGrpSpPr>
            <p:cNvPr id="14346" name="Group 17"/>
            <p:cNvGrpSpPr>
              <a:grpSpLocks/>
            </p:cNvGrpSpPr>
            <p:nvPr/>
          </p:nvGrpSpPr>
          <p:grpSpPr bwMode="auto">
            <a:xfrm>
              <a:off x="1147741" y="1796569"/>
              <a:ext cx="1371600" cy="1204913"/>
              <a:chOff x="432" y="1326"/>
              <a:chExt cx="864" cy="759"/>
            </a:xfrm>
          </p:grpSpPr>
          <p:pic>
            <p:nvPicPr>
              <p:cNvPr id="14348" name="Picture 1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0"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1"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2"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4347" name="Text Box 30"/>
            <p:cNvSpPr txBox="1">
              <a:spLocks noChangeArrowheads="1"/>
            </p:cNvSpPr>
            <p:nvPr/>
          </p:nvSpPr>
          <p:spPr bwMode="auto">
            <a:xfrm>
              <a:off x="1276987" y="2110864"/>
              <a:ext cx="1146459" cy="4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1600" b="1" dirty="0">
                  <a:solidFill>
                    <a:srgbClr val="000000"/>
                  </a:solidFill>
                </a:rPr>
                <a:t>被</a:t>
              </a:r>
              <a:r>
                <a:rPr lang="en-US" altLang="zh-CN" sz="1600" b="1" dirty="0" smtClean="0">
                  <a:solidFill>
                    <a:srgbClr val="000000"/>
                  </a:solidFill>
                </a:rPr>
                <a:t>Rational</a:t>
              </a:r>
              <a:endParaRPr lang="en-US" altLang="zh-CN" sz="1600" b="1" dirty="0">
                <a:solidFill>
                  <a:srgbClr val="000000"/>
                </a:solidFill>
              </a:endParaRPr>
            </a:p>
            <a:p>
              <a:pPr algn="ctr"/>
              <a:r>
                <a:rPr lang="zh-CN" altLang="en-US" sz="1600" b="1" dirty="0">
                  <a:solidFill>
                    <a:srgbClr val="000000"/>
                  </a:solidFill>
                </a:rPr>
                <a:t>收购</a:t>
              </a:r>
              <a:endParaRPr lang="en-US" altLang="zh-CN" sz="1600" dirty="0"/>
            </a:p>
          </p:txBody>
        </p:sp>
      </p:grpSp>
      <p:sp>
        <p:nvSpPr>
          <p:cNvPr id="49" name="矩形 48"/>
          <p:cNvSpPr/>
          <p:nvPr/>
        </p:nvSpPr>
        <p:spPr>
          <a:xfrm>
            <a:off x="2515652" y="2817803"/>
            <a:ext cx="5167861" cy="461665"/>
          </a:xfrm>
          <a:prstGeom prst="rect">
            <a:avLst/>
          </a:prstGeom>
          <a:noFill/>
        </p:spPr>
        <p:txBody>
          <a:bodyPr>
            <a:spAutoFit/>
          </a:bodyPr>
          <a:lstStyle/>
          <a:p>
            <a:pPr algn="ctr">
              <a:defRPr/>
            </a:pPr>
            <a:r>
              <a:rPr lang="en-US" altLang="zh-CN" sz="2400" dirty="0" err="1"/>
              <a:t>Objectory</a:t>
            </a:r>
            <a:r>
              <a:rPr lang="zh-CN" altLang="en-US" sz="2400" dirty="0"/>
              <a:t>得到发展，命名为</a:t>
            </a:r>
            <a:r>
              <a:rPr lang="en-US" altLang="zh-CN" sz="2400" dirty="0"/>
              <a:t>ROP</a:t>
            </a:r>
            <a:endParaRPr lang="zh-CN" altLang="en-US" sz="2400" dirty="0">
              <a:ln>
                <a:solidFill>
                  <a:srgbClr val="0070C0"/>
                </a:solidFill>
              </a:ln>
              <a:latin typeface="Arial" panose="020B0604020202020204" pitchFamily="34" charset="0"/>
              <a:ea typeface="微软雅黑" panose="020B0503020204020204" pitchFamily="34" charset="-122"/>
            </a:endParaRPr>
          </a:p>
        </p:txBody>
      </p:sp>
      <p:sp>
        <p:nvSpPr>
          <p:cNvPr id="50" name="矩形 49"/>
          <p:cNvSpPr/>
          <p:nvPr/>
        </p:nvSpPr>
        <p:spPr>
          <a:xfrm>
            <a:off x="4198274" y="4827842"/>
            <a:ext cx="4748964" cy="461665"/>
          </a:xfrm>
          <a:prstGeom prst="rect">
            <a:avLst/>
          </a:prstGeom>
          <a:noFill/>
        </p:spPr>
        <p:txBody>
          <a:bodyPr>
            <a:spAutoFit/>
          </a:bodyPr>
          <a:lstStyle/>
          <a:p>
            <a:pPr algn="ctr">
              <a:defRPr/>
            </a:pPr>
            <a:r>
              <a:rPr lang="en-US" altLang="zh-CN" sz="2400" dirty="0"/>
              <a:t>ROP </a:t>
            </a:r>
            <a:r>
              <a:rPr lang="zh-CN" altLang="en-US" sz="2400" dirty="0"/>
              <a:t>正式命名为</a:t>
            </a:r>
            <a:r>
              <a:rPr lang="en-US" altLang="zh-CN" sz="2400" dirty="0"/>
              <a:t>RUP</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sp>
        <p:nvSpPr>
          <p:cNvPr id="52" name="矩形 51"/>
          <p:cNvSpPr/>
          <p:nvPr/>
        </p:nvSpPr>
        <p:spPr>
          <a:xfrm>
            <a:off x="2376053" y="1305471"/>
            <a:ext cx="5859406" cy="461665"/>
          </a:xfrm>
          <a:prstGeom prst="rect">
            <a:avLst/>
          </a:prstGeom>
          <a:noFill/>
        </p:spPr>
        <p:txBody>
          <a:bodyPr>
            <a:spAutoFit/>
          </a:bodyPr>
          <a:lstStyle/>
          <a:p>
            <a:pPr algn="ctr">
              <a:defRPr/>
            </a:pPr>
            <a:r>
              <a:rPr lang="en-US" altLang="zh-CN" sz="2400" dirty="0"/>
              <a:t>Ivar Jacobson</a:t>
            </a:r>
            <a:r>
              <a:rPr lang="zh-CN" altLang="en-US" sz="2400" dirty="0"/>
              <a:t>开发</a:t>
            </a:r>
            <a:r>
              <a:rPr lang="en-US" altLang="zh-CN" sz="2400" dirty="0" err="1"/>
              <a:t>Objectory</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2.1.3UML</a:t>
            </a:r>
            <a:r>
              <a:rPr lang="zh-CN" altLang="en-US" b="0" smtClean="0">
                <a:latin typeface="黑体" pitchFamily="49" charset="-122"/>
                <a:ea typeface="黑体" pitchFamily="49" charset="-122"/>
              </a:rPr>
              <a:t>语义和</a:t>
            </a:r>
            <a:r>
              <a:rPr lang="en-US" altLang="zh-CN" b="0" smtClean="0">
                <a:latin typeface="黑体" pitchFamily="49" charset="-122"/>
                <a:ea typeface="黑体" pitchFamily="49" charset="-122"/>
              </a:rPr>
              <a:t>UML</a:t>
            </a:r>
            <a:r>
              <a:rPr lang="zh-CN" altLang="en-US" b="0" smtClean="0">
                <a:latin typeface="黑体" pitchFamily="49" charset="-122"/>
                <a:ea typeface="黑体" pitchFamily="49" charset="-122"/>
              </a:rPr>
              <a:t>表示法</a:t>
            </a:r>
          </a:p>
        </p:txBody>
      </p:sp>
      <p:sp>
        <p:nvSpPr>
          <p:cNvPr id="16387" name="Freeform 7"/>
          <p:cNvSpPr>
            <a:spLocks/>
          </p:cNvSpPr>
          <p:nvPr/>
        </p:nvSpPr>
        <p:spPr bwMode="gray">
          <a:xfrm>
            <a:off x="1093788" y="23876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6388" name="Freeform 8"/>
          <p:cNvSpPr>
            <a:spLocks/>
          </p:cNvSpPr>
          <p:nvPr/>
        </p:nvSpPr>
        <p:spPr bwMode="gray">
          <a:xfrm rot="10800000">
            <a:off x="6176963" y="178435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420813" y="2136775"/>
            <a:ext cx="6353175" cy="9747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16390" name="文本框 1"/>
          <p:cNvSpPr txBox="1">
            <a:spLocks noChangeArrowheads="1"/>
          </p:cNvSpPr>
          <p:nvPr/>
        </p:nvSpPr>
        <p:spPr bwMode="auto">
          <a:xfrm>
            <a:off x="1420813" y="2149475"/>
            <a:ext cx="6343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a:solidFill>
                  <a:schemeClr val="bg1"/>
                </a:solidFill>
              </a:rPr>
              <a:t>     UML</a:t>
            </a:r>
            <a:r>
              <a:rPr lang="zh-CN" altLang="en-US">
                <a:solidFill>
                  <a:schemeClr val="bg1"/>
                </a:solidFill>
              </a:rPr>
              <a:t>提供了多种类型的模型描述图（</a:t>
            </a:r>
            <a:r>
              <a:rPr lang="en-US" altLang="zh-CN">
                <a:solidFill>
                  <a:schemeClr val="bg1"/>
                </a:solidFill>
              </a:rPr>
              <a:t>diagram</a:t>
            </a:r>
            <a:r>
              <a:rPr lang="zh-CN" altLang="en-US">
                <a:solidFill>
                  <a:schemeClr val="bg1"/>
                </a:solidFill>
              </a:rPr>
              <a:t>），当在某种给定的方法学中使用这些图时，它使得开发中的应用程序的更易理解。 </a:t>
            </a:r>
          </a:p>
          <a:p>
            <a:endParaRPr lang="zh-CN" altLang="en-US">
              <a:solidFill>
                <a:schemeClr val="bg1"/>
              </a:solidFill>
            </a:endParaRPr>
          </a:p>
        </p:txBody>
      </p:sp>
      <p:sp>
        <p:nvSpPr>
          <p:cNvPr id="16391" name="Freeform 7"/>
          <p:cNvSpPr>
            <a:spLocks/>
          </p:cNvSpPr>
          <p:nvPr/>
        </p:nvSpPr>
        <p:spPr bwMode="gray">
          <a:xfrm>
            <a:off x="1071563" y="40243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6392" name="Freeform 8"/>
          <p:cNvSpPr>
            <a:spLocks/>
          </p:cNvSpPr>
          <p:nvPr/>
        </p:nvSpPr>
        <p:spPr bwMode="gray">
          <a:xfrm rot="10800000">
            <a:off x="6172200" y="37099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4" name="AutoShape 9"/>
          <p:cNvSpPr>
            <a:spLocks noChangeArrowheads="1"/>
          </p:cNvSpPr>
          <p:nvPr/>
        </p:nvSpPr>
        <p:spPr bwMode="gray">
          <a:xfrm>
            <a:off x="1416050" y="4062413"/>
            <a:ext cx="6353175" cy="6969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16394" name="文本框 1"/>
          <p:cNvSpPr txBox="1">
            <a:spLocks noChangeArrowheads="1"/>
          </p:cNvSpPr>
          <p:nvPr/>
        </p:nvSpPr>
        <p:spPr bwMode="auto">
          <a:xfrm>
            <a:off x="1416050" y="4075113"/>
            <a:ext cx="6343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solidFill>
                  <a:schemeClr val="bg1"/>
                </a:solidFill>
              </a:rPr>
              <a:t>     作为一种建模语言，</a:t>
            </a:r>
            <a:r>
              <a:rPr lang="en-US" altLang="zh-CN">
                <a:solidFill>
                  <a:schemeClr val="bg1"/>
                </a:solidFill>
              </a:rPr>
              <a:t>UML</a:t>
            </a:r>
            <a:r>
              <a:rPr lang="zh-CN" altLang="en-US">
                <a:solidFill>
                  <a:schemeClr val="bg1"/>
                </a:solidFill>
              </a:rPr>
              <a:t>的定义包括</a:t>
            </a:r>
            <a:r>
              <a:rPr lang="en-US" altLang="zh-CN">
                <a:solidFill>
                  <a:schemeClr val="bg1"/>
                </a:solidFill>
              </a:rPr>
              <a:t>UML</a:t>
            </a:r>
            <a:r>
              <a:rPr lang="zh-CN" altLang="en-US">
                <a:solidFill>
                  <a:schemeClr val="bg1"/>
                </a:solidFill>
              </a:rPr>
              <a:t>语义和</a:t>
            </a:r>
            <a:r>
              <a:rPr lang="en-US" altLang="zh-CN">
                <a:solidFill>
                  <a:schemeClr val="bg1"/>
                </a:solidFill>
              </a:rPr>
              <a:t>UML</a:t>
            </a:r>
            <a:r>
              <a:rPr lang="zh-CN" altLang="en-US">
                <a:solidFill>
                  <a:schemeClr val="bg1"/>
                </a:solidFill>
              </a:rPr>
              <a:t>表示法两个部分。</a:t>
            </a:r>
          </a:p>
          <a:p>
            <a:endParaRPr lang="zh-CN" altLang="en-US">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0525" y="58738"/>
            <a:ext cx="8277225" cy="638175"/>
          </a:xfrm>
        </p:spPr>
        <p:txBody>
          <a:bodyPr/>
          <a:lstStyle/>
          <a:p>
            <a:pPr eaLnBrk="1" hangingPunct="1"/>
            <a:r>
              <a:rPr lang="en-US" altLang="zh-CN" smtClean="0">
                <a:solidFill>
                  <a:schemeClr val="bg1"/>
                </a:solidFill>
              </a:rPr>
              <a:t>UML</a:t>
            </a:r>
            <a:r>
              <a:rPr lang="zh-CN" altLang="en-US" smtClean="0">
                <a:solidFill>
                  <a:schemeClr val="bg1"/>
                </a:solidFill>
              </a:rPr>
              <a:t>语义</a:t>
            </a:r>
          </a:p>
        </p:txBody>
      </p:sp>
      <p:sp>
        <p:nvSpPr>
          <p:cNvPr id="18435" name="Freeform 7"/>
          <p:cNvSpPr>
            <a:spLocks/>
          </p:cNvSpPr>
          <p:nvPr/>
        </p:nvSpPr>
        <p:spPr bwMode="gray">
          <a:xfrm>
            <a:off x="1076623" y="3335337"/>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8436" name="Freeform 8"/>
          <p:cNvSpPr>
            <a:spLocks/>
          </p:cNvSpPr>
          <p:nvPr/>
        </p:nvSpPr>
        <p:spPr bwMode="gray">
          <a:xfrm rot="10800000">
            <a:off x="6159798" y="22637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7" name="AutoShape 9"/>
          <p:cNvSpPr>
            <a:spLocks noChangeArrowheads="1"/>
          </p:cNvSpPr>
          <p:nvPr/>
        </p:nvSpPr>
        <p:spPr bwMode="gray">
          <a:xfrm>
            <a:off x="1403648" y="2616200"/>
            <a:ext cx="6353175" cy="14382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a:defRPr/>
            </a:pPr>
            <a:endParaRPr lang="en-US" altLang="zh-CN" dirty="0">
              <a:solidFill>
                <a:schemeClr val="bg1"/>
              </a:solidFill>
              <a:latin typeface="+mn-ea"/>
            </a:endParaRPr>
          </a:p>
        </p:txBody>
      </p:sp>
      <p:sp>
        <p:nvSpPr>
          <p:cNvPr id="18438" name="文本框 1"/>
          <p:cNvSpPr txBox="1">
            <a:spLocks noChangeArrowheads="1"/>
          </p:cNvSpPr>
          <p:nvPr/>
        </p:nvSpPr>
        <p:spPr bwMode="auto">
          <a:xfrm>
            <a:off x="1403648" y="2628900"/>
            <a:ext cx="634365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rPr>
              <a:t>     描述基于</a:t>
            </a:r>
            <a:r>
              <a:rPr lang="en-US" altLang="zh-CN">
                <a:solidFill>
                  <a:schemeClr val="bg1"/>
                </a:solidFill>
              </a:rPr>
              <a:t>UML</a:t>
            </a:r>
            <a:r>
              <a:rPr lang="zh-CN" altLang="en-US">
                <a:solidFill>
                  <a:schemeClr val="bg1"/>
                </a:solidFill>
              </a:rPr>
              <a:t>的精确元模型定义。元模型为</a:t>
            </a:r>
            <a:r>
              <a:rPr lang="en-US" altLang="zh-CN">
                <a:solidFill>
                  <a:schemeClr val="bg1"/>
                </a:solidFill>
              </a:rPr>
              <a:t>UML</a:t>
            </a:r>
            <a:r>
              <a:rPr lang="zh-CN" altLang="en-US">
                <a:solidFill>
                  <a:schemeClr val="bg1"/>
                </a:solidFill>
              </a:rPr>
              <a:t>的所有元素在语法和语义上提供了简单、一致、通用的定义性说明，使开发者能在语义上取得一致，消除了因人而异的最佳表达方法所造成的影响。此外</a:t>
            </a:r>
            <a:r>
              <a:rPr lang="en-US" altLang="zh-CN">
                <a:solidFill>
                  <a:schemeClr val="bg1"/>
                </a:solidFill>
              </a:rPr>
              <a:t>UML</a:t>
            </a:r>
            <a:r>
              <a:rPr lang="zh-CN" altLang="en-US">
                <a:solidFill>
                  <a:schemeClr val="bg1"/>
                </a:solidFill>
              </a:rPr>
              <a:t>还支持对元模型的扩展定义。</a:t>
            </a:r>
          </a:p>
          <a:p>
            <a:r>
              <a:rPr lang="zh-CN" altLang="en-US">
                <a:solidFill>
                  <a:schemeClr val="bg1"/>
                </a:solidFill>
              </a:rPr>
              <a:t> </a:t>
            </a:r>
          </a:p>
          <a:p>
            <a:endParaRPr lang="zh-CN" altLang="en-US">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软件危机.pptx" id="{4E86B278-3A13-4F25-AA67-42B1E17C0F01}" vid="{F7A02D94-528D-4455-AE6A-5886F268578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1868</TotalTime>
  <Words>2979</Words>
  <Application>Microsoft Office PowerPoint</Application>
  <PresentationFormat>全屏显示(4:3)</PresentationFormat>
  <Paragraphs>320</Paragraphs>
  <Slides>41</Slides>
  <Notes>26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41</vt:i4>
      </vt:variant>
    </vt:vector>
  </HeadingPairs>
  <TitlesOfParts>
    <vt:vector size="57" baseType="lpstr">
      <vt:lpstr>等线</vt:lpstr>
      <vt:lpstr>汉仪菱心体简</vt:lpstr>
      <vt:lpstr>黑体</vt:lpstr>
      <vt:lpstr>华文新魏</vt:lpstr>
      <vt:lpstr>华文中宋</vt:lpstr>
      <vt:lpstr>楷体_GB2312</vt:lpstr>
      <vt:lpstr>宋体</vt:lpstr>
      <vt:lpstr>微软雅黑</vt:lpstr>
      <vt:lpstr>叶根友毛笔行书2.0版</vt:lpstr>
      <vt:lpstr>幼圆</vt:lpstr>
      <vt:lpstr>Arial</vt:lpstr>
      <vt:lpstr>Calibri</vt:lpstr>
      <vt:lpstr>Times New Roman</vt:lpstr>
      <vt:lpstr>Verdana</vt:lpstr>
      <vt:lpstr>Wingdings</vt:lpstr>
      <vt:lpstr>A000120140530A99PPBG</vt:lpstr>
      <vt:lpstr> </vt:lpstr>
      <vt:lpstr>第2章 UML和面向对象</vt:lpstr>
      <vt:lpstr>2.1UML</vt:lpstr>
      <vt:lpstr>2.1.1UML的历史</vt:lpstr>
      <vt:lpstr>UML方法学的诞生 </vt:lpstr>
      <vt:lpstr>UML的发展历程 </vt:lpstr>
      <vt:lpstr>2.1.2RUP的历史</vt:lpstr>
      <vt:lpstr>2.1.3UML语义和UML表示法</vt:lpstr>
      <vt:lpstr>UML语义</vt:lpstr>
      <vt:lpstr>UML表示法</vt:lpstr>
      <vt:lpstr>五类图（共9种图形）</vt:lpstr>
      <vt:lpstr>第一类是用例图</vt:lpstr>
      <vt:lpstr>第二类是静态图 (Static diagram)</vt:lpstr>
      <vt:lpstr>第二类是静态图 (Static diagram)</vt:lpstr>
      <vt:lpstr>第二类是静态图 (Static diagram)</vt:lpstr>
      <vt:lpstr>第三类是行为图（Behavior diagram）</vt:lpstr>
      <vt:lpstr>第三类是行为图（Behavior diagram）</vt:lpstr>
      <vt:lpstr>第三类是行为图（Behavior diagram）</vt:lpstr>
      <vt:lpstr>第四类是交互图（Interactive diagram）</vt:lpstr>
      <vt:lpstr>第四类是交互图（Interactive diagram）</vt:lpstr>
      <vt:lpstr>第四类是交互图（Interactive diagram）</vt:lpstr>
      <vt:lpstr>第五类是实现图 ( Implementation diagram )</vt:lpstr>
      <vt:lpstr>第五类是实现图 ( Implementation diagram )</vt:lpstr>
      <vt:lpstr>2.2面向对象</vt:lpstr>
      <vt:lpstr>2.2.1面向对象的历史</vt:lpstr>
      <vt:lpstr>编程语言的发展 </vt:lpstr>
      <vt:lpstr>2.2.2 面向对象分析和设计基本概念</vt:lpstr>
      <vt:lpstr>面向对象分析（OOA）</vt:lpstr>
      <vt:lpstr>面向对象分析过程模型 </vt:lpstr>
      <vt:lpstr>面向对象设计（OOD）</vt:lpstr>
      <vt:lpstr>面向对象设计模型 </vt:lpstr>
      <vt:lpstr>UML进行面向对象分析设计</vt:lpstr>
      <vt:lpstr>2.2.3面向对象编程</vt:lpstr>
      <vt:lpstr>1）对象</vt:lpstr>
      <vt:lpstr>2）类</vt:lpstr>
      <vt:lpstr>3）封装</vt:lpstr>
      <vt:lpstr>4）继承</vt:lpstr>
      <vt:lpstr>5）多态</vt:lpstr>
      <vt:lpstr>6）动态绑定</vt:lpstr>
      <vt:lpstr>7）消息传递</vt:lpstr>
      <vt:lpstr>8）方法</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ygdu</dc:creator>
  <cp:lastModifiedBy>roger</cp:lastModifiedBy>
  <cp:revision>44</cp:revision>
  <dcterms:created xsi:type="dcterms:W3CDTF">2011-11-20T13:44:16Z</dcterms:created>
  <dcterms:modified xsi:type="dcterms:W3CDTF">2016-08-22T07:37:49Z</dcterms:modified>
</cp:coreProperties>
</file>