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4c9fadaa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4c9fad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acd5b2c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acd5b2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acd5b2ca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acd5b2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acd5b2ca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acd5b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4c9fadaa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4c9fad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4c9fadaa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4c9fad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564e59c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564e59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4c9fadaa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4c9fad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4c9fadaa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4c9fada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4c9fadaa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4c9fad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4c9fada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4c9fa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4c9fadaa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4c9fad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4c9fadaa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4c9fada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4c9fadaa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4c9fada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acd5b2ca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acd5b2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4c9fadaa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94c9fada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4c9fadaa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4c9fad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4c9fadaa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4c9fada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4c9fadaa_1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94c9fad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4c9fadaa_1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94c9fada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acd5b2c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acd5b2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4c9fada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4c9fad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94c9fadaa_1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94c9fada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acd5b2ca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bacd5b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94c9fadaa_1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94c9fada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acd5b2ca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acd5b2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4c9fadaa_1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94c9fada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4c9fadaa_1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4c9fada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564e59c3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564e59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4c9fadaa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4c9fad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4c9fadaa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4c9fad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4c9fadaa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4c9fad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4c9fada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4c9fad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4c9fadaa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4c9fad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4c9fadaa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4c9fad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None/>
              <a:defRPr sz="2800">
                <a:solidFill>
                  <a:srgbClr val="D9D9D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01475" y="1536625"/>
            <a:ext cx="732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01475" y="1536625"/>
            <a:ext cx="7325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  <a:defRPr sz="1800">
                <a:solidFill>
                  <a:srgbClr val="F3F3F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3F3F3"/>
                </a:solidFill>
              </a:rPr>
              <a:t>News Article Topic </a:t>
            </a:r>
            <a:endParaRPr sz="4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3F3F3"/>
                </a:solidFill>
              </a:rPr>
              <a:t>Classification</a:t>
            </a:r>
            <a:endParaRPr sz="4000"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FEFEF"/>
                </a:solidFill>
              </a:rPr>
              <a:t>CISC 874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</a:rPr>
              <a:t>Bote Jiang </a:t>
            </a:r>
            <a:endParaRPr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FEFEF"/>
                </a:solidFill>
              </a:rPr>
              <a:t>Fraser Raney</a:t>
            </a:r>
            <a:endParaRPr sz="1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9473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found that there was no severe class imbalance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Do not have to upsample or downsample which may lead to either overfitting or underfitting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3093350"/>
            <a:ext cx="51435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947375" y="1850050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full text, and categories for 2225 news stories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 British Broadcasting Corporation (BBC)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News categories included in this dataset include business; entertainment;politics; sports; and technology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31" y="384575"/>
            <a:ext cx="2148748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Row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88" y="2870950"/>
            <a:ext cx="8750875" cy="11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9473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here was no severe class imbalance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Do not have to upsample or downsample which may lead to either overfitting or underfitting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85" y="3008335"/>
            <a:ext cx="5143500" cy="233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Existing</a:t>
            </a:r>
            <a:r>
              <a:rPr lang="en" sz="3200"/>
              <a:t> Work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9473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CNN: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Analyse same patterns on different subfields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onsiders only the current input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Sigmoid nonlinear units to rectified linear units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Either 0 or 1 depending on the sign of 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(RNN):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Sequential process and can use memory to process sequences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Considers the current input and also the previously received inputs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gating functions allow the network to decide how much the gradient vanishes, and can take on different values at each time 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96625" y="1356875"/>
            <a:ext cx="39549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CNN’s</a:t>
            </a:r>
            <a:r>
              <a:rPr lang="en"/>
              <a:t> are better when the sequence of words don’t matter as much. Due to hierarchical structure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24" y="3128749"/>
            <a:ext cx="3579724" cy="2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5168850" y="1356875"/>
            <a:ext cx="36789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LSTM’s</a:t>
            </a:r>
            <a:r>
              <a:rPr lang="en"/>
              <a:t> are better for context detection as they have a sequential architecture (Vu et. al, 2016)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128750"/>
            <a:ext cx="5163950" cy="1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9473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 (Bansal 2018):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</a:t>
            </a:r>
            <a:r>
              <a:rPr lang="en"/>
              <a:t>probabilistic</a:t>
            </a:r>
            <a:r>
              <a:rPr lang="en"/>
              <a:t> inference algorithm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Considers each feature to be independent of each other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 but fast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Boosting (Kaggle):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Ensemble method that transforms weak learners to strong ones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popular for Kaggle Classification tasks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Machines (Yu et. al 2012)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Finding decision boundaries in non-linear spaces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Often used as a baseline for text classification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Methods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76" y="2715688"/>
            <a:ext cx="2020299" cy="20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222225" y="4248525"/>
            <a:ext cx="1791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Remove unwanted columns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72650" y="2581025"/>
            <a:ext cx="1791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Exclude punctuation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1872675" y="1581450"/>
            <a:ext cx="2636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Lemmatization/Normalize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5574475" y="1599863"/>
            <a:ext cx="1791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Remove stopwords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4" name="Google Shape;174;p31"/>
          <p:cNvCxnSpPr>
            <a:stCxn id="170" idx="0"/>
            <a:endCxn id="171" idx="2"/>
          </p:cNvCxnSpPr>
          <p:nvPr/>
        </p:nvCxnSpPr>
        <p:spPr>
          <a:xfrm flipH="1" rot="10800000">
            <a:off x="1118025" y="3168825"/>
            <a:ext cx="150300" cy="1079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1"/>
          <p:cNvCxnSpPr>
            <a:stCxn id="171" idx="0"/>
            <a:endCxn id="172" idx="1"/>
          </p:cNvCxnSpPr>
          <p:nvPr/>
        </p:nvCxnSpPr>
        <p:spPr>
          <a:xfrm flipH="1" rot="10800000">
            <a:off x="1268450" y="1875425"/>
            <a:ext cx="604200" cy="70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1"/>
          <p:cNvCxnSpPr>
            <a:stCxn id="172" idx="3"/>
            <a:endCxn id="173" idx="1"/>
          </p:cNvCxnSpPr>
          <p:nvPr/>
        </p:nvCxnSpPr>
        <p:spPr>
          <a:xfrm>
            <a:off x="4508775" y="1875300"/>
            <a:ext cx="1065600" cy="18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31"/>
          <p:cNvSpPr txBox="1"/>
          <p:nvPr/>
        </p:nvSpPr>
        <p:spPr>
          <a:xfrm>
            <a:off x="7052125" y="2643725"/>
            <a:ext cx="1791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Tokenize text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" name="Google Shape;178;p31"/>
          <p:cNvCxnSpPr>
            <a:stCxn id="173" idx="3"/>
            <a:endCxn id="177" idx="0"/>
          </p:cNvCxnSpPr>
          <p:nvPr/>
        </p:nvCxnSpPr>
        <p:spPr>
          <a:xfrm>
            <a:off x="7366075" y="1893713"/>
            <a:ext cx="582000" cy="75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1"/>
          <p:cNvSpPr txBox="1"/>
          <p:nvPr/>
        </p:nvSpPr>
        <p:spPr>
          <a:xfrm>
            <a:off x="7052125" y="4248525"/>
            <a:ext cx="1791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Split data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0" name="Google Shape;180;p31"/>
          <p:cNvCxnSpPr>
            <a:stCxn id="177" idx="2"/>
            <a:endCxn id="179" idx="0"/>
          </p:cNvCxnSpPr>
          <p:nvPr/>
        </p:nvCxnSpPr>
        <p:spPr>
          <a:xfrm>
            <a:off x="7947925" y="3231425"/>
            <a:ext cx="0" cy="1017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790675" y="1461463"/>
            <a:ext cx="3436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Problem Introduction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Goal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Data Analysis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Existing Work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Methods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Results</a:t>
            </a:r>
            <a:endParaRPr sz="2200"/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Future Work</a:t>
            </a: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00" y="2781788"/>
            <a:ext cx="1476375" cy="1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 rot="10800000">
            <a:off x="2669375" y="3723763"/>
            <a:ext cx="1819200" cy="15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Methods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955050" y="15092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Embedding converts words to n-dimensional vectors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Represents relationship between words and turns text into a form that can be prefered by classifiers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CountVectorizer: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Converts a collection of text documents to a matrix of token counts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 Transformer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Transforms count matrix to normalized vector that scales down the impact of tokens that occur very frequently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0" y="5586600"/>
            <a:ext cx="63436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Methods (Cont.)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955050" y="12806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ELMo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bidirectional LSTMs trained on a language modeling objective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ELMo analyses words within the context that they are used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Character based –&gt; out of dictionary words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“Masked language modeling”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Words are randomly erased and masked. Predict for the masked word based on the unmasked words left and right of it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 based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363" y="4570250"/>
            <a:ext cx="2287751" cy="22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588" y="958408"/>
            <a:ext cx="2238416" cy="225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Design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88" y="3992350"/>
            <a:ext cx="6985667" cy="20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955050" y="15092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information from raw signals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signal is a 1-D “image”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Temporal dimension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applying multiple convolutions, “filters”, we can extract learnable features from the signal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947375" y="6064475"/>
            <a:ext cx="72339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Zhang, X., Zhao, J., &amp; LeCun, Y. (2015). Character-level convolutional networks for text classification. In Advances in neural information processing systems (pp. 649-657).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Design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9014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same network model can be used for character-level text-representation and word-level for comparison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</a:t>
            </a:r>
            <a:r>
              <a:rPr lang="en"/>
              <a:t>Zhang, X., Zhao, J., &amp; LeCun, Y. (2015).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Conv1D, 250 filters, kernel size = 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Dense, 250 units, ReLU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Dense, 4 units, Softmax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optimizer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cross entropy loss, categorical accuracy metric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955050" y="15092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Multinomial Naive Bayes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scikit-learn MultinomialNB function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Boosting: LightGBM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Gradient boosting framework that uses tree based learning algorithms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Commonly used on Kaggle competitions for its speed and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scikit-learn</a:t>
            </a:r>
            <a:r>
              <a:rPr lang="en"/>
              <a:t> LinearSVC library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kernel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Encoded using countVectorizer + TFIDFVectorizer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with BERT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238" y="4646450"/>
            <a:ext cx="2287751" cy="22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901475" y="13568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Difficulty accepting masked input in Tensorflow’s Conv layers required the convolutional layer to be omitted.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Disappointing 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65% F1 accuracy after training for 3 epochs on a small subset of the UCINews data (10 000 examples, 85:15 train:val split ).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steadily increased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 that BERT is trained on a TPU (Tensor processor)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with ELMo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88" y="4519058"/>
            <a:ext cx="2238416" cy="225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001" y="3503600"/>
            <a:ext cx="5522023" cy="2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901475" y="1356875"/>
            <a:ext cx="72339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results, still trained on a subset of the UCINews data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10 000 examples, 85:15 train:validation split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Trained for 10 epochs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Limiting constraint: memory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</a:t>
            </a:r>
            <a:r>
              <a:rPr lang="en">
                <a:solidFill>
                  <a:schemeClr val="lt1"/>
                </a:solidFill>
              </a:rPr>
              <a:t> - UCINews data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5488"/>
            <a:ext cx="8839200" cy="334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25" y="1868900"/>
            <a:ext cx="8846875" cy="5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 - BBCNews data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5550"/>
            <a:ext cx="8536076" cy="4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01475" y="1536625"/>
            <a:ext cx="3724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With the decline of newspaper circulation, many news vendors turn to online distribution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Publishing news easier than ever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With thousands of posts for a single publisher each day, manually inspecting each classification is a daunting task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Difficult to find article of choice without proper classification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75" y="1509275"/>
            <a:ext cx="4095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r>
              <a:rPr lang="en">
                <a:solidFill>
                  <a:schemeClr val="lt1"/>
                </a:solidFill>
              </a:rPr>
              <a:t> - UCINews data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825"/>
            <a:ext cx="8839201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0275"/>
            <a:ext cx="8839199" cy="3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- BBCNews data</a:t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4" y="1572125"/>
            <a:ext cx="8839200" cy="417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(Linear Kernel) - UCINews data</a:t>
            </a:r>
            <a:endParaRPr/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" y="1542783"/>
            <a:ext cx="8839200" cy="377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(Linear Kernel) - BBCNews data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334"/>
            <a:ext cx="8839199" cy="411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Work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955050" y="1509275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if results hold true on the Insight BBCSports news dataset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Full text instead of titles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categories (all sports)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Tuning hyper-parameters of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Deep Neural Network architecture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traditional text encoding methods with CNN and LSTM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955050" y="1504500"/>
            <a:ext cx="66804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is possible to classify only based on titles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Classifying topics for short texts is a relatively context-free task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Deep neural networks with more advanced embedding may not be suited for these tasks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Traditional methods perform better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 (Cont.)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01475" y="1536625"/>
            <a:ext cx="3724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solution is to use machine learning to automatically classify these texts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 classification is a classical natural language processing (</a:t>
            </a:r>
            <a:r>
              <a:rPr b="1" lang="en" sz="1600"/>
              <a:t>NLP</a:t>
            </a:r>
            <a:r>
              <a:rPr lang="en" sz="1600"/>
              <a:t>) problem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-"/>
            </a:pPr>
            <a:r>
              <a:rPr lang="en" sz="1600"/>
              <a:t>Methods range from traditional statistical approaches to more advanced neural network techniques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75" y="1509275"/>
            <a:ext cx="4095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09150" y="2898150"/>
            <a:ext cx="7553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E</a:t>
            </a:r>
            <a:r>
              <a:rPr i="1" lang="en" sz="2000"/>
              <a:t>valuate and implement a model that can classify news articles </a:t>
            </a:r>
            <a:endParaRPr i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Evaluate the relative performance improvement of using different pretrained embeddings for this task</a:t>
            </a:r>
            <a:endParaRPr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09150" y="2898150"/>
            <a:ext cx="7325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47375" y="1850050"/>
            <a:ext cx="723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headlines, URLs, and categories for 422,937 news stories in 2014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UCI machine learning repository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News categories included in this dataset include business; science and technology; entertainment; and health.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Posted as a Kaggle competition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75" y="384575"/>
            <a:ext cx="365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21925"/>
            <a:ext cx="4921350" cy="16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50" y="2821925"/>
            <a:ext cx="4031749" cy="16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type="title"/>
          </p:nvPr>
        </p:nvSpPr>
        <p:spPr>
          <a:xfrm>
            <a:off x="901475" y="593375"/>
            <a:ext cx="7325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