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0" r:id="rId3"/>
    <p:sldId id="392" r:id="rId4"/>
    <p:sldId id="398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0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5F3"/>
    <a:srgbClr val="176291"/>
    <a:srgbClr val="070707"/>
    <a:srgbClr val="14E2FB"/>
    <a:srgbClr val="060808"/>
    <a:srgbClr val="52ADEE"/>
    <a:srgbClr val="BB8E71"/>
    <a:srgbClr val="4E8FDA"/>
    <a:srgbClr val="C48775"/>
    <a:srgbClr val="F7D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39" y="82"/>
      </p:cViewPr>
      <p:guideLst>
        <p:guide orient="horz" pos="3117"/>
        <p:guide pos="1043"/>
        <p:guide pos="2880"/>
        <p:guide orient="horz"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696" y="0"/>
            <a:ext cx="8180813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4662055" y="0"/>
            <a:ext cx="4481945" cy="5143500"/>
          </a:xfrm>
          <a:custGeom>
            <a:avLst/>
            <a:gdLst>
              <a:gd name="connsiteX0" fmla="*/ 0 w 4038600"/>
              <a:gd name="connsiteY0" fmla="*/ 0 h 5143500"/>
              <a:gd name="connsiteX1" fmla="*/ 4038600 w 4038600"/>
              <a:gd name="connsiteY1" fmla="*/ 0 h 5143500"/>
              <a:gd name="connsiteX2" fmla="*/ 4038600 w 4038600"/>
              <a:gd name="connsiteY2" fmla="*/ 5143500 h 5143500"/>
              <a:gd name="connsiteX3" fmla="*/ 0 w 4038600"/>
              <a:gd name="connsiteY3" fmla="*/ 5143500 h 5143500"/>
              <a:gd name="connsiteX4" fmla="*/ 0 w 4038600"/>
              <a:gd name="connsiteY4" fmla="*/ 0 h 5143500"/>
              <a:gd name="connsiteX0-1" fmla="*/ 1149927 w 4038600"/>
              <a:gd name="connsiteY0-2" fmla="*/ 775854 h 5143500"/>
              <a:gd name="connsiteX1-3" fmla="*/ 4038600 w 4038600"/>
              <a:gd name="connsiteY1-4" fmla="*/ 0 h 5143500"/>
              <a:gd name="connsiteX2-5" fmla="*/ 4038600 w 4038600"/>
              <a:gd name="connsiteY2-6" fmla="*/ 5143500 h 5143500"/>
              <a:gd name="connsiteX3-7" fmla="*/ 0 w 4038600"/>
              <a:gd name="connsiteY3-8" fmla="*/ 5143500 h 5143500"/>
              <a:gd name="connsiteX4-9" fmla="*/ 1149927 w 4038600"/>
              <a:gd name="connsiteY4-10" fmla="*/ 775854 h 5143500"/>
              <a:gd name="connsiteX0-11" fmla="*/ 0 w 2888673"/>
              <a:gd name="connsiteY0-12" fmla="*/ 775854 h 5143500"/>
              <a:gd name="connsiteX1-13" fmla="*/ 2888673 w 2888673"/>
              <a:gd name="connsiteY1-14" fmla="*/ 0 h 5143500"/>
              <a:gd name="connsiteX2-15" fmla="*/ 2888673 w 2888673"/>
              <a:gd name="connsiteY2-16" fmla="*/ 5143500 h 5143500"/>
              <a:gd name="connsiteX3-17" fmla="*/ 242455 w 2888673"/>
              <a:gd name="connsiteY3-18" fmla="*/ 4305300 h 5143500"/>
              <a:gd name="connsiteX4-19" fmla="*/ 0 w 2888673"/>
              <a:gd name="connsiteY4-20" fmla="*/ 775854 h 5143500"/>
              <a:gd name="connsiteX0-21" fmla="*/ 0 w 4641273"/>
              <a:gd name="connsiteY0-22" fmla="*/ 574963 h 5143500"/>
              <a:gd name="connsiteX1-23" fmla="*/ 4641273 w 4641273"/>
              <a:gd name="connsiteY1-24" fmla="*/ 0 h 5143500"/>
              <a:gd name="connsiteX2-25" fmla="*/ 4641273 w 4641273"/>
              <a:gd name="connsiteY2-26" fmla="*/ 5143500 h 5143500"/>
              <a:gd name="connsiteX3-27" fmla="*/ 1995055 w 4641273"/>
              <a:gd name="connsiteY3-28" fmla="*/ 4305300 h 5143500"/>
              <a:gd name="connsiteX4-29" fmla="*/ 0 w 4641273"/>
              <a:gd name="connsiteY4-30" fmla="*/ 574963 h 5143500"/>
              <a:gd name="connsiteX0-31" fmla="*/ 0 w 4641273"/>
              <a:gd name="connsiteY0-32" fmla="*/ 574963 h 5143500"/>
              <a:gd name="connsiteX1-33" fmla="*/ 4641273 w 4641273"/>
              <a:gd name="connsiteY1-34" fmla="*/ 0 h 5143500"/>
              <a:gd name="connsiteX2-35" fmla="*/ 4641273 w 4641273"/>
              <a:gd name="connsiteY2-36" fmla="*/ 5143500 h 5143500"/>
              <a:gd name="connsiteX3-37" fmla="*/ 1558637 w 4641273"/>
              <a:gd name="connsiteY3-38" fmla="*/ 4423064 h 5143500"/>
              <a:gd name="connsiteX4-39" fmla="*/ 0 w 4641273"/>
              <a:gd name="connsiteY4-40" fmla="*/ 574963 h 5143500"/>
              <a:gd name="connsiteX0-41" fmla="*/ 0 w 4481945"/>
              <a:gd name="connsiteY0-42" fmla="*/ 1052945 h 5143500"/>
              <a:gd name="connsiteX1-43" fmla="*/ 4481945 w 4481945"/>
              <a:gd name="connsiteY1-44" fmla="*/ 0 h 5143500"/>
              <a:gd name="connsiteX2-45" fmla="*/ 4481945 w 4481945"/>
              <a:gd name="connsiteY2-46" fmla="*/ 5143500 h 5143500"/>
              <a:gd name="connsiteX3-47" fmla="*/ 1399309 w 4481945"/>
              <a:gd name="connsiteY3-48" fmla="*/ 4423064 h 5143500"/>
              <a:gd name="connsiteX4-49" fmla="*/ 0 w 4481945"/>
              <a:gd name="connsiteY4-50" fmla="*/ 1052945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81945" h="5143500">
                <a:moveTo>
                  <a:pt x="0" y="1052945"/>
                </a:moveTo>
                <a:lnTo>
                  <a:pt x="4481945" y="0"/>
                </a:lnTo>
                <a:lnTo>
                  <a:pt x="4481945" y="5143500"/>
                </a:lnTo>
                <a:lnTo>
                  <a:pt x="1399309" y="4423064"/>
                </a:lnTo>
                <a:lnTo>
                  <a:pt x="0" y="1052945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9004"/>
          <a:stretch>
            <a:fillRect/>
          </a:stretch>
        </p:blipFill>
        <p:spPr>
          <a:xfrm>
            <a:off x="0" y="3865854"/>
            <a:ext cx="9144000" cy="1277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87CF-3569-4A6D-ABE9-80B564D3AF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EDE2-ED55-47B1-BF0C-0EF98048EB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188476" y="1290510"/>
            <a:ext cx="478536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4000" kern="100">
                <a:solidFill>
                  <a:srgbClr val="34D5F3"/>
                </a:solidFill>
                <a:latin typeface="+mj-lt"/>
                <a:ea typeface="+mj-ea"/>
                <a:cs typeface="Times New Roman" panose="02020603050405020304" pitchFamily="18" charset="0"/>
              </a:rPr>
              <a:t>Activation function</a:t>
            </a:r>
            <a:endParaRPr lang="zh-CN" altLang="en-US" sz="4000" kern="100">
              <a:solidFill>
                <a:srgbClr val="34D5F3"/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6390008" y="220013"/>
            <a:ext cx="30988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文本框 6"/>
          <p:cNvSpPr txBox="1">
            <a:spLocks noChangeArrowheads="1"/>
          </p:cNvSpPr>
          <p:nvPr/>
        </p:nvSpPr>
        <p:spPr bwMode="auto">
          <a:xfrm>
            <a:off x="8081907" y="220013"/>
            <a:ext cx="30988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188476" y="160365"/>
            <a:ext cx="453970" cy="333447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95103" y="2055553"/>
            <a:ext cx="453677" cy="0"/>
          </a:xfrm>
          <a:prstGeom prst="line">
            <a:avLst/>
          </a:prstGeom>
          <a:ln w="38100">
            <a:solidFill>
              <a:srgbClr val="14E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366645" y="350774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altLang="zh-CN">
                <a:solidFill>
                  <a:srgbClr val="FFFF00"/>
                </a:solidFill>
              </a:rPr>
              <a:t>G4-</a:t>
            </a:r>
            <a:r>
              <a:rPr lang="zh-CN" altLang="en-US">
                <a:solidFill>
                  <a:srgbClr val="FFFF00"/>
                </a:solidFill>
              </a:rPr>
              <a:t>DLB-JIANG Bowen</a:t>
            </a:r>
            <a:endParaRPr lang="zh-CN" altLang="en-US">
              <a:solidFill>
                <a:srgbClr val="FFFF00"/>
              </a:solidFill>
            </a:endParaRPr>
          </a:p>
          <a:p>
            <a:pPr algn="r"/>
            <a:r>
              <a:rPr lang="en-US" altLang="zh-CN">
                <a:solidFill>
                  <a:srgbClr val="FFFF00"/>
                </a:solidFill>
              </a:rPr>
              <a:t>2021.2.22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25" y="2473960"/>
            <a:ext cx="3568700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en-US" sz="24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Part six</a:t>
            </a:r>
            <a:r>
              <a:rPr lang="zh-CN" altLang="en-US" sz="24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：</a:t>
            </a:r>
            <a:r>
              <a:rPr lang="en-US" sz="24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	C</a:t>
            </a:r>
            <a:r>
              <a:rPr sz="24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onclusion</a:t>
            </a:r>
            <a:endParaRPr sz="2400">
              <a:solidFill>
                <a:schemeClr val="bg1"/>
              </a:solidFill>
              <a:latin typeface="+mj-lt"/>
              <a:ea typeface="+mj-ea"/>
            </a:endParaRPr>
          </a:p>
          <a:p>
            <a:pPr algn="dist"/>
            <a:endParaRPr lang="en-US" altLang="zh-CN" sz="2400">
              <a:solidFill>
                <a:srgbClr val="34D5F3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218373" y="88493"/>
            <a:ext cx="47072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03.</a:t>
            </a:r>
            <a:r>
              <a:rPr lang="zh-CN" altLang="en-US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How to choose activation function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7055" y="675640"/>
            <a:ext cx="78346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>
                <a:solidFill>
                  <a:srgbClr val="FFFF00"/>
                </a:solidFill>
              </a:rPr>
              <a:t>The performance of Relu and its variant functions on the MNIST data set</a:t>
            </a:r>
            <a:endParaRPr lang="en-US" sz="2000">
              <a:solidFill>
                <a:srgbClr val="FFFF00"/>
              </a:solidFill>
            </a:endParaRPr>
          </a:p>
        </p:txBody>
      </p:sp>
      <p:pic>
        <p:nvPicPr>
          <p:cNvPr id="-2147482587" name="图片 -2147482588" descr="a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1123950"/>
            <a:ext cx="4163060" cy="3989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3" name="图片 -2147482584" descr="lo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1074420"/>
            <a:ext cx="4179570" cy="3989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218373" y="88493"/>
            <a:ext cx="47072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03.</a:t>
            </a:r>
            <a:r>
              <a:rPr lang="zh-CN" altLang="en-US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How to choose activation function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240" y="1094740"/>
            <a:ext cx="78346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400">
                <a:solidFill>
                  <a:schemeClr val="bg1"/>
                </a:solidFill>
              </a:rPr>
              <a:t>1.When doing </a:t>
            </a:r>
            <a:r>
              <a:rPr lang="en-US" sz="2400">
                <a:solidFill>
                  <a:srgbClr val="FFFF00"/>
                </a:solidFill>
              </a:rPr>
              <a:t>classification problems</a:t>
            </a:r>
            <a:r>
              <a:rPr lang="en-US" sz="2400">
                <a:solidFill>
                  <a:schemeClr val="bg1"/>
                </a:solidFill>
              </a:rPr>
              <a:t>, especially </a:t>
            </a:r>
            <a:r>
              <a:rPr lang="en-US" sz="2400">
                <a:solidFill>
                  <a:srgbClr val="FFFF00"/>
                </a:solidFill>
              </a:rPr>
              <a:t>binary classification</a:t>
            </a:r>
            <a:r>
              <a:rPr lang="en-US" sz="2400">
                <a:solidFill>
                  <a:schemeClr val="bg1"/>
                </a:solidFill>
              </a:rPr>
              <a:t> problems, use the </a:t>
            </a:r>
            <a:r>
              <a:rPr lang="en-US" sz="2400">
                <a:solidFill>
                  <a:srgbClr val="FFFF00"/>
                </a:solidFill>
              </a:rPr>
              <a:t>sigmoid function</a:t>
            </a:r>
            <a:r>
              <a:rPr lang="en-US" sz="2400">
                <a:solidFill>
                  <a:schemeClr val="bg1"/>
                </a:solidFill>
              </a:rPr>
              <a:t> as the output layer.</a:t>
            </a:r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 sz="2400">
                <a:solidFill>
                  <a:schemeClr val="bg1"/>
                </a:solidFill>
              </a:rPr>
              <a:t>2.When solving </a:t>
            </a:r>
            <a:r>
              <a:rPr lang="en-US" sz="2400">
                <a:solidFill>
                  <a:srgbClr val="FFFF00"/>
                </a:solidFill>
              </a:rPr>
              <a:t>multi-classification problems</a:t>
            </a:r>
            <a:r>
              <a:rPr lang="en-US" sz="2400">
                <a:solidFill>
                  <a:schemeClr val="bg1"/>
                </a:solidFill>
              </a:rPr>
              <a:t>, choose the </a:t>
            </a:r>
            <a:r>
              <a:rPr lang="en-US" sz="2400">
                <a:solidFill>
                  <a:srgbClr val="FFFF00"/>
                </a:solidFill>
              </a:rPr>
              <a:t>softmax function</a:t>
            </a:r>
            <a:r>
              <a:rPr lang="en-US" sz="2400">
                <a:solidFill>
                  <a:schemeClr val="bg1"/>
                </a:solidFill>
              </a:rPr>
              <a:t> as the output layer.</a:t>
            </a:r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 sz="2400">
                <a:solidFill>
                  <a:schemeClr val="bg1"/>
                </a:solidFill>
              </a:rPr>
              <a:t>3.When you need to </a:t>
            </a:r>
            <a:r>
              <a:rPr lang="en-US" sz="2400">
                <a:solidFill>
                  <a:srgbClr val="FFFF00"/>
                </a:solidFill>
              </a:rPr>
              <a:t>output symmetrical results</a:t>
            </a:r>
            <a:r>
              <a:rPr lang="en-US" sz="2400">
                <a:solidFill>
                  <a:schemeClr val="bg1"/>
                </a:solidFill>
              </a:rPr>
              <a:t>, such as (-1, 1), (-6, 6), use the </a:t>
            </a:r>
            <a:r>
              <a:rPr lang="en-US" sz="2400">
                <a:solidFill>
                  <a:srgbClr val="FFFF00"/>
                </a:solidFill>
              </a:rPr>
              <a:t>softmax function</a:t>
            </a:r>
            <a:r>
              <a:rPr lang="en-US" sz="2400">
                <a:solidFill>
                  <a:schemeClr val="bg1"/>
                </a:solidFill>
              </a:rPr>
              <a:t> as the output.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88595" y="2014220"/>
            <a:ext cx="482981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+mj-lt"/>
              </a:rPr>
              <a:t>THANK YOU FOR YOUR CRITICISM</a:t>
            </a:r>
            <a:endParaRPr lang="en-US" altLang="zh-CN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188476" y="160365"/>
            <a:ext cx="453970" cy="333447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343363" y="2512753"/>
            <a:ext cx="453677" cy="0"/>
          </a:xfrm>
          <a:prstGeom prst="line">
            <a:avLst/>
          </a:prstGeom>
          <a:ln w="38100">
            <a:solidFill>
              <a:srgbClr val="14E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188476" y="160365"/>
            <a:ext cx="453970" cy="333447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6"/>
          <p:cNvSpPr txBox="1">
            <a:spLocks noChangeArrowheads="1"/>
          </p:cNvSpPr>
          <p:nvPr/>
        </p:nvSpPr>
        <p:spPr bwMode="auto">
          <a:xfrm>
            <a:off x="263241" y="2792012"/>
            <a:ext cx="54387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bg1"/>
                </a:solidFill>
                <a:latin typeface="+mj-lt"/>
                <a:ea typeface="+mj-ea"/>
              </a:rPr>
              <a:t>02\</a:t>
            </a:r>
            <a:endParaRPr lang="en-US" altLang="zh-CN" sz="1800">
              <a:solidFill>
                <a:schemeClr val="bg1"/>
              </a:solidFill>
              <a:latin typeface="+mj-lt"/>
              <a:ea typeface="+mj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bg1"/>
                </a:solidFill>
                <a:latin typeface="+mj-lt"/>
                <a:ea typeface="+mj-ea"/>
              </a:rPr>
              <a:t>What activation functions are currently available</a:t>
            </a:r>
            <a:r>
              <a:rPr lang="zh-CN" altLang="en-US" sz="1800">
                <a:solidFill>
                  <a:schemeClr val="bg1"/>
                </a:solidFill>
                <a:latin typeface="+mj-lt"/>
                <a:ea typeface="+mj-ea"/>
              </a:rPr>
              <a:t> </a:t>
            </a:r>
            <a:endParaRPr lang="zh-CN" altLang="en-US" sz="180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5" name="文本框 6"/>
          <p:cNvSpPr txBox="1">
            <a:spLocks noChangeArrowheads="1"/>
          </p:cNvSpPr>
          <p:nvPr/>
        </p:nvSpPr>
        <p:spPr bwMode="auto">
          <a:xfrm>
            <a:off x="282291" y="3695491"/>
            <a:ext cx="39376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bg1"/>
                </a:solidFill>
                <a:latin typeface="+mj-lt"/>
                <a:ea typeface="+mj-ea"/>
              </a:rPr>
              <a:t>03\</a:t>
            </a:r>
            <a:endParaRPr lang="en-US" altLang="zh-CN" sz="1800">
              <a:solidFill>
                <a:schemeClr val="bg1"/>
              </a:solidFill>
              <a:latin typeface="+mj-lt"/>
              <a:ea typeface="+mj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bg1"/>
                </a:solidFill>
                <a:latin typeface="+mj-lt"/>
                <a:ea typeface="+mj-ea"/>
              </a:rPr>
              <a:t>How to choose activation function</a:t>
            </a:r>
            <a:endParaRPr lang="zh-CN" altLang="en-US" sz="180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225141" y="1907583"/>
            <a:ext cx="39751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bg1"/>
                </a:solidFill>
                <a:latin typeface="+mj-lt"/>
                <a:ea typeface="+mj-ea"/>
              </a:rPr>
              <a:t>01\</a:t>
            </a:r>
            <a:endParaRPr lang="zh-CN" altLang="en-US" sz="1800">
              <a:solidFill>
                <a:schemeClr val="bg1"/>
              </a:solidFill>
              <a:latin typeface="+mj-lt"/>
              <a:ea typeface="+mj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bg1"/>
                </a:solidFill>
                <a:latin typeface="+mj-lt"/>
                <a:ea typeface="+mj-ea"/>
              </a:rPr>
              <a:t>Whether to use activation function</a:t>
            </a:r>
            <a:endParaRPr lang="zh-CN" altLang="en-US" sz="180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97610" y="964565"/>
            <a:ext cx="20300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4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C</a:t>
            </a:r>
            <a:r>
              <a:rPr sz="24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onclusion</a:t>
            </a:r>
            <a:endParaRPr sz="2400">
              <a:solidFill>
                <a:schemeClr val="bg1"/>
              </a:solidFill>
              <a:latin typeface="+mj-lt"/>
              <a:ea typeface="+mj-ea"/>
            </a:endParaRPr>
          </a:p>
          <a:p>
            <a:pPr algn="dist"/>
            <a:endParaRPr lang="en-US" altLang="zh-CN" sz="2400">
              <a:solidFill>
                <a:srgbClr val="34D5F3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2197101" y="88493"/>
            <a:ext cx="47498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01.</a:t>
            </a:r>
            <a:r>
              <a:rPr lang="zh-CN" altLang="en-US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Whether to use activation function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1207022" y="817911"/>
            <a:ext cx="672995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ctr"/>
            <a:r>
              <a:rPr sz="1400"/>
              <a:t>The expressive power of the linear model is not enough, the activation function can be used to add nonlinear factors</a:t>
            </a:r>
            <a:endParaRPr sz="1400"/>
          </a:p>
        </p:txBody>
      </p:sp>
      <p:sp>
        <p:nvSpPr>
          <p:cNvPr id="4" name="文本框 3"/>
          <p:cNvSpPr txBox="1"/>
          <p:nvPr/>
        </p:nvSpPr>
        <p:spPr>
          <a:xfrm>
            <a:off x="2688590" y="1713230"/>
            <a:ext cx="29870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rgbClr val="FFFF00"/>
                </a:solidFill>
              </a:rPr>
              <a:t>Neural network without activation function</a:t>
            </a:r>
            <a:endParaRPr lang="zh-CN" altLang="en-US" sz="1200">
              <a:solidFill>
                <a:srgbClr val="FFFF00"/>
              </a:solidFill>
            </a:endParaRPr>
          </a:p>
        </p:txBody>
      </p:sp>
      <p:pic>
        <p:nvPicPr>
          <p:cNvPr id="-2147482623" name="图片 3" descr="企业微信截图_202102211929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2146935"/>
            <a:ext cx="3718560" cy="240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592" name="图片 5" descr="sigmo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2156460"/>
            <a:ext cx="3848100" cy="2392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2197101" y="88493"/>
            <a:ext cx="47498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01.</a:t>
            </a:r>
            <a:r>
              <a:rPr lang="zh-CN" altLang="en-US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Whether to use activation function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1207022" y="817911"/>
            <a:ext cx="672995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ctr"/>
            <a:r>
              <a:rPr sz="1400"/>
              <a:t>The expressive power of the linear model is not enough, the activation function can be used to add nonlinear factors</a:t>
            </a:r>
            <a:endParaRPr sz="1400"/>
          </a:p>
        </p:txBody>
      </p:sp>
      <p:sp>
        <p:nvSpPr>
          <p:cNvPr id="4" name="文本框 3"/>
          <p:cNvSpPr txBox="1"/>
          <p:nvPr/>
        </p:nvSpPr>
        <p:spPr>
          <a:xfrm>
            <a:off x="2688590" y="1713230"/>
            <a:ext cx="29870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rgbClr val="FFFF00"/>
                </a:solidFill>
              </a:rPr>
              <a:t>After adding the sigmoid activation function </a:t>
            </a:r>
            <a:endParaRPr lang="zh-CN" altLang="en-US"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591" name="图片 6" descr="rel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2156460"/>
            <a:ext cx="3733800" cy="2392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197101" y="88493"/>
            <a:ext cx="47498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01.</a:t>
            </a:r>
            <a:r>
              <a:rPr lang="zh-CN" altLang="en-US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Whether to use activation function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1207022" y="817911"/>
            <a:ext cx="672995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ctr"/>
            <a:r>
              <a:rPr sz="1400"/>
              <a:t>The expressive power of the linear model is not enough, the activation function can be used to add nonlinear factors</a:t>
            </a:r>
            <a:endParaRPr sz="1400"/>
          </a:p>
        </p:txBody>
      </p:sp>
      <p:sp>
        <p:nvSpPr>
          <p:cNvPr id="4" name="文本框 3"/>
          <p:cNvSpPr txBox="1"/>
          <p:nvPr/>
        </p:nvSpPr>
        <p:spPr>
          <a:xfrm>
            <a:off x="2688590" y="1713230"/>
            <a:ext cx="29870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>
                <a:solidFill>
                  <a:srgbClr val="FFFF00"/>
                </a:solidFill>
              </a:rPr>
              <a:t>U</a:t>
            </a:r>
            <a:r>
              <a:rPr lang="zh-CN" altLang="en-US" sz="1200">
                <a:solidFill>
                  <a:srgbClr val="FFFF00"/>
                </a:solidFill>
              </a:rPr>
              <a:t>sing relu activation function </a:t>
            </a:r>
            <a:endParaRPr lang="zh-CN" altLang="en-US"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585" name="图片 -2147482586" descr="sigmoid多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2156460"/>
            <a:ext cx="3848100" cy="2453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197101" y="88493"/>
            <a:ext cx="47498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01.</a:t>
            </a:r>
            <a:r>
              <a:rPr lang="zh-CN" altLang="en-US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Whether to use activation function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1207022" y="817911"/>
            <a:ext cx="672995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ctr"/>
            <a:r>
              <a:rPr sz="1400"/>
              <a:t>The expressive power of the linear model is not enough, the activation function can be used to add nonlinear factors</a:t>
            </a:r>
            <a:endParaRPr sz="1400"/>
          </a:p>
        </p:txBody>
      </p:sp>
      <p:sp>
        <p:nvSpPr>
          <p:cNvPr id="4" name="文本框 3"/>
          <p:cNvSpPr txBox="1"/>
          <p:nvPr/>
        </p:nvSpPr>
        <p:spPr>
          <a:xfrm>
            <a:off x="2750185" y="1635760"/>
            <a:ext cx="29870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1200">
                <a:solidFill>
                  <a:srgbClr val="FFFF00"/>
                </a:solidFill>
              </a:rPr>
              <a:t>Deepen the neural network and use the Sigmoid activation function again</a:t>
            </a:r>
            <a:r>
              <a:rPr lang="zh-CN" altLang="en-US" sz="1200">
                <a:solidFill>
                  <a:srgbClr val="FFFF00"/>
                </a:solidFill>
              </a:rPr>
              <a:t> </a:t>
            </a:r>
            <a:endParaRPr lang="zh-CN" altLang="en-US"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589" name="图片 9" descr="relu多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2156460"/>
            <a:ext cx="3771900" cy="2446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197101" y="88493"/>
            <a:ext cx="47498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01.</a:t>
            </a:r>
            <a:r>
              <a:rPr lang="zh-CN" altLang="en-US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Whether to use activation function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1207022" y="817911"/>
            <a:ext cx="672995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ctr"/>
            <a:r>
              <a:rPr sz="1400"/>
              <a:t>The expressive power of the linear model is not enough, the activation function can be used to add nonlinear factors</a:t>
            </a:r>
            <a:endParaRPr sz="1400"/>
          </a:p>
        </p:txBody>
      </p:sp>
      <p:sp>
        <p:nvSpPr>
          <p:cNvPr id="4" name="文本框 3"/>
          <p:cNvSpPr txBox="1"/>
          <p:nvPr/>
        </p:nvSpPr>
        <p:spPr>
          <a:xfrm>
            <a:off x="2678430" y="1616075"/>
            <a:ext cx="29870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1200">
                <a:solidFill>
                  <a:srgbClr val="FFFF00"/>
                </a:solidFill>
              </a:rPr>
              <a:t>Deepen the neural network and use the Relu activation function</a:t>
            </a:r>
            <a:r>
              <a:rPr lang="zh-CN" altLang="en-US" sz="1200">
                <a:solidFill>
                  <a:srgbClr val="FFFF00"/>
                </a:solidFill>
              </a:rPr>
              <a:t> </a:t>
            </a:r>
            <a:endParaRPr lang="zh-CN" altLang="en-US"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1383983" y="88493"/>
            <a:ext cx="63760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02.</a:t>
            </a:r>
            <a:r>
              <a:rPr lang="zh-CN" altLang="en-US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What activation functions are currently available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595" y="4258945"/>
            <a:ext cx="64820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>
                <a:solidFill>
                  <a:srgbClr val="FFFF00"/>
                </a:solidFill>
              </a:rPr>
              <a:t>Among them, relu, sigmoid, tanh, softmax are multiple commonly used activation functions, and the others are improvements based on them.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-2147482588" name="图片 10" descr="all_activation_function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480" y="637540"/>
            <a:ext cx="5272405" cy="351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218373" y="88493"/>
            <a:ext cx="47072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03.</a:t>
            </a:r>
            <a:r>
              <a:rPr lang="zh-CN" altLang="en-US" sz="2000">
                <a:solidFill>
                  <a:schemeClr val="bg1"/>
                </a:solidFill>
                <a:latin typeface="+mj-lt"/>
                <a:ea typeface="+mj-ea"/>
                <a:sym typeface="+mn-ea"/>
              </a:rPr>
              <a:t>How to choose activation function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715" y="1104900"/>
            <a:ext cx="811720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000">
                <a:solidFill>
                  <a:schemeClr val="bg1"/>
                </a:solidFill>
              </a:rPr>
              <a:t> 1.The </a:t>
            </a:r>
            <a:r>
              <a:rPr lang="en-US" sz="2000">
                <a:solidFill>
                  <a:srgbClr val="FFFF00"/>
                </a:solidFill>
              </a:rPr>
              <a:t>ReLu</a:t>
            </a:r>
            <a:r>
              <a:rPr lang="en-US" sz="2000">
                <a:solidFill>
                  <a:schemeClr val="bg1"/>
                </a:solidFill>
              </a:rPr>
              <a:t> function is preferred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zh-CN" altLang="en-US" sz="2000">
              <a:solidFill>
                <a:schemeClr val="bg1"/>
              </a:solidFill>
            </a:endParaRPr>
          </a:p>
          <a:p>
            <a:pPr lvl="1" algn="l"/>
            <a:r>
              <a:rPr lang="en-US" sz="2000">
                <a:solidFill>
                  <a:schemeClr val="bg1"/>
                </a:solidFill>
              </a:rPr>
              <a:t>Currently used in most cases (</a:t>
            </a:r>
            <a:r>
              <a:rPr lang="en-US" sz="2000">
                <a:solidFill>
                  <a:srgbClr val="FFFF00"/>
                </a:solidFill>
              </a:rPr>
              <a:t>only in hidden layers</a:t>
            </a:r>
            <a:r>
              <a:rPr lang="en-US" sz="2000">
                <a:solidFill>
                  <a:schemeClr val="bg1"/>
                </a:solidFill>
              </a:rPr>
              <a:t>).</a:t>
            </a:r>
            <a:endParaRPr lang="en-US" sz="2000">
              <a:solidFill>
                <a:schemeClr val="bg1"/>
              </a:solidFill>
            </a:endParaRPr>
          </a:p>
          <a:p>
            <a:pPr lvl="1" algn="l"/>
            <a:r>
              <a:rPr lang="en-US" sz="2000">
                <a:solidFill>
                  <a:schemeClr val="bg1"/>
                </a:solidFill>
              </a:rPr>
              <a:t>1) has a</a:t>
            </a:r>
            <a:r>
              <a:rPr lang="en-US" sz="2000">
                <a:solidFill>
                  <a:srgbClr val="FFFF00"/>
                </a:solidFill>
              </a:rPr>
              <a:t> faster convergence speed</a:t>
            </a:r>
            <a:endParaRPr lang="en-US" sz="2000">
              <a:solidFill>
                <a:schemeClr val="bg1"/>
              </a:solidFill>
            </a:endParaRPr>
          </a:p>
          <a:p>
            <a:pPr lvl="1" algn="l"/>
            <a:r>
              <a:rPr lang="en-US" sz="2000">
                <a:solidFill>
                  <a:schemeClr val="bg1"/>
                </a:solidFill>
              </a:rPr>
              <a:t>2) It can solve the problem of </a:t>
            </a:r>
            <a:r>
              <a:rPr lang="en-US" sz="2000">
                <a:solidFill>
                  <a:srgbClr val="FFFF00"/>
                </a:solidFill>
              </a:rPr>
              <a:t>disappearing gradient</a:t>
            </a:r>
            <a:r>
              <a:rPr lang="en-US" sz="2000">
                <a:solidFill>
                  <a:schemeClr val="bg1"/>
                </a:solidFill>
              </a:rPr>
              <a:t> of sigmoid and tanh</a:t>
            </a:r>
            <a:endParaRPr lang="en-US" sz="2000">
              <a:solidFill>
                <a:schemeClr val="bg1"/>
              </a:solidFill>
            </a:endParaRPr>
          </a:p>
          <a:p>
            <a:pPr lvl="1" algn="l" fontAlgn="auto"/>
            <a:r>
              <a:rPr lang="en-US" sz="2000">
                <a:solidFill>
                  <a:schemeClr val="bg1"/>
                </a:solidFill>
              </a:rPr>
              <a:t>But pay attention to the adjustment of the </a:t>
            </a:r>
            <a:r>
              <a:rPr lang="en-US" sz="2000">
                <a:solidFill>
                  <a:srgbClr val="FFFF00"/>
                </a:solidFill>
              </a:rPr>
              <a:t>learning rate</a:t>
            </a:r>
            <a:r>
              <a:rPr lang="en-US" sz="2000">
                <a:solidFill>
                  <a:schemeClr val="bg1"/>
                </a:solidFill>
              </a:rPr>
              <a:t>. In addition, the pure ReLu function may cause </a:t>
            </a:r>
            <a:r>
              <a:rPr lang="en-US" sz="2000">
                <a:solidFill>
                  <a:srgbClr val="FFFF00"/>
                </a:solidFill>
              </a:rPr>
              <a:t>neuron death</a:t>
            </a:r>
            <a:r>
              <a:rPr lang="en-US" sz="2000">
                <a:solidFill>
                  <a:schemeClr val="bg1"/>
                </a:solidFill>
              </a:rPr>
              <a:t>. Therefore, in order to avoid a large number of dead neurons in the network leading to poor results, you can choose </a:t>
            </a:r>
            <a:r>
              <a:rPr lang="en-US" sz="2000">
                <a:solidFill>
                  <a:srgbClr val="FFFF00"/>
                </a:solidFill>
              </a:rPr>
              <a:t>Leakly ReLu, elu </a:t>
            </a:r>
            <a:r>
              <a:rPr lang="en-US" sz="2000">
                <a:solidFill>
                  <a:schemeClr val="bg1"/>
                </a:solidFill>
              </a:rPr>
              <a:t>and other variant functions.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5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BB8E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华文细黑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WPS 演示</Application>
  <PresentationFormat>全屏显示(16:9)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Calibri Light</vt:lpstr>
      <vt:lpstr>方正宋刻本秀楷简体</vt:lpstr>
      <vt:lpstr>Tahoma</vt:lpstr>
      <vt:lpstr>微软雅黑</vt:lpstr>
      <vt:lpstr>华文细黑</vt:lpstr>
      <vt:lpstr>Gill Sans</vt:lpstr>
      <vt:lpstr>helvetica neue</vt:lpstr>
      <vt:lpstr>Segoe Print</vt:lpstr>
      <vt:lpstr>Calibri</vt:lpstr>
      <vt:lpstr>Calibri Light</vt:lpstr>
      <vt:lpstr>微软雅黑 Light</vt:lpstr>
      <vt:lpstr>Microsoft YaHei UI</vt:lpstr>
      <vt:lpstr>Calibri</vt:lpstr>
      <vt:lpstr>Arial Unicode MS</vt:lpstr>
      <vt:lpstr>华文细黑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Trendsetter</cp:lastModifiedBy>
  <cp:revision>469</cp:revision>
  <dcterms:created xsi:type="dcterms:W3CDTF">2020-01-28T04:26:00Z</dcterms:created>
  <dcterms:modified xsi:type="dcterms:W3CDTF">2021-02-22T07:52:32Z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