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03" r:id="rId2"/>
    <p:sldId id="305" r:id="rId3"/>
    <p:sldId id="306" r:id="rId4"/>
    <p:sldId id="326" r:id="rId5"/>
    <p:sldId id="327" r:id="rId6"/>
    <p:sldId id="328" r:id="rId7"/>
    <p:sldId id="283" r:id="rId8"/>
    <p:sldId id="307" r:id="rId9"/>
    <p:sldId id="308" r:id="rId10"/>
    <p:sldId id="325" r:id="rId11"/>
    <p:sldId id="3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424" autoAdjust="0"/>
  </p:normalViewPr>
  <p:slideViewPr>
    <p:cSldViewPr snapToGrid="0" snapToObjects="1">
      <p:cViewPr varScale="1">
        <p:scale>
          <a:sx n="70" d="100"/>
          <a:sy n="70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1306F-43FA-AB47-A98C-BC4C78C14D7D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38BD-87B2-9145-970E-04E5337CBA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8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全业务双活</a:t>
            </a:r>
          </a:p>
        </p:txBody>
      </p:sp>
    </p:spTree>
    <p:extLst>
      <p:ext uri="{BB962C8B-B14F-4D97-AF65-F5344CB8AC3E}">
        <p14:creationId xmlns:p14="http://schemas.microsoft.com/office/powerpoint/2010/main" val="85631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3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5615-A353-5E44-99E4-5AD8FC711544}" type="datetimeFigureOut">
              <a:rPr kumimoji="1" lang="zh-CN" altLang="en-US" smtClean="0"/>
              <a:t>2017/9/14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9874-6343-2F48-8C88-BAD31E185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505" y="2277110"/>
            <a:ext cx="8755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微软雅黑" panose="020B0503020204020204" charset="-122"/>
                <a:ea typeface="微软雅黑" panose="020B0503020204020204" charset="-122"/>
              </a:rPr>
              <a:t>自动化</a:t>
            </a:r>
            <a:r>
              <a:rPr lang="zh-CN" altLang="en-US" sz="6600" dirty="0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r>
              <a:rPr lang="zh-CN" altLang="en-US" sz="6600" dirty="0" smtClean="0">
                <a:latin typeface="微软雅黑" panose="020B0503020204020204" charset="-122"/>
                <a:ea typeface="微软雅黑" panose="020B0503020204020204" charset="-122"/>
              </a:rPr>
              <a:t>系统产品</a:t>
            </a:r>
            <a:endParaRPr lang="zh-CN" altLang="en-US" sz="6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60" y="1082040"/>
            <a:ext cx="7131050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5336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业务场景</a:t>
              </a:r>
              <a:r>
                <a:rPr kumimoji="1" lang="en-US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—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应用系统搭建</a:t>
              </a:r>
              <a:endParaRPr kumimoji="1"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770" y="1695450"/>
            <a:ext cx="1110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latin typeface="+mn-ea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b="1" dirty="0">
                <a:sym typeface="+mn-ea"/>
              </a:rPr>
              <a:t>业务目标：</a:t>
            </a:r>
            <a:endParaRPr lang="zh-CN" altLang="en-US" b="1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06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44414" y="1100887"/>
            <a:ext cx="6111026" cy="584775"/>
            <a:chOff x="10124" y="1081837"/>
            <a:chExt cx="4377449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3" y="1081837"/>
              <a:ext cx="401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业务场景：服务即时开通</a:t>
              </a:r>
              <a:endParaRPr kumimoji="1"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770" y="1695450"/>
            <a:ext cx="1110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业务目标：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）云计算开通主机，利用云服务的</a:t>
            </a:r>
            <a:r>
              <a:rPr lang="en-US" altLang="zh-CN" b="1" dirty="0" smtClean="0"/>
              <a:t>API </a:t>
            </a:r>
            <a:r>
              <a:rPr lang="zh-CN" altLang="en-US" b="1" dirty="0" smtClean="0"/>
              <a:t>开通主机</a:t>
            </a:r>
            <a:endParaRPr lang="en-US" altLang="zh-CN" b="1" dirty="0" smtClean="0"/>
          </a:p>
          <a:p>
            <a:pPr algn="l"/>
            <a:r>
              <a:rPr lang="en-US" altLang="zh-CN" b="1" dirty="0" smtClean="0"/>
              <a:t>2</a:t>
            </a:r>
            <a:r>
              <a:rPr lang="zh-CN" altLang="en-US" b="1" dirty="0" smtClean="0"/>
              <a:t>） 各种容器的自动开通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23" y="1081832"/>
            <a:ext cx="6813757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2" y="1081832"/>
              <a:ext cx="3806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WebUI-Ansible</a:t>
              </a:r>
              <a:r>
                <a:rPr kumimoji="1" lang="zh-CN" altLang="en-US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系统</a:t>
              </a:r>
            </a:p>
          </p:txBody>
        </p: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639"/>
              </p:ext>
            </p:extLst>
          </p:nvPr>
        </p:nvGraphicFramePr>
        <p:xfrm>
          <a:off x="772325" y="2653511"/>
          <a:ext cx="10558780" cy="3492267"/>
        </p:xfrm>
        <a:graphic>
          <a:graphicData uri="http://schemas.openxmlformats.org/drawingml/2006/table">
            <a:tbl>
              <a:tblPr/>
              <a:tblGrid>
                <a:gridCol w="1575435"/>
                <a:gridCol w="4626246"/>
                <a:gridCol w="4357099"/>
              </a:tblGrid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业务特点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WebUI-Ansible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Ansible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60279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动态主机组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将来可以和</a:t>
                      </a:r>
                      <a:r>
                        <a:rPr lang="en-US" altLang="zh-CN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CMDB</a:t>
                      </a: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结合，比较荣容易。</a:t>
                      </a:r>
                      <a:endParaRPr lang="en-US" altLang="zh-CN" sz="1400" b="0" u="none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基于任务执行结果的动态主机组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需要定义在</a:t>
                      </a:r>
                      <a:r>
                        <a:rPr lang="en-US" altLang="zh-CN" sz="1400" b="0" u="none" dirty="0" err="1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Ansilbe</a:t>
                      </a:r>
                      <a:r>
                        <a:rPr lang="en-US" altLang="zh-CN" sz="1400" b="0" u="none" baseline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host </a:t>
                      </a:r>
                      <a:r>
                        <a:rPr lang="zh-CN" altLang="en-US" sz="1400" b="0" u="none" baseline="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文件中，一般来说是静态的。如果需要类似的功能，需要使用插件。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66201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权限控制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可以做到不同人员执行不同的脚本，主机组，使用不同的账号等。跟开发</a:t>
                      </a: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隔离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比较困难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  <a:tr h="72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数据分析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保留各种操作日志，为进一步提供运维能力提供分析数据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比较困难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5459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其他特点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异步执行任务，随时终止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技术特点</a:t>
              </a:r>
              <a:endParaRPr kumimoji="1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770" y="1695450"/>
            <a:ext cx="1110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业务目标：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作业系统基于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搭建，使用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API </a:t>
            </a:r>
            <a:r>
              <a:rPr lang="zh-CN" altLang="en-US" dirty="0" smtClean="0"/>
              <a:t>完成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Celery</a:t>
            </a:r>
            <a:r>
              <a:rPr lang="zh-CN" altLang="en-US" dirty="0"/>
              <a:t>执行异步</a:t>
            </a:r>
            <a:r>
              <a:rPr lang="zh-CN" altLang="en-US" dirty="0" smtClean="0"/>
              <a:t>任务</a:t>
            </a: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Python+Django</a:t>
            </a:r>
            <a:r>
              <a:rPr lang="zh-CN" altLang="en-US" dirty="0"/>
              <a:t> </a:t>
            </a:r>
            <a:r>
              <a:rPr lang="zh-CN" altLang="en-US" dirty="0" smtClean="0"/>
              <a:t>搭建系统，前端使用 </a:t>
            </a:r>
            <a:r>
              <a:rPr lang="en-US" altLang="zh-CN" dirty="0" smtClean="0"/>
              <a:t>bootstrap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45306"/>
              </p:ext>
            </p:extLst>
          </p:nvPr>
        </p:nvGraphicFramePr>
        <p:xfrm>
          <a:off x="772325" y="3970338"/>
          <a:ext cx="9054845" cy="1359535"/>
        </p:xfrm>
        <a:graphic>
          <a:graphicData uri="http://schemas.openxmlformats.org/drawingml/2006/table">
            <a:tbl>
              <a:tblPr/>
              <a:tblGrid>
                <a:gridCol w="4030272"/>
                <a:gridCol w="5024573"/>
              </a:tblGrid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作业执行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管理系统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主机组管理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账号管理（短信验证）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任务模板设计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权限管理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任务执行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数据统计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Ad-hoc</a:t>
                      </a: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0" u="none" dirty="0" err="1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Ansible</a:t>
                      </a:r>
                      <a:r>
                        <a:rPr lang="en-US" altLang="zh-CN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命令执行）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14150" y="3388678"/>
            <a:ext cx="206977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目前完成的功能：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3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5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9" name="平行四边形 8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模块</a:t>
              </a:r>
              <a:r>
                <a:rPr kumimoji="1" lang="en-US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--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权限管理</a:t>
              </a:r>
              <a:endParaRPr kumimoji="1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2770" y="1695450"/>
            <a:ext cx="1110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）基于角色的权限： 分为超级管理员、管理员、运维人员  等。不同的角色有不同的权限，比如 运维人员可以不拥有 创建主机组的权限。</a:t>
            </a: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）基于项目组的权限：</a:t>
            </a:r>
            <a:r>
              <a:rPr lang="en-US" altLang="zh-CN" dirty="0" smtClean="0"/>
              <a:t>Vega</a:t>
            </a:r>
            <a:r>
              <a:rPr lang="zh-CN" altLang="en-US" dirty="0" smtClean="0"/>
              <a:t>系统的对象实体管理登录凭据、主机组、任务模板 有如下三种。 使用权限来控制以上三种实体的访问权限。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01318"/>
              </p:ext>
            </p:extLst>
          </p:nvPr>
        </p:nvGraphicFramePr>
        <p:xfrm>
          <a:off x="772325" y="3970338"/>
          <a:ext cx="9054845" cy="1359535"/>
        </p:xfrm>
        <a:graphic>
          <a:graphicData uri="http://schemas.openxmlformats.org/drawingml/2006/table">
            <a:tbl>
              <a:tblPr/>
              <a:tblGrid>
                <a:gridCol w="4030272"/>
                <a:gridCol w="5024573"/>
              </a:tblGrid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使用权限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所有人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仅限自己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项目组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隶属于该项目组的人员，可以使用该对象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3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5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9" name="平行四边形 8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模块</a:t>
              </a:r>
              <a:r>
                <a:rPr kumimoji="1" lang="en-US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--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权限管理</a:t>
              </a:r>
              <a:endParaRPr kumimoji="1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2770" y="1695450"/>
            <a:ext cx="1110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）基于角色的权限： 分为超级管理员、管理员、运维人员  等。不同的角色有不同的权限，比如 运维人员可以不拥有 创建主机组的权限。</a:t>
            </a: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）基于项目组的权限：</a:t>
            </a:r>
            <a:r>
              <a:rPr lang="en-US" altLang="zh-CN" dirty="0" smtClean="0"/>
              <a:t>Vega</a:t>
            </a:r>
            <a:r>
              <a:rPr lang="zh-CN" altLang="en-US" dirty="0" smtClean="0"/>
              <a:t>系统的对象实体管理登录凭据、主机组、任务模板 有如下三种。 使用权限来控制以上三种实体的访问权限。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97318"/>
              </p:ext>
            </p:extLst>
          </p:nvPr>
        </p:nvGraphicFramePr>
        <p:xfrm>
          <a:off x="772325" y="3970338"/>
          <a:ext cx="9054845" cy="1359535"/>
        </p:xfrm>
        <a:graphic>
          <a:graphicData uri="http://schemas.openxmlformats.org/drawingml/2006/table">
            <a:tbl>
              <a:tblPr/>
              <a:tblGrid>
                <a:gridCol w="4030272"/>
                <a:gridCol w="5024573"/>
              </a:tblGrid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使用权限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所有人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仅限自己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项目组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隶属于该项目组的人员，可以使用该对象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3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5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8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9" name="平行四边形 8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模块</a:t>
              </a:r>
              <a:r>
                <a:rPr kumimoji="1" lang="en-US" altLang="zh-CN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--</a:t>
              </a:r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权限管理</a:t>
              </a:r>
              <a:endParaRPr kumimoji="1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2770" y="1695450"/>
            <a:ext cx="1110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）基于角色的权限： 分为超级管理员、管理员、运维人员  等。不同的角色有不同的权限，比如 运维人员可以不拥有 创建主机组的权限。</a:t>
            </a:r>
            <a:endParaRPr lang="en-US" altLang="zh-C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）基于项目组的权限：</a:t>
            </a:r>
            <a:r>
              <a:rPr lang="en-US" altLang="zh-CN" dirty="0" smtClean="0"/>
              <a:t>Vega</a:t>
            </a:r>
            <a:r>
              <a:rPr lang="zh-CN" altLang="en-US" dirty="0" smtClean="0"/>
              <a:t>系统的对象实体管理登录凭据、主机组、任务模板 有如下三种。 使用权限来控制以上三种实体的访问权限。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72325" y="3970338"/>
          <a:ext cx="9054845" cy="1359535"/>
        </p:xfrm>
        <a:graphic>
          <a:graphicData uri="http://schemas.openxmlformats.org/drawingml/2006/table">
            <a:tbl>
              <a:tblPr/>
              <a:tblGrid>
                <a:gridCol w="4030272"/>
                <a:gridCol w="5024573"/>
              </a:tblGrid>
              <a:tr h="3194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使用权限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6" marR="91446" marT="45681" marB="456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所有人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仅限自己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项目组</a:t>
                      </a:r>
                      <a:endParaRPr lang="en-US" altLang="zh-CN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隶属于该项目组的人员，可以使用该对象</a:t>
                      </a: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400" b="0" u="none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业务场景：自动发布</a:t>
              </a:r>
              <a:endParaRPr kumimoji="1"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33816"/>
            <a:ext cx="10439400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322252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持续部署的其他要求</a:t>
              </a:r>
              <a:endParaRPr kumimoji="1" 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770" y="1695450"/>
            <a:ext cx="1110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b="1" dirty="0" smtClean="0"/>
              <a:t>持续部署：集成 </a:t>
            </a:r>
            <a:r>
              <a:rPr lang="en-US" altLang="zh-CN" b="1" dirty="0" err="1" smtClean="0"/>
              <a:t>Git</a:t>
            </a:r>
            <a:r>
              <a:rPr lang="zh-CN" altLang="en-US" b="1" dirty="0"/>
              <a:t>、</a:t>
            </a:r>
            <a:r>
              <a:rPr lang="en-US" altLang="zh-CN" b="1" dirty="0" smtClean="0"/>
              <a:t>Jenkins</a:t>
            </a:r>
            <a:r>
              <a:rPr lang="zh-CN" altLang="en-US" b="1" dirty="0" smtClean="0"/>
              <a:t>等系统</a:t>
            </a:r>
            <a:r>
              <a:rPr lang="en-US" altLang="zh-CN" b="1" dirty="0" smtClean="0"/>
              <a:t> </a:t>
            </a:r>
          </a:p>
          <a:p>
            <a:pPr marL="342900" indent="-342900" algn="l">
              <a:buAutoNum type="arabicPeriod"/>
            </a:pPr>
            <a:endParaRPr lang="en-US" altLang="zh-CN" b="1" dirty="0" smtClean="0"/>
          </a:p>
          <a:p>
            <a:pPr marL="342900" indent="-342900" algn="l">
              <a:buAutoNum type="arabicPeriod"/>
            </a:pPr>
            <a:r>
              <a:rPr lang="zh-CN" altLang="en-US" b="1" dirty="0" smtClean="0"/>
              <a:t>灰度更新</a:t>
            </a:r>
            <a:endParaRPr lang="en-US" altLang="zh-CN" b="1" dirty="0" smtClean="0"/>
          </a:p>
          <a:p>
            <a:pPr marL="342900" indent="-342900" algn="l">
              <a:buAutoNum type="arabicPeriod"/>
            </a:pPr>
            <a:r>
              <a:rPr lang="en-US" altLang="zh-CN" b="1" dirty="0" err="1" smtClean="0"/>
              <a:t>devOps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测试、研发、运维一体</a:t>
            </a:r>
            <a:endParaRPr lang="en-US" altLang="zh-CN" b="1" dirty="0" smtClean="0"/>
          </a:p>
          <a:p>
            <a:pPr algn="l"/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67" y="183356"/>
            <a:ext cx="2662767" cy="917531"/>
          </a:xfrm>
          <a:prstGeom prst="rect">
            <a:avLst/>
          </a:prstGeom>
        </p:spPr>
      </p:pic>
      <p:sp>
        <p:nvSpPr>
          <p:cNvPr id="14" name="Shape 5166"/>
          <p:cNvSpPr/>
          <p:nvPr/>
        </p:nvSpPr>
        <p:spPr>
          <a:xfrm>
            <a:off x="28641" y="348903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 69"/>
          <p:cNvGrpSpPr/>
          <p:nvPr/>
        </p:nvGrpSpPr>
        <p:grpSpPr>
          <a:xfrm>
            <a:off x="4842" y="300003"/>
            <a:ext cx="1511168" cy="528016"/>
            <a:chOff x="4842" y="300003"/>
            <a:chExt cx="1511168" cy="528016"/>
          </a:xfrm>
        </p:grpSpPr>
        <p:sp>
          <p:nvSpPr>
            <p:cNvPr id="16" name="MH_Others_2"/>
            <p:cNvSpPr/>
            <p:nvPr>
              <p:custDataLst>
                <p:tags r:id="rId1"/>
              </p:custDataLst>
            </p:nvPr>
          </p:nvSpPr>
          <p:spPr>
            <a:xfrm>
              <a:off x="4842" y="300003"/>
              <a:ext cx="1139036" cy="528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  <a:noAutofit/>
            </a:bodyPr>
            <a:lstStyle/>
            <a:p>
              <a:endParaRPr lang="zh-CN" altLang="en-US" sz="19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Shape 5173"/>
            <p:cNvSpPr/>
            <p:nvPr/>
          </p:nvSpPr>
          <p:spPr>
            <a:xfrm>
              <a:off x="10124" y="300003"/>
              <a:ext cx="1505886" cy="52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5176"/>
            <p:cNvSpPr/>
            <p:nvPr/>
          </p:nvSpPr>
          <p:spPr>
            <a:xfrm>
              <a:off x="199753" y="350802"/>
              <a:ext cx="1028794" cy="430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9" name="组 70"/>
          <p:cNvGrpSpPr/>
          <p:nvPr/>
        </p:nvGrpSpPr>
        <p:grpSpPr>
          <a:xfrm>
            <a:off x="10124" y="1081832"/>
            <a:ext cx="6095254" cy="584775"/>
            <a:chOff x="10124" y="1081832"/>
            <a:chExt cx="4366151" cy="584775"/>
          </a:xfrm>
        </p:grpSpPr>
        <p:sp>
          <p:nvSpPr>
            <p:cNvPr id="20" name="平行四边形 19"/>
            <p:cNvSpPr/>
            <p:nvPr/>
          </p:nvSpPr>
          <p:spPr>
            <a:xfrm>
              <a:off x="10124" y="1138591"/>
              <a:ext cx="4366151" cy="528016"/>
            </a:xfrm>
            <a:prstGeom prst="parallelogram">
              <a:avLst>
                <a:gd name="adj" fmla="val 570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0773" y="1081832"/>
              <a:ext cx="3258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业务场景：配置管理</a:t>
              </a:r>
              <a:endParaRPr kumimoji="1"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2770" y="1695450"/>
            <a:ext cx="111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业务目标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565</Words>
  <Application>Microsoft Office PowerPoint</Application>
  <PresentationFormat>宽屏</PresentationFormat>
  <Paragraphs>84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Lenovo</cp:lastModifiedBy>
  <cp:revision>477</cp:revision>
  <dcterms:created xsi:type="dcterms:W3CDTF">2017-03-09T09:11:00Z</dcterms:created>
  <dcterms:modified xsi:type="dcterms:W3CDTF">2017-09-14T09:42:43Z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