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15"/>
  </p:notesMasterIdLst>
  <p:sldIdLst>
    <p:sldId id="256" r:id="rId2"/>
    <p:sldId id="503" r:id="rId3"/>
    <p:sldId id="574" r:id="rId4"/>
    <p:sldId id="564" r:id="rId5"/>
    <p:sldId id="565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494" r:id="rId14"/>
  </p:sldIdLst>
  <p:sldSz cx="12192000" cy="6858000"/>
  <p:notesSz cx="6858000" cy="9144000"/>
  <p:defaultTextStyle>
    <a:defPPr>
      <a:defRPr lang="zh-CN"/>
    </a:defPPr>
    <a:lvl1pPr marL="0" lvl="0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189" lvl="1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377" lvl="2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566" lvl="3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754" lvl="4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5943" lvl="5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131" lvl="6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320" lvl="7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509" lvl="8" indent="0" algn="l" defTabSz="914377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" userDrawn="1">
          <p15:clr>
            <a:srgbClr val="A4A3A4"/>
          </p15:clr>
        </p15:guide>
        <p15:guide id="3" pos="1572" userDrawn="1">
          <p15:clr>
            <a:srgbClr val="A4A3A4"/>
          </p15:clr>
        </p15:guide>
        <p15:guide id="4" pos="3999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8" pos="7680" userDrawn="1">
          <p15:clr>
            <a:srgbClr val="A4A3A4"/>
          </p15:clr>
        </p15:guide>
        <p15:guide id="9" pos="6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9E"/>
    <a:srgbClr val="0E5FC1"/>
    <a:srgbClr val="0068B7"/>
    <a:srgbClr val="FFFFFF"/>
    <a:srgbClr val="29A963"/>
    <a:srgbClr val="2BA15F"/>
    <a:srgbClr val="2AA653"/>
    <a:srgbClr val="2CDC7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2152" autoAdjust="0"/>
  </p:normalViewPr>
  <p:slideViewPr>
    <p:cSldViewPr snapToGrid="0" showGuides="1">
      <p:cViewPr varScale="1">
        <p:scale>
          <a:sx n="81" d="100"/>
          <a:sy n="81" d="100"/>
        </p:scale>
        <p:origin x="348" y="96"/>
      </p:cViewPr>
      <p:guideLst>
        <p:guide orient="horz" pos="2160"/>
        <p:guide pos="7"/>
        <p:guide pos="1572"/>
        <p:guide pos="3999"/>
        <p:guide orient="horz" pos="2682"/>
        <p:guide orient="horz" pos="1706"/>
        <p:guide pos="7680"/>
        <p:guide pos="6289"/>
      </p:guideLst>
    </p:cSldViewPr>
  </p:slideViewPr>
  <p:outlineViewPr>
    <p:cViewPr>
      <p:scale>
        <a:sx n="33" d="100"/>
        <a:sy n="33" d="100"/>
      </p:scale>
      <p:origin x="0" y="-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14"/>
    </p:cViewPr>
  </p:sorter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63515E-111E-4B7B-8D2C-25930243D55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400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24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33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87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87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5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31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5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29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46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3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837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231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275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49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5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5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66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64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074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104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575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A4FFC2-3116-47C0-8F4F-6FCB5BC6224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744763-42DD-4386-88A9-A2189914A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187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5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0750" y="5508833"/>
            <a:ext cx="1625120" cy="40488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26460" y="126461"/>
            <a:ext cx="11945566" cy="659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KtyyQMSFO7-ThQHKFfuj3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535" y="890311"/>
            <a:ext cx="3035260" cy="756203"/>
          </a:xfrm>
          <a:prstGeom prst="rect">
            <a:avLst/>
          </a:prstGeom>
        </p:spPr>
      </p:pic>
      <p:sp>
        <p:nvSpPr>
          <p:cNvPr id="122" name="文本框 121"/>
          <p:cNvSpPr txBox="1"/>
          <p:nvPr/>
        </p:nvSpPr>
        <p:spPr>
          <a:xfrm>
            <a:off x="900700" y="2092568"/>
            <a:ext cx="516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DESeq2</a:t>
            </a:r>
            <a:r>
              <a:rPr lang="zh-CN" altLang="en-US" sz="44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标准化方法</a:t>
            </a:r>
            <a:endParaRPr lang="zh-CN" altLang="en-US" sz="4400" b="1" dirty="0">
              <a:solidFill>
                <a:srgbClr val="0E5F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1028700" y="3960668"/>
            <a:ext cx="1466850" cy="18000"/>
          </a:xfrm>
          <a:prstGeom prst="roundRect">
            <a:avLst/>
          </a:prstGeom>
          <a:solidFill>
            <a:srgbClr val="0E5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904435" y="527566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正直 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开放 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务实 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奋进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33272" r="14692" b="16475"/>
          <a:stretch/>
        </p:blipFill>
        <p:spPr>
          <a:xfrm>
            <a:off x="8164700" y="211852"/>
            <a:ext cx="3878696" cy="37668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原始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counts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除以</a:t>
            </a:r>
            <a:r>
              <a:rPr lang="en-US" altLang="zh-CN" sz="3200" b="1" dirty="0" err="1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sizeFactors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-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标准化数据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Base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sym typeface="方正大黑简体" panose="02010601030101010101" pitchFamily="65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5C942D23-8AE7-48D3-BF06-1A39427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40613"/>
              </p:ext>
            </p:extLst>
          </p:nvPr>
        </p:nvGraphicFramePr>
        <p:xfrm>
          <a:off x="929821" y="1873506"/>
          <a:ext cx="720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414755045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8107192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5991083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2549253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4266237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17357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137928.88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99576.82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246168.27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230282.42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96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26.24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7774212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103617.31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56017.10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130628.40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251449.13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8869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38319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76125.31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75421.26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107596.31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123186.88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479654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6155.17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7883.63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2415.16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10317.84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27256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4082.46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3703.19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4779.33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4866.31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96583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69.82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1649795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58264.54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44545.18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55048.47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51828.00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14110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hsa-let-7f-1-3p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5326687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7883918A-ECEF-4ABE-BD91-6207F03B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286836"/>
            <a:ext cx="232788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df7 = df.div(df6.iloc[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:])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en-US" altLang="zh-CN" sz="3200" b="1" dirty="0" err="1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Basemean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sym typeface="方正大黑简体" panose="02010601030101010101" pitchFamily="65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DB3BA02B-00F4-43CA-94F6-596D8A84C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15724"/>
              </p:ext>
            </p:extLst>
          </p:nvPr>
        </p:nvGraphicFramePr>
        <p:xfrm>
          <a:off x="929821" y="1514030"/>
          <a:ext cx="432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3036752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1655383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1014301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58788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118752.8479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238225.3434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14061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78.59671492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19.22565104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54601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79817.20497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191038.7688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1606541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15.02486044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29.53910881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0031269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75773.2888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115391.597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69689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7019.402401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6366.497198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412393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3892.823805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4822.820055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9229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71.36125353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30.72967552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38213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51404.86035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53438.23885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535741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hsa-let-7f-1-3p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14.58295278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12.79295824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945885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EE6D6420-AEA6-490D-8ED3-7AED2C6E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30498"/>
              </p:ext>
            </p:extLst>
          </p:nvPr>
        </p:nvGraphicFramePr>
        <p:xfrm>
          <a:off x="5658343" y="1477307"/>
          <a:ext cx="5760000" cy="409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0015328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47851656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93503888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8697822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BaseMean_control_Control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BaseMean_case_PE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837675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178489.0956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238225.3434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118752.8479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67393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48.91118298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19.22565104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78.59671492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887038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135427.9869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191038.7688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79817.20497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80215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22.28198463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29.53910881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15.02486044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827064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95582.44291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115391.597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75773.2888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924177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6692.9498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6366.497198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7019.402401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288235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4357.82193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4822.820055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3892.823805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739138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51.04546452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30.72967552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71.36125353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721868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52421.5496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53438.23885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51404.86035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917420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hsa-let-7f-1-3p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13.68795551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12.79295824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14.58295278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3301184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93AEE49D-0888-4CFF-9898-98B072D4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063978"/>
            <a:ext cx="303159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df7.groupby(dic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cs typeface="Arial" panose="020B0604020202020204" pitchFamily="34" charset="0"/>
              </a:rPr>
              <a:t>axis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).mean()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对数据离散程度的评估、根据离散度拟合曲线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anose="02010601030101010101" pitchFamily="65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E285978-8FFD-4246-BD35-AF7E4C89DE4C}"/>
              </a:ext>
            </a:extLst>
          </p:cNvPr>
          <p:cNvSpPr txBox="1"/>
          <p:nvPr/>
        </p:nvSpPr>
        <p:spPr>
          <a:xfrm>
            <a:off x="929821" y="1991329"/>
            <a:ext cx="77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https://www.jianshu.com/p/bf3fdd21153e?utm_campaign=hugo</a:t>
            </a:r>
          </a:p>
        </p:txBody>
      </p:sp>
    </p:spTree>
    <p:extLst>
      <p:ext uri="{BB962C8B-B14F-4D97-AF65-F5344CB8AC3E}">
        <p14:creationId xmlns:p14="http://schemas.microsoft.com/office/powerpoint/2010/main" val="45907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83959" y="1534799"/>
            <a:ext cx="5952270" cy="3528364"/>
            <a:chOff x="3298588" y="1261559"/>
            <a:chExt cx="5594825" cy="33164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9539" y="1261559"/>
              <a:ext cx="3252923" cy="81043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298588" y="2460103"/>
              <a:ext cx="5594825" cy="781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  </a:t>
              </a:r>
              <a:r>
                <a:rPr lang="zh-CN" altLang="en-US" sz="4800" b="1" dirty="0">
                  <a:solidFill>
                    <a:srgbClr val="0E5F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谢 观 看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5362575" y="3724700"/>
              <a:ext cx="1466850" cy="45719"/>
            </a:xfrm>
            <a:prstGeom prst="roundRect">
              <a:avLst/>
            </a:prstGeom>
            <a:solidFill>
              <a:srgbClr val="0E5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5781" y="4201955"/>
              <a:ext cx="3720442" cy="376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正直   </a:t>
              </a:r>
              <a:r>
                <a:rPr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开放   </a:t>
              </a:r>
              <a:r>
                <a:rPr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务实   </a:t>
              </a:r>
              <a:r>
                <a:rPr lang="en-US" altLang="zh-CN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000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奋进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3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 smtClean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为什么用负二项分布计算差异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sym typeface="方正大黑简体" panose="02010601030101010101" pitchFamily="65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9821" y="1373279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https://mp.weixin.qq.com/s/KtyyQMSFO7-ThQHKFfuj3Q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19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示例数据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-HT2020-11171-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原始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counts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sym typeface="方正大黑简体" panose="02010601030101010101" pitchFamily="65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390E1996-979C-4826-BBFA-E5AC4A4B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41248"/>
              </p:ext>
            </p:extLst>
          </p:nvPr>
        </p:nvGraphicFramePr>
        <p:xfrm>
          <a:off x="929821" y="1760418"/>
          <a:ext cx="720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935488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4993810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5629843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60169382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6461177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58666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83248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112667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328305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301818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8336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580104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62539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63381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174214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329560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414539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7414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45946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85336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143497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161454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005022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38459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44052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716165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50401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73416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67928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294733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hsa-let-7f-1-3p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5050843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F7955844-C63C-486A-84C0-571EB246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2" y="1245707"/>
            <a:ext cx="501392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 = pd.read_csv(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cs typeface="Arial" panose="020B0604020202020204" pitchFamily="34" charset="0"/>
              </a:rPr>
              <a:t>'counts.xls'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sep=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cs typeface="Arial" panose="020B0604020202020204" pitchFamily="34" charset="0"/>
              </a:rPr>
              <a:t>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\t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cs typeface="Arial" panose="020B0604020202020204" pitchFamily="34" charset="0"/>
              </a:rPr>
              <a:t>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index_col=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原始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counts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做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np.log()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处理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7CAEA413-7ED3-4255-B9BC-08B4E7C3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11583"/>
              </p:ext>
            </p:extLst>
          </p:nvPr>
        </p:nvGraphicFramePr>
        <p:xfrm>
          <a:off x="929821" y="1663194"/>
          <a:ext cx="720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4245925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2353548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07580211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3044863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30588869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6971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11.632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153838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825414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11.057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034254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20559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609399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8.077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63951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8.761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579992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3.258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25526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10.468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65499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hsa-let-7f-1-3p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-Inf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3.296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1463570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A076CCA1-FBCF-4BE4-BAF1-FB92415C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127116"/>
            <a:ext cx="157286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df1 = np.log(df)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63CD408-F693-4BD1-B47E-314CC3AA577F}"/>
              </a:ext>
            </a:extLst>
          </p:cNvPr>
          <p:cNvSpPr txBox="1"/>
          <p:nvPr/>
        </p:nvSpPr>
        <p:spPr>
          <a:xfrm>
            <a:off x="8284464" y="1819656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值经过处理后返回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-Inf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可以消除只在部分样本中有表达的基因影响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5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对每个基因的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np.log()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求平均数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09DCFA06-907A-48D6-9F10-3BF5D31FC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17901"/>
              </p:ext>
            </p:extLst>
          </p:nvPr>
        </p:nvGraphicFramePr>
        <p:xfrm>
          <a:off x="929821" y="1803658"/>
          <a:ext cx="3780000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77572428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32253110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miRNA_id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Average of log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1972132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hsa-let-7a-5p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12.07026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307216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hsa-let-7b-3p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3.668526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327074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11.7185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1874220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hsa-let-7c-3p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257485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11.4889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174242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8.726445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985040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8.417647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580404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3.854767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951090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hsa-let-7e-5p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10.90643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787291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hsa-let-7f-1-3p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-Inf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66936411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C98CB34-78FB-40F6-97DE-44C4A0581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111416"/>
            <a:ext cx="368671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df2 = df1.mean(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).to_frame()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df2.columns = 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cs typeface="Arial" panose="020B0604020202020204" pitchFamily="34" charset="0"/>
              </a:rPr>
              <a:t>'Average of log values'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]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对每个基因的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np.log()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求平均数后去除极值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2CF2841A-7AA7-4618-A5A1-07ACFB2B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8013"/>
              </p:ext>
            </p:extLst>
          </p:nvPr>
        </p:nvGraphicFramePr>
        <p:xfrm>
          <a:off x="929821" y="1904322"/>
          <a:ext cx="378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3890743717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16781632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of log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0639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12.07026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6703070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3.668526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8839163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11.7185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945039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11.4889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879364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8.726445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052687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8.417647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197152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3.854767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203827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10.90643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5400243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8BA8F65D-DCAB-4788-A8E7-1A0EA075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256521"/>
            <a:ext cx="394691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df3 = df2.replace(-np.inf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np.nan).dropna()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每个基因的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np.log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值减去上面的均值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CF98CEC9-9D32-43F9-83E0-38975751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01838"/>
              </p:ext>
            </p:extLst>
          </p:nvPr>
        </p:nvGraphicFramePr>
        <p:xfrm>
          <a:off x="929821" y="1904322"/>
          <a:ext cx="720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387724454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41919185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35204834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55488267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5745490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miRNA_id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6592559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hsa-let-7a-5p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-0.74068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-0.43807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0.631436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0.547317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395557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hsa-let-7b-3p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0.223294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0.785821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-0.11318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-0.89594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044380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hsa-let-7b-5p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-0.67496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-0.66159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0.349535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0.987009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56185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hsa-let-7c-5p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-0.75368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-0.13455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0.385165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0.503071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865991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hsa-let-7d-3p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-0.50631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0.369606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0.785702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542479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hsa-let-7d-5p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-0.60811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-0.07719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0.342335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0.342962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4183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hsa-let-7e-3p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-0.07058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0.514681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-0.59667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0.152566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2533166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hsa-let-7e-5p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-0.43859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-0.07866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0.297472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0.219778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96860070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973B861-649F-456D-892B-05D8648D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286836"/>
            <a:ext cx="411362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df4 = df1.sub(df1.mean(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cs typeface="Arial" panose="020B0604020202020204" pitchFamily="34" charset="0"/>
              </a:rPr>
              <a:t>axis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).dropna()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计算上述结果的样本中位值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9821" y="1991329"/>
            <a:ext cx="5013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  <a:p>
            <a:pPr marL="342900" marR="0" indent="-342900">
              <a:lnSpc>
                <a:spcPct val="100000"/>
              </a:lnSpc>
              <a:buClrTx/>
              <a:buSzTx/>
              <a:buFont typeface="Wingdings" pitchFamily="2" charset="2"/>
              <a:buChar char="l"/>
              <a:tabLst/>
            </a:pPr>
            <a:endParaRPr lang="en-US" altLang="zh-CN" sz="2800" b="1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84A29DA7-4065-4AB9-80E5-037ADA1E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61975"/>
              </p:ext>
            </p:extLst>
          </p:nvPr>
        </p:nvGraphicFramePr>
        <p:xfrm>
          <a:off x="929821" y="3062490"/>
          <a:ext cx="7200000" cy="72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2845863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7205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23345137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67836364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17733623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74241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-0.50491405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0.123507152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0.287927742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0.270517717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2475515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ED04A377-461D-4A89-B93F-CF3CB6DB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991329"/>
            <a:ext cx="304762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df5 = df4.median().to_frame().T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55B2818-071C-4D16-BFBE-549DA0841082}"/>
              </a:ext>
            </a:extLst>
          </p:cNvPr>
          <p:cNvSpPr txBox="1"/>
          <p:nvPr/>
        </p:nvSpPr>
        <p:spPr>
          <a:xfrm>
            <a:off x="8265414" y="3049764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取中位值可以消除异常高表达基因的影响，同时拉高中低表达基因的影响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0" y="5924082"/>
            <a:ext cx="10714073" cy="298442"/>
          </a:xfrm>
          <a:prstGeom prst="rect">
            <a:avLst/>
          </a:prstGeom>
        </p:spPr>
      </p:pic>
      <p:sp>
        <p:nvSpPr>
          <p:cNvPr id="5" name="任意多边形 52">
            <a:extLst>
              <a:ext uri="{FF2B5EF4-FFF2-40B4-BE49-F238E27FC236}">
                <a16:creationId xmlns:a16="http://schemas.microsoft.com/office/drawing/2014/main" xmlns="" id="{24D7DA66-9EF9-40B6-9EA4-B4727980C57F}"/>
              </a:ext>
            </a:extLst>
          </p:cNvPr>
          <p:cNvSpPr/>
          <p:nvPr/>
        </p:nvSpPr>
        <p:spPr>
          <a:xfrm flipH="1">
            <a:off x="616894" y="610347"/>
            <a:ext cx="312927" cy="310551"/>
          </a:xfrm>
          <a:custGeom>
            <a:avLst/>
            <a:gdLst>
              <a:gd name="connsiteX0" fmla="*/ 12780 w 2414395"/>
              <a:gd name="connsiteY0" fmla="*/ 0 h 2396065"/>
              <a:gd name="connsiteX1" fmla="*/ 2402289 w 2414395"/>
              <a:gd name="connsiteY1" fmla="*/ 2156329 h 2396065"/>
              <a:gd name="connsiteX2" fmla="*/ 2414395 w 2414395"/>
              <a:gd name="connsiteY2" fmla="*/ 2396065 h 2396065"/>
              <a:gd name="connsiteX3" fmla="*/ 0 w 2414395"/>
              <a:gd name="connsiteY3" fmla="*/ 2396065 h 2396065"/>
              <a:gd name="connsiteX4" fmla="*/ 0 w 2414395"/>
              <a:gd name="connsiteY4" fmla="*/ 645 h 2396065"/>
              <a:gd name="connsiteX5" fmla="*/ 12780 w 2414395"/>
              <a:gd name="connsiteY5" fmla="*/ 0 h 239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395" h="2396065">
                <a:moveTo>
                  <a:pt x="12780" y="0"/>
                </a:moveTo>
                <a:cubicBezTo>
                  <a:pt x="1256410" y="0"/>
                  <a:pt x="2279287" y="945151"/>
                  <a:pt x="2402289" y="2156329"/>
                </a:cubicBezTo>
                <a:lnTo>
                  <a:pt x="2414395" y="2396065"/>
                </a:lnTo>
                <a:lnTo>
                  <a:pt x="0" y="2396065"/>
                </a:lnTo>
                <a:lnTo>
                  <a:pt x="0" y="645"/>
                </a:lnTo>
                <a:lnTo>
                  <a:pt x="12780" y="0"/>
                </a:lnTo>
                <a:close/>
              </a:path>
            </a:pathLst>
          </a:custGeom>
          <a:solidFill>
            <a:srgbClr val="0E5FC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5F4C4CAA-60F3-425F-B04E-AD8816A7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509017"/>
            <a:ext cx="8798073" cy="61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/>
          <a:p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e</a:t>
            </a:r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**中位值</a:t>
            </a:r>
            <a:r>
              <a:rPr lang="en-US" altLang="zh-CN" sz="3200" b="1" dirty="0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-</a:t>
            </a:r>
            <a:r>
              <a:rPr lang="en-US" altLang="zh-CN" sz="3200" b="1" dirty="0" err="1">
                <a:solidFill>
                  <a:srgbClr val="3B3B3B"/>
                </a:solidFill>
                <a:latin typeface="微软雅黑" panose="020B0503020204020204" charset="-122"/>
                <a:ea typeface="微软雅黑" panose="020B0503020204020204" charset="-122"/>
                <a:sym typeface="方正大黑简体" panose="02010601030101010101" pitchFamily="65" charset="-122"/>
              </a:rPr>
              <a:t>sizeFactors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charset="-122"/>
              <a:ea typeface="微软雅黑" panose="020B0503020204020204" charset="-122"/>
              <a:sym typeface="方正大黑简体" panose="02010601030101010101" pitchFamily="65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5B6473CE-0513-4998-815F-9F0E5404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5137"/>
              </p:ext>
            </p:extLst>
          </p:nvPr>
        </p:nvGraphicFramePr>
        <p:xfrm>
          <a:off x="929821" y="3069000"/>
          <a:ext cx="7200000" cy="72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41511454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2512560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58122871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5155978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7525420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72053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0.603557449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1.131458097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1.333660933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1.310642817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5817916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C803952B-950D-4880-8284-A3D9A922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21" y="1819162"/>
            <a:ext cx="155042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cs typeface="Arial" panose="020B0604020202020204" pitchFamily="34" charset="0"/>
              </a:rPr>
              <a:t>df6 = np.e**df5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56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31689</TotalTime>
  <Words>670</Words>
  <Application>Microsoft Office PowerPoint</Application>
  <PresentationFormat>宽屏</PresentationFormat>
  <Paragraphs>374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方正大黑简体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Pioneer</cp:lastModifiedBy>
  <cp:revision>753</cp:revision>
  <dcterms:created xsi:type="dcterms:W3CDTF">2014-06-17T03:21:00Z</dcterms:created>
  <dcterms:modified xsi:type="dcterms:W3CDTF">2020-11-24T00:36:42Z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