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82" r:id="rId3"/>
    <p:sldId id="464" r:id="rId4"/>
    <p:sldId id="383" r:id="rId5"/>
    <p:sldId id="385" r:id="rId6"/>
    <p:sldId id="288" r:id="rId7"/>
    <p:sldId id="429" r:id="rId8"/>
    <p:sldId id="438" r:id="rId9"/>
    <p:sldId id="442" r:id="rId10"/>
    <p:sldId id="443" r:id="rId11"/>
    <p:sldId id="444" r:id="rId12"/>
    <p:sldId id="445" r:id="rId13"/>
    <p:sldId id="446" r:id="rId14"/>
    <p:sldId id="447" r:id="rId15"/>
    <p:sldId id="439" r:id="rId16"/>
    <p:sldId id="448" r:id="rId17"/>
    <p:sldId id="449" r:id="rId18"/>
    <p:sldId id="463" r:id="rId19"/>
    <p:sldId id="450" r:id="rId20"/>
    <p:sldId id="422" r:id="rId21"/>
    <p:sldId id="423" r:id="rId22"/>
    <p:sldId id="426" r:id="rId23"/>
    <p:sldId id="451" r:id="rId24"/>
    <p:sldId id="452" r:id="rId25"/>
    <p:sldId id="454" r:id="rId26"/>
    <p:sldId id="453" r:id="rId27"/>
    <p:sldId id="455" r:id="rId28"/>
    <p:sldId id="456" r:id="rId29"/>
    <p:sldId id="457" r:id="rId30"/>
    <p:sldId id="458" r:id="rId31"/>
    <p:sldId id="460" r:id="rId32"/>
    <p:sldId id="462" r:id="rId33"/>
    <p:sldId id="459" r:id="rId34"/>
    <p:sldId id="461" r:id="rId35"/>
    <p:sldId id="428" r:id="rId36"/>
    <p:sldId id="424" r:id="rId37"/>
    <p:sldId id="427" r:id="rId38"/>
    <p:sldId id="399" r:id="rId39"/>
    <p:sldId id="373" r:id="rId40"/>
    <p:sldId id="321" r:id="rId41"/>
    <p:sldId id="272" r:id="rId4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93" userDrawn="1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92" autoAdjust="0"/>
  </p:normalViewPr>
  <p:slideViewPr>
    <p:cSldViewPr>
      <p:cViewPr varScale="1">
        <p:scale>
          <a:sx n="66" d="100"/>
          <a:sy n="66" d="100"/>
        </p:scale>
        <p:origin x="-960" y="-91"/>
      </p:cViewPr>
      <p:guideLst>
        <p:guide orient="horz" pos="3793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7AFEF-5788-4674-8DDA-498DE5DE548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327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讲解全局变量和局部变量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7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、让学员阅读代码，给出输出结果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、教员给出答案图示，并带领学员分析结果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9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2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教员讲解时，先从上向下介绍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变量的作用域分布；后从函数调用关系介绍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变量赋值。</a:t>
            </a:r>
            <a:endParaRPr lang="en-US" altLang="zh-CN" dirty="0" smtClean="0"/>
          </a:p>
          <a:p>
            <a:r>
              <a:rPr lang="zh-CN" altLang="en-US" dirty="0" smtClean="0"/>
              <a:t>在演示完成后，可以将代码中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变量分别重新命名，使得每个变量名是唯一的。再执行代码，强调：作用域链中变量之间的关系。即：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执行函数时，先在内部找变量，在内部已经找到，因此就得出了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级作用域中没有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，则会向上一级继续查找，那么最后输出的值就是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级作用域中没有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，就继续向上找，直到找到为止。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如果最终没有找到，则会报错。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7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通过作用域概念，我们知道在函数外部无法读取函数内的局部变量。但实际开发中，需要在函数外部读取函数内的局部变量，应该怎么实现呢？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3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67AFEF-5788-4674-8DDA-498DE5DE5486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586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41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2AAF2-00BC-4CF3-B2C4-32260771D18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82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教学指导：可以在上一页基础之上修改演示。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0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教员在讲解了函数表达式的语法后，提出问题，并过渡到下一页，进行示例进行详细的演示和说明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6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通过示例，介绍回调函数，使学员能够了解什么是回调函数和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匿名回调函数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代码阅读的结果：</a:t>
            </a:r>
            <a:endParaRPr lang="en-US" altLang="zh-CN" dirty="0" smtClean="0"/>
          </a:p>
          <a:p>
            <a:r>
              <a:rPr lang="zh-CN" altLang="en-US" dirty="0" smtClean="0"/>
              <a:t>这是一道面试题。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en-US" altLang="zh-CN" dirty="0" smtClean="0"/>
              <a:t>foo1()</a:t>
            </a:r>
            <a:r>
              <a:rPr lang="zh-CN" altLang="en-US" dirty="0" smtClean="0"/>
              <a:t>返回值是</a:t>
            </a:r>
            <a:r>
              <a:rPr lang="en-US" altLang="zh-CN" dirty="0" smtClean="0"/>
              <a:t>{bar</a:t>
            </a:r>
            <a:r>
              <a:rPr lang="zh-CN" altLang="en-US" dirty="0" smtClean="0"/>
              <a:t>：“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，函数</a:t>
            </a:r>
            <a:r>
              <a:rPr lang="en-US" altLang="zh-CN" dirty="0" smtClean="0"/>
              <a:t>foo2()</a:t>
            </a:r>
            <a:r>
              <a:rPr lang="zh-CN" altLang="en-US" dirty="0" smtClean="0"/>
              <a:t>返回值是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原因是：</a:t>
            </a:r>
            <a:endParaRPr lang="en-US" altLang="zh-CN" dirty="0" smtClean="0"/>
          </a:p>
          <a:p>
            <a:r>
              <a:rPr lang="zh-CN" altLang="en-US" dirty="0" smtClean="0"/>
              <a:t>在编程语言中，基本都是使用分号（</a:t>
            </a:r>
            <a:r>
              <a:rPr lang="en-US" altLang="zh-CN" dirty="0" smtClean="0"/>
              <a:t>;</a:t>
            </a:r>
            <a:r>
              <a:rPr lang="zh-CN" altLang="en-US" dirty="0" smtClean="0"/>
              <a:t>）将语句分隔开，这可以增加代码的可读性和整洁性。在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中，如果每个语句独立各占一行，通常可以省略语句之间的分号（</a:t>
            </a:r>
            <a:r>
              <a:rPr lang="en-US" altLang="zh-CN" dirty="0" smtClean="0"/>
              <a:t>;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解析器会根据能否正常编译来决定是否自动填充分号，如：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baseline="0" dirty="0" smtClean="0"/>
              <a:t> test = 1+2</a:t>
            </a:r>
            <a:r>
              <a:rPr lang="zh-CN" altLang="en-US" baseline="0" dirty="0" smtClean="0"/>
              <a:t>；</a:t>
            </a:r>
            <a:endParaRPr lang="en-US" altLang="zh-CN" baseline="0" dirty="0" smtClean="0"/>
          </a:p>
          <a:p>
            <a:r>
              <a:rPr lang="en-US" altLang="zh-CN" dirty="0" smtClean="0"/>
              <a:t>console.log(test);   //3</a:t>
            </a:r>
          </a:p>
          <a:p>
            <a:r>
              <a:rPr lang="zh-CN" altLang="en-US" dirty="0" smtClean="0"/>
              <a:t>在上述情况中，为了正确解析代码，就不会自动填充分号了。但是，对于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等语句，如果其后面紧跟换行，解析器一定会自动在后面填充分号（</a:t>
            </a:r>
            <a:r>
              <a:rPr lang="en-US" altLang="zh-CN" dirty="0" smtClean="0"/>
              <a:t>;</a:t>
            </a:r>
            <a:r>
              <a:rPr lang="zh-CN" altLang="en-US" dirty="0" smtClean="0"/>
              <a:t>），所以本页代码阅读中</a:t>
            </a:r>
            <a:r>
              <a:rPr lang="en-US" altLang="zh-CN" dirty="0" smtClean="0"/>
              <a:t>foo2()</a:t>
            </a:r>
            <a:r>
              <a:rPr lang="zh-CN" altLang="en-US" dirty="0" smtClean="0"/>
              <a:t>函数就会变成了：</a:t>
            </a:r>
            <a:endParaRPr lang="en-US" altLang="zh-CN" dirty="0" smtClean="0"/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foo2()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return 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//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解析器自动填充分号（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bar: "hello"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因此，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foo2()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函数返回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undefined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88256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6405" y="2994849"/>
            <a:ext cx="4233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JavaScript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图片 47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/>
              <a:t>由关键字</a:t>
            </a:r>
            <a:r>
              <a:rPr lang="en-US" altLang="zh-CN" dirty="0"/>
              <a:t>function</a:t>
            </a:r>
            <a:r>
              <a:rPr lang="zh-CN" altLang="zh-CN" dirty="0"/>
              <a:t>、函数名、一组参数及置于括号中的待执行的</a:t>
            </a:r>
            <a:r>
              <a:rPr lang="en-US" altLang="zh-CN" dirty="0"/>
              <a:t>JavaScript</a:t>
            </a:r>
            <a:r>
              <a:rPr lang="zh-CN" altLang="zh-CN" dirty="0"/>
              <a:t>语句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定义函数</a:t>
            </a:r>
            <a:r>
              <a:rPr lang="en-US" altLang="zh-CN" dirty="0" smtClean="0"/>
              <a:t>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和表单元素的事件一起使用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259904" y="2780928"/>
            <a:ext cx="6319441" cy="1368152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函数名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1[,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,…] ] ])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//JavaScript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[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6" name="图片 5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8" y="192409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1259903" y="4942860"/>
            <a:ext cx="6319441" cy="502364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事件名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2[,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,…]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])";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771799" y="2848488"/>
            <a:ext cx="2520280" cy="301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gray">
          <a:xfrm>
            <a:off x="4419623" y="2237810"/>
            <a:ext cx="1579278" cy="372904"/>
          </a:xfrm>
          <a:prstGeom prst="roundRect">
            <a:avLst>
              <a:gd name="adj" fmla="val 2659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参数是可选的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>
            <a:stCxn id="8" idx="0"/>
            <a:endCxn id="9" idx="1"/>
          </p:cNvCxnSpPr>
          <p:nvPr/>
        </p:nvCxnSpPr>
        <p:spPr bwMode="auto">
          <a:xfrm flipV="1">
            <a:off x="4031939" y="2424262"/>
            <a:ext cx="387684" cy="424226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247486" y="3246866"/>
            <a:ext cx="3924914" cy="66336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是弱数据类型，对于函数参数没有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类型检查和类型限定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59349" y="3494906"/>
            <a:ext cx="1428476" cy="301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utoShape 24"/>
          <p:cNvSpPr>
            <a:spLocks noChangeArrowheads="1"/>
          </p:cNvSpPr>
          <p:nvPr/>
        </p:nvSpPr>
        <p:spPr bwMode="gray">
          <a:xfrm>
            <a:off x="3025372" y="3869919"/>
            <a:ext cx="1184568" cy="372904"/>
          </a:xfrm>
          <a:prstGeom prst="roundRect">
            <a:avLst>
              <a:gd name="adj" fmla="val 2659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可有可无</a:t>
            </a:r>
          </a:p>
        </p:txBody>
      </p:sp>
      <p:cxnSp>
        <p:nvCxnSpPr>
          <p:cNvPr id="53" name="直接箭头连接符 52"/>
          <p:cNvCxnSpPr>
            <a:stCxn id="51" idx="2"/>
            <a:endCxn id="52" idx="1"/>
          </p:cNvCxnSpPr>
          <p:nvPr/>
        </p:nvCxnSpPr>
        <p:spPr bwMode="auto">
          <a:xfrm>
            <a:off x="2273587" y="3796531"/>
            <a:ext cx="751785" cy="259840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1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调用</a:t>
            </a:r>
            <a:r>
              <a:rPr lang="zh-CN" altLang="en-US" dirty="0"/>
              <a:t>无参函数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定义并调用</a:t>
            </a:r>
            <a:r>
              <a:rPr lang="zh-CN" altLang="en-US" dirty="0"/>
              <a:t>无参函数，输出</a:t>
            </a:r>
            <a:r>
              <a:rPr lang="en-US" altLang="zh-CN" dirty="0"/>
              <a:t>5</a:t>
            </a:r>
            <a:r>
              <a:rPr lang="zh-CN" altLang="en-US" dirty="0"/>
              <a:t>次“欢迎学习</a:t>
            </a:r>
            <a:r>
              <a:rPr lang="en-US" altLang="zh-CN" dirty="0"/>
              <a:t>JavaScript”</a:t>
            </a:r>
            <a:endParaRPr lang="zh-CN" altLang="en-US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7363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043607" y="1688164"/>
            <a:ext cx="7128793" cy="29528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input name="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type="button" value="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显示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次欢迎学习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onclick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="study( )"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/&gt;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script type="text/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function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study(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for(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=0;i&lt;5;i++){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document.write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("&lt;h4&gt;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欢迎学习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JavaScript&lt;/h4&gt;");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88" y="3309663"/>
            <a:ext cx="1954653" cy="2483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727206" y="2059246"/>
            <a:ext cx="1620657" cy="301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55776" y="2360871"/>
            <a:ext cx="1" cy="344642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1639" y="2705513"/>
            <a:ext cx="4963739" cy="154830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gray">
          <a:xfrm>
            <a:off x="2933927" y="4565959"/>
            <a:ext cx="2342098" cy="372904"/>
          </a:xfrm>
          <a:prstGeom prst="roundRect">
            <a:avLst>
              <a:gd name="adj" fmla="val 2659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定义无参函数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study()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1" idx="2"/>
            <a:endCxn id="12" idx="0"/>
          </p:cNvCxnSpPr>
          <p:nvPr/>
        </p:nvCxnSpPr>
        <p:spPr bwMode="auto">
          <a:xfrm>
            <a:off x="3813509" y="4253822"/>
            <a:ext cx="291467" cy="312137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203596" y="5939803"/>
            <a:ext cx="4462131" cy="428625"/>
            <a:chOff x="1496565" y="6000750"/>
            <a:chExt cx="4462131" cy="428625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2081144" y="6000750"/>
              <a:ext cx="3877552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7"/>
            <p:cNvSpPr txBox="1"/>
            <p:nvPr/>
          </p:nvSpPr>
          <p:spPr bwMode="auto">
            <a:xfrm>
              <a:off x="2690870" y="6057771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：无参函数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AutoShape 25"/>
          <p:cNvSpPr>
            <a:spLocks noChangeArrowheads="1"/>
          </p:cNvSpPr>
          <p:nvPr/>
        </p:nvSpPr>
        <p:spPr bwMode="gray">
          <a:xfrm>
            <a:off x="4349416" y="2273489"/>
            <a:ext cx="3853073" cy="646331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单击此按钮时，调用函数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study( )，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执行函数体中的代码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r>
              <a:rPr lang="en-US" altLang="zh-CN" dirty="0"/>
              <a:t>——</a:t>
            </a:r>
            <a:r>
              <a:rPr lang="zh-CN" altLang="en-US" dirty="0" smtClean="0"/>
              <a:t>调用有参函数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键盘</a:t>
            </a:r>
            <a:r>
              <a:rPr lang="zh-CN" altLang="en-US" dirty="0" smtClean="0"/>
              <a:t>接受“欢迎学习</a:t>
            </a:r>
            <a:r>
              <a:rPr lang="en-US" altLang="zh-CN" dirty="0" smtClean="0"/>
              <a:t>JavaScript”</a:t>
            </a:r>
            <a:r>
              <a:rPr lang="zh-CN" altLang="en-US" dirty="0" smtClean="0"/>
              <a:t>输出行</a:t>
            </a:r>
            <a:r>
              <a:rPr lang="zh-CN" altLang="en-US" dirty="0"/>
              <a:t>数</a:t>
            </a:r>
            <a:r>
              <a:rPr lang="zh-CN" altLang="en-US" dirty="0" smtClean="0"/>
              <a:t>，并按指定数字输出到网页</a:t>
            </a:r>
            <a:endParaRPr lang="zh-CN" altLang="en-US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93" y="7363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313537" y="1907875"/>
            <a:ext cx="7128793" cy="310530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&lt;input name="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type="button"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请输入显示欢迎学习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的次数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onclick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="study(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prompt('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请输入显示欢迎学习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的次数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:','')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 /&gt;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function study(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for(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=0;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&lt;count;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document.write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("&lt;h4&gt;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欢迎学习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JavaScript&lt;/h4&gt;");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03860" y="2513510"/>
            <a:ext cx="4408500" cy="301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15" idx="0"/>
          </p:cNvCxnSpPr>
          <p:nvPr/>
        </p:nvCxnSpPr>
        <p:spPr bwMode="auto">
          <a:xfrm flipH="1">
            <a:off x="3202781" y="2815135"/>
            <a:ext cx="2405329" cy="371018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232745" y="5942919"/>
            <a:ext cx="4462131" cy="428625"/>
            <a:chOff x="1496565" y="6000750"/>
            <a:chExt cx="4462131" cy="428625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2081144" y="6000750"/>
              <a:ext cx="3877552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7"/>
            <p:cNvSpPr txBox="1"/>
            <p:nvPr/>
          </p:nvSpPr>
          <p:spPr bwMode="auto">
            <a:xfrm>
              <a:off x="2690870" y="6057771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：有参函数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AutoShape 25"/>
          <p:cNvSpPr>
            <a:spLocks noChangeArrowheads="1"/>
          </p:cNvSpPr>
          <p:nvPr/>
        </p:nvSpPr>
        <p:spPr bwMode="gray">
          <a:xfrm>
            <a:off x="4667475" y="3007004"/>
            <a:ext cx="3909595" cy="646331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使用系统函数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prompt()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接受行数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，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/>
            </a:r>
            <a:b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作为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参数传递给自定义函数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study()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950753" y="3186153"/>
            <a:ext cx="504056" cy="3016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272" y="3814193"/>
            <a:ext cx="2004198" cy="202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3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函数表达式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赋</a:t>
            </a:r>
            <a:r>
              <a:rPr lang="zh-CN" altLang="zh-CN" dirty="0" smtClean="0"/>
              <a:t>给变量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定义函数</a:t>
            </a:r>
            <a:r>
              <a:rPr lang="en-US" altLang="zh-CN" dirty="0"/>
              <a:t> 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函数声明方式</a:t>
            </a:r>
            <a:r>
              <a:rPr lang="zh-CN" altLang="en-US" dirty="0" smtClean="0"/>
              <a:t>与函数表达式方式有哪些不同？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296597" y="2420888"/>
            <a:ext cx="6319441" cy="1008112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1[,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2[,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3,…] ]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//JavaScript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};</a:t>
            </a:r>
          </a:p>
        </p:txBody>
      </p:sp>
      <p:pic>
        <p:nvPicPr>
          <p:cNvPr id="6" name="图片 5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818" y="154077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1296597" y="3861048"/>
            <a:ext cx="6319441" cy="504056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1[,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2[,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3,…] ]);</a:t>
            </a:r>
          </a:p>
        </p:txBody>
      </p:sp>
      <p:pic>
        <p:nvPicPr>
          <p:cNvPr id="8" name="图片 7" descr="问题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818" y="462910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3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函数表达式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/>
              <a:t>使用函数声明的方式定义两个函数名都为</a:t>
            </a:r>
            <a:r>
              <a:rPr lang="en-US" altLang="zh-CN" dirty="0"/>
              <a:t>f1()</a:t>
            </a:r>
            <a:r>
              <a:rPr lang="zh-CN" altLang="zh-CN" dirty="0"/>
              <a:t>的函数</a:t>
            </a:r>
            <a:endParaRPr lang="zh-CN" altLang="en-US" dirty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函数表达式方式定义两个函数名都为</a:t>
            </a:r>
            <a:r>
              <a:rPr lang="en-US" altLang="zh-CN" dirty="0"/>
              <a:t>f2()</a:t>
            </a:r>
            <a:r>
              <a:rPr lang="zh-CN" altLang="zh-CN" dirty="0"/>
              <a:t>的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使用函数声明的方式定义两个函数名都为</a:t>
            </a:r>
            <a:r>
              <a:rPr lang="en-US" altLang="zh-CN" dirty="0"/>
              <a:t>f1()</a:t>
            </a:r>
            <a:r>
              <a:rPr lang="zh-CN" altLang="en-US" dirty="0"/>
              <a:t>的函数，为什么输出了两次“今天天气好晴朗，处处好风光！”呢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预解析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323528" y="1988840"/>
            <a:ext cx="4819195" cy="2931211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今天天气真好！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今天天气好晴朗，处处好风光！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f1();</a:t>
            </a:r>
          </a:p>
        </p:txBody>
      </p:sp>
      <p:pic>
        <p:nvPicPr>
          <p:cNvPr id="8" name="图片 7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7363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9" name="组合 8"/>
          <p:cNvGrpSpPr/>
          <p:nvPr/>
        </p:nvGrpSpPr>
        <p:grpSpPr>
          <a:xfrm>
            <a:off x="2232745" y="6240735"/>
            <a:ext cx="4462131" cy="428625"/>
            <a:chOff x="1496565" y="6000750"/>
            <a:chExt cx="4462131" cy="428625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2081144" y="6000750"/>
              <a:ext cx="3877552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27"/>
            <p:cNvSpPr txBox="1"/>
            <p:nvPr/>
          </p:nvSpPr>
          <p:spPr bwMode="auto">
            <a:xfrm>
              <a:off x="2690870" y="6057771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：函数区别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5292080" y="1988840"/>
            <a:ext cx="3600400" cy="2936307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函数表达式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f2 = function()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f2 = function()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哇哈哈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f2();</a:t>
            </a:r>
          </a:p>
        </p:txBody>
      </p:sp>
      <p:pic>
        <p:nvPicPr>
          <p:cNvPr id="14" name="图片 13" descr="注意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493" y="4895403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899592" y="5111427"/>
            <a:ext cx="8007766" cy="1269901"/>
            <a:chOff x="1269972" y="740156"/>
            <a:chExt cx="8007766" cy="1269901"/>
          </a:xfrm>
        </p:grpSpPr>
        <p:sp>
          <p:nvSpPr>
            <p:cNvPr id="16" name="AutoShape 39"/>
            <p:cNvSpPr>
              <a:spLocks noChangeArrowheads="1"/>
            </p:cNvSpPr>
            <p:nvPr/>
          </p:nvSpPr>
          <p:spPr bwMode="auto">
            <a:xfrm>
              <a:off x="1269972" y="991413"/>
              <a:ext cx="7891752" cy="101864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使用函数声明方式定义两个同名的函数时，后面的函数将会覆盖前面的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函数；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使用函数表达式方式定义同名的函数时，会从上到下，逐行执行代码，并输出结果</a:t>
              </a:r>
            </a:p>
          </p:txBody>
        </p:sp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8920551" y="740156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508273"/>
            <a:ext cx="4303002" cy="1470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142754" y="5059925"/>
            <a:ext cx="3933301" cy="35487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141498" y="5430532"/>
            <a:ext cx="3933301" cy="35487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5074799" y="4866264"/>
            <a:ext cx="1709424" cy="37590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函数声明方式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5074799" y="5410007"/>
            <a:ext cx="1709424" cy="37590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函数表达式方式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 descr="问题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5818" y="485313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3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预解析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 smtClean="0"/>
              <a:t>顾名思义</a:t>
            </a:r>
            <a:r>
              <a:rPr lang="zh-CN" altLang="zh-CN" dirty="0"/>
              <a:t>就是提前解析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主要完成两项工作</a:t>
            </a:r>
            <a:endParaRPr lang="en-US" altLang="zh-CN" dirty="0" smtClean="0"/>
          </a:p>
          <a:p>
            <a:pPr lvl="1"/>
            <a:r>
              <a:rPr lang="zh-CN" altLang="zh-CN" dirty="0"/>
              <a:t>其一，变量的声明会</a:t>
            </a:r>
            <a:r>
              <a:rPr lang="zh-CN" altLang="zh-CN" dirty="0" smtClean="0"/>
              <a:t>提前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其二</a:t>
            </a:r>
            <a:r>
              <a:rPr lang="zh-CN" altLang="zh-CN" dirty="0"/>
              <a:t>，函数的声明也会被</a:t>
            </a:r>
            <a:r>
              <a:rPr lang="zh-CN" altLang="zh-CN" dirty="0" smtClean="0"/>
              <a:t>提前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先</a:t>
            </a:r>
            <a:r>
              <a:rPr lang="zh-CN" altLang="zh-CN" dirty="0" smtClean="0"/>
              <a:t>声明变量</a:t>
            </a:r>
            <a:r>
              <a:rPr lang="zh-CN" altLang="en-US" dirty="0" smtClean="0"/>
              <a:t>或</a:t>
            </a:r>
            <a:r>
              <a:rPr lang="zh-CN" altLang="zh-CN" dirty="0"/>
              <a:t>声明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后</a:t>
            </a:r>
            <a:r>
              <a:rPr lang="zh-CN" altLang="zh-CN" dirty="0" smtClean="0"/>
              <a:t>在</a:t>
            </a:r>
            <a:r>
              <a:rPr lang="zh-CN" altLang="zh-CN" dirty="0"/>
              <a:t>控制台输出</a:t>
            </a:r>
            <a:r>
              <a:rPr lang="zh-CN" altLang="zh-CN" dirty="0" smtClean="0"/>
              <a:t>结果</a:t>
            </a:r>
            <a:endParaRPr lang="en-US" altLang="zh-CN" dirty="0" smtClean="0"/>
          </a:p>
        </p:txBody>
      </p:sp>
      <p:pic>
        <p:nvPicPr>
          <p:cNvPr id="8" name="图片 7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726" y="270892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1255067" y="3501008"/>
            <a:ext cx="7128793" cy="25202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//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undefined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=10;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=100;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//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99792" y="6239023"/>
            <a:ext cx="4675787" cy="428625"/>
            <a:chOff x="1496565" y="6000750"/>
            <a:chExt cx="4675787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144" y="6000750"/>
              <a:ext cx="409120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7"/>
            <p:cNvSpPr txBox="1"/>
            <p:nvPr/>
          </p:nvSpPr>
          <p:spPr bwMode="auto">
            <a:xfrm>
              <a:off x="2812698" y="6057771"/>
              <a:ext cx="228620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：预解析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294842" y="3569194"/>
            <a:ext cx="2880047" cy="50787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>
            <a:stCxn id="16" idx="3"/>
            <a:endCxn id="18" idx="1"/>
          </p:cNvCxnSpPr>
          <p:nvPr/>
        </p:nvCxnSpPr>
        <p:spPr bwMode="auto">
          <a:xfrm>
            <a:off x="4174889" y="3823133"/>
            <a:ext cx="432744" cy="220007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5"/>
          <p:cNvSpPr>
            <a:spLocks noChangeArrowheads="1"/>
          </p:cNvSpPr>
          <p:nvPr/>
        </p:nvSpPr>
        <p:spPr bwMode="gray">
          <a:xfrm>
            <a:off x="4607633" y="3719974"/>
            <a:ext cx="3276735" cy="646331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结论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b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预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解析可以把</a:t>
            </a:r>
            <a:r>
              <a:rPr lang="zh-CN" altLang="en-US" b="1" kern="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变量的声明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提前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294842" y="4446388"/>
            <a:ext cx="2880047" cy="1574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20" idx="3"/>
            <a:endCxn id="22" idx="1"/>
          </p:cNvCxnSpPr>
          <p:nvPr/>
        </p:nvCxnSpPr>
        <p:spPr bwMode="auto">
          <a:xfrm>
            <a:off x="4174889" y="5233838"/>
            <a:ext cx="397670" cy="392277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25"/>
          <p:cNvSpPr>
            <a:spLocks noChangeArrowheads="1"/>
          </p:cNvSpPr>
          <p:nvPr/>
        </p:nvSpPr>
        <p:spPr bwMode="gray">
          <a:xfrm>
            <a:off x="4572559" y="5302949"/>
            <a:ext cx="3276735" cy="646331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结论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</a:t>
            </a:r>
            <a:b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预解析可以把</a:t>
            </a:r>
            <a:r>
              <a:rPr lang="zh-CN" altLang="en-US" b="1" kern="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函数的声明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提前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函数自调用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/>
              <a:t>自定义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如何声明并调用匿名函数？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匿名</a:t>
            </a:r>
            <a:r>
              <a:rPr lang="zh-CN" altLang="en-US" dirty="0"/>
              <a:t>函数的特点</a:t>
            </a:r>
            <a:endParaRPr lang="en-US" altLang="zh-CN" dirty="0"/>
          </a:p>
          <a:p>
            <a:pPr lvl="1"/>
            <a:r>
              <a:rPr lang="zh-CN" altLang="zh-CN" dirty="0"/>
              <a:t>函数没有名字，在声明的同时</a:t>
            </a:r>
            <a:r>
              <a:rPr lang="zh-CN" altLang="en-US" dirty="0"/>
              <a:t>便</a:t>
            </a:r>
            <a:r>
              <a:rPr lang="zh-CN" altLang="zh-CN" dirty="0"/>
              <a:t>直接调用</a:t>
            </a:r>
            <a:endParaRPr lang="en-US" altLang="zh-CN" dirty="0"/>
          </a:p>
          <a:p>
            <a:r>
              <a:rPr lang="zh-CN" altLang="zh-CN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同名函数之间</a:t>
            </a:r>
            <a:r>
              <a:rPr lang="zh-CN" altLang="zh-CN" dirty="0" smtClean="0"/>
              <a:t>不会</a:t>
            </a:r>
            <a:r>
              <a:rPr lang="zh-CN" altLang="en-US" dirty="0" smtClean="0"/>
              <a:t>有</a:t>
            </a:r>
            <a:r>
              <a:rPr lang="zh-CN" altLang="zh-CN" dirty="0" smtClean="0"/>
              <a:t>冲突</a:t>
            </a:r>
            <a:endParaRPr lang="zh-CN" altLang="en-US" dirty="0"/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818" y="2260851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896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9" name="AutoShape 50"/>
          <p:cNvSpPr>
            <a:spLocks noChangeArrowheads="1"/>
          </p:cNvSpPr>
          <p:nvPr/>
        </p:nvSpPr>
        <p:spPr bwMode="auto">
          <a:xfrm>
            <a:off x="1313278" y="3556996"/>
            <a:ext cx="6319441" cy="1008112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函数体	 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gray">
          <a:xfrm>
            <a:off x="3779912" y="3789040"/>
            <a:ext cx="2304256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声明并调用匿名函数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回调函</a:t>
            </a:r>
            <a:r>
              <a:rPr lang="zh-CN" altLang="zh-CN" dirty="0" smtClean="0"/>
              <a:t>数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说出下面代码中各函数参数的数据类型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971600" y="3751717"/>
            <a:ext cx="7128519" cy="2109108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x,y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console.log(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x+y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"hello","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你好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f2(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console.log(x);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f2(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971600" y="1572813"/>
            <a:ext cx="7128519" cy="2144219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&lt;input name="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btn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type="button" value="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请输入显示欢迎学习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的次数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onclick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="study(</a:t>
            </a:r>
            <a:r>
              <a:rPr lang="en-US" altLang="zh-CN" sz="12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prompt('</a:t>
            </a:r>
            <a:r>
              <a:rPr lang="zh-CN" altLang="en-US" sz="12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请输入显示欢迎学习</a:t>
            </a:r>
            <a:r>
              <a:rPr lang="en-US" altLang="zh-CN" sz="12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2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的次数</a:t>
            </a:r>
            <a:r>
              <a:rPr lang="en-US" altLang="zh-CN" sz="12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:','')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)"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 type="text/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function study(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count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for(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=0;i&lt;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count;i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++) 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document.write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("&lt;h4&gt;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欢迎学习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JavaScript&lt;/h4&gt;");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9" name="图片 8" descr="代码阅读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4" y="76470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0" name="AutoShape 25"/>
          <p:cNvSpPr>
            <a:spLocks noChangeArrowheads="1"/>
          </p:cNvSpPr>
          <p:nvPr/>
        </p:nvSpPr>
        <p:spPr bwMode="gray">
          <a:xfrm>
            <a:off x="3643300" y="2225869"/>
            <a:ext cx="2728900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数值类型作为函数参数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gray">
          <a:xfrm>
            <a:off x="3643300" y="3980435"/>
            <a:ext cx="2728900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字符串类型作为函数参数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gray">
          <a:xfrm>
            <a:off x="3643300" y="5064770"/>
            <a:ext cx="2728900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布尔类型作为函数参数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061994" y="2307784"/>
            <a:ext cx="432048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197898" y="4431453"/>
            <a:ext cx="936104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795098" y="3751717"/>
            <a:ext cx="266896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92787" y="4930894"/>
            <a:ext cx="135555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flipV="1">
            <a:off x="1223628" y="5630425"/>
            <a:ext cx="324036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326275" y="1814457"/>
            <a:ext cx="3326400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endCxn id="19" idx="2"/>
          </p:cNvCxnSpPr>
          <p:nvPr/>
        </p:nvCxnSpPr>
        <p:spPr>
          <a:xfrm flipV="1">
            <a:off x="2278018" y="2044857"/>
            <a:ext cx="1711457" cy="242379"/>
          </a:xfrm>
          <a:prstGeom prst="straightConnector1">
            <a:avLst/>
          </a:prstGeom>
          <a:ln w="31750">
            <a:solidFill>
              <a:srgbClr val="0B7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0"/>
            <a:endCxn id="16" idx="2"/>
          </p:cNvCxnSpPr>
          <p:nvPr/>
        </p:nvCxnSpPr>
        <p:spPr>
          <a:xfrm flipV="1">
            <a:off x="1665950" y="3982117"/>
            <a:ext cx="262596" cy="449336"/>
          </a:xfrm>
          <a:prstGeom prst="straightConnector1">
            <a:avLst/>
          </a:prstGeom>
          <a:ln w="31750">
            <a:solidFill>
              <a:srgbClr val="0B7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7" idx="2"/>
          </p:cNvCxnSpPr>
          <p:nvPr/>
        </p:nvCxnSpPr>
        <p:spPr>
          <a:xfrm flipV="1">
            <a:off x="1385646" y="5161294"/>
            <a:ext cx="474919" cy="469131"/>
          </a:xfrm>
          <a:prstGeom prst="straightConnector1">
            <a:avLst/>
          </a:prstGeom>
          <a:ln w="31750">
            <a:solidFill>
              <a:srgbClr val="0B7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回调函数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是否可以将</a:t>
            </a:r>
            <a:r>
              <a:rPr lang="zh-CN" altLang="en-US" dirty="0"/>
              <a:t>函数</a:t>
            </a:r>
            <a:r>
              <a:rPr lang="zh-CN" altLang="en-US" dirty="0" smtClean="0"/>
              <a:t>作为</a:t>
            </a:r>
            <a:r>
              <a:rPr lang="zh-CN" altLang="en-US" dirty="0"/>
              <a:t>另一</a:t>
            </a:r>
            <a:r>
              <a:rPr lang="zh-CN" altLang="en-US" dirty="0" smtClean="0"/>
              <a:t>个函数的参数</a:t>
            </a:r>
            <a:r>
              <a:rPr lang="zh-CN" altLang="en-US" dirty="0"/>
              <a:t>使用</a:t>
            </a:r>
            <a:r>
              <a:rPr lang="zh-CN" altLang="en-US" dirty="0" smtClean="0"/>
              <a:t>呢？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818" y="69269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" name="图片 5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00" y="1540771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1043608" y="2051891"/>
            <a:ext cx="7128519" cy="2601246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("f1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函数调用了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f2()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("f2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函数调用了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gray">
          <a:xfrm>
            <a:off x="3141062" y="4159889"/>
            <a:ext cx="3015113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f2()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作为函数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f1()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的参数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flipV="1">
            <a:off x="1393398" y="4344555"/>
            <a:ext cx="216000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flipV="1">
            <a:off x="1501398" y="2348881"/>
            <a:ext cx="796331" cy="1995674"/>
          </a:xfrm>
          <a:prstGeom prst="straightConnector1">
            <a:avLst/>
          </a:prstGeom>
          <a:ln w="31750">
            <a:solidFill>
              <a:srgbClr val="0B7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6"/>
          <p:cNvSpPr>
            <a:spLocks noChangeArrowheads="1"/>
          </p:cNvSpPr>
          <p:nvPr/>
        </p:nvSpPr>
        <p:spPr bwMode="auto">
          <a:xfrm flipV="1">
            <a:off x="2175212" y="2139028"/>
            <a:ext cx="216000" cy="230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 flipV="1">
            <a:off x="1098874" y="3371432"/>
            <a:ext cx="2897061" cy="91007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gray">
          <a:xfrm>
            <a:off x="3701214" y="3303942"/>
            <a:ext cx="1224939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回调函数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注意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493" y="4895403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899592" y="5111427"/>
            <a:ext cx="7344816" cy="909961"/>
            <a:chOff x="1269972" y="740156"/>
            <a:chExt cx="7344816" cy="909961"/>
          </a:xfrm>
        </p:grpSpPr>
        <p:sp>
          <p:nvSpPr>
            <p:cNvPr id="19" name="AutoShape 39"/>
            <p:cNvSpPr>
              <a:spLocks noChangeArrowheads="1"/>
            </p:cNvSpPr>
            <p:nvPr/>
          </p:nvSpPr>
          <p:spPr bwMode="auto">
            <a:xfrm>
              <a:off x="1269972" y="991413"/>
              <a:ext cx="7272535" cy="658704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如果没有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指定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回调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函数的名称，则称之为 匿名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回调函数</a:t>
              </a:r>
            </a:p>
          </p:txBody>
        </p:sp>
        <p:sp>
          <p:nvSpPr>
            <p:cNvPr id="20" name="AutoShape 4"/>
            <p:cNvSpPr>
              <a:spLocks noChangeArrowheads="1"/>
            </p:cNvSpPr>
            <p:nvPr/>
          </p:nvSpPr>
          <p:spPr bwMode="gray">
            <a:xfrm>
              <a:off x="8257601" y="740156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4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？它的类型是什么？怎么测试一个值是否等于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命名函数与匿名函数有什么区别？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下面两个函数的返回值是一样的吗？为什么？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" y="69269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" name="图片 5" descr="代码阅读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" y="198884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1348903" y="2780928"/>
            <a:ext cx="6319441" cy="35123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foo1()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return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bar: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hello"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foo2()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bar: "hello"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JavaScript</a:t>
            </a:r>
            <a:r>
              <a:rPr lang="zh-CN" altLang="en-US"/>
              <a:t>中，常用的系统函数有几种？分别什么？</a:t>
            </a:r>
          </a:p>
          <a:p>
            <a:r>
              <a:rPr lang="zh-CN" altLang="en-US"/>
              <a:t>什么是预解析？其主要作用是什么？</a:t>
            </a:r>
          </a:p>
          <a:p>
            <a:r>
              <a:rPr lang="zh-CN" altLang="en-US"/>
              <a:t>简述函数自调用的特点及好处</a:t>
            </a:r>
          </a:p>
          <a:p>
            <a:r>
              <a:rPr lang="zh-CN" altLang="en-US"/>
              <a:t>谈谈你对局部变量、全局变量及隐式全局变量的理解</a:t>
            </a:r>
            <a:endParaRPr lang="zh-CN" altLang="en-US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69269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/>
              <a:t>实现两个数的四则运算</a:t>
            </a:r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514350" indent="-457200"/>
            <a:r>
              <a:rPr lang="zh-CN" altLang="en-US" dirty="0" smtClean="0"/>
              <a:t>需求说明</a:t>
            </a:r>
            <a:endParaRPr lang="zh-CN" altLang="en-GB" dirty="0"/>
          </a:p>
          <a:p>
            <a:pPr marL="895350" lvl="1" indent="-381000"/>
            <a:r>
              <a:rPr lang="zh-CN" altLang="zh-CN" dirty="0"/>
              <a:t>单击页面中“计算两数运算结果”按钮时</a:t>
            </a:r>
            <a:r>
              <a:rPr lang="zh-CN" altLang="zh-CN" dirty="0" smtClean="0"/>
              <a:t>，使用</a:t>
            </a:r>
            <a:r>
              <a:rPr lang="en-US" altLang="zh-CN" dirty="0"/>
              <a:t>prompt()</a:t>
            </a:r>
            <a:r>
              <a:rPr lang="zh-CN" altLang="zh-CN" dirty="0"/>
              <a:t>方法获取两个变量和一个</a:t>
            </a:r>
            <a:r>
              <a:rPr lang="zh-CN" altLang="zh-CN" dirty="0" smtClean="0"/>
              <a:t>运算符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将计算</a:t>
            </a:r>
            <a:r>
              <a:rPr lang="zh-CN" altLang="zh-CN" dirty="0"/>
              <a:t>结果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到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中</a:t>
            </a:r>
            <a:endParaRPr lang="zh-CN" altLang="en-GB" dirty="0"/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2" y="748683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72526"/>
            <a:ext cx="2557896" cy="1023158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837" y="2472526"/>
            <a:ext cx="2547889" cy="1019155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051" y="2472526"/>
            <a:ext cx="2547889" cy="1019155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589" y="4119526"/>
            <a:ext cx="3019555" cy="814626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/>
              <a:t>重复字符串</a:t>
            </a:r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514350" indent="-457200"/>
            <a:r>
              <a:rPr lang="zh-CN" altLang="en-US" dirty="0" smtClean="0"/>
              <a:t>需求说明</a:t>
            </a:r>
            <a:endParaRPr lang="zh-CN" altLang="en-GB" dirty="0"/>
          </a:p>
          <a:p>
            <a:pPr marL="895350" lvl="1" indent="-381000"/>
            <a:r>
              <a:rPr lang="zh-CN" altLang="zh-CN" dirty="0"/>
              <a:t>定义一个带参</a:t>
            </a:r>
            <a:r>
              <a:rPr lang="zh-CN" altLang="zh-CN" dirty="0" smtClean="0"/>
              <a:t>函数</a:t>
            </a:r>
            <a:endParaRPr lang="en-US" altLang="zh-CN" dirty="0"/>
          </a:p>
          <a:p>
            <a:pPr marL="1160780" lvl="2" indent="-381000"/>
            <a:r>
              <a:rPr lang="zh-CN" altLang="en-US" dirty="0" smtClean="0"/>
              <a:t>先</a:t>
            </a:r>
            <a:r>
              <a:rPr lang="zh-CN" altLang="zh-CN" dirty="0" smtClean="0"/>
              <a:t>将</a:t>
            </a:r>
            <a:r>
              <a:rPr lang="zh-CN" altLang="zh-CN" dirty="0"/>
              <a:t>需要重复的字符串及重复次数作为参数</a:t>
            </a:r>
            <a:r>
              <a:rPr lang="zh-CN" altLang="zh-CN" dirty="0" smtClean="0"/>
              <a:t>传递</a:t>
            </a:r>
            <a:endParaRPr lang="en-US" altLang="zh-CN" dirty="0" smtClean="0"/>
          </a:p>
          <a:p>
            <a:pPr marL="1160780" lvl="2" indent="-381000"/>
            <a:r>
              <a:rPr lang="zh-CN" altLang="zh-CN" dirty="0" smtClean="0"/>
              <a:t>再</a:t>
            </a:r>
            <a:r>
              <a:rPr lang="zh-CN" altLang="zh-CN" dirty="0"/>
              <a:t>使用循环将结果输出在页面</a:t>
            </a:r>
            <a:r>
              <a:rPr lang="zh-CN" altLang="zh-CN" dirty="0" smtClean="0"/>
              <a:t>中</a:t>
            </a:r>
            <a:endParaRPr lang="en-US" altLang="zh-CN" dirty="0" smtClean="0"/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2" y="748683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42722"/>
            <a:ext cx="3314818" cy="1248091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2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根据变量作用范围不同</a:t>
            </a:r>
            <a:r>
              <a:rPr lang="zh-CN" altLang="en-US" dirty="0" smtClean="0"/>
              <a:t>，分类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在函数内部声明的变量（必须使用</a:t>
            </a:r>
            <a:r>
              <a:rPr lang="en-US" altLang="zh-CN" dirty="0" err="1"/>
              <a:t>var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只能</a:t>
            </a:r>
            <a:r>
              <a:rPr lang="zh-CN" altLang="en-US" dirty="0"/>
              <a:t>在函数内部访问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可以</a:t>
            </a:r>
            <a:r>
              <a:rPr lang="zh-CN" altLang="en-US" dirty="0"/>
              <a:t>在不同的函数中使用名称相同的局部变量</a:t>
            </a:r>
          </a:p>
          <a:p>
            <a:pPr lvl="1">
              <a:defRPr/>
            </a:pP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在函数外声明的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网页的</a:t>
            </a:r>
            <a:r>
              <a:rPr lang="zh-CN" altLang="en-US" dirty="0"/>
              <a:t>所有脚本和函数都能访问它</a:t>
            </a:r>
          </a:p>
          <a:p>
            <a:pPr lvl="2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217901" y="5397803"/>
            <a:ext cx="4675787" cy="428625"/>
            <a:chOff x="1496565" y="6000750"/>
            <a:chExt cx="4675787" cy="428625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2081144" y="6000750"/>
              <a:ext cx="409120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7"/>
            <p:cNvSpPr txBox="1"/>
            <p:nvPr/>
          </p:nvSpPr>
          <p:spPr bwMode="auto">
            <a:xfrm>
              <a:off x="2081729" y="6057771"/>
              <a:ext cx="374814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：局部变量和全局变量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</a:t>
            </a:r>
            <a:r>
              <a:rPr lang="zh-CN" altLang="en-US" dirty="0" smtClean="0"/>
              <a:t>作用域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代码中局部变量</a:t>
            </a:r>
            <a:r>
              <a:rPr lang="zh-CN" altLang="en-US" dirty="0"/>
              <a:t>和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局部变量与全局变量的区别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代码阅读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4" y="69269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115616" y="1505948"/>
            <a:ext cx="6319441" cy="28562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x=10;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y=5;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console.log(x); 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console.log(y);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console.log(x);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console.log(y);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162533" y="4037198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7" idx="3"/>
            <a:endCxn id="9" idx="1"/>
          </p:cNvCxnSpPr>
          <p:nvPr/>
        </p:nvCxnSpPr>
        <p:spPr bwMode="auto">
          <a:xfrm flipV="1">
            <a:off x="2915816" y="4113947"/>
            <a:ext cx="792088" cy="66667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5"/>
          <p:cNvSpPr>
            <a:spLocks noChangeArrowheads="1"/>
          </p:cNvSpPr>
          <p:nvPr/>
        </p:nvSpPr>
        <p:spPr bwMode="gray">
          <a:xfrm>
            <a:off x="3707904" y="3790781"/>
            <a:ext cx="3600400" cy="646331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在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f1()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外部输出局部变量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y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值时，会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报错“</a:t>
            </a:r>
            <a:r>
              <a:rPr lang="en-US" altLang="zh-CN" b="1" kern="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y is not defined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”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86697" y="1521969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17" idx="1"/>
          </p:cNvCxnSpPr>
          <p:nvPr/>
        </p:nvCxnSpPr>
        <p:spPr bwMode="auto">
          <a:xfrm>
            <a:off x="2839980" y="1665385"/>
            <a:ext cx="792088" cy="71832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gray">
          <a:xfrm>
            <a:off x="3632068" y="1552551"/>
            <a:ext cx="1227964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全局变量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913" y="2174722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20" idx="1"/>
          </p:cNvCxnSpPr>
          <p:nvPr/>
        </p:nvCxnSpPr>
        <p:spPr bwMode="auto">
          <a:xfrm>
            <a:off x="3085196" y="2318138"/>
            <a:ext cx="792088" cy="71832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5"/>
          <p:cNvSpPr>
            <a:spLocks noChangeArrowheads="1"/>
          </p:cNvSpPr>
          <p:nvPr/>
        </p:nvSpPr>
        <p:spPr bwMode="gray">
          <a:xfrm>
            <a:off x="3877284" y="2205304"/>
            <a:ext cx="1270780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局部变量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21347"/>
              </p:ext>
            </p:extLst>
          </p:nvPr>
        </p:nvGraphicFramePr>
        <p:xfrm>
          <a:off x="1299650" y="4941169"/>
          <a:ext cx="5892800" cy="129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4019286606"/>
                    </a:ext>
                  </a:extLst>
                </a:gridCol>
                <a:gridCol w="1943100">
                  <a:extLst>
                    <a:ext uri="{9D8B030D-6E8A-4147-A177-3AD203B41FA5}">
                      <a16:colId xmlns="" xmlns:a16="http://schemas.microsoft.com/office/drawing/2014/main" val="163002996"/>
                    </a:ext>
                  </a:extLst>
                </a:gridCol>
                <a:gridCol w="2806700">
                  <a:extLst>
                    <a:ext uri="{9D8B030D-6E8A-4147-A177-3AD203B41FA5}">
                      <a16:colId xmlns="" xmlns:a16="http://schemas.microsoft.com/office/drawing/2014/main" val="3685591270"/>
                    </a:ext>
                  </a:extLst>
                </a:gridCol>
              </a:tblGrid>
              <a:tr h="3535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局部变量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全局变量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9025822"/>
                  </a:ext>
                </a:extLst>
              </a:tr>
              <a:tr h="36651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作用域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仅作用在函数中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作用在整个脚本</a:t>
                      </a:r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1220748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声明位置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函数中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使用之前的任何位置</a:t>
                      </a:r>
                      <a:endParaRPr lang="zh-CN" altLang="en-US" sz="1400" b="0" i="0" u="none" strike="noStrike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81686906"/>
                  </a:ext>
                </a:extLst>
              </a:tr>
              <a:tr h="3531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生存期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在函数运行以后被删除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在页面关闭后被删除</a:t>
                      </a:r>
                      <a:endParaRPr lang="zh-CN" altLang="en-US" sz="1400" b="0" i="0" u="none" strike="noStrike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0921126"/>
                  </a:ext>
                </a:extLst>
              </a:tr>
            </a:tbl>
          </a:graphicData>
        </a:graphic>
      </p:graphicFrame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4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7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1115615" y="3930188"/>
            <a:ext cx="6319441" cy="15481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200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);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</a:t>
            </a:r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399" y="1124744"/>
            <a:ext cx="7618041" cy="4320480"/>
          </a:xfrm>
        </p:spPr>
        <p:txBody>
          <a:bodyPr/>
          <a:lstStyle/>
          <a:p>
            <a:r>
              <a:rPr lang="zh-CN" altLang="en-US" dirty="0"/>
              <a:t>如果变量声明</a:t>
            </a:r>
            <a:r>
              <a:rPr lang="zh-CN" altLang="en-US" dirty="0" smtClean="0"/>
              <a:t>时，没有使用关键字</a:t>
            </a:r>
            <a:r>
              <a:rPr lang="en-US" altLang="zh-CN" dirty="0" err="1" smtClean="0"/>
              <a:t>var</a:t>
            </a:r>
            <a:r>
              <a:rPr lang="zh-CN" altLang="en-US" dirty="0"/>
              <a:t>，则被称为隐式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/>
              <a:t>如果在函数内部</a:t>
            </a:r>
            <a:r>
              <a:rPr lang="zh-CN" altLang="en-US" dirty="0" smtClean="0"/>
              <a:t>声明变量</a:t>
            </a:r>
            <a:r>
              <a:rPr lang="zh-CN" altLang="en-US" dirty="0"/>
              <a:t>时</a:t>
            </a:r>
            <a:r>
              <a:rPr lang="zh-CN" altLang="en-US" dirty="0" smtClean="0"/>
              <a:t>，没有使用</a:t>
            </a:r>
            <a:r>
              <a:rPr lang="zh-CN" altLang="en-US" dirty="0"/>
              <a:t>关键字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，则也是</a:t>
            </a:r>
            <a:r>
              <a:rPr lang="zh-CN" altLang="en-US" dirty="0"/>
              <a:t>隐式全局变量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148478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115616" y="1988840"/>
            <a:ext cx="6319441" cy="648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a1 = 1;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a2 = 2; 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隐式全局变量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03649" y="4208731"/>
            <a:ext cx="1728191" cy="397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200;  </a:t>
            </a:r>
            <a:endParaRPr lang="zh-CN" altLang="en-US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gray">
          <a:xfrm>
            <a:off x="3558078" y="5172614"/>
            <a:ext cx="1589985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函数外会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报错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8412" y="4266978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>
            <a:stCxn id="16" idx="3"/>
            <a:endCxn id="18" idx="1"/>
          </p:cNvCxnSpPr>
          <p:nvPr/>
        </p:nvCxnSpPr>
        <p:spPr bwMode="auto">
          <a:xfrm flipV="1">
            <a:off x="3161695" y="4407394"/>
            <a:ext cx="562719" cy="3000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25"/>
          <p:cNvSpPr>
            <a:spLocks noChangeArrowheads="1"/>
          </p:cNvSpPr>
          <p:nvPr/>
        </p:nvSpPr>
        <p:spPr bwMode="gray">
          <a:xfrm>
            <a:off x="3724414" y="4222728"/>
            <a:ext cx="1279634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局部变量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314661" y="5229706"/>
            <a:ext cx="450421" cy="28752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22" idx="3"/>
            <a:endCxn id="15" idx="1"/>
          </p:cNvCxnSpPr>
          <p:nvPr/>
        </p:nvCxnSpPr>
        <p:spPr bwMode="auto">
          <a:xfrm flipV="1">
            <a:off x="2765082" y="5357280"/>
            <a:ext cx="792996" cy="16189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utoShape 25"/>
          <p:cNvSpPr>
            <a:spLocks noChangeArrowheads="1"/>
          </p:cNvSpPr>
          <p:nvPr/>
        </p:nvSpPr>
        <p:spPr bwMode="gray">
          <a:xfrm>
            <a:off x="3724414" y="4234115"/>
            <a:ext cx="1639674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隐式全局变量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gray">
          <a:xfrm>
            <a:off x="3550177" y="5164640"/>
            <a:ext cx="2822023" cy="369332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函数外可以访问变量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num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42" name="图片 41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34290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6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5" grpId="1" animBg="1"/>
      <p:bldP spid="16" grpId="0" animBg="1"/>
      <p:bldP spid="18" grpId="0" animBg="1"/>
      <p:bldP spid="18" grpId="1" animBg="1"/>
      <p:bldP spid="22" grpId="0" animBg="1"/>
      <p:bldP spid="36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隐式全局变量和</a:t>
            </a:r>
            <a:r>
              <a:rPr lang="zh-CN" altLang="en-US" dirty="0" smtClean="0"/>
              <a:t>全局变量的区别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zh-CN" altLang="en-US" dirty="0"/>
              <a:t>全局变量</a:t>
            </a:r>
            <a:r>
              <a:rPr lang="en-US" altLang="zh-CN" dirty="0"/>
              <a:t>a1</a:t>
            </a:r>
            <a:r>
              <a:rPr lang="zh-CN" altLang="en-US" dirty="0"/>
              <a:t>和隐式全局变量</a:t>
            </a:r>
            <a:r>
              <a:rPr lang="en-US" altLang="zh-CN" dirty="0" smtClean="0"/>
              <a:t>a2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</a:t>
            </a:r>
            <a:r>
              <a:rPr lang="zh-CN" altLang="en-US" dirty="0"/>
              <a:t>式全局变量可以被删除</a:t>
            </a:r>
            <a:r>
              <a:rPr lang="zh-CN" altLang="en-US" dirty="0" smtClean="0"/>
              <a:t>，全局变量</a:t>
            </a:r>
            <a:r>
              <a:rPr lang="zh-CN" altLang="en-US" dirty="0"/>
              <a:t>不可以被删除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69269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132879" y="1634335"/>
            <a:ext cx="6319441" cy="18722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a1=1;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a2=2;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delete a1;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delete a2;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typeof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//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number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typeof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//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undefined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09056" y="5914827"/>
            <a:ext cx="5688632" cy="428625"/>
            <a:chOff x="1496565" y="6000750"/>
            <a:chExt cx="5688632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3" y="6000750"/>
              <a:ext cx="5104054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7"/>
            <p:cNvSpPr txBox="1"/>
            <p:nvPr/>
          </p:nvSpPr>
          <p:spPr bwMode="auto">
            <a:xfrm>
              <a:off x="2081143" y="6030441"/>
              <a:ext cx="496642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：隐式全局变量和全局变量的区别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3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作用域与块级作用域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是变量</a:t>
            </a:r>
            <a:r>
              <a:rPr lang="zh-CN" altLang="en-US" dirty="0"/>
              <a:t>与函数的可访问</a:t>
            </a:r>
            <a:r>
              <a:rPr lang="zh-CN" altLang="en-US" dirty="0" smtClean="0"/>
              <a:t>范围</a:t>
            </a:r>
            <a:endParaRPr lang="en-US" altLang="zh-CN" dirty="0"/>
          </a:p>
          <a:p>
            <a:pPr lvl="1"/>
            <a:r>
              <a:rPr lang="zh-CN" altLang="en-US" dirty="0" smtClean="0"/>
              <a:t>控制</a:t>
            </a:r>
            <a:r>
              <a:rPr lang="zh-CN" altLang="en-US" dirty="0"/>
              <a:t>着变量与函数的可见性和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zh-CN" altLang="en-US" dirty="0"/>
              <a:t>块级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由花括号“ </a:t>
            </a:r>
            <a:r>
              <a:rPr lang="en-US" altLang="zh-CN" dirty="0" smtClean="0"/>
              <a:t>{ }</a:t>
            </a:r>
            <a:r>
              <a:rPr lang="zh-CN" altLang="en-US" dirty="0" smtClean="0"/>
              <a:t> </a:t>
            </a:r>
            <a:r>
              <a:rPr lang="zh-CN" altLang="en-US" dirty="0"/>
              <a:t>”</a:t>
            </a:r>
            <a:r>
              <a:rPr lang="zh-CN" altLang="en-US" dirty="0" smtClean="0"/>
              <a:t>限定</a:t>
            </a:r>
            <a:endParaRPr lang="zh-CN" altLang="en-US" dirty="0"/>
          </a:p>
          <a:p>
            <a:pPr lvl="1"/>
            <a:r>
              <a:rPr lang="zh-CN" altLang="en-US" dirty="0"/>
              <a:t>所有的变量都定义在花括号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变量从</a:t>
            </a:r>
            <a:r>
              <a:rPr lang="zh-CN" altLang="en-US" dirty="0"/>
              <a:t>定义开始到花括号</a:t>
            </a:r>
            <a:r>
              <a:rPr lang="zh-CN" altLang="en-US" dirty="0" smtClean="0"/>
              <a:t>结束的范围</a:t>
            </a:r>
            <a:r>
              <a:rPr lang="zh-CN" altLang="en-US" dirty="0"/>
              <a:t>内可以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/>
          </a:p>
          <a:p>
            <a:pPr lvl="1"/>
            <a:r>
              <a:rPr lang="zh-CN" altLang="en-US" dirty="0"/>
              <a:t>正常带有大括号的语句</a:t>
            </a:r>
          </a:p>
          <a:p>
            <a:pPr lvl="1"/>
            <a:r>
              <a:rPr lang="zh-CN" altLang="en-US" dirty="0"/>
              <a:t>条件语句</a:t>
            </a:r>
          </a:p>
          <a:p>
            <a:pPr lvl="1"/>
            <a:r>
              <a:rPr lang="zh-CN" altLang="en-US" dirty="0"/>
              <a:t>循环语句</a:t>
            </a:r>
          </a:p>
          <a:p>
            <a:pPr lvl="1"/>
            <a:r>
              <a:rPr lang="zh-CN" altLang="en-US" dirty="0"/>
              <a:t>函数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5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作用域与块级</a:t>
            </a:r>
            <a:r>
              <a:rPr lang="zh-CN" altLang="en-US" dirty="0" smtClean="0"/>
              <a:t>作用域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93" y="70505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043608" y="1172038"/>
            <a:ext cx="6319441" cy="501218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正常带有大括号的语句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条件语句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if(true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20;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循环语句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=0;i&lt;5;i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++) 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30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50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console.log(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053348" y="2108142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7" idx="3"/>
            <a:endCxn id="9" idx="1"/>
          </p:cNvCxnSpPr>
          <p:nvPr/>
        </p:nvCxnSpPr>
        <p:spPr bwMode="auto">
          <a:xfrm flipV="1">
            <a:off x="2806631" y="2102626"/>
            <a:ext cx="792088" cy="148932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5"/>
          <p:cNvSpPr>
            <a:spLocks noChangeArrowheads="1"/>
          </p:cNvSpPr>
          <p:nvPr/>
        </p:nvSpPr>
        <p:spPr bwMode="gray">
          <a:xfrm>
            <a:off x="3598719" y="1964126"/>
            <a:ext cx="1045290" cy="276999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200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num</a:t>
            </a:r>
            <a:r>
              <a:rPr lang="zh-CN" altLang="en-US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值为</a:t>
            </a:r>
            <a: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10</a:t>
            </a:r>
            <a:endParaRPr lang="zh-CN" altLang="en-US" sz="12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053348" y="3284984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3"/>
            <a:endCxn id="14" idx="1"/>
          </p:cNvCxnSpPr>
          <p:nvPr/>
        </p:nvCxnSpPr>
        <p:spPr bwMode="auto">
          <a:xfrm flipV="1">
            <a:off x="2806631" y="3254754"/>
            <a:ext cx="792088" cy="173646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25"/>
          <p:cNvSpPr>
            <a:spLocks noChangeArrowheads="1"/>
          </p:cNvSpPr>
          <p:nvPr/>
        </p:nvSpPr>
        <p:spPr bwMode="gray">
          <a:xfrm>
            <a:off x="3598719" y="3116254"/>
            <a:ext cx="1045290" cy="276999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200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num</a:t>
            </a:r>
            <a:r>
              <a:rPr lang="zh-CN" altLang="en-US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值</a:t>
            </a:r>
            <a:r>
              <a:rPr lang="zh-CN" altLang="en-US" sz="12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为</a:t>
            </a:r>
            <a:r>
              <a:rPr lang="en-US" altLang="zh-CN" sz="12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20</a:t>
            </a:r>
            <a:endParaRPr lang="zh-CN" altLang="en-US" sz="12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53348" y="4496039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17" idx="1"/>
          </p:cNvCxnSpPr>
          <p:nvPr/>
        </p:nvCxnSpPr>
        <p:spPr bwMode="auto">
          <a:xfrm flipV="1">
            <a:off x="2806631" y="4465809"/>
            <a:ext cx="792088" cy="173646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gray">
          <a:xfrm>
            <a:off x="3598719" y="4327309"/>
            <a:ext cx="1045290" cy="276999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200" b="1" kern="0" dirty="0" err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num</a:t>
            </a:r>
            <a:r>
              <a:rPr lang="zh-CN" altLang="en-US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值</a:t>
            </a:r>
            <a:r>
              <a:rPr lang="zh-CN" altLang="en-US" sz="12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为</a:t>
            </a:r>
            <a: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</a:t>
            </a:r>
            <a:r>
              <a:rPr lang="en-US" altLang="zh-CN" sz="12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</a:t>
            </a:r>
            <a:endParaRPr lang="zh-CN" altLang="en-US" sz="12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053348" y="5915385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20" idx="1"/>
          </p:cNvCxnSpPr>
          <p:nvPr/>
        </p:nvCxnSpPr>
        <p:spPr bwMode="auto">
          <a:xfrm flipV="1">
            <a:off x="2806631" y="5852558"/>
            <a:ext cx="792088" cy="206243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25"/>
          <p:cNvSpPr>
            <a:spLocks noChangeArrowheads="1"/>
          </p:cNvSpPr>
          <p:nvPr/>
        </p:nvSpPr>
        <p:spPr bwMode="gray">
          <a:xfrm>
            <a:off x="3598719" y="5621725"/>
            <a:ext cx="2773482" cy="461665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2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显示出错提示信息</a:t>
            </a:r>
            <a: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/>
            </a:r>
            <a:b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en-US" altLang="zh-CN" sz="1200" b="1" kern="0" dirty="0" err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ReferenceError</a:t>
            </a:r>
            <a: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: </a:t>
            </a:r>
            <a:r>
              <a:rPr lang="en-US" altLang="zh-CN" sz="1200" b="1" kern="0" dirty="0" err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num</a:t>
            </a:r>
            <a:r>
              <a:rPr lang="en-US" altLang="zh-CN" sz="12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 is not defined</a:t>
            </a:r>
            <a:endParaRPr lang="zh-CN" altLang="en-US" sz="12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09056" y="6282859"/>
            <a:ext cx="4680167" cy="428625"/>
            <a:chOff x="1496565" y="6000750"/>
            <a:chExt cx="4680167" cy="428625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2081143" y="6000750"/>
              <a:ext cx="4095589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7"/>
            <p:cNvSpPr txBox="1"/>
            <p:nvPr/>
          </p:nvSpPr>
          <p:spPr bwMode="auto">
            <a:xfrm>
              <a:off x="2713012" y="6042774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：块级作用域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作用域链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 smtClean="0"/>
              <a:t>Scope Chain</a:t>
            </a:r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内部一种变量、函数查找机制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决定了变量和函数的作用范围</a:t>
            </a:r>
            <a:endParaRPr lang="en-US" altLang="zh-CN" dirty="0" smtClean="0"/>
          </a:p>
          <a:p>
            <a:r>
              <a:rPr lang="zh-CN" altLang="en-US" dirty="0"/>
              <a:t>当执行函数时</a:t>
            </a:r>
            <a:r>
              <a:rPr lang="zh-CN" altLang="en-US" dirty="0" smtClean="0"/>
              <a:t>，先</a:t>
            </a:r>
            <a:r>
              <a:rPr lang="zh-CN" altLang="en-US" dirty="0"/>
              <a:t>从函数内部寻找</a:t>
            </a:r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内部找不到，则向创建函数的作用域寻找，依次</a:t>
            </a:r>
            <a:r>
              <a:rPr lang="zh-CN" altLang="en-US" dirty="0" smtClean="0"/>
              <a:t>向上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最终没有找到，通常会报</a:t>
            </a:r>
            <a:r>
              <a:rPr lang="zh-CN" altLang="en-US" dirty="0" smtClean="0"/>
              <a:t>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3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20819203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  <a:r>
              <a:rPr lang="zh-CN" altLang="en-US" dirty="0" smtClean="0"/>
              <a:t>链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308076" y="1179737"/>
            <a:ext cx="6319441" cy="49855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=10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=20;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function f2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=30;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function f3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=50;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console.log(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f3();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f2();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93" y="705053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2268097" y="6282859"/>
            <a:ext cx="4680167" cy="428625"/>
            <a:chOff x="1496565" y="6000750"/>
            <a:chExt cx="4680167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3" y="6000750"/>
              <a:ext cx="4095589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7"/>
            <p:cNvSpPr txBox="1"/>
            <p:nvPr/>
          </p:nvSpPr>
          <p:spPr bwMode="auto">
            <a:xfrm>
              <a:off x="2834840" y="6042774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：作用域链</a:t>
              </a:r>
              <a:endParaRPr lang="zh-CN" altLang="en-US" sz="1600" b="1" spc="300" dirty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342027" y="1489741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3"/>
            <a:endCxn id="14" idx="1"/>
          </p:cNvCxnSpPr>
          <p:nvPr/>
        </p:nvCxnSpPr>
        <p:spPr bwMode="auto">
          <a:xfrm flipV="1">
            <a:off x="3095310" y="1633156"/>
            <a:ext cx="677948" cy="1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25"/>
          <p:cNvSpPr>
            <a:spLocks noChangeArrowheads="1"/>
          </p:cNvSpPr>
          <p:nvPr/>
        </p:nvSpPr>
        <p:spPr bwMode="gray">
          <a:xfrm>
            <a:off x="3773258" y="1340768"/>
            <a:ext cx="2484802" cy="584775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&lt;script&gt;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里定义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的变量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，是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级作用域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47664" y="2121183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stCxn id="17" idx="3"/>
            <a:endCxn id="19" idx="1"/>
          </p:cNvCxnSpPr>
          <p:nvPr/>
        </p:nvCxnSpPr>
        <p:spPr bwMode="auto">
          <a:xfrm flipV="1">
            <a:off x="3300947" y="2251128"/>
            <a:ext cx="533932" cy="13471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gray">
          <a:xfrm>
            <a:off x="3834879" y="2081851"/>
            <a:ext cx="1241177" cy="338554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1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级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作用域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1731261" y="2779986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>
            <a:stCxn id="21" idx="3"/>
            <a:endCxn id="23" idx="1"/>
          </p:cNvCxnSpPr>
          <p:nvPr/>
        </p:nvCxnSpPr>
        <p:spPr bwMode="auto">
          <a:xfrm flipV="1">
            <a:off x="3484544" y="2909931"/>
            <a:ext cx="533932" cy="13471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25"/>
          <p:cNvSpPr>
            <a:spLocks noChangeArrowheads="1"/>
          </p:cNvSpPr>
          <p:nvPr/>
        </p:nvSpPr>
        <p:spPr bwMode="gray">
          <a:xfrm>
            <a:off x="4018476" y="2740654"/>
            <a:ext cx="1241177" cy="338554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2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级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作用域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976033" y="3387954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>
            <a:stCxn id="28" idx="3"/>
            <a:endCxn id="30" idx="1"/>
          </p:cNvCxnSpPr>
          <p:nvPr/>
        </p:nvCxnSpPr>
        <p:spPr bwMode="auto">
          <a:xfrm flipV="1">
            <a:off x="3729316" y="3517899"/>
            <a:ext cx="533932" cy="13471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25"/>
          <p:cNvSpPr>
            <a:spLocks noChangeArrowheads="1"/>
          </p:cNvSpPr>
          <p:nvPr/>
        </p:nvSpPr>
        <p:spPr bwMode="gray">
          <a:xfrm>
            <a:off x="4263248" y="3348622"/>
            <a:ext cx="1241177" cy="338554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3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级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作用域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334390" y="5624184"/>
            <a:ext cx="454118" cy="2744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左弧形箭头 32"/>
          <p:cNvSpPr/>
          <p:nvPr/>
        </p:nvSpPr>
        <p:spPr bwMode="auto">
          <a:xfrm flipV="1">
            <a:off x="1606224" y="3356992"/>
            <a:ext cx="295980" cy="55227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弧形箭头 33"/>
          <p:cNvSpPr/>
          <p:nvPr/>
        </p:nvSpPr>
        <p:spPr bwMode="auto">
          <a:xfrm flipV="1">
            <a:off x="1413087" y="2824052"/>
            <a:ext cx="295980" cy="55227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左弧形箭头 35"/>
          <p:cNvSpPr/>
          <p:nvPr/>
        </p:nvSpPr>
        <p:spPr bwMode="auto">
          <a:xfrm flipV="1">
            <a:off x="1251684" y="2207529"/>
            <a:ext cx="295980" cy="55227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弧形箭头 36"/>
          <p:cNvSpPr/>
          <p:nvPr/>
        </p:nvSpPr>
        <p:spPr bwMode="auto">
          <a:xfrm flipV="1">
            <a:off x="1038409" y="1556792"/>
            <a:ext cx="295980" cy="55227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>
            <a:off x="6922517" y="2300143"/>
            <a:ext cx="1709424" cy="37590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代码执行过程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1556796" y="4965882"/>
            <a:ext cx="454118" cy="2744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1787690" y="4333599"/>
            <a:ext cx="454118" cy="2744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2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在函数外部读取函数内的局部变量呢？</a:t>
            </a:r>
          </a:p>
          <a:p>
            <a:pPr fontAlgn="ctr"/>
            <a:r>
              <a:rPr lang="zh-CN" altLang="en-US" dirty="0" smtClean="0"/>
              <a:t>闭包</a:t>
            </a:r>
            <a:r>
              <a:rPr lang="zh-CN" altLang="en-US" dirty="0"/>
              <a:t>（</a:t>
            </a:r>
            <a:r>
              <a:rPr lang="en-US" altLang="zh-CN" dirty="0"/>
              <a:t>closure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能够读取其他函数内部变量的函数</a:t>
            </a:r>
            <a:endParaRPr lang="en-US" altLang="zh-CN" dirty="0" smtClean="0"/>
          </a:p>
          <a:p>
            <a:pPr lvl="1" fontAlgn="ctr"/>
            <a:r>
              <a:rPr lang="zh-CN" altLang="en-US" dirty="0" smtClean="0"/>
              <a:t>是将函数内部和函数外部链接起来的桥梁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实现步骤</a:t>
            </a:r>
            <a:endParaRPr lang="en-US" altLang="zh-CN" dirty="0"/>
          </a:p>
          <a:p>
            <a:pPr marL="607695" lvl="1" indent="-342900" fontAlgn="ctr">
              <a:buFont typeface="+mj-lt"/>
              <a:buAutoNum type="arabicPeriod"/>
            </a:pPr>
            <a:r>
              <a:rPr lang="zh-CN" altLang="en-US" dirty="0" smtClean="0"/>
              <a:t>在一个函数的内部，再定义一个函数</a:t>
            </a:r>
            <a:endParaRPr lang="zh-CN" altLang="en-US" dirty="0"/>
          </a:p>
          <a:p>
            <a:pPr marL="607695" lvl="1" indent="-342900">
              <a:buFont typeface="+mj-lt"/>
              <a:buAutoNum type="arabicPeriod"/>
            </a:pPr>
            <a:r>
              <a:rPr lang="zh-CN" altLang="en-US" dirty="0"/>
              <a:t>把内部的函数作为返回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内部函数可以访问外部函数的变量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参数和变量不会被回收</a:t>
            </a:r>
            <a:endParaRPr lang="en-US" altLang="zh-CN" dirty="0" smtClean="0"/>
          </a:p>
          <a:p>
            <a:r>
              <a:rPr lang="zh-CN" altLang="en-US" dirty="0" smtClean="0"/>
              <a:t>最典型的应用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实现回调函数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3" y="7363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1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使用闭包，在函数</a:t>
            </a:r>
            <a:r>
              <a:rPr lang="zh-CN" altLang="en-US" dirty="0"/>
              <a:t>外部读取函数内的局部变量</a:t>
            </a:r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493" y="70505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1043608" y="1604086"/>
            <a:ext cx="6319441" cy="348109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&lt;script&gt;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f1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f2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alert(</a:t>
            </a: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return f2;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 = f1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&lt;/script&gt;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09056" y="6282859"/>
            <a:ext cx="4680167" cy="428625"/>
            <a:chOff x="1496565" y="6000750"/>
            <a:chExt cx="4680167" cy="42862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081143" y="6000750"/>
              <a:ext cx="4095589" cy="428625"/>
            </a:xfrm>
            <a:prstGeom prst="roundRect">
              <a:avLst>
                <a:gd name="adj" fmla="val 0"/>
              </a:avLst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7"/>
            <p:cNvSpPr txBox="1"/>
            <p:nvPr/>
          </p:nvSpPr>
          <p:spPr bwMode="auto">
            <a:xfrm>
              <a:off x="3078496" y="6042774"/>
              <a:ext cx="204254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闭包</a:t>
              </a:r>
            </a:p>
          </p:txBody>
        </p:sp>
      </p:grp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331913" y="2551915"/>
            <a:ext cx="1753283" cy="94909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2" idx="3"/>
          </p:cNvCxnSpPr>
          <p:nvPr/>
        </p:nvCxnSpPr>
        <p:spPr bwMode="auto">
          <a:xfrm flipV="1">
            <a:off x="3085196" y="2911108"/>
            <a:ext cx="838732" cy="115354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25"/>
          <p:cNvSpPr>
            <a:spLocks noChangeArrowheads="1"/>
          </p:cNvSpPr>
          <p:nvPr/>
        </p:nvSpPr>
        <p:spPr bwMode="gray">
          <a:xfrm>
            <a:off x="3790987" y="2618721"/>
            <a:ext cx="2042547" cy="584775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内部函数中，访问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/>
            </a:r>
            <a:b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外层函数的局部变量</a:t>
            </a:r>
            <a:endParaRPr lang="zh-CN" altLang="en-US" sz="1600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331913" y="3519758"/>
            <a:ext cx="1753283" cy="2868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20" idx="3"/>
            <a:endCxn id="22" idx="1"/>
          </p:cNvCxnSpPr>
          <p:nvPr/>
        </p:nvCxnSpPr>
        <p:spPr bwMode="auto">
          <a:xfrm flipV="1">
            <a:off x="3085196" y="3638459"/>
            <a:ext cx="677948" cy="24715"/>
          </a:xfrm>
          <a:prstGeom prst="straightConnector1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AutoShape 25"/>
          <p:cNvSpPr>
            <a:spLocks noChangeArrowheads="1"/>
          </p:cNvSpPr>
          <p:nvPr/>
        </p:nvSpPr>
        <p:spPr bwMode="gray">
          <a:xfrm>
            <a:off x="3763144" y="3346071"/>
            <a:ext cx="2070390" cy="584775"/>
          </a:xfrm>
          <a:prstGeom prst="roundRect">
            <a:avLst>
              <a:gd name="adj" fmla="val 0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把内部函数</a:t>
            </a:r>
            <a:r>
              <a:rPr lang="en-US" altLang="zh-CN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f2()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作为外层函数的返回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值</a:t>
            </a: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3790987" y="2103940"/>
            <a:ext cx="2042547" cy="37590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f2()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就是闭包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 animBg="1"/>
      <p:bldP spid="22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dirty="0"/>
              <a:t>可以读取函数内部的变量</a:t>
            </a:r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这些变量的值始终保存在内存中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在父函数外部</a:t>
            </a:r>
            <a:r>
              <a:rPr lang="zh-CN" altLang="en-US" dirty="0" smtClean="0"/>
              <a:t>，可以改变</a:t>
            </a:r>
            <a:r>
              <a:rPr lang="zh-CN" altLang="en-US" dirty="0"/>
              <a:t>父函数内部变量的值</a:t>
            </a:r>
          </a:p>
          <a:p>
            <a:pPr lvl="1"/>
            <a:r>
              <a:rPr lang="zh-CN" altLang="en-US" dirty="0" smtClean="0"/>
              <a:t>常驻内存，会增大内存使用量，使用不当很容易造成内存泄露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什么是事件呢</a:t>
            </a:r>
            <a:r>
              <a:rPr lang="zh-CN" altLang="en-US" dirty="0" smtClean="0"/>
              <a:t>？事件</a:t>
            </a: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中的作用是什么呢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事件（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）</a:t>
            </a:r>
            <a:r>
              <a:rPr lang="zh-CN" altLang="en-US" dirty="0"/>
              <a:t>是使用</a:t>
            </a:r>
            <a:r>
              <a:rPr lang="en-US" altLang="zh-CN" dirty="0"/>
              <a:t>JavaScript</a:t>
            </a:r>
            <a:r>
              <a:rPr lang="zh-CN" altLang="en-US" dirty="0"/>
              <a:t>实现网页特效的灵魂内容</a:t>
            </a:r>
          </a:p>
          <a:p>
            <a:r>
              <a:rPr lang="zh-CN" altLang="en-US" dirty="0" smtClean="0"/>
              <a:t>浏览器会</a:t>
            </a:r>
            <a:r>
              <a:rPr lang="zh-CN" altLang="en-US" dirty="0"/>
              <a:t>触发各种</a:t>
            </a:r>
            <a:r>
              <a:rPr lang="zh-CN" altLang="en-US" dirty="0" smtClean="0"/>
              <a:t>事件实现网页</a:t>
            </a:r>
            <a:r>
              <a:rPr lang="zh-CN" altLang="en-US" dirty="0"/>
              <a:t>中的各种特效</a:t>
            </a:r>
          </a:p>
          <a:p>
            <a:r>
              <a:rPr lang="zh-CN" altLang="en-US" dirty="0" smtClean="0"/>
              <a:t>常见事件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提问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3" y="728232"/>
            <a:ext cx="1800000" cy="448069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007033"/>
              </p:ext>
            </p:extLst>
          </p:nvPr>
        </p:nvGraphicFramePr>
        <p:xfrm>
          <a:off x="902043" y="2780928"/>
          <a:ext cx="7761288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18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名称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2826" marR="92826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2826" marR="92826" anchor="ctr">
                    <a:solidFill>
                      <a:srgbClr val="0B7D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onload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一个页面或一幅图像完成加载</a:t>
                      </a: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onlick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鼠标单击某个对象</a:t>
                      </a: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onmouseover</a:t>
                      </a:r>
                      <a:endParaRPr lang="zh-CN" sz="1800" kern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鼠标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指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针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移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到某元素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上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onmouseout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marL="0" marR="0" indent="127000" algn="l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鼠标指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针离开</a:t>
                      </a:r>
                      <a:r>
                        <a:rPr lang="zh-CN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某元素上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方</a:t>
                      </a:r>
                      <a:endParaRPr lang="zh-CN" altLang="zh-CN" sz="1800" kern="105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4214757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onkeydown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某个键盘按键被按下</a:t>
                      </a: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onchange</a:t>
                      </a:r>
                      <a:endParaRPr lang="zh-CN" sz="1800" kern="1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9620" marR="6962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域的内容被改变</a:t>
                      </a:r>
                    </a:p>
                  </a:txBody>
                  <a:tcPr marL="69620" marR="6962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8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什么是全局变量？这些变量如何声明？使用全局变量有哪些问题？</a:t>
            </a:r>
            <a:endParaRPr lang="en-US" altLang="zh-CN" dirty="0" smtClean="0"/>
          </a:p>
          <a:p>
            <a:r>
              <a:rPr lang="zh-CN" altLang="en-US" dirty="0" smtClean="0"/>
              <a:t>的作用域</a:t>
            </a:r>
            <a:endParaRPr lang="en-US" altLang="zh-CN" dirty="0" smtClean="0"/>
          </a:p>
          <a:p>
            <a:r>
              <a:rPr lang="zh-CN" altLang="en-US" dirty="0" smtClean="0"/>
              <a:t>如何解释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中闭包？什么时候使用？</a:t>
            </a:r>
            <a:endParaRPr lang="zh-CN" altLang="en-US" dirty="0"/>
          </a:p>
        </p:txBody>
      </p:sp>
      <p:pic>
        <p:nvPicPr>
          <p:cNvPr id="5" name="图片 4" descr="提问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3" y="728232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6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/>
              <a:t>实现点赞功能</a:t>
            </a:r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514350" indent="-457200"/>
            <a:r>
              <a:rPr lang="zh-CN" altLang="en-US" dirty="0" smtClean="0"/>
              <a:t>需求说明</a:t>
            </a:r>
            <a:endParaRPr lang="zh-CN" altLang="en-GB" dirty="0"/>
          </a:p>
          <a:p>
            <a:pPr marL="895350" lvl="1" indent="-381000"/>
            <a:r>
              <a:rPr lang="zh-CN" altLang="zh-CN" dirty="0"/>
              <a:t>打开页面点赞数量均为</a:t>
            </a:r>
            <a:r>
              <a:rPr lang="en-US" altLang="zh-CN" dirty="0" smtClean="0"/>
              <a:t>0</a:t>
            </a:r>
          </a:p>
          <a:p>
            <a:pPr marL="895350" lvl="1" indent="-381000"/>
            <a:endParaRPr lang="en-US" altLang="zh-CN" dirty="0"/>
          </a:p>
          <a:p>
            <a:pPr marL="895350" lvl="1" indent="-381000"/>
            <a:endParaRPr lang="en-US" altLang="zh-CN" dirty="0" smtClean="0"/>
          </a:p>
          <a:p>
            <a:pPr marL="895350" lvl="1" indent="-381000"/>
            <a:endParaRPr lang="en-US" altLang="zh-CN" dirty="0"/>
          </a:p>
          <a:p>
            <a:pPr marL="895350" lvl="1" indent="-381000"/>
            <a:endParaRPr lang="en-US" altLang="zh-CN" dirty="0" smtClean="0"/>
          </a:p>
          <a:p>
            <a:pPr marL="895350" lvl="1" indent="-381000"/>
            <a:r>
              <a:rPr lang="zh-CN" altLang="zh-CN" dirty="0" smtClean="0"/>
              <a:t>当</a:t>
            </a:r>
            <a:r>
              <a:rPr lang="zh-CN" altLang="zh-CN" dirty="0"/>
              <a:t>单击某个点赞按钮调用函数，实现每点击一次点赞按钮，点赞按钮后面的数字加</a:t>
            </a:r>
            <a:r>
              <a:rPr lang="en-US" altLang="zh-CN" dirty="0" smtClean="0"/>
              <a:t>1</a:t>
            </a:r>
          </a:p>
          <a:p>
            <a:pPr marL="895350" lvl="1" indent="-381000"/>
            <a:r>
              <a:rPr lang="zh-CN" altLang="zh-CN" dirty="0" smtClean="0"/>
              <a:t>要求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使用</a:t>
            </a:r>
            <a:r>
              <a:rPr lang="zh-CN" altLang="zh-CN" dirty="0"/>
              <a:t>闭包的方式实现</a:t>
            </a:r>
            <a:endParaRPr lang="zh-CN" altLang="en-GB" dirty="0"/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2" y="6771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26" y="1916832"/>
            <a:ext cx="5199662" cy="1441309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26" y="4533660"/>
            <a:ext cx="5198400" cy="1442646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/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/>
              <a:t>弹出百度热搜索引</a:t>
            </a:r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514350" indent="-457200"/>
            <a:r>
              <a:rPr lang="zh-CN" altLang="en-US" dirty="0" smtClean="0"/>
              <a:t>需求说明</a:t>
            </a:r>
            <a:endParaRPr lang="zh-CN" altLang="en-GB" dirty="0"/>
          </a:p>
          <a:p>
            <a:pPr marL="895350" lvl="1" indent="-381000"/>
            <a:r>
              <a:rPr lang="zh-CN" altLang="zh-CN" dirty="0" smtClean="0"/>
              <a:t>使用</a:t>
            </a:r>
            <a:r>
              <a:rPr lang="en-US" altLang="zh-CN" dirty="0"/>
              <a:t>HTML+CSS</a:t>
            </a:r>
            <a:r>
              <a:rPr lang="zh-CN" altLang="zh-CN" dirty="0"/>
              <a:t>实现页面</a:t>
            </a:r>
            <a:r>
              <a:rPr lang="zh-CN" altLang="zh-CN" dirty="0" smtClean="0"/>
              <a:t>布局</a:t>
            </a:r>
            <a:endParaRPr lang="en-US" altLang="zh-CN" dirty="0" smtClean="0"/>
          </a:p>
          <a:p>
            <a:pPr marL="895350" lvl="1" indent="-381000"/>
            <a:endParaRPr lang="en-US" altLang="zh-CN" dirty="0"/>
          </a:p>
          <a:p>
            <a:pPr marL="895350" lvl="1" indent="-381000"/>
            <a:endParaRPr lang="en-US" altLang="zh-CN" dirty="0" smtClean="0"/>
          </a:p>
          <a:p>
            <a:pPr marL="895350" lvl="1" indent="-381000"/>
            <a:endParaRPr lang="en-US" altLang="zh-CN" dirty="0"/>
          </a:p>
          <a:p>
            <a:pPr marL="895350" lvl="1" indent="-381000"/>
            <a:endParaRPr lang="en-US" altLang="zh-CN" dirty="0"/>
          </a:p>
          <a:p>
            <a:pPr marL="895350" lvl="1" indent="-381000"/>
            <a:r>
              <a:rPr lang="zh-CN" altLang="zh-CN" dirty="0" smtClean="0"/>
              <a:t>使用</a:t>
            </a:r>
            <a:r>
              <a:rPr lang="zh-CN" altLang="zh-CN" dirty="0"/>
              <a:t>闭包的方式实现鼠标单击某个百度热搜列表显示对应索引</a:t>
            </a:r>
            <a:endParaRPr lang="zh-CN" altLang="en-GB" dirty="0"/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42" y="67712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26098" y="609671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380374"/>
            <a:ext cx="2016224" cy="1952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919344"/>
            <a:ext cx="4551455" cy="1851627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22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22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22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22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22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7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624"/>
            <a:ext cx="6192415" cy="644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-27384"/>
            <a:ext cx="8195235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05485"/>
            <a:ext cx="1799590" cy="4527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页面中如何引用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有哪些数据类型？</a:t>
            </a:r>
            <a:endParaRPr lang="zh-CN" altLang="en-US" dirty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confirm()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prompt</a:t>
            </a:r>
            <a:r>
              <a:rPr lang="en-US" altLang="zh-CN" dirty="0"/>
              <a:t>() </a:t>
            </a:r>
            <a:r>
              <a:rPr lang="zh-CN" altLang="en-US" dirty="0" smtClean="0"/>
              <a:t>方法</a:t>
            </a:r>
            <a:r>
              <a:rPr lang="zh-CN" altLang="en-US" dirty="0"/>
              <a:t>的区别及应用</a:t>
            </a:r>
            <a:r>
              <a:rPr lang="zh-CN" altLang="en-US" dirty="0" smtClean="0"/>
              <a:t>场合</a:t>
            </a:r>
            <a:endParaRPr lang="en-US" altLang="zh-CN" dirty="0" smtClean="0"/>
          </a:p>
          <a:p>
            <a:r>
              <a:rPr lang="zh-CN" altLang="en-US" dirty="0" smtClean="0"/>
              <a:t>分享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程序调试的体会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92696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4051"/>
            <a:ext cx="1800000" cy="45502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window</a:t>
            </a:r>
            <a:r>
              <a:rPr lang="zh-CN" altLang="en-US" dirty="0"/>
              <a:t>对象常用方法分别是什么？</a:t>
            </a:r>
          </a:p>
          <a:p>
            <a:pPr lvl="3">
              <a:defRPr/>
            </a:pPr>
            <a:r>
              <a:rPr lang="en-US" altLang="zh-CN" dirty="0"/>
              <a:t>document</a:t>
            </a:r>
            <a:r>
              <a:rPr lang="zh-CN" altLang="en-US" dirty="0"/>
              <a:t>对象的常用方法有哪些？</a:t>
            </a:r>
          </a:p>
          <a:p>
            <a:pPr lvl="3">
              <a:defRPr/>
            </a:pPr>
            <a:r>
              <a:rPr lang="zh-CN" altLang="en-US" dirty="0"/>
              <a:t>数组的常用方法和属性有哪些？	</a:t>
            </a:r>
          </a:p>
          <a:p>
            <a:pPr lvl="3">
              <a:defRPr/>
            </a:pPr>
            <a:r>
              <a:rPr lang="en-US" altLang="zh-CN" dirty="0" smtClean="0"/>
              <a:t>JavaScript</a:t>
            </a:r>
            <a:r>
              <a:rPr lang="zh-CN" altLang="en-US" dirty="0"/>
              <a:t>有哪些</a:t>
            </a:r>
            <a:r>
              <a:rPr lang="zh-CN" altLang="en-US" dirty="0" smtClean="0"/>
              <a:t>内置对象？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实现两个数的四则运算</a:t>
            </a:r>
          </a:p>
          <a:p>
            <a:r>
              <a:rPr lang="zh-CN" altLang="en-US" dirty="0"/>
              <a:t>重复字符串</a:t>
            </a:r>
          </a:p>
          <a:p>
            <a:r>
              <a:rPr lang="zh-CN" altLang="en-US" dirty="0"/>
              <a:t>实现点赞功能</a:t>
            </a:r>
          </a:p>
          <a:p>
            <a:r>
              <a:rPr lang="zh-CN" altLang="en-US" dirty="0"/>
              <a:t>弹出百度热搜索引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88" y="2852936"/>
            <a:ext cx="2557896" cy="1023158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09" y="2852936"/>
            <a:ext cx="2547889" cy="1019155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23" y="2852936"/>
            <a:ext cx="2547889" cy="1019155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61" y="4499936"/>
            <a:ext cx="3019555" cy="814626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816" y="2871182"/>
            <a:ext cx="3314818" cy="1248091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238" y="2980550"/>
            <a:ext cx="5198400" cy="1442646"/>
          </a:xfrm>
          <a:prstGeom prst="rect">
            <a:avLst/>
          </a:prstGeom>
          <a:ln>
            <a:solidFill>
              <a:srgbClr val="0B7DB2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4011" y="2992685"/>
            <a:ext cx="4551455" cy="1851627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掌握常用的系统函数</a:t>
            </a:r>
          </a:p>
          <a:p>
            <a:pPr>
              <a:defRPr/>
            </a:pPr>
            <a:r>
              <a:rPr lang="zh-CN" altLang="en-US" dirty="0"/>
              <a:t>掌握自定义函数的两种方式</a:t>
            </a:r>
          </a:p>
          <a:p>
            <a:pPr>
              <a:defRPr/>
            </a:pPr>
            <a:r>
              <a:rPr lang="zh-CN" altLang="en-US" dirty="0"/>
              <a:t>掌握自定义无参函数和自定义带参函数</a:t>
            </a:r>
          </a:p>
          <a:p>
            <a:pPr>
              <a:defRPr/>
            </a:pPr>
            <a:r>
              <a:rPr lang="zh-CN" altLang="en-US" dirty="0"/>
              <a:t>掌握回调函数的使用</a:t>
            </a:r>
          </a:p>
          <a:p>
            <a:pPr>
              <a:defRPr/>
            </a:pPr>
            <a:r>
              <a:rPr lang="zh-CN" altLang="en-US" dirty="0"/>
              <a:t>理解局部变量和全局变量</a:t>
            </a:r>
          </a:p>
          <a:p>
            <a:pPr>
              <a:defRPr/>
            </a:pPr>
            <a:r>
              <a:rPr lang="zh-CN" altLang="en-US" dirty="0"/>
              <a:t>理解作用域和作用域链</a:t>
            </a:r>
          </a:p>
          <a:p>
            <a:pPr>
              <a:defRPr/>
            </a:pPr>
            <a:r>
              <a:rPr lang="zh-CN" altLang="en-US" dirty="0"/>
              <a:t>掌握闭包的应用及优缺点</a:t>
            </a:r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16832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44" y="2348880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39288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44" y="3191174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84200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61744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0665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什么是函数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中的方法，是完成特定任务的代码语句块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使用更简单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不用定义属于某个类，直接调用执行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自定义函数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字符串转换为整型数字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字符串转换为浮点型数字 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其参数是否是非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键盘接受</a:t>
            </a:r>
            <a:r>
              <a:rPr lang="en-US" altLang="zh-CN" dirty="0"/>
              <a:t>2</a:t>
            </a:r>
            <a:r>
              <a:rPr lang="zh-CN" altLang="en-US" dirty="0"/>
              <a:t>个数字，求和并显示在网页中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AutoShape 50"/>
          <p:cNvSpPr>
            <a:spLocks noChangeArrowheads="1"/>
          </p:cNvSpPr>
          <p:nvPr/>
        </p:nvSpPr>
        <p:spPr bwMode="auto">
          <a:xfrm>
            <a:off x="1352995" y="1484784"/>
            <a:ext cx="6319441" cy="424783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</p:txBody>
      </p:sp>
      <p:pic>
        <p:nvPicPr>
          <p:cNvPr id="11" name="图片 10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726" y="76470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816161" y="1484784"/>
            <a:ext cx="5148327" cy="110936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从下标为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起，依次判断每个字符是否可以转换为一个有效数字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如果不是有效数字，则返回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NaN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，不再继续执行其他操作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如果是有效数字，则该函数将查看下标为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的字符，进行同样的测试，直到发现非有效数字的字符或全部检测完为止</a:t>
            </a:r>
          </a:p>
        </p:txBody>
      </p:sp>
      <p:pic>
        <p:nvPicPr>
          <p:cNvPr id="13" name="图片 12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726" y="347018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4" name="AutoShape 50"/>
          <p:cNvSpPr>
            <a:spLocks noChangeArrowheads="1"/>
          </p:cNvSpPr>
          <p:nvPr/>
        </p:nvSpPr>
        <p:spPr bwMode="auto">
          <a:xfrm>
            <a:off x="1352995" y="3934982"/>
            <a:ext cx="6319441" cy="9614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num1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("56.64");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56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num2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("123abc"); 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123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num3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("hello999");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AutoShape 50"/>
          <p:cNvSpPr>
            <a:spLocks noChangeArrowheads="1"/>
          </p:cNvSpPr>
          <p:nvPr/>
        </p:nvSpPr>
        <p:spPr bwMode="auto">
          <a:xfrm>
            <a:off x="1352995" y="4396525"/>
            <a:ext cx="6319441" cy="19575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num1 = prompt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请输入第一个数：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","");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num2 = prompt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请输入第二个数：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","");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parInt1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(num1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parInt2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(num2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result = parInt1+parInt2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document.write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两数相加之和为：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"+result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67744" y="6312743"/>
            <a:ext cx="4675787" cy="428625"/>
            <a:chOff x="1496565" y="6000750"/>
            <a:chExt cx="4675787" cy="42862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4" y="6000750"/>
              <a:ext cx="4091208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27"/>
            <p:cNvSpPr txBox="1"/>
            <p:nvPr/>
          </p:nvSpPr>
          <p:spPr bwMode="auto">
            <a:xfrm>
              <a:off x="2274089" y="6057771"/>
              <a:ext cx="336342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parseInt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875" y="4060901"/>
            <a:ext cx="1963676" cy="880267"/>
          </a:xfrm>
          <a:prstGeom prst="rect">
            <a:avLst/>
          </a:prstGeom>
          <a:ln>
            <a:solidFill>
              <a:srgbClr val="0B7DB2"/>
            </a:solidFill>
          </a:ln>
        </p:spPr>
      </p:pic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352995" y="2276872"/>
            <a:ext cx="6319441" cy="424783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parseFloat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</p:txBody>
      </p:sp>
      <p:sp>
        <p:nvSpPr>
          <p:cNvPr id="23" name="AutoShape 50"/>
          <p:cNvSpPr>
            <a:spLocks noChangeArrowheads="1"/>
          </p:cNvSpPr>
          <p:nvPr/>
        </p:nvSpPr>
        <p:spPr bwMode="auto">
          <a:xfrm>
            <a:off x="1352995" y="4407600"/>
            <a:ext cx="6319441" cy="13094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num1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parseFloat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("3.1415926");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3.1415926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num2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parseFloat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("123abc"); 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123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num3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parseFloat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("hello999");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num4 =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parseFloat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("52.18.97");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52.18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556192" y="5407147"/>
            <a:ext cx="936104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gray">
          <a:xfrm>
            <a:off x="3772216" y="5790897"/>
            <a:ext cx="2520280" cy="590431"/>
          </a:xfrm>
          <a:prstGeom prst="roundRect">
            <a:avLst>
              <a:gd name="adj" fmla="val 2659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如果有两个小数点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，则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/>
            </a:r>
            <a:br>
              <a:rPr lang="en-US" altLang="zh-CN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</a:br>
            <a:r>
              <a:rPr lang="zh-CN" altLang="en-US" sz="1600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第二</a:t>
            </a:r>
            <a:r>
              <a:rPr lang="zh-CN" altLang="en-US" sz="1600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个小数点被看作无效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793622" y="5396261"/>
            <a:ext cx="540060" cy="2880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50"/>
          <p:cNvSpPr>
            <a:spLocks noChangeArrowheads="1"/>
          </p:cNvSpPr>
          <p:nvPr/>
        </p:nvSpPr>
        <p:spPr bwMode="auto">
          <a:xfrm>
            <a:off x="1352995" y="3027774"/>
            <a:ext cx="6319441" cy="424783"/>
          </a:xfrm>
          <a:prstGeom prst="roundRect">
            <a:avLst>
              <a:gd name="adj" fmla="val 38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isNaN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(x);</a:t>
            </a:r>
          </a:p>
        </p:txBody>
      </p:sp>
      <p:sp>
        <p:nvSpPr>
          <p:cNvPr id="30" name="AutoShape 50"/>
          <p:cNvSpPr>
            <a:spLocks noChangeArrowheads="1"/>
          </p:cNvSpPr>
          <p:nvPr/>
        </p:nvSpPr>
        <p:spPr bwMode="auto">
          <a:xfrm>
            <a:off x="1352995" y="4010181"/>
            <a:ext cx="6319441" cy="10029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num1=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isNaN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("20.5");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num2=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isNaN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("123abc");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num3=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isNaN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(48.98);   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//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31" name="图片 30" descr="经验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" y="5020886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32" name="组合 31"/>
          <p:cNvGrpSpPr/>
          <p:nvPr/>
        </p:nvGrpSpPr>
        <p:grpSpPr>
          <a:xfrm>
            <a:off x="1102033" y="5278733"/>
            <a:ext cx="7107437" cy="1102595"/>
            <a:chOff x="1269971" y="742229"/>
            <a:chExt cx="7107437" cy="1102595"/>
          </a:xfrm>
        </p:grpSpPr>
        <p:sp>
          <p:nvSpPr>
            <p:cNvPr id="33" name="AutoShape 39"/>
            <p:cNvSpPr>
              <a:spLocks noChangeArrowheads="1"/>
            </p:cNvSpPr>
            <p:nvPr/>
          </p:nvSpPr>
          <p:spPr bwMode="auto">
            <a:xfrm>
              <a:off x="1269971" y="897807"/>
              <a:ext cx="6963421" cy="947017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通常，使用</a:t>
              </a:r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isNaN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函数检测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parseInt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parseFloat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的运算结果，判断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它们表示的是否是合格的数字；也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可以使用</a:t>
              </a:r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isNaN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函数检测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操作数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是否有错误，例如：用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作为除数的情况</a:t>
              </a: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gray">
            <a:xfrm>
              <a:off x="8020221" y="742229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5" grpId="0" animBg="1"/>
      <p:bldP spid="15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zh-CN" dirty="0"/>
              <a:t>与</a:t>
            </a:r>
            <a:r>
              <a:rPr lang="en-US" altLang="zh-CN" dirty="0"/>
              <a:t>Java</a:t>
            </a:r>
            <a:r>
              <a:rPr lang="zh-CN" altLang="zh-CN" dirty="0"/>
              <a:t>语言一样，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</a:t>
            </a:r>
            <a:r>
              <a:rPr lang="zh-CN" altLang="zh-CN" dirty="0" smtClean="0"/>
              <a:t>需要</a:t>
            </a:r>
            <a:r>
              <a:rPr lang="zh-CN" altLang="zh-CN" dirty="0"/>
              <a:t>先定义函数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再</a:t>
            </a:r>
            <a:r>
              <a:rPr lang="zh-CN" altLang="zh-CN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定义函数的方式</a:t>
            </a:r>
            <a:endParaRPr lang="en-US" altLang="zh-CN" dirty="0" smtClean="0"/>
          </a:p>
          <a:p>
            <a:pPr lvl="1"/>
            <a:r>
              <a:rPr lang="zh-CN" altLang="zh-CN" dirty="0"/>
              <a:t>函数</a:t>
            </a:r>
            <a:r>
              <a:rPr lang="zh-CN" altLang="zh-CN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函数</a:t>
            </a:r>
            <a:r>
              <a:rPr lang="zh-CN" altLang="zh-CN" dirty="0"/>
              <a:t>表达式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3404</Words>
  <Application>Microsoft Office PowerPoint</Application>
  <PresentationFormat>全屏显示(4:3)</PresentationFormat>
  <Paragraphs>659</Paragraphs>
  <Slides>41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什么是函数</vt:lpstr>
      <vt:lpstr>常用系统函数</vt:lpstr>
      <vt:lpstr>自定义函数</vt:lpstr>
      <vt:lpstr>函数声明</vt:lpstr>
      <vt:lpstr>函数声明——调用无参函数</vt:lpstr>
      <vt:lpstr>函数声明——调用有参函数</vt:lpstr>
      <vt:lpstr>函数表达式</vt:lpstr>
      <vt:lpstr>函数表达式</vt:lpstr>
      <vt:lpstr>预解析</vt:lpstr>
      <vt:lpstr>函数自调用</vt:lpstr>
      <vt:lpstr>回调函数2-1</vt:lpstr>
      <vt:lpstr>回调函数2-2</vt:lpstr>
      <vt:lpstr>小结</vt:lpstr>
      <vt:lpstr>学员操作——实现两个数的四则运算</vt:lpstr>
      <vt:lpstr>学员操作——重复字符串</vt:lpstr>
      <vt:lpstr>共性问题集中讲解</vt:lpstr>
      <vt:lpstr>变量的作用域2-1</vt:lpstr>
      <vt:lpstr>变量的作用域2-2</vt:lpstr>
      <vt:lpstr>隐式全局变量</vt:lpstr>
      <vt:lpstr>隐式全局变量和全局变量的区别</vt:lpstr>
      <vt:lpstr>作用域与块级作用域2-1</vt:lpstr>
      <vt:lpstr>作用域与块级作用域2-2</vt:lpstr>
      <vt:lpstr>作用域链2-1</vt:lpstr>
      <vt:lpstr>作用域链2-2</vt:lpstr>
      <vt:lpstr>闭包3-1</vt:lpstr>
      <vt:lpstr>闭包3-2</vt:lpstr>
      <vt:lpstr>闭包3-3</vt:lpstr>
      <vt:lpstr>事件</vt:lpstr>
      <vt:lpstr>小结</vt:lpstr>
      <vt:lpstr>学员操作——实现点赞功能</vt:lpstr>
      <vt:lpstr>学员操作——弹出百度热搜索引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447</cp:revision>
  <cp:lastPrinted>2020-09-09T06:24:16Z</cp:lastPrinted>
  <dcterms:created xsi:type="dcterms:W3CDTF">2019-09-24T11:18:00Z</dcterms:created>
  <dcterms:modified xsi:type="dcterms:W3CDTF">2021-08-06T09:07:33Z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