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7" r:id="rId2"/>
    <p:sldId id="382" r:id="rId3"/>
    <p:sldId id="451" r:id="rId4"/>
    <p:sldId id="383" r:id="rId5"/>
    <p:sldId id="385" r:id="rId6"/>
    <p:sldId id="288" r:id="rId7"/>
    <p:sldId id="394" r:id="rId8"/>
    <p:sldId id="395" r:id="rId9"/>
    <p:sldId id="397" r:id="rId10"/>
    <p:sldId id="398" r:id="rId11"/>
    <p:sldId id="400" r:id="rId12"/>
    <p:sldId id="450" r:id="rId13"/>
    <p:sldId id="436" r:id="rId14"/>
    <p:sldId id="437" r:id="rId15"/>
    <p:sldId id="438" r:id="rId16"/>
    <p:sldId id="439" r:id="rId17"/>
    <p:sldId id="440" r:id="rId18"/>
    <p:sldId id="441" r:id="rId19"/>
    <p:sldId id="442" r:id="rId20"/>
    <p:sldId id="443" r:id="rId21"/>
    <p:sldId id="444" r:id="rId22"/>
    <p:sldId id="445" r:id="rId23"/>
    <p:sldId id="446" r:id="rId24"/>
    <p:sldId id="447" r:id="rId25"/>
    <p:sldId id="429" r:id="rId26"/>
    <p:sldId id="416" r:id="rId27"/>
    <p:sldId id="430" r:id="rId28"/>
    <p:sldId id="431" r:id="rId29"/>
    <p:sldId id="448" r:id="rId30"/>
    <p:sldId id="432" r:id="rId31"/>
    <p:sldId id="433" r:id="rId32"/>
    <p:sldId id="449" r:id="rId33"/>
    <p:sldId id="419" r:id="rId34"/>
    <p:sldId id="434" r:id="rId35"/>
    <p:sldId id="435" r:id="rId36"/>
    <p:sldId id="421" r:id="rId37"/>
    <p:sldId id="373" r:id="rId38"/>
    <p:sldId id="321" r:id="rId39"/>
    <p:sldId id="272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59">
          <p15:clr>
            <a:srgbClr val="A4A3A4"/>
          </p15:clr>
        </p15:guide>
        <p15:guide id="2" pos="839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Sina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7DB2"/>
    <a:srgbClr val="DBEEF4"/>
    <a:srgbClr val="FF9966"/>
    <a:srgbClr val="A3F6FF"/>
    <a:srgbClr val="0B8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4993" autoAdjust="0"/>
  </p:normalViewPr>
  <p:slideViewPr>
    <p:cSldViewPr>
      <p:cViewPr varScale="1">
        <p:scale>
          <a:sx n="67" d="100"/>
          <a:sy n="67" d="100"/>
        </p:scale>
        <p:origin x="-936" y="-91"/>
      </p:cViewPr>
      <p:guideLst>
        <p:guide orient="horz" pos="2159"/>
        <p:guide orient="horz" pos="2160"/>
        <p:guide pos="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55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DBD6A-2AC2-4C69-AFAF-DFEB8973E6F0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CB18C-0F2F-4BF8-BBB6-9BF9FD489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872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BDEAB-ACF2-4352-BB39-1444ECD60BE4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29506-1211-4FEA-9AB4-E1631E686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199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、简介窗口特征。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、学员了解即可，不需要学员掌握</a:t>
            </a:r>
            <a:r>
              <a:rPr lang="en-US" altLang="zh-CN" dirty="0" smtClean="0"/>
              <a:t>open()</a:t>
            </a:r>
            <a:r>
              <a:rPr lang="zh-CN" altLang="en-US" dirty="0" smtClean="0"/>
              <a:t>方法中的属性；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FC4DFB-3E0A-4833-92A5-5EBD82107D08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history.length</a:t>
            </a:r>
            <a:r>
              <a:rPr lang="en-US" altLang="zh-CN" dirty="0" smtClean="0"/>
              <a:t> == 0	</a:t>
            </a:r>
            <a:r>
              <a:rPr lang="zh-CN" altLang="en-US" dirty="0" smtClean="0"/>
              <a:t>首次打开，直接访问页面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8B8CA3-72D4-4818-9B3E-7E4BF999D5F3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E3FA63-B6FC-440B-B035-1AEC83938E0A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A4CB23-4E5F-4A79-BA31-6EA3322DF841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提供素材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9506-1211-4FEA-9AB4-E1631E68660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615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C8AF38-F686-4FA2-9CE2-626ACB1E2099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讲解各</a:t>
            </a:r>
            <a:r>
              <a:rPr lang="en-US" altLang="zh-CN" dirty="0" err="1" smtClean="0"/>
              <a:t>getElement</a:t>
            </a:r>
            <a:r>
              <a:rPr lang="zh-CN" altLang="en-US" dirty="0" smtClean="0"/>
              <a:t>系列方法的应用场合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52889C-F59B-4EA2-A0EA-4DF61EE9C520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讲解</a:t>
            </a:r>
            <a:r>
              <a:rPr lang="fr-FR" altLang="zh-CN" dirty="0" smtClean="0"/>
              <a:t>innerHTML</a:t>
            </a:r>
          </a:p>
          <a:p>
            <a:r>
              <a:rPr lang="fr-FR" altLang="zh-CN" dirty="0" smtClean="0"/>
              <a:t>	</a:t>
            </a:r>
            <a:r>
              <a:rPr lang="zh-CN" altLang="en-US" dirty="0" smtClean="0"/>
              <a:t>数组在后面讲，这里只说明返回值有数组类型即可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59F1AA-1276-4A9D-8E16-8F92E3B7EB88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小结各</a:t>
            </a:r>
            <a:r>
              <a:rPr lang="en-US" altLang="zh-CN" dirty="0" err="1" smtClean="0"/>
              <a:t>getElement</a:t>
            </a:r>
            <a:r>
              <a:rPr lang="zh-CN" altLang="en-US" dirty="0" smtClean="0"/>
              <a:t>系列方法及</a:t>
            </a:r>
            <a:r>
              <a:rPr lang="en-US" altLang="en-US" dirty="0" err="1" smtClean="0"/>
              <a:t>innerHTML</a:t>
            </a:r>
            <a:r>
              <a:rPr lang="zh-CN" altLang="en-US" dirty="0" smtClean="0"/>
              <a:t>的作用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26A771-D74E-41F7-B7E8-09DECC4C85D3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E1A1B2-C195-4145-99D0-E8A7EC235ADB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5345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49D542-68E1-4E8A-AF1A-2A52CB0B8570}" type="slidenum">
              <a:rPr lang="zh-CN" altLang="en-US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、讲解两者之间的区别；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clear</a:t>
            </a:r>
            <a:r>
              <a:rPr lang="en-US" altLang="zh-CN" sz="1200" b="0" dirty="0" err="1" smtClean="0">
                <a:latin typeface="微软雅黑" pitchFamily="34" charset="-122"/>
                <a:ea typeface="微软雅黑" pitchFamily="34" charset="-122"/>
              </a:rPr>
              <a:t>Timeout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清除由</a:t>
            </a:r>
            <a:r>
              <a:rPr lang="en-US" altLang="zh-CN" sz="1200" b="0" dirty="0" err="1" smtClean="0">
                <a:latin typeface="微软雅黑" pitchFamily="34" charset="-122"/>
                <a:ea typeface="微软雅黑" pitchFamily="34" charset="-122"/>
              </a:rPr>
              <a:t>setTimeout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设置的定时；</a:t>
            </a:r>
            <a:endParaRPr lang="en-US" altLang="zh-CN" sz="1200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b="0" dirty="0" err="1" smtClean="0">
                <a:latin typeface="微软雅黑" pitchFamily="34" charset="-122"/>
                <a:ea typeface="微软雅黑" pitchFamily="34" charset="-122"/>
              </a:rPr>
              <a:t>clearInterval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清除由</a:t>
            </a:r>
            <a:r>
              <a:rPr lang="en-US" altLang="zh-CN" sz="1200" b="0" dirty="0" err="1" smtClean="0">
                <a:latin typeface="微软雅黑" pitchFamily="34" charset="-122"/>
                <a:ea typeface="微软雅黑" pitchFamily="34" charset="-122"/>
              </a:rPr>
              <a:t>setInterval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设置的定时；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0E117A-970A-4190-959A-C66AF8A8D5CB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24558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E1A1B2-C195-4145-99D0-E8A7EC235ADB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12682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CA2DCB-5795-4DDC-AC19-3B32CF7BAEF3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7278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D18E20-6E7F-4B06-8DA4-320DA4B946BD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教学指导：说明什么是内置对象，以及各内置对象的作用，说明重点讲解</a:t>
            </a:r>
            <a:r>
              <a:rPr lang="en-US" altLang="zh-CN" smtClean="0"/>
              <a:t>Date</a:t>
            </a:r>
            <a:r>
              <a:rPr lang="zh-CN" altLang="en-US" smtClean="0"/>
              <a:t>对象。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7CE69A-26CF-45B8-B38F-1D6574C69E7E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01EF43-10B6-4958-A04B-52D58A57A294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b="1" dirty="0" smtClean="0"/>
              <a:t>亦可查阅</a:t>
            </a:r>
            <a:r>
              <a:rPr lang="en-US" altLang="zh-CN" b="1" dirty="0" smtClean="0"/>
              <a:t>ECMA-262</a:t>
            </a:r>
            <a:r>
              <a:rPr lang="zh-CN" altLang="en-US" b="1" dirty="0" smtClean="0"/>
              <a:t>规范：</a:t>
            </a:r>
            <a:r>
              <a:rPr lang="en-US" altLang="zh-CN" b="1" dirty="0" smtClean="0"/>
              <a:t>https://tc39.es/ecma262/#sec-array-objects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、比较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数组讲解，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、先讲解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方法，下一页讲解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eaLnBrk="1" fontAlgn="ctr" hangingPunct="1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sort()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push()</a:t>
            </a:r>
            <a:r>
              <a:rPr lang="zh-CN" altLang="en-US" dirty="0" smtClean="0"/>
              <a:t>方法简介功能即可，演示</a:t>
            </a:r>
            <a:r>
              <a:rPr lang="en-US" altLang="zh-CN" dirty="0" smtClean="0"/>
              <a:t>join( 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、演示示例是使用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split()</a:t>
            </a:r>
            <a:r>
              <a:rPr lang="zh-CN" altLang="en-US" dirty="0" smtClean="0"/>
              <a:t>方法，将一个字符串分割成数组元素，然后使用</a:t>
            </a:r>
            <a:r>
              <a:rPr lang="en-US" altLang="zh-CN" dirty="0" smtClean="0"/>
              <a:t>join()</a:t>
            </a:r>
            <a:r>
              <a:rPr lang="zh-CN" altLang="en-US" dirty="0" smtClean="0"/>
              <a:t>方法将数组元素放入一个字符串中，并使用符号“</a:t>
            </a:r>
            <a:r>
              <a:rPr lang="en-US" altLang="zh-CN" dirty="0" smtClean="0"/>
              <a:t>-</a:t>
            </a:r>
            <a:r>
              <a:rPr lang="zh-CN" altLang="en-US" dirty="0" smtClean="0"/>
              <a:t>”分隔数组元素，最后显示在页面中。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987549-576A-4722-BDE4-99623CA3931C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0E117A-970A-4190-959A-C66AF8A8D5CB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24558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CA2DCB-5795-4DDC-AC19-3B32CF7BAEF3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19FDDB-8BB1-4090-9842-57A09E207722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教师根据班级学员完成作业的情况，填写本页表格数据。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9506-1211-4FEA-9AB4-E1631E6866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1947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教学指导：简介各方法，重点说明：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b="1" smtClean="0"/>
              <a:t>getDay()</a:t>
            </a:r>
            <a:r>
              <a:rPr lang="zh-CN" altLang="en-US" b="1" smtClean="0"/>
              <a:t>：</a:t>
            </a:r>
            <a:r>
              <a:rPr lang="en-US" altLang="zh-CN" smtClean="0"/>
              <a:t>0</a:t>
            </a:r>
            <a:r>
              <a:rPr lang="zh-CN" altLang="en-US" smtClean="0"/>
              <a:t>－表示周日，</a:t>
            </a:r>
            <a:r>
              <a:rPr lang="en-US" altLang="zh-CN" smtClean="0"/>
              <a:t>1</a:t>
            </a:r>
            <a:r>
              <a:rPr lang="zh-CN" altLang="en-US" smtClean="0"/>
              <a:t>－表示周</a:t>
            </a:r>
            <a:r>
              <a:rPr lang="en-US" altLang="zh-CN" smtClean="0"/>
              <a:t>1</a:t>
            </a:r>
            <a:r>
              <a:rPr lang="zh-CN" altLang="en-US" smtClean="0"/>
              <a:t>，</a:t>
            </a:r>
            <a:r>
              <a:rPr lang="en-US" altLang="zh-CN" smtClean="0"/>
              <a:t>6</a:t>
            </a:r>
            <a:r>
              <a:rPr lang="zh-CN" altLang="en-US" smtClean="0"/>
              <a:t>－表示周</a:t>
            </a:r>
            <a:r>
              <a:rPr lang="en-US" altLang="zh-CN" smtClean="0"/>
              <a:t>6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b="1" smtClean="0">
                <a:latin typeface="Arial" charset="0"/>
                <a:ea typeface="黑体" pitchFamily="49" charset="-122"/>
                <a:cs typeface="Times New Roman" pitchFamily="18" charset="0"/>
              </a:rPr>
              <a:t>getMonth()</a:t>
            </a:r>
            <a:r>
              <a:rPr lang="zh-CN" altLang="en-US" b="1" smtClean="0">
                <a:latin typeface="Arial" charset="0"/>
                <a:ea typeface="黑体" pitchFamily="49" charset="-122"/>
                <a:cs typeface="Times New Roman" pitchFamily="18" charset="0"/>
              </a:rPr>
              <a:t>：</a:t>
            </a:r>
            <a:r>
              <a:rPr lang="en-US" altLang="zh-CN" smtClean="0"/>
              <a:t>0</a:t>
            </a:r>
            <a:r>
              <a:rPr lang="zh-CN" altLang="en-US" smtClean="0"/>
              <a:t>－</a:t>
            </a:r>
            <a:r>
              <a:rPr lang="en-US" altLang="zh-CN" smtClean="0"/>
              <a:t>11</a:t>
            </a:r>
            <a:r>
              <a:rPr lang="zh-CN" altLang="en-US" smtClean="0"/>
              <a:t>，</a:t>
            </a:r>
            <a:r>
              <a:rPr lang="en-US" altLang="zh-CN" smtClean="0"/>
              <a:t>0</a:t>
            </a:r>
            <a:r>
              <a:rPr lang="zh-CN" altLang="en-US" smtClean="0"/>
              <a:t>表示</a:t>
            </a:r>
            <a:r>
              <a:rPr lang="en-US" altLang="zh-CN" smtClean="0"/>
              <a:t>1</a:t>
            </a:r>
            <a:r>
              <a:rPr lang="zh-CN" altLang="en-US" smtClean="0"/>
              <a:t>月分，</a:t>
            </a:r>
            <a:r>
              <a:rPr lang="en-US" altLang="zh-CN" smtClean="0"/>
              <a:t>11</a:t>
            </a:r>
            <a:r>
              <a:rPr lang="zh-CN" altLang="en-US" smtClean="0"/>
              <a:t>表示</a:t>
            </a:r>
            <a:r>
              <a:rPr lang="en-US" altLang="zh-CN" smtClean="0"/>
              <a:t>12</a:t>
            </a:r>
            <a:r>
              <a:rPr lang="zh-CN" altLang="en-US" smtClean="0"/>
              <a:t>月份。</a:t>
            </a:r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6E0523-8D82-483D-AA39-6572C2FBE36F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提供素材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226680-6B4C-4061-97B3-CFB9EE3D72D4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51D92C-2103-4046-8981-86FB5CDB5A87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对照示例讲解各函数的作用，可以对比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</a:t>
            </a:r>
            <a:r>
              <a:rPr lang="en-US" altLang="zh-CN" dirty="0" smtClean="0"/>
              <a:t>Math</a:t>
            </a:r>
            <a:r>
              <a:rPr lang="zh-CN" altLang="en-US" dirty="0" smtClean="0"/>
              <a:t>对象的方法。并说明应该场合。</a:t>
            </a:r>
            <a:endParaRPr lang="en-US" altLang="zh-CN" dirty="0" smtClean="0"/>
          </a:p>
          <a:p>
            <a:r>
              <a:rPr lang="zh-CN" altLang="en-US" b="1" dirty="0" smtClean="0"/>
              <a:t>补充提问：如何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99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Math.floor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Math.random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()*98+2);</a:t>
            </a:r>
            <a:endParaRPr lang="zh-CN" altLang="en-US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4BA13B-3858-4832-A4CC-633AF7835AF7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教学指导：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预习作业测试题用于下次上课前进行全班同学集中测试。因此教员要在本次课布置下去。布置预习测试题的目的是要求学员进行预习，保障下次学员学习质量。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不少于</a:t>
            </a:r>
            <a:r>
              <a:rPr lang="en-US" altLang="zh-CN" smtClean="0">
                <a:ea typeface="宋体" panose="02010600030101010101" pitchFamily="2" charset="-122"/>
              </a:rPr>
              <a:t>4</a:t>
            </a:r>
            <a:r>
              <a:rPr lang="zh-CN" altLang="en-US" smtClean="0">
                <a:ea typeface="宋体" panose="02010600030101010101" pitchFamily="2" charset="-122"/>
              </a:rPr>
              <a:t>道题，其中至少包含一道简述题，主要了解学员对重要知识点的理解程度</a:t>
            </a:r>
            <a:endParaRPr lang="en-US" altLang="zh-CN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0BF157-06B5-475B-8C82-64F6153EAFD0}" type="slidenum">
              <a:rPr lang="zh-CN" altLang="en-US" smtClean="0"/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F86E28-65EC-4422-B97E-9104403699F0}" type="slidenum">
              <a:rPr lang="zh-CN" altLang="en-US" smtClean="0">
                <a:latin typeface="Calibri" panose="020F0502020204030204" pitchFamily="34" charset="0"/>
              </a:rPr>
              <a:t>39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回顾：上次课的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教学指导：讲解</a:t>
            </a:r>
            <a:r>
              <a:rPr lang="en-US" altLang="zh-CN" dirty="0" smtClean="0"/>
              <a:t>BOM</a:t>
            </a:r>
            <a:r>
              <a:rPr lang="zh-CN" altLang="en-US" dirty="0" smtClean="0"/>
              <a:t>模型图的层次结构，及实现功能。说明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对象是整个</a:t>
            </a:r>
            <a:r>
              <a:rPr lang="en-US" altLang="zh-CN" dirty="0" smtClean="0"/>
              <a:t>BOM</a:t>
            </a:r>
            <a:r>
              <a:rPr lang="zh-CN" altLang="en-US" dirty="0" smtClean="0"/>
              <a:t>的核心，引出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对象常用的属性、方法和事件。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4D9A82-4A99-462D-A768-E64A72A8B47F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总结一下</a:t>
            </a:r>
            <a:r>
              <a:rPr lang="en-US" altLang="zh-CN" dirty="0" smtClean="0"/>
              <a:t>BOM</a:t>
            </a:r>
            <a:r>
              <a:rPr lang="zh-CN" altLang="en-US" dirty="0" smtClean="0"/>
              <a:t>可实现的功能即可；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4D9A82-4A99-462D-A768-E64A72A8B47F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教学指导：说明常用的属性就是前面提到的</a:t>
            </a:r>
            <a:r>
              <a:rPr lang="en-US" altLang="zh-CN" dirty="0" smtClean="0"/>
              <a:t>BOM</a:t>
            </a:r>
            <a:r>
              <a:rPr lang="zh-CN" altLang="en-US" dirty="0" smtClean="0"/>
              <a:t>模型中的对象，讲解使用语法、示例即可。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history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这两个常用属性后面会详细介绍。</a:t>
            </a:r>
            <a:endParaRPr lang="zh-CN" altLang="zh-CN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E99214-2535-45FE-B4A0-9AC06E34679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简介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对象的各方法的功能。并说明接下来重点讲解</a:t>
            </a:r>
            <a:r>
              <a:rPr lang="en-US" altLang="zh-CN" dirty="0" smtClean="0"/>
              <a:t>open()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close()</a:t>
            </a:r>
            <a:r>
              <a:rPr lang="zh-CN" altLang="en-US" dirty="0" smtClean="0"/>
              <a:t>方法。</a:t>
            </a:r>
            <a:r>
              <a:rPr lang="en-US" altLang="en-US" dirty="0" err="1" smtClean="0"/>
              <a:t>setTimeout</a:t>
            </a:r>
            <a:r>
              <a:rPr lang="en-US" altLang="en-US" dirty="0" smtClean="0"/>
              <a:t>( )</a:t>
            </a:r>
          </a:p>
          <a:p>
            <a:pPr eaLnBrk="1" hangingPunct="1"/>
            <a:r>
              <a:rPr lang="zh-CN" altLang="en-US" dirty="0" smtClean="0"/>
              <a:t>和</a:t>
            </a:r>
            <a:r>
              <a:rPr lang="en-US" altLang="en-US" dirty="0" err="1" smtClean="0"/>
              <a:t>setInterval</a:t>
            </a:r>
            <a:r>
              <a:rPr lang="en-US" altLang="en-US" dirty="0" smtClean="0"/>
              <a:t>( )</a:t>
            </a:r>
            <a:r>
              <a:rPr lang="zh-CN" altLang="en-US" dirty="0" smtClean="0"/>
              <a:t>后面讲解。</a:t>
            </a:r>
            <a:endParaRPr lang="en-US" altLang="zh-CN" dirty="0" smtClean="0"/>
          </a:p>
          <a:p>
            <a:endParaRPr lang="zh-CN" altLang="en-US" b="1" dirty="0" smtClean="0">
              <a:latin typeface="Arial" charset="0"/>
              <a:ea typeface="黑体" pitchFamily="49" charset="-122"/>
            </a:endParaRPr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C2EA9D-1070-4748-87A7-F1FEB59A8D80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FC4DFB-3E0A-4833-92A5-5EBD82107D08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有图标页面分级内容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03"/>
          <a:stretch>
            <a:fillRect/>
          </a:stretch>
        </p:blipFill>
        <p:spPr>
          <a:xfrm>
            <a:off x="0" y="16160"/>
            <a:ext cx="9144001" cy="129303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 smtClean="0"/>
              <a:t>/39</a:t>
            </a:r>
            <a:endParaRPr lang="zh-CN" altLang="en-US" dirty="0"/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914400" y="279496"/>
            <a:ext cx="7762056" cy="413200"/>
          </a:xfrm>
        </p:spPr>
        <p:txBody>
          <a:bodyPr>
            <a:noAutofit/>
          </a:bodyPr>
          <a:lstStyle>
            <a:lvl1pPr algn="r">
              <a:defRPr sz="2800" b="1">
                <a:solidFill>
                  <a:srgbClr val="0B7D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课程内容标题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3"/>
          </p:nvPr>
        </p:nvSpPr>
        <p:spPr>
          <a:xfrm>
            <a:off x="914400" y="1124744"/>
            <a:ext cx="7762056" cy="4320480"/>
          </a:xfrm>
        </p:spPr>
        <p:txBody>
          <a:bodyPr>
            <a:noAutofit/>
          </a:bodyPr>
          <a:lstStyle>
            <a:lvl1pPr marL="342900" indent="-342900">
              <a:lnSpc>
                <a:spcPct val="120000"/>
              </a:lnSpc>
              <a:buClr>
                <a:srgbClr val="0B7DB2"/>
              </a:buClr>
              <a:buFont typeface="Wingdings" panose="05000000000000000000" pitchFamily="2" charset="2"/>
              <a:buChar char="u"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39750" indent="-274955">
              <a:lnSpc>
                <a:spcPct val="12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805180" indent="-265430">
              <a:lnSpc>
                <a:spcPct val="120000"/>
              </a:lnSpc>
              <a:buSzPct val="90000"/>
              <a:buFont typeface="Wingdings" panose="05000000000000000000" pitchFamily="2" charset="2"/>
              <a:buChar char="u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079500" indent="-274955">
              <a:lnSpc>
                <a:spcPct val="120000"/>
              </a:lnSpc>
              <a:buFont typeface="Wingdings" panose="05000000000000000000" pitchFamily="2" charset="2"/>
              <a:buChar char="u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33333333333333</a:t>
            </a:r>
          </a:p>
          <a:p>
            <a:pPr lvl="2"/>
            <a:r>
              <a:rPr lang="en-US" altLang="zh-CN" dirty="0" smtClean="0"/>
              <a:t>444444444444444</a:t>
            </a:r>
          </a:p>
          <a:p>
            <a:pPr lvl="3"/>
            <a:r>
              <a:rPr lang="en-US" altLang="zh-CN" dirty="0" smtClean="0"/>
              <a:t>555555555555</a:t>
            </a:r>
          </a:p>
          <a:p>
            <a:pPr lvl="2"/>
            <a:endParaRPr lang="zh-CN" altLang="en-US" dirty="0" smtClean="0"/>
          </a:p>
        </p:txBody>
      </p:sp>
      <p:sp>
        <p:nvSpPr>
          <p:cNvPr id="8" name="TextBox 43"/>
          <p:cNvSpPr txBox="1"/>
          <p:nvPr userDrawn="1"/>
        </p:nvSpPr>
        <p:spPr>
          <a:xfrm>
            <a:off x="461144" y="6391488"/>
            <a:ext cx="231065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北大青鸟文教集团研究院 出品</a:t>
            </a:r>
            <a:endParaRPr lang="zh-CN" altLang="en-US" sz="12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PT封底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0" y="5143500"/>
            <a:ext cx="9144000" cy="1714500"/>
          </a:xfrm>
          <a:prstGeom prst="rect">
            <a:avLst/>
          </a:prstGeom>
        </p:spPr>
      </p:pic>
      <p:sp>
        <p:nvSpPr>
          <p:cNvPr id="10" name="TextBox 4"/>
          <p:cNvSpPr txBox="1">
            <a:spLocks noChangeArrowheads="1"/>
          </p:cNvSpPr>
          <p:nvPr userDrawn="1"/>
        </p:nvSpPr>
        <p:spPr bwMode="auto">
          <a:xfrm>
            <a:off x="2635250" y="5387073"/>
            <a:ext cx="3881120" cy="41819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北大青鸟文教集团研究院 出品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6310" y="2595245"/>
            <a:ext cx="7139305" cy="1529080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2068195" y="349250"/>
            <a:ext cx="0" cy="1936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" name="图片 18" descr="BCSP LOGO横版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108200" y="128270"/>
            <a:ext cx="1017905" cy="55689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2030" y="2595245"/>
            <a:ext cx="7139305" cy="152908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04668" y="248312"/>
            <a:ext cx="1823523" cy="33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 smtClean="0"/>
              <a:t>/55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D:\马家自留地（重要啊，切误删啊）\06.ACCP\ACCP9\水晶按钮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329" y="1907185"/>
            <a:ext cx="1687975" cy="50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图片 53" descr="PPT封面素材-0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3655" y="1711325"/>
            <a:ext cx="6269990" cy="512318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044315" y="2562860"/>
            <a:ext cx="4497705" cy="412115"/>
          </a:xfrm>
          <a:prstGeom prst="rect">
            <a:avLst/>
          </a:prstGeom>
          <a:solidFill>
            <a:srgbClr val="595959"/>
          </a:solidFill>
          <a:ln cmpd="sng">
            <a:noFill/>
            <a:headEnd type="none"/>
            <a:tailEnd type="triangle"/>
          </a:ln>
          <a:effectLst/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grpSp>
        <p:nvGrpSpPr>
          <p:cNvPr id="17" name="Group 6"/>
          <p:cNvGrpSpPr/>
          <p:nvPr/>
        </p:nvGrpSpPr>
        <p:grpSpPr>
          <a:xfrm flipH="1">
            <a:off x="-511175" y="3190240"/>
            <a:ext cx="6083935" cy="4609465"/>
            <a:chOff x="3943629" y="1765230"/>
            <a:chExt cx="8733041" cy="6614959"/>
          </a:xfrm>
        </p:grpSpPr>
        <p:sp>
          <p:nvSpPr>
            <p:cNvPr id="18" name="Donut 7"/>
            <p:cNvSpPr/>
            <p:nvPr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9" name="Donut 8"/>
            <p:cNvSpPr/>
            <p:nvPr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0" name="Donut 9"/>
            <p:cNvSpPr/>
            <p:nvPr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1" name="Donut 10"/>
            <p:cNvSpPr/>
            <p:nvPr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2" name="Donut 11"/>
            <p:cNvSpPr/>
            <p:nvPr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3" name="Oval 12"/>
            <p:cNvSpPr/>
            <p:nvPr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Oval 13"/>
            <p:cNvSpPr/>
            <p:nvPr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Donut 14"/>
            <p:cNvSpPr/>
            <p:nvPr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15"/>
            <p:cNvSpPr/>
            <p:nvPr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val 16"/>
            <p:cNvSpPr/>
            <p:nvPr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17"/>
            <p:cNvSpPr/>
            <p:nvPr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Donut 18"/>
            <p:cNvSpPr/>
            <p:nvPr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0" name="Donut 19"/>
            <p:cNvSpPr/>
            <p:nvPr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1" name="Donut 20"/>
            <p:cNvSpPr/>
            <p:nvPr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2" name="Donut 21"/>
            <p:cNvSpPr/>
            <p:nvPr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Oval 22"/>
            <p:cNvSpPr/>
            <p:nvPr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Oval 23"/>
            <p:cNvSpPr/>
            <p:nvPr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Oval 24"/>
            <p:cNvSpPr/>
            <p:nvPr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Oval 25"/>
            <p:cNvSpPr/>
            <p:nvPr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Donut 26"/>
            <p:cNvSpPr/>
            <p:nvPr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8" name="Donut 27"/>
            <p:cNvSpPr/>
            <p:nvPr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9" name="Oval 28"/>
            <p:cNvSpPr/>
            <p:nvPr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Donut 29"/>
            <p:cNvSpPr/>
            <p:nvPr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1" name="Donut 30"/>
            <p:cNvSpPr/>
            <p:nvPr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2" name="Donut 31"/>
            <p:cNvSpPr/>
            <p:nvPr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3" name="Oval 32"/>
            <p:cNvSpPr/>
            <p:nvPr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4" name="Oval 33"/>
            <p:cNvSpPr/>
            <p:nvPr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Oval 34"/>
            <p:cNvSpPr/>
            <p:nvPr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502991" y="2570227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64223" y="2994849"/>
            <a:ext cx="2836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dirty="0"/>
              <a:t>   BOM</a:t>
            </a:r>
            <a:r>
              <a:rPr lang="zh-CN" altLang="en-US" dirty="0"/>
              <a:t>操作</a:t>
            </a:r>
            <a:endParaRPr dirty="0"/>
          </a:p>
        </p:txBody>
      </p:sp>
      <p:sp>
        <p:nvSpPr>
          <p:cNvPr id="51" name="矩形 16"/>
          <p:cNvSpPr>
            <a:spLocks noChangeArrowheads="1"/>
          </p:cNvSpPr>
          <p:nvPr/>
        </p:nvSpPr>
        <p:spPr bwMode="auto">
          <a:xfrm>
            <a:off x="6939197" y="1944571"/>
            <a:ext cx="1453961" cy="43088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61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sz="2200" b="1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+mj-lt"/>
              </a:rPr>
              <a:t>第二学期</a:t>
            </a:r>
            <a:endParaRPr lang="zh-CN" altLang="zh-CN" sz="220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+mj-lt"/>
            </a:endParaRPr>
          </a:p>
        </p:txBody>
      </p:sp>
      <p:pic>
        <p:nvPicPr>
          <p:cNvPr id="33" name="图片 32" descr="BCSP字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10355" y="1711960"/>
            <a:ext cx="2740025" cy="914400"/>
          </a:xfrm>
          <a:prstGeom prst="rect">
            <a:avLst/>
          </a:prstGeom>
        </p:spPr>
      </p:pic>
      <p:cxnSp>
        <p:nvCxnSpPr>
          <p:cNvPr id="46" name="直接连接符 45"/>
          <p:cNvCxnSpPr/>
          <p:nvPr/>
        </p:nvCxnSpPr>
        <p:spPr>
          <a:xfrm>
            <a:off x="2068195" y="349250"/>
            <a:ext cx="0" cy="1936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0" name="图片 49" descr="BCSP LOGO横版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08200" y="139065"/>
            <a:ext cx="1017905" cy="556895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668" y="248312"/>
            <a:ext cx="1823523" cy="3384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5076056" y="5710360"/>
            <a:ext cx="3606800" cy="328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北大青鸟文教集团研究院 出品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Window</a:t>
            </a:r>
            <a:r>
              <a:rPr dirty="0" err="1" smtClean="0"/>
              <a:t>对象的常用方法</a:t>
            </a:r>
            <a:endParaRPr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常用的方法</a:t>
            </a:r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8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096039"/>
              </p:ext>
            </p:extLst>
          </p:nvPr>
        </p:nvGraphicFramePr>
        <p:xfrm>
          <a:off x="857224" y="1628798"/>
          <a:ext cx="7429552" cy="4386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589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8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方法名称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说      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rgbClr val="0B7D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prompt( 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显示可提示用户输入的对话框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alert( )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显示带有一个提示信息和</a:t>
                      </a:r>
                      <a:r>
                        <a:rPr kumimoji="0" lang="en-US" altLang="zh-CN" sz="16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一个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确定按钮的警示框 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confirm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 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显示一个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带有提示信息、确定和取消按钮的对话框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close( 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关闭浏览器窗口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open( )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打开一个新的浏览器窗口，加载给定 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URL 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所指定的文档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4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setTimeout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 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在指定的毫秒数后调用函数或计算表达式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4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set</a:t>
                      </a:r>
                      <a:r>
                        <a:rPr kumimoji="0" lang="en-US" altLang="zh-CN" sz="16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I</a:t>
                      </a: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nterval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 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按照</a:t>
                      </a: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指定的周</a:t>
                      </a: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期（以毫秒计）来调用函数或表达式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4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clearTimeout( 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用于停止执行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setTimeout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 )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方法的函数代码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4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clearInterval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 )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用于停止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setInterval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 )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方法执行的函数代码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62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open()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close()</a:t>
            </a:r>
            <a:r>
              <a:rPr dirty="0" err="1" smtClean="0"/>
              <a:t>方法</a:t>
            </a:r>
            <a:r>
              <a:rPr lang="en-US" dirty="0" smtClean="0"/>
              <a:t> </a:t>
            </a:r>
            <a:r>
              <a:rPr lang="en-US" altLang="zh-CN" dirty="0" smtClean="0"/>
              <a:t>2-1</a:t>
            </a:r>
            <a:endParaRPr dirty="0" smtClean="0"/>
          </a:p>
        </p:txBody>
      </p:sp>
      <p:pic>
        <p:nvPicPr>
          <p:cNvPr id="20" name="图片 19" descr="语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1049630" y="1469835"/>
            <a:ext cx="6978754" cy="50616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window.open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"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弹窗内容的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url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", "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窗口名称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", "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窗口特征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",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true|false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1049630" y="2276872"/>
            <a:ext cx="6978754" cy="50616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window.close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();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771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911167" y="1124744"/>
            <a:ext cx="7069336" cy="40324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Autofit/>
          </a:bodyPr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rgbClr val="0B7DB2"/>
              </a:buClr>
              <a:buFont typeface="Wingdings" panose="05000000000000000000" pitchFamily="2" charset="2"/>
              <a:buChar char="u"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39750" indent="-274955">
              <a:lnSpc>
                <a:spcPct val="120000"/>
              </a:lnSpc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805180" indent="-265430">
              <a:lnSpc>
                <a:spcPct val="12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u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079500" indent="-274955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zh-CN" altLang="en-US" dirty="0" smtClean="0"/>
              <a:t>窗口</a:t>
            </a:r>
            <a:r>
              <a:rPr lang="zh-CN" altLang="en-US" dirty="0"/>
              <a:t>特征</a:t>
            </a:r>
            <a:endParaRPr lang="en-US" altLang="zh-CN" dirty="0"/>
          </a:p>
        </p:txBody>
      </p:sp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open()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close()</a:t>
            </a:r>
            <a:r>
              <a:rPr dirty="0" err="1" smtClean="0"/>
              <a:t>方法</a:t>
            </a:r>
            <a:r>
              <a:rPr lang="en-US" dirty="0" smtClean="0"/>
              <a:t> </a:t>
            </a:r>
            <a:r>
              <a:rPr lang="en-US" altLang="zh-CN" dirty="0" smtClean="0"/>
              <a:t>2-2</a:t>
            </a:r>
            <a:endParaRPr dirty="0" smtClean="0"/>
          </a:p>
        </p:txBody>
      </p:sp>
      <p:graphicFrame>
        <p:nvGraphicFramePr>
          <p:cNvPr id="1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63001"/>
              </p:ext>
            </p:extLst>
          </p:nvPr>
        </p:nvGraphicFramePr>
        <p:xfrm>
          <a:off x="1043608" y="1593064"/>
          <a:ext cx="7457482" cy="457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66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008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75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属性名称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说      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rgbClr val="0B7D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kumimoji="0" lang="en-US" altLang="zh-CN" sz="16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height、width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zh-CN" altLang="en-US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窗口文档显示区的高度、宽度，以像素计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kumimoji="0" lang="en-US" altLang="zh-CN" sz="16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left、top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zh-CN" altLang="en-US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窗口的</a:t>
                      </a:r>
                      <a:r>
                        <a:rPr kumimoji="0" lang="en-US" altLang="zh-CN" sz="16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x坐标、y坐标</a:t>
                      </a:r>
                      <a:r>
                        <a:rPr kumimoji="0" lang="zh-CN" altLang="en-US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，</a:t>
                      </a:r>
                      <a:r>
                        <a:rPr kumimoji="0" lang="en-US" altLang="zh-CN" sz="16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以像素计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toolbar=yes | no | 1 | 0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zh-CN" altLang="en-US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是否显示浏览器的工具栏，黙认是</a:t>
                      </a: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yes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scrollbars=yes | no | 1 | 0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zh-CN" altLang="en-US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是否显示滚动条，黙认是</a:t>
                      </a: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yes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location=yes | no | 1 | 0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zh-CN" altLang="en-US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是否显示地址地段，黙认是</a:t>
                      </a: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yes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status=yes | no | 1 | 0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zh-CN" altLang="en-US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是否添加状态栏，黙认是</a:t>
                      </a: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yes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menubar</a:t>
                      </a: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=yes | no | 1 | 0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zh-CN" altLang="en-US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是否显示菜单栏，黙认是</a:t>
                      </a: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yes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resizable=yes | no | 1 | 0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zh-CN" altLang="en-US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窗口是否可调节尺寸，黙认是</a:t>
                      </a: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yes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titlebar</a:t>
                      </a: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=yes | no | 1 | 0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zh-CN" altLang="en-US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是否显示标题栏，黙认是</a:t>
                      </a: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yes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fullscreen</a:t>
                      </a: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=yes | no | 1 | 0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zh-CN" altLang="en-US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是否使用全屏模式显示浏览器，黙认是</a:t>
                      </a: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no。</a:t>
                      </a:r>
                    </a:p>
                    <a:p>
                      <a:r>
                        <a:rPr kumimoji="0" lang="en-US" altLang="zh-CN" sz="16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处于全屏模式的窗口必须同时处于剧院模式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12" name="组合 14"/>
          <p:cNvGrpSpPr>
            <a:grpSpLocks/>
          </p:cNvGrpSpPr>
          <p:nvPr/>
        </p:nvGrpSpPr>
        <p:grpSpPr bwMode="auto">
          <a:xfrm>
            <a:off x="2843808" y="6240735"/>
            <a:ext cx="5328790" cy="428625"/>
            <a:chOff x="3143240" y="5143512"/>
            <a:chExt cx="5633590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3714743" y="5143512"/>
              <a:ext cx="5062087" cy="428628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3949901" y="5184725"/>
              <a:ext cx="4662439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open()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close()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的应用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71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History</a:t>
            </a:r>
            <a:r>
              <a:rPr dirty="0" err="1" smtClean="0"/>
              <a:t>对象</a:t>
            </a:r>
            <a:endParaRPr dirty="0" smtClean="0"/>
          </a:p>
        </p:txBody>
      </p:sp>
      <p:sp>
        <p:nvSpPr>
          <p:cNvPr id="4" name="Rectangle 35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保存用户上网</a:t>
            </a:r>
            <a:r>
              <a:rPr lang="zh-CN" altLang="en-US" dirty="0"/>
              <a:t>的历史记录，可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window.history</a:t>
            </a:r>
            <a:r>
              <a:rPr lang="zh-CN" altLang="en-US" dirty="0" smtClean="0"/>
              <a:t>属性访问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常用属性和方法</a:t>
            </a:r>
            <a:endParaRPr lang="en-US" altLang="zh-CN" dirty="0" smtClean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564607"/>
              </p:ext>
            </p:extLst>
          </p:nvPr>
        </p:nvGraphicFramePr>
        <p:xfrm>
          <a:off x="1056718" y="2024856"/>
          <a:ext cx="7030564" cy="22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6">
                  <a:extLst>
                    <a:ext uri="{9D8B030D-6E8A-4147-A177-3AD203B41FA5}">
                      <a16:colId xmlns="" xmlns:a16="http://schemas.microsoft.com/office/drawing/2014/main" val="1032896276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553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类别</a:t>
                      </a:r>
                    </a:p>
                  </a:txBody>
                  <a:tcPr horzOverflow="overflow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      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solidFill>
                      <a:srgbClr val="0B7D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属性</a:t>
                      </a:r>
                      <a:endParaRPr kumimoji="0" lang="zh-CN" altLang="en-GB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length</a:t>
                      </a:r>
                      <a:endParaRPr kumimoji="0" lang="zh-CN" altLang="en-GB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返回历史记录列表中的网址数</a:t>
                      </a:r>
                      <a:endParaRPr kumimoji="0" lang="zh-CN" altLang="en-GB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17780" anchor="ctr"/>
                </a:tc>
                <a:extLst>
                  <a:ext uri="{0D108BD9-81ED-4DB2-BD59-A6C34878D82A}">
                    <a16:rowId xmlns="" xmlns:a16="http://schemas.microsoft.com/office/drawing/2014/main" val="3523568646"/>
                  </a:ext>
                </a:extLst>
              </a:tr>
              <a:tr h="46800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方法</a:t>
                      </a:r>
                      <a:endParaRPr kumimoji="0" lang="zh-CN" altLang="en-GB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GB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back()</a:t>
                      </a:r>
                      <a:endParaRPr kumimoji="0" lang="zh-CN" altLang="en-GB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加载</a:t>
                      </a:r>
                      <a:r>
                        <a:rPr kumimoji="0" lang="en-US" altLang="en-GB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H</a:t>
                      </a:r>
                      <a:r>
                        <a:rPr kumimoji="0" lang="en-US" altLang="en-GB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istory </a:t>
                      </a:r>
                      <a:r>
                        <a:rPr kumimoji="0" lang="zh-CN" altLang="en-GB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对象列表中的前一个</a:t>
                      </a:r>
                      <a:r>
                        <a:rPr kumimoji="0" lang="en-US" altLang="en-GB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URL</a:t>
                      </a:r>
                      <a:endParaRPr kumimoji="0" lang="zh-CN" altLang="en-GB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1778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80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GB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GB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forward()</a:t>
                      </a:r>
                      <a:endParaRPr kumimoji="0" lang="zh-CN" altLang="en-GB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加载</a:t>
                      </a:r>
                      <a:r>
                        <a:rPr kumimoji="0" lang="en-US" altLang="en-GB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History </a:t>
                      </a:r>
                      <a:r>
                        <a:rPr kumimoji="0" lang="zh-CN" altLang="en-GB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对象列表中的下一个</a:t>
                      </a:r>
                      <a:r>
                        <a:rPr kumimoji="0" lang="en-US" altLang="en-GB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URL </a:t>
                      </a:r>
                      <a:endParaRPr kumimoji="0" lang="zh-CN" altLang="en-GB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1778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80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GB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GB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go()</a:t>
                      </a:r>
                      <a:endParaRPr kumimoji="0" lang="zh-CN" altLang="en-GB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加载</a:t>
                      </a:r>
                      <a:r>
                        <a:rPr kumimoji="0" lang="en-US" altLang="en-GB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History </a:t>
                      </a:r>
                      <a:r>
                        <a:rPr kumimoji="0" lang="zh-CN" altLang="en-GB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对象列表中的某个具体</a:t>
                      </a:r>
                      <a:r>
                        <a:rPr kumimoji="0" lang="en-US" altLang="en-GB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URL</a:t>
                      </a:r>
                      <a:endParaRPr kumimoji="0" lang="zh-CN" altLang="en-GB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1778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35"/>
          <p:cNvSpPr txBox="1">
            <a:spLocks noChangeArrowheads="1"/>
          </p:cNvSpPr>
          <p:nvPr/>
        </p:nvSpPr>
        <p:spPr bwMode="auto">
          <a:xfrm>
            <a:off x="360266" y="4917198"/>
            <a:ext cx="4071937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lang="en-US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history.back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lang="en-US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history.forward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5"/>
          <p:cNvSpPr txBox="1">
            <a:spLocks noChangeArrowheads="1"/>
          </p:cNvSpPr>
          <p:nvPr/>
        </p:nvSpPr>
        <p:spPr bwMode="auto">
          <a:xfrm>
            <a:off x="3707904" y="4920231"/>
            <a:ext cx="3071813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lang="en-US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history.go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(-1)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lang="en-US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history.go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</a:p>
        </p:txBody>
      </p: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3275856" y="5005676"/>
            <a:ext cx="831175" cy="374571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1600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等价于</a:t>
            </a:r>
            <a:endParaRPr lang="en-US" altLang="zh-CN" sz="1600" b="1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6156176" y="5426070"/>
            <a:ext cx="2688419" cy="374571"/>
          </a:xfrm>
          <a:prstGeom prst="roundRect">
            <a:avLst>
              <a:gd name="adj" fmla="val 16667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1600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等价于浏览器</a:t>
            </a:r>
            <a:r>
              <a:rPr lang="zh-CN" altLang="en-US" sz="1600" b="1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中的“前进”</a:t>
            </a:r>
          </a:p>
        </p:txBody>
      </p:sp>
      <p:sp>
        <p:nvSpPr>
          <p:cNvPr id="22" name="AutoShape 17"/>
          <p:cNvSpPr>
            <a:spLocks noChangeArrowheads="1"/>
          </p:cNvSpPr>
          <p:nvPr/>
        </p:nvSpPr>
        <p:spPr bwMode="auto">
          <a:xfrm>
            <a:off x="6156176" y="4984720"/>
            <a:ext cx="2688419" cy="374571"/>
          </a:xfrm>
          <a:prstGeom prst="roundRect">
            <a:avLst>
              <a:gd name="adj" fmla="val 16667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1600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等价于浏览器</a:t>
            </a:r>
            <a:r>
              <a:rPr lang="zh-CN" altLang="en-US" sz="1600" b="1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中的“后退”</a:t>
            </a:r>
          </a:p>
        </p:txBody>
      </p:sp>
      <p:sp>
        <p:nvSpPr>
          <p:cNvPr id="23" name="AutoShape 14"/>
          <p:cNvSpPr>
            <a:spLocks noChangeArrowheads="1"/>
          </p:cNvSpPr>
          <p:nvPr/>
        </p:nvSpPr>
        <p:spPr bwMode="auto">
          <a:xfrm>
            <a:off x="3275856" y="5440741"/>
            <a:ext cx="831175" cy="374571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1600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等价于</a:t>
            </a:r>
            <a:endParaRPr lang="en-US" altLang="zh-CN" sz="1600" b="1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7" name="图片 16" descr="示例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421091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7" name="组合 6"/>
          <p:cNvGrpSpPr/>
          <p:nvPr/>
        </p:nvGrpSpPr>
        <p:grpSpPr>
          <a:xfrm>
            <a:off x="2771800" y="5877272"/>
            <a:ext cx="5723209" cy="675698"/>
            <a:chOff x="2771800" y="5849646"/>
            <a:chExt cx="5723209" cy="675698"/>
          </a:xfrm>
        </p:grpSpPr>
        <p:sp>
          <p:nvSpPr>
            <p:cNvPr id="24" name="AutoShape 39"/>
            <p:cNvSpPr>
              <a:spLocks noChangeArrowheads="1"/>
            </p:cNvSpPr>
            <p:nvPr/>
          </p:nvSpPr>
          <p:spPr bwMode="auto">
            <a:xfrm>
              <a:off x="2771800" y="6029034"/>
              <a:ext cx="5544616" cy="496310"/>
            </a:xfrm>
            <a:prstGeom prst="roundRect">
              <a:avLst>
                <a:gd name="adj" fmla="val 1584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go()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方法的参数还可以是要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访问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的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URL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或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URL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的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子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串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AutoShape 4"/>
            <p:cNvSpPr>
              <a:spLocks noChangeArrowheads="1"/>
            </p:cNvSpPr>
            <p:nvPr/>
          </p:nvSpPr>
          <p:spPr bwMode="gray">
            <a:xfrm>
              <a:off x="8137822" y="5849646"/>
              <a:ext cx="357187" cy="358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rgbClr val="0C83B8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!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86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L</a:t>
            </a:r>
            <a:r>
              <a:rPr lang="fr-FR" dirty="0" smtClean="0"/>
              <a:t>ocation</a:t>
            </a:r>
            <a:r>
              <a:rPr dirty="0" err="1" smtClean="0"/>
              <a:t>对象</a:t>
            </a:r>
            <a:endParaRPr dirty="0" smtClean="0"/>
          </a:p>
        </p:txBody>
      </p:sp>
      <p:sp>
        <p:nvSpPr>
          <p:cNvPr id="4" name="Rectangle 35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包含有关</a:t>
            </a:r>
            <a:r>
              <a:rPr lang="zh-CN" altLang="en-US" dirty="0" smtClean="0"/>
              <a:t>当前</a:t>
            </a:r>
            <a:r>
              <a:rPr lang="en-US" altLang="zh-CN" dirty="0" smtClean="0"/>
              <a:t>URL</a:t>
            </a:r>
            <a:r>
              <a:rPr lang="zh-CN" altLang="en-US" dirty="0"/>
              <a:t>的信息，可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window.location</a:t>
            </a:r>
            <a:r>
              <a:rPr lang="zh-CN" altLang="en-US" dirty="0" smtClean="0"/>
              <a:t>属性访问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常用属性</a:t>
            </a:r>
            <a:endParaRPr lang="en-US" altLang="zh-CN" dirty="0" smtClean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796337"/>
              </p:ext>
            </p:extLst>
          </p:nvPr>
        </p:nvGraphicFramePr>
        <p:xfrm>
          <a:off x="1214414" y="1988840"/>
          <a:ext cx="6715172" cy="180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85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365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说      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solidFill>
                      <a:srgbClr val="0B7D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GB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host</a:t>
                      </a:r>
                      <a:endParaRPr kumimoji="0" lang="zh-CN" altLang="en-GB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3025" marR="73025" marT="0" marB="25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设置或返回主机名和当前</a:t>
                      </a:r>
                      <a:r>
                        <a:rPr kumimoji="0" lang="en-US" altLang="en-GB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URL</a:t>
                      </a:r>
                      <a:r>
                        <a:rPr kumimoji="0" lang="zh-CN" altLang="en-GB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的端口号</a:t>
                      </a:r>
                      <a:endParaRPr kumimoji="0" lang="zh-CN" altLang="en-GB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3025" marR="73025" marT="0" marB="2540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GB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hostname</a:t>
                      </a:r>
                      <a:endParaRPr kumimoji="0" lang="zh-CN" altLang="en-GB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3025" marR="73025" marT="0" marB="25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设置或返回当前</a:t>
                      </a:r>
                      <a:r>
                        <a:rPr kumimoji="0" lang="en-US" altLang="en-GB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URL</a:t>
                      </a:r>
                      <a:r>
                        <a:rPr kumimoji="0" lang="zh-CN" altLang="en-GB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的主机名</a:t>
                      </a:r>
                      <a:endParaRPr kumimoji="0" lang="zh-CN" altLang="en-GB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3025" marR="73025" marT="0" marB="2540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GB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href</a:t>
                      </a:r>
                      <a:endParaRPr kumimoji="0" lang="zh-CN" altLang="en-GB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3025" marR="73025" marT="0" marB="25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设置或返回完整的</a:t>
                      </a:r>
                      <a:r>
                        <a:rPr kumimoji="0" lang="en-US" altLang="en-GB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URL</a:t>
                      </a:r>
                      <a:endParaRPr kumimoji="0" lang="zh-CN" altLang="en-GB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3025" marR="73025" marT="0" marB="2540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35"/>
          <p:cNvSpPr txBox="1">
            <a:spLocks noChangeArrowheads="1"/>
          </p:cNvSpPr>
          <p:nvPr/>
        </p:nvSpPr>
        <p:spPr bwMode="auto">
          <a:xfrm>
            <a:off x="714375" y="4286250"/>
            <a:ext cx="79311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chemeClr val="tx2"/>
              </a:buClr>
              <a:buSzPct val="80000"/>
              <a:buFontTx/>
              <a:buBlip>
                <a:blip r:embed="rId3"/>
              </a:buBlip>
              <a:defRPr/>
            </a:pPr>
            <a:endParaRPr lang="en-US" altLang="zh-CN" sz="2800" b="1" kern="0" dirty="0">
              <a:latin typeface="+mn-lt"/>
              <a:ea typeface="+mn-ea"/>
            </a:endParaRPr>
          </a:p>
        </p:txBody>
      </p:sp>
      <p:sp>
        <p:nvSpPr>
          <p:cNvPr id="18" name="Rectangle 35"/>
          <p:cNvSpPr txBox="1">
            <a:spLocks noChangeArrowheads="1"/>
          </p:cNvSpPr>
          <p:nvPr/>
        </p:nvSpPr>
        <p:spPr bwMode="auto">
          <a:xfrm>
            <a:off x="4857750" y="4143375"/>
            <a:ext cx="407193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lang="en-US" altLang="en-US" sz="2400" b="1" dirty="0"/>
              <a:t> </a:t>
            </a:r>
            <a:endParaRPr lang="en-US" altLang="en-US" sz="2400" b="1" dirty="0">
              <a:latin typeface="+mn-lt"/>
              <a:ea typeface="+mn-ea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lang="en-US" altLang="en-US" sz="2400" b="1" dirty="0">
                <a:latin typeface="+mn-lt"/>
                <a:ea typeface="+mn-ea"/>
              </a:rPr>
              <a:t>   </a:t>
            </a:r>
            <a:endParaRPr lang="en-US" altLang="zh-CN" sz="2400" b="1" dirty="0">
              <a:latin typeface="+mn-lt"/>
              <a:ea typeface="+mn-ea"/>
            </a:endParaRPr>
          </a:p>
        </p:txBody>
      </p:sp>
      <p:sp>
        <p:nvSpPr>
          <p:cNvPr id="29704" name="Rectangle 35"/>
          <p:cNvSpPr txBox="1">
            <a:spLocks noChangeArrowheads="1"/>
          </p:cNvSpPr>
          <p:nvPr/>
        </p:nvSpPr>
        <p:spPr bwMode="auto">
          <a:xfrm>
            <a:off x="910812" y="3930204"/>
            <a:ext cx="7414555" cy="137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B7DB2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常用方法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1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931307"/>
              </p:ext>
            </p:extLst>
          </p:nvPr>
        </p:nvGraphicFramePr>
        <p:xfrm>
          <a:off x="1214414" y="4437112"/>
          <a:ext cx="6715172" cy="133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85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365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说      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solidFill>
                      <a:srgbClr val="0B7D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GB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reload()</a:t>
                      </a:r>
                      <a:endParaRPr kumimoji="0" lang="zh-CN" altLang="en-GB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3025" marR="73025" marT="0" marB="25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重新加载当前文档</a:t>
                      </a:r>
                      <a:endParaRPr kumimoji="0" lang="zh-CN" altLang="en-GB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3025" marR="73025" marT="0" marB="2540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GB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replace()</a:t>
                      </a:r>
                      <a:endParaRPr kumimoji="0" lang="zh-CN" altLang="en-GB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3025" marR="73025" marT="0" marB="25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用新的文档替换当前文档</a:t>
                      </a:r>
                      <a:endParaRPr kumimoji="0" lang="zh-CN" altLang="en-GB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3025" marR="73025" marT="0" marB="2540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81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Location</a:t>
            </a:r>
            <a:r>
              <a:rPr dirty="0" err="1" smtClean="0"/>
              <a:t>和</a:t>
            </a:r>
            <a:r>
              <a:rPr lang="en-US" altLang="zh-CN" dirty="0" err="1" smtClean="0"/>
              <a:t>History</a:t>
            </a:r>
            <a:r>
              <a:rPr dirty="0" err="1" smtClean="0"/>
              <a:t>对象的应用</a:t>
            </a:r>
            <a:endParaRPr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13"/>
          </p:nvPr>
        </p:nvSpPr>
        <p:spPr>
          <a:xfrm>
            <a:off x="914400" y="1124744"/>
            <a:ext cx="3240578" cy="432048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主页面使用</a:t>
            </a:r>
            <a:r>
              <a:rPr lang="en-US" altLang="zh-CN" dirty="0" smtClean="0"/>
              <a:t>Location</a:t>
            </a:r>
            <a:r>
              <a:rPr lang="zh-CN" altLang="en-US" dirty="0" smtClean="0"/>
              <a:t>对象</a:t>
            </a:r>
            <a:r>
              <a:rPr lang="en-US" altLang="zh-CN" dirty="0" err="1" smtClean="0"/>
              <a:t>实现跳转和刷新本页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详情页使用</a:t>
            </a:r>
            <a:r>
              <a:rPr lang="en-US" altLang="zh-CN" dirty="0" smtClean="0"/>
              <a:t>History</a:t>
            </a:r>
            <a:r>
              <a:rPr lang="zh-CN" altLang="en-US" dirty="0" smtClean="0"/>
              <a:t>对象实现返回主页面</a:t>
            </a:r>
            <a:endParaRPr lang="en-US" altLang="zh-CN" dirty="0" smtClean="0"/>
          </a:p>
        </p:txBody>
      </p:sp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2699792" y="6215063"/>
            <a:ext cx="5740102" cy="428625"/>
            <a:chOff x="3143240" y="5143512"/>
            <a:chExt cx="5740165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5168661" cy="428628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pic>
          <p:nvPicPr>
            <p:cNvPr id="30735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3715010" y="5187962"/>
              <a:ext cx="5168395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location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history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对象的使用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1" name="图片 20" descr="示例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978" y="1105421"/>
            <a:ext cx="2857500" cy="2064580"/>
          </a:xfrm>
          <a:prstGeom prst="rect">
            <a:avLst/>
          </a:prstGeom>
        </p:spPr>
      </p:pic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167679" y="2852936"/>
            <a:ext cx="921078" cy="287337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080021"/>
            <a:ext cx="3212667" cy="4491714"/>
          </a:xfrm>
          <a:prstGeom prst="rect">
            <a:avLst/>
          </a:prstGeom>
        </p:spPr>
      </p:pic>
      <p:pic>
        <p:nvPicPr>
          <p:cNvPr id="22" name="图片 21" descr="分析-new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3645024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4150326" y="2972247"/>
            <a:ext cx="897508" cy="287337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755576" y="4221088"/>
            <a:ext cx="7280816" cy="1880235"/>
          </a:xfrm>
          <a:prstGeom prst="roundRect">
            <a:avLst>
              <a:gd name="adj" fmla="val 353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&lt;!-- home.html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关键代码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--&gt;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href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="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javascript:</a:t>
            </a:r>
            <a:r>
              <a:rPr lang="en-US" altLang="zh-CN" dirty="0" err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location.href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='detail.html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'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"&gt;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查看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蛋糕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详情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&lt;/a&gt; 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&lt;a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href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="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javascript:</a:t>
            </a:r>
            <a:r>
              <a:rPr lang="en-US" altLang="zh-CN" dirty="0" err="1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location.reload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"&gt;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刷新主页面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&lt;!-- detail.html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关键代码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--&gt;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&lt;a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href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="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javascript:</a:t>
            </a:r>
            <a:r>
              <a:rPr lang="en-US" altLang="zh-CN" dirty="0" err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history.back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"&gt;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返回主页面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&lt;/a&gt;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992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  <p:bldP spid="16" grpId="0" uiExpand="1" animBg="1"/>
      <p:bldP spid="16" grpId="1" animBg="1"/>
      <p:bldP spid="18" grpId="0" animBg="1"/>
      <p:bldP spid="18" grpId="1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学员操作</a:t>
            </a:r>
            <a:r>
              <a:rPr lang="en-US" altLang="zh-CN" dirty="0"/>
              <a:t>——</a:t>
            </a:r>
            <a:r>
              <a:rPr dirty="0" err="1" smtClean="0"/>
              <a:t>查看</a:t>
            </a:r>
            <a:r>
              <a:rPr lang="zh-CN" altLang="en-US" dirty="0" smtClean="0"/>
              <a:t>不同手机介绍</a:t>
            </a:r>
            <a:endParaRPr dirty="0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HTML+CSS</a:t>
            </a:r>
            <a:r>
              <a:rPr lang="zh-CN" altLang="en-US" dirty="0" smtClean="0"/>
              <a:t>实现手机列表页面布局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主页面实现刷新本页功能，点击手机图片可跳转到对应详情页面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详情点击“后退”按钮返回主页面</a:t>
            </a:r>
          </a:p>
        </p:txBody>
      </p: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4211960" y="6311904"/>
            <a:ext cx="2786062" cy="428625"/>
            <a:chOff x="3714744" y="5143516"/>
            <a:chExt cx="278608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714744" y="5143516"/>
              <a:ext cx="2786082" cy="428628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4035917" y="5187959"/>
              <a:ext cx="2220928" cy="33813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>
                <a:defRPr sz="1600" b="1" spc="30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完成时间：</a:t>
              </a:r>
              <a:r>
                <a:rPr lang="en-US" altLang="zh-CN" dirty="0"/>
                <a:t>20</a:t>
              </a:r>
              <a:r>
                <a:rPr lang="zh-CN" altLang="en-US" dirty="0"/>
                <a:t>分钟</a:t>
              </a:r>
            </a:p>
          </p:txBody>
        </p:sp>
      </p:grpSp>
      <p:pic>
        <p:nvPicPr>
          <p:cNvPr id="15" name="图片 14" descr="练习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816506"/>
            <a:ext cx="5041705" cy="20526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073" y="4484836"/>
            <a:ext cx="5128514" cy="155393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204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2773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277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277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278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277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129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Document</a:t>
            </a:r>
            <a:r>
              <a:rPr dirty="0" err="1" smtClean="0"/>
              <a:t>对象的常用方法</a:t>
            </a:r>
            <a:endParaRPr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Document</a:t>
            </a:r>
            <a:r>
              <a:rPr lang="zh-CN" altLang="en-US" dirty="0" smtClean="0"/>
              <a:t>对象代表整个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Document</a:t>
            </a:r>
            <a:r>
              <a:rPr lang="zh-CN" altLang="en-US" dirty="0" smtClean="0"/>
              <a:t>对象的常用方法</a:t>
            </a:r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130186"/>
              </p:ext>
            </p:extLst>
          </p:nvPr>
        </p:nvGraphicFramePr>
        <p:xfrm>
          <a:off x="1162369" y="2025016"/>
          <a:ext cx="6938023" cy="385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04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176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名      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说      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rgbClr val="0B7D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getElementById</a:t>
                      </a:r>
                      <a:r>
                        <a:rPr lang="en-US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()</a:t>
                      </a:r>
                      <a:endParaRPr lang="zh-CN" sz="18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返回对拥有指定</a:t>
                      </a:r>
                      <a:r>
                        <a:rPr lang="en-US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id</a:t>
                      </a:r>
                      <a:r>
                        <a:rPr lang="zh-CN" sz="1800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的第一</a:t>
                      </a:r>
                      <a:r>
                        <a:rPr lang="zh-CN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个对象的引用</a:t>
                      </a:r>
                      <a:endParaRPr lang="zh-CN" sz="18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getElementsByName</a:t>
                      </a:r>
                      <a:r>
                        <a:rPr lang="en-US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()</a:t>
                      </a:r>
                      <a:endParaRPr lang="zh-CN" sz="18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返回带有指定名称的对象的集合</a:t>
                      </a:r>
                      <a:endParaRPr lang="zh-CN" sz="18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getElementsByTagName</a:t>
                      </a:r>
                      <a:r>
                        <a:rPr lang="en-US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()</a:t>
                      </a:r>
                      <a:endParaRPr lang="zh-CN" sz="18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返回带有指定标签名的对象的集合</a:t>
                      </a:r>
                      <a:endParaRPr lang="zh-CN" sz="18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write()</a:t>
                      </a:r>
                      <a:endParaRPr lang="zh-CN" sz="18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向文档写文本、</a:t>
                      </a:r>
                      <a:r>
                        <a:rPr lang="en-US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HTML</a:t>
                      </a:r>
                      <a:r>
                        <a:rPr lang="zh-CN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表达式或</a:t>
                      </a:r>
                      <a:r>
                        <a:rPr lang="en-US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JavaScript</a:t>
                      </a:r>
                      <a:r>
                        <a:rPr lang="zh-CN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代码</a:t>
                      </a:r>
                      <a:endParaRPr lang="zh-CN" sz="18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AutoShape 8"/>
          <p:cNvSpPr>
            <a:spLocks noChangeArrowheads="1"/>
          </p:cNvSpPr>
          <p:nvPr/>
        </p:nvSpPr>
        <p:spPr bwMode="gray">
          <a:xfrm>
            <a:off x="6747073" y="2828176"/>
            <a:ext cx="1641351" cy="407988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对象的</a:t>
            </a:r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id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唯一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gray">
          <a:xfrm>
            <a:off x="6747073" y="3717032"/>
            <a:ext cx="1785367" cy="407988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相同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name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属性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gray">
          <a:xfrm>
            <a:off x="6747073" y="4558581"/>
            <a:ext cx="1425327" cy="40798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相同的元素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62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动态改变层、标签中的内容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访问相同</a:t>
            </a:r>
            <a:r>
              <a:rPr lang="en-US" altLang="zh-CN" dirty="0" err="1" smtClean="0"/>
              <a:t>name的元素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访问相同标签的元素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1628800"/>
            <a:ext cx="4960133" cy="1979538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Document</a:t>
            </a:r>
            <a:r>
              <a:rPr dirty="0" err="1" smtClean="0"/>
              <a:t>对象访问页面元素</a:t>
            </a:r>
            <a:endParaRPr dirty="0" smtClean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843683" y="2060848"/>
            <a:ext cx="1000125" cy="2857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2987824" y="6286500"/>
            <a:ext cx="5162897" cy="428625"/>
            <a:chOff x="3143240" y="5143512"/>
            <a:chExt cx="4811821" cy="428628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3714744" y="5143512"/>
              <a:ext cx="4240317" cy="428628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pic>
          <p:nvPicPr>
            <p:cNvPr id="37909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00066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 bwMode="auto">
            <a:xfrm>
              <a:off x="3798575" y="5187962"/>
              <a:ext cx="4089375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document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对象常用方法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97259" y="2862463"/>
            <a:ext cx="5152941" cy="1894905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接箭头连接符 13"/>
          <p:cNvCxnSpPr/>
          <p:nvPr/>
        </p:nvCxnSpPr>
        <p:spPr>
          <a:xfrm>
            <a:off x="3049823" y="2276872"/>
            <a:ext cx="2458281" cy="696230"/>
          </a:xfrm>
          <a:prstGeom prst="straightConnector1">
            <a:avLst/>
          </a:prstGeom>
          <a:ln w="28575" cmpd="sng">
            <a:solidFill>
              <a:srgbClr val="0B7DB2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3310" y="1988840"/>
            <a:ext cx="6483215" cy="24494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3707904" y="3187228"/>
            <a:ext cx="792088" cy="28803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131840" y="3429000"/>
            <a:ext cx="1651805" cy="32240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8813" y="2469786"/>
            <a:ext cx="6474048" cy="2471382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矩形 31"/>
          <p:cNvSpPr/>
          <p:nvPr/>
        </p:nvSpPr>
        <p:spPr bwMode="auto">
          <a:xfrm>
            <a:off x="3362064" y="3684599"/>
            <a:ext cx="792088" cy="28803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3376224" y="3933056"/>
            <a:ext cx="3788064" cy="504056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14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4" grpId="0" animBg="1"/>
      <p:bldP spid="4" grpId="1" animBg="1"/>
      <p:bldP spid="29" grpId="0" animBg="1"/>
      <p:bldP spid="29" grpId="1" animBg="1"/>
      <p:bldP spid="32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dirty="0" smtClean="0"/>
              <a:t>预习</a:t>
            </a:r>
            <a:r>
              <a:rPr lang="zh-CN" dirty="0"/>
              <a:t>检查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JavaScript</a:t>
            </a:r>
            <a:r>
              <a:rPr lang="zh-CN" altLang="en-US" dirty="0"/>
              <a:t>中，</a:t>
            </a:r>
            <a:r>
              <a:rPr lang="en-US" altLang="zh-CN" dirty="0"/>
              <a:t>window</a:t>
            </a:r>
            <a:r>
              <a:rPr lang="zh-CN" altLang="en-US" dirty="0"/>
              <a:t>对象常用方法分别是什么？</a:t>
            </a:r>
          </a:p>
          <a:p>
            <a:r>
              <a:rPr lang="en-US" altLang="zh-CN" dirty="0" smtClean="0"/>
              <a:t>document</a:t>
            </a:r>
            <a:r>
              <a:rPr lang="zh-CN" altLang="en-US" dirty="0"/>
              <a:t>对象的常用方法有哪些？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中，内置对象有哪些？</a:t>
            </a:r>
          </a:p>
          <a:p>
            <a:r>
              <a:rPr lang="zh-CN" altLang="en-US" dirty="0" smtClean="0"/>
              <a:t>数组</a:t>
            </a:r>
            <a:r>
              <a:rPr lang="zh-CN" altLang="en-US" dirty="0"/>
              <a:t>的常用方法和属性有</a:t>
            </a:r>
            <a:r>
              <a:rPr lang="zh-CN" altLang="en-US" dirty="0" smtClean="0"/>
              <a:t>哪些？</a:t>
            </a:r>
            <a:endParaRPr lang="zh-CN" altLang="en-US" dirty="0"/>
          </a:p>
          <a:p>
            <a:endParaRPr lang="zh-CN" altLang="zh-CN" dirty="0"/>
          </a:p>
        </p:txBody>
      </p:sp>
      <p:pic>
        <p:nvPicPr>
          <p:cNvPr id="11" name="图片 10" descr="集中测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小结</a:t>
            </a:r>
            <a:endParaRPr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如何</a:t>
            </a:r>
            <a:r>
              <a:rPr lang="zh-CN" altLang="en-US" dirty="0" smtClean="0"/>
              <a:t>动态改变层、标签中的内容？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如何访问相同</a:t>
            </a:r>
            <a:r>
              <a:rPr lang="en-US" altLang="zh-CN" dirty="0" err="1" smtClean="0"/>
              <a:t>name的元素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如何访问相同标签的元素？</a:t>
            </a:r>
            <a:endParaRPr lang="en-US" altLang="zh-CN" dirty="0" smtClean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331640" y="1576888"/>
            <a:ext cx="7194227" cy="52333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document.getElementById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phone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").</a:t>
            </a: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innerHTML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="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1+8 Pro Max";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331639" y="1988840"/>
            <a:ext cx="7194228" cy="230425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aInput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document.</a:t>
            </a: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getElementsByName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size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");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sStr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="";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for(</a:t>
            </a: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=0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 </a:t>
            </a: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</a:t>
            </a: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aInput.length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 </a:t>
            </a: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++){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sStr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+=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aInput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[i].value+"&amp;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nbsp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;&amp;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nbsp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;";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document.</a:t>
            </a:r>
            <a:r>
              <a:rPr lang="en-US" altLang="en-US" dirty="0" err="1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getElementById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("replace").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innerHTML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sStr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1338213" y="2420888"/>
            <a:ext cx="7194227" cy="227527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aInput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document.</a:t>
            </a: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getElementsByTagName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("input");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sStr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="";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for(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=0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 </a:t>
            </a: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</a:t>
            </a: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aInput.length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 </a:t>
            </a: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++){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sStr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+=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aInput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[i].value+"&amp;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nbsp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;&amp;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nbsp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;";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document.</a:t>
            </a: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getElementById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("replace").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innerHTML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sStr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</a:p>
        </p:txBody>
      </p:sp>
      <p:pic>
        <p:nvPicPr>
          <p:cNvPr id="8" name="图片 7" descr="提问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922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内容占位符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/>
              <a:t>超时调用：</a:t>
            </a:r>
            <a:r>
              <a:rPr lang="en-US" altLang="zh-CN" dirty="0" err="1" smtClean="0"/>
              <a:t>setTimeout</a:t>
            </a:r>
            <a:r>
              <a:rPr lang="en-US" altLang="zh-CN" dirty="0" smtClean="0"/>
              <a:t>()</a:t>
            </a:r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 smtClean="0"/>
              <a:t>间歇调用：</a:t>
            </a:r>
            <a:r>
              <a:rPr lang="en-US" altLang="zh-CN" dirty="0" err="1" smtClean="0"/>
              <a:t>setInterval</a:t>
            </a:r>
            <a:r>
              <a:rPr lang="en-US" altLang="zh-CN" dirty="0"/>
              <a:t>()</a:t>
            </a:r>
          </a:p>
          <a:p>
            <a:pPr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2080803" y="1628800"/>
            <a:ext cx="5416779" cy="5127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window.setTimeout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调用的函数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",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等待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的毫秒数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定时函数</a:t>
            </a:r>
            <a:r>
              <a:rPr lang="en-US" dirty="0" smtClean="0"/>
              <a:t> </a:t>
            </a:r>
            <a:r>
              <a:rPr lang="en-US" altLang="zh-CN" dirty="0" smtClean="0"/>
              <a:t>3</a:t>
            </a:r>
            <a:r>
              <a:rPr lang="en-US" dirty="0" smtClean="0"/>
              <a:t>-1</a:t>
            </a:r>
            <a:endParaRPr dirty="0" smtClean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095078" y="2421824"/>
            <a:ext cx="5429250" cy="5127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myTime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＝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setTimeout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disptime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()", 1000);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8" name="图片 27" descr="语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9095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29" name="图片 28" descr="示例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234888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30" name="AutoShape 11"/>
          <p:cNvSpPr>
            <a:spLocks noChangeArrowheads="1"/>
          </p:cNvSpPr>
          <p:nvPr/>
        </p:nvSpPr>
        <p:spPr bwMode="auto">
          <a:xfrm>
            <a:off x="6421436" y="3050301"/>
            <a:ext cx="2471044" cy="715089"/>
          </a:xfrm>
          <a:prstGeom prst="roundRect">
            <a:avLst>
              <a:gd name="adj" fmla="val 16667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1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秒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(1000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毫秒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)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后执行</a:t>
            </a:r>
            <a:r>
              <a:rPr lang="en-US" altLang="zh-CN" b="1" kern="0" dirty="0" err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disptime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()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函数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一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次</a:t>
            </a:r>
            <a:endParaRPr lang="en-US" altLang="zh-CN" b="1" kern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31" name="Line 20"/>
          <p:cNvSpPr>
            <a:spLocks noChangeShapeType="1"/>
          </p:cNvSpPr>
          <p:nvPr/>
        </p:nvSpPr>
        <p:spPr bwMode="auto">
          <a:xfrm>
            <a:off x="5972200" y="2862580"/>
            <a:ext cx="449236" cy="288032"/>
          </a:xfrm>
          <a:prstGeom prst="line">
            <a:avLst/>
          </a:prstGeom>
          <a:ln w="28575" cmpd="sng">
            <a:solidFill>
              <a:srgbClr val="0B7DB2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2080803" y="4077072"/>
            <a:ext cx="5416779" cy="5127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window.setInterval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调用的函数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",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间隔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的毫秒数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fr-FR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auto">
          <a:xfrm>
            <a:off x="2095078" y="4893746"/>
            <a:ext cx="5429250" cy="5127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myTime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＝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setInterval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disptime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()", 1000);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4" name="图片 33" descr="语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005064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35" name="图片 34" descr="示例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820802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36" name="AutoShape 11"/>
          <p:cNvSpPr>
            <a:spLocks noChangeArrowheads="1"/>
          </p:cNvSpPr>
          <p:nvPr/>
        </p:nvSpPr>
        <p:spPr bwMode="auto">
          <a:xfrm>
            <a:off x="6421436" y="5522223"/>
            <a:ext cx="2543052" cy="715089"/>
          </a:xfrm>
          <a:prstGeom prst="roundRect">
            <a:avLst>
              <a:gd name="adj" fmla="val 16667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每隔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1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秒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(1000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毫秒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)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执行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一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次</a:t>
            </a:r>
            <a:r>
              <a:rPr lang="en-US" altLang="zh-CN" b="1" kern="0" dirty="0" err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disptime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()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函数</a:t>
            </a:r>
            <a:endParaRPr lang="en-US" altLang="zh-CN" b="1" kern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37" name="Line 20"/>
          <p:cNvSpPr>
            <a:spLocks noChangeShapeType="1"/>
          </p:cNvSpPr>
          <p:nvPr/>
        </p:nvSpPr>
        <p:spPr bwMode="auto">
          <a:xfrm>
            <a:off x="5972200" y="5334502"/>
            <a:ext cx="449236" cy="288032"/>
          </a:xfrm>
          <a:prstGeom prst="line">
            <a:avLst/>
          </a:prstGeom>
          <a:ln w="28575" cmpd="sng">
            <a:solidFill>
              <a:srgbClr val="0B7DB2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840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定时</a:t>
            </a:r>
            <a:r>
              <a:rPr dirty="0" err="1" smtClean="0"/>
              <a:t>函数</a:t>
            </a:r>
            <a:r>
              <a:rPr lang="en-US" dirty="0" smtClean="0"/>
              <a:t> </a:t>
            </a:r>
            <a:r>
              <a:rPr lang="en-US" altLang="zh-CN" dirty="0" smtClean="0"/>
              <a:t>3-2</a:t>
            </a:r>
            <a:endParaRPr dirty="0" smtClean="0"/>
          </a:p>
        </p:txBody>
      </p:sp>
      <p:sp>
        <p:nvSpPr>
          <p:cNvPr id="36867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清除函数</a:t>
            </a:r>
            <a:endParaRPr lang="en-US" dirty="0" smtClean="0"/>
          </a:p>
          <a:p>
            <a:pPr lvl="1">
              <a:defRPr/>
            </a:pPr>
            <a:r>
              <a:rPr lang="en-US" dirty="0" err="1" smtClean="0"/>
              <a:t>clearTimeout</a:t>
            </a:r>
            <a:r>
              <a:rPr lang="en-US" dirty="0" smtClean="0"/>
              <a:t>()</a:t>
            </a:r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r>
              <a:rPr lang="en-US" altLang="zh-CN" dirty="0" err="1" smtClean="0"/>
              <a:t>clearInterval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068834" y="2893907"/>
            <a:ext cx="5527501" cy="8609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dirty="0" err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myTime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＝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setTimeout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disptime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()", 1000);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clearTimeout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myTime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112192" y="5229200"/>
            <a:ext cx="5484143" cy="86409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dirty="0" err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myTime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＝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setInterval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disptime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()", 1000);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clearInterval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myTime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2100976" y="2118834"/>
            <a:ext cx="5495360" cy="5127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clearTimeout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setTimeOut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返回的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值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2100976" y="4416999"/>
            <a:ext cx="5495360" cy="5127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clearInterval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setInterval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返回的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值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31" name="图片 30" descr="语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98884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32" name="图片 31" descr="示例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274677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33" name="图片 32" descr="语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293096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34" name="图片 33" descr="示例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5085184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35" name="组合 34"/>
          <p:cNvGrpSpPr/>
          <p:nvPr/>
        </p:nvGrpSpPr>
        <p:grpSpPr>
          <a:xfrm>
            <a:off x="3491880" y="6282599"/>
            <a:ext cx="4111057" cy="428625"/>
            <a:chOff x="1496565" y="6000750"/>
            <a:chExt cx="4111057" cy="428625"/>
          </a:xfrm>
        </p:grpSpPr>
        <p:sp>
          <p:nvSpPr>
            <p:cNvPr id="36" name="圆角矩形 35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7" name="圆角矩形 36"/>
            <p:cNvSpPr/>
            <p:nvPr/>
          </p:nvSpPr>
          <p:spPr bwMode="auto">
            <a:xfrm>
              <a:off x="2081144" y="6000750"/>
              <a:ext cx="3526478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8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565" y="6039254"/>
              <a:ext cx="571479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8"/>
            <p:cNvSpPr txBox="1"/>
            <p:nvPr/>
          </p:nvSpPr>
          <p:spPr bwMode="auto">
            <a:xfrm>
              <a:off x="2206131" y="6053666"/>
              <a:ext cx="3273653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：间歇调用的使用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056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定时函数</a:t>
            </a:r>
            <a:r>
              <a:rPr lang="en-US" dirty="0" smtClean="0"/>
              <a:t> </a:t>
            </a:r>
            <a:r>
              <a:rPr lang="en-US" altLang="zh-CN" dirty="0" smtClean="0"/>
              <a:t>3</a:t>
            </a:r>
            <a:r>
              <a:rPr lang="en-US" dirty="0" smtClean="0"/>
              <a:t>-</a:t>
            </a:r>
            <a:r>
              <a:rPr lang="en-US" altLang="zh-CN" dirty="0" smtClean="0"/>
              <a:t>3</a:t>
            </a:r>
            <a:endParaRPr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也</a:t>
            </a:r>
            <a:r>
              <a:rPr lang="zh-CN" altLang="en-US" dirty="0"/>
              <a:t>可以使用超时调用来实现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3563888" y="6282599"/>
            <a:ext cx="4111057" cy="428625"/>
            <a:chOff x="1496565" y="6000750"/>
            <a:chExt cx="4111057" cy="428625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2081144" y="6000750"/>
              <a:ext cx="3526478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9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565" y="6039254"/>
              <a:ext cx="571479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8"/>
            <p:cNvSpPr txBox="1"/>
            <p:nvPr/>
          </p:nvSpPr>
          <p:spPr bwMode="auto">
            <a:xfrm>
              <a:off x="2206131" y="6053666"/>
              <a:ext cx="3273653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：超时调用的使用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416841" y="2682348"/>
            <a:ext cx="6395519" cy="962676"/>
            <a:chOff x="1269972" y="1098172"/>
            <a:chExt cx="6395519" cy="962676"/>
          </a:xfrm>
        </p:grpSpPr>
        <p:sp>
          <p:nvSpPr>
            <p:cNvPr id="32" name="AutoShape 39"/>
            <p:cNvSpPr>
              <a:spLocks noChangeArrowheads="1"/>
            </p:cNvSpPr>
            <p:nvPr/>
          </p:nvSpPr>
          <p:spPr bwMode="auto">
            <a:xfrm>
              <a:off x="1269972" y="1268561"/>
              <a:ext cx="6237236" cy="792287"/>
            </a:xfrm>
            <a:prstGeom prst="roundRect">
              <a:avLst>
                <a:gd name="adj" fmla="val 1584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如果要多次调用，使用</a:t>
              </a:r>
              <a:r>
                <a:rPr lang="en-US" altLang="zh-CN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setInterval</a:t>
              </a: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</a:p>
            <a:p>
              <a:pPr algn="ctr">
                <a:defRPr/>
              </a:pP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或者让被调函数自身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再次调用</a:t>
              </a:r>
              <a:r>
                <a:rPr lang="en-US" altLang="zh-CN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setTimeout</a:t>
              </a: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AutoShape 4"/>
            <p:cNvSpPr>
              <a:spLocks noChangeArrowheads="1"/>
            </p:cNvSpPr>
            <p:nvPr/>
          </p:nvSpPr>
          <p:spPr bwMode="gray">
            <a:xfrm>
              <a:off x="7308304" y="1098172"/>
              <a:ext cx="357187" cy="358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rgbClr val="0C83B8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!</a:t>
              </a:r>
            </a:p>
          </p:txBody>
        </p:sp>
      </p:grpSp>
      <p:pic>
        <p:nvPicPr>
          <p:cNvPr id="13" name="图片 12" descr="提示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2060848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665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模拟小球移动</a:t>
            </a:r>
            <a:endParaRPr dirty="0" smtClean="0"/>
          </a:p>
        </p:txBody>
      </p:sp>
      <p:sp>
        <p:nvSpPr>
          <p:cNvPr id="29699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初识打开页面，小球上显示“单击移动”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单击小球，小球开始向右移动，显示文字变为“单击停止”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再次单击小球，小球停止</a:t>
            </a:r>
            <a:r>
              <a:rPr lang="zh-CN" altLang="en-US" dirty="0"/>
              <a:t>移动，显示文字变为</a:t>
            </a:r>
            <a:r>
              <a:rPr lang="zh-CN" altLang="en-US" dirty="0" smtClean="0"/>
              <a:t>“单击</a:t>
            </a:r>
            <a:r>
              <a:rPr lang="zh-CN" altLang="en-US" dirty="0"/>
              <a:t>移动”</a:t>
            </a:r>
            <a:endParaRPr lang="en-US" altLang="zh-CN" dirty="0" smtClean="0"/>
          </a:p>
        </p:txBody>
      </p:sp>
      <p:grpSp>
        <p:nvGrpSpPr>
          <p:cNvPr id="13" name="组合 19"/>
          <p:cNvGrpSpPr>
            <a:grpSpLocks/>
          </p:cNvGrpSpPr>
          <p:nvPr/>
        </p:nvGrpSpPr>
        <p:grpSpPr bwMode="auto">
          <a:xfrm>
            <a:off x="4211960" y="6311904"/>
            <a:ext cx="2786062" cy="428625"/>
            <a:chOff x="3714744" y="5143516"/>
            <a:chExt cx="278608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714744" y="5143516"/>
              <a:ext cx="2786082" cy="428628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8"/>
            <p:cNvSpPr txBox="1"/>
            <p:nvPr/>
          </p:nvSpPr>
          <p:spPr bwMode="auto">
            <a:xfrm>
              <a:off x="4035917" y="5187959"/>
              <a:ext cx="2220928" cy="33813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>
                <a:defRPr sz="1600" b="1" spc="30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完成时间：</a:t>
              </a:r>
              <a:r>
                <a:rPr lang="en-US" altLang="zh-CN" dirty="0"/>
                <a:t>20</a:t>
              </a:r>
              <a:r>
                <a:rPr lang="zh-CN" altLang="en-US" dirty="0"/>
                <a:t>分钟</a:t>
              </a:r>
            </a:p>
          </p:txBody>
        </p:sp>
      </p:grpSp>
      <p:pic>
        <p:nvPicPr>
          <p:cNvPr id="16" name="图片 15" descr="练习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011" y="2809556"/>
            <a:ext cx="2708277" cy="274064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19" y="2923659"/>
            <a:ext cx="2857500" cy="251244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66060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55301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55303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55304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5309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55305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528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JavaScript</a:t>
            </a:r>
            <a:r>
              <a:rPr smtClean="0"/>
              <a:t>内置对象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Array</a:t>
            </a:r>
            <a:r>
              <a:rPr lang="zh-CN" altLang="en-US" dirty="0" smtClean="0"/>
              <a:t>：用于在单独的变量名中存储一系列的值</a:t>
            </a:r>
          </a:p>
          <a:p>
            <a:pPr>
              <a:defRPr/>
            </a:pPr>
            <a:r>
              <a:rPr lang="fr-FR" dirty="0" smtClean="0"/>
              <a:t>String</a:t>
            </a:r>
            <a:r>
              <a:rPr lang="zh-CN" altLang="en-US" dirty="0" smtClean="0"/>
              <a:t>：用于支持对字符串的处理</a:t>
            </a:r>
          </a:p>
          <a:p>
            <a:pPr>
              <a:defRPr/>
            </a:pPr>
            <a:r>
              <a:rPr lang="fr-FR" dirty="0" smtClean="0"/>
              <a:t>Math</a:t>
            </a:r>
            <a:r>
              <a:rPr lang="zh-CN" altLang="en-US" dirty="0" smtClean="0"/>
              <a:t>：用于执行常用的数学任务，包含若干个数字常量和函数</a:t>
            </a:r>
          </a:p>
          <a:p>
            <a:pPr>
              <a:defRPr/>
            </a:pPr>
            <a:r>
              <a:rPr lang="fr-FR" dirty="0" smtClean="0"/>
              <a:t>Date</a:t>
            </a:r>
            <a:r>
              <a:rPr lang="zh-CN" altLang="en-US" dirty="0" smtClean="0"/>
              <a:t>：用于操作日期和时间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59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创建数组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为数组元素赋值</a:t>
            </a:r>
          </a:p>
          <a:p>
            <a:pPr>
              <a:defRPr/>
            </a:pPr>
            <a:r>
              <a:rPr lang="zh-CN" altLang="en-US" dirty="0"/>
              <a:t>访问数组</a:t>
            </a:r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2457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Array</a:t>
            </a:r>
            <a:r>
              <a:rPr lang="zh-CN" altLang="en-US" dirty="0" smtClean="0"/>
              <a:t>对象 </a:t>
            </a:r>
            <a:r>
              <a:rPr lang="en-US" altLang="zh-CN" dirty="0" smtClean="0"/>
              <a:t>3-1</a:t>
            </a:r>
            <a:endParaRPr dirty="0" smtClean="0"/>
          </a:p>
        </p:txBody>
      </p:sp>
      <p:sp>
        <p:nvSpPr>
          <p:cNvPr id="35846" name="矩形 3"/>
          <p:cNvSpPr>
            <a:spLocks noChangeArrowheads="1"/>
          </p:cNvSpPr>
          <p:nvPr/>
        </p:nvSpPr>
        <p:spPr bwMode="auto">
          <a:xfrm>
            <a:off x="1331640" y="1988841"/>
            <a:ext cx="5976664" cy="115212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  <a:extLst/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new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Array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new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Array(size);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new Array(element0, element1, …,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elementN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圆角矩形 11"/>
          <p:cNvSpPr>
            <a:spLocks noChangeArrowheads="1"/>
          </p:cNvSpPr>
          <p:nvPr/>
        </p:nvSpPr>
        <p:spPr bwMode="auto">
          <a:xfrm>
            <a:off x="1331641" y="3513365"/>
            <a:ext cx="6891064" cy="89871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fruit =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new Array("apple", "orange", " peach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", "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banana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fruit = ["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apple","orange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","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peach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","banana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"];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圆角矩形 11"/>
          <p:cNvSpPr>
            <a:spLocks noChangeArrowheads="1"/>
          </p:cNvSpPr>
          <p:nvPr/>
        </p:nvSpPr>
        <p:spPr bwMode="auto">
          <a:xfrm>
            <a:off x="1331640" y="4509120"/>
            <a:ext cx="6891065" cy="1892826"/>
          </a:xfrm>
          <a:prstGeom prst="roundRect">
            <a:avLst>
              <a:gd name="adj" fmla="val 7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 fruit = new Array(4);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fruit [0] =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"apple";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fruit [1] =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"orange";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fruit [2] =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"peach";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fruit [3] =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"banana";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圆角矩形 11"/>
          <p:cNvSpPr>
            <a:spLocks noChangeArrowheads="1"/>
          </p:cNvSpPr>
          <p:nvPr/>
        </p:nvSpPr>
        <p:spPr bwMode="auto">
          <a:xfrm>
            <a:off x="1331640" y="3978512"/>
            <a:ext cx="5976664" cy="4586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数组名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下标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]</a:t>
            </a:r>
          </a:p>
        </p:txBody>
      </p:sp>
      <p:pic>
        <p:nvPicPr>
          <p:cNvPr id="19" name="图片 18" descr="语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09498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17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Array</a:t>
            </a:r>
            <a:r>
              <a:rPr lang="zh-CN" altLang="en-US" dirty="0" smtClean="0"/>
              <a:t>对象 </a:t>
            </a:r>
            <a:r>
              <a:rPr lang="en-US" altLang="zh-CN" dirty="0" smtClean="0"/>
              <a:t>3-2</a:t>
            </a:r>
            <a:endParaRPr dirty="0" smtClean="0"/>
          </a:p>
        </p:txBody>
      </p:sp>
      <p:sp>
        <p:nvSpPr>
          <p:cNvPr id="2560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常用属性和方法</a:t>
            </a:r>
          </a:p>
        </p:txBody>
      </p:sp>
      <p:graphicFrame>
        <p:nvGraphicFramePr>
          <p:cNvPr id="13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444637"/>
              </p:ext>
            </p:extLst>
          </p:nvPr>
        </p:nvGraphicFramePr>
        <p:xfrm>
          <a:off x="1022723" y="1556792"/>
          <a:ext cx="7098555" cy="32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71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839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类别</a:t>
                      </a:r>
                      <a:endParaRPr lang="zh-CN" sz="2000" kern="100" dirty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48527" marR="48527" marT="0" marB="0" anchor="ctr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名称</a:t>
                      </a:r>
                      <a:endParaRPr lang="zh-CN" sz="2000" kern="100" dirty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48527" marR="48527" marT="0" marB="0" anchor="ctr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描述</a:t>
                      </a:r>
                      <a:endParaRPr lang="zh-CN" sz="2000" kern="100" dirty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48527" marR="48527" marT="0" marB="0" anchor="ctr">
                    <a:solidFill>
                      <a:srgbClr val="0B7D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20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属性</a:t>
                      </a:r>
                      <a:endParaRPr lang="zh-CN" sz="18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48527" marR="485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length</a:t>
                      </a:r>
                      <a:endParaRPr lang="zh-CN" sz="18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48527" marR="4852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设置或返回数组中元素的数目</a:t>
                      </a:r>
                      <a:endParaRPr lang="zh-CN" sz="18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48527" marR="48527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8000">
                <a:tc row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方法</a:t>
                      </a:r>
                      <a:endParaRPr lang="zh-CN" sz="18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48527" marR="485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join</a:t>
                      </a:r>
                      <a:r>
                        <a:rPr lang="en-US" sz="1800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()</a:t>
                      </a:r>
                      <a:endParaRPr lang="zh-CN" sz="18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48527" marR="4852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把数组的所有元素放入一个字符串，</a:t>
                      </a:r>
                      <a:r>
                        <a:rPr lang="zh-CN" sz="1800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通过</a:t>
                      </a:r>
                      <a:r>
                        <a:rPr lang="zh-CN" altLang="en-US" sz="1800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逗号或指定</a:t>
                      </a:r>
                      <a:r>
                        <a:rPr lang="zh-CN" sz="1800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的</a:t>
                      </a:r>
                      <a:r>
                        <a:rPr lang="zh-CN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分隔符进行分隔</a:t>
                      </a:r>
                      <a:endParaRPr lang="zh-CN" sz="18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48527" marR="48527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2020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sort()</a:t>
                      </a:r>
                      <a:endParaRPr lang="zh-CN" sz="18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48527" marR="4852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对数组排序</a:t>
                      </a:r>
                      <a:endParaRPr lang="zh-CN" sz="18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48527" marR="48527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push()</a:t>
                      </a:r>
                      <a:endParaRPr lang="zh-CN" sz="18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48527" marR="4852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向数组末尾添加一个或更多</a:t>
                      </a:r>
                      <a:r>
                        <a:rPr lang="zh-CN" altLang="en-US" sz="1800" kern="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元素，并返回新的长度</a:t>
                      </a:r>
                      <a:endParaRPr lang="zh-CN" sz="18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48527" marR="48527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48527" marR="485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forEach</a:t>
                      </a:r>
                      <a:r>
                        <a:rPr lang="en-US" sz="1800" kern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()</a:t>
                      </a:r>
                      <a:endParaRPr lang="zh-CN" sz="1800" kern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698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遍历数组，</a:t>
                      </a:r>
                      <a:r>
                        <a:rPr lang="en-US" sz="1800" kern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forEach</a:t>
                      </a:r>
                      <a:r>
                        <a:rPr lang="en-US" sz="1800" kern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()</a:t>
                      </a:r>
                      <a:r>
                        <a:rPr lang="zh-CN" sz="1800" kern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方法不会直接修改原始数组，但是回调函数可能会修改</a:t>
                      </a:r>
                    </a:p>
                  </a:txBody>
                  <a:tcPr marL="68580" marR="68580" marT="0" marB="6985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3275856" y="6286500"/>
            <a:ext cx="4608512" cy="428625"/>
            <a:chOff x="3106728" y="5143512"/>
            <a:chExt cx="4608544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pic>
          <p:nvPicPr>
            <p:cNvPr id="36904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728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4205939" y="5187818"/>
              <a:ext cx="2786360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：数组的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应用</a:t>
              </a:r>
            </a:p>
          </p:txBody>
        </p:sp>
      </p:grpSp>
      <p:pic>
        <p:nvPicPr>
          <p:cNvPr id="17" name="图片 16" descr="经验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86916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20" name="AutoShape 39"/>
          <p:cNvSpPr>
            <a:spLocks noChangeArrowheads="1"/>
          </p:cNvSpPr>
          <p:nvPr/>
        </p:nvSpPr>
        <p:spPr bwMode="auto">
          <a:xfrm>
            <a:off x="1281914" y="5373017"/>
            <a:ext cx="6580172" cy="792287"/>
          </a:xfrm>
          <a:prstGeom prst="roundRect">
            <a:avLst>
              <a:gd name="adj" fmla="val 948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更多方法可查阅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 Array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对象参考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手册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https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://www.w3school.com.cn/jsref/jsref_obj_array.asp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507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Array</a:t>
            </a:r>
            <a:r>
              <a:rPr lang="zh-CN" altLang="en-US" dirty="0" smtClean="0"/>
              <a:t>对象 </a:t>
            </a:r>
            <a:r>
              <a:rPr lang="en-US" altLang="zh-CN" dirty="0" smtClean="0"/>
              <a:t>3-3</a:t>
            </a:r>
            <a:endParaRPr dirty="0" smtClean="0"/>
          </a:p>
        </p:txBody>
      </p:sp>
      <p:sp>
        <p:nvSpPr>
          <p:cNvPr id="36867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forEach</a:t>
            </a:r>
            <a:r>
              <a:rPr lang="en-US" dirty="0" smtClean="0"/>
              <a:t>()</a:t>
            </a:r>
            <a:r>
              <a:rPr lang="zh-CN" altLang="en-US" dirty="0" smtClean="0"/>
              <a:t>方法</a:t>
            </a:r>
            <a:endParaRPr lang="en-US" dirty="0" smtClean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callback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参数：为数组中的每个元素执行的</a:t>
            </a:r>
            <a:r>
              <a:rPr lang="zh-CN" altLang="en-US" dirty="0" smtClean="0"/>
              <a:t>函数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 lvl="2">
              <a:defRPr/>
            </a:pPr>
            <a:r>
              <a:rPr lang="en-US" altLang="zh-CN" dirty="0" err="1" smtClean="0"/>
              <a:t>currentValue</a:t>
            </a:r>
            <a:r>
              <a:rPr lang="zh-CN" altLang="en-US" dirty="0"/>
              <a:t>：</a:t>
            </a:r>
            <a:r>
              <a:rPr lang="zh-CN" altLang="en-US" dirty="0" smtClean="0"/>
              <a:t>数组中正在处理的当前元素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smtClean="0"/>
              <a:t>index</a:t>
            </a:r>
            <a:r>
              <a:rPr lang="zh-CN" altLang="en-US" dirty="0" smtClean="0"/>
              <a:t>：可选，</a:t>
            </a:r>
            <a:r>
              <a:rPr lang="zh-CN" altLang="en-US" dirty="0"/>
              <a:t>数组中正在处理的当前</a:t>
            </a:r>
            <a:r>
              <a:rPr lang="zh-CN" altLang="en-US" dirty="0" smtClean="0"/>
              <a:t>元素的索引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smtClean="0"/>
              <a:t>array</a:t>
            </a:r>
            <a:r>
              <a:rPr lang="zh-CN" altLang="en-US" dirty="0" smtClean="0"/>
              <a:t>：可选，</a:t>
            </a:r>
            <a:r>
              <a:rPr lang="en-US" altLang="zh-CN" dirty="0" err="1" smtClean="0"/>
              <a:t>forEach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方法正在操作的数组</a:t>
            </a:r>
            <a:endParaRPr lang="en-US" altLang="zh-CN" dirty="0"/>
          </a:p>
          <a:p>
            <a:pPr lvl="1">
              <a:defRPr/>
            </a:pPr>
            <a:r>
              <a:rPr lang="en-US" altLang="zh-CN" dirty="0" err="1" smtClean="0"/>
              <a:t>thisArg</a:t>
            </a:r>
            <a:r>
              <a:rPr lang="zh-CN" altLang="en-US" dirty="0"/>
              <a:t>参数：</a:t>
            </a:r>
            <a:r>
              <a:rPr lang="zh-CN" altLang="en-US" dirty="0" smtClean="0"/>
              <a:t>可选，</a:t>
            </a:r>
            <a:r>
              <a:rPr lang="en-US" altLang="zh-CN" dirty="0" smtClean="0"/>
              <a:t>callback</a:t>
            </a:r>
            <a:r>
              <a:rPr lang="zh-CN" altLang="en-US" dirty="0" smtClean="0"/>
              <a:t>函数</a:t>
            </a:r>
            <a:r>
              <a:rPr lang="zh-CN" altLang="en-US" dirty="0"/>
              <a:t>中的</a:t>
            </a:r>
            <a:r>
              <a:rPr lang="en-US" altLang="zh-CN" dirty="0"/>
              <a:t>this</a:t>
            </a:r>
            <a:r>
              <a:rPr lang="zh-CN" altLang="en-US" dirty="0"/>
              <a:t>可以引用的对象</a:t>
            </a: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1380896" y="1700808"/>
            <a:ext cx="5495360" cy="5127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array.forEach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(callback[,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thisArg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])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;</a:t>
            </a: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1380896" y="2844229"/>
            <a:ext cx="5495360" cy="5127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callback(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currentValue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[, index[, array]])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31" name="图片 30" descr="语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35" name="组合 34"/>
          <p:cNvGrpSpPr/>
          <p:nvPr/>
        </p:nvGrpSpPr>
        <p:grpSpPr>
          <a:xfrm>
            <a:off x="3491880" y="6282599"/>
            <a:ext cx="4149931" cy="428625"/>
            <a:chOff x="1496565" y="6000750"/>
            <a:chExt cx="4149931" cy="428625"/>
          </a:xfrm>
        </p:grpSpPr>
        <p:sp>
          <p:nvSpPr>
            <p:cNvPr id="36" name="圆角矩形 35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7" name="圆角矩形 36"/>
            <p:cNvSpPr/>
            <p:nvPr/>
          </p:nvSpPr>
          <p:spPr bwMode="auto">
            <a:xfrm>
              <a:off x="2081144" y="6000750"/>
              <a:ext cx="3526478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8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565" y="6039254"/>
              <a:ext cx="571479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8"/>
            <p:cNvSpPr txBox="1"/>
            <p:nvPr/>
          </p:nvSpPr>
          <p:spPr bwMode="auto">
            <a:xfrm>
              <a:off x="2206131" y="6053666"/>
              <a:ext cx="3440365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forEach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24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内容占位符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algn="l" eaLnBrk="0" fontAlgn="base" hangingPunct="0">
              <a:lnSpc>
                <a:spcPct val="150000"/>
              </a:lnSpc>
              <a:buClr>
                <a:srgbClr val="0E9CDE"/>
              </a:buClr>
              <a:buFont typeface="Wingdings" panose="05000000000000000000" charset="0"/>
              <a:buChar char="u"/>
              <a:defRPr/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优秀榜</a:t>
            </a:r>
          </a:p>
        </p:txBody>
      </p:sp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2055079699"/>
              </p:ext>
            </p:extLst>
          </p:nvPr>
        </p:nvGraphicFramePr>
        <p:xfrm>
          <a:off x="621665" y="1761490"/>
          <a:ext cx="7791450" cy="1411605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88900" dist="38100" dir="1680000" algn="tl" rotWithShape="0">
                    <a:prstClr val="black">
                      <a:alpha val="40000"/>
                    </a:prstClr>
                  </a:outerShdw>
                </a:effectLst>
                <a:tableStyleId>{D113A9D2-9D6B-4929-AA2D-F23B5EE8CBE7}</a:tableStyleId>
              </a:tblPr>
              <a:tblGrid>
                <a:gridCol w="12985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第一小组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第二小组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>
                        <a:solidFill>
                          <a:srgbClr val="075E86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075E86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075E86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075E86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075E86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第三小组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621665" y="4347845"/>
          <a:ext cx="7791450" cy="1411605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88900" dist="38100" dir="1680000" algn="tl" rotWithShape="0">
                    <a:prstClr val="black">
                      <a:alpha val="40000"/>
                    </a:prstClr>
                  </a:outerShdw>
                </a:effectLst>
                <a:tableStyleId>{D113A9D2-9D6B-4929-AA2D-F23B5EE8CBE7}</a:tableStyleId>
              </a:tblPr>
              <a:tblGrid>
                <a:gridCol w="12985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张三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李四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张三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李四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张三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李四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内容占位符 2"/>
          <p:cNvSpPr>
            <a:spLocks noGrp="1"/>
          </p:cNvSpPr>
          <p:nvPr/>
        </p:nvSpPr>
        <p:spPr>
          <a:xfrm>
            <a:off x="871855" y="3799840"/>
            <a:ext cx="1684020" cy="5168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charset="0"/>
              <a:buChar char="u"/>
              <a:defRPr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进步榜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eaLnBrk="0" fontAlgn="base" hangingPunct="0"/>
            <a:r>
              <a:rPr lang="zh-CN" altLang="en-US" sz="2800" b="1" kern="0">
                <a:solidFill>
                  <a:srgbClr val="1D83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金榜秀一秀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50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3419872" y="279495"/>
            <a:ext cx="5256584" cy="845373"/>
          </a:xfrm>
        </p:spPr>
        <p:txBody>
          <a:bodyPr/>
          <a:lstStyle/>
          <a:p>
            <a:pPr>
              <a:defRPr/>
            </a:pPr>
            <a:r>
              <a:rPr dirty="0" err="1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/>
              <a:t>求数组中元素的和、最大值和最小值</a:t>
            </a:r>
            <a:endParaRPr dirty="0" smtClean="0"/>
          </a:p>
        </p:txBody>
      </p:sp>
      <p:sp>
        <p:nvSpPr>
          <p:cNvPr id="29699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遍历</a:t>
            </a:r>
            <a:r>
              <a:rPr lang="zh-CN" altLang="en-US" dirty="0" smtClean="0"/>
              <a:t>数组，计算</a:t>
            </a:r>
            <a:r>
              <a:rPr lang="zh-CN" altLang="en-US" dirty="0"/>
              <a:t>数组中所有元素的和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遍历</a:t>
            </a:r>
            <a:r>
              <a:rPr lang="zh-CN" altLang="en-US" dirty="0" smtClean="0"/>
              <a:t>数组，获得数组</a:t>
            </a:r>
            <a:r>
              <a:rPr lang="zh-CN" altLang="en-US" dirty="0"/>
              <a:t>元素</a:t>
            </a:r>
            <a:r>
              <a:rPr lang="zh-CN" altLang="en-US" dirty="0" smtClean="0"/>
              <a:t>中</a:t>
            </a:r>
            <a:r>
              <a:rPr lang="zh-CN" altLang="en-US" dirty="0"/>
              <a:t>的最大值和最小值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将求得的和、最大值和最小值显示在页面</a:t>
            </a:r>
            <a:r>
              <a:rPr lang="zh-CN" altLang="en-US" dirty="0" smtClean="0"/>
              <a:t>中</a:t>
            </a:r>
            <a:endParaRPr lang="en-US" altLang="zh-CN" dirty="0" smtClean="0"/>
          </a:p>
        </p:txBody>
      </p: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4572000" y="6076266"/>
            <a:ext cx="2786063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62396" y="5187962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12" name="图片 11" descr="练习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9" name="Picture 8" descr="C:\Users\ZHENGZ~1.PRD\AppData\Local\Temp\Rar$DRa12008.46617\Chapter03截图\图3.15 求和、最大、最小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066" y="3068960"/>
            <a:ext cx="3821868" cy="2009775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92022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代码规范问题</a:t>
            </a:r>
          </a:p>
          <a:p>
            <a:pPr>
              <a:defRPr/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7653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765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765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766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765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881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Date</a:t>
            </a:r>
            <a:r>
              <a:rPr lang="zh-CN" altLang="en-US" dirty="0" smtClean="0"/>
              <a:t>对象 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 smtClean="0"/>
              <a:t>用于处理日期和时间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zh-CN" altLang="en-US" dirty="0"/>
              <a:t>自</a:t>
            </a:r>
            <a:r>
              <a:rPr lang="en-US" altLang="zh-CN" dirty="0"/>
              <a:t>UTC</a:t>
            </a:r>
            <a:r>
              <a:rPr lang="zh-CN" altLang="en-US" dirty="0"/>
              <a:t>（</a:t>
            </a:r>
            <a:r>
              <a:rPr lang="en-US" altLang="zh-CN" dirty="0"/>
              <a:t>Coordinated Universal Time</a:t>
            </a:r>
            <a:r>
              <a:rPr lang="zh-CN" altLang="en-US" dirty="0"/>
              <a:t>，国际协调时间）</a:t>
            </a:r>
            <a:r>
              <a:rPr lang="en-US" altLang="zh-CN" dirty="0"/>
              <a:t>1970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 smtClean="0"/>
              <a:t>日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时开始</a:t>
            </a:r>
            <a:r>
              <a:rPr lang="zh-CN" altLang="en-US" dirty="0"/>
              <a:t>经过的毫秒数来保存</a:t>
            </a:r>
            <a:r>
              <a:rPr lang="zh-CN" altLang="en-US" dirty="0" smtClean="0"/>
              <a:t>日期</a:t>
            </a:r>
            <a:endParaRPr lang="en-US" altLang="zh-CN" dirty="0" smtClean="0"/>
          </a:p>
          <a:p>
            <a:r>
              <a:rPr lang="zh-CN" altLang="en-US" dirty="0" smtClean="0"/>
              <a:t>创建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972071" y="4944289"/>
            <a:ext cx="7200800" cy="8609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today=new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Date();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返回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当前日期和时间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sdate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=new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Date("July 15,2020,10:07:42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"); //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返回指定日期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和时间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971600" y="3429000"/>
            <a:ext cx="5495360" cy="80611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new Date();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new Date(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dateString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7" name="图片 6" descr="语法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836915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8" name="图片 7" descr="示例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365104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313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Date</a:t>
            </a:r>
            <a:r>
              <a:rPr dirty="0" err="1" smtClean="0"/>
              <a:t>对象</a:t>
            </a:r>
            <a:r>
              <a:rPr lang="en-US" dirty="0" smtClean="0"/>
              <a:t> </a:t>
            </a:r>
            <a:r>
              <a:rPr lang="en-US" altLang="zh-CN" dirty="0" smtClean="0"/>
              <a:t>2-2</a:t>
            </a:r>
            <a:endParaRPr dirty="0" smtClean="0"/>
          </a:p>
        </p:txBody>
      </p:sp>
      <p:sp>
        <p:nvSpPr>
          <p:cNvPr id="33795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常用方法</a:t>
            </a:r>
            <a:endParaRPr lang="zh-CN" altLang="en-US" dirty="0" smtClean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584501"/>
              </p:ext>
            </p:extLst>
          </p:nvPr>
        </p:nvGraphicFramePr>
        <p:xfrm>
          <a:off x="928688" y="1700808"/>
          <a:ext cx="7603752" cy="4429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0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486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75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方  法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91439" marR="91439" horzOverflow="overflow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说      明 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91439" marR="91439" horzOverflow="overflow">
                    <a:solidFill>
                      <a:srgbClr val="0B7D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getDate</a:t>
                      </a: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()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返回</a:t>
                      </a:r>
                      <a:r>
                        <a:rPr kumimoji="0" lang="en-US" altLang="zh-CN" sz="18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 Date </a:t>
                      </a:r>
                      <a:r>
                        <a:rPr kumimoji="0" lang="zh-CN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对象的一个月中的每一天，其值介于</a:t>
                      </a:r>
                      <a:r>
                        <a:rPr kumimoji="0" lang="en-US" altLang="zh-CN" sz="18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1</a:t>
                      </a:r>
                      <a:r>
                        <a:rPr kumimoji="0" lang="zh-CN" altLang="zh-CN" sz="18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～</a:t>
                      </a:r>
                      <a:r>
                        <a:rPr kumimoji="0" lang="en-US" altLang="zh-CN" sz="18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31</a:t>
                      </a:r>
                      <a:r>
                        <a:rPr kumimoji="0" lang="zh-CN" altLang="zh-CN" sz="18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之间</a:t>
                      </a:r>
                      <a:endParaRPr kumimoji="0" lang="zh-CN" altLang="zh-CN" sz="18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8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getDay</a:t>
                      </a: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()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返回</a:t>
                      </a:r>
                      <a:r>
                        <a:rPr kumimoji="0" lang="en-US" altLang="zh-CN" sz="18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 Date </a:t>
                      </a:r>
                      <a:r>
                        <a:rPr kumimoji="0" lang="zh-CN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对象的星期中的每一天，其值介于</a:t>
                      </a:r>
                      <a:r>
                        <a:rPr kumimoji="0" lang="en-US" altLang="zh-CN" sz="18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0</a:t>
                      </a:r>
                      <a:r>
                        <a:rPr kumimoji="0" lang="zh-CN" altLang="zh-CN" sz="18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～</a:t>
                      </a: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6</a:t>
                      </a:r>
                      <a:r>
                        <a:rPr kumimoji="0" lang="zh-CN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之间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8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getHours</a:t>
                      </a: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()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返回</a:t>
                      </a:r>
                      <a:r>
                        <a:rPr kumimoji="0" lang="en-US" altLang="zh-CN" sz="18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 Date </a:t>
                      </a:r>
                      <a:r>
                        <a:rPr kumimoji="0" lang="zh-CN" altLang="zh-CN" sz="18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对象的小时数，其值介于</a:t>
                      </a:r>
                      <a:r>
                        <a:rPr kumimoji="0" lang="en-US" altLang="zh-CN" sz="18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0</a:t>
                      </a:r>
                      <a:r>
                        <a:rPr kumimoji="0" lang="zh-CN" altLang="zh-CN" sz="18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～</a:t>
                      </a:r>
                      <a:r>
                        <a:rPr kumimoji="0" lang="en-US" altLang="zh-CN" sz="18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23</a:t>
                      </a:r>
                      <a:r>
                        <a:rPr kumimoji="0" lang="zh-CN" altLang="zh-CN" sz="18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之间</a:t>
                      </a:r>
                      <a:endParaRPr kumimoji="0" lang="zh-CN" altLang="zh-CN" sz="18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8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getMinutes</a:t>
                      </a: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()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返回</a:t>
                      </a:r>
                      <a:r>
                        <a:rPr kumimoji="0" lang="en-US" altLang="zh-CN" sz="18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 Date </a:t>
                      </a:r>
                      <a:r>
                        <a:rPr kumimoji="0" lang="zh-CN" altLang="zh-CN" sz="18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对象的分钟数，其值介于</a:t>
                      </a:r>
                      <a:r>
                        <a:rPr kumimoji="0" lang="en-US" altLang="zh-CN" sz="18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0</a:t>
                      </a:r>
                      <a:r>
                        <a:rPr kumimoji="0" lang="zh-CN" altLang="zh-CN" sz="18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～</a:t>
                      </a:r>
                      <a:r>
                        <a:rPr kumimoji="0" lang="en-US" altLang="zh-CN" sz="18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59</a:t>
                      </a:r>
                      <a:r>
                        <a:rPr kumimoji="0" lang="zh-CN" altLang="zh-CN" sz="18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之间</a:t>
                      </a:r>
                      <a:endParaRPr kumimoji="0" lang="zh-CN" altLang="zh-CN" sz="18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8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getSeconds</a:t>
                      </a: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()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返回</a:t>
                      </a: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 Date </a:t>
                      </a:r>
                      <a:r>
                        <a:rPr kumimoji="0" lang="zh-CN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对象的秒数，其值介于</a:t>
                      </a: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0</a:t>
                      </a:r>
                      <a:r>
                        <a:rPr kumimoji="0" lang="zh-CN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～</a:t>
                      </a: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59</a:t>
                      </a:r>
                      <a:r>
                        <a:rPr kumimoji="0" lang="zh-CN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之间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8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getMonth()</a:t>
                      </a:r>
                      <a:endParaRPr kumimoji="0" lang="zh-CN" altLang="zh-CN" sz="18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返回</a:t>
                      </a: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 Date </a:t>
                      </a:r>
                      <a:r>
                        <a:rPr kumimoji="0" lang="zh-CN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对象的月份，其值介于</a:t>
                      </a: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0</a:t>
                      </a:r>
                      <a:r>
                        <a:rPr kumimoji="0" lang="zh-CN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～</a:t>
                      </a: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11</a:t>
                      </a:r>
                      <a:r>
                        <a:rPr kumimoji="0" lang="zh-CN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之间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8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getFullYear()</a:t>
                      </a:r>
                      <a:endParaRPr kumimoji="0" lang="zh-CN" altLang="zh-CN" sz="18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返回</a:t>
                      </a: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 Date </a:t>
                      </a:r>
                      <a:r>
                        <a:rPr kumimoji="0" lang="zh-CN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对象的年份，其值为</a:t>
                      </a: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4</a:t>
                      </a:r>
                      <a:r>
                        <a:rPr kumimoji="0" lang="zh-CN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位数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8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getTime()</a:t>
                      </a:r>
                      <a:endParaRPr kumimoji="0" lang="zh-CN" altLang="zh-CN" sz="18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返回自某一时刻（</a:t>
                      </a: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1970</a:t>
                      </a:r>
                      <a:r>
                        <a:rPr kumimoji="0" lang="zh-CN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年</a:t>
                      </a: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1</a:t>
                      </a:r>
                      <a:r>
                        <a:rPr kumimoji="0" lang="zh-CN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月</a:t>
                      </a: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1</a:t>
                      </a:r>
                      <a:r>
                        <a:rPr kumimoji="0" lang="zh-CN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日）以来的毫秒数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8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3491880" y="6282599"/>
            <a:ext cx="4111057" cy="428625"/>
            <a:chOff x="1496565" y="6000750"/>
            <a:chExt cx="4111057" cy="428625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2081144" y="6000750"/>
              <a:ext cx="3526478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0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565" y="6039254"/>
              <a:ext cx="571479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8"/>
            <p:cNvSpPr txBox="1"/>
            <p:nvPr/>
          </p:nvSpPr>
          <p:spPr bwMode="auto">
            <a:xfrm>
              <a:off x="2626289" y="6053666"/>
              <a:ext cx="2542684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：时钟特效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701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/>
              <a:t>制作钟表特效</a:t>
            </a:r>
            <a:endParaRPr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使用</a:t>
            </a:r>
            <a:r>
              <a:rPr lang="en-US" altLang="zh-CN" dirty="0"/>
              <a:t>Date</a:t>
            </a:r>
            <a:r>
              <a:rPr lang="zh-CN" altLang="en-US" dirty="0"/>
              <a:t>对象</a:t>
            </a:r>
            <a:r>
              <a:rPr lang="zh-CN" altLang="en-US" dirty="0" smtClean="0"/>
              <a:t>的方法</a:t>
            </a:r>
            <a:r>
              <a:rPr lang="zh-CN" altLang="en-US" dirty="0"/>
              <a:t>获取当前时间的小时、分钟和秒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使用定时器调用计时器函数模拟时钟特效</a:t>
            </a:r>
            <a:endParaRPr lang="en-US" altLang="zh-CN" dirty="0" smtClean="0"/>
          </a:p>
        </p:txBody>
      </p:sp>
      <p:pic>
        <p:nvPicPr>
          <p:cNvPr id="12" name="图片 11" descr="练习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19" name="图片 18" descr="提示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2404867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1282774" y="2996952"/>
            <a:ext cx="7596022" cy="322013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计算表针旋转的角度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秒针每秒转过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度，分针每分钟转过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度，时针每小时转过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度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second.style.WebkitTransform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 "rotate(" + s * 6 + "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deg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)";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minute.style.WebkitTransform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 "rotate(" + m * 6 + "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deg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)";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hour.style.WebkitTransform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 "rotate(" + h * 30 + "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deg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)";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second.style.MozTransform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 "rotate(" + s * 6 + "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deg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)";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minute.style.MozTransform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 "rotate(" + m * 6 + "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deg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)";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hour.style.MozTransform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 "rotate(" + h * 30 + "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deg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)";}</a:t>
            </a:r>
          </a:p>
        </p:txBody>
      </p:sp>
      <p:pic>
        <p:nvPicPr>
          <p:cNvPr id="18" name="Picture 9" descr="C:\Users\ZHENGZ~1.PRD\AppData\Local\Temp\Rar$DRa12008.8557\Chapter03截图\图3.17 钟表特效.bmp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628800"/>
            <a:ext cx="2002540" cy="182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9"/>
          <p:cNvGrpSpPr>
            <a:grpSpLocks/>
          </p:cNvGrpSpPr>
          <p:nvPr/>
        </p:nvGrpSpPr>
        <p:grpSpPr bwMode="auto">
          <a:xfrm>
            <a:off x="4572000" y="6262712"/>
            <a:ext cx="2786063" cy="428625"/>
            <a:chOff x="3714744" y="5143512"/>
            <a:chExt cx="278608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2348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43013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301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301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302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301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76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Math</a:t>
            </a:r>
            <a:r>
              <a:rPr smtClean="0"/>
              <a:t>对象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提供与</a:t>
            </a:r>
            <a:r>
              <a:rPr lang="zh-CN" altLang="en-US" dirty="0"/>
              <a:t>数学相关的功能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常用方法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如何实现返回一个</a:t>
            </a:r>
            <a:r>
              <a:rPr lang="en-US" altLang="zh-CN" dirty="0"/>
              <a:t>1</a:t>
            </a:r>
            <a:r>
              <a:rPr lang="zh-CN" altLang="zh-CN" dirty="0"/>
              <a:t>～</a:t>
            </a:r>
            <a:r>
              <a:rPr lang="en-US" altLang="zh-CN" dirty="0"/>
              <a:t>100</a:t>
            </a:r>
            <a:r>
              <a:rPr lang="zh-CN" altLang="en-US" dirty="0"/>
              <a:t>（含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100</a:t>
            </a:r>
            <a:r>
              <a:rPr lang="zh-CN" altLang="en-US" dirty="0"/>
              <a:t>）之间的整数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7389"/>
              </p:ext>
            </p:extLst>
          </p:nvPr>
        </p:nvGraphicFramePr>
        <p:xfrm>
          <a:off x="678657" y="2000250"/>
          <a:ext cx="7786687" cy="2989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0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995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861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73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方法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91439" marR="91439" marT="45706" marB="45706" anchor="ctr" horzOverflow="overflow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说 明 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91439" marR="91439" marT="45706" marB="45706" anchor="ctr" horzOverflow="overflow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示例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91439" marR="91439" marT="45706" marB="45706" anchor="ctr" horzOverflow="overflow">
                    <a:solidFill>
                      <a:srgbClr val="0B7D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ceil()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75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对</a:t>
                      </a:r>
                      <a:r>
                        <a:rPr kumimoji="0" lang="zh-CN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参数</a:t>
                      </a:r>
                      <a:r>
                        <a:rPr kumimoji="0" lang="zh-CN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进行上舍入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75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Math.ceil</a:t>
                      </a: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(25.5);</a:t>
                      </a:r>
                      <a:r>
                        <a:rPr kumimoji="0" lang="zh-CN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返回</a:t>
                      </a: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26</a:t>
                      </a:r>
                      <a:endParaRPr kumimoji="0" lang="zh-CN" altLang="zh-CN" sz="18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Math.ceil(-25.5);</a:t>
                      </a:r>
                      <a:r>
                        <a:rPr kumimoji="0" lang="zh-CN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返回</a:t>
                      </a: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-25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75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floor()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75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对</a:t>
                      </a:r>
                      <a:r>
                        <a:rPr kumimoji="0" lang="zh-CN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参</a:t>
                      </a:r>
                      <a:r>
                        <a:rPr kumimoji="0" lang="zh-CN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数进行下舍入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75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Math.floor(25.5);</a:t>
                      </a:r>
                      <a:r>
                        <a:rPr kumimoji="0" lang="zh-CN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返回</a:t>
                      </a: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25</a:t>
                      </a:r>
                      <a:endParaRPr kumimoji="0" lang="zh-CN" altLang="zh-CN" sz="18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Math.floor(-25.5);</a:t>
                      </a:r>
                      <a:r>
                        <a:rPr kumimoji="0" lang="zh-CN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返回</a:t>
                      </a: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-26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75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round()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75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把</a:t>
                      </a:r>
                      <a:r>
                        <a:rPr kumimoji="0" lang="zh-CN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参</a:t>
                      </a:r>
                      <a:r>
                        <a:rPr kumimoji="0" lang="zh-CN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数四舍五入为最接近的数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75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Math.round(25.5);</a:t>
                      </a:r>
                      <a:r>
                        <a:rPr kumimoji="0" lang="zh-CN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返回</a:t>
                      </a: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26</a:t>
                      </a:r>
                      <a:endParaRPr kumimoji="0" lang="zh-CN" altLang="zh-CN" sz="18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Math.round(-25.5);</a:t>
                      </a:r>
                      <a:r>
                        <a:rPr kumimoji="0" lang="zh-CN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返回</a:t>
                      </a: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-26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75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random()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75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返回</a:t>
                      </a: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0~1</a:t>
                      </a:r>
                      <a:r>
                        <a:rPr kumimoji="0" lang="zh-CN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之间的随机数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7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Math.random</a:t>
                      </a: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例如：</a:t>
                      </a: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0.6273608814137365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75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圆角矩形 8"/>
          <p:cNvSpPr>
            <a:spLocks noChangeArrowheads="1"/>
          </p:cNvSpPr>
          <p:nvPr/>
        </p:nvSpPr>
        <p:spPr bwMode="auto">
          <a:xfrm>
            <a:off x="1331913" y="5797200"/>
            <a:ext cx="3655366" cy="457325"/>
          </a:xfrm>
          <a:prstGeom prst="roundRect">
            <a:avLst>
              <a:gd name="adj" fmla="val 4014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Math.floor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Math.random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()*100+1);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1" name="图片 10" descr="思考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013176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14" name="组合 13"/>
          <p:cNvGrpSpPr/>
          <p:nvPr/>
        </p:nvGrpSpPr>
        <p:grpSpPr>
          <a:xfrm>
            <a:off x="3876170" y="6282599"/>
            <a:ext cx="4440246" cy="428625"/>
            <a:chOff x="1496565" y="6000750"/>
            <a:chExt cx="4440246" cy="428625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2081144" y="6000750"/>
              <a:ext cx="3855667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565" y="6039254"/>
              <a:ext cx="571479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8"/>
            <p:cNvSpPr txBox="1"/>
            <p:nvPr/>
          </p:nvSpPr>
          <p:spPr bwMode="auto">
            <a:xfrm>
              <a:off x="2511278" y="6048957"/>
              <a:ext cx="3029997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：随机选择颜色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03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:\works\Accp 9\JsEs6Jq\Chapter03\BOM操作（填空）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955" y="116632"/>
            <a:ext cx="5295233" cy="665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works\Accp 9\JsEs6Jq\Chapter03\BOM操作（答案）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955" y="116632"/>
            <a:ext cx="6861429" cy="665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总结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676800"/>
            <a:ext cx="1799590" cy="452755"/>
          </a:xfrm>
          <a:prstGeom prst="rect">
            <a:avLst/>
          </a:prstGeom>
        </p:spPr>
      </p:pic>
      <p:sp>
        <p:nvSpPr>
          <p:cNvPr id="11" name="TextBox 43"/>
          <p:cNvSpPr txBox="1"/>
          <p:nvPr/>
        </p:nvSpPr>
        <p:spPr>
          <a:xfrm>
            <a:off x="461144" y="6391488"/>
            <a:ext cx="231065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北大青鸟文教集团研究院 出品</a:t>
            </a:r>
            <a:endParaRPr lang="zh-CN" altLang="en-US" sz="12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ym typeface="+mn-ea"/>
              </a:rPr>
              <a:t>在</a:t>
            </a:r>
            <a:r>
              <a:rPr lang="en-US" altLang="zh-CN" dirty="0">
                <a:sym typeface="+mn-ea"/>
              </a:rPr>
              <a:t>《</a:t>
            </a:r>
            <a:r>
              <a:rPr lang="zh-CN" altLang="en-US" dirty="0">
                <a:sym typeface="+mn-ea"/>
              </a:rPr>
              <a:t>学习能力成长簿</a:t>
            </a:r>
            <a:r>
              <a:rPr lang="en-US" altLang="zh-CN" dirty="0">
                <a:sym typeface="+mn-ea"/>
              </a:rPr>
              <a:t>》</a:t>
            </a:r>
            <a:r>
              <a:rPr lang="zh-CN" altLang="en-US" dirty="0">
                <a:sym typeface="+mn-ea"/>
              </a:rPr>
              <a:t>中</a:t>
            </a:r>
            <a:r>
              <a:rPr lang="zh-CN" altLang="en-US" dirty="0" smtClean="0">
                <a:sym typeface="+mn-ea"/>
              </a:rPr>
              <a:t>完成</a:t>
            </a:r>
            <a:endParaRPr lang="zh-CN" altLang="en-US" dirty="0">
              <a:sym typeface="+mn-ea"/>
            </a:endParaRPr>
          </a:p>
          <a:p>
            <a:pPr lvl="1">
              <a:defRPr/>
            </a:pPr>
            <a:r>
              <a:rPr lang="zh-CN" altLang="en-US" dirty="0" smtClean="0">
                <a:sym typeface="+mn-ea"/>
              </a:rPr>
              <a:t>复习作业</a:t>
            </a:r>
          </a:p>
          <a:p>
            <a:pPr lvl="2">
              <a:defRPr/>
            </a:pPr>
            <a:r>
              <a:rPr lang="zh-CN" altLang="en-US" dirty="0" smtClean="0"/>
              <a:t>梳理本章内容，整理笔记，绘制思维</a:t>
            </a:r>
            <a:r>
              <a:rPr lang="zh-CN" altLang="en-US" dirty="0"/>
              <a:t>导</a:t>
            </a:r>
            <a:r>
              <a:rPr lang="zh-CN" altLang="en-US" dirty="0" smtClean="0"/>
              <a:t>图、</a:t>
            </a:r>
            <a:r>
              <a:rPr lang="zh-CN" altLang="en-US" dirty="0" smtClean="0">
                <a:sym typeface="+mn-ea"/>
              </a:rPr>
              <a:t>完成课后练习</a:t>
            </a:r>
            <a:endParaRPr lang="zh-CN" altLang="en-US" dirty="0" smtClean="0"/>
          </a:p>
          <a:p>
            <a:pPr lvl="2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预习下一章学生用书，完成预习测试</a:t>
            </a:r>
            <a:endParaRPr lang="en-US" altLang="zh-CN" dirty="0" smtClean="0"/>
          </a:p>
          <a:p>
            <a:pPr lvl="3">
              <a:defRPr/>
            </a:pPr>
            <a:r>
              <a:rPr lang="zh-CN" altLang="en-US" dirty="0"/>
              <a:t>简述</a:t>
            </a:r>
            <a:r>
              <a:rPr lang="en-US" altLang="zh-CN" dirty="0"/>
              <a:t>DOM</a:t>
            </a:r>
            <a:r>
              <a:rPr lang="zh-CN" altLang="en-US" dirty="0"/>
              <a:t>的</a:t>
            </a:r>
            <a:r>
              <a:rPr lang="zh-CN" altLang="en-US" dirty="0" smtClean="0"/>
              <a:t>分类以及节点</a:t>
            </a:r>
            <a:r>
              <a:rPr lang="zh-CN" altLang="en-US" dirty="0"/>
              <a:t>间的</a:t>
            </a:r>
            <a:r>
              <a:rPr lang="zh-CN" altLang="en-US" dirty="0" smtClean="0"/>
              <a:t>关系</a:t>
            </a:r>
            <a:endParaRPr lang="zh-CN" altLang="en-US" dirty="0"/>
          </a:p>
          <a:p>
            <a:pPr lvl="3">
              <a:defRPr/>
            </a:pPr>
            <a:r>
              <a:rPr lang="zh-CN" altLang="en-US" dirty="0" smtClean="0"/>
              <a:t>如何</a:t>
            </a:r>
            <a:r>
              <a:rPr lang="zh-CN" altLang="en-US" dirty="0"/>
              <a:t>按层次关系访问</a:t>
            </a:r>
            <a:r>
              <a:rPr lang="zh-CN" altLang="en-US" dirty="0" smtClean="0"/>
              <a:t>节点？</a:t>
            </a:r>
            <a:endParaRPr lang="zh-CN" altLang="en-US" dirty="0"/>
          </a:p>
          <a:p>
            <a:pPr lvl="3">
              <a:defRPr/>
            </a:pPr>
            <a:r>
              <a:rPr lang="en-US" altLang="zh-CN" dirty="0" smtClean="0"/>
              <a:t>style</a:t>
            </a:r>
            <a:r>
              <a:rPr lang="zh-CN" altLang="en-US" dirty="0"/>
              <a:t>属性和</a:t>
            </a:r>
            <a:r>
              <a:rPr lang="en-US" altLang="zh-CN" dirty="0" err="1"/>
              <a:t>className</a:t>
            </a:r>
            <a:r>
              <a:rPr lang="zh-CN" altLang="en-US" dirty="0"/>
              <a:t>在改变样式上有什么</a:t>
            </a:r>
            <a:r>
              <a:rPr lang="zh-CN" altLang="en-US" dirty="0" smtClean="0"/>
              <a:t>区别？</a:t>
            </a:r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回顾与作业点评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JavaScript</a:t>
            </a:r>
            <a:r>
              <a:rPr lang="zh-CN" altLang="en-US" dirty="0"/>
              <a:t>中，常用的系统函数有几种？</a:t>
            </a:r>
            <a:r>
              <a:rPr lang="zh-CN" altLang="en-US" dirty="0" smtClean="0"/>
              <a:t>分别是什么</a:t>
            </a:r>
            <a:r>
              <a:rPr lang="zh-CN" altLang="en-US" dirty="0"/>
              <a:t>？</a:t>
            </a:r>
          </a:p>
          <a:p>
            <a:r>
              <a:rPr lang="zh-CN" altLang="en-US" dirty="0" smtClean="0"/>
              <a:t>什么</a:t>
            </a:r>
            <a:r>
              <a:rPr lang="zh-CN" altLang="en-US" dirty="0"/>
              <a:t>是预解析？其主要作用是什么？</a:t>
            </a:r>
          </a:p>
          <a:p>
            <a:r>
              <a:rPr lang="zh-CN" altLang="en-US" dirty="0" smtClean="0"/>
              <a:t>请</a:t>
            </a:r>
            <a:r>
              <a:rPr lang="zh-CN" altLang="en-US" dirty="0"/>
              <a:t>简述对局部变量、全局变量及隐式全局变量的理解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点评作业的提交情况和共性问题</a:t>
            </a:r>
          </a:p>
        </p:txBody>
      </p:sp>
      <p:pic>
        <p:nvPicPr>
          <p:cNvPr id="9" name="图片 8" descr="提问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36912"/>
            <a:ext cx="1800000" cy="455029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 smtClean="0"/>
              <a:t>查看</a:t>
            </a:r>
            <a:r>
              <a:rPr lang="zh-CN" altLang="en-US" dirty="0"/>
              <a:t>不同手机介绍</a:t>
            </a:r>
          </a:p>
          <a:p>
            <a:r>
              <a:rPr lang="zh-CN" altLang="en-US" dirty="0" smtClean="0"/>
              <a:t>模拟</a:t>
            </a:r>
            <a:r>
              <a:rPr lang="zh-CN" altLang="en-US" dirty="0"/>
              <a:t>小球移动</a:t>
            </a:r>
          </a:p>
          <a:p>
            <a:r>
              <a:rPr lang="zh-CN" altLang="en-US" dirty="0" smtClean="0"/>
              <a:t>求</a:t>
            </a:r>
            <a:r>
              <a:rPr lang="zh-CN" altLang="en-US" dirty="0"/>
              <a:t>数组中元素的和、最大值和最小值</a:t>
            </a:r>
          </a:p>
          <a:p>
            <a:r>
              <a:rPr lang="zh-CN" altLang="en-US" dirty="0" smtClean="0"/>
              <a:t>制作</a:t>
            </a:r>
            <a:r>
              <a:rPr lang="zh-CN" altLang="en-US" dirty="0"/>
              <a:t>钟表特效</a:t>
            </a:r>
          </a:p>
          <a:p>
            <a:endParaRPr lang="zh-CN" altLang="en-US" dirty="0"/>
          </a:p>
        </p:txBody>
      </p:sp>
      <p:pic>
        <p:nvPicPr>
          <p:cNvPr id="1028" name="Picture 4" descr="C:\Users\zhengzhe.sun.PRD\Desktop\图3.5 手机列表页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08" y="1556792"/>
            <a:ext cx="5594192" cy="2277418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zhengzhe.sun.PRD\Desktop\图3.6 手机详情页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84984"/>
            <a:ext cx="5688524" cy="1723617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08" y="1988841"/>
            <a:ext cx="5467350" cy="200977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08" y="1988840"/>
            <a:ext cx="546735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C:\Users\ZHENGZ~1.PRD\AppData\Local\Temp\Rar$DRa12008.46617\Chapter03截图\图3.15 求和、最大、最小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464" y="2420888"/>
            <a:ext cx="3821868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ZHENGZ~1.PRD\AppData\Local\Temp\Rar$DRa12008.8557\Chapter03截图\图3.17 钟表特效.bmp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730" y="2852936"/>
            <a:ext cx="2002540" cy="182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本章目标</a:t>
            </a:r>
            <a:endParaRPr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掌握</a:t>
            </a:r>
            <a:r>
              <a:rPr lang="en-US" altLang="zh-CN" dirty="0"/>
              <a:t>BOM</a:t>
            </a:r>
            <a:r>
              <a:rPr lang="zh-CN" altLang="en-US" dirty="0"/>
              <a:t>的常用属性和方法</a:t>
            </a:r>
          </a:p>
          <a:p>
            <a:pPr>
              <a:defRPr/>
            </a:pPr>
            <a:r>
              <a:rPr lang="zh-CN" altLang="en-US" dirty="0" smtClean="0"/>
              <a:t>掌握</a:t>
            </a:r>
            <a:r>
              <a:rPr lang="en-US" altLang="zh-CN" dirty="0"/>
              <a:t>JavaScript</a:t>
            </a:r>
            <a:r>
              <a:rPr lang="zh-CN" altLang="en-US" dirty="0"/>
              <a:t>内置对象的使用</a:t>
            </a:r>
          </a:p>
          <a:p>
            <a:pPr>
              <a:defRPr/>
            </a:pPr>
            <a:r>
              <a:rPr lang="zh-CN" altLang="en-US" dirty="0" smtClean="0"/>
              <a:t>会</a:t>
            </a:r>
            <a:r>
              <a:rPr lang="zh-CN" altLang="en-US" dirty="0"/>
              <a:t>使用定时函数实现时钟特效</a:t>
            </a:r>
          </a:p>
          <a:p>
            <a:pPr>
              <a:defRPr/>
            </a:pPr>
            <a:endParaRPr lang="zh-CN" altLang="en-US" dirty="0"/>
          </a:p>
        </p:txBody>
      </p:sp>
      <p:pic>
        <p:nvPicPr>
          <p:cNvPr id="9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507008"/>
            <a:ext cx="528890" cy="54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939004"/>
            <a:ext cx="528890" cy="54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D:\马家自留地（重要啊，切误删啊）\06.ACCP\ACCP9\PPT封面素材-0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868" y="1893082"/>
            <a:ext cx="618444" cy="63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086377"/>
            <a:ext cx="528890" cy="54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BOM</a:t>
            </a:r>
            <a:r>
              <a:rPr dirty="0" err="1" smtClean="0"/>
              <a:t>模型</a:t>
            </a:r>
            <a:r>
              <a:rPr lang="en-US" dirty="0" smtClean="0"/>
              <a:t> 2-1</a:t>
            </a:r>
            <a:endParaRPr dirty="0"/>
          </a:p>
        </p:txBody>
      </p:sp>
      <p:pic>
        <p:nvPicPr>
          <p:cNvPr id="18435" name="内容占位符 4" descr="图2.1.BMP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377" y="2492896"/>
            <a:ext cx="5415247" cy="3240360"/>
          </a:xfrm>
        </p:spPr>
      </p:pic>
      <p:sp>
        <p:nvSpPr>
          <p:cNvPr id="9" name="AutoShape 17"/>
          <p:cNvSpPr>
            <a:spLocks noChangeArrowheads="1"/>
          </p:cNvSpPr>
          <p:nvPr/>
        </p:nvSpPr>
        <p:spPr bwMode="auto">
          <a:xfrm>
            <a:off x="6319392" y="2520329"/>
            <a:ext cx="1921922" cy="408623"/>
          </a:xfrm>
          <a:prstGeom prst="roundRect">
            <a:avLst>
              <a:gd name="adj" fmla="val 16667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整个</a:t>
            </a:r>
            <a:r>
              <a:rPr lang="en-US" altLang="en-US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BOM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的核心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220072" y="2723053"/>
            <a:ext cx="928694" cy="1588"/>
          </a:xfrm>
          <a:prstGeom prst="straightConnector1">
            <a:avLst/>
          </a:prstGeom>
          <a:ln w="28575" cmpd="sng">
            <a:solidFill>
              <a:srgbClr val="0B7DB2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3"/>
          <p:cNvSpPr txBox="1">
            <a:spLocks/>
          </p:cNvSpPr>
          <p:nvPr/>
        </p:nvSpPr>
        <p:spPr>
          <a:xfrm>
            <a:off x="914400" y="1124744"/>
            <a:ext cx="7762056" cy="432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rgbClr val="0B7DB2"/>
              </a:buClr>
              <a:buFont typeface="Wingdings" panose="05000000000000000000" pitchFamily="2" charset="2"/>
              <a:buChar char="u"/>
              <a:defRPr sz="20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39750" indent="-274955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805180" indent="-26543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u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079500" indent="-274955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BOM</a:t>
            </a:r>
            <a:r>
              <a:rPr lang="zh-CN" altLang="en-US" dirty="0" smtClean="0"/>
              <a:t>：浏览器对象模型（</a:t>
            </a:r>
            <a:r>
              <a:rPr lang="en-US" altLang="zh-CN" dirty="0" smtClean="0"/>
              <a:t>Browser Object Model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BOM</a:t>
            </a:r>
            <a:r>
              <a:rPr lang="zh-CN" altLang="en-US" dirty="0" smtClean="0"/>
              <a:t>提供了独立于内容的、可与浏览器窗口进行互动的对象结构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54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BOM</a:t>
            </a:r>
            <a:r>
              <a:rPr dirty="0" err="1" smtClean="0"/>
              <a:t>模型</a:t>
            </a:r>
            <a:r>
              <a:rPr lang="en-US" dirty="0" smtClean="0"/>
              <a:t> 2-2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zh-CN" dirty="0"/>
              <a:t>BOM</a:t>
            </a:r>
            <a:r>
              <a:rPr lang="zh-CN" altLang="en-US" dirty="0"/>
              <a:t>可实现功能</a:t>
            </a:r>
          </a:p>
          <a:p>
            <a:pPr lvl="1"/>
            <a:r>
              <a:rPr lang="zh-CN" altLang="en-US" dirty="0"/>
              <a:t>弹出新的浏览器窗口</a:t>
            </a:r>
          </a:p>
          <a:p>
            <a:pPr lvl="1"/>
            <a:r>
              <a:rPr lang="zh-CN" altLang="en-US" dirty="0"/>
              <a:t>移动、关闭浏览器窗口以及调整窗口的大小</a:t>
            </a:r>
          </a:p>
          <a:p>
            <a:pPr lvl="1"/>
            <a:r>
              <a:rPr lang="zh-CN" altLang="en-US" dirty="0"/>
              <a:t>页面的前进、后退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273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Window</a:t>
            </a:r>
            <a:r>
              <a:rPr dirty="0" err="1" smtClean="0"/>
              <a:t>对象的常用属性</a:t>
            </a:r>
            <a:endParaRPr dirty="0" smtClean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表示浏览器中打开的窗口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常用的属性</a:t>
            </a:r>
            <a:endParaRPr lang="zh-CN" altLang="en-US" dirty="0"/>
          </a:p>
        </p:txBody>
      </p:sp>
      <p:sp>
        <p:nvSpPr>
          <p:cNvPr id="7" name="Rectangle 109"/>
          <p:cNvSpPr>
            <a:spLocks noChangeArrowheads="1"/>
          </p:cNvSpPr>
          <p:nvPr/>
        </p:nvSpPr>
        <p:spPr bwMode="auto">
          <a:xfrm>
            <a:off x="539750" y="1268413"/>
            <a:ext cx="82296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Tx/>
              <a:buBlip>
                <a:blip r:embed="rId3"/>
              </a:buBlip>
              <a:defRPr/>
            </a:pPr>
            <a:endParaRPr lang="zh-CN" altLang="en-US" sz="2800" b="1" dirty="0">
              <a:latin typeface="+mn-lt"/>
              <a:ea typeface="+mn-ea"/>
            </a:endParaRPr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317353"/>
              </p:ext>
            </p:extLst>
          </p:nvPr>
        </p:nvGraphicFramePr>
        <p:xfrm>
          <a:off x="1178695" y="2007643"/>
          <a:ext cx="6786610" cy="169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6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869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6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属性名称</a:t>
                      </a:r>
                    </a:p>
                  </a:txBody>
                  <a:tcPr anchor="ctr" horzOverflow="overflow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说      明</a:t>
                      </a:r>
                    </a:p>
                  </a:txBody>
                  <a:tcPr anchor="ctr" horzOverflow="overflow">
                    <a:solidFill>
                      <a:srgbClr val="0B7D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history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GB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有关客户访问过的</a:t>
                      </a:r>
                      <a:r>
                        <a:rPr kumimoji="0" lang="en-GB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URL</a:t>
                      </a:r>
                      <a:r>
                        <a:rPr kumimoji="0" lang="zh-CN" altLang="en-GB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的信息</a:t>
                      </a:r>
                      <a:endParaRPr kumimoji="0" lang="zh-CN" altLang="en-US" sz="18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location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有关当前 </a:t>
                      </a: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URL </a:t>
                      </a:r>
                      <a:r>
                        <a:rPr kumimoji="0" lang="zh-CN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的信息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screen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只读属性，包含客户端显示屏幕的信息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2112058" y="4017715"/>
            <a:ext cx="4645025" cy="49140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fr-F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window.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属性名</a:t>
            </a:r>
            <a:r>
              <a:rPr lang="fr-F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属性值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2088307" y="4889046"/>
            <a:ext cx="5210175" cy="47582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window.location=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http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://www.bdqn.cn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6367636" y="4733155"/>
            <a:ext cx="2524844" cy="36671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跳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转到北大青鸟首页</a:t>
            </a:r>
          </a:p>
        </p:txBody>
      </p:sp>
      <p:pic>
        <p:nvPicPr>
          <p:cNvPr id="18" name="图片 17" descr="语法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857678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19" name="图片 18" descr="示例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4725144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21" name="AutoShape 3"/>
          <p:cNvSpPr>
            <a:spLocks noChangeArrowheads="1"/>
          </p:cNvSpPr>
          <p:nvPr/>
        </p:nvSpPr>
        <p:spPr bwMode="auto">
          <a:xfrm>
            <a:off x="2112058" y="5697487"/>
            <a:ext cx="5210175" cy="47582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screen.width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AutoShape 17"/>
          <p:cNvSpPr>
            <a:spLocks noChangeArrowheads="1"/>
          </p:cNvSpPr>
          <p:nvPr/>
        </p:nvSpPr>
        <p:spPr bwMode="auto">
          <a:xfrm>
            <a:off x="4788024" y="5525243"/>
            <a:ext cx="4104457" cy="41015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返回浏览器屏幕的宽度，单位为像素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686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b="1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4108</TotalTime>
  <Words>2926</Words>
  <Application>Microsoft Office PowerPoint</Application>
  <PresentationFormat>全屏显示(4:3)</PresentationFormat>
  <Paragraphs>553</Paragraphs>
  <Slides>39</Slides>
  <Notes>35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</vt:lpstr>
      <vt:lpstr>PowerPoint 演示文稿</vt:lpstr>
      <vt:lpstr>预习检查</vt:lpstr>
      <vt:lpstr>金榜秀一秀</vt:lpstr>
      <vt:lpstr>回顾与作业点评</vt:lpstr>
      <vt:lpstr>本章任务</vt:lpstr>
      <vt:lpstr>本章目标</vt:lpstr>
      <vt:lpstr>BOM模型 2-1</vt:lpstr>
      <vt:lpstr>BOM模型 2-2</vt:lpstr>
      <vt:lpstr>Window对象的常用属性</vt:lpstr>
      <vt:lpstr>Window对象的常用方法</vt:lpstr>
      <vt:lpstr>open()和close()方法 2-1</vt:lpstr>
      <vt:lpstr>open()和close()方法 2-2</vt:lpstr>
      <vt:lpstr>History对象</vt:lpstr>
      <vt:lpstr>Location对象</vt:lpstr>
      <vt:lpstr>Location和History对象的应用</vt:lpstr>
      <vt:lpstr>学员操作——查看不同手机介绍</vt:lpstr>
      <vt:lpstr>共性问题集中讲解</vt:lpstr>
      <vt:lpstr>Document对象的常用方法</vt:lpstr>
      <vt:lpstr>Document对象访问页面元素</vt:lpstr>
      <vt:lpstr>小结</vt:lpstr>
      <vt:lpstr>定时函数 3-1</vt:lpstr>
      <vt:lpstr>定时函数 3-2</vt:lpstr>
      <vt:lpstr>定时函数 3-3</vt:lpstr>
      <vt:lpstr>学员操作——模拟小球移动</vt:lpstr>
      <vt:lpstr>共性问题集中讲解</vt:lpstr>
      <vt:lpstr>JavaScript内置对象</vt:lpstr>
      <vt:lpstr>Array对象 3-1</vt:lpstr>
      <vt:lpstr>Array对象 3-2</vt:lpstr>
      <vt:lpstr>Array对象 3-3</vt:lpstr>
      <vt:lpstr>学员操作——求数组中元素的和、最大值和最小值</vt:lpstr>
      <vt:lpstr>共性问题集中讲解</vt:lpstr>
      <vt:lpstr>Date对象 2-1</vt:lpstr>
      <vt:lpstr>Date对象 2-2</vt:lpstr>
      <vt:lpstr>学员操作——制作钟表特效</vt:lpstr>
      <vt:lpstr>共性问题集中讲解</vt:lpstr>
      <vt:lpstr>Math对象</vt:lpstr>
      <vt:lpstr>总结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xinfeng.ma(马欣丰)</dc:creator>
  <cp:lastModifiedBy>hailong.huang</cp:lastModifiedBy>
  <cp:revision>259</cp:revision>
  <dcterms:created xsi:type="dcterms:W3CDTF">2019-09-24T11:18:00Z</dcterms:created>
  <dcterms:modified xsi:type="dcterms:W3CDTF">2021-08-06T09:08:13Z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