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31"/>
  </p:notesMasterIdLst>
  <p:handoutMasterIdLst>
    <p:handoutMasterId r:id="rId32"/>
  </p:handoutMasterIdLst>
  <p:sldIdLst>
    <p:sldId id="611" r:id="rId2"/>
    <p:sldId id="579" r:id="rId3"/>
    <p:sldId id="619" r:id="rId4"/>
    <p:sldId id="536" r:id="rId5"/>
    <p:sldId id="538" r:id="rId6"/>
    <p:sldId id="539" r:id="rId7"/>
    <p:sldId id="589" r:id="rId8"/>
    <p:sldId id="540" r:id="rId9"/>
    <p:sldId id="613" r:id="rId10"/>
    <p:sldId id="614" r:id="rId11"/>
    <p:sldId id="615" r:id="rId12"/>
    <p:sldId id="590" r:id="rId13"/>
    <p:sldId id="542" r:id="rId14"/>
    <p:sldId id="616" r:id="rId15"/>
    <p:sldId id="591" r:id="rId16"/>
    <p:sldId id="548" r:id="rId17"/>
    <p:sldId id="586" r:id="rId18"/>
    <p:sldId id="597" r:id="rId19"/>
    <p:sldId id="599" r:id="rId20"/>
    <p:sldId id="598" r:id="rId21"/>
    <p:sldId id="600" r:id="rId22"/>
    <p:sldId id="617" r:id="rId23"/>
    <p:sldId id="618" r:id="rId24"/>
    <p:sldId id="601" r:id="rId25"/>
    <p:sldId id="607" r:id="rId26"/>
    <p:sldId id="603" r:id="rId27"/>
    <p:sldId id="580" r:id="rId28"/>
    <p:sldId id="582" r:id="rId29"/>
    <p:sldId id="61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158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BAD"/>
    <a:srgbClr val="FBFFFE"/>
    <a:srgbClr val="99CCFF"/>
    <a:srgbClr val="FFFFCC"/>
    <a:srgbClr val="0E9CDE"/>
    <a:srgbClr val="0C83B8"/>
    <a:srgbClr val="FFFFFF"/>
    <a:srgbClr val="EDF5FD"/>
    <a:srgbClr val="E2F5FE"/>
    <a:srgbClr val="EB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7027" autoAdjust="0"/>
  </p:normalViewPr>
  <p:slideViewPr>
    <p:cSldViewPr>
      <p:cViewPr varScale="1">
        <p:scale>
          <a:sx n="65" d="100"/>
          <a:sy n="65" d="100"/>
        </p:scale>
        <p:origin x="-878" y="-86"/>
      </p:cViewPr>
      <p:guideLst>
        <p:guide orient="horz" pos="2160"/>
        <p:guide orient="horz" pos="3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383F0F9-7FF8-4288-8824-ED10D0D4F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23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CFDFD1D-596E-4674-9E32-605A3EBD0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0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、讲解节点属性的用法，然后引出示例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，说明各节点之间的关系，演示属性的用法；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、根据示例</a:t>
            </a:r>
            <a:r>
              <a:rPr lang="en-US" altLang="zh-CN" dirty="0" smtClean="0"/>
              <a:t>3</a:t>
            </a:r>
            <a:r>
              <a:rPr lang="zh-CN" altLang="en-US" baseline="0" dirty="0" smtClean="0"/>
              <a:t>演示结果不同，引出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element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99214-2535-45FE-B4A0-9AC06E34679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141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99214-2535-45FE-B4A0-9AC06E34679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提供页面素材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改变页面内容样式，通常需要一些浏览器触</a:t>
            </a:r>
            <a:r>
              <a:rPr lang="zh-CN" altLang="en-US" baseline="0" dirty="0" smtClean="0"/>
              <a:t>发行为，例如单击某内容、鼠标经过某内容等；这些行为需要</a:t>
            </a:r>
            <a:r>
              <a:rPr lang="en-US" altLang="zh-CN" baseline="0" dirty="0" smtClean="0"/>
              <a:t>JavaScript</a:t>
            </a:r>
            <a:r>
              <a:rPr lang="zh-CN" altLang="en-US" baseline="0" dirty="0" smtClean="0"/>
              <a:t>中的事件；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、让学员了解在</a:t>
            </a:r>
            <a:r>
              <a:rPr lang="en-US" altLang="zh-CN" baseline="0" dirty="0" err="1" smtClean="0"/>
              <a:t>Javascript</a:t>
            </a:r>
            <a:r>
              <a:rPr lang="zh-CN" altLang="en-US" baseline="0" dirty="0" smtClean="0"/>
              <a:t>中的一些事件；说明事件在网页中应用非常频繁，然后引出下一页的例子，通过例子说明事件在和</a:t>
            </a:r>
            <a:r>
              <a:rPr lang="en-US" altLang="zh-CN" baseline="0" dirty="0" smtClean="0"/>
              <a:t>style</a:t>
            </a:r>
            <a:r>
              <a:rPr lang="zh-CN" altLang="en-US" baseline="0" dirty="0" smtClean="0"/>
              <a:t>属性相结合实现的</a:t>
            </a:r>
            <a:r>
              <a:rPr lang="zh-CN" altLang="en-US" baseline="0" smtClean="0"/>
              <a:t>页面效果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416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修改示例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的代码，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className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属性实现示例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40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提供页面素材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、基于示例 </a:t>
            </a:r>
            <a:r>
              <a:rPr lang="en-US" altLang="zh-CN" b="1" dirty="0" smtClean="0"/>
              <a:t>4 </a:t>
            </a:r>
            <a:r>
              <a:rPr lang="zh-CN" altLang="en-US" b="1" dirty="0" smtClean="0"/>
              <a:t>的代码进行测试</a:t>
            </a:r>
            <a:endParaRPr lang="en-US" altLang="zh-CN" b="1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、讲解使用</a:t>
            </a:r>
            <a:r>
              <a:rPr lang="en-US" altLang="zh-CN" sz="1200" dirty="0" err="1" smtClean="0"/>
              <a:t>getComputedStyle</a:t>
            </a:r>
            <a:r>
              <a:rPr lang="zh-CN" altLang="en-US" sz="1200" dirty="0" smtClean="0"/>
              <a:t>获取样式，但是在</a:t>
            </a:r>
            <a:r>
              <a:rPr lang="en-US" altLang="zh-CN" sz="1200" dirty="0" smtClean="0"/>
              <a:t>IE</a:t>
            </a:r>
            <a:r>
              <a:rPr lang="zh-CN" altLang="en-US" sz="1200" dirty="0" smtClean="0"/>
              <a:t>中不支持；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、再引出</a:t>
            </a:r>
            <a:r>
              <a:rPr lang="en-US" altLang="zh-CN" sz="1200" dirty="0" err="1" smtClean="0"/>
              <a:t>currentStyle</a:t>
            </a:r>
            <a:r>
              <a:rPr lang="zh-CN" altLang="en-US" sz="1200" dirty="0" smtClean="0"/>
              <a:t>用来兼容；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05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55EC6-B1DD-4D8E-BB1B-A198E623E26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提供页面素材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899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18E20-6E7F-4B06-8DA4-320DA4B946B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70B55-6173-46DE-93C5-6569EDDE70A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28660-0C2F-417A-B559-E5DBAAFAFC9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29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教师根据班级学员完成作业的情况，填写本页表格数据。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9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E8451-C521-41FD-A9B2-64E3ACE9AA0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操作分为三个方面；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、但是这三个方法如何操作页面呢，操作页面什么内容呢，该如何操作呢？当然是按节点关系找到页面元素，然后操作，引出下一页的内容；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10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讲解节点之间的关系，以及根节点、父节点和子节点之间的关系</a:t>
            </a:r>
            <a:endParaRPr lang="en-US" altLang="zh-CN" dirty="0" smtClean="0"/>
          </a:p>
          <a:p>
            <a:r>
              <a:rPr lang="zh-CN" altLang="en-US" dirty="0" smtClean="0"/>
              <a:t>分析并绘制示例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页面的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D9A82-4A99-462D-A768-E64A72A8B47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方式不限，使用任意绘图工具或手绘均可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b="1" dirty="0" smtClean="0"/>
              <a:t>提供页面素材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12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826CD-1F04-49EB-81B2-DAC10A739E45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30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/29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8" name="TextBox 43"/>
          <p:cNvSpPr txBox="1"/>
          <p:nvPr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图片 18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0" r:id="rId2"/>
    <p:sldLayoutId id="214748443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489855" y="2570227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第四章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4223" y="2994849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err="1" smtClean="0"/>
              <a:t>DOM</a:t>
            </a:r>
            <a:r>
              <a:rPr dirty="0" err="1" smtClean="0"/>
              <a:t>操作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图片 49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9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5457800" cy="504056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nodeName</a:t>
            </a:r>
            <a:r>
              <a:rPr lang="zh-CN" altLang="en-US" dirty="0" smtClean="0"/>
              <a:t>：节点名称</a:t>
            </a:r>
            <a:endParaRPr lang="en-US" altLang="zh-CN" dirty="0" smtClean="0"/>
          </a:p>
          <a:p>
            <a:pPr lvl="1"/>
            <a:r>
              <a:rPr lang="zh-CN" altLang="en-US" dirty="0"/>
              <a:t>元素节点</a:t>
            </a:r>
            <a:r>
              <a:rPr lang="zh-CN" altLang="en-US" dirty="0" smtClean="0"/>
              <a:t>的标签名称</a:t>
            </a:r>
            <a:endParaRPr lang="en-US" altLang="zh-CN" dirty="0" smtClean="0"/>
          </a:p>
          <a:p>
            <a:pPr lvl="1"/>
            <a:r>
              <a:rPr lang="zh-CN" altLang="en-US" dirty="0"/>
              <a:t>属性节点</a:t>
            </a:r>
            <a:r>
              <a:rPr lang="zh-CN" altLang="en-US" dirty="0" smtClean="0"/>
              <a:t>的属性名称</a:t>
            </a:r>
            <a:endParaRPr lang="en-US" altLang="zh-CN" dirty="0" smtClean="0"/>
          </a:p>
          <a:p>
            <a:pPr lvl="1"/>
            <a:r>
              <a:rPr lang="zh-CN" altLang="en-US" dirty="0"/>
              <a:t>文本节点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nodeName</a:t>
            </a:r>
            <a:r>
              <a:rPr lang="zh-CN" altLang="en-US" dirty="0" smtClean="0"/>
              <a:t>永远是 </a:t>
            </a:r>
            <a:r>
              <a:rPr lang="en-US" altLang="zh-CN" dirty="0" smtClean="0"/>
              <a:t>#text</a:t>
            </a:r>
          </a:p>
          <a:p>
            <a:pPr lvl="1"/>
            <a:r>
              <a:rPr lang="zh-CN" altLang="en-US" dirty="0"/>
              <a:t>文档节点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nodeName</a:t>
            </a:r>
            <a:r>
              <a:rPr lang="zh-CN" altLang="en-US" dirty="0" smtClean="0"/>
              <a:t>永远是 </a:t>
            </a:r>
            <a:r>
              <a:rPr lang="en-US" altLang="zh-CN" dirty="0" smtClean="0"/>
              <a:t>#document</a:t>
            </a:r>
          </a:p>
          <a:p>
            <a:r>
              <a:rPr lang="en-US" altLang="zh-CN" dirty="0" err="1" smtClean="0"/>
              <a:t>nodeType</a:t>
            </a:r>
            <a:r>
              <a:rPr lang="zh-CN" altLang="en-US" dirty="0" smtClean="0"/>
              <a:t>：节点类型</a:t>
            </a:r>
            <a:endParaRPr lang="en-US" altLang="zh-CN" dirty="0" smtClean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34824"/>
              </p:ext>
            </p:extLst>
          </p:nvPr>
        </p:nvGraphicFramePr>
        <p:xfrm>
          <a:off x="1331640" y="3573016"/>
          <a:ext cx="5256584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节点类型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nodeType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Element (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ELEMENT_NODE 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(1)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Attr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(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ATTRIBUTE_NODE 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(2)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Text (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文本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TEXT_NODE</a:t>
                      </a:r>
                      <a:r>
                        <a:rPr lang="en-US" altLang="zh-CN" sz="1800" kern="10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(3)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Comment (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注释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COMMENT_NODE</a:t>
                      </a:r>
                      <a:r>
                        <a:rPr lang="en-US" altLang="zh-CN" sz="1800" kern="10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(8)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Document (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文档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DOCUMENT_NODE 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(9)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579504" y="6240735"/>
            <a:ext cx="4016832" cy="428625"/>
            <a:chOff x="1509666" y="6000750"/>
            <a:chExt cx="4016832" cy="42862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081144" y="6000750"/>
              <a:ext cx="3445354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134" y="6054803"/>
              <a:ext cx="519526" cy="3109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502162" y="6065346"/>
              <a:ext cx="25298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：节点信息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5220072" y="1124744"/>
            <a:ext cx="374441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nodeValue</a:t>
            </a:r>
            <a:r>
              <a:rPr lang="zh-CN" altLang="en-US" dirty="0" smtClean="0"/>
              <a:t>：节点值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文本节点包含的文本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属性节点的属性值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对文档节点和元素节点不可用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25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906072" cy="43204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getElement</a:t>
            </a:r>
            <a:r>
              <a:rPr lang="zh-CN" altLang="en-US" dirty="0"/>
              <a:t>系列方法访问指定节点</a:t>
            </a:r>
            <a:endParaRPr lang="en-US" altLang="zh-CN" dirty="0"/>
          </a:p>
          <a:p>
            <a:pPr lvl="1"/>
            <a:r>
              <a:rPr lang="en-US" altLang="zh-CN" dirty="0" err="1"/>
              <a:t>getElementById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getElementsByName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()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根据层次关系访问节点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根据层次关系访问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3-1</a:t>
            </a:r>
            <a:endParaRPr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节点属性</a:t>
            </a:r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39750" y="126841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5825"/>
              </p:ext>
            </p:extLst>
          </p:nvPr>
        </p:nvGraphicFramePr>
        <p:xfrm>
          <a:off x="1043608" y="1772816"/>
          <a:ext cx="7099722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6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0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parentNode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返回节点的父节点</a:t>
                      </a:r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childNodes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返回子节点集合，</a:t>
                      </a:r>
                      <a:r>
                        <a:rPr lang="en-US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childNodes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[i]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firstChild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返回节点的第一个子节点，最普遍的用法是访问该元素的文本节点</a:t>
                      </a:r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lastChild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返回节点的最后一个子节点</a:t>
                      </a:r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nextSibling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下</a:t>
                      </a: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一个节点</a:t>
                      </a:r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previousSibling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上</a:t>
                      </a: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一个节点</a:t>
                      </a:r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275856" y="6240735"/>
            <a:ext cx="4664904" cy="428625"/>
            <a:chOff x="1509666" y="6000750"/>
            <a:chExt cx="4664904" cy="42862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081144" y="6000750"/>
              <a:ext cx="4093426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134" y="6054803"/>
              <a:ext cx="519526" cy="3109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437511" y="6055687"/>
              <a:ext cx="350448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：节点属性访问节点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根据层次关系访问节点 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格式化文档所添加的换行、回车、缩进等字符构成文本节点，干扰节点访问，如何解决？</a:t>
            </a:r>
            <a:endParaRPr lang="zh-CN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54782" y="2060849"/>
            <a:ext cx="6457578" cy="36724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id="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desc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&lt;h2&gt;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关注我们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&lt;/h2&gt;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&lt;li&gt;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新浪微博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&lt;li&gt;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官方微信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&lt;li&gt;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联系我们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&lt;li&gt;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公益基金会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&lt;li&gt;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服务网点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&lt;/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&lt;/div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 descr="问题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022452" y="2120156"/>
            <a:ext cx="114151" cy="3473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719809" y="2474639"/>
            <a:ext cx="114151" cy="3473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210600" y="4972121"/>
            <a:ext cx="114151" cy="3473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451233" y="2467496"/>
            <a:ext cx="242074" cy="3473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>
            <a:endCxn id="6" idx="2"/>
          </p:cNvCxnSpPr>
          <p:nvPr/>
        </p:nvCxnSpPr>
        <p:spPr>
          <a:xfrm>
            <a:off x="1693307" y="2467496"/>
            <a:ext cx="1386221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451233" y="2824360"/>
            <a:ext cx="242074" cy="3473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693307" y="2821583"/>
            <a:ext cx="2026502" cy="39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4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根据层次关系访问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3-3</a:t>
            </a:r>
            <a:endParaRPr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element</a:t>
            </a:r>
            <a:r>
              <a:rPr lang="zh-CN" altLang="zh-CN" dirty="0" smtClean="0"/>
              <a:t>属性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兼容写法</a:t>
            </a:r>
            <a:endParaRPr lang="zh-CN" altLang="en-US" dirty="0"/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39750" y="126841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90726"/>
              </p:ext>
            </p:extLst>
          </p:nvPr>
        </p:nvGraphicFramePr>
        <p:xfrm>
          <a:off x="1326429" y="1569492"/>
          <a:ext cx="7243738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2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firstElementChild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返回节点的第一个子节点，最普遍的用法是访问该元素的文本节点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lastElementChild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返回节点的最后一个子节点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nextElementSibling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下一个节点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previousElementSibling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上一个节点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331641" y="5085184"/>
            <a:ext cx="7200800" cy="122413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8900" lvl="1"/>
            <a:r>
              <a:rPr lang="en-US" altLang="zh-CN" dirty="0" err="1"/>
              <a:t>oNext</a:t>
            </a:r>
            <a:r>
              <a:rPr lang="en-US" altLang="zh-CN" dirty="0"/>
              <a:t> = </a:t>
            </a:r>
            <a:r>
              <a:rPr lang="en-US" altLang="zh-CN" dirty="0" err="1"/>
              <a:t>oParent.nextElementSibling</a:t>
            </a:r>
            <a:r>
              <a:rPr lang="en-US" altLang="zh-CN" dirty="0"/>
              <a:t> || </a:t>
            </a:r>
            <a:r>
              <a:rPr lang="en-US" altLang="zh-CN" dirty="0" err="1"/>
              <a:t>oParent.nextSibling</a:t>
            </a:r>
            <a:r>
              <a:rPr lang="en-US" altLang="zh-CN" dirty="0"/>
              <a:t>   </a:t>
            </a:r>
          </a:p>
          <a:p>
            <a:pPr marL="88900" lvl="1"/>
            <a:r>
              <a:rPr lang="en-US" altLang="zh-CN" dirty="0" err="1"/>
              <a:t>oPre</a:t>
            </a:r>
            <a:r>
              <a:rPr lang="en-US" altLang="zh-CN" dirty="0"/>
              <a:t> = </a:t>
            </a:r>
            <a:r>
              <a:rPr lang="en-US" altLang="zh-CN" dirty="0" err="1"/>
              <a:t>oParent.previousElementSibling</a:t>
            </a:r>
            <a:r>
              <a:rPr lang="en-US" altLang="zh-CN" dirty="0"/>
              <a:t> || </a:t>
            </a:r>
            <a:r>
              <a:rPr lang="en-US" altLang="zh-CN" dirty="0" err="1"/>
              <a:t>oParent.previousSibling</a:t>
            </a:r>
            <a:r>
              <a:rPr lang="en-US" altLang="zh-CN" dirty="0"/>
              <a:t>  </a:t>
            </a:r>
          </a:p>
          <a:p>
            <a:pPr marL="88900" lvl="1"/>
            <a:r>
              <a:rPr lang="en-US" altLang="zh-CN" dirty="0" err="1"/>
              <a:t>oFirst</a:t>
            </a:r>
            <a:r>
              <a:rPr lang="en-US" altLang="zh-CN" dirty="0"/>
              <a:t> = </a:t>
            </a:r>
            <a:r>
              <a:rPr lang="en-US" altLang="zh-CN" dirty="0" err="1"/>
              <a:t>oParent</a:t>
            </a:r>
            <a:r>
              <a:rPr lang="en-US" altLang="zh-CN" dirty="0"/>
              <a:t>. </a:t>
            </a:r>
            <a:r>
              <a:rPr lang="en-US" altLang="zh-CN" dirty="0" err="1"/>
              <a:t>firstElementChild</a:t>
            </a:r>
            <a:r>
              <a:rPr lang="en-US" altLang="zh-CN" dirty="0"/>
              <a:t>  ||  </a:t>
            </a:r>
            <a:r>
              <a:rPr lang="en-US" altLang="zh-CN" dirty="0" err="1"/>
              <a:t>oParent.firstChild</a:t>
            </a:r>
            <a:r>
              <a:rPr lang="en-US" altLang="zh-CN" dirty="0"/>
              <a:t>   </a:t>
            </a:r>
          </a:p>
          <a:p>
            <a:pPr lvl="1" indent="-368300"/>
            <a:r>
              <a:rPr lang="en-US" altLang="zh-CN" dirty="0" err="1"/>
              <a:t>oLast</a:t>
            </a:r>
            <a:r>
              <a:rPr lang="en-US" altLang="zh-CN" dirty="0"/>
              <a:t> = </a:t>
            </a:r>
            <a:r>
              <a:rPr lang="en-US" altLang="zh-CN" dirty="0" err="1"/>
              <a:t>oParent.lastElementChild</a:t>
            </a:r>
            <a:r>
              <a:rPr lang="en-US" altLang="zh-CN" dirty="0"/>
              <a:t> || </a:t>
            </a:r>
            <a:r>
              <a:rPr lang="en-US" altLang="zh-CN" dirty="0" err="1"/>
              <a:t>oParent.lastChild</a:t>
            </a:r>
            <a:r>
              <a:rPr lang="en-US" altLang="zh-CN" dirty="0"/>
              <a:t> </a:t>
            </a:r>
          </a:p>
        </p:txBody>
      </p:sp>
      <p:pic>
        <p:nvPicPr>
          <p:cNvPr id="11" name="图片 10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205067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访问手机页面内容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使用节点之间的层次关系，</a:t>
            </a:r>
            <a:r>
              <a:rPr lang="zh-CN" altLang="en-US" dirty="0" smtClean="0"/>
              <a:t>获得手机页面节点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单击 “更换产品名称”按钮，产品</a:t>
            </a:r>
            <a:r>
              <a:rPr lang="zh-CN" altLang="en-US" dirty="0" smtClean="0"/>
              <a:t>名称变更为</a:t>
            </a:r>
            <a:r>
              <a:rPr lang="zh-CN" altLang="en-US" dirty="0"/>
              <a:t>“</a:t>
            </a:r>
            <a:r>
              <a:rPr lang="en-US" altLang="zh-CN" dirty="0"/>
              <a:t>1+8 Pro </a:t>
            </a:r>
            <a:r>
              <a:rPr lang="en-US" altLang="zh-CN" dirty="0" smtClean="0"/>
              <a:t>Max</a:t>
            </a:r>
            <a:r>
              <a:rPr lang="zh-CN" altLang="en-US" dirty="0" smtClean="0"/>
              <a:t>”</a:t>
            </a:r>
          </a:p>
          <a:p>
            <a:pPr lvl="1">
              <a:defRPr/>
            </a:pPr>
            <a:r>
              <a:rPr lang="zh-CN" altLang="en-US" dirty="0" smtClean="0"/>
              <a:t>单击“所有规格”按钮，获得页面中所有的规格并显示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4165773" y="6237312"/>
            <a:ext cx="2785745" cy="428625"/>
          </a:xfrm>
          <a:prstGeom prst="roundRect">
            <a:avLst/>
          </a:prstGeom>
          <a:solidFill>
            <a:srgbClr val="0B7DB2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完成时间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分钟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074" name="Picture 2" descr="D:\works\Accp 9\JsEs6Jq\Chapter04截图\图4.3 手机展示页面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849731" cy="246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works\Accp 9\JsEs6Jq\Chapter04截图\图4.4 更换产品名称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09" y="2837260"/>
            <a:ext cx="6853625" cy="231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62263" y="3315936"/>
            <a:ext cx="1368673" cy="43204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076" name="Picture 4" descr="D:\works\Accp 9\JsEs6Jq\Chapter04截图\图4.5 所有规格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40" y="2878513"/>
            <a:ext cx="6610364" cy="22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887663" y="4008143"/>
            <a:ext cx="900361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4656121" y="2910524"/>
            <a:ext cx="1368673" cy="43204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923928" y="4304211"/>
            <a:ext cx="187220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7" grpId="1" animBg="1"/>
      <p:bldP spid="22" grpId="0" animBg="1"/>
      <p:bldP spid="23" grpId="0" animBg="1"/>
      <p:bldP spid="23" grpId="1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操作节点样式</a:t>
            </a:r>
          </a:p>
        </p:txBody>
      </p:sp>
      <p:pic>
        <p:nvPicPr>
          <p:cNvPr id="15" name="图片 14" descr="问题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9" name="内容占位符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如何实现鼠标移至“我的购物车”显示商品内容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zh-CN" dirty="0"/>
              <a:t>改变样式的属性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style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/>
              <a:t>className</a:t>
            </a:r>
            <a:r>
              <a:rPr lang="zh-CN" altLang="en-US" dirty="0"/>
              <a:t>属性</a:t>
            </a:r>
          </a:p>
          <a:p>
            <a:endParaRPr lang="zh-CN" altLang="en-US" dirty="0"/>
          </a:p>
        </p:txBody>
      </p:sp>
      <p:pic>
        <p:nvPicPr>
          <p:cNvPr id="4098" name="Picture 2" descr="D:\works\Accp 9\JsEs6Jq\Chapter04截图\图4.6 购物车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56792"/>
            <a:ext cx="3934589" cy="104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works\Accp 9\JsEs6Jq\Chapter04截图\图4.7 显示购物车商品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00" y="1531392"/>
            <a:ext cx="5842939" cy="31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 descr="分析-new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420888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style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1043608" y="1268760"/>
            <a:ext cx="7200800" cy="504056"/>
          </a:xfr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defTabSz="381000">
              <a:lnSpc>
                <a:spcPct val="13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.style.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样式属性＝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43608" y="2492896"/>
            <a:ext cx="7200800" cy="8640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("titles").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style.color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="#ff0000";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("titles").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style.fontSize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25px";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62671"/>
              </p:ext>
            </p:extLst>
          </p:nvPr>
        </p:nvGraphicFramePr>
        <p:xfrm>
          <a:off x="506362" y="4005064"/>
          <a:ext cx="8275292" cy="2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类别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背景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backgroundColor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backgroundImage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backgroundRepeat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文本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font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fontSize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fontWeight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textAlign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textDecoration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color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边距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paddingTop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paddingBottom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paddingLeft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paddingRight</a:t>
                      </a:r>
                      <a:endParaRPr lang="en-US" altLang="zh-CN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边框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borderTop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borderBottom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borderLeft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borderRight</a:t>
                      </a:r>
                      <a:endParaRPr lang="en-US" altLang="zh-CN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图片 14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16832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6" name="图片 15" descr="语法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0" name="图片 9" descr="注意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484987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1619672" y="4122211"/>
            <a:ext cx="6030045" cy="962973"/>
            <a:chOff x="1638299" y="1098172"/>
            <a:chExt cx="6030045" cy="962973"/>
          </a:xfrm>
        </p:grpSpPr>
        <p:sp>
          <p:nvSpPr>
            <p:cNvPr id="13" name="AutoShape 39"/>
            <p:cNvSpPr>
              <a:spLocks noChangeArrowheads="1"/>
            </p:cNvSpPr>
            <p:nvPr/>
          </p:nvSpPr>
          <p:spPr bwMode="auto">
            <a:xfrm>
              <a:off x="1638299" y="1268561"/>
              <a:ext cx="5868908" cy="792584"/>
            </a:xfrm>
            <a:prstGeom prst="roundRect">
              <a:avLst>
                <a:gd name="adj" fmla="val 1584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JavaScript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使用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CSS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样式与在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HTML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中稍有不同。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/>
              </a:r>
              <a:b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</a:b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例如：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JavaScript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中访问</a:t>
              </a:r>
              <a:r>
                <a:rPr lang="en-US" altLang="zh-CN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font-size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的写法是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fontSize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7311157" y="1098172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简述</a:t>
            </a:r>
            <a:r>
              <a:rPr lang="en-US" altLang="zh-CN" dirty="0"/>
              <a:t>DOM</a:t>
            </a:r>
            <a:r>
              <a:rPr lang="zh-CN" altLang="en-US" dirty="0"/>
              <a:t>的分类以及节点间的关系</a:t>
            </a:r>
          </a:p>
          <a:p>
            <a:r>
              <a:rPr lang="zh-CN" altLang="en-US" dirty="0"/>
              <a:t>如何按层次关系访问节点？</a:t>
            </a:r>
          </a:p>
          <a:p>
            <a:r>
              <a:rPr lang="en-US" altLang="zh-CN" dirty="0"/>
              <a:t>style</a:t>
            </a:r>
            <a:r>
              <a:rPr lang="zh-CN" altLang="en-US" dirty="0"/>
              <a:t>属性和</a:t>
            </a:r>
            <a:r>
              <a:rPr lang="en-US" altLang="zh-CN" dirty="0" err="1"/>
              <a:t>className</a:t>
            </a:r>
            <a:r>
              <a:rPr lang="zh-CN" altLang="en-US" dirty="0"/>
              <a:t>在改变样式上有什么区别？</a:t>
            </a:r>
          </a:p>
        </p:txBody>
      </p:sp>
      <p:pic>
        <p:nvPicPr>
          <p:cNvPr id="10" name="图片 9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实现以上效果需要对每个元素多次设置</a:t>
            </a:r>
            <a:r>
              <a:rPr lang="en-US" altLang="zh-CN" dirty="0"/>
              <a:t>style</a:t>
            </a:r>
            <a:r>
              <a:rPr lang="zh-CN" altLang="en-US" dirty="0"/>
              <a:t>属性，如果要实现更复杂的效果意味着要编写更多的代码，是否可以简化？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购物车效果</a:t>
            </a:r>
            <a:endParaRPr lang="zh-CN" altLang="en-US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6157" y="1340768"/>
            <a:ext cx="7731686" cy="34563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over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(){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("cart").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style.backgroundColor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="#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ffffff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";</a:t>
            </a:r>
          </a:p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("cart").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style.zIndex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="100";</a:t>
            </a:r>
          </a:p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("cart").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style.borderBottom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="none";</a:t>
            </a:r>
          </a:p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style.display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="block";</a:t>
            </a:r>
          </a:p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style.position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="relative";</a:t>
            </a:r>
          </a:p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style.top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="-1px";</a:t>
            </a:r>
          </a:p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11560" y="1340768"/>
            <a:ext cx="8280920" cy="23042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out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(){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("cart").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style.backgroundColor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="#f9f9f9";</a:t>
            </a:r>
          </a:p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("cart").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style.borderBottom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="solid 1px #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dcdcdc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";</a:t>
            </a:r>
          </a:p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style.display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="none";</a:t>
            </a:r>
          </a:p>
          <a:p>
            <a:pPr indent="-342900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}</a:t>
            </a:r>
          </a:p>
        </p:txBody>
      </p:sp>
      <p:pic>
        <p:nvPicPr>
          <p:cNvPr id="16" name="图片 15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aphicFrame>
        <p:nvGraphicFramePr>
          <p:cNvPr id="1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16937"/>
              </p:ext>
            </p:extLst>
          </p:nvPr>
        </p:nvGraphicFramePr>
        <p:xfrm>
          <a:off x="913875" y="1340768"/>
          <a:ext cx="7316251" cy="300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2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000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onclick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当用户单击某个对象时调用事件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onmouseover</a:t>
                      </a:r>
                      <a:endParaRPr lang="zh-CN" altLang="en-US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鼠标移到某元素之上</a:t>
                      </a:r>
                      <a:endParaRPr lang="en-US" altLang="zh-CN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onmouseout</a:t>
                      </a:r>
                      <a:endParaRPr lang="zh-CN" altLang="en-US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鼠标从某元素移开</a:t>
                      </a:r>
                      <a:endParaRPr lang="en-US" altLang="zh-CN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onmousedown</a:t>
                      </a:r>
                      <a:endParaRPr lang="zh-CN" altLang="en-US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鼠标按钮被按下</a:t>
                      </a:r>
                      <a:endParaRPr lang="en-US" altLang="zh-CN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onmouseup</a:t>
                      </a:r>
                      <a:endParaRPr lang="zh-CN" altLang="en-US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鼠标按键被松开</a:t>
                      </a:r>
                      <a:endParaRPr lang="en-US" altLang="zh-CN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435488" y="6240735"/>
            <a:ext cx="4016832" cy="428625"/>
            <a:chOff x="1509666" y="6000750"/>
            <a:chExt cx="4016832" cy="428625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2081144" y="6000750"/>
              <a:ext cx="3445354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134" y="6054803"/>
              <a:ext cx="519526" cy="3109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2664231" y="6065346"/>
              <a:ext cx="228620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：购物车</a:t>
              </a:r>
            </a:p>
          </p:txBody>
        </p:sp>
      </p:grpSp>
      <p:graphicFrame>
        <p:nvGraphicFramePr>
          <p:cNvPr id="2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5479"/>
              </p:ext>
            </p:extLst>
          </p:nvPr>
        </p:nvGraphicFramePr>
        <p:xfrm>
          <a:off x="913875" y="1340768"/>
          <a:ext cx="7316251" cy="300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2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000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onclick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当用户单击某个对象时调用事件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onmouseover</a:t>
                      </a:r>
                      <a:endParaRPr lang="zh-CN" altLang="en-US" sz="1800" kern="1050" dirty="0" smtClean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鼠标移到某元素之上</a:t>
                      </a:r>
                      <a:endParaRPr lang="en-US" altLang="zh-CN" sz="1800" kern="1050" dirty="0" smtClean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onmouseout</a:t>
                      </a:r>
                      <a:endParaRPr lang="zh-CN" altLang="en-US" sz="1800" kern="1050" dirty="0" smtClean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鼠标从某元素移开</a:t>
                      </a:r>
                      <a:endParaRPr lang="en-US" altLang="zh-CN" sz="1800" kern="1050" dirty="0" smtClean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onmousedown</a:t>
                      </a:r>
                      <a:endParaRPr lang="zh-CN" altLang="en-US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鼠标按钮被按下</a:t>
                      </a:r>
                      <a:endParaRPr lang="en-US" altLang="zh-CN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93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onmouseup</a:t>
                      </a:r>
                      <a:endParaRPr lang="zh-CN" altLang="en-US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鼠标按键被松开</a:t>
                      </a:r>
                      <a:endParaRPr lang="en-US" altLang="zh-CN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" name="图片 23" descr="问题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051935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5652120" y="1124744"/>
            <a:ext cx="3143250" cy="407988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鼠标移入，显示购物车</a:t>
            </a:r>
            <a:endParaRPr lang="en-US" altLang="zh-CN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5652120" y="1124744"/>
            <a:ext cx="3143250" cy="407988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鼠标移出，隐藏购物车</a:t>
            </a:r>
            <a:endParaRPr lang="en-US" altLang="zh-CN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7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3" grpId="2" animBg="1"/>
      <p:bldP spid="14" grpId="1" animBg="1"/>
      <p:bldP spid="25" grpId="0" animBg="1"/>
      <p:bldP spid="25" grpId="1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>
            <a:spLocks/>
          </p:cNvSpPr>
          <p:nvPr/>
        </p:nvSpPr>
        <p:spPr>
          <a:xfrm>
            <a:off x="914400" y="1124744"/>
            <a:ext cx="776205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className</a:t>
            </a:r>
            <a:r>
              <a:rPr lang="zh-CN" altLang="en-US" dirty="0" smtClean="0"/>
              <a:t>属性简化样式设置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className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86408" y="1234852"/>
            <a:ext cx="7185992" cy="576064"/>
          </a:xfr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defTabSz="381000">
              <a:lnSpc>
                <a:spcPct val="13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className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="class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样式名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00431" y="2492896"/>
            <a:ext cx="7171969" cy="30243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over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("cart").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cartOver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cartListOver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out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("cart").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cartOut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className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cartListOut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" name="图片 17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16832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9" name="图片 18" descr="语法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20" name="组合 19"/>
          <p:cNvGrpSpPr/>
          <p:nvPr/>
        </p:nvGrpSpPr>
        <p:grpSpPr>
          <a:xfrm>
            <a:off x="3435488" y="6240735"/>
            <a:ext cx="4016832" cy="428625"/>
            <a:chOff x="1509666" y="6000750"/>
            <a:chExt cx="4016832" cy="428625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081144" y="6000750"/>
              <a:ext cx="3445354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134" y="6054803"/>
              <a:ext cx="519526" cy="3109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2664231" y="6065346"/>
              <a:ext cx="228620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：购物车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0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en-US" altLang="zh-CN" dirty="0"/>
              <a:t>Tab</a:t>
            </a:r>
            <a:r>
              <a:rPr lang="zh-CN" altLang="zh-CN" dirty="0"/>
              <a:t>切换效果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鼠标滑入“小说”“非小说”“少儿”选项</a:t>
            </a:r>
            <a:r>
              <a:rPr lang="zh-CN" altLang="en-US" dirty="0"/>
              <a:t>卡</a:t>
            </a:r>
            <a:r>
              <a:rPr lang="zh-CN" altLang="en-US" dirty="0" smtClean="0"/>
              <a:t>时切换显示相关内容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 bwMode="auto">
          <a:xfrm>
            <a:off x="4165773" y="6237312"/>
            <a:ext cx="2785745" cy="428625"/>
          </a:xfrm>
          <a:prstGeom prst="roundRect">
            <a:avLst/>
          </a:prstGeom>
          <a:solidFill>
            <a:srgbClr val="0B7DB2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完成时间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分钟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" name="Picture 5" descr="D:\works\Accp 9\JsEs6Jq\Chapter04截图\图4.9 Tab切换效果.bmp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27697"/>
            <a:ext cx="2844583" cy="284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:\works\Accp 9\JsEs6Jq\Chapter04截图\图4.10 鼠标经过非小说按钮时显示.bmp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96380"/>
            <a:ext cx="3225602" cy="290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D:\works\Accp 9\JsEs6Jq\Chapter04截图\图4.11 鼠标经过少儿按钮时显示.bmp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0848"/>
            <a:ext cx="3397845" cy="30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252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1907705" y="900834"/>
            <a:ext cx="6696741" cy="504056"/>
          </a:xfr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defTabSz="381000">
              <a:lnSpc>
                <a:spcPct val="13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.style.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样式属性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07705" y="1687436"/>
            <a:ext cx="6696743" cy="5040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alert(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style.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display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907705" y="2618054"/>
            <a:ext cx="6696744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/>
        </p:spPr>
        <p:txBody>
          <a:bodyPr/>
          <a:lstStyle>
            <a:defPPr>
              <a:defRPr lang="zh-CN"/>
            </a:defPPr>
            <a:lvl1pPr marL="0" defTabSz="3810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dirty="0" err="1"/>
              <a:t>document.defaultView.getComputedStyle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,null).</a:t>
            </a:r>
            <a:r>
              <a:rPr lang="zh-CN" altLang="en-US" dirty="0"/>
              <a:t>属性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907704" y="3384997"/>
            <a:ext cx="6695283" cy="11241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alert(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document.defaultView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		.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getComputedStyle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null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).display);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907704" y="4926538"/>
            <a:ext cx="6696743" cy="4525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/>
        </p:spPr>
        <p:txBody>
          <a:bodyPr/>
          <a:lstStyle>
            <a:defPPr>
              <a:defRPr lang="zh-CN"/>
            </a:defPPr>
            <a:lvl1pPr marL="0" defTabSz="3810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en-US" altLang="zh-CN" dirty="0"/>
              <a:t>. </a:t>
            </a:r>
            <a:r>
              <a:rPr lang="en-US" altLang="zh-CN" dirty="0" err="1"/>
              <a:t>currentStyle</a:t>
            </a:r>
            <a:r>
              <a:rPr lang="en-US" altLang="zh-CN" dirty="0"/>
              <a:t>.</a:t>
            </a:r>
            <a:r>
              <a:rPr lang="zh-CN" altLang="en-US" dirty="0"/>
              <a:t>样式属性</a:t>
            </a:r>
            <a:r>
              <a:rPr lang="en-US" altLang="zh-CN" dirty="0"/>
              <a:t>;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907704" y="5661661"/>
            <a:ext cx="6696744" cy="4913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alert(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cartList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").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currentStyle.display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</p:txBody>
      </p:sp>
      <p:pic>
        <p:nvPicPr>
          <p:cNvPr id="28" name="图片 27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9" name="图片 28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484784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0" name="图片 29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20888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1" name="图片 30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22212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2" name="图片 31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25144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3" name="图片 32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4522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5724128" y="1196752"/>
            <a:ext cx="3076228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只能获取内联样式的属性值</a:t>
            </a: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7262242" y="3164393"/>
            <a:ext cx="1538114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不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兼容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IE6-8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40" name="AutoShape 7"/>
          <p:cNvSpPr>
            <a:spLocks noChangeArrowheads="1"/>
          </p:cNvSpPr>
          <p:nvPr/>
        </p:nvSpPr>
        <p:spPr bwMode="auto">
          <a:xfrm>
            <a:off x="7262242" y="5157192"/>
            <a:ext cx="1538114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IE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的用法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591444" y="2742828"/>
            <a:ext cx="8013004" cy="12241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getStyle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return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obj.currentStyle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?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obj.currentStyle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: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getComputedStyle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)[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6372200" y="2454796"/>
            <a:ext cx="2428156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浏览器兼容的做法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47" name="图片 46" descr="技巧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95074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08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35" grpId="0" animBg="1"/>
      <p:bldP spid="35" grpId="1" animBg="1"/>
      <p:bldP spid="36" grpId="0" animBg="1"/>
      <p:bldP spid="36" grpId="1" animBg="1"/>
      <p:bldP spid="40" grpId="0" animBg="1"/>
      <p:bldP spid="40" grpId="1" animBg="1"/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获取手机列表页面</a:t>
            </a:r>
            <a:r>
              <a:rPr lang="zh-CN" altLang="en-US" dirty="0" smtClean="0"/>
              <a:t>信息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鼠标点击列表中的</a:t>
            </a:r>
            <a:r>
              <a:rPr lang="zh-CN" altLang="en-US" dirty="0" smtClean="0"/>
              <a:t>第一个产品</a:t>
            </a:r>
            <a:r>
              <a:rPr lang="zh-CN" altLang="en-US" dirty="0"/>
              <a:t>时，在页面上显示出第一个产品图片的宽和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根据层次关系访问图片节点，并</a:t>
            </a:r>
            <a:r>
              <a:rPr lang="zh-CN" altLang="en-US" dirty="0" smtClean="0"/>
              <a:t>使用兼容写法获得</a:t>
            </a:r>
            <a:r>
              <a:rPr lang="zh-CN" altLang="en-US" dirty="0"/>
              <a:t>图片节点的宽和高</a:t>
            </a:r>
            <a:endParaRPr lang="en-US" altLang="zh-CN" dirty="0" smtClean="0"/>
          </a:p>
        </p:txBody>
      </p:sp>
      <p:sp>
        <p:nvSpPr>
          <p:cNvPr id="16" name="圆角矩形 15"/>
          <p:cNvSpPr/>
          <p:nvPr/>
        </p:nvSpPr>
        <p:spPr bwMode="auto">
          <a:xfrm>
            <a:off x="4165773" y="6237312"/>
            <a:ext cx="2785745" cy="428625"/>
          </a:xfrm>
          <a:prstGeom prst="roundRect">
            <a:avLst/>
          </a:prstGeom>
          <a:solidFill>
            <a:srgbClr val="0B7DB2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完成时间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分钟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Picture 10" descr="D:\works\Accp 9\JsEs6Jq\Chapter04截图\图4.15 手机列表页面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85277"/>
            <a:ext cx="7010958" cy="227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D:\works\Accp 9\JsEs6Jq\Chapter04截图\图4.16 显示图片的宽高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7" y="3024319"/>
            <a:ext cx="7552229" cy="30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187624" y="3066885"/>
            <a:ext cx="1368673" cy="13261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2" name="图片 21" descr="练习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5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8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D:\works\Accp 9\JsEs6Jq\Chapter04截图\DOM操作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30" y="704850"/>
            <a:ext cx="66675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430" y="704850"/>
            <a:ext cx="802005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中完成</a:t>
            </a:r>
          </a:p>
          <a:p>
            <a:pPr lvl="1">
              <a:defRPr/>
            </a:pPr>
            <a:r>
              <a:rPr lang="zh-CN" altLang="en-US" dirty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/>
              <a:t>梳理本章内容，整理笔记，绘制思维导图、</a:t>
            </a:r>
            <a:r>
              <a:rPr lang="zh-CN" altLang="en-US" dirty="0">
                <a:sym typeface="+mn-ea"/>
              </a:rPr>
              <a:t>完成课后练习</a:t>
            </a:r>
            <a:endParaRPr lang="zh-CN" altLang="en-US" dirty="0"/>
          </a:p>
          <a:p>
            <a:pPr lvl="2">
              <a:defRPr/>
            </a:pPr>
            <a:r>
              <a:rPr lang="zh-CN" altLang="en-US" dirty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预习作业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预习下一章学生用书，完成预习测试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如何获取指定节点属性？</a:t>
            </a:r>
          </a:p>
          <a:p>
            <a:pPr lvl="3">
              <a:defRPr/>
            </a:pPr>
            <a:r>
              <a:rPr lang="zh-CN" altLang="en-US" dirty="0" smtClean="0"/>
              <a:t>如何</a:t>
            </a:r>
            <a:r>
              <a:rPr lang="zh-CN" altLang="en-US" dirty="0"/>
              <a:t>获取指定元素的位置？</a:t>
            </a:r>
          </a:p>
          <a:p>
            <a:pPr lvl="3">
              <a:defRPr/>
            </a:pPr>
            <a:r>
              <a:rPr lang="zh-CN" altLang="en-US" dirty="0" smtClean="0"/>
              <a:t>如何</a:t>
            </a:r>
            <a:r>
              <a:rPr lang="zh-CN" altLang="en-US" dirty="0"/>
              <a:t>创建节点并插入到指定位置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1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lnSpc>
                <a:spcPct val="150000"/>
              </a:lnSpc>
              <a:buClr>
                <a:srgbClr val="0E9CDE"/>
              </a:buClr>
              <a:buFont typeface="Wingdings" panose="05000000000000000000" charset="0"/>
              <a:buChar char="u"/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优秀榜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055079699"/>
              </p:ext>
            </p:extLst>
          </p:nvPr>
        </p:nvGraphicFramePr>
        <p:xfrm>
          <a:off x="621665" y="1761490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第一小组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第二小组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第三小组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21665" y="4347845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871855" y="3799840"/>
            <a:ext cx="1684020" cy="516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进步榜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0" fontAlgn="base" hangingPunct="0"/>
            <a:r>
              <a:rPr lang="zh-CN" altLang="en-US" sz="2800" b="1" kern="0">
                <a:solidFill>
                  <a:srgbClr val="1D8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金榜秀一秀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如何改变浏览器地址栏中的网址？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什么</a:t>
            </a:r>
            <a:r>
              <a:rPr lang="zh-CN" altLang="en-US" dirty="0" smtClean="0"/>
              <a:t>方法根据指定</a:t>
            </a:r>
            <a:r>
              <a:rPr lang="zh-CN" altLang="en-US" dirty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获取页面</a:t>
            </a:r>
            <a:r>
              <a:rPr lang="zh-CN" altLang="en-US" dirty="0"/>
              <a:t>元素？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setTimeout</a:t>
            </a:r>
            <a:r>
              <a:rPr lang="en-US" altLang="zh-CN" dirty="0" smtClean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setInterval</a:t>
            </a:r>
            <a:r>
              <a:rPr lang="en-US" altLang="zh-CN" dirty="0" smtClean="0"/>
              <a:t>()</a:t>
            </a:r>
            <a:r>
              <a:rPr lang="zh-CN" altLang="en-US" dirty="0"/>
              <a:t>方法实现时钟特效的区别是什么？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GB" dirty="0">
              <a:solidFill>
                <a:srgbClr val="FF0000"/>
              </a:solidFill>
            </a:endParaRPr>
          </a:p>
          <a:p>
            <a:endParaRPr lang="zh-CN" altLang="en-GB" dirty="0"/>
          </a:p>
        </p:txBody>
      </p:sp>
      <p:pic>
        <p:nvPicPr>
          <p:cNvPr id="14" name="图片 13" descr="提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5939"/>
            <a:ext cx="1800000" cy="45502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画</a:t>
            </a:r>
            <a:r>
              <a:rPr lang="zh-CN" altLang="en-US" dirty="0"/>
              <a:t>一棵</a:t>
            </a:r>
            <a:r>
              <a:rPr lang="en-US" altLang="zh-CN" dirty="0"/>
              <a:t>DOM</a:t>
            </a:r>
            <a:r>
              <a:rPr lang="zh-CN" altLang="en-US" dirty="0"/>
              <a:t>树</a:t>
            </a:r>
          </a:p>
          <a:p>
            <a:r>
              <a:rPr lang="zh-CN" altLang="en-US" dirty="0" smtClean="0"/>
              <a:t>访问</a:t>
            </a:r>
            <a:r>
              <a:rPr lang="zh-CN" altLang="en-US" dirty="0"/>
              <a:t>手机页面内容</a:t>
            </a:r>
          </a:p>
          <a:p>
            <a:r>
              <a:rPr lang="en-US" altLang="zh-CN" dirty="0" smtClean="0"/>
              <a:t>Tab</a:t>
            </a:r>
            <a:r>
              <a:rPr lang="zh-CN" altLang="en-US" dirty="0"/>
              <a:t>切换效果</a:t>
            </a:r>
          </a:p>
          <a:p>
            <a:r>
              <a:rPr lang="zh-CN" altLang="en-US" dirty="0" smtClean="0"/>
              <a:t>获取</a:t>
            </a:r>
            <a:r>
              <a:rPr lang="zh-CN" altLang="en-US" dirty="0"/>
              <a:t>手机列表页面信息</a:t>
            </a:r>
          </a:p>
          <a:p>
            <a:endParaRPr lang="zh-CN" altLang="en-US" dirty="0"/>
          </a:p>
        </p:txBody>
      </p:sp>
      <p:pic>
        <p:nvPicPr>
          <p:cNvPr id="3" name="Picture 3" descr="D:\works\Accp 9\JsEs6Jq\Chapter04\01 提供给教员的内容\02 上机练习参考答案\01 画DOM树\DOM树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1217"/>
            <a:ext cx="7344816" cy="266187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works\Accp 9\JsEs6Jq\Chapter04截图\图4.3 手机展示页面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19576"/>
            <a:ext cx="7128791" cy="256155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3453259" y="2654231"/>
            <a:ext cx="1368673" cy="41472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453259" y="3374311"/>
            <a:ext cx="902717" cy="34272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Picture 5" descr="D:\works\Accp 9\JsEs6Jq\Chapter04截图\图4.9 Tab切换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94" y="2484443"/>
            <a:ext cx="2844583" cy="284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works\Accp 9\JsEs6Jq\Chapter04截图\图4.10 鼠标经过非小说按钮时显示.bmp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464" y="2453126"/>
            <a:ext cx="3225602" cy="290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works\Accp 9\JsEs6Jq\Chapter04截图\图4.11 鼠标经过少儿按钮时显示.bmp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51" y="2417594"/>
            <a:ext cx="3397845" cy="30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works\Accp 9\JsEs6Jq\Chapter04截图\图4.15 手机列表页面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85360"/>
            <a:ext cx="7000660" cy="226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works\Accp 9\JsEs6Jq\Chapter04截图\图4.16 显示图片的宽高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552229" cy="30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187624" y="2966968"/>
            <a:ext cx="1368673" cy="13261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了解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r>
              <a:rPr lang="zh-CN" altLang="en-US" dirty="0"/>
              <a:t>间的关系</a:t>
            </a:r>
          </a:p>
          <a:p>
            <a:pPr marL="342900" lvl="1" indent="-342900">
              <a:buClr>
                <a:srgbClr val="0B7DB2"/>
              </a:buClr>
            </a:pPr>
            <a:r>
              <a:rPr lang="zh-CN" altLang="en-US" sz="2000" dirty="0" smtClean="0"/>
              <a:t>熟练</a:t>
            </a:r>
            <a:r>
              <a:rPr lang="zh-CN" altLang="en-US" sz="2000" dirty="0"/>
              <a:t>使用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访问</a:t>
            </a:r>
            <a:r>
              <a:rPr lang="en-US" altLang="zh-CN" sz="2000" dirty="0"/>
              <a:t>DOM</a:t>
            </a:r>
            <a:r>
              <a:rPr lang="zh-CN" altLang="en-US" sz="2000" dirty="0"/>
              <a:t>节点</a:t>
            </a:r>
            <a:endParaRPr lang="en-US" altLang="zh-CN" sz="2000" dirty="0"/>
          </a:p>
          <a:p>
            <a:pPr marL="342900" lvl="1" indent="-342900">
              <a:buClr>
                <a:srgbClr val="0B7DB2"/>
              </a:buClr>
            </a:pPr>
            <a:r>
              <a:rPr lang="zh-CN" altLang="en-US" sz="2000" dirty="0"/>
              <a:t>能够熟练设置元素的样式</a:t>
            </a:r>
          </a:p>
          <a:p>
            <a:endParaRPr lang="zh-CN" altLang="en-US" dirty="0"/>
          </a:p>
        </p:txBody>
      </p:sp>
      <p:pic>
        <p:nvPicPr>
          <p:cNvPr id="15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18" y="1937571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18" y="2363169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6" y="2317246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18" y="1086377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18" y="1511974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/>
              <a:t>DOM</a:t>
            </a:r>
            <a:r>
              <a:rPr lang="zh-CN" altLang="en-US" dirty="0"/>
              <a:t>：</a:t>
            </a:r>
            <a:r>
              <a:rPr lang="en-US" altLang="zh-CN" dirty="0"/>
              <a:t>Document Object Model</a:t>
            </a:r>
            <a:r>
              <a:rPr lang="zh-CN" altLang="en-US" dirty="0"/>
              <a:t>（文档对象模型）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768063" y="3690001"/>
            <a:ext cx="1579533" cy="1108364"/>
            <a:chOff x="2438399" y="1890712"/>
            <a:chExt cx="1219200" cy="1219200"/>
          </a:xfrm>
        </p:grpSpPr>
        <p:sp>
          <p:nvSpPr>
            <p:cNvPr id="19" name="圆角矩形 18"/>
            <p:cNvSpPr/>
            <p:nvPr/>
          </p:nvSpPr>
          <p:spPr>
            <a:xfrm>
              <a:off x="2438399" y="1890712"/>
              <a:ext cx="1219200" cy="1219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4"/>
            <p:cNvSpPr/>
            <p:nvPr/>
          </p:nvSpPr>
          <p:spPr>
            <a:xfrm>
              <a:off x="2497915" y="1950228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740" tIns="78740" rIns="78740" bIns="7874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100" kern="1200" dirty="0" smtClean="0">
                  <a:solidFill>
                    <a:srgbClr val="C00000"/>
                  </a:solidFill>
                </a:rPr>
                <a:t>DOM</a:t>
              </a:r>
              <a:endParaRPr lang="zh-CN" altLang="en-US" sz="3100" kern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直接连接符 5"/>
          <p:cNvSpPr/>
          <p:nvPr/>
        </p:nvSpPr>
        <p:spPr>
          <a:xfrm rot="16200000">
            <a:off x="4144952" y="3206974"/>
            <a:ext cx="85521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85521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组合 7"/>
          <p:cNvGrpSpPr/>
          <p:nvPr/>
        </p:nvGrpSpPr>
        <p:grpSpPr>
          <a:xfrm>
            <a:off x="3677346" y="1951597"/>
            <a:ext cx="1760965" cy="816864"/>
            <a:chOff x="2639567" y="218630"/>
            <a:chExt cx="816864" cy="816864"/>
          </a:xfrm>
          <a:solidFill>
            <a:srgbClr val="0B7BAD"/>
          </a:solidFill>
        </p:grpSpPr>
        <p:sp>
          <p:nvSpPr>
            <p:cNvPr id="17" name="圆角矩形 16"/>
            <p:cNvSpPr/>
            <p:nvPr/>
          </p:nvSpPr>
          <p:spPr>
            <a:xfrm>
              <a:off x="2639567" y="218630"/>
              <a:ext cx="816864" cy="81686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7"/>
            <p:cNvSpPr/>
            <p:nvPr/>
          </p:nvSpPr>
          <p:spPr>
            <a:xfrm>
              <a:off x="2679443" y="258506"/>
              <a:ext cx="737112" cy="7371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b="1" kern="1200" dirty="0" smtClean="0"/>
                <a:t>DOM Core</a:t>
              </a:r>
              <a:endParaRPr lang="zh-CN" altLang="en-US" sz="2100" b="1" kern="1200" dirty="0"/>
            </a:p>
          </p:txBody>
        </p:sp>
      </p:grpSp>
      <p:sp>
        <p:nvSpPr>
          <p:cNvPr id="9" name="直接连接符 8"/>
          <p:cNvSpPr/>
          <p:nvPr/>
        </p:nvSpPr>
        <p:spPr>
          <a:xfrm rot="1800000">
            <a:off x="5365741" y="4770568"/>
            <a:ext cx="69772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9772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组合 9"/>
          <p:cNvGrpSpPr/>
          <p:nvPr/>
        </p:nvGrpSpPr>
        <p:grpSpPr>
          <a:xfrm>
            <a:off x="6016730" y="4772376"/>
            <a:ext cx="1723622" cy="816864"/>
            <a:chOff x="4261850" y="3028505"/>
            <a:chExt cx="816864" cy="816864"/>
          </a:xfrm>
          <a:solidFill>
            <a:srgbClr val="0B7BAD"/>
          </a:solidFill>
        </p:grpSpPr>
        <p:sp>
          <p:nvSpPr>
            <p:cNvPr id="15" name="圆角矩形 14"/>
            <p:cNvSpPr/>
            <p:nvPr/>
          </p:nvSpPr>
          <p:spPr>
            <a:xfrm>
              <a:off x="4261850" y="3028505"/>
              <a:ext cx="816864" cy="81686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10"/>
            <p:cNvSpPr/>
            <p:nvPr/>
          </p:nvSpPr>
          <p:spPr>
            <a:xfrm>
              <a:off x="4301726" y="3068381"/>
              <a:ext cx="737112" cy="7371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000" b="1" kern="1200" dirty="0" smtClean="0"/>
                <a:t>CSS-DOM</a:t>
              </a:r>
              <a:endParaRPr lang="zh-CN" altLang="en-US" sz="2000" b="1" kern="1200" dirty="0"/>
            </a:p>
          </p:txBody>
        </p:sp>
      </p:grpSp>
      <p:sp>
        <p:nvSpPr>
          <p:cNvPr id="11" name="直接连接符 11"/>
          <p:cNvSpPr/>
          <p:nvPr/>
        </p:nvSpPr>
        <p:spPr>
          <a:xfrm rot="9000000">
            <a:off x="3038235" y="4770568"/>
            <a:ext cx="69772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97727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组合 11"/>
          <p:cNvGrpSpPr/>
          <p:nvPr/>
        </p:nvGrpSpPr>
        <p:grpSpPr>
          <a:xfrm>
            <a:off x="1187624" y="4772376"/>
            <a:ext cx="1897349" cy="816864"/>
            <a:chOff x="1017285" y="3028505"/>
            <a:chExt cx="816864" cy="816864"/>
          </a:xfrm>
          <a:solidFill>
            <a:srgbClr val="0B7BAD"/>
          </a:solidFill>
        </p:grpSpPr>
        <p:sp>
          <p:nvSpPr>
            <p:cNvPr id="13" name="圆角矩形 12"/>
            <p:cNvSpPr/>
            <p:nvPr/>
          </p:nvSpPr>
          <p:spPr>
            <a:xfrm>
              <a:off x="1017285" y="3028505"/>
              <a:ext cx="816864" cy="81686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13"/>
            <p:cNvSpPr/>
            <p:nvPr/>
          </p:nvSpPr>
          <p:spPr>
            <a:xfrm>
              <a:off x="1057161" y="3068381"/>
              <a:ext cx="737112" cy="7371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100" b="1" dirty="0"/>
                <a:t>HTML-DOM</a:t>
              </a:r>
              <a:endParaRPr lang="zh-CN" altLang="en-US" sz="2100" b="1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3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节点与节点的关系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直接连接符 3"/>
          <p:cNvSpPr/>
          <p:nvPr/>
        </p:nvSpPr>
        <p:spPr>
          <a:xfrm>
            <a:off x="7404412" y="4871816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直接连接符 5"/>
          <p:cNvSpPr/>
          <p:nvPr/>
        </p:nvSpPr>
        <p:spPr>
          <a:xfrm>
            <a:off x="4840600" y="4871816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直接连接符 7"/>
          <p:cNvSpPr/>
          <p:nvPr/>
        </p:nvSpPr>
        <p:spPr>
          <a:xfrm>
            <a:off x="3450758" y="2418724"/>
            <a:ext cx="2193374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84540"/>
                </a:lnTo>
                <a:lnTo>
                  <a:pt x="2193374" y="284540"/>
                </a:lnTo>
                <a:lnTo>
                  <a:pt x="2193374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直接连接符 8"/>
          <p:cNvSpPr/>
          <p:nvPr/>
        </p:nvSpPr>
        <p:spPr>
          <a:xfrm>
            <a:off x="1211664" y="4871816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直接连接符 9"/>
          <p:cNvSpPr/>
          <p:nvPr/>
        </p:nvSpPr>
        <p:spPr>
          <a:xfrm>
            <a:off x="1211664" y="3659534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直接连接符 10"/>
          <p:cNvSpPr/>
          <p:nvPr/>
        </p:nvSpPr>
        <p:spPr>
          <a:xfrm>
            <a:off x="1257384" y="2418724"/>
            <a:ext cx="2193374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193374" y="0"/>
                </a:moveTo>
                <a:lnTo>
                  <a:pt x="2193374" y="284540"/>
                </a:lnTo>
                <a:lnTo>
                  <a:pt x="0" y="284540"/>
                </a:lnTo>
                <a:lnTo>
                  <a:pt x="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直接连接符 11"/>
          <p:cNvSpPr/>
          <p:nvPr/>
        </p:nvSpPr>
        <p:spPr>
          <a:xfrm>
            <a:off x="3405038" y="1532334"/>
            <a:ext cx="91440" cy="4175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圆角矩形 20"/>
          <p:cNvSpPr/>
          <p:nvPr/>
        </p:nvSpPr>
        <p:spPr>
          <a:xfrm>
            <a:off x="1594417" y="620688"/>
            <a:ext cx="3172365" cy="91164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组合 21"/>
          <p:cNvGrpSpPr/>
          <p:nvPr/>
        </p:nvGrpSpPr>
        <p:grpSpPr>
          <a:xfrm>
            <a:off x="1753936" y="772231"/>
            <a:ext cx="3172366" cy="760104"/>
            <a:chOff x="2019961" y="152813"/>
            <a:chExt cx="3712681" cy="911646"/>
          </a:xfrm>
        </p:grpSpPr>
        <p:sp>
          <p:nvSpPr>
            <p:cNvPr id="67" name="圆角矩形 66"/>
            <p:cNvSpPr/>
            <p:nvPr/>
          </p:nvSpPr>
          <p:spPr>
            <a:xfrm>
              <a:off x="2019961" y="152813"/>
              <a:ext cx="3712681" cy="9116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圆角矩形 14"/>
            <p:cNvSpPr/>
            <p:nvPr/>
          </p:nvSpPr>
          <p:spPr>
            <a:xfrm>
              <a:off x="2046662" y="179514"/>
              <a:ext cx="3659279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kern="1200" dirty="0" smtClean="0"/>
                <a:t>文档：</a:t>
              </a:r>
              <a:r>
                <a:rPr lang="en-US" altLang="zh-CN" sz="2200" kern="1200" dirty="0" smtClean="0"/>
                <a:t>document</a:t>
              </a:r>
              <a:endParaRPr lang="zh-CN" altLang="en-US" sz="2200" kern="1200" dirty="0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1665382" y="1698644"/>
            <a:ext cx="3051092" cy="7200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4" name="组合 23"/>
          <p:cNvGrpSpPr/>
          <p:nvPr/>
        </p:nvGrpSpPr>
        <p:grpSpPr>
          <a:xfrm>
            <a:off x="1824900" y="1850187"/>
            <a:ext cx="3051092" cy="698990"/>
            <a:chOff x="2090926" y="1481997"/>
            <a:chExt cx="3570752" cy="884945"/>
          </a:xfrm>
        </p:grpSpPr>
        <p:sp>
          <p:nvSpPr>
            <p:cNvPr id="65" name="圆角矩形 64"/>
            <p:cNvSpPr/>
            <p:nvPr/>
          </p:nvSpPr>
          <p:spPr>
            <a:xfrm>
              <a:off x="2090926" y="1481997"/>
              <a:ext cx="3570752" cy="7601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圆角矩形 17"/>
            <p:cNvSpPr/>
            <p:nvPr/>
          </p:nvSpPr>
          <p:spPr>
            <a:xfrm>
              <a:off x="2117627" y="1508698"/>
              <a:ext cx="3517350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kern="1200" dirty="0" smtClean="0"/>
                <a:t>根节点：</a:t>
              </a:r>
              <a:r>
                <a:rPr lang="en-US" altLang="zh-CN" sz="2200" kern="1200" dirty="0" smtClean="0"/>
                <a:t>&lt;html&gt;</a:t>
              </a:r>
              <a:endParaRPr lang="zh-CN" altLang="en-US" sz="2200" kern="1200" dirty="0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539552" y="2887084"/>
            <a:ext cx="1435663" cy="83386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" name="组合 25"/>
          <p:cNvGrpSpPr/>
          <p:nvPr/>
        </p:nvGrpSpPr>
        <p:grpSpPr>
          <a:xfrm>
            <a:off x="699071" y="3038627"/>
            <a:ext cx="1435663" cy="695254"/>
            <a:chOff x="965097" y="2811182"/>
            <a:chExt cx="1435663" cy="911646"/>
          </a:xfrm>
        </p:grpSpPr>
        <p:sp>
          <p:nvSpPr>
            <p:cNvPr id="63" name="圆角矩形 62"/>
            <p:cNvSpPr/>
            <p:nvPr/>
          </p:nvSpPr>
          <p:spPr>
            <a:xfrm>
              <a:off x="965097" y="2811182"/>
              <a:ext cx="1435663" cy="9116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圆角矩形 20"/>
            <p:cNvSpPr/>
            <p:nvPr/>
          </p:nvSpPr>
          <p:spPr>
            <a:xfrm>
              <a:off x="991798" y="2837883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&lt;head&gt;</a:t>
              </a:r>
              <a:endParaRPr lang="zh-CN" altLang="en-US" sz="2200" kern="1200" dirty="0"/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539552" y="4132408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8" name="组合 27"/>
          <p:cNvGrpSpPr/>
          <p:nvPr/>
        </p:nvGrpSpPr>
        <p:grpSpPr>
          <a:xfrm>
            <a:off x="699071" y="4283950"/>
            <a:ext cx="1123561" cy="605603"/>
            <a:chOff x="965097" y="4140367"/>
            <a:chExt cx="1435663" cy="911646"/>
          </a:xfrm>
        </p:grpSpPr>
        <p:sp>
          <p:nvSpPr>
            <p:cNvPr id="61" name="圆角矩形 60"/>
            <p:cNvSpPr/>
            <p:nvPr/>
          </p:nvSpPr>
          <p:spPr>
            <a:xfrm>
              <a:off x="965097" y="4140367"/>
              <a:ext cx="1435663" cy="9116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圆角矩形 23"/>
            <p:cNvSpPr/>
            <p:nvPr/>
          </p:nvSpPr>
          <p:spPr>
            <a:xfrm>
              <a:off x="991798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Title</a:t>
              </a:r>
              <a:endParaRPr lang="zh-CN" altLang="en-US" sz="2200" kern="1200" dirty="0"/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539552" y="5145338"/>
            <a:ext cx="2156961" cy="7771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组合 29"/>
          <p:cNvGrpSpPr/>
          <p:nvPr/>
        </p:nvGrpSpPr>
        <p:grpSpPr>
          <a:xfrm>
            <a:off x="699071" y="5296881"/>
            <a:ext cx="2156961" cy="626834"/>
            <a:chOff x="965097" y="5469551"/>
            <a:chExt cx="1435663" cy="911646"/>
          </a:xfrm>
        </p:grpSpPr>
        <p:sp>
          <p:nvSpPr>
            <p:cNvPr id="59" name="圆角矩形 58"/>
            <p:cNvSpPr/>
            <p:nvPr/>
          </p:nvSpPr>
          <p:spPr>
            <a:xfrm>
              <a:off x="965097" y="5469551"/>
              <a:ext cx="1435663" cy="9116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圆角矩形 26"/>
            <p:cNvSpPr/>
            <p:nvPr/>
          </p:nvSpPr>
          <p:spPr>
            <a:xfrm>
              <a:off x="991798" y="5496252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文本：</a:t>
              </a:r>
              <a:r>
                <a:rPr lang="en-US" altLang="zh-CN" sz="2000" kern="1200" dirty="0" smtClean="0"/>
                <a:t>XXXXXX</a:t>
              </a:r>
              <a:endParaRPr lang="zh-CN" altLang="en-US" sz="2000" kern="1200" dirty="0"/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4926301" y="2887084"/>
            <a:ext cx="1435663" cy="83386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组合 31"/>
          <p:cNvGrpSpPr/>
          <p:nvPr/>
        </p:nvGrpSpPr>
        <p:grpSpPr>
          <a:xfrm>
            <a:off x="5085819" y="3038627"/>
            <a:ext cx="1435663" cy="674891"/>
            <a:chOff x="5351845" y="2811182"/>
            <a:chExt cx="1435663" cy="911646"/>
          </a:xfrm>
        </p:grpSpPr>
        <p:sp>
          <p:nvSpPr>
            <p:cNvPr id="57" name="圆角矩形 56"/>
            <p:cNvSpPr/>
            <p:nvPr/>
          </p:nvSpPr>
          <p:spPr>
            <a:xfrm>
              <a:off x="5351845" y="2811182"/>
              <a:ext cx="1435663" cy="9116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圆角矩形 29"/>
            <p:cNvSpPr/>
            <p:nvPr/>
          </p:nvSpPr>
          <p:spPr>
            <a:xfrm>
              <a:off x="5378546" y="2837883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&lt;body&gt;</a:t>
              </a:r>
              <a:endParaRPr lang="zh-CN" altLang="en-US" sz="2200" kern="1200" dirty="0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294252" y="4132408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4" name="组合 33"/>
          <p:cNvGrpSpPr/>
          <p:nvPr/>
        </p:nvGrpSpPr>
        <p:grpSpPr>
          <a:xfrm>
            <a:off x="2453770" y="4283950"/>
            <a:ext cx="1123561" cy="587866"/>
            <a:chOff x="2719796" y="4140367"/>
            <a:chExt cx="1435663" cy="911646"/>
          </a:xfrm>
        </p:grpSpPr>
        <p:sp>
          <p:nvSpPr>
            <p:cNvPr id="55" name="圆角矩形 54"/>
            <p:cNvSpPr/>
            <p:nvPr/>
          </p:nvSpPr>
          <p:spPr>
            <a:xfrm>
              <a:off x="2719796" y="4140367"/>
              <a:ext cx="1435663" cy="9116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圆角矩形 32"/>
            <p:cNvSpPr/>
            <p:nvPr/>
          </p:nvSpPr>
          <p:spPr>
            <a:xfrm>
              <a:off x="2746497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&lt;</a:t>
              </a:r>
              <a:r>
                <a:rPr lang="en-US" altLang="zh-CN" sz="2200" kern="1200" dirty="0" err="1" smtClean="0"/>
                <a:t>img</a:t>
              </a:r>
              <a:r>
                <a:rPr lang="en-US" altLang="zh-CN" sz="2200" kern="1200" dirty="0" smtClean="0"/>
                <a:t>&gt;</a:t>
              </a:r>
              <a:endParaRPr lang="zh-CN" altLang="en-US" sz="2200" kern="1200" dirty="0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4317990" y="4132408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组合 35"/>
          <p:cNvGrpSpPr/>
          <p:nvPr/>
        </p:nvGrpSpPr>
        <p:grpSpPr>
          <a:xfrm>
            <a:off x="4477508" y="4283950"/>
            <a:ext cx="1123561" cy="587866"/>
            <a:chOff x="4474495" y="4140367"/>
            <a:chExt cx="1435663" cy="911646"/>
          </a:xfrm>
        </p:grpSpPr>
        <p:sp>
          <p:nvSpPr>
            <p:cNvPr id="53" name="圆角矩形 52"/>
            <p:cNvSpPr/>
            <p:nvPr/>
          </p:nvSpPr>
          <p:spPr>
            <a:xfrm>
              <a:off x="4474495" y="4140367"/>
              <a:ext cx="1435663" cy="9116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圆角矩形 35"/>
            <p:cNvSpPr/>
            <p:nvPr/>
          </p:nvSpPr>
          <p:spPr>
            <a:xfrm>
              <a:off x="4501196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&lt;h1&gt;</a:t>
              </a:r>
              <a:endParaRPr lang="zh-CN" altLang="en-US" sz="2200" kern="1200" dirty="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3626089" y="5145338"/>
            <a:ext cx="2463534" cy="7771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8" name="组合 37"/>
          <p:cNvGrpSpPr/>
          <p:nvPr/>
        </p:nvGrpSpPr>
        <p:grpSpPr>
          <a:xfrm>
            <a:off x="3785607" y="5296881"/>
            <a:ext cx="2463534" cy="626834"/>
            <a:chOff x="4474495" y="5469551"/>
            <a:chExt cx="1435663" cy="911646"/>
          </a:xfrm>
        </p:grpSpPr>
        <p:sp>
          <p:nvSpPr>
            <p:cNvPr id="51" name="圆角矩形 50"/>
            <p:cNvSpPr/>
            <p:nvPr/>
          </p:nvSpPr>
          <p:spPr>
            <a:xfrm>
              <a:off x="4474495" y="5469551"/>
              <a:ext cx="1435663" cy="9116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圆角矩形 38"/>
            <p:cNvSpPr/>
            <p:nvPr/>
          </p:nvSpPr>
          <p:spPr>
            <a:xfrm>
              <a:off x="4501196" y="5496252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文本：</a:t>
              </a:r>
              <a:r>
                <a:rPr lang="en-US" altLang="zh-CN" sz="2000" kern="1200" dirty="0" smtClean="0"/>
                <a:t>XXXXXXX</a:t>
              </a:r>
              <a:endParaRPr lang="zh-CN" altLang="en-US" sz="2000" kern="1200" dirty="0"/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767693" y="4150145"/>
            <a:ext cx="1123561" cy="72634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0" name="组合 39"/>
          <p:cNvGrpSpPr/>
          <p:nvPr/>
        </p:nvGrpSpPr>
        <p:grpSpPr>
          <a:xfrm>
            <a:off x="6927211" y="4301687"/>
            <a:ext cx="1123561" cy="587866"/>
            <a:chOff x="6229194" y="4140367"/>
            <a:chExt cx="1435663" cy="911646"/>
          </a:xfrm>
        </p:grpSpPr>
        <p:sp>
          <p:nvSpPr>
            <p:cNvPr id="49" name="圆角矩形 48"/>
            <p:cNvSpPr/>
            <p:nvPr/>
          </p:nvSpPr>
          <p:spPr>
            <a:xfrm>
              <a:off x="6229194" y="4140367"/>
              <a:ext cx="1435663" cy="9116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圆角矩形 41"/>
            <p:cNvSpPr/>
            <p:nvPr/>
          </p:nvSpPr>
          <p:spPr>
            <a:xfrm>
              <a:off x="6255895" y="4167068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&lt;p&gt;</a:t>
              </a:r>
              <a:endParaRPr lang="zh-CN" altLang="en-US" sz="2200" kern="1200" dirty="0"/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6393157" y="5131626"/>
            <a:ext cx="2136066" cy="7771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2" name="组合 41"/>
          <p:cNvGrpSpPr/>
          <p:nvPr/>
        </p:nvGrpSpPr>
        <p:grpSpPr>
          <a:xfrm>
            <a:off x="6552675" y="5283169"/>
            <a:ext cx="2136066" cy="626834"/>
            <a:chOff x="6229194" y="5469551"/>
            <a:chExt cx="1435663" cy="911646"/>
          </a:xfrm>
        </p:grpSpPr>
        <p:sp>
          <p:nvSpPr>
            <p:cNvPr id="47" name="圆角矩形 46"/>
            <p:cNvSpPr/>
            <p:nvPr/>
          </p:nvSpPr>
          <p:spPr>
            <a:xfrm>
              <a:off x="6229194" y="5469551"/>
              <a:ext cx="1435663" cy="9116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圆角矩形 44"/>
            <p:cNvSpPr/>
            <p:nvPr/>
          </p:nvSpPr>
          <p:spPr>
            <a:xfrm>
              <a:off x="6255895" y="5496252"/>
              <a:ext cx="1382261" cy="85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文本：</a:t>
              </a:r>
              <a:r>
                <a:rPr lang="en-US" altLang="zh-CN" sz="2000" kern="1200" dirty="0" smtClean="0"/>
                <a:t>XXXXX</a:t>
              </a:r>
              <a:endParaRPr lang="zh-CN" altLang="en-US" sz="2000" kern="1200" dirty="0"/>
            </a:p>
          </p:txBody>
        </p:sp>
      </p:grpSp>
      <p:cxnSp>
        <p:nvCxnSpPr>
          <p:cNvPr id="10" name="直接连接符 9"/>
          <p:cNvCxnSpPr>
            <a:stCxn id="35" idx="0"/>
          </p:cNvCxnSpPr>
          <p:nvPr/>
        </p:nvCxnSpPr>
        <p:spPr bwMode="auto">
          <a:xfrm flipV="1">
            <a:off x="4879771" y="3923638"/>
            <a:ext cx="0" cy="208770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18436" name="肘形连接符 18435"/>
          <p:cNvCxnSpPr>
            <a:endCxn id="39" idx="0"/>
          </p:cNvCxnSpPr>
          <p:nvPr/>
        </p:nvCxnSpPr>
        <p:spPr bwMode="auto">
          <a:xfrm>
            <a:off x="3010531" y="3923638"/>
            <a:ext cx="4318943" cy="226507"/>
          </a:xfrm>
          <a:prstGeom prst="bentConnector2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78" name="直接连接符 77"/>
          <p:cNvCxnSpPr/>
          <p:nvPr/>
        </p:nvCxnSpPr>
        <p:spPr bwMode="auto">
          <a:xfrm flipH="1" flipV="1">
            <a:off x="3010531" y="3923638"/>
            <a:ext cx="1" cy="208770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80" name="直接连接符 79"/>
          <p:cNvCxnSpPr/>
          <p:nvPr/>
        </p:nvCxnSpPr>
        <p:spPr bwMode="auto">
          <a:xfrm flipH="1" flipV="1">
            <a:off x="5813889" y="3714868"/>
            <a:ext cx="1" cy="208770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grpSp>
        <p:nvGrpSpPr>
          <p:cNvPr id="69" name="组合 68"/>
          <p:cNvGrpSpPr/>
          <p:nvPr/>
        </p:nvGrpSpPr>
        <p:grpSpPr>
          <a:xfrm>
            <a:off x="3435488" y="6240735"/>
            <a:ext cx="4016832" cy="428625"/>
            <a:chOff x="1509666" y="6000750"/>
            <a:chExt cx="4016832" cy="428625"/>
          </a:xfrm>
        </p:grpSpPr>
        <p:sp>
          <p:nvSpPr>
            <p:cNvPr id="70" name="圆角矩形 69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圆角矩形 70"/>
            <p:cNvSpPr/>
            <p:nvPr/>
          </p:nvSpPr>
          <p:spPr bwMode="auto">
            <a:xfrm>
              <a:off x="2081144" y="6000750"/>
              <a:ext cx="3445354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7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134" y="6054803"/>
              <a:ext cx="519526" cy="3109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72"/>
            <p:cNvSpPr txBox="1"/>
            <p:nvPr/>
          </p:nvSpPr>
          <p:spPr bwMode="auto">
            <a:xfrm>
              <a:off x="2437511" y="6065346"/>
              <a:ext cx="276550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HTML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文档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zh-CN" dirty="0"/>
              <a:t>画一棵</a:t>
            </a:r>
            <a:r>
              <a:rPr lang="en-US" altLang="zh-CN" dirty="0"/>
              <a:t>DOM</a:t>
            </a:r>
            <a:r>
              <a:rPr lang="zh-CN" altLang="zh-CN" dirty="0"/>
              <a:t>树</a:t>
            </a:r>
            <a:endParaRPr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3225552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根据所示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代码，绘制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1130130" y="5517232"/>
            <a:ext cx="2785745" cy="428625"/>
          </a:xfrm>
          <a:prstGeom prst="roundRect">
            <a:avLst/>
          </a:prstGeom>
          <a:solidFill>
            <a:srgbClr val="0B7DB2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完成时间：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15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分钟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图片 14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55976" y="764704"/>
            <a:ext cx="4032448" cy="60486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&lt;!DOCTYPE html&gt;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&lt;html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="en"&gt;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&lt;head&gt;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&lt;meta charset="UTF-8"&gt;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&lt;title&gt;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基本布局结构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&lt;/title&gt;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&lt;/head&gt;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&lt;body&gt;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&lt;!--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头部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--&gt;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&lt;header&gt;&lt;/header&gt;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&lt;!--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导航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--&gt;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nav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&gt;&lt;/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nav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&lt;!-- section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区域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--&gt;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&lt;section&gt;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&lt;header&gt;&lt;/header&gt;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&lt;article&gt;&lt;/article&gt;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&lt;figure&gt;&lt;/figure&gt;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&lt;footer&gt;&lt;/footer&gt;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&lt;/section&gt;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&lt;!-- aside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区域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--&gt;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&lt;aside&gt;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&lt;figure&gt;&lt;/figure&gt;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&lt;figure&gt;&lt;/figure&gt;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&lt;figure&gt;&lt;/figure&gt;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&lt;/aside&gt;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&lt;!-- footer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区域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--&gt;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&lt;footer&gt;&lt;/footer&gt;</a:t>
            </a:r>
          </a:p>
          <a:p>
            <a:pPr lvl="1"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&lt;/body&gt;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html&gt;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1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BCSP授课PPT样章-普通章节</Template>
  <TotalTime>10713</TotalTime>
  <Words>2082</Words>
  <Application>Microsoft Office PowerPoint</Application>
  <PresentationFormat>全屏显示(4:3)</PresentationFormat>
  <Paragraphs>422</Paragraphs>
  <Slides>29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预习检查</vt:lpstr>
      <vt:lpstr>金榜秀一秀</vt:lpstr>
      <vt:lpstr>回顾与作业点评</vt:lpstr>
      <vt:lpstr>本章任务</vt:lpstr>
      <vt:lpstr>本章目标</vt:lpstr>
      <vt:lpstr>操作DOM</vt:lpstr>
      <vt:lpstr>节点与节点的关系</vt:lpstr>
      <vt:lpstr>学员操作——画一棵DOM树</vt:lpstr>
      <vt:lpstr>共性问题集中讲解</vt:lpstr>
      <vt:lpstr>节点信息</vt:lpstr>
      <vt:lpstr>访问节点</vt:lpstr>
      <vt:lpstr>根据层次关系访问节点 3-1</vt:lpstr>
      <vt:lpstr>根据层次关系访问节点 3-2</vt:lpstr>
      <vt:lpstr>根据层次关系访问节点 3-3</vt:lpstr>
      <vt:lpstr>学员操作——访问手机页面内容</vt:lpstr>
      <vt:lpstr>共性问题集中讲解</vt:lpstr>
      <vt:lpstr>操作节点样式</vt:lpstr>
      <vt:lpstr>style属性</vt:lpstr>
      <vt:lpstr>实现购物车效果</vt:lpstr>
      <vt:lpstr>className属性</vt:lpstr>
      <vt:lpstr>学员操作——Tab切换效果</vt:lpstr>
      <vt:lpstr>共性问题集中讲解</vt:lpstr>
      <vt:lpstr>获取元素的样式</vt:lpstr>
      <vt:lpstr>学员操作——获取手机列表页面信息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hailong.huang</cp:lastModifiedBy>
  <cp:revision>1093</cp:revision>
  <dcterms:created xsi:type="dcterms:W3CDTF">2006-03-08T06:55:38Z</dcterms:created>
  <dcterms:modified xsi:type="dcterms:W3CDTF">2021-08-06T09:08:06Z</dcterms:modified>
</cp:coreProperties>
</file>