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29"/>
  </p:notesMasterIdLst>
  <p:handoutMasterIdLst>
    <p:handoutMasterId r:id="rId30"/>
  </p:handoutMasterIdLst>
  <p:sldIdLst>
    <p:sldId id="611" r:id="rId2"/>
    <p:sldId id="579" r:id="rId3"/>
    <p:sldId id="626" r:id="rId4"/>
    <p:sldId id="536" r:id="rId5"/>
    <p:sldId id="538" r:id="rId6"/>
    <p:sldId id="539" r:id="rId7"/>
    <p:sldId id="595" r:id="rId8"/>
    <p:sldId id="594" r:id="rId9"/>
    <p:sldId id="593" r:id="rId10"/>
    <p:sldId id="618" r:id="rId11"/>
    <p:sldId id="596" r:id="rId12"/>
    <p:sldId id="607" r:id="rId13"/>
    <p:sldId id="603" r:id="rId14"/>
    <p:sldId id="619" r:id="rId15"/>
    <p:sldId id="609" r:id="rId16"/>
    <p:sldId id="622" r:id="rId17"/>
    <p:sldId id="620" r:id="rId18"/>
    <p:sldId id="624" r:id="rId19"/>
    <p:sldId id="625" r:id="rId20"/>
    <p:sldId id="621" r:id="rId21"/>
    <p:sldId id="610" r:id="rId22"/>
    <p:sldId id="623" r:id="rId23"/>
    <p:sldId id="616" r:id="rId24"/>
    <p:sldId id="617" r:id="rId25"/>
    <p:sldId id="580" r:id="rId26"/>
    <p:sldId id="582" r:id="rId27"/>
    <p:sldId id="61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067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BAD"/>
    <a:srgbClr val="FBFFFE"/>
    <a:srgbClr val="99CCFF"/>
    <a:srgbClr val="FFFFCC"/>
    <a:srgbClr val="0E9CDE"/>
    <a:srgbClr val="0C83B8"/>
    <a:srgbClr val="FFFFFF"/>
    <a:srgbClr val="EDF5FD"/>
    <a:srgbClr val="E2F5FE"/>
    <a:srgbClr val="EBF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9" autoAdjust="0"/>
    <p:restoredTop sz="84853" autoAdjust="0"/>
  </p:normalViewPr>
  <p:slideViewPr>
    <p:cSldViewPr>
      <p:cViewPr varScale="1">
        <p:scale>
          <a:sx n="67" d="100"/>
          <a:sy n="67" d="100"/>
        </p:scale>
        <p:origin x="-830" y="-91"/>
      </p:cViewPr>
      <p:guideLst>
        <p:guide orient="horz" pos="2160"/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2383F0F9-7FF8-4288-8824-ED10D0D4F4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23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CFDFD1D-596E-4674-9E32-605A3EBD06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0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提供页面素材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226680-6B4C-4061-97B3-CFB9EE3D72D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51D92C-2103-4046-8981-86FB5CDB5A87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提供页面素材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226680-6B4C-4061-97B3-CFB9EE3D72D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51D92C-2103-4046-8981-86FB5CDB5A8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70B55-6173-46DE-93C5-6569EDDE70A2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828660-0C2F-417A-B559-E5DBAAFAFC9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86E28-65EC-4422-B97E-9104403699F0}" type="slidenum">
              <a:rPr lang="zh-CN" altLang="en-US" smtClean="0">
                <a:latin typeface="Calibri" panose="020F0502020204030204" pitchFamily="34" charset="0"/>
              </a:rPr>
              <a:t>27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55EC6-B1DD-4D8E-BB1B-A198E623E26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教师根据班级学员完成作业的情况，填写本页表格数据。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9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E8451-C521-41FD-A9B2-64E3ACE9AA0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参照教材</a:t>
            </a:r>
            <a:r>
              <a:rPr lang="zh-CN" altLang="en-US" smtClean="0"/>
              <a:t>中的要求选择</a:t>
            </a:r>
            <a:r>
              <a:rPr lang="zh-CN" altLang="en-US" dirty="0" smtClean="0"/>
              <a:t>实现所需的方法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3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075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b="1" dirty="0" smtClean="0"/>
              <a:t>	</a:t>
            </a:r>
            <a:r>
              <a:rPr lang="zh-CN" altLang="en-US" b="1" dirty="0" smtClean="0"/>
              <a:t>提供页面素材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363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18E20-6E7F-4B06-8DA4-320DA4B946B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30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有图标页面分级内容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3"/>
          <a:stretch>
            <a:fillRect/>
          </a:stretch>
        </p:blipFill>
        <p:spPr>
          <a:xfrm>
            <a:off x="0" y="16160"/>
            <a:ext cx="9144001" cy="12930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/27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279496"/>
            <a:ext cx="7762056" cy="413200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rgbClr val="0B7D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>
              <a:lnSpc>
                <a:spcPct val="12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>
              <a:lnSpc>
                <a:spcPct val="120000"/>
              </a:lnSpc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>
              <a:lnSpc>
                <a:spcPct val="120000"/>
              </a:lnSpc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8" name="TextBox 43"/>
          <p:cNvSpPr txBox="1"/>
          <p:nvPr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封底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" y="5143500"/>
            <a:ext cx="9144000" cy="1714500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2635250" y="5387073"/>
            <a:ext cx="3881120" cy="4181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北大青鸟文教集团研究院 出品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310" y="2595245"/>
            <a:ext cx="7139305" cy="1529080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图片 18" descr="BCSP LOGO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08200" y="128270"/>
            <a:ext cx="1017905" cy="5568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030" y="2595245"/>
            <a:ext cx="7139305" cy="15290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0" r:id="rId2"/>
    <p:sldLayoutId id="214748443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D:\马家自留地（重要啊，切误删啊）\06.ACCP\ACCP9\水晶按钮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29" y="1907185"/>
            <a:ext cx="1687975" cy="5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53" descr="PPT封面素材-0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3655" y="1711325"/>
            <a:ext cx="6269990" cy="51231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44315" y="2562860"/>
            <a:ext cx="4497705" cy="412115"/>
          </a:xfrm>
          <a:prstGeom prst="rect">
            <a:avLst/>
          </a:prstGeom>
          <a:solidFill>
            <a:srgbClr val="595959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6"/>
          <p:cNvGrpSpPr/>
          <p:nvPr/>
        </p:nvGrpSpPr>
        <p:grpSpPr>
          <a:xfrm flipH="1">
            <a:off x="-511175" y="3190240"/>
            <a:ext cx="6083935" cy="4609465"/>
            <a:chOff x="3943629" y="1765230"/>
            <a:chExt cx="8733041" cy="6614959"/>
          </a:xfrm>
        </p:grpSpPr>
        <p:sp>
          <p:nvSpPr>
            <p:cNvPr id="18" name="Donut 7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Donut 8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Donut 9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Donut 10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Donut 11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Oval 12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13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Donut 14"/>
            <p:cNvSpPr/>
            <p:nvPr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17"/>
            <p:cNvSpPr/>
            <p:nvPr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Donut 18"/>
            <p:cNvSpPr/>
            <p:nvPr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0" name="Donut 19"/>
            <p:cNvSpPr/>
            <p:nvPr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Donut 20"/>
            <p:cNvSpPr/>
            <p:nvPr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Donut 21"/>
            <p:cNvSpPr/>
            <p:nvPr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22"/>
            <p:cNvSpPr/>
            <p:nvPr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23"/>
            <p:cNvSpPr/>
            <p:nvPr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24"/>
            <p:cNvSpPr/>
            <p:nvPr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25"/>
            <p:cNvSpPr/>
            <p:nvPr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Donut 26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Donut 27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Oval 28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Donut 29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Donut 30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Donut 31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Oval 32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33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34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489855" y="2570227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第五章 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4223" y="2994849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   </a:t>
            </a:r>
            <a:r>
              <a:rPr lang="en-US" dirty="0" smtClean="0"/>
              <a:t>DOM</a:t>
            </a:r>
            <a:r>
              <a:rPr lang="zh-CN" altLang="en-US" dirty="0"/>
              <a:t>应用</a:t>
            </a:r>
            <a:endParaRPr dirty="0"/>
          </a:p>
        </p:txBody>
      </p:sp>
      <p:sp>
        <p:nvSpPr>
          <p:cNvPr id="51" name="矩形 16"/>
          <p:cNvSpPr>
            <a:spLocks noChangeArrowheads="1"/>
          </p:cNvSpPr>
          <p:nvPr/>
        </p:nvSpPr>
        <p:spPr bwMode="auto">
          <a:xfrm>
            <a:off x="6939197" y="1944571"/>
            <a:ext cx="1453961" cy="430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lt"/>
              </a:rPr>
              <a:t>第二学期</a:t>
            </a:r>
            <a:endParaRPr lang="zh-CN" altLang="zh-CN" sz="2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pic>
        <p:nvPicPr>
          <p:cNvPr id="33" name="图片 32" descr="BCSP字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0355" y="1711960"/>
            <a:ext cx="2740025" cy="914400"/>
          </a:xfrm>
          <a:prstGeom prst="rect">
            <a:avLst/>
          </a:prstGeom>
        </p:spPr>
      </p:pic>
      <p:cxnSp>
        <p:nvCxnSpPr>
          <p:cNvPr id="46" name="直接连接符 45"/>
          <p:cNvCxnSpPr/>
          <p:nvPr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" name="图片 49" descr="BCSP LOGO横版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8200" y="139065"/>
            <a:ext cx="1017905" cy="55689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076056" y="5710360"/>
            <a:ext cx="360680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9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创建和插入节点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87824" y="6237312"/>
            <a:ext cx="5291925" cy="428625"/>
            <a:chOff x="1496565" y="6000750"/>
            <a:chExt cx="5291925" cy="428625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2081144" y="6000750"/>
              <a:ext cx="4707346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2537566" y="6051698"/>
              <a:ext cx="385554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：手机详情页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节点操作</a:t>
              </a:r>
            </a:p>
          </p:txBody>
        </p:sp>
      </p:grpSp>
      <p:pic>
        <p:nvPicPr>
          <p:cNvPr id="10" name="图片 9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4098" name="Picture 2" descr="D:\works\Accp 9\JsEs6Jq\Chapter05截图\图5.4 手机详情页插入节点初始效果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92" y="1340768"/>
            <a:ext cx="793888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works\Accp 9\JsEs6Jq\Chapter05截图\图5.5 添加一张新的手机图片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84" y="1476327"/>
            <a:ext cx="7880680" cy="448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541915" y="1916832"/>
            <a:ext cx="1822173" cy="504056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100" name="Picture 4" descr="D:\works\Accp 9\JsEs6Jq\Chapter05截图\图5.6 添加手机配置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80" y="1432104"/>
            <a:ext cx="8260888" cy="339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20072" y="1916832"/>
            <a:ext cx="1207502" cy="504056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101" name="Picture 5" descr="D:\works\Accp 9\JsEs6Jq\Chapter05截图\图5.7 克隆手机图片.b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6" y="1396109"/>
            <a:ext cx="8007416" cy="452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257518" y="1916832"/>
            <a:ext cx="1207502" cy="504056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85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删除和替换节点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806"/>
              </p:ext>
            </p:extLst>
          </p:nvPr>
        </p:nvGraphicFramePr>
        <p:xfrm>
          <a:off x="503548" y="980728"/>
          <a:ext cx="8136904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5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node.removeChild</a:t>
                      </a: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 child )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删除指定的子节点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node.replaceChild</a:t>
                      </a: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 </a:t>
                      </a: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newChild</a:t>
                      </a: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, </a:t>
                      </a: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oldChild</a:t>
                      </a: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)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用其他节点替换指定的子节点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2987824" y="6237312"/>
            <a:ext cx="5291925" cy="428625"/>
            <a:chOff x="1496565" y="6000750"/>
            <a:chExt cx="5291925" cy="428625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081144" y="6000750"/>
              <a:ext cx="4707346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2537566" y="6051698"/>
              <a:ext cx="385554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：手机详情页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节点操作</a:t>
              </a:r>
            </a:p>
          </p:txBody>
        </p:sp>
      </p:grpSp>
      <p:pic>
        <p:nvPicPr>
          <p:cNvPr id="25" name="图片 24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636912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D:\works\Accp 9\JsEs6Jq\Chapter05截图\图5.8 删除与替换操作页面初始效果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83" y="3110382"/>
            <a:ext cx="7020117" cy="311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1259632" y="3212976"/>
            <a:ext cx="2160240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3491881" y="4149080"/>
            <a:ext cx="1008112" cy="34767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124" name="Picture 4" descr="D:\works\Accp 9\JsEs6Jq\Chapter05截图\图5.10 替换手机图片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89" y="3232501"/>
            <a:ext cx="6953721" cy="296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4437509" y="4149080"/>
            <a:ext cx="1008112" cy="34767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7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8" grpId="0" animBg="1"/>
      <p:bldP spid="28" grpId="1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论坛发帖</a:t>
            </a:r>
            <a:endParaRPr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点击</a:t>
            </a:r>
            <a:r>
              <a:rPr lang="zh-CN" altLang="en-US" dirty="0"/>
              <a:t>“我要发帖”</a:t>
            </a:r>
            <a:r>
              <a:rPr lang="zh-CN" altLang="en-US" dirty="0" smtClean="0"/>
              <a:t>按钮，</a:t>
            </a:r>
            <a:r>
              <a:rPr lang="zh-CN" altLang="en-US" dirty="0"/>
              <a:t>显示发帖</a:t>
            </a:r>
            <a:r>
              <a:rPr lang="zh-CN" altLang="en-US" dirty="0" smtClean="0"/>
              <a:t>内容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点击</a:t>
            </a:r>
            <a:r>
              <a:rPr lang="zh-CN" altLang="en-US" dirty="0"/>
              <a:t>“关闭”</a:t>
            </a:r>
            <a:r>
              <a:rPr lang="zh-CN" altLang="en-US" dirty="0" smtClean="0"/>
              <a:t>按钮，</a:t>
            </a:r>
            <a:r>
              <a:rPr lang="zh-CN" altLang="en-US" dirty="0"/>
              <a:t>隐藏发帖</a:t>
            </a:r>
            <a:r>
              <a:rPr lang="zh-CN" altLang="en-US" dirty="0" smtClean="0"/>
              <a:t>内容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发帖内容中</a:t>
            </a:r>
            <a:r>
              <a:rPr lang="zh-CN" altLang="en-US" dirty="0" smtClean="0"/>
              <a:t>输入信息，点击</a:t>
            </a:r>
            <a:r>
              <a:rPr lang="zh-CN" altLang="en-US" dirty="0"/>
              <a:t>“发布”按钮，将内容添加到帖子</a:t>
            </a:r>
            <a:r>
              <a:rPr lang="zh-CN" altLang="en-US" dirty="0" smtClean="0"/>
              <a:t>列表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帖子列表</a:t>
            </a:r>
            <a:r>
              <a:rPr lang="zh-CN" altLang="en-US" dirty="0" smtClean="0"/>
              <a:t>中点击</a:t>
            </a:r>
            <a:r>
              <a:rPr lang="zh-CN" altLang="en-US" dirty="0"/>
              <a:t>“删除”</a:t>
            </a:r>
            <a:r>
              <a:rPr lang="zh-CN" altLang="en-US" dirty="0" smtClean="0"/>
              <a:t>按钮，将</a:t>
            </a:r>
            <a:r>
              <a:rPr lang="zh-CN" altLang="en-US" dirty="0"/>
              <a:t>此条</a:t>
            </a:r>
            <a:r>
              <a:rPr lang="zh-CN" altLang="en-US" dirty="0" smtClean="0"/>
              <a:t>帖子移</a:t>
            </a:r>
            <a:r>
              <a:rPr lang="zh-CN" altLang="en-US" dirty="0"/>
              <a:t>除</a:t>
            </a:r>
          </a:p>
        </p:txBody>
      </p:sp>
      <p:pic>
        <p:nvPicPr>
          <p:cNvPr id="16" name="图片 15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7" name="Picture 2" descr="D:\works\Accp 9\JsEs6Jq\Chapter05截图\图5.11 论坛发帖初始效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16" y="3181524"/>
            <a:ext cx="5283414" cy="102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D:\works\Accp 9\JsEs6Jq\Chapter05截图\图5.12 我要发帖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284" y="3202954"/>
            <a:ext cx="5242266" cy="361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works\Accp 9\JsEs6Jq\Chapter05截图\图5.13 帖子列表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212" y="3181524"/>
            <a:ext cx="5258725" cy="165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19"/>
          <p:cNvGrpSpPr/>
          <p:nvPr/>
        </p:nvGrpSpPr>
        <p:grpSpPr bwMode="auto">
          <a:xfrm>
            <a:off x="3402397" y="5686474"/>
            <a:ext cx="2786062" cy="428625"/>
            <a:chOff x="3714744" y="5143512"/>
            <a:chExt cx="278608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611" y="5215521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53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5301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530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530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5309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5305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8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获取元素位置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部分网页功能需要</a:t>
            </a:r>
            <a:r>
              <a:rPr lang="zh-CN" altLang="en-US" dirty="0"/>
              <a:t>知道某个元素在网页上的确切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pic>
        <p:nvPicPr>
          <p:cNvPr id="6146" name="Picture 2" descr="D:\works\Accp 9\JsEs6Jq\Chapter05截图\图5.20 吸顶条效果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05" y="1988840"/>
            <a:ext cx="7199390" cy="354178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6"/>
          <p:cNvSpPr>
            <a:spLocks noChangeShapeType="1"/>
          </p:cNvSpPr>
          <p:nvPr/>
        </p:nvSpPr>
        <p:spPr bwMode="auto">
          <a:xfrm flipH="1" flipV="1">
            <a:off x="7308304" y="2276871"/>
            <a:ext cx="577652" cy="5040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B7DB2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13701" y="2780297"/>
            <a:ext cx="915988" cy="40862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吸顶条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8" name="Picture 5" descr="D:\works\Accp 9\JsEs6Jq\Chapter05截图\图5.21 漂浮广告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084670" cy="367240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312893" y="4034523"/>
            <a:ext cx="864096" cy="589156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7176988" y="3573016"/>
            <a:ext cx="708967" cy="4615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B7DB2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597131" y="3164393"/>
            <a:ext cx="1204814" cy="40862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漂浮广告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pic>
        <p:nvPicPr>
          <p:cNvPr id="12" name="Picture 6" descr="D:\works\Accp 9\JsEs6Jq\Chapter05截图\图5.22 返回顶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096033" cy="362916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615962" y="5110584"/>
            <a:ext cx="684336" cy="395280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885159" y="4186921"/>
            <a:ext cx="0" cy="89826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B7DB2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596336" y="3778300"/>
            <a:ext cx="1204814" cy="40862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返回顶部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1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 animBg="1"/>
      <p:bldP spid="9" grpId="1" animBg="1"/>
      <p:bldP spid="10" grpId="0" animBg="1"/>
      <p:bldP spid="11" grpId="0" animBg="1"/>
      <p:bldP spid="11" grpId="1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offset 2-1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/>
              <a:t>offset</a:t>
            </a:r>
            <a:r>
              <a:rPr lang="zh-CN" altLang="en-US" dirty="0"/>
              <a:t>指偏移，即这个元素在文档中占用的所有显示宽度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98675"/>
              </p:ext>
            </p:extLst>
          </p:nvPr>
        </p:nvGraphicFramePr>
        <p:xfrm>
          <a:off x="611560" y="1628800"/>
          <a:ext cx="7920880" cy="29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39" marR="91439" anchor="ctr" horzOverflow="overflow">
                    <a:solidFill>
                      <a:srgbClr val="0B7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39" marR="91439" anchor="ctr" horzOverflow="overflow">
                    <a:solidFill>
                      <a:srgbClr val="0B7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offsetLeft</a:t>
                      </a:r>
                      <a:r>
                        <a:rPr kumimoji="0" lang="en-US" altLang="zh-CN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返回当前元素左边界到它上级元素的左边界的距离，只读属性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offsetTop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返回当前元素上边界到它上级元素的上边界的距离，只读属性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offsetParent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返回元素的偏移容器，即对最近的动态定位的包含元素的引用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offsetHeight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返回元素的高度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offsetWidth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返回元素的宽度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7246" r="6326" b="6008"/>
          <a:stretch/>
        </p:blipFill>
        <p:spPr bwMode="auto">
          <a:xfrm>
            <a:off x="4052399" y="3638551"/>
            <a:ext cx="4264017" cy="310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3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offset 2-2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单击小球开始向右</a:t>
            </a:r>
            <a:r>
              <a:rPr lang="zh-CN" altLang="en-US" dirty="0" smtClean="0"/>
              <a:t>移动</a:t>
            </a:r>
            <a:endParaRPr lang="en-US" altLang="zh-CN" dirty="0" smtClean="0"/>
          </a:p>
          <a:p>
            <a:r>
              <a:rPr lang="zh-CN" altLang="en-US" dirty="0"/>
              <a:t>再次单击</a:t>
            </a:r>
            <a:r>
              <a:rPr lang="zh-CN" altLang="en-US" dirty="0" smtClean="0"/>
              <a:t>小球停止移动</a:t>
            </a:r>
            <a:endParaRPr lang="en-US" altLang="zh-CN" dirty="0" smtClean="0"/>
          </a:p>
          <a:p>
            <a:r>
              <a:rPr lang="zh-CN" altLang="en-US" dirty="0"/>
              <a:t>在小球上方显示小球的偏移数据</a:t>
            </a:r>
          </a:p>
        </p:txBody>
      </p:sp>
      <p:pic>
        <p:nvPicPr>
          <p:cNvPr id="5" name="图片 4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7757" cy="450000"/>
          </a:xfrm>
          <a:prstGeom prst="rect">
            <a:avLst/>
          </a:prstGeom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2987824" y="6237312"/>
            <a:ext cx="5291925" cy="428625"/>
            <a:chOff x="1496565" y="6000750"/>
            <a:chExt cx="5291925" cy="428625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2081144" y="6000750"/>
              <a:ext cx="4707346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2720701" y="6072758"/>
              <a:ext cx="350448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：小球的偏移量计算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32647"/>
            <a:ext cx="1155172" cy="115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31281"/>
            <a:ext cx="1156537" cy="115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839" y="2996952"/>
            <a:ext cx="4354014" cy="72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26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根据实际情况</a:t>
            </a:r>
            <a:r>
              <a:rPr lang="zh-CN" altLang="en-US" dirty="0" smtClean="0"/>
              <a:t>选择</a:t>
            </a:r>
            <a:r>
              <a:rPr lang="zh-CN" altLang="en-US" dirty="0"/>
              <a:t>使用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28203"/>
              </p:ext>
            </p:extLst>
          </p:nvPr>
        </p:nvGraphicFramePr>
        <p:xfrm>
          <a:off x="1331640" y="1196752"/>
          <a:ext cx="6480720" cy="144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39" marR="91439" anchor="ctr" horzOverflow="overflow">
                    <a:solidFill>
                      <a:srgbClr val="0B7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39" marR="91439" anchor="ctr" horzOverflow="overflow">
                    <a:solidFill>
                      <a:srgbClr val="0B7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clientWidth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返回元素的可见宽度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clientHeight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返回元素的可见高度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94" y="2870269"/>
            <a:ext cx="4673812" cy="25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 descr="提示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213179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9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漂浮广告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制作页面中漂浮广告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当鼠标悬浮在广告图片上</a:t>
            </a:r>
            <a:r>
              <a:rPr lang="zh-CN" altLang="en-US" dirty="0" smtClean="0"/>
              <a:t>，广告停止移动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当鼠标移开时，广告图片继续漂浮移动</a:t>
            </a:r>
          </a:p>
        </p:txBody>
      </p:sp>
      <p:grpSp>
        <p:nvGrpSpPr>
          <p:cNvPr id="12" name="组合 19"/>
          <p:cNvGrpSpPr/>
          <p:nvPr/>
        </p:nvGrpSpPr>
        <p:grpSpPr bwMode="auto">
          <a:xfrm>
            <a:off x="3779838" y="6169025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2290" name="Picture 2" descr="D:\works\Accp 9\JsEs6Jq\Chapter05截图\图5.21 漂浮广告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859" y="2780953"/>
            <a:ext cx="6389138" cy="3311872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335936" y="4596555"/>
            <a:ext cx="864096" cy="589156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048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301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1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301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301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如何获取指定节点属性？</a:t>
            </a:r>
          </a:p>
          <a:p>
            <a:r>
              <a:rPr lang="zh-CN" altLang="en-US" dirty="0"/>
              <a:t>如何获取指定元素的位置？</a:t>
            </a:r>
          </a:p>
          <a:p>
            <a:r>
              <a:rPr lang="zh-CN" altLang="en-US" dirty="0"/>
              <a:t>如何创建节点并插入到指定位置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10" name="图片 9" descr="集中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scroll 3-1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CN" dirty="0"/>
              <a:t>scroll</a:t>
            </a:r>
            <a:r>
              <a:rPr lang="zh-CN" altLang="en-US" dirty="0"/>
              <a:t>指滚动，用来描述网页整体与浏览器之间的关系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60674"/>
              </p:ext>
            </p:extLst>
          </p:nvPr>
        </p:nvGraphicFramePr>
        <p:xfrm>
          <a:off x="827584" y="1628800"/>
          <a:ext cx="7488832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属性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39" marR="91439" anchor="ctr" horzOverflow="overflow">
                    <a:solidFill>
                      <a:srgbClr val="0B7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39" marR="91439" anchor="ctr" horzOverflow="overflow">
                    <a:solidFill>
                      <a:srgbClr val="0B7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scrollTop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返回匹配元素的滚动条的垂直位置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scrollLeft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返回匹配元素的滚动条的水平位置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scrollHeight</a:t>
                      </a:r>
                      <a:endParaRPr kumimoji="0" lang="zh-CN" altLang="zh-CN" sz="180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在没有滚动条的情况下，返回元素内容的总高度</a:t>
                      </a: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scrollWidth</a:t>
                      </a:r>
                      <a:endParaRPr kumimoji="0" lang="zh-CN" altLang="zh-CN" sz="180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1778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在没有滚动条的情况下，返回元素内容的总宽度</a:t>
                      </a:r>
                    </a:p>
                  </a:txBody>
                  <a:tcPr marL="68580" marR="68580" marT="0" marB="1778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930" y="3960443"/>
            <a:ext cx="5325478" cy="2852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9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824536"/>
          </a:xfrm>
        </p:spPr>
        <p:txBody>
          <a:bodyPr/>
          <a:lstStyle/>
          <a:p>
            <a:r>
              <a:rPr lang="zh-CN" altLang="en-US" dirty="0"/>
              <a:t>标准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en-US" altLang="zh-CN" dirty="0" smtClean="0"/>
              <a:t>chrome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兼容写法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scroll 3-2</a:t>
            </a:r>
            <a:endParaRPr lang="zh-CN" alt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00000" y="4529382"/>
            <a:ext cx="8064488" cy="48379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sTop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document.documentElement.scrollTop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||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document.body.scrollTop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22" name="图片 21" descr="语法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3" name="内容占位符 2"/>
          <p:cNvSpPr txBox="1">
            <a:spLocks/>
          </p:cNvSpPr>
          <p:nvPr/>
        </p:nvSpPr>
        <p:spPr>
          <a:xfrm>
            <a:off x="900000" y="3068960"/>
            <a:ext cx="8064488" cy="8555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defTabSz="381000" eaLnBrk="1" latinLnBrk="0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defTabSz="914400" eaLnBrk="1" latinLnBrk="0" hangingPunct="1">
              <a:defRPr sz="1800">
                <a:latin typeface="+mn-lt"/>
                <a:ea typeface="+mn-ea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en-US" altLang="zh-CN" dirty="0" err="1"/>
              <a:t>document.</a:t>
            </a:r>
            <a:r>
              <a:rPr lang="en-US" altLang="zh-CN" dirty="0" err="1">
                <a:solidFill>
                  <a:srgbClr val="C00000"/>
                </a:solidFill>
              </a:rPr>
              <a:t>body</a:t>
            </a:r>
            <a:r>
              <a:rPr lang="en-US" altLang="zh-CN" dirty="0" err="1"/>
              <a:t>.scrollTop</a:t>
            </a:r>
            <a:endParaRPr lang="en-US" altLang="zh-CN" dirty="0"/>
          </a:p>
          <a:p>
            <a:r>
              <a:rPr lang="en-US" altLang="zh-CN" dirty="0" err="1"/>
              <a:t>document.</a:t>
            </a:r>
            <a:r>
              <a:rPr lang="en-US" altLang="zh-CN" dirty="0" err="1">
                <a:solidFill>
                  <a:srgbClr val="C00000"/>
                </a:solidFill>
              </a:rPr>
              <a:t>body</a:t>
            </a:r>
            <a:r>
              <a:rPr lang="en-US" altLang="zh-CN" dirty="0" err="1"/>
              <a:t>.scrollLeft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879865" y="1628800"/>
            <a:ext cx="806448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B7DB2"/>
              </a:buClr>
              <a:buFont typeface="Wingdings" panose="05000000000000000000" pitchFamily="2" charset="2"/>
              <a:buChar char="u"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u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document.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documentElement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.scrollTop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document.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documentElement</a:t>
            </a:r>
            <a:r>
              <a:rPr lang="en-US" altLang="zh-CN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.scrollLeft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6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scroll 3-3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页面向下滚动的距离超过</a:t>
            </a:r>
            <a:r>
              <a:rPr lang="zh-CN" altLang="zh-CN" dirty="0"/>
              <a:t>头部导航</a:t>
            </a:r>
            <a:r>
              <a:rPr lang="zh-CN" altLang="zh-CN" dirty="0" smtClean="0"/>
              <a:t>条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offsetTop</a:t>
            </a:r>
            <a:r>
              <a:rPr lang="zh-CN" altLang="en-US" dirty="0"/>
              <a:t>值时，设置头部导航</a:t>
            </a:r>
            <a:r>
              <a:rPr lang="zh-CN" altLang="en-US" dirty="0" smtClean="0"/>
              <a:t>条位置固定在顶部</a:t>
            </a:r>
            <a:endParaRPr lang="zh-CN" altLang="en-US" dirty="0"/>
          </a:p>
        </p:txBody>
      </p:sp>
      <p:pic>
        <p:nvPicPr>
          <p:cNvPr id="5" name="图片 4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7757" cy="450000"/>
          </a:xfrm>
          <a:prstGeom prst="rect">
            <a:avLst/>
          </a:prstGeom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2987824" y="6237312"/>
            <a:ext cx="5291925" cy="428625"/>
            <a:chOff x="1496565" y="6000750"/>
            <a:chExt cx="5291925" cy="428625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2081144" y="6000750"/>
              <a:ext cx="4707346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3043529" y="6072758"/>
              <a:ext cx="277351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：吸顶条效果</a:t>
              </a:r>
            </a:p>
          </p:txBody>
        </p:sp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93" y="2132856"/>
            <a:ext cx="674567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93" y="2132855"/>
            <a:ext cx="6745676" cy="38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2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返回顶部</a:t>
            </a:r>
            <a:endParaRPr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当滚动条</a:t>
            </a:r>
            <a:r>
              <a:rPr lang="zh-CN" altLang="en-US" dirty="0" smtClean="0"/>
              <a:t>滚动超过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像素后，显示返回顶部图标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点击</a:t>
            </a:r>
            <a:r>
              <a:rPr lang="zh-CN" altLang="en-US" dirty="0"/>
              <a:t>返回顶部图标，</a:t>
            </a:r>
            <a:r>
              <a:rPr lang="zh-CN" altLang="en-US" dirty="0" smtClean="0"/>
              <a:t>页面返回到页首</a:t>
            </a:r>
            <a:endParaRPr lang="zh-CN" altLang="en-US" dirty="0"/>
          </a:p>
        </p:txBody>
      </p:sp>
      <p:grpSp>
        <p:nvGrpSpPr>
          <p:cNvPr id="12" name="组合 19"/>
          <p:cNvGrpSpPr/>
          <p:nvPr/>
        </p:nvGrpSpPr>
        <p:grpSpPr bwMode="auto">
          <a:xfrm>
            <a:off x="3779838" y="6169025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611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3314" name="Picture 2" descr="D:\works\Accp 9\JsEs6Jq\Chapter05截图\图5.22 返回顶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22" y="2576513"/>
            <a:ext cx="6404213" cy="32738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7570936" y="5373216"/>
            <a:ext cx="684336" cy="395280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785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301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301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301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4302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4301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0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D:\works\Accp 9\JsEs6Jq\Chapter05截图\DOM应用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0600"/>
            <a:ext cx="6858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\Accp 9\JsEs6Jq\Chapter05截图\DOM应用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0600"/>
            <a:ext cx="76771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676800"/>
            <a:ext cx="1799590" cy="45275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《</a:t>
            </a:r>
            <a:r>
              <a:rPr lang="zh-CN" altLang="en-US" dirty="0">
                <a:sym typeface="+mn-ea"/>
              </a:rPr>
              <a:t>学习能力成长簿</a:t>
            </a:r>
            <a:r>
              <a:rPr lang="en-US" altLang="zh-CN" dirty="0">
                <a:sym typeface="+mn-ea"/>
              </a:rPr>
              <a:t>》</a:t>
            </a:r>
            <a:r>
              <a:rPr lang="zh-CN" altLang="en-US" dirty="0">
                <a:sym typeface="+mn-ea"/>
              </a:rPr>
              <a:t>中完成</a:t>
            </a:r>
          </a:p>
          <a:p>
            <a:pPr lvl="1">
              <a:defRPr/>
            </a:pPr>
            <a:r>
              <a:rPr lang="zh-CN" altLang="en-US" dirty="0">
                <a:sym typeface="+mn-ea"/>
              </a:rPr>
              <a:t>复习作业</a:t>
            </a:r>
          </a:p>
          <a:p>
            <a:pPr lvl="2">
              <a:defRPr/>
            </a:pPr>
            <a:r>
              <a:rPr lang="zh-CN" altLang="en-US" dirty="0"/>
              <a:t>梳理本章内容，整理笔记，绘制思维导图、</a:t>
            </a:r>
            <a:r>
              <a:rPr lang="zh-CN" altLang="en-US" dirty="0">
                <a:sym typeface="+mn-ea"/>
              </a:rPr>
              <a:t>完成课后练习</a:t>
            </a:r>
            <a:endParaRPr lang="zh-CN" altLang="en-US" dirty="0"/>
          </a:p>
          <a:p>
            <a:pPr lvl="2">
              <a:defRPr/>
            </a:pPr>
            <a:r>
              <a:rPr lang="zh-CN" altLang="en-US" dirty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预习作业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预习下一章学生用书，完成预习测试</a:t>
            </a:r>
            <a:endParaRPr lang="en-US" altLang="zh-CN" dirty="0"/>
          </a:p>
          <a:p>
            <a:pPr lvl="3">
              <a:defRPr/>
            </a:pPr>
            <a:r>
              <a:rPr lang="zh-CN" altLang="en-US" dirty="0"/>
              <a:t>简述简单工厂模式的作用以及使用</a:t>
            </a:r>
            <a:r>
              <a:rPr lang="zh-CN" altLang="en-US" dirty="0" smtClean="0"/>
              <a:t>步骤</a:t>
            </a:r>
            <a:endParaRPr lang="zh-CN" altLang="en-US" dirty="0"/>
          </a:p>
          <a:p>
            <a:pPr lvl="3">
              <a:defRPr/>
            </a:pPr>
            <a:r>
              <a:rPr lang="zh-CN" altLang="en-US" dirty="0" smtClean="0"/>
              <a:t>简述</a:t>
            </a:r>
            <a:r>
              <a:rPr lang="zh-CN" altLang="en-US" dirty="0"/>
              <a:t>原型链在继承中的</a:t>
            </a:r>
            <a:r>
              <a:rPr lang="zh-CN" altLang="en-US" dirty="0" smtClean="0"/>
              <a:t>作用</a:t>
            </a:r>
            <a:endParaRPr lang="zh-CN" altLang="en-US" dirty="0"/>
          </a:p>
          <a:p>
            <a:pPr lvl="3">
              <a:defRPr/>
            </a:pPr>
            <a:r>
              <a:rPr lang="zh-CN" altLang="en-US" dirty="0" smtClean="0"/>
              <a:t>简述</a:t>
            </a:r>
            <a:r>
              <a:rPr lang="zh-CN" altLang="en-US" dirty="0"/>
              <a:t>组合继承的实现思路</a:t>
            </a:r>
          </a:p>
          <a:p>
            <a:pPr lvl="3"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1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lnSpc>
                <a:spcPct val="150000"/>
              </a:lnSpc>
              <a:buClr>
                <a:srgbClr val="0E9CDE"/>
              </a:buClr>
              <a:buFont typeface="Wingdings" panose="05000000000000000000" charset="0"/>
              <a:buChar char="u"/>
              <a:defRPr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优秀榜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055079699"/>
              </p:ext>
            </p:extLst>
          </p:nvPr>
        </p:nvGraphicFramePr>
        <p:xfrm>
          <a:off x="621665" y="1761490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第一小组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第二小组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第三小组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21665" y="4347845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内容占位符 2"/>
          <p:cNvSpPr>
            <a:spLocks noGrp="1"/>
          </p:cNvSpPr>
          <p:nvPr/>
        </p:nvSpPr>
        <p:spPr>
          <a:xfrm>
            <a:off x="871855" y="3799840"/>
            <a:ext cx="1684020" cy="516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u"/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进步榜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0" fontAlgn="base" hangingPunct="0"/>
            <a:r>
              <a:rPr lang="zh-CN" altLang="en-US" sz="2800" b="1" kern="0">
                <a:solidFill>
                  <a:srgbClr val="1D8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金榜秀一秀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5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 smtClean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如何按层次关系访问节点？</a:t>
            </a:r>
            <a:endParaRPr lang="en-US" altLang="zh-CN" dirty="0"/>
          </a:p>
          <a:p>
            <a:r>
              <a:rPr lang="zh-CN" altLang="en-US" dirty="0" smtClean="0"/>
              <a:t>如何设置元素的样式？</a:t>
            </a:r>
            <a:endParaRPr lang="en-US" altLang="zh-CN" dirty="0"/>
          </a:p>
          <a:p>
            <a:r>
              <a:rPr lang="zh-CN" altLang="en-US" dirty="0" smtClean="0"/>
              <a:t>如何获取元素的样式？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GB" dirty="0">
              <a:solidFill>
                <a:srgbClr val="FF0000"/>
              </a:solidFill>
            </a:endParaRPr>
          </a:p>
          <a:p>
            <a:endParaRPr lang="zh-CN" altLang="en-GB" dirty="0"/>
          </a:p>
        </p:txBody>
      </p:sp>
      <p:pic>
        <p:nvPicPr>
          <p:cNvPr id="14" name="图片 13" descr="提问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13931"/>
            <a:ext cx="1800000" cy="45502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制作</a:t>
            </a:r>
            <a:r>
              <a:rPr lang="zh-CN" altLang="en-US" dirty="0"/>
              <a:t>论坛发帖页面</a:t>
            </a:r>
          </a:p>
          <a:p>
            <a:r>
              <a:rPr lang="zh-CN" altLang="en-US" dirty="0" smtClean="0"/>
              <a:t>制作</a:t>
            </a:r>
            <a:r>
              <a:rPr lang="zh-CN" altLang="en-US" dirty="0"/>
              <a:t>页面中的漂浮广告</a:t>
            </a:r>
          </a:p>
          <a:p>
            <a:r>
              <a:rPr lang="zh-CN" altLang="en-US" dirty="0" smtClean="0"/>
              <a:t>制作</a:t>
            </a:r>
            <a:r>
              <a:rPr lang="zh-CN" altLang="en-US" dirty="0"/>
              <a:t>带返回顶部功能的页面</a:t>
            </a:r>
          </a:p>
          <a:p>
            <a:endParaRPr lang="zh-CN" altLang="en-US" dirty="0"/>
          </a:p>
        </p:txBody>
      </p:sp>
      <p:pic>
        <p:nvPicPr>
          <p:cNvPr id="2050" name="Picture 2" descr="D:\works\Accp 9\JsEs6Jq\Chapter05截图\图5.11 论坛发帖初始效果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96" y="1628800"/>
            <a:ext cx="5870460" cy="114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works\Accp 9\JsEs6Jq\Chapter05截图\图5.12 我要发帖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6" y="1647848"/>
            <a:ext cx="5824740" cy="401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works\Accp 9\JsEs6Jq\Chapter05截图\图5.13 帖子列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91" y="1628800"/>
            <a:ext cx="5843028" cy="183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works\Accp 9\JsEs6Jq\Chapter05截图\图5.21 漂浮广告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8" y="2060848"/>
            <a:ext cx="708467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372201" y="4106531"/>
            <a:ext cx="864096" cy="589156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054" name="Picture 6" descr="D:\works\Accp 9\JsEs6Jq\Chapter05截图\图5.22 返回顶部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83" y="2420888"/>
            <a:ext cx="7096033" cy="362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668345" y="5542632"/>
            <a:ext cx="684336" cy="395280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操作节点属性</a:t>
            </a:r>
          </a:p>
          <a:p>
            <a:r>
              <a:rPr lang="zh-CN" altLang="en-US" dirty="0" smtClean="0"/>
              <a:t>掌握</a:t>
            </a:r>
            <a:r>
              <a:rPr lang="zh-CN" altLang="en-US" dirty="0"/>
              <a:t>节点的创建、插入、删除、克隆、替换操作</a:t>
            </a:r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JavaScript</a:t>
            </a:r>
            <a:r>
              <a:rPr lang="zh-CN" altLang="en-US" dirty="0"/>
              <a:t>获取元素位置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5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506213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40" y="1890641"/>
            <a:ext cx="618444" cy="6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zh-CN" dirty="0"/>
              <a:t>在</a:t>
            </a:r>
            <a:r>
              <a:rPr lang="zh-CN" altLang="zh-CN" dirty="0" smtClean="0"/>
              <a:t>网页</a:t>
            </a:r>
            <a:r>
              <a:rPr lang="zh-CN" altLang="en-US" dirty="0" smtClean="0"/>
              <a:t>访问过程中动态</a:t>
            </a:r>
            <a:r>
              <a:rPr lang="zh-CN" altLang="en-US" dirty="0"/>
              <a:t>改变网页内容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节点的属性</a:t>
            </a:r>
            <a:endParaRPr lang="en-US" altLang="zh-CN" dirty="0"/>
          </a:p>
          <a:p>
            <a:pPr lvl="1"/>
            <a:r>
              <a:rPr lang="zh-CN" altLang="en-US" dirty="0"/>
              <a:t>创建和插入节点</a:t>
            </a:r>
            <a:endParaRPr lang="en-US" altLang="zh-CN" dirty="0"/>
          </a:p>
          <a:p>
            <a:pPr lvl="1"/>
            <a:r>
              <a:rPr lang="zh-CN" altLang="en-US" dirty="0"/>
              <a:t>删除和替换</a:t>
            </a:r>
            <a:r>
              <a:rPr lang="zh-CN" altLang="en-US" dirty="0" smtClean="0"/>
              <a:t>节点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7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操作节点的属性</a:t>
            </a:r>
          </a:p>
        </p:txBody>
      </p:sp>
      <p:pic>
        <p:nvPicPr>
          <p:cNvPr id="24" name="图片 23" descr="语法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zh-CN" altLang="en-US" dirty="0"/>
              <a:t>节点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/>
          </a:p>
          <a:p>
            <a:r>
              <a:rPr lang="zh-CN" altLang="en-US" dirty="0" smtClean="0"/>
              <a:t>设置</a:t>
            </a:r>
            <a:r>
              <a:rPr lang="zh-CN" altLang="en-US" dirty="0"/>
              <a:t>节点属性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343211" y="1628800"/>
            <a:ext cx="6457578" cy="48675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节点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getAttribute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1343211" y="2636912"/>
            <a:ext cx="6457578" cy="48675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节点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元素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setAttribute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 "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Picture 2" descr="D:\works\Accp 9\JsEs6Jq\Chapter05截图\图5.1 手机详情页初始效果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32" y="3717032"/>
            <a:ext cx="6552728" cy="220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works\Accp 9\JsEs6Jq\Chapter05截图\图5.2 更换手机图片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032" y="3747081"/>
            <a:ext cx="6418979" cy="227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3512873" y="4262924"/>
            <a:ext cx="1131135" cy="34767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078" name="Picture 6" descr="D:\works\Accp 9\JsEs6Jq\Chapter05截图\图5.3 显示手机图片地址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4" t="35176" r="11415" b="3769"/>
          <a:stretch/>
        </p:blipFill>
        <p:spPr bwMode="auto">
          <a:xfrm>
            <a:off x="3419872" y="4674642"/>
            <a:ext cx="3564732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4540867" y="4262924"/>
            <a:ext cx="1131135" cy="34767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87824" y="6237312"/>
            <a:ext cx="5291925" cy="428625"/>
            <a:chOff x="1496565" y="6000750"/>
            <a:chExt cx="5291925" cy="428625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2081144" y="6000750"/>
              <a:ext cx="4707346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6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5" y="6039254"/>
              <a:ext cx="571479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 bwMode="auto">
            <a:xfrm>
              <a:off x="2301618" y="6051698"/>
              <a:ext cx="434285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：手机详情页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节点属性操作</a:t>
              </a:r>
            </a:p>
          </p:txBody>
        </p:sp>
      </p:grpSp>
      <p:pic>
        <p:nvPicPr>
          <p:cNvPr id="27" name="图片 26" descr="示例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3332283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38" name="图片 37" descr="经验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3814855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0" name="AutoShape 39"/>
          <p:cNvSpPr>
            <a:spLocks noChangeArrowheads="1"/>
          </p:cNvSpPr>
          <p:nvPr/>
        </p:nvSpPr>
        <p:spPr bwMode="auto">
          <a:xfrm>
            <a:off x="1547664" y="4535493"/>
            <a:ext cx="6021212" cy="84019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getAttribute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方法获取属性值时，如果属性不存在，则返回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null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8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2" grpId="0" animBg="1"/>
      <p:bldP spid="32" grpId="1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创建和插入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创建节点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插入节点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34507"/>
              </p:ext>
            </p:extLst>
          </p:nvPr>
        </p:nvGraphicFramePr>
        <p:xfrm>
          <a:off x="893961" y="1556792"/>
          <a:ext cx="7675786" cy="212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9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458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document.</a:t>
                      </a:r>
                      <a:r>
                        <a:rPr lang="en-US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createElement</a:t>
                      </a:r>
                      <a:r>
                        <a:rPr lang="en-US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 </a:t>
                      </a:r>
                      <a:r>
                        <a:rPr lang="en-US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tagName</a:t>
                      </a:r>
                      <a:r>
                        <a:rPr 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 )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创建一个标签名为</a:t>
                      </a:r>
                      <a:r>
                        <a:rPr lang="en-US" sz="1800" kern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tagName</a:t>
                      </a: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的新元素节点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0816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element.cloneNode</a:t>
                      </a:r>
                      <a:r>
                        <a:rPr 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 deep )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复制某个</a:t>
                      </a:r>
                      <a:r>
                        <a:rPr 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指定节点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。参数</a:t>
                      </a: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deep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为布尔类型，若为</a:t>
                      </a: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true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，则同时复制当前节点的所有子节点若为</a:t>
                      </a:r>
                      <a:r>
                        <a:rPr lang="en-US" alt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false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，则仅复制当前节点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86044"/>
              </p:ext>
            </p:extLst>
          </p:nvPr>
        </p:nvGraphicFramePr>
        <p:xfrm>
          <a:off x="893961" y="4111092"/>
          <a:ext cx="7675786" cy="144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7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描述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rgbClr val="0B7BA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A.appendChild</a:t>
                      </a:r>
                      <a:r>
                        <a:rPr lang="en-US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 </a:t>
                      </a:r>
                      <a:r>
                        <a:rPr 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 )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把</a:t>
                      </a:r>
                      <a:r>
                        <a:rPr lang="en-US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</a:t>
                      </a: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节点追加至</a:t>
                      </a:r>
                      <a:r>
                        <a:rPr 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的子</a:t>
                      </a:r>
                      <a:r>
                        <a:rPr 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节点</a:t>
                      </a:r>
                      <a:r>
                        <a:rPr lang="zh-CN" alt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列表</a:t>
                      </a:r>
                      <a:r>
                        <a:rPr lang="zh-CN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的</a:t>
                      </a: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末尾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parentNode.</a:t>
                      </a:r>
                      <a:r>
                        <a:rPr lang="en-US" sz="1800" kern="105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insertBefore</a:t>
                      </a:r>
                      <a:r>
                        <a:rPr lang="en-US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( A</a:t>
                      </a:r>
                      <a:r>
                        <a:rPr lang="en-US" sz="1800" kern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, B </a:t>
                      </a:r>
                      <a:r>
                        <a:rPr lang="en-US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)</a:t>
                      </a:r>
                      <a:endParaRPr lang="zh-CN" sz="1800" kern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把</a:t>
                      </a:r>
                      <a:r>
                        <a:rPr lang="en-US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</a:t>
                      </a: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节点插入到</a:t>
                      </a:r>
                      <a:r>
                        <a:rPr lang="en-US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B</a:t>
                      </a:r>
                      <a:r>
                        <a:rPr lang="zh-CN" sz="1800" kern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节点之前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5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BCSP授课PPT样章-普通章节</Template>
  <TotalTime>10211</TotalTime>
  <Words>1208</Words>
  <Application>Microsoft Office PowerPoint</Application>
  <PresentationFormat>全屏显示(4:3)</PresentationFormat>
  <Paragraphs>268</Paragraphs>
  <Slides>27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预习检查</vt:lpstr>
      <vt:lpstr>金榜秀一秀</vt:lpstr>
      <vt:lpstr>回顾与作业点评</vt:lpstr>
      <vt:lpstr>本章任务</vt:lpstr>
      <vt:lpstr>本章目标</vt:lpstr>
      <vt:lpstr>操作节点</vt:lpstr>
      <vt:lpstr>操作节点的属性</vt:lpstr>
      <vt:lpstr>创建和插入节点 2-1</vt:lpstr>
      <vt:lpstr>创建和插入节点 2-2</vt:lpstr>
      <vt:lpstr>删除和替换节点</vt:lpstr>
      <vt:lpstr>学员操作——论坛发帖</vt:lpstr>
      <vt:lpstr>共性问题集中讲解</vt:lpstr>
      <vt:lpstr>获取元素位置</vt:lpstr>
      <vt:lpstr>offset 2-1</vt:lpstr>
      <vt:lpstr>offset 2-2</vt:lpstr>
      <vt:lpstr>client</vt:lpstr>
      <vt:lpstr>学员操作——漂浮广告</vt:lpstr>
      <vt:lpstr>共性问题集中讲解</vt:lpstr>
      <vt:lpstr>scroll 3-1</vt:lpstr>
      <vt:lpstr>scroll 3-2</vt:lpstr>
      <vt:lpstr>scroll 3-3</vt:lpstr>
      <vt:lpstr>学员操作——返回顶部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hailong.huang</cp:lastModifiedBy>
  <cp:revision>1061</cp:revision>
  <dcterms:created xsi:type="dcterms:W3CDTF">2006-03-08T06:55:38Z</dcterms:created>
  <dcterms:modified xsi:type="dcterms:W3CDTF">2021-08-06T09:07:53Z</dcterms:modified>
</cp:coreProperties>
</file>