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28" r:id="rId1"/>
  </p:sldMasterIdLst>
  <p:notesMasterIdLst>
    <p:notesMasterId r:id="rId40"/>
  </p:notesMasterIdLst>
  <p:handoutMasterIdLst>
    <p:handoutMasterId r:id="rId41"/>
  </p:handoutMasterIdLst>
  <p:sldIdLst>
    <p:sldId id="643" r:id="rId2"/>
    <p:sldId id="579" r:id="rId3"/>
    <p:sldId id="652" r:id="rId4"/>
    <p:sldId id="536" r:id="rId5"/>
    <p:sldId id="538" r:id="rId6"/>
    <p:sldId id="539" r:id="rId7"/>
    <p:sldId id="612" r:id="rId8"/>
    <p:sldId id="613" r:id="rId9"/>
    <p:sldId id="644" r:id="rId10"/>
    <p:sldId id="614" r:id="rId11"/>
    <p:sldId id="615" r:id="rId12"/>
    <p:sldId id="548" r:id="rId13"/>
    <p:sldId id="586" r:id="rId14"/>
    <p:sldId id="645" r:id="rId15"/>
    <p:sldId id="646" r:id="rId16"/>
    <p:sldId id="619" r:id="rId17"/>
    <p:sldId id="626" r:id="rId18"/>
    <p:sldId id="624" r:id="rId19"/>
    <p:sldId id="647" r:id="rId20"/>
    <p:sldId id="628" r:id="rId21"/>
    <p:sldId id="632" r:id="rId22"/>
    <p:sldId id="630" r:id="rId23"/>
    <p:sldId id="631" r:id="rId24"/>
    <p:sldId id="621" r:id="rId25"/>
    <p:sldId id="629" r:id="rId26"/>
    <p:sldId id="633" r:id="rId27"/>
    <p:sldId id="634" r:id="rId28"/>
    <p:sldId id="648" r:id="rId29"/>
    <p:sldId id="636" r:id="rId30"/>
    <p:sldId id="637" r:id="rId31"/>
    <p:sldId id="638" r:id="rId32"/>
    <p:sldId id="639" r:id="rId33"/>
    <p:sldId id="649" r:id="rId34"/>
    <p:sldId id="650" r:id="rId35"/>
    <p:sldId id="651" r:id="rId36"/>
    <p:sldId id="640" r:id="rId37"/>
    <p:sldId id="641" r:id="rId38"/>
    <p:sldId id="642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3067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BAD"/>
    <a:srgbClr val="F3CBC7"/>
    <a:srgbClr val="DFF5E6"/>
    <a:srgbClr val="F2EAB0"/>
    <a:srgbClr val="FFFFCC"/>
    <a:srgbClr val="D2A000"/>
    <a:srgbClr val="E6AF00"/>
    <a:srgbClr val="FBFFFE"/>
    <a:srgbClr val="99CCFF"/>
    <a:srgbClr val="0E9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9" autoAdjust="0"/>
    <p:restoredTop sz="99374" autoAdjust="0"/>
  </p:normalViewPr>
  <p:slideViewPr>
    <p:cSldViewPr>
      <p:cViewPr varScale="1">
        <p:scale>
          <a:sx n="67" d="100"/>
          <a:sy n="67" d="100"/>
        </p:scale>
        <p:origin x="-830" y="-82"/>
      </p:cViewPr>
      <p:guideLst>
        <p:guide orient="horz" pos="2160"/>
        <p:guide orient="horz" pos="30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2383F0F9-7FF8-4288-8824-ED10D0D4F4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6232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CFDFD1D-596E-4674-9E32-605A3EBD06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072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19FDDB-8BB1-4090-9842-57A09E207722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591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改造示例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，验证结果</a:t>
            </a:r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说明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对象的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constructor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属性最初是用来标识对象类型的，但是提到检测对象类型，还是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instanceof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操作符要更可靠一些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typeof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运算符对于自定义对象类型只能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返回 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object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”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关于继承的内容将在后面小节中详细介绍，这里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不必深入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4595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构造函数中定义的属性</a:t>
            </a:r>
            <a:r>
              <a:rPr lang="en-US" altLang="zh-CN" dirty="0" smtClean="0"/>
              <a:t>/</a:t>
            </a:r>
            <a:r>
              <a:rPr lang="zh-CN" altLang="en-US" dirty="0" smtClean="0"/>
              <a:t>方法是实例属性</a:t>
            </a:r>
            <a:r>
              <a:rPr lang="en-US" altLang="zh-CN" dirty="0" smtClean="0"/>
              <a:t>/</a:t>
            </a:r>
            <a:r>
              <a:rPr lang="zh-CN" altLang="en-US" dirty="0" smtClean="0"/>
              <a:t>方法，每个实例有自己的副本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292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、解释什么是原型对象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、演示例子，帮助理解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不想被共享的属性或方法，可以定义在构造函数中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706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、按照图片解释原型对象，这样</a:t>
            </a:r>
            <a:r>
              <a:rPr lang="zh-CN" altLang="en-US" baseline="0" dirty="0" smtClean="0"/>
              <a:t>更容易理解；</a:t>
            </a:r>
            <a:endParaRPr lang="en-US" altLang="zh-CN" baseline="0" dirty="0" smtClean="0"/>
          </a:p>
          <a:p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、修改示例</a:t>
            </a:r>
            <a:r>
              <a:rPr lang="en-US" altLang="zh-CN" baseline="0" dirty="0" smtClean="0"/>
              <a:t>5</a:t>
            </a:r>
            <a:r>
              <a:rPr lang="zh-CN" altLang="en-US" baseline="0" dirty="0" smtClean="0"/>
              <a:t>，并演示，让学员更深入理解原型对象；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166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C8AF38-F686-4FA2-9CE2-626ACB1E2099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通过一种叫做原型的方式来实现面向对象编程</a:t>
            </a:r>
            <a:endParaRPr lang="en-US" altLang="zh-CN" dirty="0" smtClean="0"/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ES6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之前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ECMAScript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中并没有类或接口的概念，在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ECMAScript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中实现继承主要是依靠原型链来实现的。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dirty="0" smtClean="0"/>
              <a:t>  ES6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被作为对象的模板引入，可以通过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关键字定义类。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本质就是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。可以看作是一个语法糖，让创建对象的原型写法更加清晰，更像面向对象编程的写法。</a:t>
            </a:r>
          </a:p>
          <a:p>
            <a:r>
              <a:rPr lang="en-US" altLang="zh-CN" dirty="0" smtClean="0"/>
              <a:t>  ES6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prototype</a:t>
            </a:r>
            <a:r>
              <a:rPr lang="zh-CN" altLang="en-US" dirty="0" smtClean="0"/>
              <a:t>依然可用，虽然可以直接在类中定义方法，但是方法还是定义在</a:t>
            </a:r>
            <a:r>
              <a:rPr lang="en-US" altLang="zh-CN" dirty="0" smtClean="0"/>
              <a:t>prototype</a:t>
            </a:r>
            <a:r>
              <a:rPr lang="zh-CN" altLang="en-US" dirty="0" smtClean="0"/>
              <a:t>上的。</a:t>
            </a:r>
          </a:p>
          <a:p>
            <a:r>
              <a:rPr lang="zh-CN" altLang="en-US" dirty="0" smtClean="0"/>
              <a:t>可用于覆盖方法、初始化时添加方法。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8430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012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根据图讲解例子之间构造函数和原型之间的关系；进而阐述原型链，让学员深刻理解；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978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C55EC6-B1DD-4D8E-BB1B-A198E623E269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、说明所有默认的类型都是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的实例；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、说明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在原型链中的位置，引出完整原型链图；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、根据图讲解原型链。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8183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强调“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Woman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的实例调用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getFoot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方法时，调用的是重写后的方法，但是通过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Person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的实例调用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getFoot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方法时，还会调用原来的方法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3876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、由例子引出两个问题，由两个问题引出下一页的内容；</a:t>
            </a:r>
            <a:endParaRPr lang="en-US" altLang="zh-CN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第一个问题是来自包含引用类型值的原型，由于包含引用类型值的原型属性会被所有实例共享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，在通过原型实现继承时，原型实际上会变成另一个类型的实例，因此，原先的实例属性也就变成了现在的原型属性了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7881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Person.call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(this)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表示“借调”了父类型的构造函数，通过使用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call()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方法（也可以使用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apply()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方法）。实际上是在新创建的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Woman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实例环境下调用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Person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的构造函数，这样在新的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Woman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对象上执行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Person()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函数中定义的所有对象初始化代码。这样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Woman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每个实例都会具有自己的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skinColor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属性的副本。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4341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、说明借造函数的优势；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、根据例子演示说明。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、总结构造函数和原型各自的优缺点，分析单靠一种方式难以满足要求，引出组合继承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12544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、讲解组合继承的实现思路；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、通过例子演示组合继承的实现方式；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14792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C8AF38-F686-4FA2-9CE2-626ACB1E2099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预习作业测试题用于下次上课前进行全班同学集中测试。因此教员要在本次课布置下去。布置预习测试题的目的是要求学员进行预习，保障下次学员学习质量。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不少于</a:t>
            </a:r>
            <a:r>
              <a:rPr lang="en-US" altLang="zh-CN" smtClean="0">
                <a:ea typeface="宋体" panose="02010600030101010101" pitchFamily="2" charset="-122"/>
              </a:rPr>
              <a:t>4</a:t>
            </a:r>
            <a:r>
              <a:rPr lang="zh-CN" altLang="en-US" smtClean="0">
                <a:ea typeface="宋体" panose="02010600030101010101" pitchFamily="2" charset="-122"/>
              </a:rPr>
              <a:t>道题，其中至少包含一道简述题，主要了解学员对重要知识点的理解程度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0BF157-06B5-475B-8C82-64F6153EAFD0}" type="slidenum">
              <a:rPr lang="zh-CN" altLang="en-US" smtClean="0"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F86E28-65EC-4422-B97E-9104403699F0}" type="slidenum">
              <a:rPr lang="zh-CN" altLang="en-US" smtClean="0">
                <a:latin typeface="Calibri" panose="020F0502020204030204" pitchFamily="34" charset="0"/>
              </a:rPr>
              <a:t>38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教师根据班级学员完成作业的情况，填写本页表格数据。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9506-1211-4FEA-9AB4-E1631E6866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194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回顾：上次课的教学内容和学员已学过的相关技术内容</a:t>
            </a:r>
            <a:endParaRPr lang="en-US" altLang="zh-CN" dirty="0" smtClean="0"/>
          </a:p>
          <a:p>
            <a:r>
              <a:rPr lang="zh-CN" altLang="en-US" dirty="0" smtClean="0"/>
              <a:t>作业点评：点评作业的提交情况和共性问题，目的是给学员作业反馈以促进学员完成作业的积极性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2E8451-C521-41FD-A9B2-64E3ACE9AA00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中的对象对比讲解；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、让学员理解什么是对象；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54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、学员要理解并掌握创建对象的方法；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、理解例子，会根据例子自己创建对象，并添加属性和方法；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252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、学员要理解并掌握字面量创建对象的方法；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、理解例子，会根据例子自己创建对象，并添加属性和方法；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FDFD1D-596E-4674-9E32-605A3EBD06B0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7469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CA2DCB-5795-4DDC-AC19-3B32CF7BAEF3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有图标页面分级内容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03"/>
          <a:stretch>
            <a:fillRect/>
          </a:stretch>
        </p:blipFill>
        <p:spPr>
          <a:xfrm>
            <a:off x="0" y="16160"/>
            <a:ext cx="9144001" cy="129303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6356350"/>
            <a:ext cx="21336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914400" y="279496"/>
            <a:ext cx="7762056" cy="413200"/>
          </a:xfrm>
        </p:spPr>
        <p:txBody>
          <a:bodyPr>
            <a:noAutofit/>
          </a:bodyPr>
          <a:lstStyle>
            <a:lvl1pPr algn="r">
              <a:defRPr sz="2800" b="1">
                <a:solidFill>
                  <a:srgbClr val="0B7D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课程内容标题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4320480"/>
          </a:xfrm>
        </p:spPr>
        <p:txBody>
          <a:bodyPr>
            <a:noAutofit/>
          </a:bodyPr>
          <a:lstStyle>
            <a:lvl1pPr marL="342900" indent="-342900">
              <a:lnSpc>
                <a:spcPct val="120000"/>
              </a:lnSpc>
              <a:buClr>
                <a:srgbClr val="0B7DB2"/>
              </a:buClr>
              <a:buFont typeface="Wingdings" panose="05000000000000000000" pitchFamily="2" charset="2"/>
              <a:buChar char="u"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39750" indent="-274955">
              <a:lnSpc>
                <a:spcPct val="12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805180" indent="-265430">
              <a:lnSpc>
                <a:spcPct val="120000"/>
              </a:lnSpc>
              <a:buSzPct val="90000"/>
              <a:buFont typeface="Wingdings" panose="05000000000000000000" pitchFamily="2" charset="2"/>
              <a:buChar char="u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079500" indent="-274955">
              <a:lnSpc>
                <a:spcPct val="120000"/>
              </a:lnSpc>
              <a:buFont typeface="Wingdings" panose="05000000000000000000" pitchFamily="2" charset="2"/>
              <a:buChar char="u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8" name="TextBox 43"/>
          <p:cNvSpPr txBox="1"/>
          <p:nvPr/>
        </p:nvSpPr>
        <p:spPr>
          <a:xfrm>
            <a:off x="461144" y="6391488"/>
            <a:ext cx="231065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北大青鸟文教集团研究院 出品</a:t>
            </a:r>
            <a:endParaRPr lang="zh-CN" altLang="en-US" sz="12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PT封底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" y="5143500"/>
            <a:ext cx="9144000" cy="1714500"/>
          </a:xfrm>
          <a:prstGeom prst="rect">
            <a:avLst/>
          </a:prstGeom>
        </p:spPr>
      </p:pic>
      <p:sp>
        <p:nvSpPr>
          <p:cNvPr id="10" name="TextBox 4"/>
          <p:cNvSpPr txBox="1">
            <a:spLocks noChangeArrowheads="1"/>
          </p:cNvSpPr>
          <p:nvPr userDrawn="1"/>
        </p:nvSpPr>
        <p:spPr bwMode="auto">
          <a:xfrm>
            <a:off x="2635250" y="5387073"/>
            <a:ext cx="3881120" cy="41819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北大青鸟文教集团研究院 出品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6310" y="2595245"/>
            <a:ext cx="7139305" cy="1529080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2068195" y="349250"/>
            <a:ext cx="0" cy="193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" name="图片 18" descr="BCSP LOGO横版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108200" y="128270"/>
            <a:ext cx="1017905" cy="55689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2030" y="2595245"/>
            <a:ext cx="7139305" cy="152908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4668" y="248312"/>
            <a:ext cx="1823523" cy="3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0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/44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D:\马家自留地（重要啊，切误删啊）\06.ACCP\ACCP9\水晶按钮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329" y="1907185"/>
            <a:ext cx="1687975" cy="50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图片 53" descr="PPT封面素材-0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3655" y="1711325"/>
            <a:ext cx="6269990" cy="512318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044315" y="2562860"/>
            <a:ext cx="4497705" cy="412115"/>
          </a:xfrm>
          <a:prstGeom prst="rect">
            <a:avLst/>
          </a:prstGeom>
          <a:solidFill>
            <a:srgbClr val="595959"/>
          </a:solidFill>
          <a:ln cmpd="sng">
            <a:noFill/>
            <a:headEnd type="none"/>
            <a:tailEnd type="triangle"/>
          </a:ln>
          <a:effectLst/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17" name="Group 6"/>
          <p:cNvGrpSpPr/>
          <p:nvPr/>
        </p:nvGrpSpPr>
        <p:grpSpPr>
          <a:xfrm flipH="1">
            <a:off x="-511175" y="3190240"/>
            <a:ext cx="6083935" cy="4609465"/>
            <a:chOff x="3943629" y="1765230"/>
            <a:chExt cx="8733041" cy="6614959"/>
          </a:xfrm>
        </p:grpSpPr>
        <p:sp>
          <p:nvSpPr>
            <p:cNvPr id="18" name="Donut 7"/>
            <p:cNvSpPr/>
            <p:nvPr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9" name="Donut 8"/>
            <p:cNvSpPr/>
            <p:nvPr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0" name="Donut 9"/>
            <p:cNvSpPr/>
            <p:nvPr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1" name="Donut 10"/>
            <p:cNvSpPr/>
            <p:nvPr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2" name="Donut 11"/>
            <p:cNvSpPr/>
            <p:nvPr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3" name="Oval 12"/>
            <p:cNvSpPr/>
            <p:nvPr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Oval 13"/>
            <p:cNvSpPr/>
            <p:nvPr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Donut 14"/>
            <p:cNvSpPr/>
            <p:nvPr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Donut 15"/>
            <p:cNvSpPr/>
            <p:nvPr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Oval 16"/>
            <p:cNvSpPr/>
            <p:nvPr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17"/>
            <p:cNvSpPr/>
            <p:nvPr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Donut 18"/>
            <p:cNvSpPr/>
            <p:nvPr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0" name="Donut 19"/>
            <p:cNvSpPr/>
            <p:nvPr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1" name="Donut 20"/>
            <p:cNvSpPr/>
            <p:nvPr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2" name="Donut 21"/>
            <p:cNvSpPr/>
            <p:nvPr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val 22"/>
            <p:cNvSpPr/>
            <p:nvPr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Oval 23"/>
            <p:cNvSpPr/>
            <p:nvPr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24"/>
            <p:cNvSpPr/>
            <p:nvPr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25"/>
            <p:cNvSpPr/>
            <p:nvPr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Donut 26"/>
            <p:cNvSpPr/>
            <p:nvPr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8" name="Donut 27"/>
            <p:cNvSpPr/>
            <p:nvPr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9" name="Oval 28"/>
            <p:cNvSpPr/>
            <p:nvPr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Donut 29"/>
            <p:cNvSpPr/>
            <p:nvPr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1" name="Donut 30"/>
            <p:cNvSpPr/>
            <p:nvPr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2" name="Donut 31"/>
            <p:cNvSpPr/>
            <p:nvPr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3" name="Oval 32"/>
            <p:cNvSpPr/>
            <p:nvPr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Oval 33"/>
            <p:cNvSpPr/>
            <p:nvPr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34"/>
            <p:cNvSpPr/>
            <p:nvPr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502991" y="2570227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40483" y="2994849"/>
            <a:ext cx="5259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40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   </a:t>
            </a:r>
            <a:r>
              <a:rPr lang="en-US" dirty="0" smtClean="0"/>
              <a:t>JavaScript</a:t>
            </a:r>
            <a:r>
              <a:rPr lang="zh-CN" altLang="en-US" dirty="0" smtClean="0"/>
              <a:t>面向对象</a:t>
            </a:r>
            <a:endParaRPr dirty="0"/>
          </a:p>
        </p:txBody>
      </p:sp>
      <p:sp>
        <p:nvSpPr>
          <p:cNvPr id="51" name="矩形 16"/>
          <p:cNvSpPr>
            <a:spLocks noChangeArrowheads="1"/>
          </p:cNvSpPr>
          <p:nvPr/>
        </p:nvSpPr>
        <p:spPr bwMode="auto">
          <a:xfrm>
            <a:off x="6939197" y="1944571"/>
            <a:ext cx="1453961" cy="4308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50800" dist="38100" dir="2700000" algn="tl" rotWithShape="0">
              <a:prstClr val="black">
                <a:alpha val="61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j-lt"/>
              </a:rPr>
              <a:t>第二学期</a:t>
            </a:r>
            <a:endParaRPr lang="zh-CN" altLang="zh-CN" sz="220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+mj-lt"/>
            </a:endParaRPr>
          </a:p>
        </p:txBody>
      </p:sp>
      <p:pic>
        <p:nvPicPr>
          <p:cNvPr id="33" name="图片 32" descr="BCSP字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10355" y="1711960"/>
            <a:ext cx="2740025" cy="914400"/>
          </a:xfrm>
          <a:prstGeom prst="rect">
            <a:avLst/>
          </a:prstGeom>
        </p:spPr>
      </p:pic>
      <p:cxnSp>
        <p:nvCxnSpPr>
          <p:cNvPr id="46" name="直接连接符 45"/>
          <p:cNvCxnSpPr/>
          <p:nvPr/>
        </p:nvCxnSpPr>
        <p:spPr>
          <a:xfrm>
            <a:off x="2068195" y="349250"/>
            <a:ext cx="0" cy="193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0" name="图片 49" descr="BCSP LOGO横版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08200" y="139065"/>
            <a:ext cx="1017905" cy="55689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68" y="248312"/>
            <a:ext cx="1823523" cy="3384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076056" y="5710360"/>
            <a:ext cx="3606800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北大青鸟文教集团研究院 出品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23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创建自定义对象 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zh-CN" dirty="0"/>
              <a:t>基于</a:t>
            </a:r>
            <a:r>
              <a:rPr lang="en-US" altLang="zh-CN" dirty="0"/>
              <a:t>Object</a:t>
            </a:r>
            <a:r>
              <a:rPr lang="zh-CN" altLang="zh-CN" dirty="0" smtClean="0"/>
              <a:t>对象创建</a:t>
            </a:r>
            <a:r>
              <a:rPr lang="zh-CN" altLang="en-US" dirty="0" smtClean="0"/>
              <a:t>自定义</a:t>
            </a:r>
            <a:r>
              <a:rPr lang="zh-CN" altLang="zh-CN" dirty="0" smtClean="0"/>
              <a:t>对象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通过点操作符</a:t>
            </a:r>
            <a:r>
              <a:rPr lang="zh-CN" altLang="en-US" dirty="0"/>
              <a:t>（</a:t>
            </a:r>
            <a:r>
              <a:rPr lang="en-US" altLang="zh-CN" dirty="0"/>
              <a:t>.</a:t>
            </a:r>
            <a:r>
              <a:rPr lang="zh-CN" altLang="en-US" dirty="0"/>
              <a:t>）</a:t>
            </a:r>
            <a:r>
              <a:rPr lang="zh-CN" altLang="en-US" dirty="0" smtClean="0"/>
              <a:t>为</a:t>
            </a:r>
            <a:r>
              <a:rPr lang="zh-CN" altLang="en-US" dirty="0"/>
              <a:t>其添加属性和方法</a:t>
            </a:r>
            <a:endParaRPr lang="en-US" altLang="zh-CN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331640" y="3501008"/>
            <a:ext cx="7200800" cy="259228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student = new Object();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student.name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张三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student.age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18;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student.email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"zhangsan@163.com";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student.hobby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打球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student.showName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function() { alert( this.name ); 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student.showName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1998696" y="1772816"/>
            <a:ext cx="3879098" cy="49624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对象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名称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new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Object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();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0" name="图片 19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924944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21" name="图片 20" descr="语法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612779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27" name="组合 26"/>
          <p:cNvGrpSpPr/>
          <p:nvPr/>
        </p:nvGrpSpPr>
        <p:grpSpPr>
          <a:xfrm>
            <a:off x="2627784" y="6240735"/>
            <a:ext cx="5819546" cy="428625"/>
            <a:chOff x="1509666" y="6000750"/>
            <a:chExt cx="5819546" cy="428625"/>
          </a:xfrm>
        </p:grpSpPr>
        <p:sp>
          <p:nvSpPr>
            <p:cNvPr id="28" name="圆角矩形 27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2081143" y="6000750"/>
              <a:ext cx="5248069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30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 bwMode="auto">
            <a:xfrm>
              <a:off x="2223327" y="6064398"/>
              <a:ext cx="5105885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：基于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Object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对象创建自定义对象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9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创建自定义对象 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使用字面量赋值方式</a:t>
            </a:r>
            <a:r>
              <a:rPr lang="zh-CN" altLang="en-US" dirty="0" smtClean="0"/>
              <a:t>创建自定义对象</a:t>
            </a:r>
            <a:endParaRPr lang="zh-CN" altLang="en-US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259632" y="2204864"/>
            <a:ext cx="7344816" cy="363490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student =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name :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张三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",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age :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18,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email :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"zhangsan@163.com",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hobby :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打球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",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showName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: function()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alert( this.name );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}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student.showName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();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4" name="图片 13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628800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5" name="组合 14"/>
          <p:cNvGrpSpPr/>
          <p:nvPr/>
        </p:nvGrpSpPr>
        <p:grpSpPr>
          <a:xfrm>
            <a:off x="3072934" y="6240735"/>
            <a:ext cx="5027458" cy="428625"/>
            <a:chOff x="1509666" y="6000750"/>
            <a:chExt cx="5027458" cy="428625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2081143" y="6000750"/>
              <a:ext cx="4455981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2216644" y="6064398"/>
              <a:ext cx="4235455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：使用字面量赋值创建对象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10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cat</a:t>
            </a:r>
            <a:r>
              <a:rPr lang="zh-CN" altLang="en-US" dirty="0" smtClean="0"/>
              <a:t>对象</a:t>
            </a:r>
            <a:endParaRPr dirty="0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561662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/>
              <a:t>Object</a:t>
            </a:r>
            <a:r>
              <a:rPr lang="zh-CN" altLang="en-US" dirty="0" smtClean="0"/>
              <a:t>对象创建</a:t>
            </a:r>
            <a:r>
              <a:rPr lang="en-US" altLang="zh-CN" dirty="0"/>
              <a:t>cat</a:t>
            </a:r>
            <a:r>
              <a:rPr lang="zh-CN" altLang="en-US" dirty="0" smtClean="0"/>
              <a:t>对象</a:t>
            </a:r>
            <a:endParaRPr lang="zh-CN" altLang="en-US" dirty="0"/>
          </a:p>
          <a:p>
            <a:pPr lvl="1"/>
            <a:r>
              <a:rPr lang="zh-CN" altLang="en-US" dirty="0" smtClean="0"/>
              <a:t>为</a:t>
            </a:r>
            <a:r>
              <a:rPr lang="en-US" altLang="zh-CN" dirty="0"/>
              <a:t>cat</a:t>
            </a:r>
            <a:r>
              <a:rPr lang="zh-CN" altLang="en-US" dirty="0"/>
              <a:t>对象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age</a:t>
            </a:r>
            <a:r>
              <a:rPr lang="zh-CN" altLang="en-US" dirty="0"/>
              <a:t>和</a:t>
            </a:r>
            <a:r>
              <a:rPr lang="en-US" altLang="zh-CN" dirty="0" smtClean="0"/>
              <a:t>color</a:t>
            </a:r>
            <a:r>
              <a:rPr lang="zh-CN" altLang="en-US" dirty="0"/>
              <a:t>属性</a:t>
            </a:r>
            <a:r>
              <a:rPr lang="zh-CN" altLang="en-US" dirty="0" smtClean="0"/>
              <a:t>，</a:t>
            </a:r>
            <a:r>
              <a:rPr lang="zh-CN" altLang="en-US" dirty="0"/>
              <a:t>即猫咪</a:t>
            </a:r>
            <a:r>
              <a:rPr lang="zh-CN" altLang="en-US" dirty="0" smtClean="0"/>
              <a:t>的名字、</a:t>
            </a:r>
            <a:r>
              <a:rPr lang="zh-CN" altLang="en-US" dirty="0"/>
              <a:t>年龄和</a:t>
            </a:r>
            <a:r>
              <a:rPr lang="zh-CN" altLang="en-US" dirty="0" smtClean="0"/>
              <a:t>颜色</a:t>
            </a:r>
            <a:endParaRPr lang="zh-CN" altLang="en-US" dirty="0"/>
          </a:p>
          <a:p>
            <a:pPr lvl="1"/>
            <a:r>
              <a:rPr lang="zh-CN" altLang="en-US" dirty="0" smtClean="0"/>
              <a:t>添加</a:t>
            </a:r>
            <a:r>
              <a:rPr lang="en-US" altLang="zh-CN" dirty="0" smtClean="0"/>
              <a:t>intro()</a:t>
            </a:r>
            <a:r>
              <a:rPr lang="zh-CN" altLang="en-US" dirty="0" smtClean="0"/>
              <a:t>方法</a:t>
            </a:r>
            <a:r>
              <a:rPr lang="zh-CN" altLang="en-US" dirty="0"/>
              <a:t>，</a:t>
            </a:r>
            <a:r>
              <a:rPr lang="zh-CN" altLang="en-US" dirty="0" smtClean="0"/>
              <a:t>在</a:t>
            </a:r>
            <a:r>
              <a:rPr lang="zh-CN" altLang="en-US" dirty="0"/>
              <a:t>页面上显示</a:t>
            </a:r>
            <a:r>
              <a:rPr lang="en-US" altLang="zh-CN" dirty="0"/>
              <a:t>cat</a:t>
            </a:r>
            <a:r>
              <a:rPr lang="zh-CN" altLang="en-US" dirty="0" smtClean="0"/>
              <a:t>对象</a:t>
            </a:r>
            <a:r>
              <a:rPr lang="zh-CN" altLang="en-US" dirty="0"/>
              <a:t>的</a:t>
            </a:r>
            <a:r>
              <a:rPr lang="en-US" altLang="zh-CN" dirty="0" smtClean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age</a:t>
            </a:r>
            <a:r>
              <a:rPr lang="zh-CN" altLang="en-US" dirty="0"/>
              <a:t>和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属性值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使用字符串拼接各属性值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innerHTML</a:t>
            </a:r>
            <a:r>
              <a:rPr lang="zh-CN" altLang="en-US" dirty="0" smtClean="0"/>
              <a:t>属性将字符串在页面元素中进行展示</a:t>
            </a:r>
            <a:endParaRPr lang="zh-CN" altLang="en-US" dirty="0"/>
          </a:p>
        </p:txBody>
      </p:sp>
      <p:pic>
        <p:nvPicPr>
          <p:cNvPr id="10" name="图片 9" descr="练习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3074" name="Picture 2" descr="D:\works\Accp 9\JsEs6Jq\Chapter06截图\图6.3 创建cat对象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955" y="2754595"/>
            <a:ext cx="4688309" cy="2402597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 descr="提示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4925147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2" name="组合 19"/>
          <p:cNvGrpSpPr/>
          <p:nvPr/>
        </p:nvGrpSpPr>
        <p:grpSpPr bwMode="auto">
          <a:xfrm>
            <a:off x="5530354" y="5160615"/>
            <a:ext cx="2786062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4028252" y="52006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765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765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765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766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765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简单工厂模式 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Object</a:t>
            </a:r>
            <a:r>
              <a:rPr lang="zh-CN" altLang="en-US" dirty="0" smtClean="0"/>
              <a:t>对象</a:t>
            </a:r>
            <a:r>
              <a:rPr lang="zh-CN" altLang="en-US" dirty="0"/>
              <a:t>或</a:t>
            </a:r>
            <a:r>
              <a:rPr lang="zh-CN" altLang="en-US" dirty="0" smtClean="0"/>
              <a:t>使用</a:t>
            </a:r>
            <a:r>
              <a:rPr lang="zh-CN" altLang="en-US" dirty="0"/>
              <a:t>字面量创建对象，如需批量创建对象，会产生大量重复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使用简单工厂模式封装对象的创建逻辑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模式</a:t>
            </a:r>
            <a:r>
              <a:rPr lang="zh-CN" altLang="en-US" dirty="0"/>
              <a:t>是指在某一环境下某个问题的一种解决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pPr lvl="1"/>
            <a:r>
              <a:rPr lang="zh-CN" altLang="en-US" dirty="0"/>
              <a:t>简单</a:t>
            </a:r>
            <a:r>
              <a:rPr lang="zh-CN" altLang="en-US" dirty="0" smtClean="0"/>
              <a:t>工厂</a:t>
            </a:r>
            <a:r>
              <a:rPr lang="zh-CN" altLang="en-US" dirty="0"/>
              <a:t>模式</a:t>
            </a:r>
            <a:r>
              <a:rPr lang="zh-CN" altLang="en-US" dirty="0" smtClean="0"/>
              <a:t>是</a:t>
            </a:r>
            <a:r>
              <a:rPr lang="zh-CN" altLang="en-US" dirty="0"/>
              <a:t>一</a:t>
            </a:r>
            <a:r>
              <a:rPr lang="zh-CN" altLang="en-US" dirty="0" smtClean="0"/>
              <a:t>种用来</a:t>
            </a:r>
            <a:r>
              <a:rPr lang="zh-CN" altLang="en-US" dirty="0"/>
              <a:t>创建对象</a:t>
            </a:r>
            <a:r>
              <a:rPr lang="zh-CN" altLang="en-US" dirty="0" smtClean="0"/>
              <a:t>的软件设计</a:t>
            </a:r>
            <a:r>
              <a:rPr lang="zh-CN" altLang="en-US" dirty="0"/>
              <a:t>模式</a:t>
            </a:r>
          </a:p>
        </p:txBody>
      </p:sp>
      <p:pic>
        <p:nvPicPr>
          <p:cNvPr id="5" name="图片 4" descr="问题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6" name="图片 5" descr="技巧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76872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61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简单工厂模式 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将对象的创建逻辑</a:t>
            </a:r>
            <a:r>
              <a:rPr lang="zh-CN" altLang="en-US" dirty="0"/>
              <a:t>封装在一个函数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使用工厂</a:t>
            </a:r>
            <a:r>
              <a:rPr lang="zh-CN" altLang="en-US" dirty="0"/>
              <a:t>函数</a:t>
            </a:r>
            <a:r>
              <a:rPr lang="zh-CN" altLang="en-US" dirty="0" smtClean="0"/>
              <a:t>创建</a:t>
            </a:r>
            <a:r>
              <a:rPr lang="zh-CN" altLang="en-US" dirty="0"/>
              <a:t>对象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343210" y="1628800"/>
            <a:ext cx="7261237" cy="266429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</a:t>
            </a:r>
            <a:r>
              <a:rPr lang="en-US" altLang="zh-CN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createStudent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name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age, email,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hobby )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 = new Object();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p.name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name;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……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p.showName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function() { alert( this.name ); }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return p;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 descr="示例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343210" y="4848601"/>
            <a:ext cx="7261238" cy="153272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person1 = </a:t>
            </a:r>
            <a:r>
              <a:rPr lang="en-US" altLang="zh-CN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createStudent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张三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", 18, "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zhang3@163.com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", 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打球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person1.showName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person2 = </a:t>
            </a:r>
            <a:r>
              <a:rPr lang="en-US" altLang="zh-CN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createStudent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李四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", 19, "lisi@163.com", 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看书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person2.showName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96081" y="6240735"/>
            <a:ext cx="4176319" cy="428625"/>
            <a:chOff x="1509666" y="6000750"/>
            <a:chExt cx="4176319" cy="428625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2085730" y="6000750"/>
              <a:ext cx="3600255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2433070" y="6064398"/>
              <a:ext cx="3017173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：简单工厂模式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13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518457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/>
              <a:t>前述创建对象的方法无法区分</a:t>
            </a:r>
            <a:r>
              <a:rPr lang="zh-CN" altLang="en-US" dirty="0"/>
              <a:t>不同类型的对象</a:t>
            </a:r>
            <a:endParaRPr lang="en-US" altLang="zh-CN" dirty="0"/>
          </a:p>
          <a:p>
            <a:pPr lvl="3"/>
            <a:endParaRPr lang="en-US" altLang="zh-CN" dirty="0" smtClean="0"/>
          </a:p>
          <a:p>
            <a:pPr lvl="3"/>
            <a:endParaRPr lang="en-US" altLang="zh-CN" dirty="0"/>
          </a:p>
          <a:p>
            <a:r>
              <a:rPr lang="zh-CN" altLang="en-US" dirty="0" smtClean="0"/>
              <a:t>定义构造函数，用以创建</a:t>
            </a:r>
            <a:r>
              <a:rPr lang="zh-CN" altLang="en-US" dirty="0"/>
              <a:t>特定类型的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与</a:t>
            </a:r>
            <a:r>
              <a:rPr lang="zh-CN" altLang="en-US" dirty="0" smtClean="0"/>
              <a:t>工厂函数相比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</a:t>
            </a:r>
            <a:r>
              <a:rPr lang="zh-CN" altLang="en-US" dirty="0"/>
              <a:t>显式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对象，没有</a:t>
            </a:r>
            <a:r>
              <a:rPr lang="en-US" altLang="zh-CN" dirty="0"/>
              <a:t>return</a:t>
            </a:r>
            <a:r>
              <a:rPr lang="zh-CN" altLang="en-US" dirty="0"/>
              <a:t>语句</a:t>
            </a:r>
          </a:p>
          <a:p>
            <a:pPr lvl="1"/>
            <a:r>
              <a:rPr lang="zh-CN" altLang="en-US" dirty="0" smtClean="0"/>
              <a:t>将</a:t>
            </a:r>
            <a:r>
              <a:rPr lang="zh-CN" altLang="en-US" dirty="0"/>
              <a:t>属性和方法赋</a:t>
            </a:r>
            <a:r>
              <a:rPr lang="zh-CN" altLang="en-US" dirty="0" smtClean="0"/>
              <a:t>给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pic>
        <p:nvPicPr>
          <p:cNvPr id="8" name="图片 7" descr="问题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9" name="图片 8" descr="分析-new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684787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354782" y="2708920"/>
            <a:ext cx="6457578" cy="18722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Student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name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age, email,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hobby )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.name = name;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……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.showName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function() { alert(this.name); }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 flipV="1">
            <a:off x="3116064" y="3068958"/>
            <a:ext cx="3488208" cy="32838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B7DB2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604272" y="3068959"/>
            <a:ext cx="1928168" cy="715089"/>
          </a:xfrm>
          <a:prstGeom prst="roundRect">
            <a:avLst>
              <a:gd name="adj" fmla="val 16667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首字母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大写，以区别于其他函数</a:t>
            </a:r>
            <a:endParaRPr lang="zh-CN" altLang="en-US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73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使用构造</a:t>
            </a:r>
            <a:r>
              <a:rPr lang="zh-CN" altLang="en-US" dirty="0" smtClean="0"/>
              <a:t>函数创建对象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构</a:t>
            </a:r>
            <a:r>
              <a:rPr lang="zh-CN" altLang="en-US" dirty="0"/>
              <a:t>造</a:t>
            </a:r>
            <a:r>
              <a:rPr lang="zh-CN" altLang="en-US" dirty="0" smtClean="0"/>
              <a:t>函数执行过程</a:t>
            </a:r>
            <a:r>
              <a:rPr lang="zh-CN" altLang="en-US" dirty="0"/>
              <a:t>中会经历</a:t>
            </a:r>
            <a:r>
              <a:rPr lang="zh-CN" altLang="en-US" dirty="0" smtClean="0"/>
              <a:t>以下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个步骤</a:t>
            </a:r>
            <a:endParaRPr lang="en-US" altLang="zh-CN" dirty="0"/>
          </a:p>
          <a:p>
            <a:pPr marL="607695" lvl="1" indent="-342900">
              <a:buFont typeface="+mj-lt"/>
              <a:buAutoNum type="arabicPeriod"/>
            </a:pPr>
            <a:r>
              <a:rPr lang="zh-CN" altLang="en-US" dirty="0"/>
              <a:t>创建一个新</a:t>
            </a:r>
            <a:r>
              <a:rPr lang="zh-CN" altLang="en-US" dirty="0" smtClean="0"/>
              <a:t>对象</a:t>
            </a:r>
            <a:endParaRPr lang="zh-CN" altLang="en-US" dirty="0"/>
          </a:p>
          <a:p>
            <a:pPr marL="607695" lvl="1" indent="-342900">
              <a:buFont typeface="+mj-lt"/>
              <a:buAutoNum type="arabicPeriod"/>
            </a:pPr>
            <a:r>
              <a:rPr lang="zh-CN" altLang="en-US" dirty="0" smtClean="0"/>
              <a:t>将</a:t>
            </a:r>
            <a:r>
              <a:rPr lang="zh-CN" altLang="en-US" dirty="0"/>
              <a:t>构造函数的作用域赋给新</a:t>
            </a:r>
            <a:r>
              <a:rPr lang="zh-CN" altLang="en-US" dirty="0" smtClean="0"/>
              <a:t>对象，因此</a:t>
            </a:r>
            <a:r>
              <a:rPr lang="en-US" altLang="zh-CN" dirty="0"/>
              <a:t>this</a:t>
            </a:r>
            <a:r>
              <a:rPr lang="zh-CN" altLang="en-US" dirty="0"/>
              <a:t>就指向了这个新</a:t>
            </a:r>
            <a:r>
              <a:rPr lang="zh-CN" altLang="en-US" dirty="0" smtClean="0"/>
              <a:t>对象</a:t>
            </a:r>
            <a:endParaRPr lang="zh-CN" altLang="en-US" dirty="0"/>
          </a:p>
          <a:p>
            <a:pPr marL="607695" lvl="1" indent="-342900">
              <a:buFont typeface="+mj-lt"/>
              <a:buAutoNum type="arabicPeriod"/>
            </a:pPr>
            <a:r>
              <a:rPr lang="zh-CN" altLang="en-US" dirty="0" smtClean="0"/>
              <a:t>执行</a:t>
            </a:r>
            <a:r>
              <a:rPr lang="zh-CN" altLang="en-US" dirty="0"/>
              <a:t>构造函数中的</a:t>
            </a:r>
            <a:r>
              <a:rPr lang="zh-CN" altLang="en-US" dirty="0" smtClean="0"/>
              <a:t>代码，为</a:t>
            </a:r>
            <a:r>
              <a:rPr lang="zh-CN" altLang="en-US" dirty="0"/>
              <a:t>这个新对象添加</a:t>
            </a:r>
            <a:r>
              <a:rPr lang="zh-CN" altLang="en-US" dirty="0" smtClean="0"/>
              <a:t>属性及方法</a:t>
            </a:r>
            <a:endParaRPr lang="zh-CN" altLang="en-US" dirty="0"/>
          </a:p>
          <a:p>
            <a:pPr marL="607695" lvl="1" indent="-342900">
              <a:buFont typeface="+mj-lt"/>
              <a:buAutoNum type="arabicPeriod"/>
            </a:pPr>
            <a:r>
              <a:rPr lang="zh-CN" altLang="en-US" dirty="0" smtClean="0"/>
              <a:t>返回</a:t>
            </a:r>
            <a:r>
              <a:rPr lang="zh-CN" altLang="en-US" dirty="0"/>
              <a:t>新对象</a:t>
            </a:r>
          </a:p>
          <a:p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331639" y="1353034"/>
            <a:ext cx="7200801" cy="121187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lvl="1"/>
            <a:r>
              <a:rPr lang="en-US" altLang="zh-CN" dirty="0" err="1">
                <a:latin typeface="Arial" pitchFamily="34" charset="0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dirty="0">
                <a:latin typeface="Arial" pitchFamily="34" charset="0"/>
                <a:ea typeface="微软雅黑" pitchFamily="34" charset="-122"/>
                <a:cs typeface="Arial" pitchFamily="34" charset="0"/>
              </a:rPr>
              <a:t> stu1 = </a:t>
            </a:r>
            <a:r>
              <a:rPr lang="en-US" altLang="zh-CN" dirty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new</a:t>
            </a:r>
            <a:r>
              <a:rPr lang="en-US" altLang="zh-CN" dirty="0">
                <a:latin typeface="Arial" pitchFamily="34" charset="0"/>
                <a:ea typeface="微软雅黑" pitchFamily="34" charset="-122"/>
                <a:cs typeface="Arial" pitchFamily="34" charset="0"/>
              </a:rPr>
              <a:t> Student</a:t>
            </a:r>
            <a:r>
              <a:rPr lang="en-US" altLang="zh-CN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( "</a:t>
            </a:r>
            <a:r>
              <a:rPr lang="zh-CN" altLang="en-US" dirty="0">
                <a:latin typeface="Arial" pitchFamily="34" charset="0"/>
                <a:ea typeface="微软雅黑" pitchFamily="34" charset="-122"/>
                <a:cs typeface="Arial" pitchFamily="34" charset="0"/>
              </a:rPr>
              <a:t>张三</a:t>
            </a:r>
            <a:r>
              <a:rPr lang="en-US" altLang="zh-CN" dirty="0">
                <a:latin typeface="Arial" pitchFamily="34" charset="0"/>
                <a:ea typeface="微软雅黑" pitchFamily="34" charset="-122"/>
                <a:cs typeface="Arial" pitchFamily="34" charset="0"/>
              </a:rPr>
              <a:t>", 18, "zhangsan@163.com", "</a:t>
            </a:r>
            <a:r>
              <a:rPr lang="zh-CN" altLang="en-US" dirty="0">
                <a:latin typeface="Arial" pitchFamily="34" charset="0"/>
                <a:ea typeface="微软雅黑" pitchFamily="34" charset="-122"/>
                <a:cs typeface="Arial" pitchFamily="34" charset="0"/>
              </a:rPr>
              <a:t>打球</a:t>
            </a:r>
            <a:r>
              <a:rPr lang="en-US" altLang="zh-CN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" );</a:t>
            </a:r>
          </a:p>
          <a:p>
            <a:pPr marL="0" lvl="1"/>
            <a:r>
              <a:rPr lang="en-US" altLang="zh-CN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stu1.showName</a:t>
            </a:r>
            <a:r>
              <a:rPr lang="en-US" altLang="zh-CN" dirty="0">
                <a:latin typeface="Arial" pitchFamily="34" charset="0"/>
                <a:ea typeface="微软雅黑" pitchFamily="34" charset="-122"/>
                <a:cs typeface="Arial" pitchFamily="34" charset="0"/>
              </a:rPr>
              <a:t>();</a:t>
            </a:r>
          </a:p>
          <a:p>
            <a:pPr marL="0" lvl="1"/>
            <a:r>
              <a:rPr lang="en-US" altLang="zh-CN" dirty="0" err="1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var</a:t>
            </a:r>
            <a:r>
              <a:rPr lang="en-US" altLang="zh-CN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dirty="0">
                <a:latin typeface="Arial" pitchFamily="34" charset="0"/>
                <a:ea typeface="微软雅黑" pitchFamily="34" charset="-122"/>
                <a:cs typeface="Arial" pitchFamily="34" charset="0"/>
              </a:rPr>
              <a:t>stu2 = </a:t>
            </a:r>
            <a:r>
              <a:rPr lang="en-US" altLang="zh-CN" dirty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new</a:t>
            </a:r>
            <a:r>
              <a:rPr lang="en-US" altLang="zh-CN" dirty="0">
                <a:latin typeface="Arial" pitchFamily="34" charset="0"/>
                <a:ea typeface="微软雅黑" pitchFamily="34" charset="-122"/>
                <a:cs typeface="Arial" pitchFamily="34" charset="0"/>
              </a:rPr>
              <a:t> Student</a:t>
            </a:r>
            <a:r>
              <a:rPr lang="en-US" altLang="zh-CN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( "</a:t>
            </a:r>
            <a:r>
              <a:rPr lang="zh-CN" altLang="en-US" dirty="0">
                <a:latin typeface="Arial" pitchFamily="34" charset="0"/>
                <a:ea typeface="微软雅黑" pitchFamily="34" charset="-122"/>
                <a:cs typeface="Arial" pitchFamily="34" charset="0"/>
              </a:rPr>
              <a:t>李四</a:t>
            </a:r>
            <a:r>
              <a:rPr lang="en-US" altLang="zh-CN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"</a:t>
            </a:r>
            <a:r>
              <a:rPr lang="en-US" altLang="zh-CN" dirty="0">
                <a:latin typeface="Arial" pitchFamily="34" charset="0"/>
                <a:ea typeface="微软雅黑" pitchFamily="34" charset="-122"/>
                <a:cs typeface="Arial" pitchFamily="34" charset="0"/>
              </a:rPr>
              <a:t>,</a:t>
            </a:r>
            <a:r>
              <a:rPr lang="en-US" altLang="zh-CN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dirty="0">
                <a:latin typeface="Arial" pitchFamily="34" charset="0"/>
                <a:ea typeface="微软雅黑" pitchFamily="34" charset="-122"/>
                <a:cs typeface="Arial" pitchFamily="34" charset="0"/>
              </a:rPr>
              <a:t>19, "lisi@163.com", "</a:t>
            </a:r>
            <a:r>
              <a:rPr lang="zh-CN" altLang="en-US" dirty="0">
                <a:latin typeface="Arial" pitchFamily="34" charset="0"/>
                <a:ea typeface="微软雅黑" pitchFamily="34" charset="-122"/>
                <a:cs typeface="Arial" pitchFamily="34" charset="0"/>
              </a:rPr>
              <a:t>看书</a:t>
            </a:r>
            <a:r>
              <a:rPr lang="en-US" altLang="zh-CN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" );</a:t>
            </a:r>
            <a:endParaRPr lang="en-US" altLang="zh-CN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  <a:p>
            <a:pPr marL="0" lvl="1"/>
            <a:r>
              <a:rPr lang="en-US" altLang="zh-CN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stu2.showName</a:t>
            </a:r>
            <a:r>
              <a:rPr lang="en-US" altLang="zh-CN" dirty="0">
                <a:latin typeface="Arial" pitchFamily="34" charset="0"/>
                <a:ea typeface="微软雅黑" pitchFamily="34" charset="-122"/>
                <a:cs typeface="Arial" pitchFamily="34" charset="0"/>
              </a:rPr>
              <a:t>();</a:t>
            </a:r>
          </a:p>
        </p:txBody>
      </p:sp>
      <p:pic>
        <p:nvPicPr>
          <p:cNvPr id="11" name="图片 10" descr="示例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2" name="组合 11"/>
          <p:cNvGrpSpPr/>
          <p:nvPr/>
        </p:nvGrpSpPr>
        <p:grpSpPr>
          <a:xfrm>
            <a:off x="3072934" y="6240735"/>
            <a:ext cx="5027458" cy="428625"/>
            <a:chOff x="1509666" y="6000750"/>
            <a:chExt cx="5027458" cy="428625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2081143" y="6000750"/>
              <a:ext cx="4455981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2338472" y="6064398"/>
              <a:ext cx="3991798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：使用构造函数创建对象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9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constructor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和</a:t>
            </a:r>
            <a:r>
              <a:rPr lang="en-US" altLang="zh-CN" dirty="0" err="1"/>
              <a:t>instanceof</a:t>
            </a:r>
            <a:r>
              <a:rPr lang="zh-CN" altLang="en-US" dirty="0"/>
              <a:t>操作符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/>
              <a:t>对象中包含</a:t>
            </a:r>
            <a:r>
              <a:rPr lang="en-US" altLang="zh-CN" dirty="0" smtClean="0"/>
              <a:t>constructor</a:t>
            </a:r>
            <a:r>
              <a:rPr lang="zh-CN" altLang="en-US" dirty="0" smtClean="0"/>
              <a:t>属性，指向其构造函数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instanceof</a:t>
            </a:r>
            <a:r>
              <a:rPr lang="zh-CN" altLang="zh-CN" dirty="0"/>
              <a:t>操作符检测对象</a:t>
            </a:r>
            <a:r>
              <a:rPr lang="zh-CN" altLang="zh-CN" dirty="0" smtClean="0"/>
              <a:t>类型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stu1</a:t>
            </a:r>
            <a:r>
              <a:rPr lang="zh-CN" altLang="en-US" dirty="0"/>
              <a:t>和</a:t>
            </a:r>
            <a:r>
              <a:rPr lang="en-US" altLang="zh-CN" dirty="0"/>
              <a:t>stu2</a:t>
            </a:r>
            <a:r>
              <a:rPr lang="zh-CN" altLang="en-US" dirty="0" smtClean="0"/>
              <a:t>同是</a:t>
            </a:r>
            <a:r>
              <a:rPr lang="en-US" altLang="zh-CN" dirty="0"/>
              <a:t>Object</a:t>
            </a:r>
            <a:r>
              <a:rPr lang="zh-CN" altLang="en-US" dirty="0"/>
              <a:t>类型，所有对象都继承自</a:t>
            </a:r>
            <a:r>
              <a:rPr lang="en-US" altLang="zh-CN" dirty="0"/>
              <a:t>Object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1331640" y="1628800"/>
            <a:ext cx="6457578" cy="86409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alert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stu1.constructor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==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Student );  //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结果为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true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alert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stu2.constructor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==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Student );  //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结果为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true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3" name="图片 12" descr="扩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331640" y="3212976"/>
            <a:ext cx="6457578" cy="86409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alert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stu1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instanceof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Student );  //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结果为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true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alert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stu2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instanceof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Student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  //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结果为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true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331640" y="4797152"/>
            <a:ext cx="6457578" cy="86409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alert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stu1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instanceof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Object );  //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结果为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true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alert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stu2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instanceof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Object );  //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结果为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true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152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构造函数问题分析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5616624"/>
          </a:xfrm>
        </p:spPr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中构造</a:t>
            </a:r>
            <a:r>
              <a:rPr lang="zh-CN" altLang="en-US" dirty="0"/>
              <a:t>函数的定义</a:t>
            </a:r>
            <a:r>
              <a:rPr lang="zh-CN" altLang="en-US" dirty="0" smtClean="0"/>
              <a:t>方式会导致</a:t>
            </a:r>
            <a:r>
              <a:rPr lang="en-US" altLang="zh-CN" dirty="0" err="1" smtClean="0"/>
              <a:t>showName</a:t>
            </a:r>
            <a:r>
              <a:rPr lang="en-US" altLang="zh-CN" dirty="0"/>
              <a:t>()</a:t>
            </a:r>
            <a:r>
              <a:rPr lang="zh-CN" altLang="en-US" dirty="0" smtClean="0"/>
              <a:t>方法在</a:t>
            </a:r>
            <a:r>
              <a:rPr lang="zh-CN" altLang="en-US" dirty="0"/>
              <a:t>每个实例</a:t>
            </a:r>
            <a:r>
              <a:rPr lang="zh-CN" altLang="en-US" dirty="0" smtClean="0"/>
              <a:t>上</a:t>
            </a:r>
            <a:r>
              <a:rPr lang="zh-CN" altLang="en-US" dirty="0"/>
              <a:t>都要</a:t>
            </a:r>
            <a:r>
              <a:rPr lang="zh-CN" altLang="en-US" dirty="0" smtClean="0"/>
              <a:t>重新</a:t>
            </a:r>
            <a:r>
              <a:rPr lang="zh-CN" altLang="en-US" dirty="0"/>
              <a:t>创建一</a:t>
            </a:r>
            <a:r>
              <a:rPr lang="zh-CN" altLang="en-US" dirty="0" smtClean="0"/>
              <a:t>遍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通过函数定义的方式把</a:t>
            </a:r>
            <a:r>
              <a:rPr lang="en-US" altLang="zh-CN" dirty="0" err="1"/>
              <a:t>showName</a:t>
            </a:r>
            <a:r>
              <a:rPr lang="en-US" altLang="zh-CN" dirty="0"/>
              <a:t>()</a:t>
            </a:r>
            <a:r>
              <a:rPr lang="zh-CN" altLang="en-US" dirty="0"/>
              <a:t>方法转移到构造函数的</a:t>
            </a:r>
            <a:r>
              <a:rPr lang="zh-CN" altLang="en-US" dirty="0" smtClean="0"/>
              <a:t>外部</a:t>
            </a:r>
            <a:endParaRPr lang="en-US" altLang="zh-CN" dirty="0" smtClean="0"/>
          </a:p>
          <a:p>
            <a:r>
              <a:rPr lang="zh-CN" altLang="en-US" dirty="0" smtClean="0"/>
              <a:t>所有实例共享全局</a:t>
            </a:r>
            <a:r>
              <a:rPr lang="zh-CN" altLang="en-US" dirty="0"/>
              <a:t>作用域中定义的同一个</a:t>
            </a:r>
            <a:r>
              <a:rPr lang="en-US" altLang="zh-CN" dirty="0" err="1"/>
              <a:t>showName</a:t>
            </a:r>
            <a:r>
              <a:rPr lang="en-US" altLang="zh-CN" dirty="0"/>
              <a:t>()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全局函数实际上仅为某个对象调用</a:t>
            </a:r>
            <a:endParaRPr lang="en-US" altLang="zh-CN" dirty="0" smtClean="0"/>
          </a:p>
          <a:p>
            <a:pPr lvl="1"/>
            <a:r>
              <a:rPr lang="zh-CN" altLang="en-US" dirty="0"/>
              <a:t>全局</a:t>
            </a:r>
            <a:r>
              <a:rPr lang="zh-CN" altLang="en-US" dirty="0" smtClean="0"/>
              <a:t>函数破坏了自定义类型的封装</a:t>
            </a:r>
            <a:r>
              <a:rPr lang="zh-CN" altLang="en-US" dirty="0"/>
              <a:t>性</a:t>
            </a:r>
          </a:p>
        </p:txBody>
      </p:sp>
      <p:pic>
        <p:nvPicPr>
          <p:cNvPr id="5" name="图片 4" descr="问题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354782" y="1929532"/>
            <a:ext cx="6457578" cy="14274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Student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name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age, email,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hobby )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  ……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1600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this.showName</a:t>
            </a: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</a:t>
            </a:r>
            <a:r>
              <a:rPr lang="en-US" altLang="zh-CN" sz="16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function() { alert(this.name); }</a:t>
            </a:r>
            <a:endParaRPr lang="en-US" altLang="zh-CN" sz="16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355154" y="3225676"/>
            <a:ext cx="6457578" cy="165429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Student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name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age, email,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hobby )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  ……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1600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this.showName</a:t>
            </a: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</a:t>
            </a:r>
            <a:r>
              <a:rPr lang="en-US" altLang="zh-CN" sz="1600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showName</a:t>
            </a:r>
            <a:endParaRPr lang="en-US" altLang="zh-CN" sz="16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</a:t>
            </a:r>
            <a:r>
              <a:rPr lang="en-US" altLang="zh-CN" sz="1600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showName</a:t>
            </a:r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 alert(this.name); }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 descr="分析-new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916832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3072934" y="6240735"/>
            <a:ext cx="5027458" cy="428625"/>
            <a:chOff x="1509666" y="6000750"/>
            <a:chExt cx="5027458" cy="428625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2081143" y="6000750"/>
              <a:ext cx="4455981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2582128" y="6064398"/>
              <a:ext cx="3504486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：改写构造函数创建</a:t>
              </a:r>
            </a:p>
          </p:txBody>
        </p:sp>
      </p:grpSp>
      <p:pic>
        <p:nvPicPr>
          <p:cNvPr id="15" name="图片 14" descr="问题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13176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81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简述简单工厂模式的作用以及使用步骤</a:t>
            </a:r>
          </a:p>
          <a:p>
            <a:r>
              <a:rPr lang="zh-CN" altLang="en-US" dirty="0"/>
              <a:t>简述原型链在继承中的作用</a:t>
            </a:r>
          </a:p>
          <a:p>
            <a:r>
              <a:rPr lang="zh-CN" altLang="en-US" dirty="0"/>
              <a:t>简述组合继承的实现思路</a:t>
            </a:r>
          </a:p>
        </p:txBody>
      </p:sp>
      <p:pic>
        <p:nvPicPr>
          <p:cNvPr id="9" name="图片 8" descr="集中测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原型对象 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zh-CN" dirty="0"/>
              <a:t>每个函数都有一个</a:t>
            </a:r>
            <a:r>
              <a:rPr lang="en-US" altLang="zh-CN" dirty="0"/>
              <a:t>prototype</a:t>
            </a:r>
            <a:r>
              <a:rPr lang="zh-CN" altLang="zh-CN" dirty="0"/>
              <a:t>属性</a:t>
            </a:r>
            <a:r>
              <a:rPr lang="zh-CN" altLang="zh-CN" dirty="0" smtClean="0"/>
              <a:t>，指向</a:t>
            </a:r>
            <a:r>
              <a:rPr lang="zh-CN" altLang="en-US" dirty="0" smtClean="0"/>
              <a:t>其</a:t>
            </a:r>
            <a:r>
              <a:rPr lang="zh-CN" altLang="zh-CN" dirty="0" smtClean="0"/>
              <a:t>原型对象</a:t>
            </a:r>
            <a:endParaRPr lang="en-US" altLang="zh-CN" dirty="0"/>
          </a:p>
          <a:p>
            <a:r>
              <a:rPr lang="zh-CN" altLang="en-US" dirty="0"/>
              <a:t>使用原型</a:t>
            </a:r>
            <a:r>
              <a:rPr lang="zh-CN" altLang="en-US" dirty="0" smtClean="0"/>
              <a:t>对象方式</a:t>
            </a:r>
            <a:r>
              <a:rPr lang="zh-CN" altLang="en-US" dirty="0"/>
              <a:t>添加属性和方法，</a:t>
            </a:r>
            <a:r>
              <a:rPr lang="zh-CN" altLang="en-US" dirty="0" smtClean="0"/>
              <a:t>所有实例会共享</a:t>
            </a:r>
            <a:r>
              <a:rPr lang="zh-CN" altLang="en-US" dirty="0"/>
              <a:t>它所包含的属性和方法</a:t>
            </a:r>
          </a:p>
        </p:txBody>
      </p:sp>
      <p:pic>
        <p:nvPicPr>
          <p:cNvPr id="14" name="图片 13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556995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331640" y="4149080"/>
            <a:ext cx="6529586" cy="18595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Student()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{}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Student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.prototype.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name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"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张三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……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Student</a:t>
            </a:r>
            <a:r>
              <a:rPr lang="en-US" altLang="zh-CN" dirty="0" err="1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.prototype.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showName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function() { alert(this.name); };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……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072934" y="6240735"/>
            <a:ext cx="5027458" cy="428625"/>
            <a:chOff x="1509666" y="6000750"/>
            <a:chExt cx="5027458" cy="428625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2081143" y="6000750"/>
              <a:ext cx="4455981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3069441" y="6064398"/>
              <a:ext cx="2529860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：原型对象</a:t>
              </a:r>
            </a:p>
          </p:txBody>
        </p:sp>
      </p:grpSp>
      <p:pic>
        <p:nvPicPr>
          <p:cNvPr id="21" name="图片 20" descr="语法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2404867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1331640" y="2980135"/>
            <a:ext cx="6529586" cy="4234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构造函数名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.prototype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属性或方法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28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原型</a:t>
            </a:r>
            <a:r>
              <a:rPr lang="zh-CN" altLang="en-US" dirty="0" smtClean="0"/>
              <a:t>对象 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5616624"/>
          </a:xfrm>
        </p:spPr>
        <p:txBody>
          <a:bodyPr vert="horz" lIns="91440" tIns="45720" rIns="91440" bIns="45720" rtlCol="0">
            <a:noAutofit/>
          </a:bodyPr>
          <a:lstStyle/>
          <a:p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当实例</a:t>
            </a:r>
            <a:r>
              <a:rPr lang="zh-CN" altLang="en-US" dirty="0"/>
              <a:t>读取</a:t>
            </a:r>
            <a:r>
              <a:rPr lang="zh-CN" altLang="en-US" dirty="0" smtClean="0"/>
              <a:t>某个</a:t>
            </a:r>
            <a:r>
              <a:rPr lang="zh-CN" altLang="en-US" dirty="0"/>
              <a:t>属性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首先在实例</a:t>
            </a:r>
            <a:r>
              <a:rPr lang="zh-CN" altLang="en-US" dirty="0"/>
              <a:t>本身开始搜索，</a:t>
            </a:r>
            <a:r>
              <a:rPr lang="zh-CN" altLang="en-US" dirty="0" smtClean="0"/>
              <a:t>找到则</a:t>
            </a:r>
            <a:r>
              <a:rPr lang="zh-CN" altLang="en-US" dirty="0"/>
              <a:t>返回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zh-CN" altLang="en-US" dirty="0"/>
              <a:t>没有找到，则继续在原型对象中查找</a:t>
            </a:r>
          </a:p>
        </p:txBody>
      </p:sp>
      <p:pic>
        <p:nvPicPr>
          <p:cNvPr id="4100" name="Picture 4" descr="D:\works\Accp 9\JsEs6Jq\Chapter06截图\图6.6 原型对象之间的关系.bmp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73" y="952371"/>
            <a:ext cx="7001905" cy="425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5028436" y="4593033"/>
            <a:ext cx="993826" cy="306359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591100" y="4593033"/>
            <a:ext cx="993826" cy="306359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533378" y="1953846"/>
            <a:ext cx="984302" cy="306359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783523" y="1952496"/>
            <a:ext cx="1144724" cy="306359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73" y="952371"/>
            <a:ext cx="7001905" cy="425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475" y="952371"/>
            <a:ext cx="7001905" cy="425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60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/>
              <a:t>定义</a:t>
            </a:r>
            <a:r>
              <a:rPr lang="en-US" altLang="zh-CN" dirty="0" smtClean="0"/>
              <a:t>Cat</a:t>
            </a:r>
            <a:r>
              <a:rPr lang="zh-CN" altLang="en-US" dirty="0" smtClean="0"/>
              <a:t>构造</a:t>
            </a:r>
            <a:r>
              <a:rPr lang="zh-CN" altLang="en-US" dirty="0"/>
              <a:t>函数</a:t>
            </a:r>
            <a:endParaRPr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432048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使用构造函数和原型对象的方式完成练习</a:t>
            </a:r>
            <a:r>
              <a:rPr lang="en-US" altLang="zh-CN" dirty="0"/>
              <a:t>1</a:t>
            </a:r>
            <a:endParaRPr lang="zh-CN" altLang="en-US" dirty="0"/>
          </a:p>
          <a:p>
            <a:pPr lvl="1"/>
            <a:r>
              <a:rPr lang="zh-CN" altLang="en-US" dirty="0" smtClean="0"/>
              <a:t>定义</a:t>
            </a:r>
            <a:r>
              <a:rPr lang="en-US" altLang="zh-CN" dirty="0" smtClean="0"/>
              <a:t>Cat</a:t>
            </a:r>
            <a:r>
              <a:rPr lang="zh-CN" altLang="en-US" dirty="0" smtClean="0"/>
              <a:t>构造函数</a:t>
            </a:r>
            <a:endParaRPr lang="zh-CN" altLang="en-US" dirty="0"/>
          </a:p>
          <a:p>
            <a:pPr lvl="1"/>
            <a:r>
              <a:rPr lang="zh-CN" altLang="en-US" dirty="0"/>
              <a:t>使用原型对象</a:t>
            </a:r>
            <a:r>
              <a:rPr lang="zh-CN" altLang="en-US" dirty="0" smtClean="0"/>
              <a:t>的方式添加</a:t>
            </a:r>
            <a:r>
              <a:rPr lang="zh-CN" altLang="en-US" dirty="0"/>
              <a:t>属性和方法</a:t>
            </a:r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alert()</a:t>
            </a:r>
            <a:r>
              <a:rPr lang="zh-CN" altLang="en-US" dirty="0" smtClean="0"/>
              <a:t>方法弹</a:t>
            </a:r>
            <a:r>
              <a:rPr lang="zh-CN" altLang="en-US" dirty="0"/>
              <a:t>出展示原型对象的属性值</a:t>
            </a:r>
          </a:p>
        </p:txBody>
      </p:sp>
      <p:pic>
        <p:nvPicPr>
          <p:cNvPr id="11" name="图片 10" descr="练习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12" name="组合 19"/>
          <p:cNvGrpSpPr/>
          <p:nvPr/>
        </p:nvGrpSpPr>
        <p:grpSpPr bwMode="auto">
          <a:xfrm>
            <a:off x="4355976" y="6237312"/>
            <a:ext cx="2786062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4028252" y="52006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</a:p>
          </p:txBody>
        </p:sp>
      </p:grpSp>
      <p:pic>
        <p:nvPicPr>
          <p:cNvPr id="5123" name="Picture 3" descr="D:\works\Accp 9\JsEs6Jq\Chapter06截图\图6.7 显示原型对象的属性值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088" y="3284984"/>
            <a:ext cx="4786681" cy="2457549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8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  <p:grpSp>
        <p:nvGrpSpPr>
          <p:cNvPr id="3277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277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277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278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277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3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继承的实现方式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原型链</a:t>
            </a:r>
            <a:endParaRPr lang="en-US" altLang="zh-CN" dirty="0"/>
          </a:p>
          <a:p>
            <a:r>
              <a:rPr lang="zh-CN" altLang="en-US" dirty="0"/>
              <a:t>对象继承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85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原型链 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一个类型的</a:t>
            </a:r>
            <a:r>
              <a:rPr lang="zh-CN" altLang="en-US" dirty="0" smtClean="0"/>
              <a:t>实例是另一个类型的原型对象</a:t>
            </a:r>
            <a:endParaRPr lang="en-US" altLang="zh-CN" dirty="0"/>
          </a:p>
          <a:p>
            <a:r>
              <a:rPr lang="zh-CN" altLang="en-US" dirty="0"/>
              <a:t>相关的原型对象层层递进</a:t>
            </a:r>
            <a:r>
              <a:rPr lang="zh-CN" altLang="en-US" dirty="0" smtClean="0"/>
              <a:t>，构成</a:t>
            </a:r>
            <a:r>
              <a:rPr lang="zh-CN" altLang="en-US" dirty="0"/>
              <a:t>了实例与原型的链条</a:t>
            </a:r>
            <a:r>
              <a:rPr lang="zh-CN" altLang="en-US" dirty="0" smtClean="0"/>
              <a:t>，即原型</a:t>
            </a:r>
            <a:r>
              <a:rPr lang="zh-CN" altLang="en-US" dirty="0"/>
              <a:t>链</a:t>
            </a: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auto">
          <a:xfrm>
            <a:off x="1331640" y="2057425"/>
            <a:ext cx="6457578" cy="425189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Person()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this.foot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2; }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Person.prototype.getFoot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function() { return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this.foot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 }</a:t>
            </a:r>
          </a:p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Woman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 {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this.head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1; }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Woman.prototype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new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Person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Woman.prototype.getHead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function() { return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this.head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 }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woman1 = new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Woman();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alert(woman1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instanceof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Woman); //true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alert(woman1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instanceof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Person);  //true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alert(woman1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instanceof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Object);   //true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alert(woman1.getFoot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()); //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1259632" y="3478997"/>
            <a:ext cx="3816424" cy="356859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Line 24"/>
          <p:cNvSpPr>
            <a:spLocks noChangeShapeType="1"/>
          </p:cNvSpPr>
          <p:nvPr/>
        </p:nvSpPr>
        <p:spPr bwMode="auto">
          <a:xfrm flipV="1">
            <a:off x="5148064" y="3478997"/>
            <a:ext cx="720080" cy="89214"/>
          </a:xfrm>
          <a:prstGeom prst="line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43" name="AutoShape 22"/>
          <p:cNvSpPr>
            <a:spLocks noChangeArrowheads="1"/>
          </p:cNvSpPr>
          <p:nvPr/>
        </p:nvSpPr>
        <p:spPr bwMode="auto">
          <a:xfrm>
            <a:off x="5899908" y="3274685"/>
            <a:ext cx="1696428" cy="408623"/>
          </a:xfrm>
          <a:prstGeom prst="roundRect">
            <a:avLst>
              <a:gd name="adj" fmla="val 16667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继承了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Person</a:t>
            </a:r>
            <a:endParaRPr lang="zh-CN" altLang="en-US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572000" y="6240735"/>
            <a:ext cx="3600400" cy="428625"/>
            <a:chOff x="1509666" y="6000750"/>
            <a:chExt cx="3600400" cy="428625"/>
          </a:xfrm>
        </p:grpSpPr>
        <p:sp>
          <p:nvSpPr>
            <p:cNvPr id="45" name="圆角矩形 44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6" name="圆角矩形 45"/>
            <p:cNvSpPr/>
            <p:nvPr/>
          </p:nvSpPr>
          <p:spPr bwMode="auto">
            <a:xfrm>
              <a:off x="2081143" y="6000750"/>
              <a:ext cx="302892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47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47"/>
            <p:cNvSpPr txBox="1"/>
            <p:nvPr/>
          </p:nvSpPr>
          <p:spPr bwMode="auto">
            <a:xfrm>
              <a:off x="2463824" y="6064398"/>
              <a:ext cx="2286202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7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：原型链</a:t>
              </a:r>
            </a:p>
          </p:txBody>
        </p:sp>
      </p:grpSp>
      <p:pic>
        <p:nvPicPr>
          <p:cNvPr id="49" name="图片 48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28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原型链 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5616624"/>
          </a:xfrm>
        </p:spPr>
        <p:txBody>
          <a:bodyPr vert="horz" lIns="91440" tIns="45720" rIns="91440" bIns="45720" rtlCol="0">
            <a:no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woman1</a:t>
            </a:r>
            <a:r>
              <a:rPr lang="zh-CN" altLang="en-US" dirty="0"/>
              <a:t>调用</a:t>
            </a:r>
            <a:r>
              <a:rPr lang="en-US" altLang="zh-CN" dirty="0" err="1"/>
              <a:t>getFoot</a:t>
            </a:r>
            <a:r>
              <a:rPr lang="en-US" altLang="zh-CN" dirty="0"/>
              <a:t>()</a:t>
            </a:r>
            <a:r>
              <a:rPr lang="zh-CN" altLang="en-US" dirty="0"/>
              <a:t>的步骤</a:t>
            </a:r>
          </a:p>
          <a:p>
            <a:pPr lvl="1"/>
            <a:r>
              <a:rPr lang="zh-CN" altLang="en-US" dirty="0"/>
              <a:t>搜索</a:t>
            </a:r>
            <a:r>
              <a:rPr lang="zh-CN" altLang="en-US" dirty="0" smtClean="0"/>
              <a:t>实例 → 搜索</a:t>
            </a:r>
            <a:r>
              <a:rPr lang="en-US" altLang="zh-CN" dirty="0" err="1" smtClean="0"/>
              <a:t>Woman.prototype</a:t>
            </a:r>
            <a:r>
              <a:rPr lang="en-US" altLang="zh-CN" dirty="0" smtClean="0"/>
              <a:t> </a:t>
            </a:r>
            <a:r>
              <a:rPr lang="zh-CN" altLang="en-US" dirty="0" smtClean="0"/>
              <a:t>→ 搜索</a:t>
            </a:r>
            <a:r>
              <a:rPr lang="en-US" altLang="zh-CN" dirty="0" err="1"/>
              <a:t>Person.prototype</a:t>
            </a:r>
            <a:endParaRPr lang="en-US" altLang="zh-CN" dirty="0"/>
          </a:p>
          <a:p>
            <a:r>
              <a:rPr lang="zh-CN" altLang="en-US" dirty="0"/>
              <a:t>搜索的过程要一环一环地前行到原型链的末端才会停下来</a:t>
            </a:r>
          </a:p>
          <a:p>
            <a:endParaRPr lang="zh-CN" altLang="en-US" dirty="0"/>
          </a:p>
        </p:txBody>
      </p:sp>
      <p:pic>
        <p:nvPicPr>
          <p:cNvPr id="6146" name="Picture 2" descr="D:\works\Accp 9\JsEs6Jq\Chapter06截图\图6.8 实例以及构造函数和原型之间的关系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08" y="836713"/>
            <a:ext cx="6986666" cy="450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08" y="836712"/>
            <a:ext cx="6986666" cy="450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4617421" y="3419477"/>
            <a:ext cx="1507406" cy="306359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84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548" y="1366168"/>
            <a:ext cx="6377940" cy="534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完整的原型链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所有函数的默认原型都是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对象的</a:t>
            </a:r>
            <a:r>
              <a:rPr lang="zh-CN" altLang="en-US" dirty="0"/>
              <a:t>实例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方法重写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CN" altLang="en-US" dirty="0" smtClean="0"/>
              <a:t>子类型</a:t>
            </a:r>
            <a:r>
              <a:rPr lang="zh-CN" altLang="en-US" dirty="0"/>
              <a:t>可以通过</a:t>
            </a:r>
            <a:r>
              <a:rPr lang="en-US" altLang="zh-CN" dirty="0" smtClean="0"/>
              <a:t>prototype</a:t>
            </a:r>
            <a:r>
              <a:rPr lang="zh-CN" altLang="en-US" dirty="0" smtClean="0"/>
              <a:t>对象重写</a:t>
            </a:r>
            <a:r>
              <a:rPr lang="zh-CN" altLang="en-US" dirty="0"/>
              <a:t>父类型中的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072934" y="6240735"/>
            <a:ext cx="5027458" cy="428625"/>
            <a:chOff x="1509666" y="6000750"/>
            <a:chExt cx="5027458" cy="428625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2081143" y="6000750"/>
              <a:ext cx="4455981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2582128" y="6064398"/>
              <a:ext cx="3504486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8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：重写父类型中方法</a:t>
              </a:r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331640" y="1625377"/>
            <a:ext cx="6457578" cy="302775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Person()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this.foot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2; }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Person.prototype.getFoot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function() { return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this.foot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 }</a:t>
            </a:r>
          </a:p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Woman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 {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this.head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1; }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Woman.prototype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new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Person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Woman.prototype.getHead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function() { return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this.head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 }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Woman.prototype.getFoot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function() { return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false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 }</a:t>
            </a:r>
            <a:endParaRPr lang="en-US" altLang="zh-CN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……</a:t>
            </a:r>
          </a:p>
        </p:txBody>
      </p:sp>
      <p:pic>
        <p:nvPicPr>
          <p:cNvPr id="14" name="图片 13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42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对象继承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5616624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：两个实例输出的</a:t>
            </a:r>
            <a:r>
              <a:rPr lang="zh-CN" altLang="en-US" dirty="0"/>
              <a:t>信息</a:t>
            </a:r>
            <a:r>
              <a:rPr lang="zh-CN" altLang="en-US" dirty="0" smtClean="0"/>
              <a:t>一样，为什么？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创建</a:t>
            </a:r>
            <a:r>
              <a:rPr lang="zh-CN" altLang="zh-CN" dirty="0"/>
              <a:t>子类型的实例时，不能向父类型的构造函数中</a:t>
            </a:r>
            <a:r>
              <a:rPr lang="zh-CN" altLang="zh-CN" dirty="0" smtClean="0"/>
              <a:t>传参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3072934" y="6240735"/>
            <a:ext cx="5027458" cy="428625"/>
            <a:chOff x="1509666" y="6000750"/>
            <a:chExt cx="5027458" cy="428625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2081143" y="6000750"/>
              <a:ext cx="4455981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2947613" y="6064398"/>
              <a:ext cx="2773516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9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：原型链问题</a:t>
              </a:r>
            </a:p>
          </p:txBody>
        </p:sp>
      </p:grpSp>
      <p:pic>
        <p:nvPicPr>
          <p:cNvPr id="20" name="图片 19" descr="问题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1331640" y="1268760"/>
            <a:ext cx="6457578" cy="388843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Person()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this.skinColor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[ "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black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", "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white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 ]; //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肤色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Woman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 {}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Woman.prototype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new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Person();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继承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了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Person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woman1 = new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Woman();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woman1.skinColor.push( "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yellow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 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alert(woman1.skinColor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 </a:t>
            </a:r>
            <a:r>
              <a:rPr lang="en-US" altLang="zh-CN" sz="16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6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输出什么？</a:t>
            </a:r>
            <a:endParaRPr lang="en-US" altLang="zh-CN" sz="16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woman2 = new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Woman();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alert(woman2.skinColor); </a:t>
            </a:r>
            <a:r>
              <a:rPr lang="en-US" altLang="zh-CN" sz="16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6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输出什么？</a:t>
            </a:r>
            <a:endParaRPr lang="en-US" altLang="zh-CN" sz="16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194" name="Picture 2" descr="D:\works\Accp 9\JsEs6Jq\Chapter06截图\图6.10 弹出显示skinColor-1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99" y="1988840"/>
            <a:ext cx="4054904" cy="2074169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D:\works\Accp 9\JsEs6Jq\Chapter06截图\图6.11 弹出显示skinColor-2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33" y="1988840"/>
            <a:ext cx="4047431" cy="2074169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22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algn="l" eaLnBrk="0" fontAlgn="base" hangingPunct="0">
              <a:lnSpc>
                <a:spcPct val="150000"/>
              </a:lnSpc>
              <a:buClr>
                <a:srgbClr val="0E9CDE"/>
              </a:buClr>
              <a:buFont typeface="Wingdings" panose="05000000000000000000" charset="0"/>
              <a:buChar char="u"/>
              <a:defRPr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优秀榜</a:t>
            </a:r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2055079699"/>
              </p:ext>
            </p:extLst>
          </p:nvPr>
        </p:nvGraphicFramePr>
        <p:xfrm>
          <a:off x="621665" y="1761490"/>
          <a:ext cx="7791450" cy="1411605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88900" dist="38100" dir="1680000" algn="tl" rotWithShape="0">
                    <a:prstClr val="black">
                      <a:alpha val="40000"/>
                    </a:prstClr>
                  </a:outerShdw>
                </a:effectLst>
                <a:tableStyleId>{D113A9D2-9D6B-4929-AA2D-F23B5EE8CBE7}</a:tableStyleId>
              </a:tblPr>
              <a:tblGrid>
                <a:gridCol w="12985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第一小组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第二小组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rgbClr val="075E86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第三小组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621665" y="4347845"/>
          <a:ext cx="7791450" cy="1411605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88900" dist="38100" dir="1680000" algn="tl" rotWithShape="0">
                    <a:prstClr val="black">
                      <a:alpha val="40000"/>
                    </a:prstClr>
                  </a:outerShdw>
                </a:effectLst>
                <a:tableStyleId>{D113A9D2-9D6B-4929-AA2D-F23B5EE8CBE7}</a:tableStyleId>
              </a:tblPr>
              <a:tblGrid>
                <a:gridCol w="12985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85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张三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李四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张三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李四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张三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李四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000</a:t>
                      </a: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75E86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000</a:t>
                      </a:r>
                      <a:endParaRPr lang="zh-CN" altLang="en-US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75E8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内容占位符 2"/>
          <p:cNvSpPr>
            <a:spLocks noGrp="1"/>
          </p:cNvSpPr>
          <p:nvPr/>
        </p:nvSpPr>
        <p:spPr>
          <a:xfrm>
            <a:off x="871855" y="3799840"/>
            <a:ext cx="1684020" cy="5168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charset="0"/>
              <a:buChar char="u"/>
              <a:defRPr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进步榜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0" fontAlgn="base" hangingPunct="0"/>
            <a:r>
              <a:rPr lang="zh-CN" altLang="en-US" sz="2800" b="1" kern="0">
                <a:solidFill>
                  <a:srgbClr val="1D83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金榜秀一秀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50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借用构造函数 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借用构造函数又被称为伪造对象或经典</a:t>
            </a:r>
            <a:r>
              <a:rPr lang="zh-CN" altLang="en-US" dirty="0" smtClean="0"/>
              <a:t>继承，指在</a:t>
            </a:r>
            <a:r>
              <a:rPr lang="zh-CN" altLang="en-US" dirty="0"/>
              <a:t>子类型构造函数的内部调用父类型的构造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3"/>
            <a:endParaRPr lang="en-US" altLang="zh-CN" dirty="0" smtClean="0"/>
          </a:p>
          <a:p>
            <a:r>
              <a:rPr lang="zh-CN" altLang="en-US" dirty="0" smtClean="0"/>
              <a:t>应用</a:t>
            </a:r>
            <a:r>
              <a:rPr lang="zh-CN" altLang="en-US" dirty="0"/>
              <a:t>某一对象的一个方法，用另一个对象替换当前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调用一个对象的一个方法，以另一个对象替换当前对象</a:t>
            </a: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1331640" y="3140968"/>
            <a:ext cx="5270401" cy="504056"/>
          </a:xfrm>
          <a:prstGeom prst="roundRect">
            <a:avLst>
              <a:gd name="adj" fmla="val 321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apply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[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thisOjb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[, </a:t>
            </a:r>
            <a:r>
              <a:rPr lang="en-US" altLang="zh-CN" dirty="0" err="1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argArray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]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] 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1331640" y="4293096"/>
            <a:ext cx="5270401" cy="504056"/>
          </a:xfrm>
          <a:prstGeom prst="roundRect">
            <a:avLst>
              <a:gd name="adj" fmla="val 321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call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[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thisObj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[, arg1 [, arg2 [, … [, </a:t>
            </a:r>
            <a:r>
              <a:rPr lang="en-US" altLang="zh-CN" dirty="0" err="1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argN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]]]]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] 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8" name="图片 17" descr="语法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060848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331640" y="2637209"/>
            <a:ext cx="6457578" cy="36001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Person()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this.skinColor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[ "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black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", "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white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 ]; //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肤色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Woman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 {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Person.call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(this);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也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可以使用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apply()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woman1 = new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Woman();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woman1.skinColor.push( "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yellow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 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alert(woman1.skinColor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 </a:t>
            </a:r>
            <a:r>
              <a:rPr lang="en-US" altLang="zh-CN" sz="16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6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输出什么？</a:t>
            </a:r>
            <a:endParaRPr lang="en-US" altLang="zh-CN" sz="16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var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woman2 = new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Woman();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alert(woman2.skinColor); </a:t>
            </a:r>
            <a:r>
              <a:rPr lang="en-US" altLang="zh-CN" sz="16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sz="16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输出什么？</a:t>
            </a:r>
            <a:endParaRPr lang="en-US" altLang="zh-CN" sz="16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0" name="图片 19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060848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547664" y="3936237"/>
            <a:ext cx="3960440" cy="356859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 flipV="1">
            <a:off x="5580112" y="3936232"/>
            <a:ext cx="792088" cy="140839"/>
          </a:xfrm>
          <a:prstGeom prst="line">
            <a:avLst/>
          </a:prstGeom>
          <a:ln w="28575" cmpd="sng">
            <a:solidFill>
              <a:srgbClr val="0B7DB2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6444208" y="3731925"/>
            <a:ext cx="1696428" cy="408623"/>
          </a:xfrm>
          <a:prstGeom prst="roundRect">
            <a:avLst>
              <a:gd name="adj" fmla="val 16667"/>
            </a:avLst>
          </a:prstGeom>
          <a:solidFill>
            <a:srgbClr val="0B7DB2"/>
          </a:solidFill>
          <a:ln w="9525" cap="flat" cmpd="sng" algn="ctr">
            <a:solidFill>
              <a:srgbClr val="0B7D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继承了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rPr>
              <a:t>Person</a:t>
            </a:r>
            <a:endParaRPr lang="zh-CN" altLang="en-US" b="1" kern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072934" y="6240735"/>
            <a:ext cx="5027458" cy="428625"/>
            <a:chOff x="1509666" y="6000750"/>
            <a:chExt cx="5027458" cy="428625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2081143" y="6000750"/>
              <a:ext cx="4455981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27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 bwMode="auto">
            <a:xfrm>
              <a:off x="2749642" y="6064398"/>
              <a:ext cx="3169458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：借用构造函数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75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9" grpId="0" animBg="1"/>
      <p:bldP spid="21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借用构造</a:t>
            </a:r>
            <a:r>
              <a:rPr lang="zh-CN" altLang="en-US" dirty="0" smtClean="0"/>
              <a:t>函数 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借用构造函数可以在子类型构造函数中向父类型构造函数传参</a:t>
            </a:r>
          </a:p>
          <a:p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072934" y="6240735"/>
            <a:ext cx="5027458" cy="428625"/>
            <a:chOff x="1509666" y="6000750"/>
            <a:chExt cx="5027458" cy="428625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2081143" y="6000750"/>
              <a:ext cx="4455981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2511660" y="6064398"/>
              <a:ext cx="3645422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：借用构造函数传参</a:t>
              </a:r>
            </a:p>
          </p:txBody>
        </p:sp>
      </p:grp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2051720" y="1798865"/>
            <a:ext cx="5760640" cy="297288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Person(name)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this.name = name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Woman(){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Person.call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 this, "</a:t>
            </a:r>
            <a:r>
              <a:rPr lang="en-US" altLang="zh-CN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amy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 );</a:t>
            </a:r>
            <a:endParaRPr lang="en-US" altLang="zh-CN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this.age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18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……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2" name="图片 21" descr="示例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574679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23" name="图片 22" descr="注意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4915768"/>
            <a:ext cx="1800000" cy="448069"/>
          </a:xfrm>
          <a:prstGeom prst="rect">
            <a:avLst/>
          </a:prstGeom>
          <a:ln>
            <a:noFill/>
          </a:ln>
        </p:spPr>
      </p:pic>
      <p:grpSp>
        <p:nvGrpSpPr>
          <p:cNvPr id="24" name="组合 23"/>
          <p:cNvGrpSpPr/>
          <p:nvPr/>
        </p:nvGrpSpPr>
        <p:grpSpPr>
          <a:xfrm>
            <a:off x="2052215" y="4990511"/>
            <a:ext cx="6398373" cy="933369"/>
            <a:chOff x="1269971" y="1098172"/>
            <a:chExt cx="6398373" cy="933369"/>
          </a:xfrm>
        </p:grpSpPr>
        <p:sp>
          <p:nvSpPr>
            <p:cNvPr id="25" name="AutoShape 39"/>
            <p:cNvSpPr>
              <a:spLocks noChangeArrowheads="1"/>
            </p:cNvSpPr>
            <p:nvPr/>
          </p:nvSpPr>
          <p:spPr bwMode="auto">
            <a:xfrm>
              <a:off x="1269971" y="1268561"/>
              <a:ext cx="6219779" cy="762980"/>
            </a:xfrm>
            <a:prstGeom prst="roundRect">
              <a:avLst>
                <a:gd name="adj" fmla="val 15840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为了确保父类型构造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函数不会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重写子类型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的属性，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可以</a:t>
              </a:r>
              <a:endPara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defRPr/>
              </a:pP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调用父类型构造函数后再添加应该在子类型中定义的属性</a:t>
              </a:r>
            </a:p>
          </p:txBody>
        </p:sp>
        <p:sp>
          <p:nvSpPr>
            <p:cNvPr id="26" name="AutoShape 4"/>
            <p:cNvSpPr>
              <a:spLocks noChangeArrowheads="1"/>
            </p:cNvSpPr>
            <p:nvPr/>
          </p:nvSpPr>
          <p:spPr bwMode="gray">
            <a:xfrm>
              <a:off x="7311157" y="1098172"/>
              <a:ext cx="357187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</a:ln>
          </p:spPr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!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570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组合继承 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组合</a:t>
            </a:r>
            <a:r>
              <a:rPr lang="zh-CN" altLang="en-US" dirty="0" smtClean="0"/>
              <a:t>继承也</a:t>
            </a:r>
            <a:r>
              <a:rPr lang="zh-CN" altLang="en-US" dirty="0"/>
              <a:t>叫做伪经典继承</a:t>
            </a:r>
            <a:endParaRPr lang="en-US" altLang="zh-CN" dirty="0"/>
          </a:p>
          <a:p>
            <a:r>
              <a:rPr lang="zh-CN" altLang="en-US" dirty="0"/>
              <a:t>将原型链和借用构造函数的技术组合到一块</a:t>
            </a:r>
            <a:r>
              <a:rPr lang="zh-CN" altLang="en-US" dirty="0" smtClean="0"/>
              <a:t>，融合二者的优点并规避二者的缺陷，是</a:t>
            </a:r>
            <a:r>
              <a:rPr lang="en-US" altLang="zh-CN" dirty="0" smtClean="0"/>
              <a:t>JavaScript</a:t>
            </a:r>
            <a:r>
              <a:rPr lang="zh-CN" altLang="en-US" dirty="0"/>
              <a:t>开发中最常用的一种继承模式</a:t>
            </a:r>
            <a:endParaRPr lang="en-US" altLang="zh-CN" dirty="0"/>
          </a:p>
          <a:p>
            <a:r>
              <a:rPr lang="zh-CN" altLang="en-US" dirty="0"/>
              <a:t>使用原型链实现对原型属性和方法的继承，而通过借用构造函数来实现对实例属性的</a:t>
            </a:r>
            <a:r>
              <a:rPr lang="zh-CN" altLang="en-US" dirty="0" smtClean="0"/>
              <a:t>继承</a:t>
            </a:r>
            <a:endParaRPr lang="en-US" altLang="zh-CN" dirty="0" smtClean="0"/>
          </a:p>
          <a:p>
            <a:r>
              <a:rPr lang="zh-CN" altLang="en-US" dirty="0" smtClean="0"/>
              <a:t>既实现</a:t>
            </a:r>
            <a:r>
              <a:rPr lang="zh-CN" altLang="en-US" dirty="0"/>
              <a:t>了函数复用，又能够保证每个实例都有自己的属性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0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组合继承 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072934" y="6240735"/>
            <a:ext cx="5027458" cy="428625"/>
            <a:chOff x="1509666" y="6000750"/>
            <a:chExt cx="5027458" cy="428625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1509666" y="6000750"/>
              <a:ext cx="500043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2081143" y="6000750"/>
              <a:ext cx="4455981" cy="428625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0854" y="6039254"/>
              <a:ext cx="513144" cy="342074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2993298" y="6064398"/>
              <a:ext cx="2682145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：组合继承</a:t>
              </a:r>
            </a:p>
          </p:txBody>
        </p:sp>
      </p:grpSp>
      <p:pic>
        <p:nvPicPr>
          <p:cNvPr id="10" name="图片 9" descr="示例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282774" y="1268760"/>
            <a:ext cx="6457578" cy="477308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Person(name)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this.name = name;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this.skinColor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[ "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black", "white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" ]; //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肤色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Person.prototype.sayName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function ()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 alert(this.name); }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function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Woman(name, age) 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Person.call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(this, name);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继承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this.age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= age;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Woman.prototype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new Person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();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//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继承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Woman.prototype.sayAge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 function ()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 alert(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this.age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); }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……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72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err="1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/>
              <a:t>创建</a:t>
            </a:r>
            <a:r>
              <a:rPr lang="en-US" altLang="zh-CN" dirty="0"/>
              <a:t>Truck</a:t>
            </a:r>
            <a:r>
              <a:rPr lang="zh-CN" altLang="en-US" dirty="0"/>
              <a:t>对象</a:t>
            </a:r>
            <a:endParaRPr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432048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 smtClean="0"/>
              <a:t>定义</a:t>
            </a:r>
            <a:r>
              <a:rPr lang="en-US" altLang="zh-CN" dirty="0" smtClean="0"/>
              <a:t>Car</a:t>
            </a:r>
            <a:r>
              <a:rPr lang="zh-CN" altLang="en-US" dirty="0" smtClean="0"/>
              <a:t>构造函数</a:t>
            </a:r>
            <a:endParaRPr lang="en-US" altLang="zh-CN" dirty="0"/>
          </a:p>
          <a:p>
            <a:pPr lvl="2"/>
            <a:r>
              <a:rPr lang="zh-CN" altLang="en-US" dirty="0" smtClean="0"/>
              <a:t>添加属性</a:t>
            </a:r>
            <a:r>
              <a:rPr lang="zh-CN" altLang="en-US" dirty="0"/>
              <a:t>：</a:t>
            </a:r>
            <a:r>
              <a:rPr lang="zh-CN" altLang="en-US" dirty="0" smtClean="0"/>
              <a:t>品牌</a:t>
            </a:r>
            <a:r>
              <a:rPr lang="zh-CN" altLang="en-US" dirty="0"/>
              <a:t>（</a:t>
            </a:r>
            <a:r>
              <a:rPr lang="en-US" altLang="zh-CN" dirty="0"/>
              <a:t>brand</a:t>
            </a:r>
            <a:r>
              <a:rPr lang="zh-CN" altLang="en-US" dirty="0" smtClean="0"/>
              <a:t>）、颜色</a:t>
            </a:r>
            <a:r>
              <a:rPr lang="zh-CN" altLang="en-US" dirty="0"/>
              <a:t>（</a:t>
            </a:r>
            <a:r>
              <a:rPr lang="en-US" altLang="zh-CN" dirty="0"/>
              <a:t>color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2"/>
            <a:r>
              <a:rPr lang="zh-CN" altLang="en-US" dirty="0" smtClean="0"/>
              <a:t>添加方法：</a:t>
            </a:r>
            <a:r>
              <a:rPr lang="en-US" altLang="zh-CN" dirty="0" err="1" smtClean="0"/>
              <a:t>getBrand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getColor</a:t>
            </a:r>
            <a:r>
              <a:rPr lang="en-US" altLang="zh-CN" dirty="0"/>
              <a:t>()</a:t>
            </a:r>
            <a:r>
              <a:rPr lang="zh-CN" altLang="en-US" dirty="0"/>
              <a:t>，分别返回品牌和</a:t>
            </a:r>
            <a:r>
              <a:rPr lang="zh-CN" altLang="en-US" dirty="0" smtClean="0"/>
              <a:t>颜色</a:t>
            </a:r>
            <a:endParaRPr lang="zh-CN" altLang="en-US" dirty="0"/>
          </a:p>
          <a:p>
            <a:pPr lvl="1"/>
            <a:r>
              <a:rPr lang="zh-CN" altLang="en-US" dirty="0" smtClean="0"/>
              <a:t>定义</a:t>
            </a:r>
            <a:r>
              <a:rPr lang="en-US" altLang="zh-CN" dirty="0"/>
              <a:t>Truck</a:t>
            </a:r>
            <a:r>
              <a:rPr lang="zh-CN" altLang="en-US" dirty="0" smtClean="0"/>
              <a:t>构造函数，继承</a:t>
            </a:r>
            <a:r>
              <a:rPr lang="en-US" altLang="zh-CN" dirty="0"/>
              <a:t>Car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添加属性：产地</a:t>
            </a:r>
            <a:r>
              <a:rPr lang="zh-CN" altLang="en-US" dirty="0"/>
              <a:t>（</a:t>
            </a:r>
            <a:r>
              <a:rPr lang="en-US" altLang="zh-CN" dirty="0"/>
              <a:t>Place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添加方法：</a:t>
            </a:r>
            <a:r>
              <a:rPr lang="en-US" altLang="zh-CN" dirty="0" err="1" smtClean="0"/>
              <a:t>getPlace</a:t>
            </a:r>
            <a:r>
              <a:rPr lang="en-US" altLang="zh-CN" dirty="0"/>
              <a:t>()</a:t>
            </a:r>
            <a:r>
              <a:rPr lang="zh-CN" altLang="en-US" dirty="0"/>
              <a:t>，返回</a:t>
            </a:r>
            <a:r>
              <a:rPr lang="zh-CN" altLang="en-US" dirty="0" smtClean="0"/>
              <a:t>产地</a:t>
            </a:r>
            <a:endParaRPr lang="zh-CN" altLang="en-US" dirty="0"/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/>
              <a:t>Truck</a:t>
            </a:r>
            <a:r>
              <a:rPr lang="zh-CN" altLang="en-US" dirty="0"/>
              <a:t>的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truck1</a:t>
            </a:r>
            <a:r>
              <a:rPr lang="zh-CN" altLang="en-US" dirty="0" smtClean="0"/>
              <a:t>，分别</a:t>
            </a:r>
            <a:r>
              <a:rPr lang="zh-CN" altLang="en-US" dirty="0"/>
              <a:t>调用三个</a:t>
            </a:r>
            <a:r>
              <a:rPr lang="zh-CN" altLang="en-US" dirty="0" smtClean="0"/>
              <a:t>方法返回</a:t>
            </a:r>
            <a:r>
              <a:rPr lang="zh-CN" altLang="en-US" dirty="0"/>
              <a:t>品牌、颜色和产地，并将</a:t>
            </a:r>
            <a:r>
              <a:rPr lang="zh-CN" altLang="en-US" dirty="0" smtClean="0"/>
              <a:t>返回值</a:t>
            </a:r>
            <a:r>
              <a:rPr lang="zh-CN" altLang="en-US" dirty="0"/>
              <a:t>显示在页面中</a:t>
            </a:r>
          </a:p>
          <a:p>
            <a:pPr lvl="1"/>
            <a:endParaRPr lang="zh-CN" altLang="en-US" dirty="0"/>
          </a:p>
        </p:txBody>
      </p:sp>
      <p:pic>
        <p:nvPicPr>
          <p:cNvPr id="11" name="图片 10" descr="练习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9218" name="Picture 2" descr="D:\works\Accp 9\JsEs6Jq\Chapter06截图\图6.14 Truck对象显示效果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365104"/>
            <a:ext cx="4796219" cy="2423623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合 19"/>
          <p:cNvGrpSpPr/>
          <p:nvPr/>
        </p:nvGrpSpPr>
        <p:grpSpPr bwMode="auto">
          <a:xfrm>
            <a:off x="4355976" y="6237312"/>
            <a:ext cx="2786062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B7DB2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4028252" y="52006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81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  <p:grpSp>
        <p:nvGrpSpPr>
          <p:cNvPr id="3277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277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277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278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277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2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总结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76800"/>
            <a:ext cx="1799590" cy="452755"/>
          </a:xfrm>
          <a:prstGeom prst="rect">
            <a:avLst/>
          </a:prstGeom>
        </p:spPr>
      </p:pic>
      <p:pic>
        <p:nvPicPr>
          <p:cNvPr id="1026" name="Picture 2" descr="D:\works\Accp 9\JsEs6Jq\Chapter06截图\JavaScript面向对象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2" y="1556791"/>
            <a:ext cx="8163592" cy="406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works\Accp 9\JsEs6Jq\Chapter06截图\JavaScript面向对象2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2" y="1556792"/>
            <a:ext cx="8824817" cy="406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21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《</a:t>
            </a:r>
            <a:r>
              <a:rPr lang="zh-CN" altLang="en-US" dirty="0">
                <a:sym typeface="+mn-ea"/>
              </a:rPr>
              <a:t>学习能力成长簿</a:t>
            </a:r>
            <a:r>
              <a:rPr lang="en-US" altLang="zh-CN" dirty="0">
                <a:sym typeface="+mn-ea"/>
              </a:rPr>
              <a:t>》</a:t>
            </a:r>
            <a:r>
              <a:rPr lang="zh-CN" altLang="en-US" dirty="0">
                <a:sym typeface="+mn-ea"/>
              </a:rPr>
              <a:t>中</a:t>
            </a:r>
            <a:r>
              <a:rPr lang="zh-CN" altLang="en-US" dirty="0" smtClean="0">
                <a:sym typeface="+mn-ea"/>
              </a:rPr>
              <a:t>完成</a:t>
            </a:r>
            <a:endParaRPr lang="zh-CN" altLang="en-US" dirty="0">
              <a:sym typeface="+mn-ea"/>
            </a:endParaRPr>
          </a:p>
          <a:p>
            <a:pPr lvl="1">
              <a:defRPr/>
            </a:pPr>
            <a:r>
              <a:rPr lang="zh-CN" altLang="en-US" dirty="0" smtClean="0">
                <a:sym typeface="+mn-ea"/>
              </a:rPr>
              <a:t>复习作业</a:t>
            </a:r>
          </a:p>
          <a:p>
            <a:pPr lvl="2">
              <a:defRPr/>
            </a:pPr>
            <a:r>
              <a:rPr lang="zh-CN" altLang="en-US" dirty="0" smtClean="0"/>
              <a:t>梳理本章内容，整理笔记，绘制思维</a:t>
            </a:r>
            <a:r>
              <a:rPr lang="zh-CN" altLang="en-US" dirty="0"/>
              <a:t>导</a:t>
            </a:r>
            <a:r>
              <a:rPr lang="zh-CN" altLang="en-US" dirty="0" smtClean="0"/>
              <a:t>图、</a:t>
            </a:r>
            <a:r>
              <a:rPr lang="zh-CN" altLang="en-US" dirty="0" smtClean="0">
                <a:sym typeface="+mn-ea"/>
              </a:rPr>
              <a:t>完成课后练习</a:t>
            </a:r>
            <a:endParaRPr lang="zh-CN" altLang="en-US" dirty="0" smtClean="0"/>
          </a:p>
          <a:p>
            <a:pPr lvl="2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预习作业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预习下一章学生用书，完成预习测试</a:t>
            </a:r>
            <a:endParaRPr lang="en-US" altLang="zh-CN" dirty="0" smtClean="0"/>
          </a:p>
          <a:p>
            <a:pPr lvl="3">
              <a:defRPr/>
            </a:pPr>
            <a:r>
              <a:rPr lang="zh-CN" altLang="en-US" dirty="0"/>
              <a:t>简述</a:t>
            </a:r>
            <a:r>
              <a:rPr lang="en-US" altLang="zh-CN" dirty="0"/>
              <a:t>let</a:t>
            </a:r>
            <a:r>
              <a:rPr lang="zh-CN" altLang="en-US" dirty="0"/>
              <a:t>和</a:t>
            </a:r>
            <a:r>
              <a:rPr lang="en-US" altLang="zh-CN" dirty="0" err="1"/>
              <a:t>const</a:t>
            </a:r>
            <a:r>
              <a:rPr lang="zh-CN" altLang="en-US" dirty="0"/>
              <a:t>命令与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命令的</a:t>
            </a:r>
            <a:r>
              <a:rPr lang="zh-CN" altLang="en-US" dirty="0"/>
              <a:t>异同</a:t>
            </a:r>
            <a:r>
              <a:rPr lang="zh-CN" altLang="en-US" dirty="0" smtClean="0"/>
              <a:t>点</a:t>
            </a:r>
            <a:endParaRPr lang="zh-CN" altLang="en-US" dirty="0"/>
          </a:p>
          <a:p>
            <a:pPr lvl="3">
              <a:defRPr/>
            </a:pPr>
            <a:r>
              <a:rPr lang="zh-CN" altLang="en-US" dirty="0" smtClean="0"/>
              <a:t>简述</a:t>
            </a:r>
            <a:r>
              <a:rPr lang="zh-CN" altLang="en-US" dirty="0"/>
              <a:t>变量的解构</a:t>
            </a:r>
            <a:r>
              <a:rPr lang="zh-CN" altLang="en-US" dirty="0" smtClean="0"/>
              <a:t>赋值</a:t>
            </a:r>
            <a:endParaRPr lang="zh-CN" altLang="en-US" dirty="0"/>
          </a:p>
          <a:p>
            <a:pPr lvl="3">
              <a:defRPr/>
            </a:pPr>
            <a:r>
              <a:rPr lang="zh-CN" altLang="en-US" dirty="0" smtClean="0"/>
              <a:t>简述</a:t>
            </a:r>
            <a:r>
              <a:rPr lang="zh-CN" altLang="en-US" dirty="0"/>
              <a:t>箭头函数起因、应用场景、使用</a:t>
            </a:r>
            <a:r>
              <a:rPr lang="zh-CN" altLang="en-US" dirty="0" smtClean="0"/>
              <a:t>方法</a:t>
            </a:r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17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55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回顾与作业点评</a:t>
            </a:r>
            <a:endParaRPr dirty="0" smtClean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zh-CN" dirty="0"/>
              <a:t>如何获取指定节点属性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举例说明</a:t>
            </a:r>
            <a:r>
              <a:rPr lang="zh-CN" altLang="en-US" dirty="0"/>
              <a:t>如何把一个新建节点插在网页中某节点的后面？</a:t>
            </a:r>
            <a:endParaRPr lang="en-US" altLang="zh-CN" dirty="0"/>
          </a:p>
          <a:p>
            <a:r>
              <a:rPr lang="zh-CN" altLang="zh-CN" dirty="0"/>
              <a:t>如何获取指定元素的位置？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点评作业的提交情况和共性问题</a:t>
            </a:r>
          </a:p>
        </p:txBody>
      </p:sp>
      <p:pic>
        <p:nvPicPr>
          <p:cNvPr id="14" name="图片 13" descr="提问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76800"/>
            <a:ext cx="1800000" cy="448069"/>
          </a:xfrm>
          <a:prstGeom prst="rect">
            <a:avLst/>
          </a:prstGeom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74474"/>
            <a:ext cx="1800000" cy="455029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 dirty="0" smtClean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/>
              <a:t>创建</a:t>
            </a:r>
            <a:r>
              <a:rPr lang="en-US" altLang="zh-CN" dirty="0"/>
              <a:t>Cat</a:t>
            </a:r>
            <a:r>
              <a:rPr lang="zh-CN" altLang="en-US" dirty="0"/>
              <a:t>对象</a:t>
            </a:r>
          </a:p>
          <a:p>
            <a:r>
              <a:rPr lang="zh-CN" altLang="en-US" dirty="0" smtClean="0"/>
              <a:t>创建</a:t>
            </a:r>
            <a:r>
              <a:rPr lang="en-US" altLang="zh-CN" dirty="0"/>
              <a:t>Cat</a:t>
            </a:r>
            <a:r>
              <a:rPr lang="zh-CN" altLang="en-US" dirty="0"/>
              <a:t>构造函数</a:t>
            </a:r>
          </a:p>
          <a:p>
            <a:r>
              <a:rPr lang="zh-CN" altLang="en-US" dirty="0" smtClean="0"/>
              <a:t>创建</a:t>
            </a:r>
            <a:r>
              <a:rPr lang="en-US" altLang="zh-CN" dirty="0"/>
              <a:t>Truck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pic>
        <p:nvPicPr>
          <p:cNvPr id="2051" name="Picture 3" descr="D:\works\Accp 9\JsEs6Jq\Chapter06截图\图6.3 创建cat对象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08" y="1497484"/>
            <a:ext cx="5265193" cy="269823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works\Accp 9\JsEs6Jq\Chapter06截图\图6.7 显示原型对象的属性值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08" y="1916832"/>
            <a:ext cx="5255467" cy="2698230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works\Accp 9\JsEs6Jq\Chapter06截图\图6.14 Truck对象显示效果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08" y="2348880"/>
            <a:ext cx="5265194" cy="2659337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/>
              <a:t>了解</a:t>
            </a:r>
            <a:r>
              <a:rPr lang="zh-CN" altLang="en-US" dirty="0"/>
              <a:t>对象和面向对象</a:t>
            </a:r>
          </a:p>
          <a:p>
            <a:r>
              <a:rPr lang="zh-CN" altLang="en-US" dirty="0" smtClean="0"/>
              <a:t>掌握</a:t>
            </a:r>
            <a:r>
              <a:rPr lang="zh-CN" altLang="en-US" dirty="0"/>
              <a:t>创建对象的方法</a:t>
            </a:r>
          </a:p>
          <a:p>
            <a:r>
              <a:rPr lang="zh-CN" altLang="en-US" dirty="0" smtClean="0"/>
              <a:t>掌握</a:t>
            </a:r>
            <a:r>
              <a:rPr lang="zh-CN" altLang="en-US" dirty="0"/>
              <a:t>简单工厂模式的使用</a:t>
            </a:r>
          </a:p>
          <a:p>
            <a:r>
              <a:rPr lang="zh-CN" altLang="en-US" dirty="0" smtClean="0"/>
              <a:t>理解</a:t>
            </a:r>
            <a:r>
              <a:rPr lang="zh-CN" altLang="en-US" dirty="0"/>
              <a:t>构造函数与原型对象</a:t>
            </a:r>
          </a:p>
          <a:p>
            <a:r>
              <a:rPr lang="zh-CN" altLang="en-US" dirty="0" smtClean="0"/>
              <a:t>掌握</a:t>
            </a:r>
            <a:r>
              <a:rPr lang="zh-CN" altLang="en-US" dirty="0"/>
              <a:t>对象继承的用法</a:t>
            </a:r>
          </a:p>
          <a:p>
            <a:endParaRPr lang="en-US" altLang="zh-CN" dirty="0" smtClean="0"/>
          </a:p>
        </p:txBody>
      </p:sp>
      <p:pic>
        <p:nvPicPr>
          <p:cNvPr id="8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506213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马家自留地（重要啊，切误删啊）\06.ACCP\ACCP9\PPT封面素材-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63473"/>
            <a:ext cx="528890" cy="54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D:\马家自留地（重要啊，切误删啊）\06.ACCP\ACCP9\PPT封面素材-0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41772"/>
            <a:ext cx="618444" cy="6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</a:t>
            </a:r>
            <a:r>
              <a:rPr lang="zh-CN" altLang="en-US" dirty="0"/>
              <a:t>是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>
          <a:xfrm>
            <a:off x="914400" y="1124744"/>
            <a:ext cx="7618040" cy="561662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/>
              <a:t>对象</a:t>
            </a:r>
            <a:r>
              <a:rPr lang="zh-CN" altLang="en-US" dirty="0" smtClean="0"/>
              <a:t>是相关</a:t>
            </a:r>
            <a:r>
              <a:rPr lang="zh-CN" altLang="en-US" dirty="0"/>
              <a:t>属性和方法的集合体</a:t>
            </a:r>
            <a:endParaRPr lang="en-US" altLang="zh-CN" dirty="0"/>
          </a:p>
          <a:p>
            <a:pPr lvl="1"/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/>
              <a:t>String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en-US" altLang="zh-CN" dirty="0"/>
              <a:t>length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/>
            <a:r>
              <a:rPr lang="en-US" altLang="zh-CN" dirty="0" err="1"/>
              <a:t>indexOf</a:t>
            </a:r>
            <a:r>
              <a:rPr lang="en-US" altLang="zh-CN" dirty="0"/>
              <a:t>()</a:t>
            </a:r>
            <a:r>
              <a:rPr lang="zh-CN" altLang="en-US" dirty="0"/>
              <a:t> 、</a:t>
            </a:r>
            <a:r>
              <a:rPr lang="en-US" altLang="zh-CN" dirty="0"/>
              <a:t>replace()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CN" dirty="0" smtClean="0"/>
              <a:t>Array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length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sort()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concat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join()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Date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en-US" altLang="zh-CN" dirty="0"/>
              <a:t>get×××</a:t>
            </a:r>
            <a:r>
              <a:rPr lang="zh-CN" altLang="en-US" dirty="0"/>
              <a:t>：获取年、月、日、时、分、秒等等</a:t>
            </a:r>
            <a:endParaRPr lang="en-US" altLang="zh-CN" dirty="0"/>
          </a:p>
          <a:p>
            <a:pPr lvl="1"/>
            <a:r>
              <a:rPr lang="en-US" altLang="zh-CN" dirty="0"/>
              <a:t>set×××</a:t>
            </a:r>
            <a:r>
              <a:rPr lang="zh-CN" altLang="en-US" dirty="0"/>
              <a:t>：设置年、月、日、时、分、秒等等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3779912" y="1848495"/>
            <a:ext cx="4536504" cy="4244801"/>
            <a:chOff x="1910128" y="859908"/>
            <a:chExt cx="5323744" cy="5138184"/>
          </a:xfrm>
        </p:grpSpPr>
        <p:grpSp>
          <p:nvGrpSpPr>
            <p:cNvPr id="7" name="组合 6"/>
            <p:cNvGrpSpPr/>
            <p:nvPr/>
          </p:nvGrpSpPr>
          <p:grpSpPr>
            <a:xfrm>
              <a:off x="3805781" y="2853115"/>
              <a:ext cx="1532439" cy="1532439"/>
              <a:chOff x="3056480" y="1995864"/>
              <a:chExt cx="1532439" cy="1532439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3056480" y="1995864"/>
                <a:ext cx="1532439" cy="153243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椭圆 4"/>
              <p:cNvSpPr/>
              <p:nvPr/>
            </p:nvSpPr>
            <p:spPr>
              <a:xfrm>
                <a:off x="3280900" y="2220284"/>
                <a:ext cx="1083599" cy="10835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5400" tIns="25400" rIns="25400" bIns="25400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b="1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对象</a:t>
                </a:r>
                <a:endParaRPr lang="zh-CN" altLang="en-US" sz="24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53961" y="2392348"/>
              <a:ext cx="36079" cy="460767"/>
              <a:chOff x="3804660" y="1535097"/>
              <a:chExt cx="36079" cy="460767"/>
            </a:xfrm>
          </p:grpSpPr>
          <p:sp>
            <p:nvSpPr>
              <p:cNvPr id="36" name="直接连接符 5"/>
              <p:cNvSpPr/>
              <p:nvPr/>
            </p:nvSpPr>
            <p:spPr>
              <a:xfrm rot="16200000">
                <a:off x="3592316" y="1747441"/>
                <a:ext cx="460767" cy="36079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8039"/>
                    </a:moveTo>
                    <a:lnTo>
                      <a:pt x="460767" y="18039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7" name="直接连接符 6"/>
              <p:cNvSpPr/>
              <p:nvPr/>
            </p:nvSpPr>
            <p:spPr>
              <a:xfrm rot="16200000">
                <a:off x="3811180" y="1753961"/>
                <a:ext cx="23038" cy="230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400" b="1" kern="12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805781" y="859908"/>
              <a:ext cx="1532439" cy="1532439"/>
              <a:chOff x="3056480" y="2657"/>
              <a:chExt cx="1532439" cy="1532439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3056480" y="2657"/>
                <a:ext cx="1532439" cy="1532439"/>
              </a:xfrm>
              <a:prstGeom prst="ellipse">
                <a:avLst/>
              </a:prstGeom>
              <a:solidFill>
                <a:srgbClr val="0B7BA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椭圆 8"/>
              <p:cNvSpPr/>
              <p:nvPr/>
            </p:nvSpPr>
            <p:spPr>
              <a:xfrm>
                <a:off x="3280900" y="227077"/>
                <a:ext cx="1083599" cy="10835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b="1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字符串</a:t>
                </a:r>
                <a:endParaRPr lang="zh-CN" altLang="en-US" sz="24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289443" y="3293328"/>
              <a:ext cx="460767" cy="36079"/>
              <a:chOff x="4540142" y="2436077"/>
              <a:chExt cx="460767" cy="36079"/>
            </a:xfrm>
          </p:grpSpPr>
          <p:sp>
            <p:nvSpPr>
              <p:cNvPr id="32" name="直接连接符 9"/>
              <p:cNvSpPr/>
              <p:nvPr/>
            </p:nvSpPr>
            <p:spPr>
              <a:xfrm rot="20520000">
                <a:off x="4540142" y="2436077"/>
                <a:ext cx="460767" cy="36079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8039"/>
                    </a:moveTo>
                    <a:lnTo>
                      <a:pt x="460767" y="18039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3" name="直接连接符 10"/>
              <p:cNvSpPr/>
              <p:nvPr/>
            </p:nvSpPr>
            <p:spPr>
              <a:xfrm rot="20520000">
                <a:off x="4759007" y="2442597"/>
                <a:ext cx="23038" cy="230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400" b="1" kern="120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701433" y="2237180"/>
              <a:ext cx="1532439" cy="1532439"/>
              <a:chOff x="4952132" y="1379929"/>
              <a:chExt cx="1532439" cy="1532439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4952132" y="1379929"/>
                <a:ext cx="1532439" cy="1532439"/>
              </a:xfrm>
              <a:prstGeom prst="ellipse">
                <a:avLst/>
              </a:prstGeom>
              <a:solidFill>
                <a:srgbClr val="0B7BA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椭圆 12"/>
              <p:cNvSpPr/>
              <p:nvPr/>
            </p:nvSpPr>
            <p:spPr>
              <a:xfrm>
                <a:off x="5176552" y="1604349"/>
                <a:ext cx="1083599" cy="10835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b="1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数字</a:t>
                </a:r>
                <a:endParaRPr lang="zh-CN" altLang="en-US" sz="24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5139750" y="4195220"/>
              <a:ext cx="36079" cy="460767"/>
              <a:chOff x="4390449" y="3337969"/>
              <a:chExt cx="36079" cy="460767"/>
            </a:xfrm>
          </p:grpSpPr>
          <p:sp>
            <p:nvSpPr>
              <p:cNvPr id="28" name="直接连接符 13"/>
              <p:cNvSpPr/>
              <p:nvPr/>
            </p:nvSpPr>
            <p:spPr>
              <a:xfrm rot="3240000">
                <a:off x="4178105" y="3550313"/>
                <a:ext cx="460767" cy="36079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8039"/>
                    </a:moveTo>
                    <a:lnTo>
                      <a:pt x="460767" y="18039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" name="直接连接符 14"/>
              <p:cNvSpPr/>
              <p:nvPr/>
            </p:nvSpPr>
            <p:spPr>
              <a:xfrm rot="3240000">
                <a:off x="4396969" y="3556834"/>
                <a:ext cx="23038" cy="230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400" b="1" kern="1200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977358" y="4465653"/>
              <a:ext cx="1532439" cy="1532439"/>
              <a:chOff x="4228057" y="3608402"/>
              <a:chExt cx="1532439" cy="1532439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4228057" y="3608402"/>
                <a:ext cx="1532439" cy="1532439"/>
              </a:xfrm>
              <a:prstGeom prst="ellipse">
                <a:avLst/>
              </a:prstGeom>
              <a:solidFill>
                <a:srgbClr val="0B7BA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椭圆 16"/>
              <p:cNvSpPr/>
              <p:nvPr/>
            </p:nvSpPr>
            <p:spPr>
              <a:xfrm>
                <a:off x="4452477" y="3832822"/>
                <a:ext cx="1083599" cy="10835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b="1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数组</a:t>
                </a:r>
                <a:endParaRPr lang="zh-CN" altLang="en-US" sz="24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3968172" y="4195220"/>
              <a:ext cx="36079" cy="460767"/>
              <a:chOff x="3218871" y="3337969"/>
              <a:chExt cx="36079" cy="460767"/>
            </a:xfrm>
          </p:grpSpPr>
          <p:sp>
            <p:nvSpPr>
              <p:cNvPr id="24" name="直接连接符 17"/>
              <p:cNvSpPr/>
              <p:nvPr/>
            </p:nvSpPr>
            <p:spPr>
              <a:xfrm rot="7560000">
                <a:off x="3006527" y="3550313"/>
                <a:ext cx="460767" cy="36079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8039"/>
                    </a:moveTo>
                    <a:lnTo>
                      <a:pt x="460767" y="18039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5" name="直接连接符 18"/>
              <p:cNvSpPr/>
              <p:nvPr/>
            </p:nvSpPr>
            <p:spPr>
              <a:xfrm rot="18360000">
                <a:off x="3225392" y="3556834"/>
                <a:ext cx="23038" cy="230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400" b="1" kern="1200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2634203" y="4465653"/>
              <a:ext cx="1532439" cy="1532439"/>
              <a:chOff x="1884902" y="3608402"/>
              <a:chExt cx="1532439" cy="1532439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884902" y="3608402"/>
                <a:ext cx="1532439" cy="1532439"/>
              </a:xfrm>
              <a:prstGeom prst="ellipse">
                <a:avLst/>
              </a:prstGeom>
              <a:solidFill>
                <a:srgbClr val="0B7BA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椭圆 20"/>
              <p:cNvSpPr/>
              <p:nvPr/>
            </p:nvSpPr>
            <p:spPr>
              <a:xfrm>
                <a:off x="2109322" y="3832822"/>
                <a:ext cx="1083599" cy="10835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400" b="1" kern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日期</a:t>
                </a:r>
                <a:endParaRPr lang="zh-CN" altLang="en-US" sz="24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393791" y="3293328"/>
              <a:ext cx="460767" cy="36079"/>
              <a:chOff x="2644490" y="2436077"/>
              <a:chExt cx="460767" cy="36079"/>
            </a:xfrm>
          </p:grpSpPr>
          <p:sp>
            <p:nvSpPr>
              <p:cNvPr id="20" name="直接连接符 21"/>
              <p:cNvSpPr/>
              <p:nvPr/>
            </p:nvSpPr>
            <p:spPr>
              <a:xfrm rot="11880000">
                <a:off x="2644490" y="2436077"/>
                <a:ext cx="460767" cy="36079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8039"/>
                    </a:moveTo>
                    <a:lnTo>
                      <a:pt x="460767" y="18039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" name="直接连接符 22"/>
              <p:cNvSpPr/>
              <p:nvPr/>
            </p:nvSpPr>
            <p:spPr>
              <a:xfrm rot="22680000">
                <a:off x="2863354" y="2442597"/>
                <a:ext cx="23038" cy="230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700" tIns="0" rIns="12700" bIns="0" numCol="1" spcCol="1270" anchor="ctr" anchorCtr="0">
                <a:noAutofit/>
              </a:bodyPr>
              <a:lstStyle/>
              <a:p>
                <a:pPr lvl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400" b="1" kern="1200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910128" y="2237180"/>
              <a:ext cx="1532439" cy="1532439"/>
              <a:chOff x="1160827" y="1379929"/>
              <a:chExt cx="1532439" cy="1532439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1160827" y="1379929"/>
                <a:ext cx="1532439" cy="1532439"/>
              </a:xfrm>
              <a:prstGeom prst="ellipse">
                <a:avLst/>
              </a:prstGeom>
              <a:solidFill>
                <a:srgbClr val="0B7BAD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椭圆 24"/>
              <p:cNvSpPr/>
              <p:nvPr/>
            </p:nvSpPr>
            <p:spPr>
              <a:xfrm>
                <a:off x="1385247" y="1604349"/>
                <a:ext cx="1083599" cy="10835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400" b="1" kern="1200" dirty="0" smtClean="0"/>
                  <a:t>…...</a:t>
                </a:r>
                <a:endParaRPr lang="zh-CN" altLang="en-US" sz="2400" b="1" kern="1200" dirty="0"/>
              </a:p>
            </p:txBody>
          </p:sp>
        </p:grpSp>
      </p:grpSp>
      <p:sp>
        <p:nvSpPr>
          <p:cNvPr id="42" name="内容占位符 2"/>
          <p:cNvSpPr txBox="1">
            <a:spLocks/>
          </p:cNvSpPr>
          <p:nvPr/>
        </p:nvSpPr>
        <p:spPr bwMode="auto">
          <a:xfrm>
            <a:off x="4860032" y="2320308"/>
            <a:ext cx="4248472" cy="25202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Autofit/>
          </a:bodyPr>
          <a:lstStyle>
            <a:lvl1pPr marL="342900" indent="-342900" defTabSz="914400" eaLnBrk="1" latinLnBrk="0" hangingPunct="1">
              <a:lnSpc>
                <a:spcPct val="120000"/>
              </a:lnSpc>
              <a:spcBef>
                <a:spcPct val="20000"/>
              </a:spcBef>
              <a:buClr>
                <a:srgbClr val="0B7DB2"/>
              </a:buClr>
              <a:buFont typeface="Wingdings" panose="05000000000000000000" pitchFamily="2" charset="2"/>
              <a:buChar char="u"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39750" lvl="1" indent="-274955" defTabSz="91440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805180" indent="-265430" defTabSz="914400" eaLnBrk="1" latinLnBrk="0" hangingPunct="1">
              <a:lnSpc>
                <a:spcPct val="12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u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079500" indent="-274955" defTabSz="914400" eaLnBrk="1" latinLnBrk="0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lvl="1"/>
            <a:endParaRPr lang="en-US" altLang="zh-CN" dirty="0" smtClean="0"/>
          </a:p>
          <a:p>
            <a:r>
              <a:rPr lang="en-US" altLang="zh-CN" dirty="0" smtClean="0"/>
              <a:t>Math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en-US" altLang="zh-CN" dirty="0"/>
              <a:t>round()</a:t>
            </a:r>
            <a:r>
              <a:rPr lang="zh-CN" altLang="en-US" dirty="0"/>
              <a:t>、</a:t>
            </a:r>
            <a:r>
              <a:rPr lang="en-US" altLang="zh-CN" dirty="0"/>
              <a:t>max()</a:t>
            </a:r>
            <a:r>
              <a:rPr lang="zh-CN" altLang="en-US" dirty="0"/>
              <a:t>、</a:t>
            </a:r>
            <a:r>
              <a:rPr lang="en-US" altLang="zh-CN" dirty="0"/>
              <a:t>min()</a:t>
            </a:r>
            <a:r>
              <a:rPr lang="zh-CN" altLang="en-US" dirty="0"/>
              <a:t> 等方法</a:t>
            </a:r>
            <a:endParaRPr lang="en-US" altLang="zh-CN" dirty="0"/>
          </a:p>
          <a:p>
            <a:r>
              <a:rPr lang="en-US" altLang="zh-CN" dirty="0" smtClean="0"/>
              <a:t>Boolean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toString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err="1" smtClean="0"/>
              <a:t>RegExp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compile()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exec()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test()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96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r>
              <a:rPr lang="zh-CN" altLang="en-US" dirty="0" smtClean="0"/>
              <a:t>内置</a:t>
            </a:r>
            <a:r>
              <a:rPr lang="zh-CN" altLang="en-US" dirty="0"/>
              <a:t>对象</a:t>
            </a:r>
          </a:p>
          <a:p>
            <a:r>
              <a:rPr lang="zh-CN" altLang="en-US" dirty="0" smtClean="0"/>
              <a:t>自定义对象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75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zh-CN" altLang="en-US" dirty="0" smtClean="0"/>
              <a:t>常见内置对象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914400" y="1124744"/>
            <a:ext cx="7762056" cy="561662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/>
              <a:t>字符串</a:t>
            </a:r>
            <a:r>
              <a:rPr lang="zh-CN" altLang="en-US" dirty="0" smtClean="0"/>
              <a:t>字面量</a:t>
            </a:r>
            <a:endParaRPr lang="en-US" altLang="zh-CN" dirty="0"/>
          </a:p>
          <a:p>
            <a:pPr lvl="1"/>
            <a:r>
              <a:rPr lang="en-US" altLang="zh-CN" dirty="0" smtClean="0"/>
              <a:t>new String()</a:t>
            </a:r>
            <a:endParaRPr lang="zh-CN" altLang="en-US" dirty="0"/>
          </a:p>
          <a:p>
            <a:r>
              <a:rPr lang="en-US" altLang="zh-CN" dirty="0" smtClean="0"/>
              <a:t>Date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new Date()</a:t>
            </a:r>
            <a:endParaRPr lang="zh-CN" altLang="en-US" dirty="0"/>
          </a:p>
          <a:p>
            <a:r>
              <a:rPr lang="en-US" altLang="zh-CN" dirty="0" smtClean="0"/>
              <a:t>Array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[ element0, element1, …, </a:t>
            </a:r>
            <a:r>
              <a:rPr lang="en-US" altLang="zh-CN" dirty="0" err="1" smtClean="0"/>
              <a:t>elementN</a:t>
            </a:r>
            <a:r>
              <a:rPr lang="en-US" altLang="zh-CN" dirty="0" smtClean="0"/>
              <a:t> ]</a:t>
            </a:r>
          </a:p>
          <a:p>
            <a:pPr lvl="1"/>
            <a:r>
              <a:rPr lang="en-US" altLang="zh-CN" dirty="0" smtClean="0"/>
              <a:t>new Array()</a:t>
            </a:r>
            <a:endParaRPr lang="zh-CN" altLang="en-US" dirty="0"/>
          </a:p>
          <a:p>
            <a:r>
              <a:rPr lang="en-US" altLang="zh-CN" dirty="0" smtClean="0"/>
              <a:t>Math</a:t>
            </a:r>
            <a:r>
              <a:rPr lang="zh-CN" altLang="en-US" dirty="0" smtClean="0"/>
              <a:t>对象所有属性和方法都是静态的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364088" y="1124744"/>
            <a:ext cx="3168352" cy="5616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rgbClr val="0B7DB2"/>
              </a:buClr>
              <a:buFont typeface="Wingdings" panose="05000000000000000000" pitchFamily="2" charset="2"/>
              <a:buChar char="u"/>
              <a:defRPr sz="20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39750" indent="-27495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805180" indent="-26543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SzPct val="90000"/>
              <a:buFont typeface="Wingdings" panose="05000000000000000000" pitchFamily="2" charset="2"/>
              <a:buChar char="u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079500" indent="-274955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u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Boolean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new Boolean()</a:t>
            </a:r>
            <a:endParaRPr lang="zh-CN" altLang="en-US" dirty="0" smtClean="0"/>
          </a:p>
          <a:p>
            <a:r>
              <a:rPr lang="en-US" altLang="zh-CN" dirty="0" err="1" smtClean="0"/>
              <a:t>RegExp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/>
              <a:t>直接</a:t>
            </a:r>
            <a:r>
              <a:rPr lang="zh-CN" altLang="en-US" dirty="0" smtClean="0"/>
              <a:t>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new </a:t>
            </a:r>
            <a:r>
              <a:rPr lang="en-US" altLang="zh-CN" dirty="0" err="1" smtClean="0"/>
              <a:t>RegExp</a:t>
            </a:r>
            <a:r>
              <a:rPr lang="en-US" altLang="zh-CN" dirty="0" smtClean="0"/>
              <a:t>()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206DE-6907-4153-9BEE-E1523D14576F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19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b="1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BCSP授课PPT样章-普通章节</Template>
  <TotalTime>32871</TotalTime>
  <Words>3119</Words>
  <Application>Microsoft Office PowerPoint</Application>
  <PresentationFormat>全屏显示(4:3)</PresentationFormat>
  <Paragraphs>554</Paragraphs>
  <Slides>38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PowerPoint 演示文稿</vt:lpstr>
      <vt:lpstr>预习检查</vt:lpstr>
      <vt:lpstr>金榜秀一秀</vt:lpstr>
      <vt:lpstr>回顾与作业点评</vt:lpstr>
      <vt:lpstr>本章任务</vt:lpstr>
      <vt:lpstr>本章目标</vt:lpstr>
      <vt:lpstr>什么是对象</vt:lpstr>
      <vt:lpstr>创建对象</vt:lpstr>
      <vt:lpstr>创建常见内置对象</vt:lpstr>
      <vt:lpstr>创建自定义对象 2-1</vt:lpstr>
      <vt:lpstr>创建自定义对象 2-2</vt:lpstr>
      <vt:lpstr>学员操作——创建cat对象</vt:lpstr>
      <vt:lpstr>共性问题集中讲解</vt:lpstr>
      <vt:lpstr>简单工厂模式 2-1</vt:lpstr>
      <vt:lpstr>简单工厂模式 2-2</vt:lpstr>
      <vt:lpstr>构造函数</vt:lpstr>
      <vt:lpstr>使用构造函数创建对象</vt:lpstr>
      <vt:lpstr>constructor属性和instanceof操作符</vt:lpstr>
      <vt:lpstr>构造函数问题分析</vt:lpstr>
      <vt:lpstr>原型对象 2-1</vt:lpstr>
      <vt:lpstr>原型对象 2-2</vt:lpstr>
      <vt:lpstr>学员操作——定义Cat构造函数</vt:lpstr>
      <vt:lpstr>共性问题集中讲解</vt:lpstr>
      <vt:lpstr>继承的实现方式</vt:lpstr>
      <vt:lpstr>原型链 2-1</vt:lpstr>
      <vt:lpstr>原型链 2-2</vt:lpstr>
      <vt:lpstr>完整的原型链</vt:lpstr>
      <vt:lpstr>方法重写</vt:lpstr>
      <vt:lpstr>对象继承</vt:lpstr>
      <vt:lpstr>借用构造函数 2-1</vt:lpstr>
      <vt:lpstr>借用构造函数 2-2</vt:lpstr>
      <vt:lpstr>组合继承 2-1</vt:lpstr>
      <vt:lpstr>组合继承 2-2</vt:lpstr>
      <vt:lpstr>学员操作——创建Truck对象</vt:lpstr>
      <vt:lpstr>共性问题集中讲解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hailong.huang</cp:lastModifiedBy>
  <cp:revision>1179</cp:revision>
  <dcterms:created xsi:type="dcterms:W3CDTF">2006-03-08T06:55:38Z</dcterms:created>
  <dcterms:modified xsi:type="dcterms:W3CDTF">2021-08-06T09:07:47Z</dcterms:modified>
</cp:coreProperties>
</file>